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305" r:id="rId6"/>
    <p:sldId id="260" r:id="rId7"/>
    <p:sldId id="261" r:id="rId8"/>
    <p:sldId id="306" r:id="rId9"/>
    <p:sldId id="262" r:id="rId10"/>
    <p:sldId id="307" r:id="rId11"/>
    <p:sldId id="263" r:id="rId12"/>
    <p:sldId id="264" r:id="rId13"/>
    <p:sldId id="265" r:id="rId14"/>
    <p:sldId id="266" r:id="rId15"/>
    <p:sldId id="267" r:id="rId16"/>
    <p:sldId id="268" r:id="rId17"/>
    <p:sldId id="308" r:id="rId18"/>
    <p:sldId id="269" r:id="rId19"/>
    <p:sldId id="270" r:id="rId20"/>
    <p:sldId id="271" r:id="rId21"/>
    <p:sldId id="272" r:id="rId22"/>
    <p:sldId id="316" r:id="rId23"/>
    <p:sldId id="317" r:id="rId24"/>
    <p:sldId id="318" r:id="rId25"/>
    <p:sldId id="302" r:id="rId26"/>
    <p:sldId id="309" r:id="rId27"/>
    <p:sldId id="304" r:id="rId28"/>
    <p:sldId id="301" r:id="rId29"/>
    <p:sldId id="303" r:id="rId30"/>
    <p:sldId id="300" r:id="rId31"/>
    <p:sldId id="310" r:id="rId32"/>
    <p:sldId id="298" r:id="rId33"/>
    <p:sldId id="290" r:id="rId34"/>
    <p:sldId id="311" r:id="rId35"/>
    <p:sldId id="299" r:id="rId36"/>
    <p:sldId id="291" r:id="rId37"/>
    <p:sldId id="292" r:id="rId38"/>
    <p:sldId id="293" r:id="rId39"/>
    <p:sldId id="294" r:id="rId40"/>
    <p:sldId id="312" r:id="rId41"/>
    <p:sldId id="295" r:id="rId42"/>
    <p:sldId id="296" r:id="rId43"/>
    <p:sldId id="297" r:id="rId44"/>
    <p:sldId id="313" r:id="rId45"/>
    <p:sldId id="275" r:id="rId46"/>
    <p:sldId id="288" r:id="rId47"/>
    <p:sldId id="289" r:id="rId48"/>
    <p:sldId id="277" r:id="rId49"/>
    <p:sldId id="278" r:id="rId50"/>
    <p:sldId id="279" r:id="rId51"/>
    <p:sldId id="280" r:id="rId52"/>
    <p:sldId id="281" r:id="rId53"/>
    <p:sldId id="282" r:id="rId54"/>
    <p:sldId id="283" r:id="rId55"/>
    <p:sldId id="284" r:id="rId56"/>
    <p:sldId id="314" r:id="rId57"/>
    <p:sldId id="273" r:id="rId58"/>
    <p:sldId id="287" r:id="rId59"/>
    <p:sldId id="285" r:id="rId60"/>
    <p:sldId id="286" r:id="rId61"/>
    <p:sldId id="315" r:id="rId62"/>
  </p:sldIdLst>
  <p:sldSz cx="12192000" cy="6858000"/>
  <p:notesSz cx="7099300" cy="10234613"/>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019" autoAdjust="0"/>
    <p:restoredTop sz="94434" autoAdjust="0"/>
  </p:normalViewPr>
  <p:slideViewPr>
    <p:cSldViewPr snapToGrid="0">
      <p:cViewPr varScale="1">
        <p:scale>
          <a:sx n="68" d="100"/>
          <a:sy n="68" d="100"/>
        </p:scale>
        <p:origin x="72" y="114"/>
      </p:cViewPr>
      <p:guideLst/>
    </p:cSldViewPr>
  </p:slideViewPr>
  <p:outlineViewPr>
    <p:cViewPr>
      <p:scale>
        <a:sx n="33" d="100"/>
        <a:sy n="33" d="100"/>
      </p:scale>
      <p:origin x="0" y="-522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07E8A26A-0E7B-4976-AA65-C78787E44148}" type="datetimeFigureOut">
              <a:rPr lang="fa-IR" smtClean="0"/>
              <a:t>29/05/1446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81055D5-B015-4675-AF94-75172EC343AA}" type="slidenum">
              <a:rPr lang="fa-IR" smtClean="0"/>
              <a:t>‹#›</a:t>
            </a:fld>
            <a:endParaRPr lang="fa-IR"/>
          </a:p>
        </p:txBody>
      </p:sp>
    </p:spTree>
    <p:extLst>
      <p:ext uri="{BB962C8B-B14F-4D97-AF65-F5344CB8AC3E}">
        <p14:creationId xmlns:p14="http://schemas.microsoft.com/office/powerpoint/2010/main" val="1687128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07E8A26A-0E7B-4976-AA65-C78787E44148}" type="datetimeFigureOut">
              <a:rPr lang="fa-IR" smtClean="0"/>
              <a:t>29/05/1446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81055D5-B015-4675-AF94-75172EC343AA}" type="slidenum">
              <a:rPr lang="fa-IR" smtClean="0"/>
              <a:t>‹#›</a:t>
            </a:fld>
            <a:endParaRPr lang="fa-IR"/>
          </a:p>
        </p:txBody>
      </p:sp>
    </p:spTree>
    <p:extLst>
      <p:ext uri="{BB962C8B-B14F-4D97-AF65-F5344CB8AC3E}">
        <p14:creationId xmlns:p14="http://schemas.microsoft.com/office/powerpoint/2010/main" val="896562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07E8A26A-0E7B-4976-AA65-C78787E44148}" type="datetimeFigureOut">
              <a:rPr lang="fa-IR" smtClean="0"/>
              <a:t>29/05/1446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81055D5-B015-4675-AF94-75172EC343AA}" type="slidenum">
              <a:rPr lang="fa-IR" smtClean="0"/>
              <a:t>‹#›</a:t>
            </a:fld>
            <a:endParaRPr lang="fa-IR"/>
          </a:p>
        </p:txBody>
      </p:sp>
    </p:spTree>
    <p:extLst>
      <p:ext uri="{BB962C8B-B14F-4D97-AF65-F5344CB8AC3E}">
        <p14:creationId xmlns:p14="http://schemas.microsoft.com/office/powerpoint/2010/main" val="3695612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07E8A26A-0E7B-4976-AA65-C78787E44148}" type="datetimeFigureOut">
              <a:rPr lang="fa-IR" smtClean="0"/>
              <a:t>29/05/1446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81055D5-B015-4675-AF94-75172EC343AA}" type="slidenum">
              <a:rPr lang="fa-IR" smtClean="0"/>
              <a:t>‹#›</a:t>
            </a:fld>
            <a:endParaRPr lang="fa-IR"/>
          </a:p>
        </p:txBody>
      </p:sp>
    </p:spTree>
    <p:extLst>
      <p:ext uri="{BB962C8B-B14F-4D97-AF65-F5344CB8AC3E}">
        <p14:creationId xmlns:p14="http://schemas.microsoft.com/office/powerpoint/2010/main" val="755405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E8A26A-0E7B-4976-AA65-C78787E44148}" type="datetimeFigureOut">
              <a:rPr lang="fa-IR" smtClean="0"/>
              <a:t>29/05/1446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81055D5-B015-4675-AF94-75172EC343AA}" type="slidenum">
              <a:rPr lang="fa-IR" smtClean="0"/>
              <a:t>‹#›</a:t>
            </a:fld>
            <a:endParaRPr lang="fa-IR"/>
          </a:p>
        </p:txBody>
      </p:sp>
    </p:spTree>
    <p:extLst>
      <p:ext uri="{BB962C8B-B14F-4D97-AF65-F5344CB8AC3E}">
        <p14:creationId xmlns:p14="http://schemas.microsoft.com/office/powerpoint/2010/main" val="382794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07E8A26A-0E7B-4976-AA65-C78787E44148}" type="datetimeFigureOut">
              <a:rPr lang="fa-IR" smtClean="0"/>
              <a:t>29/05/1446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81055D5-B015-4675-AF94-75172EC343AA}" type="slidenum">
              <a:rPr lang="fa-IR" smtClean="0"/>
              <a:t>‹#›</a:t>
            </a:fld>
            <a:endParaRPr lang="fa-IR"/>
          </a:p>
        </p:txBody>
      </p:sp>
    </p:spTree>
    <p:extLst>
      <p:ext uri="{BB962C8B-B14F-4D97-AF65-F5344CB8AC3E}">
        <p14:creationId xmlns:p14="http://schemas.microsoft.com/office/powerpoint/2010/main" val="231720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07E8A26A-0E7B-4976-AA65-C78787E44148}" type="datetimeFigureOut">
              <a:rPr lang="fa-IR" smtClean="0"/>
              <a:t>29/05/1446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681055D5-B015-4675-AF94-75172EC343AA}" type="slidenum">
              <a:rPr lang="fa-IR" smtClean="0"/>
              <a:t>‹#›</a:t>
            </a:fld>
            <a:endParaRPr lang="fa-IR"/>
          </a:p>
        </p:txBody>
      </p:sp>
    </p:spTree>
    <p:extLst>
      <p:ext uri="{BB962C8B-B14F-4D97-AF65-F5344CB8AC3E}">
        <p14:creationId xmlns:p14="http://schemas.microsoft.com/office/powerpoint/2010/main" val="2203022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07E8A26A-0E7B-4976-AA65-C78787E44148}" type="datetimeFigureOut">
              <a:rPr lang="fa-IR" smtClean="0"/>
              <a:t>29/05/1446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681055D5-B015-4675-AF94-75172EC343AA}" type="slidenum">
              <a:rPr lang="fa-IR" smtClean="0"/>
              <a:t>‹#›</a:t>
            </a:fld>
            <a:endParaRPr lang="fa-IR"/>
          </a:p>
        </p:txBody>
      </p:sp>
    </p:spTree>
    <p:extLst>
      <p:ext uri="{BB962C8B-B14F-4D97-AF65-F5344CB8AC3E}">
        <p14:creationId xmlns:p14="http://schemas.microsoft.com/office/powerpoint/2010/main" val="969825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E8A26A-0E7B-4976-AA65-C78787E44148}" type="datetimeFigureOut">
              <a:rPr lang="fa-IR" smtClean="0"/>
              <a:t>29/05/1446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681055D5-B015-4675-AF94-75172EC343AA}" type="slidenum">
              <a:rPr lang="fa-IR" smtClean="0"/>
              <a:t>‹#›</a:t>
            </a:fld>
            <a:endParaRPr lang="fa-IR"/>
          </a:p>
        </p:txBody>
      </p:sp>
    </p:spTree>
    <p:extLst>
      <p:ext uri="{BB962C8B-B14F-4D97-AF65-F5344CB8AC3E}">
        <p14:creationId xmlns:p14="http://schemas.microsoft.com/office/powerpoint/2010/main" val="2351663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E8A26A-0E7B-4976-AA65-C78787E44148}" type="datetimeFigureOut">
              <a:rPr lang="fa-IR" smtClean="0"/>
              <a:t>29/05/1446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81055D5-B015-4675-AF94-75172EC343AA}" type="slidenum">
              <a:rPr lang="fa-IR" smtClean="0"/>
              <a:t>‹#›</a:t>
            </a:fld>
            <a:endParaRPr lang="fa-IR"/>
          </a:p>
        </p:txBody>
      </p:sp>
    </p:spTree>
    <p:extLst>
      <p:ext uri="{BB962C8B-B14F-4D97-AF65-F5344CB8AC3E}">
        <p14:creationId xmlns:p14="http://schemas.microsoft.com/office/powerpoint/2010/main" val="1744058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E8A26A-0E7B-4976-AA65-C78787E44148}" type="datetimeFigureOut">
              <a:rPr lang="fa-IR" smtClean="0"/>
              <a:t>29/05/1446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81055D5-B015-4675-AF94-75172EC343AA}" type="slidenum">
              <a:rPr lang="fa-IR" smtClean="0"/>
              <a:t>‹#›</a:t>
            </a:fld>
            <a:endParaRPr lang="fa-IR"/>
          </a:p>
        </p:txBody>
      </p:sp>
    </p:spTree>
    <p:extLst>
      <p:ext uri="{BB962C8B-B14F-4D97-AF65-F5344CB8AC3E}">
        <p14:creationId xmlns:p14="http://schemas.microsoft.com/office/powerpoint/2010/main" val="3028012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7E8A26A-0E7B-4976-AA65-C78787E44148}" type="datetimeFigureOut">
              <a:rPr lang="fa-IR" smtClean="0"/>
              <a:t>29/05/1446</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81055D5-B015-4675-AF94-75172EC343AA}" type="slidenum">
              <a:rPr lang="fa-IR" smtClean="0"/>
              <a:t>‹#›</a:t>
            </a:fld>
            <a:endParaRPr lang="fa-IR"/>
          </a:p>
        </p:txBody>
      </p:sp>
    </p:spTree>
    <p:extLst>
      <p:ext uri="{BB962C8B-B14F-4D97-AF65-F5344CB8AC3E}">
        <p14:creationId xmlns:p14="http://schemas.microsoft.com/office/powerpoint/2010/main" val="8386476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smtClean="0">
                <a:solidFill>
                  <a:srgbClr val="FF0000"/>
                </a:solidFill>
                <a:cs typeface="B Nazanin" panose="00000400000000000000" pitchFamily="2" charset="-78"/>
              </a:rPr>
              <a:t>عنوان مقاله: </a:t>
            </a:r>
            <a:r>
              <a:rPr lang="fa-IR" smtClean="0">
                <a:cs typeface="B Nazanin" panose="00000400000000000000" pitchFamily="2" charset="-78"/>
              </a:rPr>
              <a:t>شناخت </a:t>
            </a:r>
            <a:r>
              <a:rPr lang="fa-IR" smtClean="0">
                <a:cs typeface="B Nazanin" panose="00000400000000000000" pitchFamily="2" charset="-78"/>
              </a:rPr>
              <a:t>بافت سازمانی</a:t>
            </a:r>
            <a:endParaRPr lang="fa-IR">
              <a:cs typeface="B Nazanin" panose="00000400000000000000" pitchFamily="2" charset="-78"/>
            </a:endParaRPr>
          </a:p>
        </p:txBody>
      </p:sp>
      <p:sp>
        <p:nvSpPr>
          <p:cNvPr id="3" name="Subtitle 2"/>
          <p:cNvSpPr>
            <a:spLocks noGrp="1"/>
          </p:cNvSpPr>
          <p:nvPr>
            <p:ph type="subTitle" idx="1"/>
          </p:nvPr>
        </p:nvSpPr>
        <p:spPr/>
        <p:txBody>
          <a:bodyPr/>
          <a:lstStyle/>
          <a:p>
            <a:r>
              <a:rPr lang="fa-IR" smtClean="0">
                <a:solidFill>
                  <a:srgbClr val="FF0000"/>
                </a:solidFill>
                <a:cs typeface="B Nazanin" panose="00000400000000000000" pitchFamily="2" charset="-78"/>
              </a:rPr>
              <a:t>نویسنده: </a:t>
            </a:r>
            <a:r>
              <a:rPr lang="fa-IR" smtClean="0">
                <a:cs typeface="B Nazanin" panose="00000400000000000000" pitchFamily="2" charset="-78"/>
              </a:rPr>
              <a:t>علی </a:t>
            </a:r>
            <a:r>
              <a:rPr lang="fa-IR" smtClean="0">
                <a:cs typeface="B Nazanin" panose="00000400000000000000" pitchFamily="2" charset="-78"/>
              </a:rPr>
              <a:t>رضاییان</a:t>
            </a:r>
          </a:p>
          <a:p>
            <a:r>
              <a:rPr lang="fa-IR" smtClean="0">
                <a:solidFill>
                  <a:srgbClr val="FF0000"/>
                </a:solidFill>
                <a:cs typeface="B Nazanin" panose="00000400000000000000" pitchFamily="2" charset="-78"/>
              </a:rPr>
              <a:t>منبع: </a:t>
            </a:r>
            <a:r>
              <a:rPr lang="fa-IR" smtClean="0">
                <a:cs typeface="B Nazanin" panose="00000400000000000000" pitchFamily="2" charset="-78"/>
              </a:rPr>
              <a:t>دانش </a:t>
            </a:r>
            <a:r>
              <a:rPr lang="fa-IR">
                <a:cs typeface="B Nazanin" panose="00000400000000000000" pitchFamily="2" charset="-78"/>
              </a:rPr>
              <a:t>مدیریت 1373 </a:t>
            </a:r>
            <a:r>
              <a:rPr lang="fa-IR">
                <a:cs typeface="B Nazanin" panose="00000400000000000000" pitchFamily="2" charset="-78"/>
              </a:rPr>
              <a:t>شماره </a:t>
            </a:r>
            <a:r>
              <a:rPr lang="fa-IR" smtClean="0">
                <a:cs typeface="B Nazanin" panose="00000400000000000000" pitchFamily="2" charset="-78"/>
              </a:rPr>
              <a:t>25</a:t>
            </a:r>
          </a:p>
          <a:p>
            <a:r>
              <a:rPr lang="fa-IR" smtClean="0">
                <a:cs typeface="B Nazanin" panose="00000400000000000000" pitchFamily="2" charset="-78"/>
              </a:rPr>
              <a:t>صص 10-22</a:t>
            </a:r>
            <a:endParaRPr lang="fa-IR">
              <a:cs typeface="B Nazanin" panose="00000400000000000000" pitchFamily="2" charset="-78"/>
            </a:endParaRPr>
          </a:p>
        </p:txBody>
      </p:sp>
    </p:spTree>
    <p:extLst>
      <p:ext uri="{BB962C8B-B14F-4D97-AF65-F5344CB8AC3E}">
        <p14:creationId xmlns:p14="http://schemas.microsoft.com/office/powerpoint/2010/main" val="3285899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بنابراین استراتژی های هر سازمانی نسبت به «عوامل حیاتی موفقیت» آن سازمان بینش خاص </a:t>
            </a:r>
            <a:r>
              <a:rPr lang="fa-IR">
                <a:cs typeface="B Nazanin" panose="00000400000000000000" pitchFamily="2" charset="-78"/>
              </a:rPr>
              <a:t>متناس </a:t>
            </a:r>
            <a:r>
              <a:rPr lang="fa-IR" smtClean="0">
                <a:cs typeface="B Nazanin" panose="00000400000000000000" pitchFamily="2" charset="-78"/>
              </a:rPr>
              <a:t>با </a:t>
            </a:r>
            <a:r>
              <a:rPr lang="fa-IR">
                <a:cs typeface="B Nazanin" panose="00000400000000000000" pitchFamily="2" charset="-78"/>
              </a:rPr>
              <a:t>خود را فرا روی آدمی قرار خواهد داد. استراتژی های هر سازمان از طریق خط مشی های سازمانی و به عنوان خطوط راهنما برای عملیات روزانه  هر سازمان به اجزا در می آیند. این خط مشی ها برای نشانه گیری به سوی مسائلی که سازمان هنگام پیگیری هدف هایش با آنها مواجه می شود. چهارچوبی را برای تصمیم گیری ارائه می دهد هنگامی که سیستم اطلاعاتی ایجاد می شود. بسیاری از استراتژی ها و خط مشی های سازمان به عنوان نیازهای اطلاعاتی به شمار می آیند. جدول شماره 2 نمونه هایی از </a:t>
            </a:r>
            <a:r>
              <a:rPr lang="fa-IR" b="1">
                <a:solidFill>
                  <a:srgbClr val="FF0000"/>
                </a:solidFill>
                <a:cs typeface="B Nazanin" panose="00000400000000000000" pitchFamily="2" charset="-78"/>
              </a:rPr>
              <a:t>استراتژی ها و خط مشی هایی </a:t>
            </a:r>
            <a:r>
              <a:rPr lang="fa-IR">
                <a:cs typeface="B Nazanin" panose="00000400000000000000" pitchFamily="2" charset="-78"/>
              </a:rPr>
              <a:t>را نشان می دهد که نیازهای سیستم داروخانه را تشکیل می دهند. </a:t>
            </a:r>
            <a:endParaRPr lang="fa-IR">
              <a:cs typeface="B Nazanin" panose="00000400000000000000" pitchFamily="2" charset="-78"/>
            </a:endParaRPr>
          </a:p>
        </p:txBody>
      </p:sp>
    </p:spTree>
    <p:extLst>
      <p:ext uri="{BB962C8B-B14F-4D97-AF65-F5344CB8AC3E}">
        <p14:creationId xmlns:p14="http://schemas.microsoft.com/office/powerpoint/2010/main" val="1375085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806002" y="1027906"/>
            <a:ext cx="10547798" cy="5221392"/>
          </a:xfrm>
          <a:prstGeom prst="rect">
            <a:avLst/>
          </a:prstGeom>
        </p:spPr>
      </p:pic>
    </p:spTree>
    <p:extLst>
      <p:ext uri="{BB962C8B-B14F-4D97-AF65-F5344CB8AC3E}">
        <p14:creationId xmlns:p14="http://schemas.microsoft.com/office/powerpoint/2010/main" val="2473706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1944711" y="747388"/>
            <a:ext cx="8564450" cy="5192244"/>
          </a:xfrm>
          <a:prstGeom prst="rect">
            <a:avLst/>
          </a:prstGeom>
        </p:spPr>
      </p:pic>
    </p:spTree>
    <p:extLst>
      <p:ext uri="{BB962C8B-B14F-4D97-AF65-F5344CB8AC3E}">
        <p14:creationId xmlns:p14="http://schemas.microsoft.com/office/powerpoint/2010/main" val="165710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b="1" smtClean="0">
                <a:solidFill>
                  <a:srgbClr val="FF0000"/>
                </a:solidFill>
                <a:cs typeface="B Nazanin" panose="00000400000000000000" pitchFamily="2" charset="-78"/>
              </a:rPr>
              <a:t>انتخاب افراد برای مصاحبه</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تصیم گیری در هر سازمان در سه سطح صورت می پذیرد: </a:t>
            </a:r>
          </a:p>
          <a:p>
            <a:pPr algn="just"/>
            <a:r>
              <a:rPr lang="fa-IR" smtClean="0">
                <a:cs typeface="B Nazanin" panose="00000400000000000000" pitchFamily="2" charset="-78"/>
              </a:rPr>
              <a:t>1- سطح استراتژیک که استراتژی ها و هدف های کلی سازمان را معین می کند،</a:t>
            </a:r>
          </a:p>
          <a:p>
            <a:pPr algn="just"/>
            <a:r>
              <a:rPr lang="fa-IR" smtClean="0">
                <a:cs typeface="B Nazanin" panose="00000400000000000000" pitchFamily="2" charset="-78"/>
              </a:rPr>
              <a:t>2- سطح میانی با هماهنگی که تصمیم گیری گسترده تر یک واحد وظیفه ای را کنترل می کند و برای کسب هدف های سازمانی منابع را تخصیص می دهد. </a:t>
            </a:r>
          </a:p>
          <a:p>
            <a:pPr algn="just"/>
            <a:r>
              <a:rPr lang="fa-IR" smtClean="0">
                <a:cs typeface="B Nazanin" panose="00000400000000000000" pitchFamily="2" charset="-78"/>
              </a:rPr>
              <a:t>3- سطح عملیاتی که عملیات روز به روز و ساعت به ساعت سازمان را کنترل می نماید. یک فن ترسیمی برای نمایش سطح </a:t>
            </a:r>
            <a:r>
              <a:rPr lang="fa-IR">
                <a:cs typeface="B Nazanin" panose="00000400000000000000" pitchFamily="2" charset="-78"/>
              </a:rPr>
              <a:t>های </a:t>
            </a:r>
            <a:r>
              <a:rPr lang="fa-IR" smtClean="0">
                <a:cs typeface="B Nazanin" panose="00000400000000000000" pitchFamily="2" charset="-78"/>
              </a:rPr>
              <a:t>مختلف </a:t>
            </a:r>
            <a:r>
              <a:rPr lang="fa-IR" smtClean="0">
                <a:cs typeface="B Nazanin" panose="00000400000000000000" pitchFamily="2" charset="-78"/>
              </a:rPr>
              <a:t>سازمان «</a:t>
            </a:r>
            <a:r>
              <a:rPr lang="fa-IR" b="1" smtClean="0">
                <a:solidFill>
                  <a:srgbClr val="FF0000"/>
                </a:solidFill>
                <a:cs typeface="B Nazanin" panose="00000400000000000000" pitchFamily="2" charset="-78"/>
              </a:rPr>
              <a:t>نمودار سازمانی</a:t>
            </a:r>
            <a:r>
              <a:rPr lang="fa-IR" smtClean="0">
                <a:cs typeface="B Nazanin" panose="00000400000000000000" pitchFamily="2" charset="-78"/>
              </a:rPr>
              <a:t>» است. نمودار سازمانی اسامی نواحی وظیفه ای و مدیران را در تمام سطوح ارائه می دهد. شکل شماره 1 نمودار سازمانی بیمارستان شفا را نشان می دهد و جدول شماره 3  ، اجزای تشکیل دهنده یک نمودار سازمان خوب را فهرست کرده است. </a:t>
            </a:r>
            <a:endParaRPr lang="fa-IR">
              <a:cs typeface="B Nazanin" panose="00000400000000000000" pitchFamily="2" charset="-78"/>
            </a:endParaRPr>
          </a:p>
        </p:txBody>
      </p:sp>
    </p:spTree>
    <p:extLst>
      <p:ext uri="{BB962C8B-B14F-4D97-AF65-F5344CB8AC3E}">
        <p14:creationId xmlns:p14="http://schemas.microsoft.com/office/powerpoint/2010/main" val="924057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2421764" y="1027906"/>
            <a:ext cx="6400263" cy="4910971"/>
          </a:xfrm>
          <a:prstGeom prst="rect">
            <a:avLst/>
          </a:prstGeom>
        </p:spPr>
      </p:pic>
    </p:spTree>
    <p:extLst>
      <p:ext uri="{BB962C8B-B14F-4D97-AF65-F5344CB8AC3E}">
        <p14:creationId xmlns:p14="http://schemas.microsoft.com/office/powerpoint/2010/main" val="2614028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شکل شماره 2، بر روی نمودار سازمانی بیمارستان شفا، یک خط منحنی رسم شده است که خرده سیستم داروخانه را از بقیه خرده سیستم ها جدا کرده و بیانگر مرز آن  میز هست. بقیه نواحی که ممکن است از سیستم اطلاعاتی استفاده کنند با یک پیکان نامگذاری شده به داروخانه متصل شده اند که بیانگر جهت و ماهیت تعامل آنها نیز هستند. برای مثال بیماران از واحدهای داخلی  و اورژانس (فوریت های پزشکی) به داروخانه می ریزند و گزارش های داروخانه به قسمت اداری و مالی ارسال می شود.</a:t>
            </a:r>
            <a:endParaRPr lang="fa-IR">
              <a:cs typeface="B Nazanin" panose="00000400000000000000" pitchFamily="2" charset="-78"/>
            </a:endParaRPr>
          </a:p>
        </p:txBody>
      </p:sp>
      <p:sp>
        <p:nvSpPr>
          <p:cNvPr id="4" name="Flowchart: Process 3"/>
          <p:cNvSpPr/>
          <p:nvPr/>
        </p:nvSpPr>
        <p:spPr>
          <a:xfrm>
            <a:off x="1308295" y="4360985"/>
            <a:ext cx="4220308" cy="1434904"/>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بیانگر جهت و ماهیت تعامل آنها</a:t>
            </a:r>
            <a:endParaRPr lang="fa-IR" b="1">
              <a:solidFill>
                <a:srgbClr val="FF0000"/>
              </a:solidFill>
            </a:endParaRPr>
          </a:p>
        </p:txBody>
      </p:sp>
    </p:spTree>
    <p:extLst>
      <p:ext uri="{BB962C8B-B14F-4D97-AF65-F5344CB8AC3E}">
        <p14:creationId xmlns:p14="http://schemas.microsoft.com/office/powerpoint/2010/main" val="2019703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تحلیلگر با استفاده از این بررسی کلی سازمان و سیستم پیشنهادی می تواند افراد را برای مصاحبه معین نماید. روشن است که تحلیل گر سرانجام توجه خود را بر روی افراد بخش داروخانه متمرکز خواهد کرد. ولی در این مرحلهئ، باید دید گسترده تری داشته باشد و برنامه گفت و گو با تمام مدیرانی که واحد آنان از این سیستم متاثر خواهد شد مانند بخش مالی و اداری نیز  آماده کند. </a:t>
            </a:r>
            <a:endParaRPr lang="fa-IR">
              <a:cs typeface="B Nazanin" panose="00000400000000000000" pitchFamily="2" charset="-78"/>
            </a:endParaRPr>
          </a:p>
        </p:txBody>
      </p:sp>
    </p:spTree>
    <p:extLst>
      <p:ext uri="{BB962C8B-B14F-4D97-AF65-F5344CB8AC3E}">
        <p14:creationId xmlns:p14="http://schemas.microsoft.com/office/powerpoint/2010/main" val="9953372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اگر سازمان و نواحی وظیفه ای که به طور مستقیم اثر می پذیرند هدف و خط مشی روشنی داشته باشند و اگر سیتم پیشنهادی مرزش خوب تعریف شده و هدفش نیز روشن باشد مصاحبه ها تنها برای بررسی گسترده مدت ها مورد نیاز خواهد بود. به هر حال اگر پروژه مخاطره آمیز به نظر می رسد تحلیل گر ممکن است همچنین بخواهد حداقل یک یا دو مدیر را در هر سطح مصاحبه کند (برای مثال دکتر شفا و </a:t>
            </a:r>
            <a:r>
              <a:rPr lang="fa-IR">
                <a:cs typeface="B Nazanin" panose="00000400000000000000" pitchFamily="2" charset="-78"/>
              </a:rPr>
              <a:t>آقای </a:t>
            </a:r>
            <a:r>
              <a:rPr lang="fa-IR" smtClean="0">
                <a:cs typeface="B Nazanin" panose="00000400000000000000" pitchFamily="2" charset="-78"/>
              </a:rPr>
              <a:t>لطفی) </a:t>
            </a:r>
            <a:r>
              <a:rPr lang="fa-IR">
                <a:cs typeface="B Nazanin" panose="00000400000000000000" pitchFamily="2" charset="-78"/>
              </a:rPr>
              <a:t>هر چند که آنان به طور مستقیم از سیستم اثر بخواهند پذیرفت. </a:t>
            </a:r>
          </a:p>
          <a:p>
            <a:pPr algn="just"/>
            <a:endParaRPr lang="fa-IR">
              <a:cs typeface="B Nazanin" panose="00000400000000000000" pitchFamily="2" charset="-78"/>
            </a:endParaRPr>
          </a:p>
        </p:txBody>
      </p:sp>
      <p:sp>
        <p:nvSpPr>
          <p:cNvPr id="4" name="Flowchart: Process 3"/>
          <p:cNvSpPr/>
          <p:nvPr/>
        </p:nvSpPr>
        <p:spPr>
          <a:xfrm>
            <a:off x="1434905" y="4389120"/>
            <a:ext cx="3742006" cy="1252025"/>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نواحی وظیفه ای</a:t>
            </a:r>
            <a:endParaRPr lang="fa-IR" b="1">
              <a:solidFill>
                <a:srgbClr val="FF0000"/>
              </a:solidFill>
            </a:endParaRPr>
          </a:p>
        </p:txBody>
      </p:sp>
    </p:spTree>
    <p:extLst>
      <p:ext uri="{BB962C8B-B14F-4D97-AF65-F5344CB8AC3E}">
        <p14:creationId xmlns:p14="http://schemas.microsoft.com/office/powerpoint/2010/main" val="3478463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b="1" smtClean="0">
                <a:cs typeface="B Nazanin" panose="00000400000000000000" pitchFamily="2" charset="-78"/>
              </a:rPr>
              <a:t>برنامه ریزی و انجام مصاحبه</a:t>
            </a:r>
            <a:endParaRPr lang="fa-IR" b="1">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هنگامی که تحلیل گر </a:t>
            </a:r>
            <a:r>
              <a:rPr lang="fa-IR" b="1" smtClean="0">
                <a:solidFill>
                  <a:srgbClr val="FF0000"/>
                </a:solidFill>
                <a:cs typeface="B Nazanin" panose="00000400000000000000" pitchFamily="2" charset="-78"/>
              </a:rPr>
              <a:t>هدف ها و خط مشی های سازمان </a:t>
            </a:r>
            <a:r>
              <a:rPr lang="fa-IR" smtClean="0">
                <a:cs typeface="B Nazanin" panose="00000400000000000000" pitchFamily="2" charset="-78"/>
              </a:rPr>
              <a:t>را شناخت و افراد کلیدی را شناسایی کرد باید جدول زمان بندی مصاحبه را نیز تهیه نماید. هنگامی که تحلیل گر برای مصاحبه آماده می شود باید دلایل انجام مصاحبه را نیز بر ذهن داشته باشد هدف های مصاحبه عبارتند از : </a:t>
            </a:r>
          </a:p>
          <a:p>
            <a:pPr algn="just"/>
            <a:r>
              <a:rPr lang="fa-IR" smtClean="0">
                <a:cs typeface="B Nazanin" panose="00000400000000000000" pitchFamily="2" charset="-78"/>
              </a:rPr>
              <a:t>1- </a:t>
            </a:r>
            <a:r>
              <a:rPr lang="fa-IR" smtClean="0">
                <a:cs typeface="B Nazanin" panose="00000400000000000000" pitchFamily="2" charset="-78"/>
              </a:rPr>
              <a:t>شناخت سازمان </a:t>
            </a:r>
            <a:r>
              <a:rPr lang="fa-IR" smtClean="0">
                <a:cs typeface="B Nazanin" panose="00000400000000000000" pitchFamily="2" charset="-78"/>
              </a:rPr>
              <a:t>و نقش مصاحبه شونده در آن </a:t>
            </a:r>
          </a:p>
          <a:p>
            <a:pPr algn="just"/>
            <a:r>
              <a:rPr lang="fa-IR" smtClean="0">
                <a:cs typeface="B Nazanin" panose="00000400000000000000" pitchFamily="2" charset="-78"/>
              </a:rPr>
              <a:t>2- شناخت هدف های خرد و کلان مصاحبه شونده</a:t>
            </a:r>
          </a:p>
          <a:p>
            <a:pPr algn="just"/>
            <a:r>
              <a:rPr lang="fa-IR" smtClean="0">
                <a:cs typeface="B Nazanin" panose="00000400000000000000" pitchFamily="2" charset="-78"/>
              </a:rPr>
              <a:t>3- معرفت پذیری درباره عوامل حیاتی موفقیت برای مصاحبه شونده</a:t>
            </a:r>
          </a:p>
          <a:p>
            <a:pPr algn="just"/>
            <a:r>
              <a:rPr lang="fa-IR">
                <a:cs typeface="B Nazanin" panose="00000400000000000000" pitchFamily="2" charset="-78"/>
              </a:rPr>
              <a:t> </a:t>
            </a:r>
            <a:r>
              <a:rPr lang="fa-IR" smtClean="0">
                <a:cs typeface="B Nazanin" panose="00000400000000000000" pitchFamily="2" charset="-78"/>
              </a:rPr>
              <a:t>4- کمک به مصاحبه شونده  تا نیازهای اطلاعاتی خود را کاملتر از پیش مورد بررسی قرار دهد. </a:t>
            </a:r>
            <a:endParaRPr lang="fa-IR">
              <a:cs typeface="B Nazanin" panose="00000400000000000000" pitchFamily="2" charset="-78"/>
            </a:endParaRPr>
          </a:p>
        </p:txBody>
      </p:sp>
    </p:spTree>
    <p:extLst>
      <p:ext uri="{BB962C8B-B14F-4D97-AF65-F5344CB8AC3E}">
        <p14:creationId xmlns:p14="http://schemas.microsoft.com/office/powerpoint/2010/main" val="6182457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1491615" y="1027906"/>
            <a:ext cx="8806118" cy="5399515"/>
          </a:xfrm>
          <a:prstGeom prst="rect">
            <a:avLst/>
          </a:prstGeom>
        </p:spPr>
      </p:pic>
    </p:spTree>
    <p:extLst>
      <p:ext uri="{BB962C8B-B14F-4D97-AF65-F5344CB8AC3E}">
        <p14:creationId xmlns:p14="http://schemas.microsoft.com/office/powerpoint/2010/main" val="48919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fontScale="92500" lnSpcReduction="10000"/>
          </a:bodyPr>
          <a:lstStyle/>
          <a:p>
            <a:pPr algn="just"/>
            <a:r>
              <a:rPr lang="fa-IR" smtClean="0">
                <a:cs typeface="B Nazanin" panose="00000400000000000000" pitchFamily="2" charset="-78"/>
              </a:rPr>
              <a:t>هر تحلیل گری پیش از هر گونه تلاشی برای تعیین نیازهای سازمان به سیستم های مدیریت باید سازمان را به درستی بشناسد. در این مقاله برای شناخت محیط سازمانی سیستم های مدیریت از دو شیوه استفاده می شود که عبارتند از: </a:t>
            </a:r>
          </a:p>
          <a:p>
            <a:pPr algn="just"/>
            <a:r>
              <a:rPr lang="fa-IR" smtClean="0">
                <a:solidFill>
                  <a:srgbClr val="FF0000"/>
                </a:solidFill>
                <a:cs typeface="B Nazanin" panose="00000400000000000000" pitchFamily="2" charset="-78"/>
              </a:rPr>
              <a:t>الف- عوامل حیاتی موفقیت</a:t>
            </a:r>
          </a:p>
          <a:p>
            <a:pPr algn="just"/>
            <a:r>
              <a:rPr lang="fa-IR" smtClean="0">
                <a:cs typeface="B Nazanin" panose="00000400000000000000" pitchFamily="2" charset="-78"/>
              </a:rPr>
              <a:t>در این شیوه چگونگی استفاده از روش عوامل حیاتی موفقیت در معرفت پذیری نسبت به سازمان و نیازهای آن نشان داده می شود. </a:t>
            </a:r>
          </a:p>
          <a:p>
            <a:pPr algn="just"/>
            <a:r>
              <a:rPr lang="fa-IR" smtClean="0">
                <a:solidFill>
                  <a:srgbClr val="FF0000"/>
                </a:solidFill>
                <a:cs typeface="B Nazanin" panose="00000400000000000000" pitchFamily="2" charset="-78"/>
              </a:rPr>
              <a:t>ب- نمودار محتوایی </a:t>
            </a:r>
          </a:p>
          <a:p>
            <a:pPr algn="just"/>
            <a:r>
              <a:rPr lang="fa-IR" smtClean="0">
                <a:cs typeface="B Nazanin" panose="00000400000000000000" pitchFamily="2" charset="-78"/>
              </a:rPr>
              <a:t>این نوع نمودار برای معرفت پذیری نسبت به تفکر سیستم پیشنهادی در سازمان به کار گرفته می شود. </a:t>
            </a:r>
          </a:p>
          <a:p>
            <a:pPr algn="just"/>
            <a:r>
              <a:rPr lang="fa-IR" smtClean="0">
                <a:cs typeface="B Nazanin" panose="00000400000000000000" pitchFamily="2" charset="-78"/>
              </a:rPr>
              <a:t>این روش ها در تعیین مجموعه نیازهای مقدماتی و مرزبندی خرده سیستم ها به ادمی کمک می کنند. </a:t>
            </a:r>
          </a:p>
          <a:p>
            <a:pPr algn="just"/>
            <a:endParaRPr lang="fa-IR">
              <a:cs typeface="B Nazanin" panose="00000400000000000000" pitchFamily="2" charset="-78"/>
            </a:endParaRPr>
          </a:p>
        </p:txBody>
      </p:sp>
    </p:spTree>
    <p:extLst>
      <p:ext uri="{BB962C8B-B14F-4D97-AF65-F5344CB8AC3E}">
        <p14:creationId xmlns:p14="http://schemas.microsoft.com/office/powerpoint/2010/main" val="14455814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1532587" y="1224522"/>
            <a:ext cx="9646275" cy="4913458"/>
          </a:xfrm>
          <a:prstGeom prst="rect">
            <a:avLst/>
          </a:prstGeom>
        </p:spPr>
      </p:pic>
    </p:spTree>
    <p:extLst>
      <p:ext uri="{BB962C8B-B14F-4D97-AF65-F5344CB8AC3E}">
        <p14:creationId xmlns:p14="http://schemas.microsoft.com/office/powerpoint/2010/main" val="8544317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fontScale="92500"/>
          </a:bodyPr>
          <a:lstStyle/>
          <a:p>
            <a:pPr algn="just"/>
            <a:r>
              <a:rPr lang="fa-IR" smtClean="0">
                <a:cs typeface="B Nazanin" panose="00000400000000000000" pitchFamily="2" charset="-78"/>
              </a:rPr>
              <a:t>حال پس از بررسی تفصیلی دلایل اول و دوم برای درک دلیل </a:t>
            </a:r>
            <a:r>
              <a:rPr lang="fa-IR" smtClean="0">
                <a:cs typeface="B Nazanin" panose="00000400000000000000" pitchFamily="2" charset="-78"/>
              </a:rPr>
              <a:t>سوم </a:t>
            </a:r>
            <a:r>
              <a:rPr lang="fa-IR" smtClean="0">
                <a:cs typeface="B Nazanin" panose="00000400000000000000" pitchFamily="2" charset="-78"/>
              </a:rPr>
              <a:t>باید چهار منبع «عوامل حیاتی موفقیت « سازمان را نیز مورد ملاحظه و بررسی قرار داد. </a:t>
            </a:r>
            <a:endParaRPr lang="fa-IR" smtClean="0">
              <a:cs typeface="B Nazanin" panose="00000400000000000000" pitchFamily="2" charset="-78"/>
            </a:endParaRPr>
          </a:p>
          <a:p>
            <a:pPr algn="just"/>
            <a:r>
              <a:rPr lang="fa-IR" smtClean="0">
                <a:cs typeface="B Nazanin" panose="00000400000000000000" pitchFamily="2" charset="-78"/>
              </a:rPr>
              <a:t>1- منحنی که سازمان به آن تعلق دارد</a:t>
            </a:r>
          </a:p>
          <a:p>
            <a:pPr algn="just"/>
            <a:r>
              <a:rPr lang="fa-IR" smtClean="0">
                <a:cs typeface="B Nazanin" panose="00000400000000000000" pitchFamily="2" charset="-78"/>
              </a:rPr>
              <a:t>هر سازمانی در ارتباط با مواردی همچون ترکیب مصول، سهم بازار، قیمت و کنترل هزینه مجموعه عوامل موفقیت خاص خودش را دارد. برای  مثال اندازه یک بیمارستان هر چه باشد و در هر مکانی نیز قرار داشته باشد برای کاهش هزینه اهمیت قایل است. </a:t>
            </a:r>
          </a:p>
          <a:p>
            <a:pPr algn="just"/>
            <a:r>
              <a:rPr lang="fa-IR" smtClean="0">
                <a:cs typeface="B Nazanin" panose="00000400000000000000" pitchFamily="2" charset="-78"/>
              </a:rPr>
              <a:t>2- استراتژی رقابتی وضعیت صنعت و محل  جغرافیایی سازمان</a:t>
            </a:r>
          </a:p>
          <a:p>
            <a:pPr algn="just"/>
            <a:r>
              <a:rPr lang="fa-IR" smtClean="0">
                <a:cs typeface="B Nazanin" panose="00000400000000000000" pitchFamily="2" charset="-78"/>
              </a:rPr>
              <a:t>در هر سازمان عوامل خاصی هست که موقعیت آن سازمان در صنعت و چگونگی پاسخ گویی به رقبا را تعیین می کند، اگر داروخانه های سایر بیمارستان ها حساب های فروش دارو را کامپیوتری نگه می دارند بیمارستان سلامت بخش نیز مجبور است برای حفظ جنبه رقابتی خود همان کار را انجام دهد. </a:t>
            </a:r>
            <a:endParaRPr lang="fa-IR">
              <a:cs typeface="B Nazanin" panose="00000400000000000000" pitchFamily="2" charset="-78"/>
            </a:endParaRPr>
          </a:p>
        </p:txBody>
      </p:sp>
    </p:spTree>
    <p:extLst>
      <p:ext uri="{BB962C8B-B14F-4D97-AF65-F5344CB8AC3E}">
        <p14:creationId xmlns:p14="http://schemas.microsoft.com/office/powerpoint/2010/main" val="20745708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2- عوامل محیطی </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قوانین و مقررات دولتی شرایط اقتصادی و ترکیب جمعیتی همه بر چگونگی عملکرد سازمان و این که مهم ترین نیازهای آن چه می تواند باشد اثر دارند. اگر سازمان تامین اجتماعی سیستم پرداخت حق بیمه درمانی خود را  کامپیوتری  کرده باشند، بیمارستان سلامت بخش نیز ممکن است به ایجاد سیستم صدور صورت حساب کامپیوتری خیلی علاقه مند بشود</a:t>
            </a:r>
            <a:endParaRPr lang="fa-IR">
              <a:cs typeface="B Nazanin" panose="00000400000000000000" pitchFamily="2" charset="-78"/>
            </a:endParaRPr>
          </a:p>
        </p:txBody>
      </p:sp>
    </p:spTree>
    <p:extLst>
      <p:ext uri="{BB962C8B-B14F-4D97-AF65-F5344CB8AC3E}">
        <p14:creationId xmlns:p14="http://schemas.microsoft.com/office/powerpoint/2010/main" val="3505346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2- عوامل موقتی</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برخی از امور ممکن است در زمانی خاص برای یک سازمان از اهمیت ویژه یا برخوردار باشد. مدیر بیمارستان سلامت بخش ممکن است در صورت کاهش تعداد بیماران در چند ماه آینده به کاهش هزینه های عملیاتی کوتاه مدت بسیار علاقه مند باشد. </a:t>
            </a:r>
          </a:p>
          <a:p>
            <a:pPr algn="just"/>
            <a:r>
              <a:rPr lang="fa-IR" smtClean="0">
                <a:cs typeface="B Nazanin" panose="00000400000000000000" pitchFamily="2" charset="-78"/>
              </a:rPr>
              <a:t>هنگامی که تحلیل گر برای مصاحبه آماده می شود باید پرسش هایی را برنامه ریزی بکند که مصاحبه شونده را درباره  این منابع به فکر وا دارد</a:t>
            </a:r>
            <a:endParaRPr lang="fa-IR">
              <a:cs typeface="B Nazanin" panose="00000400000000000000" pitchFamily="2" charset="-78"/>
            </a:endParaRPr>
          </a:p>
        </p:txBody>
      </p:sp>
    </p:spTree>
    <p:extLst>
      <p:ext uri="{BB962C8B-B14F-4D97-AF65-F5344CB8AC3E}">
        <p14:creationId xmlns:p14="http://schemas.microsoft.com/office/powerpoint/2010/main" val="30043293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stretch>
            <a:fillRect/>
          </a:stretch>
        </p:blipFill>
        <p:spPr>
          <a:xfrm>
            <a:off x="647114" y="693539"/>
            <a:ext cx="10706686" cy="5454240"/>
          </a:xfrm>
          <a:prstGeom prst="rect">
            <a:avLst/>
          </a:prstGeom>
        </p:spPr>
      </p:pic>
    </p:spTree>
    <p:extLst>
      <p:ext uri="{BB962C8B-B14F-4D97-AF65-F5344CB8AC3E}">
        <p14:creationId xmlns:p14="http://schemas.microsoft.com/office/powerpoint/2010/main" val="11579725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b="1" smtClean="0">
                <a:solidFill>
                  <a:srgbClr val="FF0000"/>
                </a:solidFill>
                <a:cs typeface="B Nazanin" panose="00000400000000000000" pitchFamily="2" charset="-78"/>
              </a:rPr>
              <a:t>تجزیه و تحلیل عوامل حیاتی موفقیت سازمان</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پیش از آن که تمام مصاحبه ها انجام شد می توان فهرستی ازعوامل حیاتی موفقیت سازمان را تهیه کرد. برای این دو منظور با مرور عوامل حیاتی موفقیت در مصاحبه شونده آغاز کنید و آنها را به یکی از چهار عامل فوق اختصاصی دهید آنگاه عوامل موفقیت آمیز در هر دسته را تلفیق نمایید تا تکرار ها از میان  برود و معین کنید  که آیا الگویی پدیدار می شود یا خیر؟ ممکن است چند مدیر عوامل یا متغیرهای یکسانی را ذکر نمایند. برای مثال پس از مصاحبه با مدیران بیمارستان سلامت بخش ممکن است آشکار شود که یکی از «عوامل حیاتی موفقیت» مدیر بیمارستان ارائه خدمات دارویی در محل بیمارستان  به بیماران بیمارستان نباشد. در سطح مدیریت رده پایین تر، این امر ممکن است به صورت نیاز به اطلاعات دقیق و به موقع درباره فروش دارو جلوه کند و همین «عامل حیاتی موفقیت» ممکن است در سطح عملیاتی به صورت ثبت کارایی، اطلاعات فروش  و تهیه خلاصه گزارش ظاهر شود. </a:t>
            </a:r>
          </a:p>
        </p:txBody>
      </p:sp>
    </p:spTree>
    <p:extLst>
      <p:ext uri="{BB962C8B-B14F-4D97-AF65-F5344CB8AC3E}">
        <p14:creationId xmlns:p14="http://schemas.microsoft.com/office/powerpoint/2010/main" val="31796611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3770142" y="1825625"/>
            <a:ext cx="7583658" cy="4351338"/>
          </a:xfrm>
        </p:spPr>
        <p:txBody>
          <a:bodyPr/>
          <a:lstStyle/>
          <a:p>
            <a:pPr algn="just"/>
            <a:r>
              <a:rPr lang="fa-IR">
                <a:cs typeface="B Nazanin" panose="00000400000000000000" pitchFamily="2" charset="-78"/>
              </a:rPr>
              <a:t>اگر چه یک «</a:t>
            </a:r>
            <a:r>
              <a:rPr lang="fa-IR" b="1">
                <a:solidFill>
                  <a:srgbClr val="FF0000"/>
                </a:solidFill>
                <a:cs typeface="B Nazanin" panose="00000400000000000000" pitchFamily="2" charset="-78"/>
              </a:rPr>
              <a:t>عامل حیاتی موفقیت</a:t>
            </a:r>
            <a:r>
              <a:rPr lang="fa-IR">
                <a:cs typeface="B Nazanin" panose="00000400000000000000" pitchFamily="2" charset="-78"/>
              </a:rPr>
              <a:t>» سازمان در هر سطحی از مدیریت به گونه ای خاص بیان شده است ولی باید به صورت فراهم کردن مدیریت و ارائه خدمات دارویی به طور کارامد در محل </a:t>
            </a:r>
            <a:r>
              <a:rPr lang="fa-IR">
                <a:cs typeface="B Nazanin" panose="00000400000000000000" pitchFamily="2" charset="-78"/>
              </a:rPr>
              <a:t>بیمارستان </a:t>
            </a:r>
            <a:r>
              <a:rPr lang="fa-IR" smtClean="0">
                <a:cs typeface="B Nazanin" panose="00000400000000000000" pitchFamily="2" charset="-78"/>
              </a:rPr>
              <a:t>جمع </a:t>
            </a:r>
            <a:r>
              <a:rPr lang="fa-IR">
                <a:cs typeface="B Nazanin" panose="00000400000000000000" pitchFamily="2" charset="-78"/>
              </a:rPr>
              <a:t>بندی گردد. جدول شماره 5 نمونه هایی از عوامل حیاتی موفقیت بیمارستان سلامت بخش را فهرست کرده است</a:t>
            </a:r>
          </a:p>
          <a:p>
            <a:pPr algn="just"/>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2042381"/>
            <a:ext cx="2650588" cy="2650588"/>
          </a:xfrm>
          <a:prstGeom prst="rect">
            <a:avLst/>
          </a:prstGeom>
        </p:spPr>
      </p:pic>
    </p:spTree>
    <p:extLst>
      <p:ext uri="{BB962C8B-B14F-4D97-AF65-F5344CB8AC3E}">
        <p14:creationId xmlns:p14="http://schemas.microsoft.com/office/powerpoint/2010/main" val="11750254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شناخت «عوامل حیاتی موفقیت» برنامه ریزی سیستم را به طرق گوناگون تسهیل می نماید. </a:t>
            </a:r>
          </a:p>
          <a:p>
            <a:pPr algn="just"/>
            <a:r>
              <a:rPr lang="fa-IR" smtClean="0">
                <a:cs typeface="B Nazanin" panose="00000400000000000000" pitchFamily="2" charset="-78"/>
              </a:rPr>
              <a:t>1- نخست آنکه اگر تحلیل گر بداند که سازمان در کل به چه چیزی بیش از همه بها می دهد بهتر می تواند هدف های سیستم را با هدف های سازمان </a:t>
            </a:r>
            <a:r>
              <a:rPr lang="fa-IR" b="1" smtClean="0">
                <a:solidFill>
                  <a:srgbClr val="FF0000"/>
                </a:solidFill>
                <a:cs typeface="B Nazanin" panose="00000400000000000000" pitchFamily="2" charset="-78"/>
              </a:rPr>
              <a:t>همسو</a:t>
            </a:r>
            <a:r>
              <a:rPr lang="fa-IR" smtClean="0">
                <a:cs typeface="B Nazanin" panose="00000400000000000000" pitchFamily="2" charset="-78"/>
              </a:rPr>
              <a:t> نماید</a:t>
            </a:r>
          </a:p>
          <a:p>
            <a:pPr algn="just"/>
            <a:endParaRPr lang="fa-IR">
              <a:cs typeface="B Nazanin" panose="00000400000000000000" pitchFamily="2" charset="-78"/>
            </a:endParaRPr>
          </a:p>
        </p:txBody>
      </p:sp>
    </p:spTree>
    <p:extLst>
      <p:ext uri="{BB962C8B-B14F-4D97-AF65-F5344CB8AC3E}">
        <p14:creationId xmlns:p14="http://schemas.microsoft.com/office/powerpoint/2010/main" val="18401986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2- تحلیل گر به صورت اثر بخش تری می تواند نیازهای سیستم را با نیازهای اطلاعاتی سازمان تطبیق دهد، شاید به کاربران ابزاری برای ارضای نیازهای خود و نیازهای کلی سازمان نشان دهد. برای مثال آقای طاهری در مورد بیمارستان سلامت بخش راهی را کشف می کند که نه تنها گزارش های مورد نیاز بخش اداری را فراهم می آورد بلکه همچنین حجم کار دستیاران داروخانه را نیز با حذف رویه های ثبت اطلاعات به طور تکراری کاهش می دهد. از آن جایی که آقای ظاهری هم «</a:t>
            </a:r>
            <a:r>
              <a:rPr lang="fa-IR" b="1" smtClean="0">
                <a:solidFill>
                  <a:srgbClr val="FF0000"/>
                </a:solidFill>
                <a:cs typeface="B Nazanin" panose="00000400000000000000" pitchFamily="2" charset="-78"/>
              </a:rPr>
              <a:t>عوامل حیاتی موفقیت</a:t>
            </a:r>
            <a:r>
              <a:rPr lang="fa-IR" smtClean="0">
                <a:cs typeface="B Nazanin" panose="00000400000000000000" pitchFamily="2" charset="-78"/>
              </a:rPr>
              <a:t>» اداره کنندگان بیمارستان(اطلاعات دقیق و به موقع درباره فروش دارو) و کارکنان عملیاتی داروخانه (ثبت کارای اطلاعات فروش دارو) را در نظر داشت تیم طراح توانست برای براورده ساختن هر دو دسته نیاز یک سیستم ایجاد کند. </a:t>
            </a:r>
            <a:endParaRPr lang="fa-IR">
              <a:cs typeface="B Nazanin" panose="00000400000000000000" pitchFamily="2" charset="-78"/>
            </a:endParaRPr>
          </a:p>
        </p:txBody>
      </p:sp>
    </p:spTree>
    <p:extLst>
      <p:ext uri="{BB962C8B-B14F-4D97-AF65-F5344CB8AC3E}">
        <p14:creationId xmlns:p14="http://schemas.microsoft.com/office/powerpoint/2010/main" val="35403469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2013598" y="1027906"/>
            <a:ext cx="8894808" cy="5231450"/>
          </a:xfrm>
          <a:prstGeom prst="rect">
            <a:avLst/>
          </a:prstGeom>
        </p:spPr>
      </p:pic>
    </p:spTree>
    <p:extLst>
      <p:ext uri="{BB962C8B-B14F-4D97-AF65-F5344CB8AC3E}">
        <p14:creationId xmlns:p14="http://schemas.microsoft.com/office/powerpoint/2010/main" val="1764863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b="1" smtClean="0">
                <a:solidFill>
                  <a:srgbClr val="FF0000"/>
                </a:solidFill>
                <a:cs typeface="B Nazanin" panose="00000400000000000000" pitchFamily="2" charset="-78"/>
              </a:rPr>
              <a:t>روش عوامل حیاتی موفقیت</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بیشترین توجه تحلیل گر در هنگام تعیین نیازها صرفا بر یک خرده سیستم متمرکز می شود در حالی که نخست باید هدف ها و محدودیت های سازمان را بشناسد. شناخت نیازهای سازماین برای طراحی سیستم بر چهار عامل استوار است که عبارتند از : </a:t>
            </a:r>
          </a:p>
          <a:p>
            <a:pPr algn="just"/>
            <a:r>
              <a:rPr lang="fa-IR" smtClean="0">
                <a:cs typeface="B Nazanin" panose="00000400000000000000" pitchFamily="2" charset="-78"/>
              </a:rPr>
              <a:t>1- هدف های خرد و کلان </a:t>
            </a:r>
          </a:p>
          <a:p>
            <a:pPr algn="just"/>
            <a:r>
              <a:rPr lang="fa-IR" smtClean="0">
                <a:cs typeface="B Nazanin" panose="00000400000000000000" pitchFamily="2" charset="-78"/>
              </a:rPr>
              <a:t>2- استراتژی ها و خط مشی ها</a:t>
            </a:r>
          </a:p>
          <a:p>
            <a:pPr algn="just"/>
            <a:r>
              <a:rPr lang="fa-IR" smtClean="0">
                <a:cs typeface="B Nazanin" panose="00000400000000000000" pitchFamily="2" charset="-78"/>
              </a:rPr>
              <a:t>3- ساختار</a:t>
            </a:r>
          </a:p>
          <a:p>
            <a:pPr algn="just"/>
            <a:r>
              <a:rPr lang="fa-IR">
                <a:cs typeface="B Nazanin" panose="00000400000000000000" pitchFamily="2" charset="-78"/>
              </a:rPr>
              <a:t> </a:t>
            </a:r>
            <a:r>
              <a:rPr lang="fa-IR" smtClean="0">
                <a:cs typeface="B Nazanin" panose="00000400000000000000" pitchFamily="2" charset="-78"/>
              </a:rPr>
              <a:t>4- عوامل حیاتی موفقیت سازمان</a:t>
            </a:r>
            <a:endParaRPr lang="fa-IR">
              <a:cs typeface="B Nazanin" panose="00000400000000000000" pitchFamily="2" charset="-78"/>
            </a:endParaRPr>
          </a:p>
        </p:txBody>
      </p:sp>
      <p:sp>
        <p:nvSpPr>
          <p:cNvPr id="4" name="Flowchart: Process 3"/>
          <p:cNvSpPr/>
          <p:nvPr/>
        </p:nvSpPr>
        <p:spPr>
          <a:xfrm>
            <a:off x="1337481" y="3862316"/>
            <a:ext cx="3562065" cy="1351129"/>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هدف ها و محدودیت های سازمان</a:t>
            </a:r>
            <a:endParaRPr lang="fa-IR" b="1">
              <a:solidFill>
                <a:srgbClr val="FF0000"/>
              </a:solidFill>
            </a:endParaRPr>
          </a:p>
        </p:txBody>
      </p:sp>
    </p:spTree>
    <p:extLst>
      <p:ext uri="{BB962C8B-B14F-4D97-AF65-F5344CB8AC3E}">
        <p14:creationId xmlns:p14="http://schemas.microsoft.com/office/powerpoint/2010/main" val="20364885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3- معرفت نسبت به «عوامل حیاتی موفقیت»  به تحلیل گر کمک می کند تا مزایای احتمالی سیستم را ارزیابی نماید. سیستمی که عوامل حیاتی موفقیت چندین مدیر را نشانه گیرد (همان گونه که سیستم داروخانه در مورد بیمارستان سلامت بخش عمل کرد) احتمالا هزینه های ایجاد سیستم را توجیه کرده و برای ایجاد آن نیز اولویت قایل خواهند شد. برای مثال در یک مطالعه فهرستی از اولویت های «عوامل حیاتی موفقیت»  موسسات مالی به دست آمده که برای ایجاد یک ساختار سازمانی جدید راهنمای خوبی می تواند باشد و به عنوان دستور کار جلسه برنامه ریزی سالیانه ستاد موسسه نیز می توان به کار رود. </a:t>
            </a:r>
            <a:endParaRPr lang="fa-IR">
              <a:cs typeface="B Nazanin" panose="00000400000000000000" pitchFamily="2" charset="-78"/>
            </a:endParaRPr>
          </a:p>
        </p:txBody>
      </p:sp>
      <p:sp>
        <p:nvSpPr>
          <p:cNvPr id="4" name="Flowchart: Process 3"/>
          <p:cNvSpPr/>
          <p:nvPr/>
        </p:nvSpPr>
        <p:spPr>
          <a:xfrm>
            <a:off x="1392702" y="4740812"/>
            <a:ext cx="3516923" cy="1195754"/>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مزایای احتمالی سیستم</a:t>
            </a:r>
            <a:endParaRPr lang="fa-IR" b="1">
              <a:solidFill>
                <a:srgbClr val="FF0000"/>
              </a:solidFill>
            </a:endParaRPr>
          </a:p>
        </p:txBody>
      </p:sp>
    </p:spTree>
    <p:extLst>
      <p:ext uri="{BB962C8B-B14F-4D97-AF65-F5344CB8AC3E}">
        <p14:creationId xmlns:p14="http://schemas.microsoft.com/office/powerpoint/2010/main" val="27937826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b="1">
                <a:solidFill>
                  <a:srgbClr val="FF0000"/>
                </a:solidFill>
                <a:cs typeface="B Nazanin" panose="00000400000000000000" pitchFamily="2" charset="-78"/>
              </a:rPr>
              <a:t>این عوامل عبارتند از </a:t>
            </a:r>
            <a:r>
              <a:rPr lang="fa-IR" b="1">
                <a:solidFill>
                  <a:srgbClr val="FF0000"/>
                </a:solidFill>
                <a:cs typeface="B Nazanin" panose="00000400000000000000" pitchFamily="2" charset="-78"/>
              </a:rPr>
              <a:t>: </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1- </a:t>
            </a:r>
            <a:r>
              <a:rPr lang="fa-IR">
                <a:cs typeface="B Nazanin" panose="00000400000000000000" pitchFamily="2" charset="-78"/>
              </a:rPr>
              <a:t>جلوگیری از ضرر از طریق مدیریت</a:t>
            </a:r>
          </a:p>
          <a:p>
            <a:pPr algn="just"/>
            <a:r>
              <a:rPr lang="fa-IR">
                <a:cs typeface="B Nazanin" panose="00000400000000000000" pitchFamily="2" charset="-78"/>
              </a:rPr>
              <a:t>2- افزایش تنوع درمشتریان</a:t>
            </a:r>
          </a:p>
          <a:p>
            <a:pPr algn="just"/>
            <a:r>
              <a:rPr lang="fa-IR">
                <a:cs typeface="B Nazanin" panose="00000400000000000000" pitchFamily="2" charset="-78"/>
              </a:rPr>
              <a:t>3- افزایش بهره وری افراد حرفه ای  موسسه</a:t>
            </a:r>
          </a:p>
          <a:p>
            <a:pPr algn="just"/>
            <a:r>
              <a:rPr lang="fa-IR">
                <a:cs typeface="B Nazanin" panose="00000400000000000000" pitchFamily="2" charset="-78"/>
              </a:rPr>
              <a:t>4- کسب وجهه برای موسسه در میان عامه مردم و بازارهای آن. </a:t>
            </a:r>
          </a:p>
          <a:p>
            <a:pPr algn="just"/>
            <a:endParaRPr lang="fa-IR">
              <a:cs typeface="B Nazanin" panose="00000400000000000000" pitchFamily="2" charset="-78"/>
            </a:endParaRPr>
          </a:p>
        </p:txBody>
      </p:sp>
    </p:spTree>
    <p:extLst>
      <p:ext uri="{BB962C8B-B14F-4D97-AF65-F5344CB8AC3E}">
        <p14:creationId xmlns:p14="http://schemas.microsoft.com/office/powerpoint/2010/main" val="10085836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b="1" smtClean="0">
                <a:solidFill>
                  <a:srgbClr val="FF0000"/>
                </a:solidFill>
                <a:cs typeface="B Nazanin" panose="00000400000000000000" pitchFamily="2" charset="-78"/>
              </a:rPr>
              <a:t>روش نمودار محتوایی</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نمودار محتوایی یک ابزار ترسیمی ساختار یافته است که برای شناسایی نواحی و وظیفه ای سازمان و فرایند هایی که در این نواحی و میان آنها و میان سازمان و دنیای خارج آن صورت می پذیرد و همچنین برای تعیین مرزها و هدف های کلی در سیستم و شروع بررسی رویه های پیشنهادی و نیازهای اطلاعاتی به کار گرفته می شود. </a:t>
            </a:r>
            <a:endParaRPr lang="fa-IR">
              <a:cs typeface="B Nazanin" panose="00000400000000000000" pitchFamily="2" charset="-78"/>
            </a:endParaRPr>
          </a:p>
        </p:txBody>
      </p:sp>
      <p:sp>
        <p:nvSpPr>
          <p:cNvPr id="4" name="Flowchart: Process 3"/>
          <p:cNvSpPr/>
          <p:nvPr/>
        </p:nvSpPr>
        <p:spPr>
          <a:xfrm>
            <a:off x="1617784" y="3981157"/>
            <a:ext cx="5078437" cy="1659988"/>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تعیین مرزها و هدف های کلی در سیستم</a:t>
            </a:r>
            <a:endParaRPr lang="fa-IR" b="1">
              <a:solidFill>
                <a:srgbClr val="FF0000"/>
              </a:solidFill>
            </a:endParaRPr>
          </a:p>
        </p:txBody>
      </p:sp>
    </p:spTree>
    <p:extLst>
      <p:ext uri="{BB962C8B-B14F-4D97-AF65-F5344CB8AC3E}">
        <p14:creationId xmlns:p14="http://schemas.microsoft.com/office/powerpoint/2010/main" val="6694141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smtClean="0">
                <a:solidFill>
                  <a:srgbClr val="FF0000"/>
                </a:solidFill>
                <a:cs typeface="B Nazanin" panose="00000400000000000000" pitchFamily="2" charset="-78"/>
              </a:rPr>
              <a:t>علایم نمودار محتوایی</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در نمودار محتوایی برای نمایش موجودیت های خارجی، داخلی بر جریان اطلاعات سه علامت به کار می رود. یک سازمان شرکت یا فرد خارج از سازمان یک موجودیت خارجی به شمار می آید. همچنین یک شخص، مکان یا ناحیه وظیفه ای درون سازمان نیز یک موجودیت داخلی به شمار می آید. هر جریان اطلاعات منتقل کننده اطلاعات در میان دو موجودیت است. برای مثال یک مشتری (موجودیت خارجی) سفارشی (جریان اطلاعات) را با واحد پردازش سفارش (موجودیت داخلی) می دهد. </a:t>
            </a:r>
          </a:p>
        </p:txBody>
      </p:sp>
      <p:sp>
        <p:nvSpPr>
          <p:cNvPr id="4" name="Flowchart: Alternate Process 3"/>
          <p:cNvSpPr/>
          <p:nvPr/>
        </p:nvSpPr>
        <p:spPr>
          <a:xfrm>
            <a:off x="1223889" y="4332849"/>
            <a:ext cx="2574388" cy="984739"/>
          </a:xfrm>
          <a:prstGeom prst="flowChartAlternate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موجودیت خارجی</a:t>
            </a:r>
            <a:endParaRPr lang="fa-IR" b="1">
              <a:solidFill>
                <a:srgbClr val="FF0000"/>
              </a:solidFill>
            </a:endParaRPr>
          </a:p>
        </p:txBody>
      </p:sp>
      <p:sp>
        <p:nvSpPr>
          <p:cNvPr id="5" name="Flowchart: Process 4"/>
          <p:cNvSpPr/>
          <p:nvPr/>
        </p:nvSpPr>
        <p:spPr>
          <a:xfrm>
            <a:off x="5029786" y="4332849"/>
            <a:ext cx="2546252" cy="984739"/>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موجودیت داخلی</a:t>
            </a:r>
            <a:endParaRPr lang="fa-IR" b="1">
              <a:solidFill>
                <a:srgbClr val="FF0000"/>
              </a:solidFill>
            </a:endParaRPr>
          </a:p>
        </p:txBody>
      </p:sp>
    </p:spTree>
    <p:extLst>
      <p:ext uri="{BB962C8B-B14F-4D97-AF65-F5344CB8AC3E}">
        <p14:creationId xmlns:p14="http://schemas.microsoft.com/office/powerpoint/2010/main" val="17039475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علایم نمودار محتوایی در شکل شماره 3 نشان داده شده است. هر موجودیت خارجی با یک مربع برجسته یا بدون برجستگی و هر موجودیت داخلی یا یک مستطیل گرد شده یا یک دایره نشان داده شده است. </a:t>
            </a:r>
            <a:r>
              <a:rPr lang="fa-IR" b="1">
                <a:solidFill>
                  <a:srgbClr val="FF0000"/>
                </a:solidFill>
                <a:cs typeface="B Nazanin" panose="00000400000000000000" pitchFamily="2" charset="-78"/>
              </a:rPr>
              <a:t>اگر از یک مستطیل گرد شده استفاده شود موجودیت داخلی در قسمت پایین نام گذاری می شود</a:t>
            </a:r>
            <a:r>
              <a:rPr lang="fa-IR">
                <a:cs typeface="B Nazanin" panose="00000400000000000000" pitchFamily="2" charset="-78"/>
              </a:rPr>
              <a:t>. این دو علامت یکی هستند مربع و دایره ساده به طور معمول در نمودارهای دستی به کار می روند در حالی که مربع برجسته و متسطیل گرد شده در نمودار های کامپیوتری به کار رگفته می شوند. جریان اطلاعات همواره با یک پیکان نام گذاری شده نشان داده می شود. </a:t>
            </a:r>
          </a:p>
          <a:p>
            <a:pPr algn="just"/>
            <a:endParaRPr lang="fa-IR">
              <a:cs typeface="B Nazanin" panose="00000400000000000000" pitchFamily="2" charset="-78"/>
            </a:endParaRPr>
          </a:p>
        </p:txBody>
      </p:sp>
    </p:spTree>
    <p:extLst>
      <p:ext uri="{BB962C8B-B14F-4D97-AF65-F5344CB8AC3E}">
        <p14:creationId xmlns:p14="http://schemas.microsoft.com/office/powerpoint/2010/main" val="14844262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1569810" y="1235117"/>
            <a:ext cx="8836320" cy="4903209"/>
          </a:xfrm>
          <a:prstGeom prst="rect">
            <a:avLst/>
          </a:prstGeom>
        </p:spPr>
      </p:pic>
    </p:spTree>
    <p:extLst>
      <p:ext uri="{BB962C8B-B14F-4D97-AF65-F5344CB8AC3E}">
        <p14:creationId xmlns:p14="http://schemas.microsoft.com/office/powerpoint/2010/main" val="23683537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b="1" smtClean="0">
                <a:solidFill>
                  <a:srgbClr val="FF0000"/>
                </a:solidFill>
                <a:cs typeface="B Nazanin" panose="00000400000000000000" pitchFamily="2" charset="-78"/>
              </a:rPr>
              <a:t>سطوح سه گانه نمودار محتوایی</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سه سطح نمودار محتوایی عبارتند از: </a:t>
            </a:r>
          </a:p>
          <a:p>
            <a:pPr algn="just"/>
            <a:r>
              <a:rPr lang="fa-IR" smtClean="0">
                <a:cs typeface="B Nazanin" panose="00000400000000000000" pitchFamily="2" charset="-78"/>
              </a:rPr>
              <a:t>1- نمودار سطح کاربر که فعالیت عملیاتی یک ناحیه وظیفه ای را شرح می دهد. </a:t>
            </a:r>
          </a:p>
          <a:p>
            <a:pPr algn="just"/>
            <a:r>
              <a:rPr lang="fa-IR" smtClean="0">
                <a:cs typeface="B Nazanin" panose="00000400000000000000" pitchFamily="2" charset="-78"/>
              </a:rPr>
              <a:t>2- نمودار سطح کاربر تلفیقی که دید کلی از فعالیت های مربوط به گروه های کاربر را ارئه می دهد. </a:t>
            </a:r>
          </a:p>
          <a:p>
            <a:pPr algn="just"/>
            <a:r>
              <a:rPr lang="fa-IR" smtClean="0">
                <a:cs typeface="B Nazanin" panose="00000400000000000000" pitchFamily="2" charset="-78"/>
              </a:rPr>
              <a:t>3- نمودار سطح سازمانی که دید جامعی از فعالیت های سازمان را منعکس می کند. </a:t>
            </a:r>
            <a:endParaRPr lang="fa-IR">
              <a:cs typeface="B Nazanin" panose="00000400000000000000" pitchFamily="2" charset="-78"/>
            </a:endParaRPr>
          </a:p>
        </p:txBody>
      </p:sp>
      <p:sp>
        <p:nvSpPr>
          <p:cNvPr id="4" name="Flowchart: Process 3"/>
          <p:cNvSpPr/>
          <p:nvPr/>
        </p:nvSpPr>
        <p:spPr>
          <a:xfrm>
            <a:off x="1463040" y="4600135"/>
            <a:ext cx="3151163" cy="998807"/>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ناحیه وظیفه ای</a:t>
            </a:r>
            <a:endParaRPr lang="fa-IR" b="1">
              <a:solidFill>
                <a:srgbClr val="FF0000"/>
              </a:solidFill>
            </a:endParaRPr>
          </a:p>
        </p:txBody>
      </p:sp>
    </p:spTree>
    <p:extLst>
      <p:ext uri="{BB962C8B-B14F-4D97-AF65-F5344CB8AC3E}">
        <p14:creationId xmlns:p14="http://schemas.microsoft.com/office/powerpoint/2010/main" val="26112835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نخستین نمودار محتوایی که باید ترسیم شود مربوط به سطح کاربر و مصاحبه ای است که با یک کاربر در هر ناحیه وظیفه ای به منظور تعیین جریان اطلاعات میان ان ناحیه و سایر موجودیت های داخل و خارج سازمان صورت گرفته است. به محض مصاحبه با هر یک از کاربران می توانید یک نمودار محتوایی برای کمک به کاربر در تجسم کردن موجودیت ها و جریان اطلاعات و تبیین کاربر در تجسم کردن موجودیت ها و جریان اطلاعات و تبیین شناخت خود از نقش آن ناحیه وظیفه ای در سازمان رسم کنید. </a:t>
            </a:r>
          </a:p>
          <a:p>
            <a:pPr algn="just"/>
            <a:endParaRPr lang="fa-IR">
              <a:cs typeface="B Nazanin" panose="00000400000000000000" pitchFamily="2" charset="-78"/>
            </a:endParaRPr>
          </a:p>
        </p:txBody>
      </p:sp>
      <p:sp>
        <p:nvSpPr>
          <p:cNvPr id="4" name="Flowchart: Process 3"/>
          <p:cNvSpPr/>
          <p:nvPr/>
        </p:nvSpPr>
        <p:spPr>
          <a:xfrm>
            <a:off x="3380935" y="4543866"/>
            <a:ext cx="5430129" cy="1203491"/>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a:solidFill>
                  <a:prstClr val="black"/>
                </a:solidFill>
                <a:cs typeface="B Nazanin" panose="00000400000000000000" pitchFamily="2" charset="-78"/>
              </a:rPr>
              <a:t>تبیین کاربر در تجسم کردن موجودیت ها</a:t>
            </a:r>
            <a:endParaRPr lang="fa-IR"/>
          </a:p>
        </p:txBody>
      </p:sp>
    </p:spTree>
    <p:extLst>
      <p:ext uri="{BB962C8B-B14F-4D97-AF65-F5344CB8AC3E}">
        <p14:creationId xmlns:p14="http://schemas.microsoft.com/office/powerpoint/2010/main" val="20110777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پس از این که نمودار محتوایی برای هر ناحیه وظیفه ای را ترسیم کردید. برای ترکیب این نمودارها به یک نمودار تلفیقی  در سطح کاربر آمادگی پیدا می کنید در طول این فرایند، علاقه  و توجه اصلی شما باید این باشد که دیدگاه های سطح کاربر فردی با یکدیگر سازگار باشند. اگر ناسازگاری هایی به هنگام تهیه نمودار تلفیقی پیدا شود. ممکن است مجبور شوید دوباره با برخی از کاربران گفتگویی داشته باشید. </a:t>
            </a:r>
            <a:endParaRPr lang="fa-IR">
              <a:cs typeface="B Nazanin" panose="00000400000000000000" pitchFamily="2" charset="-78"/>
            </a:endParaRPr>
          </a:p>
        </p:txBody>
      </p:sp>
      <p:sp>
        <p:nvSpPr>
          <p:cNvPr id="4" name="Flowchart: Terminator 3"/>
          <p:cNvSpPr/>
          <p:nvPr/>
        </p:nvSpPr>
        <p:spPr>
          <a:xfrm>
            <a:off x="1252025" y="4164037"/>
            <a:ext cx="4417255" cy="1294228"/>
          </a:xfrm>
          <a:prstGeom prst="flowChartTerminato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دیدگاه های سطح کاربر فردی</a:t>
            </a:r>
            <a:endParaRPr lang="fa-IR" b="1">
              <a:solidFill>
                <a:srgbClr val="FF0000"/>
              </a:solidFill>
            </a:endParaRPr>
          </a:p>
        </p:txBody>
      </p:sp>
    </p:spTree>
    <p:extLst>
      <p:ext uri="{BB962C8B-B14F-4D97-AF65-F5344CB8AC3E}">
        <p14:creationId xmlns:p14="http://schemas.microsoft.com/office/powerpoint/2010/main" val="4988494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هنگامی که میان دیدگاه های فردی سازگار حاصل شد می توانید نمودار محتوایی تلفیقی در سطح کاربر را تنها با تمرکز آن بر موجودیت ها و نمودارهای جریان اطلاعاتی که بر سیستم پیشنهادی اثر دارد ساده نمایید. بنابراین گام بعد رسم مرز سیستم به دوره تمام موجودیت های داخلی است در سیستم پیشنهادی به کار خواهد رفت نمونه ای از مرز سیستم در شکل شماره 2 آورده شده اس. تایید این مرز بندی از سوی کاربران حایز اهمیت است. </a:t>
            </a:r>
            <a:endParaRPr lang="fa-IR">
              <a:cs typeface="B Nazanin" panose="00000400000000000000" pitchFamily="2" charset="-78"/>
            </a:endParaRPr>
          </a:p>
        </p:txBody>
      </p:sp>
    </p:spTree>
    <p:extLst>
      <p:ext uri="{BB962C8B-B14F-4D97-AF65-F5344CB8AC3E}">
        <p14:creationId xmlns:p14="http://schemas.microsoft.com/office/powerpoint/2010/main" val="1102914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در این بخش سه عامل اول در قالب عامل چهارم مورد بحث  و بررسی قرار می گیرد. بدین معنی که روش عوامل حیاتی موفقیت در سازمان به عنوان یک فن و یک عامل برای شناسایی نیازهای اطلاعاتی سازمان شرح داده خواهد  شد. این روش برای تبیین عوامل حیاتی موفقیت طراحی شده است. اگر سازمان بخواهد به حیاتش تداوم بخشد عوامل محدودی وجود دارد که برای موفقیت  سازمان حیاتی است و باید کسب شود، به دیگر سخن  در «عامل حیاتی موفقیت»  زمینه ای محسوب می شود که کارها  در آن باید به بهترین وجه صورت پذیرد تا سازمان موفق گردد. </a:t>
            </a:r>
            <a:endParaRPr lang="fa-IR">
              <a:cs typeface="B Nazanin" panose="00000400000000000000" pitchFamily="2" charset="-78"/>
            </a:endParaRPr>
          </a:p>
        </p:txBody>
      </p:sp>
    </p:spTree>
    <p:extLst>
      <p:ext uri="{BB962C8B-B14F-4D97-AF65-F5344CB8AC3E}">
        <p14:creationId xmlns:p14="http://schemas.microsoft.com/office/powerpoint/2010/main" val="32627107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زیرا حوزه بررسی شما و سیستم پیشنهادی را تعریف می نماید. آنگاه می توان موجودیت های داخلی را در هم ادغام کرد تا نمودار محتوایی سطح سازمان شکل گرفته و آشکار گردید. بر اساس این نمودار می توان نیازهای کلی سازمان را تعیین کرد که بسیاری از آنها نیز نیازهای کلی سیستم پیشنهادی می باشد. </a:t>
            </a:r>
          </a:p>
          <a:p>
            <a:pPr algn="just"/>
            <a:r>
              <a:rPr lang="fa-IR">
                <a:cs typeface="B Nazanin" panose="00000400000000000000" pitchFamily="2" charset="-78"/>
              </a:rPr>
              <a:t>گام هایی که در تهیه نمودارهای محتوایی سه سطحی باید برداشته شود در جدول شماره 6 آمده است. </a:t>
            </a:r>
          </a:p>
          <a:p>
            <a:pPr algn="just"/>
            <a:endParaRPr lang="fa-IR">
              <a:cs typeface="B Nazanin" panose="00000400000000000000" pitchFamily="2" charset="-78"/>
            </a:endParaRPr>
          </a:p>
        </p:txBody>
      </p:sp>
    </p:spTree>
    <p:extLst>
      <p:ext uri="{BB962C8B-B14F-4D97-AF65-F5344CB8AC3E}">
        <p14:creationId xmlns:p14="http://schemas.microsoft.com/office/powerpoint/2010/main" val="11054882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b="1">
                <a:solidFill>
                  <a:srgbClr val="FF0000"/>
                </a:solidFill>
                <a:cs typeface="B Nazanin" panose="00000400000000000000" pitchFamily="2" charset="-78"/>
              </a:rPr>
              <a:t>کند و </a:t>
            </a:r>
            <a:r>
              <a:rPr lang="fa-IR" b="1">
                <a:solidFill>
                  <a:srgbClr val="FF0000"/>
                </a:solidFill>
                <a:cs typeface="B Nazanin" panose="00000400000000000000" pitchFamily="2" charset="-78"/>
              </a:rPr>
              <a:t>کاو </a:t>
            </a:r>
            <a:r>
              <a:rPr lang="fa-IR" b="1" smtClean="0">
                <a:solidFill>
                  <a:srgbClr val="FF0000"/>
                </a:solidFill>
                <a:cs typeface="B Nazanin" panose="00000400000000000000" pitchFamily="2" charset="-78"/>
              </a:rPr>
              <a:t>موردی</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marL="0" indent="0" algn="just">
              <a:buNone/>
            </a:pPr>
            <a:r>
              <a:rPr lang="fa-IR" b="1" smtClean="0">
                <a:solidFill>
                  <a:srgbClr val="0070C0"/>
                </a:solidFill>
                <a:cs typeface="B Nazanin" panose="00000400000000000000" pitchFamily="2" charset="-78"/>
              </a:rPr>
              <a:t>نمودارهای محتوایی شرکت خرده فروشی پخش عدالت گستر</a:t>
            </a:r>
          </a:p>
          <a:p>
            <a:pPr marL="0" indent="0" algn="just">
              <a:buNone/>
            </a:pPr>
            <a:r>
              <a:rPr lang="fa-IR" smtClean="0">
                <a:cs typeface="B Nazanin" panose="00000400000000000000" pitchFamily="2" charset="-78"/>
              </a:rPr>
              <a:t>این شرکت که یک شرکت خرده فروشی و پخش می باشد ظرف چند سال گذشته رشد سریعی داشته است و فرایند های دستی پیگیری سفارش ها برای چنین شرکتی  که در حال رشد است غیر کافی به نظر می رسد. پس از تصمیم به این که یک سیستم جدید مورد نیاز است برای بررسی فرایند جاری و توصیه گام هایی در جهت ایجاد یک سیستم کامپیوتری از یک مشاور دعوت به عمل امد. </a:t>
            </a:r>
            <a:endParaRPr lang="fa-IR">
              <a:cs typeface="B Nazanin" panose="00000400000000000000" pitchFamily="2" charset="-78"/>
            </a:endParaRPr>
          </a:p>
        </p:txBody>
      </p:sp>
      <p:sp>
        <p:nvSpPr>
          <p:cNvPr id="4" name="Flowchart: Process 3"/>
          <p:cNvSpPr/>
          <p:nvPr/>
        </p:nvSpPr>
        <p:spPr>
          <a:xfrm>
            <a:off x="1336431" y="4403188"/>
            <a:ext cx="5022166" cy="1406769"/>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0070C0"/>
                </a:solidFill>
                <a:cs typeface="B Nazanin" panose="00000400000000000000" pitchFamily="2" charset="-78"/>
              </a:rPr>
              <a:t>فرایند های دستی پیگیری سفارش ها</a:t>
            </a:r>
            <a:endParaRPr lang="fa-IR" b="1">
              <a:solidFill>
                <a:srgbClr val="0070C0"/>
              </a:solidFill>
            </a:endParaRPr>
          </a:p>
        </p:txBody>
      </p:sp>
    </p:spTree>
    <p:extLst>
      <p:ext uri="{BB962C8B-B14F-4D97-AF65-F5344CB8AC3E}">
        <p14:creationId xmlns:p14="http://schemas.microsoft.com/office/powerpoint/2010/main" val="42061644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مشاور بررسی خود  را از نمودار سازمانی (شکل شماره 2) و مستنداتی که هدف های بلند مدت و کوتاه مدت استراتژی ها و خط مشی های سال بعد شرکت را نشان می داد آغاز کرد و پس از تجزیه و تحلیل مستندات، برای مصاحبه با هر یک از نواحی وظیفه ی برنامه زمان بندی ترتیب داد. </a:t>
            </a:r>
            <a:endParaRPr lang="fa-IR">
              <a:cs typeface="B Nazanin" panose="00000400000000000000" pitchFamily="2" charset="-78"/>
            </a:endParaRPr>
          </a:p>
        </p:txBody>
      </p:sp>
      <p:sp>
        <p:nvSpPr>
          <p:cNvPr id="4" name="Flowchart: Alternate Process 3"/>
          <p:cNvSpPr/>
          <p:nvPr/>
        </p:nvSpPr>
        <p:spPr>
          <a:xfrm>
            <a:off x="1533378" y="3967089"/>
            <a:ext cx="4037428" cy="1378634"/>
          </a:xfrm>
          <a:prstGeom prst="flowChartAlternate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0070C0"/>
                </a:solidFill>
                <a:cs typeface="B Nazanin" panose="00000400000000000000" pitchFamily="2" charset="-78"/>
              </a:rPr>
              <a:t>تجزیه و تحلیل مستندات</a:t>
            </a:r>
            <a:endParaRPr lang="fa-IR" sz="2000" b="1">
              <a:solidFill>
                <a:srgbClr val="0070C0"/>
              </a:solidFill>
            </a:endParaRPr>
          </a:p>
        </p:txBody>
      </p:sp>
    </p:spTree>
    <p:extLst>
      <p:ext uri="{BB962C8B-B14F-4D97-AF65-F5344CB8AC3E}">
        <p14:creationId xmlns:p14="http://schemas.microsoft.com/office/powerpoint/2010/main" val="14239678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اولین مصاحبه آقای جواد اکبری چگونگی تعامل بخش پردازش سفارش با مشتری (یک موجودیت خارجی) و بخش ارسال کالا (یک موجودیت داخلی) را در پردازش سفارش شرح داد. نخست مشتری سفارش را ه بخش پردازش سفارش می دهد. آنگاه بخش پردازش سفارش از بخش ارسال کار درخواست می کند تا کالا را برای مشتری ارسال دارد و به واحد پردازش سفارش یادداشتی می فرستند که بیانگر ارسال شدن کالا است. </a:t>
            </a:r>
            <a:endParaRPr lang="fa-IR">
              <a:cs typeface="B Nazanin" panose="00000400000000000000" pitchFamily="2" charset="-78"/>
            </a:endParaRPr>
          </a:p>
        </p:txBody>
      </p:sp>
    </p:spTree>
    <p:extLst>
      <p:ext uri="{BB962C8B-B14F-4D97-AF65-F5344CB8AC3E}">
        <p14:creationId xmlns:p14="http://schemas.microsoft.com/office/powerpoint/2010/main" val="7412104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از ان پس واحد پردازش سفارش، صورت حساب را آماده می کند و برای مشتری ارسال می دارد. مشاور مصاحبه با آقای اکبری را به سرعت با رسم یک نمودار محتوایی خلاصه می کند که در شکل شماره 5 نشان داده است(توجه فرمایید که نمودار محتوایی با دست رسم شده است ولی بقیه نمودار ها به کمک خط کش (</a:t>
            </a:r>
            <a:r>
              <a:rPr lang="en-US">
                <a:cs typeface="B Nazanin" panose="00000400000000000000" pitchFamily="2" charset="-78"/>
              </a:rPr>
              <a:t>Silverrun-DFD</a:t>
            </a:r>
            <a:r>
              <a:rPr lang="fa-IR">
                <a:cs typeface="B Nazanin" panose="00000400000000000000" pitchFamily="2" charset="-78"/>
              </a:rPr>
              <a:t>) رسم شده است.</a:t>
            </a:r>
          </a:p>
          <a:p>
            <a:pPr algn="just"/>
            <a:endParaRPr lang="fa-IR">
              <a:cs typeface="B Nazanin" panose="00000400000000000000" pitchFamily="2" charset="-78"/>
            </a:endParaRPr>
          </a:p>
        </p:txBody>
      </p:sp>
      <p:sp>
        <p:nvSpPr>
          <p:cNvPr id="4" name="Flowchart: Process 3"/>
          <p:cNvSpPr/>
          <p:nvPr/>
        </p:nvSpPr>
        <p:spPr>
          <a:xfrm>
            <a:off x="1631852" y="4234375"/>
            <a:ext cx="3446585" cy="1378634"/>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0070C0"/>
                </a:solidFill>
                <a:cs typeface="B Nazanin" panose="00000400000000000000" pitchFamily="2" charset="-78"/>
              </a:rPr>
              <a:t>واحد پردازش سفارش</a:t>
            </a:r>
            <a:endParaRPr lang="fa-IR" sz="2000" b="1">
              <a:solidFill>
                <a:srgbClr val="0070C0"/>
              </a:solidFill>
            </a:endParaRPr>
          </a:p>
        </p:txBody>
      </p:sp>
    </p:spTree>
    <p:extLst>
      <p:ext uri="{BB962C8B-B14F-4D97-AF65-F5344CB8AC3E}">
        <p14:creationId xmlns:p14="http://schemas.microsoft.com/office/powerpoint/2010/main" val="9797620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25689149"/>
              </p:ext>
            </p:extLst>
          </p:nvPr>
        </p:nvGraphicFramePr>
        <p:xfrm>
          <a:off x="492369" y="506438"/>
          <a:ext cx="11141613" cy="5921667"/>
        </p:xfrm>
        <a:graphic>
          <a:graphicData uri="http://schemas.openxmlformats.org/drawingml/2006/table">
            <a:tbl>
              <a:tblPr rtl="1" firstRow="1" bandRow="1">
                <a:tableStyleId>{5C22544A-7EE6-4342-B048-85BDC9FD1C3A}</a:tableStyleId>
              </a:tblPr>
              <a:tblGrid>
                <a:gridCol w="821027"/>
                <a:gridCol w="10320586"/>
              </a:tblGrid>
              <a:tr h="666678">
                <a:tc>
                  <a:txBody>
                    <a:bodyPr/>
                    <a:lstStyle/>
                    <a:p>
                      <a:pPr rtl="1"/>
                      <a:r>
                        <a:rPr lang="fa-IR" sz="2800" smtClean="0">
                          <a:solidFill>
                            <a:srgbClr val="FF0000"/>
                          </a:solidFill>
                          <a:cs typeface="B Nazanin" panose="00000400000000000000" pitchFamily="2" charset="-78"/>
                        </a:rPr>
                        <a:t>گام</a:t>
                      </a:r>
                      <a:endParaRPr lang="fa-IR" sz="2800">
                        <a:solidFill>
                          <a:srgbClr val="FF0000"/>
                        </a:solidFill>
                        <a:cs typeface="B Nazanin" panose="00000400000000000000" pitchFamily="2" charset="-78"/>
                      </a:endParaRPr>
                    </a:p>
                  </a:txBody>
                  <a:tcPr>
                    <a:solidFill>
                      <a:schemeClr val="bg1">
                        <a:lumMod val="95000"/>
                      </a:schemeClr>
                    </a:solidFill>
                  </a:tcPr>
                </a:tc>
                <a:tc>
                  <a:txBody>
                    <a:bodyPr/>
                    <a:lstStyle/>
                    <a:p>
                      <a:pPr rtl="1"/>
                      <a:r>
                        <a:rPr lang="fa-IR" sz="2800" smtClean="0">
                          <a:solidFill>
                            <a:srgbClr val="FF0000"/>
                          </a:solidFill>
                          <a:cs typeface="B Nazanin" panose="00000400000000000000" pitchFamily="2" charset="-78"/>
                        </a:rPr>
                        <a:t>شرح</a:t>
                      </a:r>
                      <a:endParaRPr lang="fa-IR" sz="2800">
                        <a:solidFill>
                          <a:srgbClr val="FF0000"/>
                        </a:solidFill>
                        <a:cs typeface="B Nazanin" panose="00000400000000000000" pitchFamily="2" charset="-78"/>
                      </a:endParaRPr>
                    </a:p>
                  </a:txBody>
                  <a:tcPr>
                    <a:solidFill>
                      <a:schemeClr val="bg1">
                        <a:lumMod val="95000"/>
                      </a:schemeClr>
                    </a:solidFill>
                  </a:tcPr>
                </a:tc>
              </a:tr>
              <a:tr h="588245">
                <a:tc>
                  <a:txBody>
                    <a:bodyPr/>
                    <a:lstStyle/>
                    <a:p>
                      <a:pPr algn="ctr" rtl="1"/>
                      <a:r>
                        <a:rPr lang="fa-IR" sz="2400" b="1" smtClean="0">
                          <a:solidFill>
                            <a:srgbClr val="0070C0"/>
                          </a:solidFill>
                          <a:cs typeface="B Nazanin" panose="00000400000000000000" pitchFamily="2" charset="-78"/>
                        </a:rPr>
                        <a:t>1</a:t>
                      </a:r>
                      <a:endParaRPr lang="fa-IR" sz="2400" b="1">
                        <a:solidFill>
                          <a:srgbClr val="0070C0"/>
                        </a:solidFill>
                        <a:cs typeface="B Nazanin" panose="00000400000000000000" pitchFamily="2" charset="-78"/>
                      </a:endParaRPr>
                    </a:p>
                  </a:txBody>
                  <a:tcPr>
                    <a:solidFill>
                      <a:schemeClr val="bg2"/>
                    </a:solidFill>
                  </a:tcPr>
                </a:tc>
                <a:tc>
                  <a:txBody>
                    <a:bodyPr/>
                    <a:lstStyle/>
                    <a:p>
                      <a:pPr rtl="1"/>
                      <a:r>
                        <a:rPr lang="fa-IR" sz="2000" b="1" smtClean="0">
                          <a:cs typeface="B Nazanin" panose="00000400000000000000" pitchFamily="2" charset="-78"/>
                        </a:rPr>
                        <a:t>با</a:t>
                      </a:r>
                      <a:r>
                        <a:rPr lang="fa-IR" sz="2000" b="1" baseline="0" smtClean="0">
                          <a:cs typeface="B Nazanin" panose="00000400000000000000" pitchFamily="2" charset="-78"/>
                        </a:rPr>
                        <a:t> استفاده از اسامی سازمان و بخش کاربر، پروژه ایجاد سیستم و تاریخ مصاحبه به نمودار عنوان دهید</a:t>
                      </a:r>
                      <a:endParaRPr lang="fa-IR" sz="2000" b="1">
                        <a:cs typeface="B Nazanin" panose="00000400000000000000" pitchFamily="2" charset="-78"/>
                      </a:endParaRPr>
                    </a:p>
                  </a:txBody>
                  <a:tcPr>
                    <a:solidFill>
                      <a:schemeClr val="bg2"/>
                    </a:solidFill>
                  </a:tcPr>
                </a:tc>
              </a:tr>
              <a:tr h="1686302">
                <a:tc>
                  <a:txBody>
                    <a:bodyPr/>
                    <a:lstStyle/>
                    <a:p>
                      <a:pPr algn="ctr" rtl="1"/>
                      <a:endParaRPr lang="fa-IR" sz="2400" b="1" smtClean="0">
                        <a:solidFill>
                          <a:srgbClr val="0070C0"/>
                        </a:solidFill>
                        <a:cs typeface="B Nazanin" panose="00000400000000000000" pitchFamily="2" charset="-78"/>
                      </a:endParaRPr>
                    </a:p>
                    <a:p>
                      <a:pPr algn="ctr" rtl="1"/>
                      <a:r>
                        <a:rPr lang="fa-IR" sz="2400" b="1" smtClean="0">
                          <a:solidFill>
                            <a:srgbClr val="0070C0"/>
                          </a:solidFill>
                          <a:cs typeface="B Nazanin" panose="00000400000000000000" pitchFamily="2" charset="-78"/>
                        </a:rPr>
                        <a:t>2</a:t>
                      </a:r>
                      <a:endParaRPr lang="fa-IR" sz="2400" b="1">
                        <a:solidFill>
                          <a:srgbClr val="0070C0"/>
                        </a:solidFill>
                        <a:cs typeface="B Nazanin" panose="00000400000000000000" pitchFamily="2" charset="-78"/>
                      </a:endParaRPr>
                    </a:p>
                  </a:txBody>
                  <a:tcPr>
                    <a:solidFill>
                      <a:schemeClr val="bg1">
                        <a:lumMod val="95000"/>
                      </a:schemeClr>
                    </a:solidFill>
                  </a:tcPr>
                </a:tc>
                <a:tc>
                  <a:txBody>
                    <a:bodyPr/>
                    <a:lstStyle/>
                    <a:p>
                      <a:pPr rtl="1"/>
                      <a:endParaRPr lang="fa-IR" sz="2000" smtClean="0">
                        <a:cs typeface="B Nazanin" panose="00000400000000000000" pitchFamily="2" charset="-78"/>
                      </a:endParaRPr>
                    </a:p>
                    <a:p>
                      <a:pPr rtl="1"/>
                      <a:r>
                        <a:rPr lang="fa-IR" sz="2000" b="1" smtClean="0">
                          <a:cs typeface="B Nazanin" panose="00000400000000000000" pitchFamily="2" charset="-78"/>
                        </a:rPr>
                        <a:t>الف- به کمک نمودار سازماین موجودیتهای</a:t>
                      </a:r>
                      <a:r>
                        <a:rPr lang="fa-IR" sz="2000" b="1" baseline="0" smtClean="0">
                          <a:cs typeface="B Nazanin" panose="00000400000000000000" pitchFamily="2" charset="-78"/>
                        </a:rPr>
                        <a:t> داخلی عمده را تعیین کرده و نواحی وظیفه ای را به عنوان موجودیت های داخلی ترسیم نمایید</a:t>
                      </a:r>
                    </a:p>
                    <a:p>
                      <a:pPr rtl="1"/>
                      <a:r>
                        <a:rPr lang="fa-IR" sz="2000" b="1" baseline="0" smtClean="0">
                          <a:cs typeface="B Nazanin" panose="00000400000000000000" pitchFamily="2" charset="-78"/>
                        </a:rPr>
                        <a:t>ب- به خاطر داشته باشید که موجودیت های خارجی مانند مشتریان صاحبان سواد اولیه و سازمان های دولتی را نیز در نظر بگیرید</a:t>
                      </a:r>
                      <a:endParaRPr lang="fa-IR" sz="2000" b="1">
                        <a:cs typeface="B Nazanin" panose="00000400000000000000" pitchFamily="2" charset="-78"/>
                      </a:endParaRPr>
                    </a:p>
                  </a:txBody>
                  <a:tcPr>
                    <a:solidFill>
                      <a:schemeClr val="bg1">
                        <a:lumMod val="95000"/>
                      </a:schemeClr>
                    </a:solidFill>
                  </a:tcPr>
                </a:tc>
              </a:tr>
              <a:tr h="901976">
                <a:tc>
                  <a:txBody>
                    <a:bodyPr/>
                    <a:lstStyle/>
                    <a:p>
                      <a:pPr algn="ctr" rtl="1"/>
                      <a:r>
                        <a:rPr lang="fa-IR" sz="2400" b="1" smtClean="0">
                          <a:solidFill>
                            <a:srgbClr val="0070C0"/>
                          </a:solidFill>
                          <a:cs typeface="B Nazanin" panose="00000400000000000000" pitchFamily="2" charset="-78"/>
                        </a:rPr>
                        <a:t>3 </a:t>
                      </a:r>
                      <a:endParaRPr lang="fa-IR" sz="2400" b="1">
                        <a:solidFill>
                          <a:srgbClr val="0070C0"/>
                        </a:solidFill>
                        <a:cs typeface="B Nazanin" panose="00000400000000000000" pitchFamily="2" charset="-78"/>
                      </a:endParaRPr>
                    </a:p>
                  </a:txBody>
                  <a:tcPr>
                    <a:solidFill>
                      <a:schemeClr val="bg2"/>
                    </a:solidFill>
                  </a:tcPr>
                </a:tc>
                <a:tc>
                  <a:txBody>
                    <a:bodyPr/>
                    <a:lstStyle/>
                    <a:p>
                      <a:pPr rtl="1"/>
                      <a:r>
                        <a:rPr lang="fa-IR" sz="2000" b="1" smtClean="0">
                          <a:cs typeface="B Nazanin" panose="00000400000000000000" pitchFamily="2" charset="-78"/>
                        </a:rPr>
                        <a:t>الف- با استفاده</a:t>
                      </a:r>
                      <a:r>
                        <a:rPr lang="fa-IR" sz="2000" b="1" baseline="0" smtClean="0">
                          <a:cs typeface="B Nazanin" panose="00000400000000000000" pitchFamily="2" charset="-78"/>
                        </a:rPr>
                        <a:t> از نمودار سازمانی مدیر مسئول هر موجودیت عمده را معین کنید</a:t>
                      </a:r>
                    </a:p>
                    <a:p>
                      <a:pPr rtl="1"/>
                      <a:r>
                        <a:rPr lang="fa-IR" sz="2000" b="1" baseline="0" smtClean="0">
                          <a:cs typeface="B Nazanin" panose="00000400000000000000" pitchFamily="2" charset="-78"/>
                        </a:rPr>
                        <a:t>ب- با هر مدیر برای تعیین جریان اطلاعات میان موجودیت ها مصاحبه کنید</a:t>
                      </a:r>
                      <a:endParaRPr lang="fa-IR" sz="2000" b="1">
                        <a:cs typeface="B Nazanin" panose="00000400000000000000" pitchFamily="2" charset="-78"/>
                      </a:endParaRPr>
                    </a:p>
                  </a:txBody>
                  <a:tcPr>
                    <a:solidFill>
                      <a:schemeClr val="bg2"/>
                    </a:solidFill>
                  </a:tcPr>
                </a:tc>
              </a:tr>
              <a:tr h="2078466">
                <a:tc>
                  <a:txBody>
                    <a:bodyPr/>
                    <a:lstStyle/>
                    <a:p>
                      <a:pPr algn="ctr" rtl="1"/>
                      <a:endParaRPr lang="fa-IR" sz="2400" b="1" smtClean="0">
                        <a:solidFill>
                          <a:srgbClr val="0070C0"/>
                        </a:solidFill>
                        <a:cs typeface="B Nazanin" panose="00000400000000000000" pitchFamily="2" charset="-78"/>
                      </a:endParaRPr>
                    </a:p>
                    <a:p>
                      <a:pPr algn="ctr" rtl="1"/>
                      <a:r>
                        <a:rPr lang="fa-IR" sz="2400" b="1" smtClean="0">
                          <a:solidFill>
                            <a:srgbClr val="0070C0"/>
                          </a:solidFill>
                          <a:cs typeface="B Nazanin" panose="00000400000000000000" pitchFamily="2" charset="-78"/>
                        </a:rPr>
                        <a:t>4</a:t>
                      </a:r>
                      <a:endParaRPr lang="fa-IR" sz="2400" b="1">
                        <a:solidFill>
                          <a:srgbClr val="0070C0"/>
                        </a:solidFill>
                        <a:cs typeface="B Nazanin" panose="00000400000000000000" pitchFamily="2" charset="-78"/>
                      </a:endParaRPr>
                    </a:p>
                  </a:txBody>
                  <a:tcPr>
                    <a:solidFill>
                      <a:schemeClr val="bg1">
                        <a:lumMod val="95000"/>
                      </a:schemeClr>
                    </a:solidFill>
                  </a:tcPr>
                </a:tc>
                <a:tc>
                  <a:txBody>
                    <a:bodyPr/>
                    <a:lstStyle/>
                    <a:p>
                      <a:pPr rtl="1"/>
                      <a:endParaRPr lang="fa-IR" sz="2000" smtClean="0">
                        <a:cs typeface="B Nazanin" panose="00000400000000000000" pitchFamily="2" charset="-78"/>
                      </a:endParaRPr>
                    </a:p>
                    <a:p>
                      <a:pPr rtl="1"/>
                      <a:r>
                        <a:rPr lang="fa-IR" sz="2000" b="1" smtClean="0">
                          <a:cs typeface="B Nazanin" panose="00000400000000000000" pitchFamily="2" charset="-78"/>
                        </a:rPr>
                        <a:t>الف- اطلاعات جمع آوری شده از هر مدیر را به کمک یک نمودار محتوایی</a:t>
                      </a:r>
                      <a:r>
                        <a:rPr lang="fa-IR" sz="2000" b="1" baseline="0" smtClean="0">
                          <a:cs typeface="B Nazanin" panose="00000400000000000000" pitchFamily="2" charset="-78"/>
                        </a:rPr>
                        <a:t> سطح کاربرد مستند کنید. </a:t>
                      </a:r>
                    </a:p>
                    <a:p>
                      <a:pPr rtl="1"/>
                      <a:r>
                        <a:rPr lang="fa-IR" sz="2000" b="1" baseline="0" smtClean="0">
                          <a:cs typeface="B Nazanin" panose="00000400000000000000" pitchFamily="2" charset="-78"/>
                        </a:rPr>
                        <a:t>ب- نام ناحیه وظقه ای را در علامت به کار رفته برای نمایش موجودیت داخلی قرار دهید. علایم را از بالا به پایین و از راست به چپ شماره گذاری کنید. </a:t>
                      </a:r>
                    </a:p>
                    <a:p>
                      <a:pPr rtl="1"/>
                      <a:r>
                        <a:rPr lang="fa-IR" sz="2000" b="1" baseline="0" smtClean="0">
                          <a:cs typeface="B Nazanin" panose="00000400000000000000" pitchFamily="2" charset="-78"/>
                        </a:rPr>
                        <a:t>ج- پیکان های جریان اطلاعات میان موجودیت ها را با نام اطلاعات منتقل شده نام گذاری کنید. </a:t>
                      </a:r>
                    </a:p>
                    <a:p>
                      <a:pPr rtl="1"/>
                      <a:endParaRPr lang="fa-IR" sz="2000">
                        <a:cs typeface="B Nazanin" panose="00000400000000000000" pitchFamily="2" charset="-78"/>
                      </a:endParaRPr>
                    </a:p>
                  </a:txBody>
                  <a:tcPr>
                    <a:solidFill>
                      <a:schemeClr val="bg1">
                        <a:lumMod val="95000"/>
                      </a:schemeClr>
                    </a:solidFill>
                  </a:tcPr>
                </a:tc>
              </a:tr>
            </a:tbl>
          </a:graphicData>
        </a:graphic>
      </p:graphicFrame>
    </p:spTree>
    <p:extLst>
      <p:ext uri="{BB962C8B-B14F-4D97-AF65-F5344CB8AC3E}">
        <p14:creationId xmlns:p14="http://schemas.microsoft.com/office/powerpoint/2010/main" val="17898651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17984406"/>
              </p:ext>
            </p:extLst>
          </p:nvPr>
        </p:nvGraphicFramePr>
        <p:xfrm>
          <a:off x="838200" y="1825625"/>
          <a:ext cx="10515600" cy="3931920"/>
        </p:xfrm>
        <a:graphic>
          <a:graphicData uri="http://schemas.openxmlformats.org/drawingml/2006/table">
            <a:tbl>
              <a:tblPr rtl="1" firstRow="1" bandRow="1">
                <a:tableStyleId>{5C22544A-7EE6-4342-B048-85BDC9FD1C3A}</a:tableStyleId>
              </a:tblPr>
              <a:tblGrid>
                <a:gridCol w="1590822"/>
                <a:gridCol w="8924778"/>
              </a:tblGrid>
              <a:tr h="370840">
                <a:tc>
                  <a:txBody>
                    <a:bodyPr/>
                    <a:lstStyle/>
                    <a:p>
                      <a:pPr algn="ctr" rtl="1"/>
                      <a:r>
                        <a:rPr lang="fa-IR" sz="2400" smtClean="0">
                          <a:solidFill>
                            <a:srgbClr val="FF0000"/>
                          </a:solidFill>
                          <a:cs typeface="B Nazanin" panose="00000400000000000000" pitchFamily="2" charset="-78"/>
                        </a:rPr>
                        <a:t>گام </a:t>
                      </a:r>
                      <a:endParaRPr lang="fa-IR" sz="2400">
                        <a:solidFill>
                          <a:srgbClr val="FF0000"/>
                        </a:solidFill>
                        <a:cs typeface="B Nazanin" panose="00000400000000000000" pitchFamily="2" charset="-78"/>
                      </a:endParaRPr>
                    </a:p>
                  </a:txBody>
                  <a:tcPr>
                    <a:solidFill>
                      <a:schemeClr val="bg1">
                        <a:lumMod val="95000"/>
                      </a:schemeClr>
                    </a:solidFill>
                  </a:tcPr>
                </a:tc>
                <a:tc>
                  <a:txBody>
                    <a:bodyPr/>
                    <a:lstStyle/>
                    <a:p>
                      <a:pPr rtl="1"/>
                      <a:r>
                        <a:rPr lang="fa-IR" sz="2400" smtClean="0">
                          <a:solidFill>
                            <a:srgbClr val="FF0000"/>
                          </a:solidFill>
                          <a:cs typeface="B Nazanin" panose="00000400000000000000" pitchFamily="2" charset="-78"/>
                        </a:rPr>
                        <a:t>شرح</a:t>
                      </a:r>
                      <a:endParaRPr lang="fa-IR" sz="2400">
                        <a:solidFill>
                          <a:srgbClr val="FF0000"/>
                        </a:solidFill>
                        <a:cs typeface="B Nazanin" panose="00000400000000000000" pitchFamily="2" charset="-78"/>
                      </a:endParaRPr>
                    </a:p>
                  </a:txBody>
                  <a:tcPr>
                    <a:solidFill>
                      <a:schemeClr val="bg1">
                        <a:lumMod val="95000"/>
                      </a:schemeClr>
                    </a:solidFill>
                  </a:tcPr>
                </a:tc>
              </a:tr>
              <a:tr h="370840">
                <a:tc>
                  <a:txBody>
                    <a:bodyPr/>
                    <a:lstStyle/>
                    <a:p>
                      <a:pPr algn="ctr" rtl="1"/>
                      <a:r>
                        <a:rPr lang="fa-IR" sz="2400" b="1" smtClean="0">
                          <a:solidFill>
                            <a:srgbClr val="00B0F0"/>
                          </a:solidFill>
                          <a:cs typeface="B Nazanin" panose="00000400000000000000" pitchFamily="2" charset="-78"/>
                        </a:rPr>
                        <a:t>5</a:t>
                      </a:r>
                      <a:endParaRPr lang="fa-IR" sz="2400" b="1">
                        <a:solidFill>
                          <a:srgbClr val="00B0F0"/>
                        </a:solidFill>
                        <a:cs typeface="B Nazanin" panose="00000400000000000000" pitchFamily="2" charset="-78"/>
                      </a:endParaRPr>
                    </a:p>
                  </a:txBody>
                  <a:tcPr>
                    <a:solidFill>
                      <a:schemeClr val="bg1">
                        <a:lumMod val="95000"/>
                      </a:schemeClr>
                    </a:solidFill>
                  </a:tcPr>
                </a:tc>
                <a:tc>
                  <a:txBody>
                    <a:bodyPr/>
                    <a:lstStyle/>
                    <a:p>
                      <a:pPr rtl="1"/>
                      <a:r>
                        <a:rPr lang="fa-IR" sz="2000" smtClean="0">
                          <a:cs typeface="B Nazanin" panose="00000400000000000000" pitchFamily="2" charset="-78"/>
                        </a:rPr>
                        <a:t>گام چهارم را آن قدر تکرار کنید تا تمام کاربران مصاحبه شوند و اطلاعات در مصاحبه</a:t>
                      </a:r>
                      <a:r>
                        <a:rPr lang="fa-IR" sz="2000" baseline="0" smtClean="0">
                          <a:cs typeface="B Nazanin" panose="00000400000000000000" pitchFamily="2" charset="-78"/>
                        </a:rPr>
                        <a:t> بر روی یک نمودار محتوایی سطح کاربر نمایش داده شده باشد. </a:t>
                      </a:r>
                      <a:endParaRPr lang="fa-IR" sz="2000">
                        <a:cs typeface="B Nazanin" panose="00000400000000000000" pitchFamily="2" charset="-78"/>
                      </a:endParaRPr>
                    </a:p>
                  </a:txBody>
                  <a:tcPr>
                    <a:solidFill>
                      <a:schemeClr val="bg1">
                        <a:lumMod val="95000"/>
                      </a:schemeClr>
                    </a:solidFill>
                  </a:tcPr>
                </a:tc>
              </a:tr>
              <a:tr h="370840">
                <a:tc>
                  <a:txBody>
                    <a:bodyPr/>
                    <a:lstStyle/>
                    <a:p>
                      <a:pPr algn="ctr" rtl="1"/>
                      <a:r>
                        <a:rPr lang="fa-IR" sz="2400" b="1" smtClean="0">
                          <a:solidFill>
                            <a:srgbClr val="00B0F0"/>
                          </a:solidFill>
                          <a:cs typeface="B Nazanin" panose="00000400000000000000" pitchFamily="2" charset="-78"/>
                        </a:rPr>
                        <a:t>6</a:t>
                      </a:r>
                      <a:endParaRPr lang="fa-IR" sz="2400" b="1">
                        <a:solidFill>
                          <a:srgbClr val="00B0F0"/>
                        </a:solidFill>
                        <a:cs typeface="B Nazanin" panose="00000400000000000000" pitchFamily="2" charset="-78"/>
                      </a:endParaRPr>
                    </a:p>
                  </a:txBody>
                  <a:tcPr>
                    <a:solidFill>
                      <a:schemeClr val="bg2"/>
                    </a:solidFill>
                  </a:tcPr>
                </a:tc>
                <a:tc>
                  <a:txBody>
                    <a:bodyPr/>
                    <a:lstStyle/>
                    <a:p>
                      <a:pPr rtl="1"/>
                      <a:r>
                        <a:rPr lang="fa-IR" sz="2000" smtClean="0">
                          <a:cs typeface="B Nazanin" panose="00000400000000000000" pitchFamily="2" charset="-78"/>
                        </a:rPr>
                        <a:t>با مقایسه جریان</a:t>
                      </a:r>
                      <a:r>
                        <a:rPr lang="fa-IR" sz="2000" baseline="0" smtClean="0">
                          <a:cs typeface="B Nazanin" panose="00000400000000000000" pitchFamily="2" charset="-78"/>
                        </a:rPr>
                        <a:t> های اطلاعاتی ورودی  و خروجی هر موجودیت سازگاری و کامل بودن آن را تعیین نمایید</a:t>
                      </a:r>
                    </a:p>
                    <a:p>
                      <a:pPr rtl="1"/>
                      <a:r>
                        <a:rPr lang="fa-IR" sz="2000" baseline="0" smtClean="0">
                          <a:cs typeface="B Nazanin" panose="00000400000000000000" pitchFamily="2" charset="-78"/>
                        </a:rPr>
                        <a:t>در صورت بروز نقص مصاحبه دومی را ترتیب دهید</a:t>
                      </a:r>
                      <a:endParaRPr lang="fa-IR" sz="2000">
                        <a:cs typeface="B Nazanin" panose="00000400000000000000" pitchFamily="2" charset="-78"/>
                      </a:endParaRPr>
                    </a:p>
                  </a:txBody>
                  <a:tcPr>
                    <a:solidFill>
                      <a:schemeClr val="bg2"/>
                    </a:solidFill>
                  </a:tcPr>
                </a:tc>
              </a:tr>
              <a:tr h="370840">
                <a:tc>
                  <a:txBody>
                    <a:bodyPr/>
                    <a:lstStyle/>
                    <a:p>
                      <a:pPr algn="ctr" rtl="1"/>
                      <a:r>
                        <a:rPr lang="fa-IR" sz="2400" b="1" smtClean="0">
                          <a:solidFill>
                            <a:srgbClr val="00B0F0"/>
                          </a:solidFill>
                          <a:cs typeface="B Nazanin" panose="00000400000000000000" pitchFamily="2" charset="-78"/>
                        </a:rPr>
                        <a:t>7</a:t>
                      </a:r>
                      <a:endParaRPr lang="fa-IR" sz="2400" b="1">
                        <a:solidFill>
                          <a:srgbClr val="00B0F0"/>
                        </a:solidFill>
                        <a:cs typeface="B Nazanin" panose="00000400000000000000" pitchFamily="2" charset="-78"/>
                      </a:endParaRPr>
                    </a:p>
                  </a:txBody>
                  <a:tcPr>
                    <a:solidFill>
                      <a:schemeClr val="bg1">
                        <a:lumMod val="95000"/>
                      </a:schemeClr>
                    </a:solidFill>
                  </a:tcPr>
                </a:tc>
                <a:tc>
                  <a:txBody>
                    <a:bodyPr/>
                    <a:lstStyle/>
                    <a:p>
                      <a:pPr rtl="1"/>
                      <a:r>
                        <a:rPr lang="fa-IR" sz="2000" smtClean="0">
                          <a:cs typeface="B Nazanin" panose="00000400000000000000" pitchFamily="2" charset="-78"/>
                        </a:rPr>
                        <a:t>برای ایجاد یک نمودار محتوایی تلقینی سطح کاربرد نمودارهای</a:t>
                      </a:r>
                      <a:r>
                        <a:rPr lang="fa-IR" sz="2000" baseline="0" smtClean="0">
                          <a:cs typeface="B Nazanin" panose="00000400000000000000" pitchFamily="2" charset="-78"/>
                        </a:rPr>
                        <a:t> سطح کاربر را ترکیب نمایید. </a:t>
                      </a:r>
                      <a:endParaRPr lang="fa-IR" sz="2000">
                        <a:cs typeface="B Nazanin" panose="00000400000000000000" pitchFamily="2" charset="-78"/>
                      </a:endParaRPr>
                    </a:p>
                  </a:txBody>
                  <a:tcPr>
                    <a:solidFill>
                      <a:schemeClr val="bg1">
                        <a:lumMod val="95000"/>
                      </a:schemeClr>
                    </a:solidFill>
                  </a:tcPr>
                </a:tc>
              </a:tr>
              <a:tr h="370840">
                <a:tc>
                  <a:txBody>
                    <a:bodyPr/>
                    <a:lstStyle/>
                    <a:p>
                      <a:pPr algn="ctr" rtl="1"/>
                      <a:r>
                        <a:rPr lang="fa-IR" sz="2400" b="1" smtClean="0">
                          <a:solidFill>
                            <a:srgbClr val="00B0F0"/>
                          </a:solidFill>
                          <a:cs typeface="B Nazanin" panose="00000400000000000000" pitchFamily="2" charset="-78"/>
                        </a:rPr>
                        <a:t>8</a:t>
                      </a:r>
                      <a:endParaRPr lang="fa-IR" sz="2400" b="1">
                        <a:solidFill>
                          <a:srgbClr val="00B0F0"/>
                        </a:solidFill>
                        <a:cs typeface="B Nazanin" panose="00000400000000000000" pitchFamily="2" charset="-78"/>
                      </a:endParaRPr>
                    </a:p>
                  </a:txBody>
                  <a:tcPr>
                    <a:solidFill>
                      <a:schemeClr val="bg2"/>
                    </a:solidFill>
                  </a:tcPr>
                </a:tc>
                <a:tc>
                  <a:txBody>
                    <a:bodyPr/>
                    <a:lstStyle/>
                    <a:p>
                      <a:pPr rtl="1"/>
                      <a:r>
                        <a:rPr lang="fa-IR" sz="2000" smtClean="0">
                          <a:cs typeface="B Nazanin" panose="00000400000000000000" pitchFamily="2" charset="-78"/>
                        </a:rPr>
                        <a:t>برای نشان دادن مرز سیستم خلقی به</a:t>
                      </a:r>
                      <a:r>
                        <a:rPr lang="fa-IR" sz="2000" baseline="0" smtClean="0">
                          <a:cs typeface="B Nazanin" panose="00000400000000000000" pitchFamily="2" charset="-78"/>
                        </a:rPr>
                        <a:t> دور نمودار محتوایی تلفیقی سطح کاربر بکشید</a:t>
                      </a:r>
                      <a:endParaRPr lang="fa-IR" sz="2000">
                        <a:cs typeface="B Nazanin" panose="00000400000000000000" pitchFamily="2" charset="-78"/>
                      </a:endParaRPr>
                    </a:p>
                  </a:txBody>
                  <a:tcPr>
                    <a:solidFill>
                      <a:schemeClr val="bg2"/>
                    </a:solidFill>
                  </a:tcPr>
                </a:tc>
              </a:tr>
              <a:tr h="370840">
                <a:tc>
                  <a:txBody>
                    <a:bodyPr/>
                    <a:lstStyle/>
                    <a:p>
                      <a:pPr algn="ctr" rtl="1"/>
                      <a:r>
                        <a:rPr lang="fa-IR" sz="2400" b="1" smtClean="0">
                          <a:solidFill>
                            <a:srgbClr val="00B0F0"/>
                          </a:solidFill>
                          <a:cs typeface="B Nazanin" panose="00000400000000000000" pitchFamily="2" charset="-78"/>
                        </a:rPr>
                        <a:t>9</a:t>
                      </a:r>
                      <a:endParaRPr lang="fa-IR" sz="2400" b="1">
                        <a:solidFill>
                          <a:srgbClr val="00B0F0"/>
                        </a:solidFill>
                        <a:cs typeface="B Nazanin" panose="00000400000000000000" pitchFamily="2" charset="-78"/>
                      </a:endParaRPr>
                    </a:p>
                  </a:txBody>
                  <a:tcPr>
                    <a:solidFill>
                      <a:schemeClr val="bg1">
                        <a:lumMod val="95000"/>
                      </a:schemeClr>
                    </a:solidFill>
                  </a:tcPr>
                </a:tc>
                <a:tc>
                  <a:txBody>
                    <a:bodyPr/>
                    <a:lstStyle/>
                    <a:p>
                      <a:pPr rtl="1"/>
                      <a:r>
                        <a:rPr lang="fa-IR" sz="2000" smtClean="0">
                          <a:cs typeface="B Nazanin" panose="00000400000000000000" pitchFamily="2" charset="-78"/>
                        </a:rPr>
                        <a:t>موجودیت</a:t>
                      </a:r>
                      <a:r>
                        <a:rPr lang="fa-IR" sz="2000" baseline="0" smtClean="0">
                          <a:cs typeface="B Nazanin" panose="00000400000000000000" pitchFamily="2" charset="-78"/>
                        </a:rPr>
                        <a:t> های داخلی هر مرز سیستم را با هم ادغام نمایید تا بیانگر سازمان باشد و بدین ترتیب نمودار محتوایی سطح سازمانی را ایجاد نمایند</a:t>
                      </a:r>
                      <a:endParaRPr lang="fa-IR" sz="2000">
                        <a:cs typeface="B Nazanin" panose="00000400000000000000" pitchFamily="2" charset="-78"/>
                      </a:endParaRPr>
                    </a:p>
                  </a:txBody>
                  <a:tcPr>
                    <a:solidFill>
                      <a:schemeClr val="bg1">
                        <a:lumMod val="95000"/>
                      </a:schemeClr>
                    </a:solidFill>
                  </a:tcPr>
                </a:tc>
              </a:tr>
              <a:tr h="370840">
                <a:tc>
                  <a:txBody>
                    <a:bodyPr/>
                    <a:lstStyle/>
                    <a:p>
                      <a:pPr algn="ctr" rtl="1"/>
                      <a:r>
                        <a:rPr lang="fa-IR" sz="2400" b="1" smtClean="0">
                          <a:solidFill>
                            <a:srgbClr val="00B0F0"/>
                          </a:solidFill>
                          <a:cs typeface="B Nazanin" panose="00000400000000000000" pitchFamily="2" charset="-78"/>
                        </a:rPr>
                        <a:t>10</a:t>
                      </a:r>
                      <a:endParaRPr lang="fa-IR" sz="2400" b="1">
                        <a:solidFill>
                          <a:srgbClr val="00B0F0"/>
                        </a:solidFill>
                        <a:cs typeface="B Nazanin" panose="00000400000000000000" pitchFamily="2" charset="-78"/>
                      </a:endParaRPr>
                    </a:p>
                  </a:txBody>
                  <a:tcPr>
                    <a:solidFill>
                      <a:schemeClr val="bg2"/>
                    </a:solidFill>
                  </a:tcPr>
                </a:tc>
                <a:tc>
                  <a:txBody>
                    <a:bodyPr/>
                    <a:lstStyle/>
                    <a:p>
                      <a:pPr rtl="1"/>
                      <a:r>
                        <a:rPr lang="fa-IR" sz="2000" smtClean="0">
                          <a:cs typeface="B Nazanin" panose="00000400000000000000" pitchFamily="2" charset="-78"/>
                        </a:rPr>
                        <a:t>با استفاده از نمودار محتوایی سطح سازمان</a:t>
                      </a:r>
                      <a:r>
                        <a:rPr lang="fa-IR" sz="2000" baseline="0" smtClean="0">
                          <a:cs typeface="B Nazanin" panose="00000400000000000000" pitchFamily="2" charset="-78"/>
                        </a:rPr>
                        <a:t> نیازهای کلی سازمانی را معین فرمایید. </a:t>
                      </a:r>
                      <a:endParaRPr lang="fa-IR" sz="2000">
                        <a:cs typeface="B Nazanin" panose="00000400000000000000" pitchFamily="2" charset="-78"/>
                      </a:endParaRPr>
                    </a:p>
                  </a:txBody>
                  <a:tcPr>
                    <a:solidFill>
                      <a:schemeClr val="bg2"/>
                    </a:solidFill>
                  </a:tcPr>
                </a:tc>
              </a:tr>
            </a:tbl>
          </a:graphicData>
        </a:graphic>
      </p:graphicFrame>
    </p:spTree>
    <p:extLst>
      <p:ext uri="{BB962C8B-B14F-4D97-AF65-F5344CB8AC3E}">
        <p14:creationId xmlns:p14="http://schemas.microsoft.com/office/powerpoint/2010/main" val="38428076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677192" y="801858"/>
            <a:ext cx="10380014" cy="5205047"/>
          </a:xfrm>
          <a:prstGeom prst="rect">
            <a:avLst/>
          </a:prstGeom>
        </p:spPr>
      </p:pic>
    </p:spTree>
    <p:extLst>
      <p:ext uri="{BB962C8B-B14F-4D97-AF65-F5344CB8AC3E}">
        <p14:creationId xmlns:p14="http://schemas.microsoft.com/office/powerpoint/2010/main" val="19930546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مصاحبه بعدی مدیر بخش ارسال کالا آقای حسن نامجو، گفته های آقای اکبری را تایید می کند، </a:t>
            </a:r>
            <a:r>
              <a:rPr lang="fa-IR" b="1" smtClean="0">
                <a:solidFill>
                  <a:srgbClr val="0070C0"/>
                </a:solidFill>
                <a:cs typeface="B Nazanin" panose="00000400000000000000" pitchFamily="2" charset="-78"/>
              </a:rPr>
              <a:t>آقای نامجو اضافه می کند که بخش ارسال کالا </a:t>
            </a:r>
            <a:r>
              <a:rPr lang="fa-IR" b="1" smtClean="0">
                <a:solidFill>
                  <a:srgbClr val="0070C0"/>
                </a:solidFill>
                <a:cs typeface="B Nazanin" panose="00000400000000000000" pitchFamily="2" charset="-78"/>
              </a:rPr>
              <a:t>مسئولیت </a:t>
            </a:r>
            <a:r>
              <a:rPr lang="fa-IR" b="1" smtClean="0">
                <a:solidFill>
                  <a:srgbClr val="0070C0"/>
                </a:solidFill>
                <a:cs typeface="B Nazanin" panose="00000400000000000000" pitchFamily="2" charset="-78"/>
              </a:rPr>
              <a:t>مدیریت موجودی انبار است</a:t>
            </a:r>
            <a:r>
              <a:rPr lang="fa-IR" smtClean="0">
                <a:cs typeface="B Nazanin" panose="00000400000000000000" pitchFamily="2" charset="-78"/>
              </a:rPr>
              <a:t>. هنگامی که ذخیره کالا کم است بخش ارسال کالا به بخش سفارش اطلاع می دهد و یک نسخه از یادداشت پایین بودن سطح موجودی کالا در انبار را نگه می دارد ونسخه دیگری را نیز برای بخش سفارش کالا می فرستد. </a:t>
            </a:r>
          </a:p>
          <a:p>
            <a:pPr algn="just"/>
            <a:r>
              <a:rPr lang="fa-IR" smtClean="0">
                <a:cs typeface="B Nazanin" panose="00000400000000000000" pitchFamily="2" charset="-78"/>
              </a:rPr>
              <a:t>بخش سفارش کالا، به فروشنده کالا (یک موجودیت خارجی) سفارش می دهد. هنگامی که کالا از فروشنده دریافت شد بخش دریافت کالای انبار نیز یادداشتی منی بر تایید دریافت برای بخش خرید می فرستد. مشاور اطلاعاتی را که آقای نامجو داده بودبه صورت نمودار محتوایی شماره 6 نمایش می دهد. </a:t>
            </a:r>
            <a:endParaRPr lang="fa-IR">
              <a:cs typeface="B Nazanin" panose="00000400000000000000" pitchFamily="2" charset="-78"/>
            </a:endParaRPr>
          </a:p>
        </p:txBody>
      </p:sp>
    </p:spTree>
    <p:extLst>
      <p:ext uri="{BB962C8B-B14F-4D97-AF65-F5344CB8AC3E}">
        <p14:creationId xmlns:p14="http://schemas.microsoft.com/office/powerpoint/2010/main" val="40321571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1622738" y="927039"/>
            <a:ext cx="8822027" cy="5179280"/>
          </a:xfrm>
          <a:prstGeom prst="rect">
            <a:avLst/>
          </a:prstGeom>
        </p:spPr>
      </p:pic>
    </p:spTree>
    <p:extLst>
      <p:ext uri="{BB962C8B-B14F-4D97-AF65-F5344CB8AC3E}">
        <p14:creationId xmlns:p14="http://schemas.microsoft.com/office/powerpoint/2010/main" val="3889089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«گام های اساسی زیرین در </a:t>
            </a:r>
            <a:r>
              <a:rPr lang="fa-IR" b="1">
                <a:solidFill>
                  <a:srgbClr val="FF0000"/>
                </a:solidFill>
                <a:cs typeface="B Nazanin" panose="00000400000000000000" pitchFamily="2" charset="-78"/>
              </a:rPr>
              <a:t>روش عوامل حیاتی موفقیت سازمان </a:t>
            </a:r>
            <a:r>
              <a:rPr lang="fa-IR">
                <a:cs typeface="B Nazanin" panose="00000400000000000000" pitchFamily="2" charset="-78"/>
              </a:rPr>
              <a:t>در </a:t>
            </a:r>
            <a:r>
              <a:rPr lang="fa-IR" smtClean="0">
                <a:cs typeface="B Nazanin" panose="00000400000000000000" pitchFamily="2" charset="-78"/>
              </a:rPr>
              <a:t>این </a:t>
            </a:r>
            <a:r>
              <a:rPr lang="fa-IR">
                <a:cs typeface="B Nazanin" panose="00000400000000000000" pitchFamily="2" charset="-78"/>
              </a:rPr>
              <a:t>بخش بحث می شود: </a:t>
            </a:r>
          </a:p>
          <a:p>
            <a:pPr algn="just"/>
            <a:r>
              <a:rPr lang="fa-IR">
                <a:cs typeface="B Nazanin" panose="00000400000000000000" pitchFamily="2" charset="-78"/>
              </a:rPr>
              <a:t>1- مطالعه سازمان با بررسی هدف های خرد و کلان استراتژی ها و خط مشی های آن </a:t>
            </a:r>
          </a:p>
          <a:p>
            <a:pPr algn="just"/>
            <a:r>
              <a:rPr lang="fa-IR">
                <a:cs typeface="B Nazanin" panose="00000400000000000000" pitchFamily="2" charset="-78"/>
              </a:rPr>
              <a:t>2- شناسایی مدیران کلیدی برای مصاحبه درباره عوامل حیاتی موفقیت. </a:t>
            </a:r>
          </a:p>
          <a:p>
            <a:pPr algn="just"/>
            <a:r>
              <a:rPr lang="fa-IR">
                <a:cs typeface="B Nazanin" panose="00000400000000000000" pitchFamily="2" charset="-78"/>
              </a:rPr>
              <a:t>3- برنامه ریزی و اجرای مصاحبه</a:t>
            </a:r>
          </a:p>
          <a:p>
            <a:pPr algn="just"/>
            <a:r>
              <a:rPr lang="fa-IR">
                <a:cs typeface="B Nazanin" panose="00000400000000000000" pitchFamily="2" charset="-78"/>
              </a:rPr>
              <a:t>4- تجزیه و تحلیل اطلاعات جمع آوری شده به گونه ای که فهرستی از عوامل حیاتی موفقیت کل سازمان تهیه و در نظر گرفته شود. </a:t>
            </a:r>
          </a:p>
          <a:p>
            <a:pPr algn="just"/>
            <a:endParaRPr lang="fa-IR">
              <a:cs typeface="B Nazanin" panose="00000400000000000000" pitchFamily="2" charset="-78"/>
            </a:endParaRPr>
          </a:p>
        </p:txBody>
      </p:sp>
    </p:spTree>
    <p:extLst>
      <p:ext uri="{BB962C8B-B14F-4D97-AF65-F5344CB8AC3E}">
        <p14:creationId xmlns:p14="http://schemas.microsoft.com/office/powerpoint/2010/main" val="1455111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(توجه فرمایید که بایگانی یک نسخه از گزارش پایین بودن سطح موجودی کالا در انبار بر روی نمودار محتوایی نشان داده نشده است و تنها جریان اطلاعات میان موجودیت ها آمده است. </a:t>
            </a:r>
          </a:p>
          <a:p>
            <a:pPr algn="just"/>
            <a:r>
              <a:rPr lang="fa-IR" smtClean="0">
                <a:cs typeface="B Nazanin" panose="00000400000000000000" pitchFamily="2" charset="-78"/>
              </a:rPr>
              <a:t>مشاور سپس برای کسب دید تفصیلی تر  از این رویه ها، با مدیر بخش خریدد اقیا حسین باقری مصاحبه می کند آقای باقری مصاحبه می کند. آقای باقری توضیح می دهد که بخش خرید هنگامی که کالایی را سفارش می دهد و دوباره هنگامی که کالا دریافت می شود به واحد پردازش سفارش اطلاع می دهد. بخش خرید پیش از ان که صورتحساب فروشنده را پردازش و پرداخت شاید منتظر دریافت تایید کالا می ماند. مشاور نمودار محتوایی شکل 7 را برای انعکاس این اطلاعات ترسیم می نماید. </a:t>
            </a:r>
            <a:endParaRPr lang="fa-IR">
              <a:cs typeface="B Nazanin" panose="00000400000000000000" pitchFamily="2" charset="-78"/>
            </a:endParaRPr>
          </a:p>
        </p:txBody>
      </p:sp>
      <p:sp>
        <p:nvSpPr>
          <p:cNvPr id="4" name="Flowchart: Process 3"/>
          <p:cNvSpPr/>
          <p:nvPr/>
        </p:nvSpPr>
        <p:spPr>
          <a:xfrm>
            <a:off x="1350498" y="4951828"/>
            <a:ext cx="4628271" cy="1055077"/>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0070C0"/>
                </a:solidFill>
                <a:cs typeface="B Nazanin" panose="00000400000000000000" pitchFamily="2" charset="-78"/>
              </a:rPr>
              <a:t>جریان اطلاعات میان موجودیت ها</a:t>
            </a:r>
            <a:endParaRPr lang="fa-IR" b="1">
              <a:solidFill>
                <a:srgbClr val="0070C0"/>
              </a:solidFill>
            </a:endParaRPr>
          </a:p>
        </p:txBody>
      </p:sp>
    </p:spTree>
    <p:extLst>
      <p:ext uri="{BB962C8B-B14F-4D97-AF65-F5344CB8AC3E}">
        <p14:creationId xmlns:p14="http://schemas.microsoft.com/office/powerpoint/2010/main" val="16889944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2325576" y="1270973"/>
            <a:ext cx="6380543" cy="4364932"/>
          </a:xfrm>
          <a:prstGeom prst="rect">
            <a:avLst/>
          </a:prstGeom>
        </p:spPr>
      </p:pic>
    </p:spTree>
    <p:extLst>
      <p:ext uri="{BB962C8B-B14F-4D97-AF65-F5344CB8AC3E}">
        <p14:creationId xmlns:p14="http://schemas.microsoft.com/office/powerpoint/2010/main" val="10045559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مصاحبه با آقای اصغر کرمی مدیر بخش دریافت کالا، جزئیاتی که مشاور دریافته بود مورد تایید قرار می گیرد. بنابراین مشاور آمادگی می یابد تا نمودارهای سطح کاربر را با هم تلفیق نماید نمودار محتوایی تلفیقی در سطح کاربران در شکل 8 نشان داده شده است. از آن پس مشاور تمام موجودیت های داخلی را در هم می ریزد تا نمودار محتوایی سطح سازمانی که در شکل شماره 9 آمده است را ترسیم نماید و پس از آن مشاور  از روی این نمودار توانسته است فهرست مقدماتی از رویه های اساسی سیستم پیگیری سفارش را به شرح ذیل تهیه نماید:</a:t>
            </a:r>
            <a:endParaRPr lang="fa-IR">
              <a:cs typeface="B Nazanin" panose="00000400000000000000" pitchFamily="2" charset="-78"/>
            </a:endParaRPr>
          </a:p>
        </p:txBody>
      </p:sp>
    </p:spTree>
    <p:extLst>
      <p:ext uri="{BB962C8B-B14F-4D97-AF65-F5344CB8AC3E}">
        <p14:creationId xmlns:p14="http://schemas.microsoft.com/office/powerpoint/2010/main" val="5533709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1- دریافت سفاش از مشتریان</a:t>
            </a:r>
          </a:p>
          <a:p>
            <a:pPr algn="just"/>
            <a:r>
              <a:rPr lang="fa-IR" smtClean="0">
                <a:cs typeface="B Nazanin" panose="00000400000000000000" pitchFamily="2" charset="-78"/>
              </a:rPr>
              <a:t>2- فرستادن صورت حساب برای مشتریان</a:t>
            </a:r>
          </a:p>
          <a:p>
            <a:pPr algn="just"/>
            <a:r>
              <a:rPr lang="fa-IR" smtClean="0">
                <a:cs typeface="B Nazanin" panose="00000400000000000000" pitchFamily="2" charset="-78"/>
              </a:rPr>
              <a:t>3- ارسال کالا برای مشتریان</a:t>
            </a:r>
          </a:p>
          <a:p>
            <a:pPr algn="just"/>
            <a:r>
              <a:rPr lang="fa-IR" smtClean="0">
                <a:cs typeface="B Nazanin" panose="00000400000000000000" pitchFamily="2" charset="-78"/>
              </a:rPr>
              <a:t>4- ارسال سفارش برای فروشندگان (صاحبان کالا و سواد اولیه</a:t>
            </a:r>
            <a:r>
              <a:rPr lang="fa-IR" smtClean="0">
                <a:cs typeface="B Nazanin" panose="00000400000000000000" pitchFamily="2" charset="-78"/>
              </a:rPr>
              <a:t>)</a:t>
            </a:r>
          </a:p>
          <a:p>
            <a:pPr algn="just"/>
            <a:r>
              <a:rPr lang="fa-IR">
                <a:cs typeface="B Nazanin" panose="00000400000000000000" pitchFamily="2" charset="-78"/>
              </a:rPr>
              <a:t>5- دریافت صورتحساب از فروشندگان </a:t>
            </a:r>
          </a:p>
          <a:p>
            <a:pPr algn="just"/>
            <a:r>
              <a:rPr lang="fa-IR">
                <a:cs typeface="B Nazanin" panose="00000400000000000000" pitchFamily="2" charset="-78"/>
              </a:rPr>
              <a:t>6- پرداخت صورتحساب به فروشندگان</a:t>
            </a:r>
          </a:p>
          <a:p>
            <a:pPr algn="just"/>
            <a:r>
              <a:rPr lang="fa-IR">
                <a:cs typeface="B Nazanin" panose="00000400000000000000" pitchFamily="2" charset="-78"/>
              </a:rPr>
              <a:t>7- دریافت محصول از فروشندگان</a:t>
            </a:r>
          </a:p>
          <a:p>
            <a:pPr algn="just"/>
            <a:endParaRPr lang="fa-IR">
              <a:cs typeface="B Nazanin" panose="00000400000000000000" pitchFamily="2" charset="-78"/>
            </a:endParaRPr>
          </a:p>
        </p:txBody>
      </p:sp>
    </p:spTree>
    <p:extLst>
      <p:ext uri="{BB962C8B-B14F-4D97-AF65-F5344CB8AC3E}">
        <p14:creationId xmlns:p14="http://schemas.microsoft.com/office/powerpoint/2010/main" val="275373845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مشاور </a:t>
            </a:r>
            <a:r>
              <a:rPr lang="fa-IR" smtClean="0">
                <a:cs typeface="B Nazanin" panose="00000400000000000000" pitchFamily="2" charset="-78"/>
              </a:rPr>
              <a:t>نمودار محتوایی سطح سازمان و این فهرست مقدماتی از رویه ها را برای تصویب به آقایان حسینی و طاهری مدیران کل بخش سفارش و انبار ارائه می کند. آقای حسینی  با نظر اجمالی به نمودار لبخندی می زند و می گوید: «خوب، جناب مشاوره همه چیز عالی به نظر می رسد . به جز این که یک چیزی از قلم افتاده است و با اشاره به نمودار جریان اطلاعات سفارش مشتری می گوید که سفارش می دهد و ما صورت حساب  و کالا برایش </a:t>
            </a:r>
            <a:r>
              <a:rPr lang="fa-IR" smtClean="0">
                <a:cs typeface="B Nazanin" panose="00000400000000000000" pitchFamily="2" charset="-78"/>
              </a:rPr>
              <a:t>ارسال </a:t>
            </a:r>
            <a:r>
              <a:rPr lang="fa-IR" smtClean="0">
                <a:cs typeface="B Nazanin" panose="00000400000000000000" pitchFamily="2" charset="-78"/>
              </a:rPr>
              <a:t>می داریم ولی اگر مشتریان پولی پرداخت نکنند </a:t>
            </a:r>
            <a:r>
              <a:rPr lang="fa-IR" b="1" smtClean="0">
                <a:solidFill>
                  <a:srgbClr val="FF0000"/>
                </a:solidFill>
                <a:cs typeface="B Nazanin" panose="00000400000000000000" pitchFamily="2" charset="-78"/>
              </a:rPr>
              <a:t>شرکت نمی تواند برای مدت طولانی دوام بیاورد</a:t>
            </a:r>
            <a:r>
              <a:rPr lang="fa-IR" smtClean="0">
                <a:cs typeface="B Nazanin" panose="00000400000000000000" pitchFamily="2" charset="-78"/>
              </a:rPr>
              <a:t>. مشاور فورا نمودار جریان اطلاعات پرداخت را نیز اضافه می کند. </a:t>
            </a:r>
            <a:endParaRPr lang="fa-IR">
              <a:cs typeface="B Nazanin" panose="00000400000000000000" pitchFamily="2" charset="-78"/>
            </a:endParaRPr>
          </a:p>
        </p:txBody>
      </p:sp>
    </p:spTree>
    <p:extLst>
      <p:ext uri="{BB962C8B-B14F-4D97-AF65-F5344CB8AC3E}">
        <p14:creationId xmlns:p14="http://schemas.microsoft.com/office/powerpoint/2010/main" val="345864485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آنگاه مشاور، از مدیران کل سفارش و انبار می خواهد که مرز سیستم را مورد ملاحظه قرار دهند. ایجاد سیستم خودکاری کنه تمام جریان های اطلاعات در نمودار محتوایی شماره 5 را پردازش نماید به طور قابل ملاحظه ای عملیات شرکت را بهبود خواهد بخشید ولی سیستم نهایی بیش از یک سال طول می کشد تا قابل بهره برداری شود. </a:t>
            </a:r>
          </a:p>
        </p:txBody>
      </p:sp>
    </p:spTree>
    <p:extLst>
      <p:ext uri="{BB962C8B-B14F-4D97-AF65-F5344CB8AC3E}">
        <p14:creationId xmlns:p14="http://schemas.microsoft.com/office/powerpoint/2010/main" val="196691017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آقای حسینی مدیر کل سفارش اساسا به بهبود فرایندهایی علاقه مند بود که به طور مستقیم بر مشتری اثر داشت زیرا این فرایند ها تاثیر روشنی بر سود شرکت داشت او از </a:t>
            </a:r>
            <a:r>
              <a:rPr lang="fa-IR">
                <a:cs typeface="B Nazanin" panose="00000400000000000000" pitchFamily="2" charset="-78"/>
              </a:rPr>
              <a:t>مشاور </a:t>
            </a:r>
            <a:r>
              <a:rPr lang="fa-IR">
                <a:cs typeface="B Nazanin" panose="00000400000000000000" pitchFamily="2" charset="-78"/>
              </a:rPr>
              <a:t>م</a:t>
            </a:r>
            <a:r>
              <a:rPr lang="fa-IR" smtClean="0">
                <a:cs typeface="B Nazanin" panose="00000400000000000000" pitchFamily="2" charset="-78"/>
              </a:rPr>
              <a:t>ی </a:t>
            </a:r>
            <a:r>
              <a:rPr lang="fa-IR">
                <a:cs typeface="B Nazanin" panose="00000400000000000000" pitchFamily="2" charset="-78"/>
              </a:rPr>
              <a:t>خواهد که هر چه زودتر این کار را کامل کند و مشاور نیز پیشنهاد می کند که این کار را در مرحله نخست پروژه در نظر بگیرند و مرز نخستین مرحله پروژه را در بر روی شکل شماره 7 نشان می دهد(جریان پرداخت نیز در کل نشان داده شده است). مرحله دوم جریان اطلاعات ارسال کالا برای مشتریان خواهد بود</a:t>
            </a:r>
          </a:p>
          <a:p>
            <a:pPr algn="just"/>
            <a:endParaRPr lang="fa-IR">
              <a:cs typeface="B Nazanin" panose="00000400000000000000" pitchFamily="2" charset="-78"/>
            </a:endParaRPr>
          </a:p>
        </p:txBody>
      </p:sp>
      <p:sp>
        <p:nvSpPr>
          <p:cNvPr id="4" name="Flowchart: Process 3"/>
          <p:cNvSpPr/>
          <p:nvPr/>
        </p:nvSpPr>
        <p:spPr>
          <a:xfrm>
            <a:off x="1195754" y="4473526"/>
            <a:ext cx="2869809" cy="1280160"/>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بهبود </a:t>
            </a:r>
            <a:r>
              <a:rPr lang="fa-IR" sz="2800" b="1" smtClean="0">
                <a:solidFill>
                  <a:srgbClr val="FF0000"/>
                </a:solidFill>
                <a:cs typeface="B Nazanin" panose="00000400000000000000" pitchFamily="2" charset="-78"/>
              </a:rPr>
              <a:t>فرایند</a:t>
            </a:r>
            <a:endParaRPr lang="fa-IR" b="1">
              <a:solidFill>
                <a:srgbClr val="FF0000"/>
              </a:solidFill>
            </a:endParaRPr>
          </a:p>
        </p:txBody>
      </p:sp>
    </p:spTree>
    <p:extLst>
      <p:ext uri="{BB962C8B-B14F-4D97-AF65-F5344CB8AC3E}">
        <p14:creationId xmlns:p14="http://schemas.microsoft.com/office/powerpoint/2010/main" val="5435045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838200" y="563559"/>
            <a:ext cx="10018690" cy="5571335"/>
          </a:xfrm>
          <a:prstGeom prst="rect">
            <a:avLst/>
          </a:prstGeom>
        </p:spPr>
      </p:pic>
    </p:spTree>
    <p:extLst>
      <p:ext uri="{BB962C8B-B14F-4D97-AF65-F5344CB8AC3E}">
        <p14:creationId xmlns:p14="http://schemas.microsoft.com/office/powerpoint/2010/main" val="126120754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1828800" y="690030"/>
            <a:ext cx="8950817" cy="5478202"/>
          </a:xfrm>
          <a:prstGeom prst="rect">
            <a:avLst/>
          </a:prstGeom>
        </p:spPr>
      </p:pic>
    </p:spTree>
    <p:extLst>
      <p:ext uri="{BB962C8B-B14F-4D97-AF65-F5344CB8AC3E}">
        <p14:creationId xmlns:p14="http://schemas.microsoft.com/office/powerpoint/2010/main" val="426713699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marL="0" indent="0" algn="just">
              <a:buNone/>
            </a:pPr>
            <a:r>
              <a:rPr lang="fa-IR" smtClean="0">
                <a:cs typeface="B Nazanin" panose="00000400000000000000" pitchFamily="2" charset="-78"/>
              </a:rPr>
              <a:t>و مرحله سوم جریان اطلاعات مربوط به دریافت و فروشنده</a:t>
            </a:r>
          </a:p>
          <a:p>
            <a:pPr marL="0" indent="0" algn="just">
              <a:buNone/>
            </a:pPr>
            <a:r>
              <a:rPr lang="fa-IR" smtClean="0">
                <a:cs typeface="B Nazanin" panose="00000400000000000000" pitchFamily="2" charset="-78"/>
              </a:rPr>
              <a:t>هر دو مدیر کل، فهرست نیازهای سیستم را که مشاور، ارائه کرده بود تایید کردند و همچنین نمودار محتوایی تجدید نظر شده و برنامه های مقدماتی مراحل ایجاد سیستم نیز مورد تصویب قرار گرفت مشاور به بررسی شرکت برای ارائه طرح پیشنهادی تجدید نظر در سیستم سفارش ادامه می دهد. </a:t>
            </a:r>
            <a:endParaRPr lang="fa-IR">
              <a:cs typeface="B Nazanin" panose="00000400000000000000" pitchFamily="2" charset="-78"/>
            </a:endParaRPr>
          </a:p>
        </p:txBody>
      </p:sp>
    </p:spTree>
    <p:extLst>
      <p:ext uri="{BB962C8B-B14F-4D97-AF65-F5344CB8AC3E}">
        <p14:creationId xmlns:p14="http://schemas.microsoft.com/office/powerpoint/2010/main" val="2090499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b="1" smtClean="0">
                <a:solidFill>
                  <a:srgbClr val="FF0000"/>
                </a:solidFill>
                <a:cs typeface="B Nazanin" panose="00000400000000000000" pitchFamily="2" charset="-78"/>
              </a:rPr>
              <a:t>مطالعه سازمان</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a:xfrm>
            <a:off x="5331654" y="1825625"/>
            <a:ext cx="6022145" cy="4351338"/>
          </a:xfrm>
        </p:spPr>
        <p:txBody>
          <a:bodyPr/>
          <a:lstStyle/>
          <a:p>
            <a:pPr algn="just"/>
            <a:r>
              <a:rPr lang="fa-IR" smtClean="0">
                <a:cs typeface="B Nazanin" panose="00000400000000000000" pitchFamily="2" charset="-78"/>
              </a:rPr>
              <a:t>در واقع در هر صنعت و در هر سطحی از مدیریت، کارهای حساسی وجود دارد که باید به طور صحیح انجام شود تا دستیابی به هدف هایی که در رابطه با آنها است امکان پذیر گردد. نخستین گام در تعیین عوامل حیاتی موفقیت، این است که </a:t>
            </a:r>
            <a:r>
              <a:rPr lang="fa-IR" smtClean="0">
                <a:cs typeface="B Nazanin" panose="00000400000000000000" pitchFamily="2" charset="-78"/>
              </a:rPr>
              <a:t>هدف </a:t>
            </a:r>
            <a:r>
              <a:rPr lang="fa-IR" smtClean="0">
                <a:cs typeface="B Nazanin" panose="00000400000000000000" pitchFamily="2" charset="-78"/>
              </a:rPr>
              <a:t>های سازمانی را شناسایی کرد، و سرنخ هایی که برای کسب هدف هست به دست بیاوریم. </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1825625"/>
            <a:ext cx="4411205" cy="3084000"/>
          </a:xfrm>
          <a:prstGeom prst="rect">
            <a:avLst/>
          </a:prstGeom>
        </p:spPr>
      </p:pic>
    </p:spTree>
    <p:extLst>
      <p:ext uri="{BB962C8B-B14F-4D97-AF65-F5344CB8AC3E}">
        <p14:creationId xmlns:p14="http://schemas.microsoft.com/office/powerpoint/2010/main" val="265908487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b="1" smtClean="0">
                <a:solidFill>
                  <a:srgbClr val="FF0000"/>
                </a:solidFill>
                <a:cs typeface="B Nazanin" panose="00000400000000000000" pitchFamily="2" charset="-78"/>
              </a:rPr>
              <a:t>ارزش نمودارهای محتوایی</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نمودارهای محتوایی به هنگام تعیین نیازهای مقدماتی به هدف عمده را دنبال می کنند. </a:t>
            </a:r>
          </a:p>
          <a:p>
            <a:pPr algn="just"/>
            <a:r>
              <a:rPr lang="fa-IR" smtClean="0">
                <a:cs typeface="B Nazanin" panose="00000400000000000000" pitchFamily="2" charset="-78"/>
              </a:rPr>
              <a:t>1- نمودار های محتوایی روش طراحی سیستم مبتنی بر اطلاعات را حمایت می کند. </a:t>
            </a:r>
          </a:p>
          <a:p>
            <a:pPr algn="just"/>
            <a:r>
              <a:rPr lang="fa-IR" smtClean="0">
                <a:cs typeface="B Nazanin" panose="00000400000000000000" pitchFamily="2" charset="-78"/>
              </a:rPr>
              <a:t>2- نمودار های محتوایی در بررسی نیازهای ورودی و فرایند سیستم سازمانی به ادمی کمک می کند</a:t>
            </a:r>
          </a:p>
          <a:p>
            <a:pPr algn="just"/>
            <a:r>
              <a:rPr lang="fa-IR" smtClean="0">
                <a:cs typeface="B Nazanin" panose="00000400000000000000" pitchFamily="2" charset="-78"/>
              </a:rPr>
              <a:t>3- نمودارهای محتوایی به تعریف مرزهای سیستم پیشنهادی کمک می نماید. </a:t>
            </a:r>
          </a:p>
        </p:txBody>
      </p:sp>
    </p:spTree>
    <p:extLst>
      <p:ext uri="{BB962C8B-B14F-4D97-AF65-F5344CB8AC3E}">
        <p14:creationId xmlns:p14="http://schemas.microsoft.com/office/powerpoint/2010/main" val="318607411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نمودارهای محتوایی </a:t>
            </a:r>
            <a:r>
              <a:rPr lang="fa-IR">
                <a:cs typeface="B Nazanin" panose="00000400000000000000" pitchFamily="2" charset="-78"/>
              </a:rPr>
              <a:t>به </a:t>
            </a:r>
            <a:r>
              <a:rPr lang="fa-IR" smtClean="0">
                <a:cs typeface="B Nazanin" panose="00000400000000000000" pitchFamily="2" charset="-78"/>
              </a:rPr>
              <a:t>آدمی </a:t>
            </a:r>
            <a:r>
              <a:rPr lang="fa-IR">
                <a:cs typeface="B Nazanin" panose="00000400000000000000" pitchFamily="2" charset="-78"/>
              </a:rPr>
              <a:t>کمک می کند تا اطلاعات را به عنوان منبع مشترک سازمانی- منبعی که به کل سازمان  مربوط است و نه فقط به یک ناحیه وظیفه ای یا خرده سیستم – نگاه کند. بنابراین نمودار محتوایی از یک روش مبتنی بر اطلاعات برای تعیین نیازهای سیستم مطلوب حمایت می کند.</a:t>
            </a:r>
          </a:p>
          <a:p>
            <a:pPr algn="just"/>
            <a:r>
              <a:rPr lang="fa-IR">
                <a:cs typeface="B Nazanin" panose="00000400000000000000" pitchFamily="2" charset="-78"/>
              </a:rPr>
              <a:t>ترسیم تقریبی موجودیت ها و جریان های اطلاعاتی در آغاز فرایند مطالعه و بررسی سیستم موجود، عالیترین  راه برای استخراج نیازهای اطلاعاتی کاربران است. </a:t>
            </a:r>
            <a:endParaRPr lang="fa-IR">
              <a:cs typeface="B Nazanin" panose="00000400000000000000" pitchFamily="2" charset="-78"/>
            </a:endParaRPr>
          </a:p>
        </p:txBody>
      </p:sp>
      <p:sp>
        <p:nvSpPr>
          <p:cNvPr id="4" name="Flowchart: Process 3"/>
          <p:cNvSpPr/>
          <p:nvPr/>
        </p:nvSpPr>
        <p:spPr>
          <a:xfrm>
            <a:off x="1139482" y="4656406"/>
            <a:ext cx="4178105" cy="1083212"/>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00B0F0"/>
                </a:solidFill>
                <a:cs typeface="B Nazanin" panose="00000400000000000000" pitchFamily="2" charset="-78"/>
              </a:rPr>
              <a:t>تعیین نیازهای سیستم مطلوب</a:t>
            </a:r>
            <a:endParaRPr lang="fa-IR" b="1">
              <a:solidFill>
                <a:srgbClr val="00B0F0"/>
              </a:solidFill>
            </a:endParaRPr>
          </a:p>
        </p:txBody>
      </p:sp>
    </p:spTree>
    <p:extLst>
      <p:ext uri="{BB962C8B-B14F-4D97-AF65-F5344CB8AC3E}">
        <p14:creationId xmlns:p14="http://schemas.microsoft.com/office/powerpoint/2010/main" val="3430536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هدف های هر سازمانی دلیل وجودی آن سازمان است و مقصد بلندمدت سازمان نیز بیانگر همین موضوع است. هدف، عمده بیشتر سازمان ها ارائه محصول یا خدمت با رعایت تناسب هزینه و اثربخشی است. برای دستیابی به این هدف، سازمان هدف های کوتاه مدتی را تعیین می کند و کارهای خاصی را در محدوده زمانی معین دیکته می نماید. برای مثال باید پانزده درصد هزینه های تولید در طی دو سال آینده کاهش یابد، یا سهم بازار در سال مالی آتی باید سی درصد افزایش یابد. </a:t>
            </a:r>
          </a:p>
        </p:txBody>
      </p:sp>
    </p:spTree>
    <p:extLst>
      <p:ext uri="{BB962C8B-B14F-4D97-AF65-F5344CB8AC3E}">
        <p14:creationId xmlns:p14="http://schemas.microsoft.com/office/powerpoint/2010/main" val="3866347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4543864" y="1825625"/>
            <a:ext cx="6809935" cy="4351338"/>
          </a:xfrm>
        </p:spPr>
        <p:txBody>
          <a:bodyPr/>
          <a:lstStyle/>
          <a:p>
            <a:pPr algn="just"/>
            <a:r>
              <a:rPr lang="fa-IR">
                <a:cs typeface="B Nazanin" panose="00000400000000000000" pitchFamily="2" charset="-78"/>
              </a:rPr>
              <a:t>جدول شماره 1 برخی از هدف های بلندمدت و کوتاه مدت بیمارستان شفا را فهرست کرده است. این جدول همچنین چگونگی انعکاس هدف های سازمانی در مدل های ناحیه وظیفه ای (داروخانه) و سیستم اطلاعاتی یکی از خرده سیستم های ان و (سیستم فروش دارو) را نشان می دهد. </a:t>
            </a:r>
          </a:p>
          <a:p>
            <a:pPr algn="just"/>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199" y="1690688"/>
            <a:ext cx="3579055" cy="3345546"/>
          </a:xfrm>
          <a:prstGeom prst="rect">
            <a:avLst/>
          </a:prstGeom>
        </p:spPr>
      </p:pic>
      <p:sp>
        <p:nvSpPr>
          <p:cNvPr id="5" name="Flowchart: Process 4"/>
          <p:cNvSpPr/>
          <p:nvPr/>
        </p:nvSpPr>
        <p:spPr>
          <a:xfrm>
            <a:off x="5725551" y="4529797"/>
            <a:ext cx="4360984" cy="1280160"/>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هدف های بلندمدت و کوتاه مدت</a:t>
            </a:r>
            <a:endParaRPr lang="fa-IR" b="1">
              <a:solidFill>
                <a:srgbClr val="FF0000"/>
              </a:solidFill>
            </a:endParaRPr>
          </a:p>
        </p:txBody>
      </p:sp>
    </p:spTree>
    <p:extLst>
      <p:ext uri="{BB962C8B-B14F-4D97-AF65-F5344CB8AC3E}">
        <p14:creationId xmlns:p14="http://schemas.microsoft.com/office/powerpoint/2010/main" val="781348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تحلیل گر برای شنات بیشتر سزمان باید خطوط کلی یی که سازمان برای دستیابی به هدف های خود ترسیم کرده است را نیز بشناسد. این خطوط کلی را به طور معمول استراتژی های سازمان می نامند. استراتژی های سازمان بیانگر ان هستند که سازمان چگونه منابع خود را برای کسب هدف هایش تخصیص خواهد داد. تمام سازمان ها منابع محدودی دارند، چگوگی انتخاب آنها در استفاده از این منابع بیانگر این است که چه چیزی را مهم به شمار می آورند. یا از دیدگاه آنان  کدام نواحی حیاتی ترند و باید بیشترین </a:t>
            </a:r>
            <a:r>
              <a:rPr lang="fa-IR" smtClean="0">
                <a:cs typeface="B Nazanin" panose="00000400000000000000" pitchFamily="2" charset="-78"/>
              </a:rPr>
              <a:t>حمایت </a:t>
            </a:r>
            <a:r>
              <a:rPr lang="fa-IR" smtClean="0">
                <a:cs typeface="B Nazanin" panose="00000400000000000000" pitchFamily="2" charset="-78"/>
              </a:rPr>
              <a:t>را از آنها به عمل آورد. </a:t>
            </a:r>
            <a:endParaRPr lang="fa-IR">
              <a:cs typeface="B Nazanin" panose="00000400000000000000" pitchFamily="2" charset="-78"/>
            </a:endParaRPr>
          </a:p>
        </p:txBody>
      </p:sp>
      <p:sp>
        <p:nvSpPr>
          <p:cNvPr id="4" name="Flowchart: Process 3"/>
          <p:cNvSpPr/>
          <p:nvPr/>
        </p:nvSpPr>
        <p:spPr>
          <a:xfrm>
            <a:off x="1519311" y="4712677"/>
            <a:ext cx="3488787" cy="1209821"/>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0070C0"/>
                </a:solidFill>
                <a:cs typeface="B Nazanin" panose="00000400000000000000" pitchFamily="2" charset="-78"/>
              </a:rPr>
              <a:t>خطوط کلی</a:t>
            </a:r>
            <a:endParaRPr lang="fa-IR" sz="2000" b="1">
              <a:solidFill>
                <a:srgbClr val="0070C0"/>
              </a:solidFill>
            </a:endParaRPr>
          </a:p>
        </p:txBody>
      </p:sp>
    </p:spTree>
    <p:extLst>
      <p:ext uri="{BB962C8B-B14F-4D97-AF65-F5344CB8AC3E}">
        <p14:creationId xmlns:p14="http://schemas.microsoft.com/office/powerpoint/2010/main" val="34526266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TotalTime>
  <Words>4444</Words>
  <Application>Microsoft Office PowerPoint</Application>
  <PresentationFormat>Widescreen</PresentationFormat>
  <Paragraphs>160</Paragraphs>
  <Slides>61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61</vt:i4>
      </vt:variant>
    </vt:vector>
  </HeadingPairs>
  <TitlesOfParts>
    <vt:vector size="67" baseType="lpstr">
      <vt:lpstr>Arial</vt:lpstr>
      <vt:lpstr>B Nazanin</vt:lpstr>
      <vt:lpstr>Calibri</vt:lpstr>
      <vt:lpstr>Calibri Light</vt:lpstr>
      <vt:lpstr>Times New Roman</vt:lpstr>
      <vt:lpstr>Office Theme</vt:lpstr>
      <vt:lpstr>عنوان مقاله: شناخت بافت سازمانی</vt:lpstr>
      <vt:lpstr>PowerPoint Presentation</vt:lpstr>
      <vt:lpstr>روش عوامل حیاتی موفقیت</vt:lpstr>
      <vt:lpstr>PowerPoint Presentation</vt:lpstr>
      <vt:lpstr>PowerPoint Presentation</vt:lpstr>
      <vt:lpstr>مطالعه سازمان</vt:lpstr>
      <vt:lpstr>PowerPoint Presentation</vt:lpstr>
      <vt:lpstr>PowerPoint Presentation</vt:lpstr>
      <vt:lpstr>PowerPoint Presentation</vt:lpstr>
      <vt:lpstr>PowerPoint Presentation</vt:lpstr>
      <vt:lpstr>PowerPoint Presentation</vt:lpstr>
      <vt:lpstr>PowerPoint Presentation</vt:lpstr>
      <vt:lpstr>انتخاب افراد برای مصاحبه</vt:lpstr>
      <vt:lpstr>PowerPoint Presentation</vt:lpstr>
      <vt:lpstr>PowerPoint Presentation</vt:lpstr>
      <vt:lpstr>PowerPoint Presentation</vt:lpstr>
      <vt:lpstr>PowerPoint Presentation</vt:lpstr>
      <vt:lpstr>برنامه ریزی و انجام مصاحبه</vt:lpstr>
      <vt:lpstr>PowerPoint Presentation</vt:lpstr>
      <vt:lpstr>PowerPoint Presentation</vt:lpstr>
      <vt:lpstr>PowerPoint Presentation</vt:lpstr>
      <vt:lpstr>2- عوامل محیطی </vt:lpstr>
      <vt:lpstr>2- عوامل موقتی</vt:lpstr>
      <vt:lpstr>PowerPoint Presentation</vt:lpstr>
      <vt:lpstr>تجزیه و تحلیل عوامل حیاتی موفقیت سازمان</vt:lpstr>
      <vt:lpstr>PowerPoint Presentation</vt:lpstr>
      <vt:lpstr>PowerPoint Presentation</vt:lpstr>
      <vt:lpstr>PowerPoint Presentation</vt:lpstr>
      <vt:lpstr>PowerPoint Presentation</vt:lpstr>
      <vt:lpstr>PowerPoint Presentation</vt:lpstr>
      <vt:lpstr>این عوامل عبارتند از : </vt:lpstr>
      <vt:lpstr>روش نمودار محتوایی</vt:lpstr>
      <vt:lpstr>علایم نمودار محتوایی</vt:lpstr>
      <vt:lpstr>PowerPoint Presentation</vt:lpstr>
      <vt:lpstr>PowerPoint Presentation</vt:lpstr>
      <vt:lpstr>سطوح سه گانه نمودار محتوایی</vt:lpstr>
      <vt:lpstr>PowerPoint Presentation</vt:lpstr>
      <vt:lpstr>PowerPoint Presentation</vt:lpstr>
      <vt:lpstr>PowerPoint Presentation</vt:lpstr>
      <vt:lpstr>PowerPoint Presentation</vt:lpstr>
      <vt:lpstr>کند و کاو موردی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ارزش نمودارهای محتوایی</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شناخت بافت سازمانی</dc:title>
  <dc:creator>MaZz!i</dc:creator>
  <cp:lastModifiedBy>MaZz!i</cp:lastModifiedBy>
  <cp:revision>47</cp:revision>
  <cp:lastPrinted>2024-11-30T12:23:54Z</cp:lastPrinted>
  <dcterms:created xsi:type="dcterms:W3CDTF">2024-11-28T19:01:38Z</dcterms:created>
  <dcterms:modified xsi:type="dcterms:W3CDTF">2024-11-30T12:24:08Z</dcterms:modified>
</cp:coreProperties>
</file>