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7099300" cy="1023461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7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outlineViewPr>
    <p:cViewPr>
      <p:scale>
        <a:sx n="33" d="100"/>
        <a:sy n="33" d="100"/>
      </p:scale>
      <p:origin x="0" y="-991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65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849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208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839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114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146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000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474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7316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470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772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1D3F-1550-4D16-B045-C4D1D16164CF}" type="datetimeFigureOut">
              <a:rPr lang="fa-IR" smtClean="0"/>
              <a:t>03/05/1446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4A653-C1F7-4D5C-BA87-DCE9C27861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70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4800" smtClean="0">
                <a:solidFill>
                  <a:srgbClr val="FF0000"/>
                </a:solidFill>
                <a:cs typeface="B Nazanin" panose="00000400000000000000" pitchFamily="2" charset="-78"/>
              </a:rPr>
              <a:t>عنوان مقاله</a:t>
            </a:r>
            <a:r>
              <a:rPr lang="fa-IR" sz="4800" smtClean="0">
                <a:cs typeface="B Nazanin" panose="00000400000000000000" pitchFamily="2" charset="-78"/>
              </a:rPr>
              <a:t>:عربستان و قبائل عرب</a:t>
            </a:r>
            <a:endParaRPr lang="fa-IR" sz="480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mtClean="0">
                <a:solidFill>
                  <a:srgbClr val="FF0000"/>
                </a:solidFill>
                <a:cs typeface="B Nazanin" panose="00000400000000000000" pitchFamily="2" charset="-78"/>
              </a:rPr>
              <a:t>نویسنده</a:t>
            </a:r>
            <a:r>
              <a:rPr lang="fa-IR" smtClean="0">
                <a:cs typeface="B Nazanin" panose="00000400000000000000" pitchFamily="2" charset="-78"/>
              </a:rPr>
              <a:t>: </a:t>
            </a:r>
            <a:r>
              <a:rPr lang="fa-IR" smtClean="0">
                <a:cs typeface="B Nazanin" panose="00000400000000000000" pitchFamily="2" charset="-78"/>
              </a:rPr>
              <a:t>خدامراد </a:t>
            </a:r>
            <a:r>
              <a:rPr lang="fa-IR" smtClean="0">
                <a:cs typeface="B Nazanin" panose="00000400000000000000" pitchFamily="2" charset="-78"/>
              </a:rPr>
              <a:t>مرادیان</a:t>
            </a:r>
          </a:p>
          <a:p>
            <a:r>
              <a:rPr lang="fa-IR" b="1" smtClean="0">
                <a:solidFill>
                  <a:srgbClr val="FF0000"/>
                </a:solidFill>
                <a:cs typeface="B Nazanin" panose="00000400000000000000" pitchFamily="2" charset="-78"/>
              </a:rPr>
              <a:t>منبع</a:t>
            </a:r>
            <a:r>
              <a:rPr lang="fa-IR" smtClean="0">
                <a:cs typeface="B Nazanin" panose="00000400000000000000" pitchFamily="2" charset="-78"/>
              </a:rPr>
              <a:t>: گوهر </a:t>
            </a:r>
            <a:r>
              <a:rPr lang="fa-IR" smtClean="0">
                <a:cs typeface="B Nazanin" panose="00000400000000000000" pitchFamily="2" charset="-78"/>
              </a:rPr>
              <a:t>مرداد 1357 شماره 65</a:t>
            </a:r>
          </a:p>
          <a:p>
            <a:r>
              <a:rPr lang="fa-IR" smtClean="0">
                <a:cs typeface="B Nazanin" panose="00000400000000000000" pitchFamily="2" charset="-78"/>
              </a:rPr>
              <a:t>صص 389-392</a:t>
            </a:r>
            <a:endParaRPr lang="fa-IR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201" y="3601319"/>
            <a:ext cx="3746719" cy="286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171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b="1">
                <a:cs typeface="B Nazanin" panose="00000400000000000000" pitchFamily="2" charset="-78"/>
              </a:rPr>
              <a:t>3- عماله و جذام: </a:t>
            </a:r>
            <a:r>
              <a:rPr lang="fa-IR">
                <a:cs typeface="B Nazanin" panose="00000400000000000000" pitchFamily="2" charset="-78"/>
              </a:rPr>
              <a:t>این قبیله ها در صحرای شام می زیستند، </a:t>
            </a:r>
            <a:r>
              <a:rPr lang="fa-IR" b="1">
                <a:cs typeface="B Nazanin" panose="00000400000000000000" pitchFamily="2" charset="-78"/>
              </a:rPr>
              <a:t>لخمیان</a:t>
            </a:r>
            <a:r>
              <a:rPr lang="fa-IR">
                <a:cs typeface="B Nazanin" panose="00000400000000000000" pitchFamily="2" charset="-78"/>
              </a:rPr>
              <a:t> که پادشاهی </a:t>
            </a:r>
            <a:r>
              <a:rPr lang="fa-IR" b="1">
                <a:cs typeface="B Nazanin" panose="00000400000000000000" pitchFamily="2" charset="-78"/>
              </a:rPr>
              <a:t>حیره</a:t>
            </a:r>
            <a:r>
              <a:rPr lang="fa-IR">
                <a:cs typeface="B Nazanin" panose="00000400000000000000" pitchFamily="2" charset="-78"/>
              </a:rPr>
              <a:t> را در کنار فرات بوجود آوردند و </a:t>
            </a:r>
            <a:r>
              <a:rPr lang="fa-IR" b="1">
                <a:cs typeface="B Nazanin" panose="00000400000000000000" pitchFamily="2" charset="-78"/>
              </a:rPr>
              <a:t>کنده </a:t>
            </a:r>
            <a:r>
              <a:rPr lang="fa-IR">
                <a:cs typeface="B Nazanin" panose="00000400000000000000" pitchFamily="2" charset="-78"/>
              </a:rPr>
              <a:t>که بر</a:t>
            </a:r>
            <a:r>
              <a:rPr lang="fa-IR" b="1">
                <a:cs typeface="B Nazanin" panose="00000400000000000000" pitchFamily="2" charset="-78"/>
              </a:rPr>
              <a:t> حضرموت </a:t>
            </a:r>
            <a:r>
              <a:rPr lang="fa-IR">
                <a:cs typeface="B Nazanin" panose="00000400000000000000" pitchFamily="2" charset="-78"/>
              </a:rPr>
              <a:t>حکومت نمودند و در یمامه تسلط خود را بر </a:t>
            </a:r>
            <a:r>
              <a:rPr lang="fa-IR" b="1">
                <a:cs typeface="B Nazanin" panose="00000400000000000000" pitchFamily="2" charset="-78"/>
              </a:rPr>
              <a:t>بنی اسد</a:t>
            </a:r>
            <a:r>
              <a:rPr lang="fa-IR">
                <a:cs typeface="B Nazanin" panose="00000400000000000000" pitchFamily="2" charset="-78"/>
              </a:rPr>
              <a:t> گستردند، به جذام می پیوندند.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4- ازد: </a:t>
            </a:r>
            <a:r>
              <a:rPr lang="fa-IR">
                <a:cs typeface="B Nazanin" panose="00000400000000000000" pitchFamily="2" charset="-78"/>
              </a:rPr>
              <a:t>این قبیله بر عمان حکومت نموده و </a:t>
            </a:r>
            <a:r>
              <a:rPr lang="fa-IR" b="1">
                <a:cs typeface="B Nazanin" panose="00000400000000000000" pitchFamily="2" charset="-78"/>
              </a:rPr>
              <a:t>غسانیان</a:t>
            </a:r>
            <a:r>
              <a:rPr lang="fa-IR">
                <a:cs typeface="B Nazanin" panose="00000400000000000000" pitchFamily="2" charset="-78"/>
              </a:rPr>
              <a:t> پادشاه مشرق شام و </a:t>
            </a:r>
            <a:r>
              <a:rPr lang="fa-IR" b="1">
                <a:cs typeface="B Nazanin" panose="00000400000000000000" pitchFamily="2" charset="-78"/>
              </a:rPr>
              <a:t>خزاعه</a:t>
            </a:r>
            <a:r>
              <a:rPr lang="fa-IR">
                <a:cs typeface="B Nazanin" panose="00000400000000000000" pitchFamily="2" charset="-78"/>
              </a:rPr>
              <a:t> که پیش از قریش بر مکه تسلط داشتند، همینطور ساکنان مدینه( یثرب) دو قبیله ی اوس وخزرج از این قبیله اند.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681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قوم حمیر</a:t>
            </a:r>
            <a:endParaRPr lang="fa-IR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b="1">
                <a:cs typeface="B Nazanin" panose="00000400000000000000" pitchFamily="2" charset="-78"/>
              </a:rPr>
              <a:t>قوم حمیر </a:t>
            </a:r>
            <a:r>
              <a:rPr lang="fa-IR">
                <a:cs typeface="B Nazanin" panose="00000400000000000000" pitchFamily="2" charset="-78"/>
              </a:rPr>
              <a:t>که مشهورترین قبیله های آن از این قرار است: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1- فضاعه: </a:t>
            </a:r>
            <a:r>
              <a:rPr lang="fa-IR">
                <a:cs typeface="B Nazanin" panose="00000400000000000000" pitchFamily="2" charset="-78"/>
              </a:rPr>
              <a:t>که در شمال حجاز می زیستند.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2- تنوخ: </a:t>
            </a:r>
            <a:r>
              <a:rPr lang="fa-IR">
                <a:cs typeface="B Nazanin" panose="00000400000000000000" pitchFamily="2" charset="-78"/>
              </a:rPr>
              <a:t>که از قدیم در شمال شام ساکن بودند.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3- کلب: </a:t>
            </a:r>
            <a:r>
              <a:rPr lang="fa-IR">
                <a:cs typeface="B Nazanin" panose="00000400000000000000" pitchFamily="2" charset="-78"/>
              </a:rPr>
              <a:t>که در بیابان شام زندگی می کردند.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4- جهینه و عدره: </a:t>
            </a:r>
            <a:r>
              <a:rPr lang="fa-IR">
                <a:cs typeface="B Nazanin" panose="00000400000000000000" pitchFamily="2" charset="-78"/>
              </a:rPr>
              <a:t>که در دره ی اضم در حجاز سکونت داشتند. عذریان به داشتن عواطف رقیق و عشق پاک معروفند.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0286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عدنان</a:t>
            </a:r>
            <a:endParaRPr lang="fa-IR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نژادشناسان عدنان را نیز به دو شاخه بزرگ: </a:t>
            </a:r>
            <a:r>
              <a:rPr lang="fa-IR" b="1">
                <a:cs typeface="B Nazanin" panose="00000400000000000000" pitchFamily="2" charset="-78"/>
              </a:rPr>
              <a:t>ربیعه و مضر </a:t>
            </a:r>
            <a:r>
              <a:rPr lang="fa-IR">
                <a:cs typeface="B Nazanin" panose="00000400000000000000" pitchFamily="2" charset="-78"/>
              </a:rPr>
              <a:t>تقسیم می کنند.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>
                <a:cs typeface="B Nazanin" panose="00000400000000000000" pitchFamily="2" charset="-78"/>
              </a:rPr>
              <a:t>مشهورترین قبیله های ربیعه از این قرار است: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1- اسد: </a:t>
            </a:r>
            <a:r>
              <a:rPr lang="fa-IR">
                <a:cs typeface="B Nazanin" panose="00000400000000000000" pitchFamily="2" charset="-78"/>
              </a:rPr>
              <a:t>که ساکن شمال وادی الرمه بوده اند.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2- وائل: </a:t>
            </a:r>
            <a:r>
              <a:rPr lang="fa-IR">
                <a:cs typeface="B Nazanin" panose="00000400000000000000" pitchFamily="2" charset="-78"/>
              </a:rPr>
              <a:t>که به دو قبیله بکر و تغلب تقسیم می گردد ولی پس از کشته شدن کلیب جنگهای طولانی بین ایشان رخ داد که نزدیک بود هر دو قبیله نابود گردند و</a:t>
            </a:r>
            <a:r>
              <a:rPr lang="fa-IR" b="1">
                <a:cs typeface="B Nazanin" panose="00000400000000000000" pitchFamily="2" charset="-78"/>
              </a:rPr>
              <a:t> بنی حنیفه </a:t>
            </a:r>
            <a:r>
              <a:rPr lang="fa-IR">
                <a:cs typeface="B Nazanin" panose="00000400000000000000" pitchFamily="2" charset="-78"/>
              </a:rPr>
              <a:t>در یمامه به</a:t>
            </a:r>
            <a:r>
              <a:rPr lang="fa-IR" b="1">
                <a:cs typeface="B Nazanin" panose="00000400000000000000" pitchFamily="2" charset="-78"/>
              </a:rPr>
              <a:t> بکربن وائل </a:t>
            </a:r>
            <a:r>
              <a:rPr lang="fa-IR">
                <a:cs typeface="B Nazanin" panose="00000400000000000000" pitchFamily="2" charset="-78"/>
              </a:rPr>
              <a:t>منسوب است مشهورترین قبیله های مضر بدین ترتیب است:</a:t>
            </a:r>
            <a:r>
              <a:rPr lang="fa-IR" b="1">
                <a:cs typeface="B Nazanin" panose="00000400000000000000" pitchFamily="2" charset="-78"/>
              </a:rPr>
              <a:t> 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3110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b="1">
                <a:cs typeface="B Nazanin" panose="00000400000000000000" pitchFamily="2" charset="-78"/>
              </a:rPr>
              <a:t>1- قیس غیلان: </a:t>
            </a:r>
            <a:r>
              <a:rPr lang="fa-IR">
                <a:cs typeface="B Nazanin" panose="00000400000000000000" pitchFamily="2" charset="-78"/>
              </a:rPr>
              <a:t>این قبیله بقدری مشهور است که گاهی بغیر یمنی ها قیس اطلاق می کنند و دو قبیله ی 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هوازن و سلیم  </a:t>
            </a:r>
            <a:r>
              <a:rPr lang="fa-IR">
                <a:cs typeface="B Nazanin" panose="00000400000000000000" pitchFamily="2" charset="-78"/>
              </a:rPr>
              <a:t>که در مغرب </a:t>
            </a:r>
            <a:r>
              <a:rPr lang="fa-IR" b="1">
                <a:cs typeface="B Nazanin" panose="00000400000000000000" pitchFamily="2" charset="-78"/>
              </a:rPr>
              <a:t>نجد </a:t>
            </a:r>
            <a:r>
              <a:rPr lang="fa-IR">
                <a:cs typeface="B Nazanin" panose="00000400000000000000" pitchFamily="2" charset="-78"/>
              </a:rPr>
              <a:t>می زیسته اند و</a:t>
            </a:r>
            <a:r>
              <a:rPr lang="fa-IR" b="1">
                <a:cs typeface="B Nazanin" panose="00000400000000000000" pitchFamily="2" charset="-78"/>
              </a:rPr>
              <a:t> غطفان </a:t>
            </a:r>
            <a:r>
              <a:rPr lang="fa-IR">
                <a:cs typeface="B Nazanin" panose="00000400000000000000" pitchFamily="2" charset="-78"/>
              </a:rPr>
              <a:t>به قبیله قیس می پیوندند.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>
                <a:cs typeface="B Nazanin" panose="00000400000000000000" pitchFamily="2" charset="-78"/>
              </a:rPr>
              <a:t>قبیله ی </a:t>
            </a:r>
            <a:r>
              <a:rPr lang="fa-IR" b="1">
                <a:cs typeface="B Nazanin" panose="00000400000000000000" pitchFamily="2" charset="-78"/>
              </a:rPr>
              <a:t>غطقان </a:t>
            </a:r>
            <a:r>
              <a:rPr lang="fa-IR">
                <a:cs typeface="B Nazanin" panose="00000400000000000000" pitchFamily="2" charset="-78"/>
              </a:rPr>
              <a:t>به دو </a:t>
            </a:r>
            <a:r>
              <a:rPr lang="fa-IR" b="1">
                <a:cs typeface="B Nazanin" panose="00000400000000000000" pitchFamily="2" charset="-78"/>
              </a:rPr>
              <a:t> </a:t>
            </a:r>
            <a:r>
              <a:rPr lang="fa-IR">
                <a:cs typeface="B Nazanin" panose="00000400000000000000" pitchFamily="2" charset="-78"/>
              </a:rPr>
              <a:t>قبیله ی مشهور: </a:t>
            </a:r>
            <a:r>
              <a:rPr lang="fa-IR" b="1">
                <a:cs typeface="B Nazanin" panose="00000400000000000000" pitchFamily="2" charset="-78"/>
              </a:rPr>
              <a:t>عیس و ذیبان </a:t>
            </a:r>
            <a:r>
              <a:rPr lang="fa-IR">
                <a:cs typeface="B Nazanin" panose="00000400000000000000" pitchFamily="2" charset="-78"/>
              </a:rPr>
              <a:t>تقسیم می شود. بین این دو قبیله کینه و دشمنی سختی بود و جنگهای بزرگی بین آن دو رویداد که معروف تر از همه جنگ </a:t>
            </a:r>
            <a:r>
              <a:rPr lang="fa-IR" b="1">
                <a:cs typeface="B Nazanin" panose="00000400000000000000" pitchFamily="2" charset="-78"/>
              </a:rPr>
              <a:t>داحس </a:t>
            </a:r>
            <a:r>
              <a:rPr lang="fa-IR">
                <a:cs typeface="B Nazanin" panose="00000400000000000000" pitchFamily="2" charset="-78"/>
              </a:rPr>
              <a:t>و </a:t>
            </a:r>
            <a:r>
              <a:rPr lang="fa-IR" b="1">
                <a:cs typeface="B Nazanin" panose="00000400000000000000" pitchFamily="2" charset="-78"/>
              </a:rPr>
              <a:t>غبراء </a:t>
            </a:r>
            <a:r>
              <a:rPr lang="fa-IR">
                <a:cs typeface="B Nazanin" panose="00000400000000000000" pitchFamily="2" charset="-78"/>
              </a:rPr>
              <a:t>می باشد.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2- تمیم: </a:t>
            </a:r>
            <a:r>
              <a:rPr lang="fa-IR">
                <a:cs typeface="B Nazanin" panose="00000400000000000000" pitchFamily="2" charset="-78"/>
              </a:rPr>
              <a:t>که در بیابان مضر زندگی می کردند.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3- هذیل: </a:t>
            </a:r>
            <a:r>
              <a:rPr lang="fa-IR">
                <a:cs typeface="B Nazanin" panose="00000400000000000000" pitchFamily="2" charset="-78"/>
              </a:rPr>
              <a:t>که در کوهی نزدیک مکه سکونت داشتند. هذلی ها به بسیاری و خوبی شعر شهرت داشتند</a:t>
            </a:r>
          </a:p>
        </p:txBody>
      </p:sp>
    </p:spTree>
    <p:extLst>
      <p:ext uri="{BB962C8B-B14F-4D97-AF65-F5344CB8AC3E}">
        <p14:creationId xmlns:p14="http://schemas.microsoft.com/office/powerpoint/2010/main" val="4143357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b="1">
                <a:cs typeface="B Nazanin" panose="00000400000000000000" pitchFamily="2" charset="-78"/>
              </a:rPr>
              <a:t>4- کنانه: </a:t>
            </a:r>
            <a:r>
              <a:rPr lang="fa-IR">
                <a:cs typeface="B Nazanin" panose="00000400000000000000" pitchFamily="2" charset="-78"/>
              </a:rPr>
              <a:t>که در جنوب حجاز می زیستند و قبیله ی قریش که بر این قسمت سروری داشت و از این قبیله است. بین دو قبیله بزرگ ربیعه و مضر در طول چندین قرن دشمنی شدیدی وجود داشت که موجب شد گاهی ربیعه برای جنگ با مضر با قبائل یمنی هم پیمان گردد</a:t>
            </a:r>
          </a:p>
        </p:txBody>
      </p:sp>
    </p:spTree>
    <p:extLst>
      <p:ext uri="{BB962C8B-B14F-4D97-AF65-F5344CB8AC3E}">
        <p14:creationId xmlns:p14="http://schemas.microsoft.com/office/powerpoint/2010/main" val="3736105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این بود خلاصه ای از قبائل مشهور عرب و محل زیست و سکونت ایشان. ولی این نژادها و نسب ها مورد شک و تردید است. درست یا نادرست، عربان بخصوص متأخرین آنان پذیرفته اند و سلسله ی نسب خود را بر آن نهاده اند و در هر منطقه ای که فرود آمده اند بر حسب عقاید نژادی به دسته ها و طوایفی تقسیم شده اند و همین تعصبات نژادی موجب بسیاری از حوادث تاریخی و سبب مهم مقدار زیادی از شعر و ادب به ویژه شعر فخر و هجاء گردیده است. هنگامی که اسلام آمد، عربان عقیده  داشتند که اصل ونسب همه ی ایشان به سه قبیله ربیعه ، مضر و یمن باز می گردد و شعراء هجو و فخرشان بر این فرضیه نهاده شده بود و خلفای بنی امیه و جانشینان ایشان از این موضوع استفاده نموده همه قبائل را بهم می ریختند.</a:t>
            </a:r>
            <a:endParaRPr lang="en-US">
              <a:cs typeface="B Nazanin" panose="00000400000000000000" pitchFamily="2" charset="-78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1378634" y="5106572"/>
            <a:ext cx="2841674" cy="872197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>
                <a:solidFill>
                  <a:srgbClr val="FF0000"/>
                </a:solidFill>
                <a:cs typeface="B Nazanin" panose="00000400000000000000" pitchFamily="2" charset="-78"/>
              </a:rPr>
              <a:t>تعصبات نژادی</a:t>
            </a:r>
            <a:endParaRPr lang="fa-IR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2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نمی خواهیم بگوئیم که عربهای شمال و جنوب کاملا </a:t>
            </a:r>
            <a:r>
              <a:rPr lang="fa-IR" smtClean="0">
                <a:cs typeface="B Nazanin" panose="00000400000000000000" pitchFamily="2" charset="-78"/>
              </a:rPr>
              <a:t>از هم </a:t>
            </a:r>
            <a:r>
              <a:rPr lang="fa-IR">
                <a:cs typeface="B Nazanin" panose="00000400000000000000" pitchFamily="2" charset="-78"/>
              </a:rPr>
              <a:t>جدا بودند و هر دسته در سرزمین خود زندگی می کرد و به سرزمین دیگری کوچ نمی نمود. بلکه بالعکس، بسیاری از مردم یمن پیش از اسلام به سرزمین حجاز کوچ کردند و از مردم حجاز خیلی کم به یمن رفته اند. انگیزه و سبب کوچ کردن اهل یمن و پراکنده شدن در اطراف و پیرامون عربستان را شکسته شدن سد مأرب در یمن می دانند.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1637731" y="4176215"/>
            <a:ext cx="1624084" cy="1433015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>
                <a:solidFill>
                  <a:prstClr val="black"/>
                </a:solidFill>
                <a:cs typeface="B Nazanin" panose="00000400000000000000" pitchFamily="2" charset="-78"/>
              </a:rPr>
              <a:t>اهل یمن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196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>
                <a:cs typeface="B Nazanin" panose="00000400000000000000" pitchFamily="2" charset="-78"/>
              </a:rPr>
              <a:t>برخی از مورخان یکی از علل مهاجرات مردم یمن را شکست و ضعفی می پندارند که در قرن سوم و چهارم پیش از میلاد بخاطر فعالیت بازرگانی رومیان در دریای سرخ دچار یمن شد. اما کوچ کردن مردم شمال را به جنوب بسیار شدن نسل قبائل و کمی جای مناسب برای زندگی می دانند.</a:t>
            </a:r>
            <a:endParaRPr lang="en-US">
              <a:cs typeface="B Nazanin" panose="00000400000000000000" pitchFamily="2" charset="-78"/>
            </a:endParaRPr>
          </a:p>
          <a:p>
            <a:endParaRPr lang="fa-IR"/>
          </a:p>
        </p:txBody>
      </p:sp>
      <p:sp>
        <p:nvSpPr>
          <p:cNvPr id="4" name="Flowchart: Process 3"/>
          <p:cNvSpPr/>
          <p:nvPr/>
        </p:nvSpPr>
        <p:spPr>
          <a:xfrm>
            <a:off x="1688122" y="3953022"/>
            <a:ext cx="3235569" cy="116761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>
                <a:solidFill>
                  <a:srgbClr val="FF0000"/>
                </a:solidFill>
                <a:cs typeface="B Nazanin" panose="00000400000000000000" pitchFamily="2" charset="-78"/>
              </a:rPr>
              <a:t>فعالیت بازرگانی رومیان</a:t>
            </a:r>
            <a:endParaRPr lang="fa-IR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7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بهر حال نقل و  انتقال بین عربهای جنوب و شمال از پیش از اسلام بسیار انجام می گرفته است و از دیرباز بین </a:t>
            </a:r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عدانیان و قحطانیان </a:t>
            </a:r>
            <a:r>
              <a:rPr lang="fa-IR">
                <a:cs typeface="B Nazanin" panose="00000400000000000000" pitchFamily="2" charset="-78"/>
              </a:rPr>
              <a:t>دشمنی استوار بوده و چنانکه گویند هر یک از دوسو در جنگ برای خود نشانه های ویژه ای برگزده بودند، چنانکه قبیلة مضر، عمامه و سرپوش و درفش سرخ و عرب های یمن از نوع سبز داشتند. گویا اصل این عداوت و دشمنی، همان دشمنی طبیعی بین متمدنان و بی تمدنان باشد و رویدادها و پیش آمدهای جنگی بر این دشمنی ها میافزاید و روح ستیز و بدی را در ایشان نیرومند می سازد. از نمونه های روشن این کینه و دشمنی، عداوت سخت بین مردم مدینه </a:t>
            </a:r>
            <a:r>
              <a:rPr lang="fa-IR" b="1">
                <a:cs typeface="B Nazanin" panose="00000400000000000000" pitchFamily="2" charset="-78"/>
              </a:rPr>
              <a:t>اوس و خزرج</a:t>
            </a:r>
            <a:r>
              <a:rPr lang="fa-IR">
                <a:cs typeface="B Nazanin" panose="00000400000000000000" pitchFamily="2" charset="-78"/>
              </a:rPr>
              <a:t> می باشد که یمنی هستند و اهل مکه که عدنانی بحساب می آیند.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443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این رقابت پس از اسلام نیز بین ایشان ادامه یافت و هر یک از دو جانب بر یکدیگر فخر می کردند و می بالیدند و مدعی بودند که از دیگری از نظر نژاد برتر و از جهت تعداد بیشترند ولی اهل یمن به این افتخار بخاطر  داشتن تمدنی قدیم و حکومتی استوار شایسته تر بودند.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838200" y="4001294"/>
            <a:ext cx="4853354" cy="1294228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>
                <a:solidFill>
                  <a:srgbClr val="FF0000"/>
                </a:solidFill>
                <a:cs typeface="B Nazanin" panose="00000400000000000000" pitchFamily="2" charset="-78"/>
              </a:rPr>
              <a:t>داشتن تمدنی قدیم و حکومتی استوار</a:t>
            </a:r>
            <a:endParaRPr lang="fa-IR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7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وقتی حضرت محمد(ص) آمد و خلافت بدست قریش افتاد که عدنانی بودند کفه ی عرب های شمال چربید. چنین پیداست که </a:t>
            </a:r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عرب های یمن بدین اندیشه افتادند که در این افتخارات توازن و هماهنگی برقرار نمیایند </a:t>
            </a:r>
            <a:r>
              <a:rPr lang="fa-IR">
                <a:cs typeface="B Nazanin" panose="00000400000000000000" pitchFamily="2" charset="-78"/>
              </a:rPr>
              <a:t>و برای این کار راه هایی پیمودند. یکی اینکه راویان و داستان سرایانشان تاریخ و گذشته خود را به رنگی زیبا و دلفریب در آوردند و چنین پنداشتند که </a:t>
            </a:r>
            <a:r>
              <a:rPr lang="fa-IR" b="1">
                <a:cs typeface="B Nazanin" panose="00000400000000000000" pitchFamily="2" charset="-78"/>
              </a:rPr>
              <a:t>قحطان </a:t>
            </a:r>
            <a:r>
              <a:rPr lang="fa-IR">
                <a:cs typeface="B Nazanin" panose="00000400000000000000" pitchFamily="2" charset="-78"/>
              </a:rPr>
              <a:t>پسر</a:t>
            </a:r>
            <a:r>
              <a:rPr lang="fa-IR" b="1">
                <a:cs typeface="B Nazanin" panose="00000400000000000000" pitchFamily="2" charset="-78"/>
              </a:rPr>
              <a:t> هود (ع) </a:t>
            </a:r>
            <a:r>
              <a:rPr lang="fa-IR">
                <a:cs typeface="B Nazanin" panose="00000400000000000000" pitchFamily="2" charset="-78"/>
              </a:rPr>
              <a:t>است. دیگر اینکه به راه های گوناگون نژاد خود را به عدنانیان رساندند. چنانکه برخی از ایشان گفتند: اسماعیل پدر همه عرب است حتی قحطان و شاید خود آنان واضع نظریه ی تقسیم عرب به بائده و غیره باشند.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495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عرب ها را چنین تقسیم می کنند: عرب جنوب یا عرب عرباء یا عاربه که عبارتند از:</a:t>
            </a:r>
            <a:endParaRPr lang="en-US">
              <a:cs typeface="B Nazanin" panose="00000400000000000000" pitchFamily="2" charset="-78"/>
            </a:endParaRPr>
          </a:p>
          <a:p>
            <a:pPr algn="just"/>
            <a:r>
              <a:rPr lang="fa-IR" b="1">
                <a:cs typeface="B Nazanin" panose="00000400000000000000" pitchFamily="2" charset="-78"/>
              </a:rPr>
              <a:t>قحطان  </a:t>
            </a:r>
            <a:r>
              <a:rPr lang="fa-IR">
                <a:cs typeface="B Nazanin" panose="00000400000000000000" pitchFamily="2" charset="-78"/>
              </a:rPr>
              <a:t>و </a:t>
            </a:r>
            <a:r>
              <a:rPr lang="fa-IR" b="1">
                <a:cs typeface="B Nazanin" panose="00000400000000000000" pitchFamily="2" charset="-78"/>
              </a:rPr>
              <a:t>عاد و ثمود </a:t>
            </a:r>
            <a:r>
              <a:rPr lang="fa-IR">
                <a:cs typeface="B Nazanin" panose="00000400000000000000" pitchFamily="2" charset="-78"/>
              </a:rPr>
              <a:t>و</a:t>
            </a:r>
            <a:r>
              <a:rPr lang="fa-IR" b="1">
                <a:cs typeface="B Nazanin" panose="00000400000000000000" pitchFamily="2" charset="-78"/>
              </a:rPr>
              <a:t> طسم </a:t>
            </a:r>
            <a:r>
              <a:rPr lang="fa-IR">
                <a:cs typeface="B Nazanin" panose="00000400000000000000" pitchFamily="2" charset="-78"/>
              </a:rPr>
              <a:t>و</a:t>
            </a:r>
            <a:r>
              <a:rPr lang="fa-IR" b="1">
                <a:cs typeface="B Nazanin" panose="00000400000000000000" pitchFamily="2" charset="-78"/>
              </a:rPr>
              <a:t> جدیس و </a:t>
            </a:r>
            <a:r>
              <a:rPr lang="fa-IR">
                <a:cs typeface="B Nazanin" panose="00000400000000000000" pitchFamily="2" charset="-78"/>
              </a:rPr>
              <a:t>عرب شمال یا عرب متعربه. در این صورت عرب جنوب در درجه اول و عرب شمال در درجه دوم قرار می گیرد.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5417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>
                <a:cs typeface="B Nazanin" panose="00000400000000000000" pitchFamily="2" charset="-78"/>
              </a:rPr>
              <a:t>برخی عرب را به عاربه: عاد و ثمود و طسم: ... و متعربه: قحطان و مستعربه : عدنان تقسیم می کنند به ترتیب تقدم. نژادشناسان عرب می گویند: قحطان پدر تمام یمنی هاست و دو قوم بزرگ </a:t>
            </a:r>
            <a:r>
              <a:rPr lang="fa-IR" b="1">
                <a:cs typeface="B Nazanin" panose="00000400000000000000" pitchFamily="2" charset="-78"/>
              </a:rPr>
              <a:t> کهلان و چیر </a:t>
            </a:r>
            <a:r>
              <a:rPr lang="fa-IR">
                <a:cs typeface="B Nazanin" panose="00000400000000000000" pitchFamily="2" charset="-78"/>
              </a:rPr>
              <a:t>از وی به وجود آمده اند.</a:t>
            </a:r>
            <a:endParaRPr lang="en-US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  <p:sp>
        <p:nvSpPr>
          <p:cNvPr id="4" name="Flowchart: Connector 3"/>
          <p:cNvSpPr/>
          <p:nvPr/>
        </p:nvSpPr>
        <p:spPr>
          <a:xfrm>
            <a:off x="1533378" y="3854548"/>
            <a:ext cx="2475914" cy="1266092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>
                <a:solidFill>
                  <a:srgbClr val="FF0000"/>
                </a:solidFill>
                <a:cs typeface="B Nazanin" panose="00000400000000000000" pitchFamily="2" charset="-78"/>
              </a:rPr>
              <a:t>نژادشناسان عرب</a:t>
            </a:r>
            <a:endParaRPr lang="fa-IR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45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>
                <a:solidFill>
                  <a:srgbClr val="FF0000"/>
                </a:solidFill>
                <a:cs typeface="B Nazanin" panose="00000400000000000000" pitchFamily="2" charset="-78"/>
              </a:rPr>
              <a:t>قوم کهلان</a:t>
            </a:r>
            <a:endParaRPr lang="fa-IR" b="1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a-IR" smtClean="0">
                <a:cs typeface="B Nazanin" panose="00000400000000000000" pitchFamily="2" charset="-78"/>
              </a:rPr>
              <a:t>قوم کهلان از شاخه های بسیاری تشکیل شده که مشهورترین آنها از این قرار است: </a:t>
            </a:r>
            <a:endParaRPr lang="en-US" smtClean="0">
              <a:cs typeface="B Nazanin" panose="00000400000000000000" pitchFamily="2" charset="-78"/>
            </a:endParaRPr>
          </a:p>
          <a:p>
            <a:pPr algn="just"/>
            <a:r>
              <a:rPr lang="fa-IR" b="1" smtClean="0">
                <a:cs typeface="B Nazanin" panose="00000400000000000000" pitchFamily="2" charset="-78"/>
              </a:rPr>
              <a:t>1- طی: </a:t>
            </a:r>
            <a:r>
              <a:rPr lang="fa-IR" smtClean="0">
                <a:cs typeface="B Nazanin" panose="00000400000000000000" pitchFamily="2" charset="-78"/>
              </a:rPr>
              <a:t>این قبیله در دو کوه اجا و سلمی معروف به کوه شمر از چندین قرن پیش از اسلام سکونت داشته و معروف بوده اند تا جایی که سریانیان و ایرانیان همه عربها را طی نامیده اند.</a:t>
            </a:r>
            <a:endParaRPr lang="en-US" smtClean="0">
              <a:cs typeface="B Nazanin" panose="00000400000000000000" pitchFamily="2" charset="-78"/>
            </a:endParaRPr>
          </a:p>
          <a:p>
            <a:pPr algn="just"/>
            <a:r>
              <a:rPr lang="fa-IR" b="1" smtClean="0">
                <a:cs typeface="B Nazanin" panose="00000400000000000000" pitchFamily="2" charset="-78"/>
              </a:rPr>
              <a:t>2-همدان و مذحج: </a:t>
            </a:r>
            <a:r>
              <a:rPr lang="fa-IR" smtClean="0">
                <a:cs typeface="B Nazanin" panose="00000400000000000000" pitchFamily="2" charset="-78"/>
              </a:rPr>
              <a:t>بیشتر این قبیله ها در یمن ساکنند و </a:t>
            </a:r>
            <a:r>
              <a:rPr lang="fa-IR" b="1" smtClean="0">
                <a:cs typeface="B Nazanin" panose="00000400000000000000" pitchFamily="2" charset="-78"/>
              </a:rPr>
              <a:t>بنوالحارث</a:t>
            </a:r>
            <a:r>
              <a:rPr lang="fa-IR" smtClean="0">
                <a:cs typeface="B Nazanin" panose="00000400000000000000" pitchFamily="2" charset="-78"/>
              </a:rPr>
              <a:t> که در جنوب شرقی طائف سکونت دارند و </a:t>
            </a:r>
            <a:r>
              <a:rPr lang="fa-IR" b="1" smtClean="0">
                <a:cs typeface="B Nazanin" panose="00000400000000000000" pitchFamily="2" charset="-78"/>
              </a:rPr>
              <a:t>بجلیله </a:t>
            </a:r>
            <a:r>
              <a:rPr lang="fa-IR" smtClean="0">
                <a:cs typeface="B Nazanin" panose="00000400000000000000" pitchFamily="2" charset="-78"/>
              </a:rPr>
              <a:t>که در زمان </a:t>
            </a:r>
            <a:r>
              <a:rPr lang="fa-IR" b="1" smtClean="0">
                <a:cs typeface="B Nazanin" panose="00000400000000000000" pitchFamily="2" charset="-78"/>
              </a:rPr>
              <a:t>عمر </a:t>
            </a:r>
            <a:r>
              <a:rPr lang="fa-IR" smtClean="0">
                <a:cs typeface="B Nazanin" panose="00000400000000000000" pitchFamily="2" charset="-78"/>
              </a:rPr>
              <a:t>در فتح عراق خدماتی انجام داده اند به مذحج منسوبند.</a:t>
            </a:r>
            <a:endParaRPr lang="en-US" smtClean="0">
              <a:cs typeface="B Nazanin" panose="00000400000000000000" pitchFamily="2" charset="-78"/>
            </a:endParaRPr>
          </a:p>
          <a:p>
            <a:pPr algn="just"/>
            <a:endParaRPr lang="fa-IR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047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1247</Words>
  <Application>Microsoft Office PowerPoint</Application>
  <PresentationFormat>Widescreen</PresentationFormat>
  <Paragraphs>41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B Nazanin</vt:lpstr>
      <vt:lpstr>Calibri</vt:lpstr>
      <vt:lpstr>Calibri Light</vt:lpstr>
      <vt:lpstr>Times New Roman</vt:lpstr>
      <vt:lpstr>Office Theme</vt:lpstr>
      <vt:lpstr>عنوان مقاله:عربستان و قبائل عرب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قوم کهلان</vt:lpstr>
      <vt:lpstr>PowerPoint Presentation</vt:lpstr>
      <vt:lpstr>قوم حمیر</vt:lpstr>
      <vt:lpstr>عدنان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مقاله:عربستان و قبائل عرب</dc:title>
  <dc:creator>MaZz!i</dc:creator>
  <cp:lastModifiedBy>MaZz!i</cp:lastModifiedBy>
  <cp:revision>6</cp:revision>
  <cp:lastPrinted>2024-11-04T15:41:53Z</cp:lastPrinted>
  <dcterms:created xsi:type="dcterms:W3CDTF">2024-11-04T15:03:41Z</dcterms:created>
  <dcterms:modified xsi:type="dcterms:W3CDTF">2024-11-04T15:42:13Z</dcterms:modified>
</cp:coreProperties>
</file>