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01" r:id="rId4"/>
    <p:sldId id="258" r:id="rId5"/>
    <p:sldId id="259" r:id="rId6"/>
    <p:sldId id="302" r:id="rId7"/>
    <p:sldId id="303" r:id="rId8"/>
    <p:sldId id="260" r:id="rId9"/>
    <p:sldId id="261" r:id="rId10"/>
    <p:sldId id="304" r:id="rId11"/>
    <p:sldId id="262" r:id="rId12"/>
    <p:sldId id="305" r:id="rId13"/>
    <p:sldId id="263" r:id="rId14"/>
    <p:sldId id="307" r:id="rId15"/>
    <p:sldId id="306" r:id="rId16"/>
    <p:sldId id="264" r:id="rId17"/>
    <p:sldId id="308" r:id="rId18"/>
    <p:sldId id="266" r:id="rId19"/>
    <p:sldId id="265" r:id="rId20"/>
    <p:sldId id="309" r:id="rId21"/>
    <p:sldId id="267" r:id="rId22"/>
    <p:sldId id="268" r:id="rId23"/>
    <p:sldId id="310" r:id="rId24"/>
    <p:sldId id="269" r:id="rId25"/>
    <p:sldId id="311" r:id="rId26"/>
    <p:sldId id="270" r:id="rId27"/>
    <p:sldId id="312" r:id="rId28"/>
    <p:sldId id="271" r:id="rId29"/>
    <p:sldId id="313" r:id="rId30"/>
    <p:sldId id="314" r:id="rId31"/>
    <p:sldId id="299" r:id="rId32"/>
    <p:sldId id="315" r:id="rId33"/>
    <p:sldId id="316" r:id="rId34"/>
    <p:sldId id="300" r:id="rId35"/>
    <p:sldId id="317" r:id="rId36"/>
    <p:sldId id="272" r:id="rId37"/>
    <p:sldId id="273" r:id="rId38"/>
    <p:sldId id="276" r:id="rId39"/>
    <p:sldId id="274" r:id="rId40"/>
    <p:sldId id="275" r:id="rId41"/>
    <p:sldId id="277" r:id="rId42"/>
    <p:sldId id="278" r:id="rId43"/>
    <p:sldId id="279" r:id="rId44"/>
    <p:sldId id="284" r:id="rId45"/>
    <p:sldId id="285" r:id="rId46"/>
    <p:sldId id="286" r:id="rId47"/>
    <p:sldId id="318" r:id="rId48"/>
    <p:sldId id="287" r:id="rId49"/>
    <p:sldId id="298" r:id="rId50"/>
    <p:sldId id="297" r:id="rId51"/>
    <p:sldId id="319" r:id="rId52"/>
    <p:sldId id="320" r:id="rId53"/>
    <p:sldId id="295" r:id="rId54"/>
    <p:sldId id="296" r:id="rId55"/>
    <p:sldId id="291" r:id="rId56"/>
    <p:sldId id="292" r:id="rId57"/>
    <p:sldId id="293" r:id="rId58"/>
    <p:sldId id="321" r:id="rId59"/>
    <p:sldId id="294" r:id="rId60"/>
    <p:sldId id="289" r:id="rId61"/>
    <p:sldId id="290" r:id="rId62"/>
    <p:sldId id="322" r:id="rId63"/>
    <p:sldId id="324" r:id="rId64"/>
    <p:sldId id="280" r:id="rId65"/>
    <p:sldId id="323" r:id="rId66"/>
    <p:sldId id="281" r:id="rId67"/>
    <p:sldId id="282" r:id="rId68"/>
    <p:sldId id="283" r:id="rId69"/>
    <p:sldId id="325" r:id="rId70"/>
    <p:sldId id="326" r:id="rId71"/>
    <p:sldId id="288" r:id="rId72"/>
    <p:sldId id="327" r:id="rId73"/>
    <p:sldId id="328" r:id="rId74"/>
    <p:sldId id="329" r:id="rId75"/>
    <p:sldId id="330" r:id="rId76"/>
    <p:sldId id="331" r:id="rId77"/>
    <p:sldId id="332" r:id="rId78"/>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19"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695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6D1E908-630B-4441-98FA-672375E02D21}" type="datetimeFigureOut">
              <a:rPr lang="fa-IR" smtClean="0"/>
              <a:t>12/05/1446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1C09F2D-E44D-47FF-87CB-3D4024A000B1}" type="slidenum">
              <a:rPr lang="fa-IR" smtClean="0"/>
              <a:t>‹#›</a:t>
            </a:fld>
            <a:endParaRPr lang="fa-IR"/>
          </a:p>
        </p:txBody>
      </p:sp>
    </p:spTree>
    <p:extLst>
      <p:ext uri="{BB962C8B-B14F-4D97-AF65-F5344CB8AC3E}">
        <p14:creationId xmlns:p14="http://schemas.microsoft.com/office/powerpoint/2010/main" val="4050946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6D1E908-630B-4441-98FA-672375E02D21}" type="datetimeFigureOut">
              <a:rPr lang="fa-IR" smtClean="0"/>
              <a:t>12/05/1446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1C09F2D-E44D-47FF-87CB-3D4024A000B1}" type="slidenum">
              <a:rPr lang="fa-IR" smtClean="0"/>
              <a:t>‹#›</a:t>
            </a:fld>
            <a:endParaRPr lang="fa-IR"/>
          </a:p>
        </p:txBody>
      </p:sp>
    </p:spTree>
    <p:extLst>
      <p:ext uri="{BB962C8B-B14F-4D97-AF65-F5344CB8AC3E}">
        <p14:creationId xmlns:p14="http://schemas.microsoft.com/office/powerpoint/2010/main" val="190655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6D1E908-630B-4441-98FA-672375E02D21}" type="datetimeFigureOut">
              <a:rPr lang="fa-IR" smtClean="0"/>
              <a:t>12/05/1446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1C09F2D-E44D-47FF-87CB-3D4024A000B1}" type="slidenum">
              <a:rPr lang="fa-IR" smtClean="0"/>
              <a:t>‹#›</a:t>
            </a:fld>
            <a:endParaRPr lang="fa-IR"/>
          </a:p>
        </p:txBody>
      </p:sp>
    </p:spTree>
    <p:extLst>
      <p:ext uri="{BB962C8B-B14F-4D97-AF65-F5344CB8AC3E}">
        <p14:creationId xmlns:p14="http://schemas.microsoft.com/office/powerpoint/2010/main" val="297855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6D1E908-630B-4441-98FA-672375E02D21}" type="datetimeFigureOut">
              <a:rPr lang="fa-IR" smtClean="0"/>
              <a:t>12/05/1446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1C09F2D-E44D-47FF-87CB-3D4024A000B1}" type="slidenum">
              <a:rPr lang="fa-IR" smtClean="0"/>
              <a:t>‹#›</a:t>
            </a:fld>
            <a:endParaRPr lang="fa-IR"/>
          </a:p>
        </p:txBody>
      </p:sp>
    </p:spTree>
    <p:extLst>
      <p:ext uri="{BB962C8B-B14F-4D97-AF65-F5344CB8AC3E}">
        <p14:creationId xmlns:p14="http://schemas.microsoft.com/office/powerpoint/2010/main" val="281056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D1E908-630B-4441-98FA-672375E02D21}" type="datetimeFigureOut">
              <a:rPr lang="fa-IR" smtClean="0"/>
              <a:t>12/05/1446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1C09F2D-E44D-47FF-87CB-3D4024A000B1}" type="slidenum">
              <a:rPr lang="fa-IR" smtClean="0"/>
              <a:t>‹#›</a:t>
            </a:fld>
            <a:endParaRPr lang="fa-IR"/>
          </a:p>
        </p:txBody>
      </p:sp>
    </p:spTree>
    <p:extLst>
      <p:ext uri="{BB962C8B-B14F-4D97-AF65-F5344CB8AC3E}">
        <p14:creationId xmlns:p14="http://schemas.microsoft.com/office/powerpoint/2010/main" val="4143224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6D1E908-630B-4441-98FA-672375E02D21}" type="datetimeFigureOut">
              <a:rPr lang="fa-IR" smtClean="0"/>
              <a:t>12/05/1446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1C09F2D-E44D-47FF-87CB-3D4024A000B1}" type="slidenum">
              <a:rPr lang="fa-IR" smtClean="0"/>
              <a:t>‹#›</a:t>
            </a:fld>
            <a:endParaRPr lang="fa-IR"/>
          </a:p>
        </p:txBody>
      </p:sp>
    </p:spTree>
    <p:extLst>
      <p:ext uri="{BB962C8B-B14F-4D97-AF65-F5344CB8AC3E}">
        <p14:creationId xmlns:p14="http://schemas.microsoft.com/office/powerpoint/2010/main" val="4002263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6D1E908-630B-4441-98FA-672375E02D21}" type="datetimeFigureOut">
              <a:rPr lang="fa-IR" smtClean="0"/>
              <a:t>12/05/1446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1C09F2D-E44D-47FF-87CB-3D4024A000B1}" type="slidenum">
              <a:rPr lang="fa-IR" smtClean="0"/>
              <a:t>‹#›</a:t>
            </a:fld>
            <a:endParaRPr lang="fa-IR"/>
          </a:p>
        </p:txBody>
      </p:sp>
    </p:spTree>
    <p:extLst>
      <p:ext uri="{BB962C8B-B14F-4D97-AF65-F5344CB8AC3E}">
        <p14:creationId xmlns:p14="http://schemas.microsoft.com/office/powerpoint/2010/main" val="2272725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6D1E908-630B-4441-98FA-672375E02D21}" type="datetimeFigureOut">
              <a:rPr lang="fa-IR" smtClean="0"/>
              <a:t>12/05/1446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1C09F2D-E44D-47FF-87CB-3D4024A000B1}" type="slidenum">
              <a:rPr lang="fa-IR" smtClean="0"/>
              <a:t>‹#›</a:t>
            </a:fld>
            <a:endParaRPr lang="fa-IR"/>
          </a:p>
        </p:txBody>
      </p:sp>
    </p:spTree>
    <p:extLst>
      <p:ext uri="{BB962C8B-B14F-4D97-AF65-F5344CB8AC3E}">
        <p14:creationId xmlns:p14="http://schemas.microsoft.com/office/powerpoint/2010/main" val="159302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1E908-630B-4441-98FA-672375E02D21}" type="datetimeFigureOut">
              <a:rPr lang="fa-IR" smtClean="0"/>
              <a:t>12/05/1446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1C09F2D-E44D-47FF-87CB-3D4024A000B1}" type="slidenum">
              <a:rPr lang="fa-IR" smtClean="0"/>
              <a:t>‹#›</a:t>
            </a:fld>
            <a:endParaRPr lang="fa-IR"/>
          </a:p>
        </p:txBody>
      </p:sp>
    </p:spTree>
    <p:extLst>
      <p:ext uri="{BB962C8B-B14F-4D97-AF65-F5344CB8AC3E}">
        <p14:creationId xmlns:p14="http://schemas.microsoft.com/office/powerpoint/2010/main" val="2084877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1E908-630B-4441-98FA-672375E02D21}" type="datetimeFigureOut">
              <a:rPr lang="fa-IR" smtClean="0"/>
              <a:t>12/05/1446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1C09F2D-E44D-47FF-87CB-3D4024A000B1}" type="slidenum">
              <a:rPr lang="fa-IR" smtClean="0"/>
              <a:t>‹#›</a:t>
            </a:fld>
            <a:endParaRPr lang="fa-IR"/>
          </a:p>
        </p:txBody>
      </p:sp>
    </p:spTree>
    <p:extLst>
      <p:ext uri="{BB962C8B-B14F-4D97-AF65-F5344CB8AC3E}">
        <p14:creationId xmlns:p14="http://schemas.microsoft.com/office/powerpoint/2010/main" val="3642696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1E908-630B-4441-98FA-672375E02D21}" type="datetimeFigureOut">
              <a:rPr lang="fa-IR" smtClean="0"/>
              <a:t>12/05/1446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1C09F2D-E44D-47FF-87CB-3D4024A000B1}" type="slidenum">
              <a:rPr lang="fa-IR" smtClean="0"/>
              <a:t>‹#›</a:t>
            </a:fld>
            <a:endParaRPr lang="fa-IR"/>
          </a:p>
        </p:txBody>
      </p:sp>
    </p:spTree>
    <p:extLst>
      <p:ext uri="{BB962C8B-B14F-4D97-AF65-F5344CB8AC3E}">
        <p14:creationId xmlns:p14="http://schemas.microsoft.com/office/powerpoint/2010/main" val="88854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6D1E908-630B-4441-98FA-672375E02D21}" type="datetimeFigureOut">
              <a:rPr lang="fa-IR" smtClean="0"/>
              <a:t>12/05/1446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1C09F2D-E44D-47FF-87CB-3D4024A000B1}" type="slidenum">
              <a:rPr lang="fa-IR" smtClean="0"/>
              <a:t>‹#›</a:t>
            </a:fld>
            <a:endParaRPr lang="fa-IR"/>
          </a:p>
        </p:txBody>
      </p:sp>
    </p:spTree>
    <p:extLst>
      <p:ext uri="{BB962C8B-B14F-4D97-AF65-F5344CB8AC3E}">
        <p14:creationId xmlns:p14="http://schemas.microsoft.com/office/powerpoint/2010/main" val="476575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2400" smtClean="0">
                <a:solidFill>
                  <a:srgbClr val="FF0000"/>
                </a:solidFill>
                <a:cs typeface="B Nazanin" panose="00000400000000000000" pitchFamily="2" charset="-78"/>
              </a:rPr>
              <a:t>عنوان مقاله</a:t>
            </a:r>
            <a:r>
              <a:rPr lang="fa-IR" sz="2400" smtClean="0">
                <a:cs typeface="B Nazanin" panose="00000400000000000000" pitchFamily="2" charset="-78"/>
              </a:rPr>
              <a:t>: ساکنان مکه</a:t>
            </a:r>
            <a:br>
              <a:rPr lang="fa-IR" sz="2400" smtClean="0">
                <a:cs typeface="B Nazanin" panose="00000400000000000000" pitchFamily="2" charset="-78"/>
              </a:rPr>
            </a:br>
            <a:r>
              <a:rPr lang="fa-IR" sz="2400" smtClean="0">
                <a:cs typeface="B Nazanin" panose="00000400000000000000" pitchFamily="2" charset="-78"/>
              </a:rPr>
              <a:t>(تاملی بر چگونگی سکونت قبایل مکه و میزان جمعیت قریش در آستانه ظهور اسلام)</a:t>
            </a:r>
            <a:endParaRPr lang="fa-IR" sz="2400">
              <a:cs typeface="B Nazanin" panose="00000400000000000000" pitchFamily="2" charset="-78"/>
            </a:endParaRPr>
          </a:p>
        </p:txBody>
      </p:sp>
      <p:sp>
        <p:nvSpPr>
          <p:cNvPr id="3" name="Subtitle 2"/>
          <p:cNvSpPr>
            <a:spLocks noGrp="1"/>
          </p:cNvSpPr>
          <p:nvPr>
            <p:ph type="subTitle" idx="1"/>
          </p:nvPr>
        </p:nvSpPr>
        <p:spPr/>
        <p:txBody>
          <a:bodyPr>
            <a:normAutofit fontScale="92500" lnSpcReduction="10000"/>
          </a:bodyPr>
          <a:lstStyle/>
          <a:p>
            <a:r>
              <a:rPr lang="fa-IR" smtClean="0">
                <a:solidFill>
                  <a:srgbClr val="FF0000"/>
                </a:solidFill>
                <a:cs typeface="B Nazanin" panose="00000400000000000000" pitchFamily="2" charset="-78"/>
              </a:rPr>
              <a:t>نویسنده: </a:t>
            </a:r>
            <a:r>
              <a:rPr lang="fa-IR" smtClean="0">
                <a:cs typeface="B Nazanin" panose="00000400000000000000" pitchFamily="2" charset="-78"/>
              </a:rPr>
              <a:t>مصطفی پیرمرادیان، مهدی عزتی</a:t>
            </a:r>
          </a:p>
          <a:p>
            <a:r>
              <a:rPr lang="fa-IR" smtClean="0">
                <a:solidFill>
                  <a:srgbClr val="FF0000"/>
                </a:solidFill>
                <a:cs typeface="B Nazanin" panose="00000400000000000000" pitchFamily="2" charset="-78"/>
              </a:rPr>
              <a:t>منبع</a:t>
            </a:r>
            <a:r>
              <a:rPr lang="fa-IR" smtClean="0">
                <a:cs typeface="B Nazanin" panose="00000400000000000000" pitchFamily="2" charset="-78"/>
              </a:rPr>
              <a:t>: فصلنامه علمی پژوهشی تاریخ فرهنگ و تمدن اسلامی</a:t>
            </a:r>
          </a:p>
          <a:p>
            <a:r>
              <a:rPr lang="fa-IR" smtClean="0">
                <a:cs typeface="B Nazanin" panose="00000400000000000000" pitchFamily="2" charset="-78"/>
              </a:rPr>
              <a:t>سال پنجم  بهار 1393- شماره  24</a:t>
            </a:r>
          </a:p>
          <a:p>
            <a:r>
              <a:rPr lang="fa-IR" smtClean="0">
                <a:cs typeface="B Nazanin" panose="00000400000000000000" pitchFamily="2" charset="-78"/>
              </a:rPr>
              <a:t>صص 111-142</a:t>
            </a:r>
            <a:endParaRPr lang="fa-IR">
              <a:cs typeface="B Nazanin" panose="00000400000000000000" pitchFamily="2" charset="-78"/>
            </a:endParaRPr>
          </a:p>
        </p:txBody>
      </p:sp>
    </p:spTree>
    <p:extLst>
      <p:ext uri="{BB962C8B-B14F-4D97-AF65-F5344CB8AC3E}">
        <p14:creationId xmlns:p14="http://schemas.microsoft.com/office/powerpoint/2010/main" val="3183957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برای این منظور ابتدا موقعیت مکه و ویژگی های طبیعی و اقلیمی این سرزمین که تاثیر مستقیمی و میزان جمعیت مکه  و نحوه زندگی آنان داشته مورد مطالعه قرار گرفته است. سپس نحوه استقرار ساکنان اولیه مکه را تشریح کرده ایم، در بخش بعدی  وضعیت قریش و چگونگی سکونتشان در ناحیه بطحاء و تمایز آنان از قریش ظواهر را توضیح داده در پایان با بهره گیری از اطلاعات منابع نسب شناسی، تلاش شده براورد و تخمینی از جمعیت قریش و ساکنان مکه ارائه دهیم. </a:t>
            </a:r>
          </a:p>
          <a:p>
            <a:pPr algn="just"/>
            <a:endParaRPr lang="fa-IR">
              <a:cs typeface="B Nazanin" panose="00000400000000000000" pitchFamily="2" charset="-78"/>
            </a:endParaRPr>
          </a:p>
        </p:txBody>
      </p:sp>
      <p:sp>
        <p:nvSpPr>
          <p:cNvPr id="4" name="Flowchart: Process 3"/>
          <p:cNvSpPr/>
          <p:nvPr/>
        </p:nvSpPr>
        <p:spPr>
          <a:xfrm>
            <a:off x="1477108" y="4487594"/>
            <a:ext cx="3812344" cy="1055077"/>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ln w="0"/>
                <a:solidFill>
                  <a:srgbClr val="0070C0"/>
                </a:solidFill>
                <a:effectLst>
                  <a:outerShdw blurRad="38100" dist="25400" dir="5400000" algn="ctr" rotWithShape="0">
                    <a:srgbClr val="6E747A">
                      <a:alpha val="43000"/>
                    </a:srgbClr>
                  </a:outerShdw>
                </a:effectLst>
                <a:cs typeface="B Nazanin" panose="00000400000000000000" pitchFamily="2" charset="-78"/>
              </a:rPr>
              <a:t>اطلاعات منابع نسب شناسی</a:t>
            </a:r>
            <a:endParaRPr lang="fa-IR" b="1">
              <a:ln w="0"/>
              <a:solidFill>
                <a:srgbClr val="0070C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939641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cs typeface="B Nazanin" panose="00000400000000000000" pitchFamily="2" charset="-78"/>
              </a:rPr>
              <a:t>1- موقعیت و جغرافیای مکه</a:t>
            </a:r>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اگر چه برخی از مورخان عرب مکه را جزء سرزمین تهامه در نظر گرفته اند، بیشتر آنها مکه ر در زمره شهرهای حجاز قرار داده اند. این شهر در عرض َ27 21 در طول َ49 29 جغرافیایی واقع شده و  در میان دو رشته تپه های موازی محدود و حصار شده است. در شرق آن کوه ابوقبیس امتداد دارد و از سوی غرب کوه قُمیقَعان آن را محدود می کند. کعبه در درون  دره ای معروف به «بطحا، یا بطن مکه» واقع شده و از هر طرف کوه ها چنان بر مکه مشرف اند که گویی همانند دایره ای مکه را در میان گرفته اند.. </a:t>
            </a:r>
            <a:endParaRPr lang="fa-IR">
              <a:cs typeface="B Nazanin" panose="00000400000000000000" pitchFamily="2" charset="-78"/>
            </a:endParaRPr>
          </a:p>
        </p:txBody>
      </p:sp>
    </p:spTree>
    <p:extLst>
      <p:ext uri="{BB962C8B-B14F-4D97-AF65-F5344CB8AC3E}">
        <p14:creationId xmlns:p14="http://schemas.microsoft.com/office/powerpoint/2010/main" val="2091317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مناطقی که به طور نسبی از سطح مکه پست تر است «</a:t>
            </a:r>
            <a:r>
              <a:rPr lang="fa-IR" b="1">
                <a:solidFill>
                  <a:srgbClr val="FF0000"/>
                </a:solidFill>
                <a:cs typeface="B Nazanin" panose="00000400000000000000" pitchFamily="2" charset="-78"/>
              </a:rPr>
              <a:t>بطحاء</a:t>
            </a:r>
            <a:r>
              <a:rPr lang="fa-IR">
                <a:cs typeface="B Nazanin" panose="00000400000000000000" pitchFamily="2" charset="-78"/>
              </a:rPr>
              <a:t>» نامیده می شد به گفته فاکهی محدوده بطحاء بین دار ابن برمک تا سوق ساعت بوده است. مناطق پایین تر از کعبه و مسجدالحرام را «سَفَله» می گفتند و مناطقی که بالاتر از حرم قرار داشت «مَعلاء»  خوانده می شد. در واقع بطحاء شامل سرزمین لم یزرع و بی حاصل بود </a:t>
            </a:r>
            <a:r>
              <a:rPr lang="fa-IR" smtClean="0">
                <a:cs typeface="B Nazanin" panose="00000400000000000000" pitchFamily="2" charset="-78"/>
              </a:rPr>
              <a:t>که </a:t>
            </a:r>
            <a:r>
              <a:rPr lang="fa-IR">
                <a:cs typeface="B Nazanin" panose="00000400000000000000" pitchFamily="2" charset="-78"/>
              </a:rPr>
              <a:t>اطراف کعبه و حرم را در بر می گرفت. در داخل سرزمین بطحاء  دره هایی وجود داشت که هر کدام را «شعب»  می گفتند و معمولا به نام خاندان های قریش معروف بود مانند شعب بنی هاشم، شعب ابن عامر، شعب ابن زبیر و ... مناطق خارج از بطحاء و دورتر که در اطراف مکه واقع بود «ظواهر» نامیده می شد</a:t>
            </a:r>
          </a:p>
        </p:txBody>
      </p:sp>
      <p:sp>
        <p:nvSpPr>
          <p:cNvPr id="4" name="Flowchart: Process 3"/>
          <p:cNvSpPr/>
          <p:nvPr/>
        </p:nvSpPr>
        <p:spPr>
          <a:xfrm>
            <a:off x="1491174" y="4937760"/>
            <a:ext cx="6049109" cy="956603"/>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chemeClr val="accent2">
                    <a:lumMod val="75000"/>
                  </a:schemeClr>
                </a:solidFill>
                <a:cs typeface="B Nazanin" panose="00000400000000000000" pitchFamily="2" charset="-78"/>
              </a:rPr>
              <a:t>شعب بنی هاشم، شعب ابن عامر، شعب ابن زبیر</a:t>
            </a:r>
            <a:endParaRPr lang="fa-IR" b="1">
              <a:solidFill>
                <a:schemeClr val="accent2">
                  <a:lumMod val="75000"/>
                </a:schemeClr>
              </a:solidFill>
            </a:endParaRPr>
          </a:p>
        </p:txBody>
      </p:sp>
    </p:spTree>
    <p:extLst>
      <p:ext uri="{BB962C8B-B14F-4D97-AF65-F5344CB8AC3E}">
        <p14:creationId xmlns:p14="http://schemas.microsoft.com/office/powerpoint/2010/main" val="2297877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علاوه بر کوه های بزرگ و </a:t>
            </a:r>
            <a:r>
              <a:rPr lang="fa-IR">
                <a:cs typeface="B Nazanin" panose="00000400000000000000" pitchFamily="2" charset="-78"/>
              </a:rPr>
              <a:t>مشهور </a:t>
            </a:r>
            <a:r>
              <a:rPr lang="fa-IR" smtClean="0">
                <a:cs typeface="B Nazanin" panose="00000400000000000000" pitchFamily="2" charset="-78"/>
              </a:rPr>
              <a:t>ابوقبیس و قعیقعان، کوه های فاصح، محصب  ثُور، حجون، سقر، ثبیر، تقاحه، مطابح و فلق نیز در مکه وجود دارد. </a:t>
            </a:r>
          </a:p>
        </p:txBody>
      </p:sp>
    </p:spTree>
    <p:extLst>
      <p:ext uri="{BB962C8B-B14F-4D97-AF65-F5344CB8AC3E}">
        <p14:creationId xmlns:p14="http://schemas.microsoft.com/office/powerpoint/2010/main" val="673312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a:solidFill>
                  <a:srgbClr val="FF0000"/>
                </a:solidFill>
                <a:cs typeface="B Nazanin" panose="00000400000000000000" pitchFamily="2" charset="-78"/>
              </a:rPr>
              <a:t>مکه دارای نام های متعددی است و برخی از آنها در قرآن کریم آمده است. از جمله : </a:t>
            </a:r>
          </a:p>
        </p:txBody>
      </p:sp>
      <p:sp>
        <p:nvSpPr>
          <p:cNvPr id="3" name="Content Placeholder 2"/>
          <p:cNvSpPr>
            <a:spLocks noGrp="1"/>
          </p:cNvSpPr>
          <p:nvPr>
            <p:ph idx="1"/>
          </p:nvPr>
        </p:nvSpPr>
        <p:spPr>
          <a:xfrm>
            <a:off x="3727938" y="1825625"/>
            <a:ext cx="7625861" cy="4351338"/>
          </a:xfrm>
        </p:spPr>
        <p:txBody>
          <a:bodyPr/>
          <a:lstStyle/>
          <a:p>
            <a:pPr algn="just"/>
            <a:r>
              <a:rPr lang="fa-IR" smtClean="0">
                <a:cs typeface="B Nazanin" panose="00000400000000000000" pitchFamily="2" charset="-78"/>
              </a:rPr>
              <a:t>بکه </a:t>
            </a:r>
            <a:r>
              <a:rPr lang="fa-IR">
                <a:cs typeface="B Nazanin" panose="00000400000000000000" pitchFamily="2" charset="-78"/>
              </a:rPr>
              <a:t>(در آیه 96 و 97 آل عمران) ام القراء (7/ شوری، 62/ انعام)، بلد امین (3/ تین) و بلد (2-1 / بلد) در مورد این نام ها تفاسیر مختلفی ذکر شده است. اما نکته جالب توجه ین است که قرآن کریم از مکه  به عنوان بلد و یا ام القراء یاد کرده نه با عنوان مدینه بلد ناحیه ای بزرگتر از قریه به شمار می رفته است . </a:t>
            </a:r>
          </a:p>
          <a:p>
            <a:pPr algn="just"/>
            <a:endParaRPr lang="fa-IR">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838200" y="1825625"/>
            <a:ext cx="2608385" cy="2608385"/>
          </a:xfrm>
          <a:prstGeom prst="rect">
            <a:avLst/>
          </a:prstGeom>
        </p:spPr>
      </p:pic>
    </p:spTree>
    <p:extLst>
      <p:ext uri="{BB962C8B-B14F-4D97-AF65-F5344CB8AC3E}">
        <p14:creationId xmlns:p14="http://schemas.microsoft.com/office/powerpoint/2010/main" val="2712768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قران از مکه آن زمان که سرزمینی بی آب و علف بوده و ابراهیم (ص) برای اولین بار به ان جا وارد می شود با عنوان «بلد» یاد کرده (ابراهیم / 35) و حتی آن گاه که سرزمین مسکونی یا جمعیتی از بطون قریش و دیگر قبایل در زمان بعثت پیامبر (ص) است باز هم از کلمه «البلد» برای معرفی آنجا بهره می جوید (بلد/5-1) بنابر قول ابن عباس اشاره قرآن به ام القرای بودن مکه به دلیل مقام و شان بزرگ ان بوده که </a:t>
            </a:r>
            <a:r>
              <a:rPr lang="fa-IR" b="1">
                <a:solidFill>
                  <a:srgbClr val="FF0000"/>
                </a:solidFill>
                <a:cs typeface="B Nazanin" panose="00000400000000000000" pitchFamily="2" charset="-78"/>
              </a:rPr>
              <a:t>قبله تمام امت است</a:t>
            </a:r>
            <a:r>
              <a:rPr lang="fa-IR">
                <a:cs typeface="B Nazanin" panose="00000400000000000000" pitchFamily="2" charset="-78"/>
              </a:rPr>
              <a:t>.</a:t>
            </a:r>
          </a:p>
        </p:txBody>
      </p:sp>
    </p:spTree>
    <p:extLst>
      <p:ext uri="{BB962C8B-B14F-4D97-AF65-F5344CB8AC3E}">
        <p14:creationId xmlns:p14="http://schemas.microsoft.com/office/powerpoint/2010/main" val="3494467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مکه در دشت لم یزرعی واقع  شده بود. ویژگی عمده آب و هوای مکه شدت گرمای آن بوده است. مقدسی در قرن چهارم هجری هوای مکه را چنین توصیف می کند «هوای حرم بسیار گرم و بادش کشنده است و مگس در آن فزون {از} اندازه»</a:t>
            </a:r>
          </a:p>
        </p:txBody>
      </p:sp>
    </p:spTree>
    <p:extLst>
      <p:ext uri="{BB962C8B-B14F-4D97-AF65-F5344CB8AC3E}">
        <p14:creationId xmlns:p14="http://schemas.microsoft.com/office/powerpoint/2010/main" val="815956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نتیجه چنین وضعیتی شیوع بیماری های واگیر مانند وبا، آبله، صحبه و ...بود گفته شده است در سال های اولیه تولد پیامبر (ص) بیماری وبا  و ابله در مکه و مدینه شیوع یافته و بنابر </a:t>
            </a:r>
            <a:r>
              <a:rPr lang="fa-IR" smtClean="0">
                <a:cs typeface="B Nazanin" panose="00000400000000000000" pitchFamily="2" charset="-78"/>
              </a:rPr>
              <a:t>ه</a:t>
            </a:r>
            <a:r>
              <a:rPr lang="fa-IR">
                <a:cs typeface="B Nazanin" panose="00000400000000000000" pitchFamily="2" charset="-78"/>
              </a:rPr>
              <a:t>م</a:t>
            </a:r>
            <a:r>
              <a:rPr lang="fa-IR" smtClean="0">
                <a:cs typeface="B Nazanin" panose="00000400000000000000" pitchFamily="2" charset="-78"/>
              </a:rPr>
              <a:t>ین </a:t>
            </a:r>
            <a:r>
              <a:rPr lang="fa-IR">
                <a:cs typeface="B Nazanin" panose="00000400000000000000" pitchFamily="2" charset="-78"/>
              </a:rPr>
              <a:t>روایت حلیمه سعیده از بیم وبایی که در مکه شیوع یافته بود از مادر پیامبر خواست تا فرزندش را به وی بسپارد، زیرا سرزمین وی از </a:t>
            </a:r>
            <a:r>
              <a:rPr lang="fa-IR" smtClean="0">
                <a:cs typeface="B Nazanin" panose="00000400000000000000" pitchFamily="2" charset="-78"/>
              </a:rPr>
              <a:t>مکه </a:t>
            </a:r>
            <a:r>
              <a:rPr lang="fa-IR">
                <a:cs typeface="B Nazanin" panose="00000400000000000000" pitchFamily="2" charset="-78"/>
              </a:rPr>
              <a:t>دورتر </a:t>
            </a:r>
            <a:r>
              <a:rPr lang="fa-IR" smtClean="0">
                <a:cs typeface="B Nazanin" panose="00000400000000000000" pitchFamily="2" charset="-78"/>
              </a:rPr>
              <a:t>بود. </a:t>
            </a:r>
            <a:r>
              <a:rPr lang="fa-IR">
                <a:cs typeface="B Nazanin" panose="00000400000000000000" pitchFamily="2" charset="-78"/>
              </a:rPr>
              <a:t>گرمای طاقت </a:t>
            </a:r>
            <a:r>
              <a:rPr lang="fa-IR" smtClean="0">
                <a:cs typeface="B Nazanin" panose="00000400000000000000" pitchFamily="2" charset="-78"/>
              </a:rPr>
              <a:t>فرسا عامل </a:t>
            </a:r>
            <a:r>
              <a:rPr lang="fa-IR">
                <a:cs typeface="B Nazanin" panose="00000400000000000000" pitchFamily="2" charset="-78"/>
              </a:rPr>
              <a:t>مهمی در کمی جمعیت مکه و رغبت مردمان برای سکونت در آنجا بوده است . به گفته ابن فقیه همدانی، پیامبر(ص) برای جلب توجه مسلمانان برای اقامت در طراف مکه فرموده است : «هر کس در مقابل گرمای مکه صبوری پیشه کند، دوزخ به اندازه 100 سال از او دور می شود و بهشت  به اندازه 200 سال راه به او نزدیک» </a:t>
            </a:r>
          </a:p>
          <a:p>
            <a:pPr algn="just"/>
            <a:endParaRPr lang="fa-IR">
              <a:cs typeface="B Nazanin" panose="00000400000000000000" pitchFamily="2" charset="-78"/>
            </a:endParaRPr>
          </a:p>
        </p:txBody>
      </p:sp>
      <p:sp>
        <p:nvSpPr>
          <p:cNvPr id="4" name="Flowchart: Connector 3"/>
          <p:cNvSpPr/>
          <p:nvPr/>
        </p:nvSpPr>
        <p:spPr>
          <a:xfrm>
            <a:off x="1688123" y="4839286"/>
            <a:ext cx="2827606" cy="1153551"/>
          </a:xfrm>
          <a:prstGeom prst="flowChartConnecto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حلیمه سعیده</a:t>
            </a:r>
            <a:endParaRPr lang="fa-IR" b="1">
              <a:solidFill>
                <a:srgbClr val="FF0000"/>
              </a:solidFill>
            </a:endParaRPr>
          </a:p>
        </p:txBody>
      </p:sp>
    </p:spTree>
    <p:extLst>
      <p:ext uri="{BB962C8B-B14F-4D97-AF65-F5344CB8AC3E}">
        <p14:creationId xmlns:p14="http://schemas.microsoft.com/office/powerpoint/2010/main" val="303629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در فصل پاییز مکه در برهه هایی در معرض سیل های ویرانگری قرار می گرفت </a:t>
            </a:r>
            <a:r>
              <a:rPr lang="fa-IR" smtClean="0">
                <a:cs typeface="B Nazanin" panose="00000400000000000000" pitchFamily="2" charset="-78"/>
              </a:rPr>
              <a:t>سیل </a:t>
            </a:r>
            <a:r>
              <a:rPr lang="fa-IR">
                <a:cs typeface="B Nazanin" panose="00000400000000000000" pitchFamily="2" charset="-78"/>
              </a:rPr>
              <a:t>بعنوان خطر بزرگی ، ابادانی و ساکنان مکه را مورد تهدید قرار می داد. برخی از </a:t>
            </a:r>
            <a:r>
              <a:rPr lang="fa-IR" smtClean="0">
                <a:cs typeface="B Nazanin" panose="00000400000000000000" pitchFamily="2" charset="-78"/>
              </a:rPr>
              <a:t>این سیل ها </a:t>
            </a:r>
            <a:r>
              <a:rPr lang="fa-IR">
                <a:cs typeface="B Nazanin" panose="00000400000000000000" pitchFamily="2" charset="-78"/>
              </a:rPr>
              <a:t>چنان بزرگ و </a:t>
            </a:r>
            <a:r>
              <a:rPr lang="fa-IR" smtClean="0">
                <a:cs typeface="B Nazanin" panose="00000400000000000000" pitchFamily="2" charset="-78"/>
              </a:rPr>
              <a:t>ویران گر بوده اند </a:t>
            </a:r>
            <a:r>
              <a:rPr lang="fa-IR">
                <a:cs typeface="B Nazanin" panose="00000400000000000000" pitchFamily="2" charset="-78"/>
              </a:rPr>
              <a:t>که در تاریخ ثبت نشده اند یکی از قدیمی ترین آنها در روزگار جرهمیان رخ داده است که منجر به ویرانی بیت الحرام گردید و دیگری سیلی بود که در زمان خزاعه در مکه جاری شد و به سیل «قاره» معروف است.</a:t>
            </a:r>
          </a:p>
          <a:p>
            <a:pPr algn="just"/>
            <a:endParaRPr lang="fa-IR">
              <a:cs typeface="B Nazanin" panose="00000400000000000000" pitchFamily="2" charset="-78"/>
            </a:endParaRPr>
          </a:p>
        </p:txBody>
      </p:sp>
      <p:sp>
        <p:nvSpPr>
          <p:cNvPr id="4" name="Flowchart: Off-page Connector 3"/>
          <p:cNvSpPr/>
          <p:nvPr/>
        </p:nvSpPr>
        <p:spPr>
          <a:xfrm>
            <a:off x="1266092" y="3882683"/>
            <a:ext cx="2644726" cy="1603717"/>
          </a:xfrm>
          <a:prstGeom prst="flowChartOffpage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b="1">
                <a:solidFill>
                  <a:srgbClr val="0070C0"/>
                </a:solidFill>
                <a:cs typeface="B Nazanin" panose="00000400000000000000" pitchFamily="2" charset="-78"/>
              </a:rPr>
              <a:t>خزاعه</a:t>
            </a:r>
            <a:endParaRPr lang="fa-IR" sz="2800" b="1">
              <a:solidFill>
                <a:srgbClr val="0070C0"/>
              </a:solidFill>
            </a:endParaRPr>
          </a:p>
        </p:txBody>
      </p:sp>
    </p:spTree>
    <p:extLst>
      <p:ext uri="{BB962C8B-B14F-4D97-AF65-F5344CB8AC3E}">
        <p14:creationId xmlns:p14="http://schemas.microsoft.com/office/powerpoint/2010/main" val="1710664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علی رغم وقوع این سیل های متفاوت مکه به طور کلی سرزمینی بود که آبد در آن کمیاب بود و مردم آنجا همیشه از کم آلی در رنج و رحمت بودند به گفته استخری «در تمام مکه آب روان نیست مگر اندکی»  برخی نیز گفته اند به سبب کمبود آب بوده است که اسم مکه از مک به معنی مکیدن مشتق شده است. </a:t>
            </a:r>
            <a:endParaRPr lang="fa-IR">
              <a:cs typeface="B Nazanin" panose="00000400000000000000" pitchFamily="2" charset="-78"/>
            </a:endParaRPr>
          </a:p>
        </p:txBody>
      </p:sp>
    </p:spTree>
    <p:extLst>
      <p:ext uri="{BB962C8B-B14F-4D97-AF65-F5344CB8AC3E}">
        <p14:creationId xmlns:p14="http://schemas.microsoft.com/office/powerpoint/2010/main" val="147346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چکیده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مکه به دلیل وجود کعبه و جایگاه بعثت پیامبر گرامی اسلام (ص) باعث علقه های دینی و جاذبه های احترام آمیزی است که کمتر اجازه واقع بینی می دهد،  تا اذعان شود مکه قبل از ظهور اسلام بر خلاف تصور مرکز زندگی شهری و دارای مردمانی یک جا نشین  نبوده، بلکه مرکزی زیارتی – تجاری بوده  که عمدتا جاذبه های زیارتی و اقتصادی ان موجب استقرار و اسکان قبایل  و عشایر در ان جا گردیده است. </a:t>
            </a:r>
            <a:endParaRPr lang="fa-IR">
              <a:cs typeface="B Nazanin" panose="00000400000000000000" pitchFamily="2" charset="-78"/>
            </a:endParaRPr>
          </a:p>
        </p:txBody>
      </p:sp>
      <p:sp>
        <p:nvSpPr>
          <p:cNvPr id="4" name="Flowchart: Process 3"/>
          <p:cNvSpPr/>
          <p:nvPr/>
        </p:nvSpPr>
        <p:spPr>
          <a:xfrm>
            <a:off x="838200" y="4001294"/>
            <a:ext cx="4102517" cy="135112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جاذبه های زیارتی و اقتصادی</a:t>
            </a:r>
            <a:endParaRPr lang="fa-IR" b="1">
              <a:solidFill>
                <a:srgbClr val="FF0000"/>
              </a:solidFill>
            </a:endParaRPr>
          </a:p>
        </p:txBody>
      </p:sp>
    </p:spTree>
    <p:extLst>
      <p:ext uri="{BB962C8B-B14F-4D97-AF65-F5344CB8AC3E}">
        <p14:creationId xmlns:p14="http://schemas.microsoft.com/office/powerpoint/2010/main" val="691936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بنا بر گزارش ایرانی، آب در مکه کمیاب بود و مردم از </a:t>
            </a:r>
            <a:r>
              <a:rPr lang="fa-IR" smtClean="0">
                <a:cs typeface="B Nazanin" panose="00000400000000000000" pitchFamily="2" charset="-78"/>
              </a:rPr>
              <a:t>چاه </a:t>
            </a:r>
            <a:r>
              <a:rPr lang="fa-IR">
                <a:cs typeface="B Nazanin" panose="00000400000000000000" pitchFamily="2" charset="-78"/>
              </a:rPr>
              <a:t>هایی که در خارج از حرم قرار داشت آب می نوشیدند و از چاه کر آدم در معجر و چاه خم، که از آن بنی مخزوم بود، آب بر می داشتند و آّب را به وسیله توشه نان و مشک عمل می کردند و سپس در صحن کعبه به حوض هایی که از پوست ساخته شده بود، می ریختند و حاجیان جهت آّب برداشتن به آن جا می آمدند.  اصطخری می نویسد آب های ایشان (مکیان) از باران می باشد و آب های چاه آن موضع را نمی شاید خوردن در نهج البلاغه عبارتی از حضرت علی (ع) هست که این گفته ها را تایید می کند ان الله بعث محمدا...انتم معضر العرب...تشربون الکدر و تَأْكُلُونَ الْجَشِبَ....</a:t>
            </a:r>
          </a:p>
          <a:p>
            <a:pPr algn="just"/>
            <a:endParaRPr lang="fa-IR">
              <a:cs typeface="B Nazanin" panose="00000400000000000000" pitchFamily="2" charset="-78"/>
            </a:endParaRPr>
          </a:p>
        </p:txBody>
      </p:sp>
      <p:sp>
        <p:nvSpPr>
          <p:cNvPr id="4" name="Flowchart: Process 3"/>
          <p:cNvSpPr/>
          <p:nvPr/>
        </p:nvSpPr>
        <p:spPr>
          <a:xfrm>
            <a:off x="1519311" y="4965895"/>
            <a:ext cx="3362178" cy="844062"/>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0070C0"/>
                </a:solidFill>
                <a:cs typeface="B Nazanin" panose="00000400000000000000" pitchFamily="2" charset="-78"/>
              </a:rPr>
              <a:t>بنی مخزوم</a:t>
            </a:r>
            <a:endParaRPr lang="fa-IR" sz="2000" b="1">
              <a:solidFill>
                <a:srgbClr val="0070C0"/>
              </a:solidFill>
            </a:endParaRPr>
          </a:p>
        </p:txBody>
      </p:sp>
    </p:spTree>
    <p:extLst>
      <p:ext uri="{BB962C8B-B14F-4D97-AF65-F5344CB8AC3E}">
        <p14:creationId xmlns:p14="http://schemas.microsoft.com/office/powerpoint/2010/main" val="632286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4000" b="1" smtClean="0">
                <a:solidFill>
                  <a:srgbClr val="FF0000"/>
                </a:solidFill>
                <a:cs typeface="B Nazanin" panose="00000400000000000000" pitchFamily="2" charset="-78"/>
              </a:rPr>
              <a:t>2- شیوه سکونت مکیان از آغاز تا روزگار قصی بن کلاب</a:t>
            </a:r>
            <a:endParaRPr lang="fa-IR" sz="4000"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بنابر برخی از روایات عمالقه نخستین کسانی بودند که با مشاهده آب در مکه وارد این واحه شدند و در ان جا سکونت گزیدند. بر اساس همین روایات نخستین همسر حضرت اسماعیل که بعد ها به سفارش حضرت ابراهیم (ع) او را طلاق داد، از عمالقه بود. برخی روایات دیگر، قبیله جرهم را نخستین قبیله عربی می دانند که در مکه سکونت گزیدهاند و اسماعیل در میان آنها بود و با دختر  مضاض بن عمرو جرهمی ازدواج کرد. </a:t>
            </a:r>
            <a:endParaRPr lang="fa-IR">
              <a:cs typeface="B Nazanin" panose="00000400000000000000" pitchFamily="2" charset="-78"/>
            </a:endParaRPr>
          </a:p>
        </p:txBody>
      </p:sp>
      <p:sp>
        <p:nvSpPr>
          <p:cNvPr id="4" name="Flowchart: Process 3"/>
          <p:cNvSpPr/>
          <p:nvPr/>
        </p:nvSpPr>
        <p:spPr>
          <a:xfrm>
            <a:off x="1463040" y="4220308"/>
            <a:ext cx="3854548" cy="1308295"/>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chemeClr val="accent6">
                    <a:lumMod val="75000"/>
                  </a:schemeClr>
                </a:solidFill>
                <a:cs typeface="B Nazanin" panose="00000400000000000000" pitchFamily="2" charset="-78"/>
              </a:rPr>
              <a:t>مضاض بن عمرو جرهمی</a:t>
            </a:r>
            <a:endParaRPr lang="fa-IR" sz="2000" b="1">
              <a:solidFill>
                <a:schemeClr val="accent6">
                  <a:lumMod val="75000"/>
                </a:schemeClr>
              </a:solidFill>
            </a:endParaRPr>
          </a:p>
        </p:txBody>
      </p:sp>
    </p:spTree>
    <p:extLst>
      <p:ext uri="{BB962C8B-B14F-4D97-AF65-F5344CB8AC3E}">
        <p14:creationId xmlns:p14="http://schemas.microsoft.com/office/powerpoint/2010/main" val="4218385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بر طبق روایات بنای کعبه توسط حضرت ابراهیم (ع) در سومین سفرش از فلسطین به مکه و به دستور خداوند متعال انجام گرفته است. هر چند برخی از روایات، طبق گزارشی داستان گونه بنای کعبه را به حضرت آدم (ع) و یا شیث بن آدم نسبت داده اند. </a:t>
            </a:r>
          </a:p>
        </p:txBody>
      </p:sp>
      <p:sp>
        <p:nvSpPr>
          <p:cNvPr id="4" name="Flowchart: Process 3"/>
          <p:cNvSpPr/>
          <p:nvPr/>
        </p:nvSpPr>
        <p:spPr>
          <a:xfrm>
            <a:off x="1364566" y="3671668"/>
            <a:ext cx="4360985" cy="170219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a:solidFill>
                  <a:srgbClr val="FF0000"/>
                </a:solidFill>
                <a:cs typeface="B Nazanin" panose="00000400000000000000" pitchFamily="2" charset="-78"/>
              </a:rPr>
              <a:t>حضرت آدم (ع) و یا شیث بن آدم</a:t>
            </a:r>
            <a:endParaRPr lang="fa-IR" sz="2000">
              <a:solidFill>
                <a:srgbClr val="FF0000"/>
              </a:solidFill>
            </a:endParaRPr>
          </a:p>
        </p:txBody>
      </p:sp>
    </p:spTree>
    <p:extLst>
      <p:ext uri="{BB962C8B-B14F-4D97-AF65-F5344CB8AC3E}">
        <p14:creationId xmlns:p14="http://schemas.microsoft.com/office/powerpoint/2010/main" val="3249208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529796" y="1825625"/>
            <a:ext cx="6824003" cy="4351338"/>
          </a:xfrm>
        </p:spPr>
        <p:txBody>
          <a:bodyPr/>
          <a:lstStyle/>
          <a:p>
            <a:pPr algn="just"/>
            <a:r>
              <a:rPr lang="fa-IR" b="1">
                <a:solidFill>
                  <a:srgbClr val="FF0000"/>
                </a:solidFill>
                <a:cs typeface="B Nazanin" panose="00000400000000000000" pitchFamily="2" charset="-78"/>
              </a:rPr>
              <a:t>زندگی اسماعیل در مکه توام با افسانه توصیف شده است </a:t>
            </a:r>
            <a:r>
              <a:rPr lang="fa-IR">
                <a:cs typeface="B Nazanin" panose="00000400000000000000" pitchFamily="2" charset="-78"/>
              </a:rPr>
              <a:t>و در مورد فرزندان اسماعیل و </a:t>
            </a:r>
            <a:r>
              <a:rPr lang="fa-IR" smtClean="0">
                <a:cs typeface="B Nazanin" panose="00000400000000000000" pitchFamily="2" charset="-78"/>
              </a:rPr>
              <a:t>اسامی </a:t>
            </a:r>
            <a:r>
              <a:rPr lang="fa-IR">
                <a:cs typeface="B Nazanin" panose="00000400000000000000" pitchFamily="2" charset="-78"/>
              </a:rPr>
              <a:t>آنها گزارش های متفاوتی است. ازرقی گوید: اسماعیل در مکه صد و سی سال عمر کرده و چون در حجر در کنار مادرش باقی شده است. پس از رحلت اسماعیل،  نابت و یا به روایت دیگر فیدار پسر اسماعیل عهده دار سرپرستی امور کعبه شد. برخی از فرزندان اسماعیل برای جست و جوی آب و زمین از مکه خارج شدند و برخی که کم سن و سال تر بودند در کنار حرم باقی ماندند. پس از درگذشت نابت مضاض بن عمرو جرهمی پدر بزرگش مادری نابت سرپرستی امور مکه را در دست گرفت. در این زمان به نظر می رسد</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38167"/>
            <a:ext cx="3547714" cy="2872984"/>
          </a:xfrm>
          <a:prstGeom prst="rect">
            <a:avLst/>
          </a:prstGeom>
        </p:spPr>
      </p:pic>
    </p:spTree>
    <p:extLst>
      <p:ext uri="{BB962C8B-B14F-4D97-AF65-F5344CB8AC3E}">
        <p14:creationId xmlns:p14="http://schemas.microsoft.com/office/powerpoint/2010/main" val="1514709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علاوه بر فرزندان اسماعیل و قبیله جرهم، قبیله قطورا که از عمالقه بودند، نیز در مکه حضور داشتند، زیرا طبق روایات مضاض بن عمرو جرهمی، در جدال و ستیزی که با عمالقه داشت توانست با شکست دادن آنها، عمالقه را از مکه بیرون براند. بنابر گفته ازرقی جرهمیان در منطقه بالای مکه (معلات) و کنار کوه قمیفعان ساکن بودند و قطورا (عمالقه) در منطقه پایین مکه (مسقلبه اجیاد) اسکان داشتند </a:t>
            </a:r>
          </a:p>
          <a:p>
            <a:pPr algn="just"/>
            <a:endParaRPr lang="fa-IR">
              <a:cs typeface="B Nazanin" panose="00000400000000000000" pitchFamily="2" charset="-78"/>
            </a:endParaRPr>
          </a:p>
        </p:txBody>
      </p:sp>
    </p:spTree>
    <p:extLst>
      <p:ext uri="{BB962C8B-B14F-4D97-AF65-F5344CB8AC3E}">
        <p14:creationId xmlns:p14="http://schemas.microsoft.com/office/powerpoint/2010/main" val="461741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ازرقی در گزارشی دیگر به نقل از ابن اسحاق می نویسد: “…و چون سرزمین  مکه برای ایشان (فرزندان اسماعیل و جرهمی ها) تنگ شد در اطراف پراکنده شدند و برای امرار معاش به نقاط مختلف رفتند” تاریخ فرزندان در مکه از مرگ نابت تا عدنان بسیار آشفته است. نسب شناسان در باب تعداد فرزندان میان عدنان و اسماعیل اختلاف نظر بسیاری داشتند. حتی تاریخ زندگی عدنان نیز آشفته و آمیخته به افسانه و اسطوره است.(پیرمرادیان و عزتی، ۱۳۹۲) </a:t>
            </a:r>
          </a:p>
          <a:p>
            <a:pPr algn="just"/>
            <a:endParaRPr lang="fa-IR">
              <a:cs typeface="B Nazanin" panose="00000400000000000000" pitchFamily="2" charset="-78"/>
            </a:endParaRPr>
          </a:p>
        </p:txBody>
      </p:sp>
      <p:sp>
        <p:nvSpPr>
          <p:cNvPr id="4" name="Flowchart: Alternate Process 3"/>
          <p:cNvSpPr/>
          <p:nvPr/>
        </p:nvSpPr>
        <p:spPr>
          <a:xfrm>
            <a:off x="2871567" y="4164036"/>
            <a:ext cx="6448865" cy="1364566"/>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0070C0"/>
                </a:solidFill>
                <a:cs typeface="B Nazanin" panose="00000400000000000000" pitchFamily="2" charset="-78"/>
              </a:rPr>
              <a:t>تعداد فرزندان میان عدنان و اسماعیل</a:t>
            </a:r>
            <a:endParaRPr lang="fa-IR" sz="2000" b="1">
              <a:solidFill>
                <a:srgbClr val="0070C0"/>
              </a:solidFill>
            </a:endParaRPr>
          </a:p>
        </p:txBody>
      </p:sp>
    </p:spTree>
    <p:extLst>
      <p:ext uri="{BB962C8B-B14F-4D97-AF65-F5344CB8AC3E}">
        <p14:creationId xmlns:p14="http://schemas.microsoft.com/office/powerpoint/2010/main" val="1206414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دلیل همین ابهامات است که اکثر نسب شناسان به پیروی از حدیثی از پیامبر (ص) که فرمود: «در باب نسب من تا عدنان بیشتر نروید و چون به او رسیدید، توقف کنید،  زیرا نسابون دروغ گفته اند» . سلسله انساب پیامبر را بعد از عدنان آغاز می کنند. بنابر اخبار و روایات سعد پسر عدنان که پس از حمله بخت النصر به عربستان به فلسطین فرار کرده بود. </a:t>
            </a:r>
            <a:endParaRPr lang="fa-IR">
              <a:cs typeface="B Nazanin" panose="00000400000000000000" pitchFamily="2" charset="-78"/>
            </a:endParaRPr>
          </a:p>
        </p:txBody>
      </p:sp>
      <p:sp>
        <p:nvSpPr>
          <p:cNvPr id="4" name="Flowchart: Document 3"/>
          <p:cNvSpPr/>
          <p:nvPr/>
        </p:nvSpPr>
        <p:spPr>
          <a:xfrm>
            <a:off x="1280160" y="4051495"/>
            <a:ext cx="3882683" cy="1477108"/>
          </a:xfrm>
          <a:prstGeom prst="flowChartDocumen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a:solidFill>
                  <a:schemeClr val="accent1"/>
                </a:solidFill>
                <a:cs typeface="B Nazanin" panose="00000400000000000000" pitchFamily="2" charset="-78"/>
              </a:rPr>
              <a:t>حمله بخت النصر</a:t>
            </a:r>
            <a:endParaRPr lang="fa-IR" sz="2800">
              <a:solidFill>
                <a:schemeClr val="accent1"/>
              </a:solidFill>
            </a:endParaRPr>
          </a:p>
        </p:txBody>
      </p:sp>
    </p:spTree>
    <p:extLst>
      <p:ext uri="{BB962C8B-B14F-4D97-AF65-F5344CB8AC3E}">
        <p14:creationId xmlns:p14="http://schemas.microsoft.com/office/powerpoint/2010/main" val="2284057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پس از با خبر شدن از مرگ بخت النصر  به عربستان به فلسطین فرار کرده بود، پس از با خبر شدن از مرگ بخت النصر همراه پیامبران بنی اسراییل ارمیا و برخیا به مکه بازگشت و در آنجا بنی اعمام خویش را پیدا کرد. بعد در مکه با معانه دختر جوشم بن جلهمه جرهمی ازدواج کر که از این وصلت نزار به دنیا آمد. عدنان پسر دیگری به نام عک داشت و بنا بر روایات پس از مرگ عدنان اسماعیلیان به دو شاخه  بزرگ معد و عک تقسیم شدند، قبایل عک که در جنوب سرزمین معد بودند به یمن رفتند و به یمنی ها پیوستند. </a:t>
            </a:r>
          </a:p>
          <a:p>
            <a:pPr algn="just"/>
            <a:endParaRPr lang="fa-IR">
              <a:cs typeface="B Nazanin" panose="00000400000000000000" pitchFamily="2" charset="-78"/>
            </a:endParaRPr>
          </a:p>
        </p:txBody>
      </p:sp>
      <p:sp>
        <p:nvSpPr>
          <p:cNvPr id="4" name="Flowchart: Process 3"/>
          <p:cNvSpPr/>
          <p:nvPr/>
        </p:nvSpPr>
        <p:spPr>
          <a:xfrm>
            <a:off x="838200" y="4487594"/>
            <a:ext cx="4178105" cy="108321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0070C0"/>
                </a:solidFill>
                <a:cs typeface="B Nazanin" panose="00000400000000000000" pitchFamily="2" charset="-78"/>
              </a:rPr>
              <a:t>دو شاخه  بزرگ معد و عک</a:t>
            </a:r>
            <a:endParaRPr lang="fa-IR" sz="2000" b="1">
              <a:solidFill>
                <a:srgbClr val="0070C0"/>
              </a:solidFill>
            </a:endParaRPr>
          </a:p>
        </p:txBody>
      </p:sp>
    </p:spTree>
    <p:extLst>
      <p:ext uri="{BB962C8B-B14F-4D97-AF65-F5344CB8AC3E}">
        <p14:creationId xmlns:p14="http://schemas.microsoft.com/office/powerpoint/2010/main" val="1840921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967089" y="1825625"/>
            <a:ext cx="7386711" cy="4351338"/>
          </a:xfrm>
        </p:spPr>
        <p:txBody>
          <a:bodyPr>
            <a:normAutofit/>
          </a:bodyPr>
          <a:lstStyle/>
          <a:p>
            <a:pPr algn="just"/>
            <a:r>
              <a:rPr lang="fa-IR" smtClean="0">
                <a:cs typeface="B Nazanin" panose="00000400000000000000" pitchFamily="2" charset="-78"/>
              </a:rPr>
              <a:t>اما نزار بن معد، که رسول خدا (ص) از ان تیره است در مکه باقی ماند و چهار پسر دیگر از وی بر جای ماند، مضر، اباد، ربیعه، انمار برخی نوشته اند که فرزندان خالص و مهم اسماعیل مضر و ربیعه هستند. بنابر گزارش ابن خلدون بنی مضر بن نزار ریاست حرم را به عهده گرفتند و بنی آیاد به عراق رفتن و انمار با فرزندان خود خثتم و بحیله راهی سَروات شدند و در کنار چاه های باقه فرود آمدند. مضر دو پسر به نام های الیاس و عیلان داشت که پیامبر (ص) از شاخه فرزندان الیاس است.</a:t>
            </a:r>
          </a:p>
        </p:txBody>
      </p:sp>
      <p:pic>
        <p:nvPicPr>
          <p:cNvPr id="4" name="Picture 3"/>
          <p:cNvPicPr>
            <a:picLocks noChangeAspect="1"/>
          </p:cNvPicPr>
          <p:nvPr/>
        </p:nvPicPr>
        <p:blipFill>
          <a:blip r:embed="rId2"/>
          <a:stretch>
            <a:fillRect/>
          </a:stretch>
        </p:blipFill>
        <p:spPr>
          <a:xfrm>
            <a:off x="838200" y="1825625"/>
            <a:ext cx="2903806" cy="2726567"/>
          </a:xfrm>
          <a:prstGeom prst="rect">
            <a:avLst/>
          </a:prstGeom>
        </p:spPr>
      </p:pic>
      <p:sp>
        <p:nvSpPr>
          <p:cNvPr id="5" name="TextBox 4"/>
          <p:cNvSpPr txBox="1"/>
          <p:nvPr/>
        </p:nvSpPr>
        <p:spPr>
          <a:xfrm>
            <a:off x="1558583" y="4881490"/>
            <a:ext cx="1463040" cy="461665"/>
          </a:xfrm>
          <a:prstGeom prst="rect">
            <a:avLst/>
          </a:prstGeom>
          <a:noFill/>
        </p:spPr>
        <p:txBody>
          <a:bodyPr wrap="square" rtlCol="1">
            <a:spAutoFit/>
          </a:bodyPr>
          <a:lstStyle/>
          <a:p>
            <a:pPr algn="ctr"/>
            <a:r>
              <a:rPr lang="fa-IR" sz="2400" b="1" smtClean="0">
                <a:solidFill>
                  <a:schemeClr val="accent1"/>
                </a:solidFill>
                <a:cs typeface="B Nazanin" panose="00000400000000000000" pitchFamily="2" charset="-78"/>
              </a:rPr>
              <a:t>ابن خلدون</a:t>
            </a:r>
            <a:endParaRPr lang="fa-IR" sz="2400" b="1">
              <a:solidFill>
                <a:schemeClr val="accent1"/>
              </a:solidFill>
              <a:cs typeface="B Nazanin" panose="00000400000000000000" pitchFamily="2" charset="-78"/>
            </a:endParaRPr>
          </a:p>
        </p:txBody>
      </p:sp>
    </p:spTree>
    <p:extLst>
      <p:ext uri="{BB962C8B-B14F-4D97-AF65-F5344CB8AC3E}">
        <p14:creationId xmlns:p14="http://schemas.microsoft.com/office/powerpoint/2010/main" val="504636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بنابر برخی از روایات، جرهمیان پس از پراکندگی فرزندان اسماعیل و اخراج عمالقه </a:t>
            </a:r>
            <a:r>
              <a:rPr lang="fa-IR" smtClean="0">
                <a:cs typeface="B Nazanin" panose="00000400000000000000" pitchFamily="2" charset="-78"/>
              </a:rPr>
              <a:t>از </a:t>
            </a:r>
            <a:r>
              <a:rPr lang="fa-IR">
                <a:cs typeface="B Nazanin" panose="00000400000000000000" pitchFamily="2" charset="-78"/>
              </a:rPr>
              <a:t>مکه، ریاست و سرپرستی امور مکه را به مدت سیصد سال در انحصار خود داشتند. در این مدت برخی از فرزندان  و اخلاف عدنان با دایی زادگان خویش (جرهمیان) در مکه به سر می بردند و از احترام و حرمت نزد جرهمیان برخوردار بودند. </a:t>
            </a:r>
          </a:p>
        </p:txBody>
      </p:sp>
      <p:sp>
        <p:nvSpPr>
          <p:cNvPr id="4" name="Flowchart: Connector 3"/>
          <p:cNvSpPr/>
          <p:nvPr/>
        </p:nvSpPr>
        <p:spPr>
          <a:xfrm>
            <a:off x="1547446" y="3967089"/>
            <a:ext cx="2461846" cy="1561514"/>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chemeClr val="accent1">
                    <a:lumMod val="75000"/>
                  </a:schemeClr>
                </a:solidFill>
                <a:cs typeface="B Nazanin" panose="00000400000000000000" pitchFamily="2" charset="-78"/>
              </a:rPr>
              <a:t>سیصد سال</a:t>
            </a:r>
            <a:endParaRPr lang="fa-IR" b="1">
              <a:solidFill>
                <a:schemeClr val="accent1">
                  <a:lumMod val="75000"/>
                </a:schemeClr>
              </a:solidFill>
            </a:endParaRPr>
          </a:p>
        </p:txBody>
      </p:sp>
    </p:spTree>
    <p:extLst>
      <p:ext uri="{BB962C8B-B14F-4D97-AF65-F5344CB8AC3E}">
        <p14:creationId xmlns:p14="http://schemas.microsoft.com/office/powerpoint/2010/main" val="3334568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از سویی، همین نگاه قداست آمیز سبب شده تا در برآورد میزان جمعیت مکه  در دوره بعثت پیامبر (ص) و به تبع آن در وقایع صدر اسلام آمار و ارقام اغراق آمیزی ارائه شود. برای روشن تر شدن بحث در این تحقیق چگونگی و نحوه سکونت قبایل مکه در دوره قبل  و بعد از تسلط قریش بر مکه میزان جمعیت مکه  در آستانه ظهور اسلام، شناخت و تفکیک تیره ها و بطون قریش و جایگاه و اهمیت آنها به ویژه از لحاظ شمار و ترکیب جمعیتی مورد تحلیل و بررسی قرار گرفته است. </a:t>
            </a:r>
          </a:p>
          <a:p>
            <a:pPr algn="just"/>
            <a:endParaRPr lang="fa-IR">
              <a:cs typeface="B Nazanin" panose="00000400000000000000" pitchFamily="2" charset="-78"/>
            </a:endParaRPr>
          </a:p>
        </p:txBody>
      </p:sp>
      <p:sp>
        <p:nvSpPr>
          <p:cNvPr id="4" name="Flowchart: Process 3"/>
          <p:cNvSpPr/>
          <p:nvPr/>
        </p:nvSpPr>
        <p:spPr>
          <a:xfrm>
            <a:off x="1505243" y="4276578"/>
            <a:ext cx="4909625" cy="1252025"/>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دوره قبل  و بعد از تسلط قریش بر مکه</a:t>
            </a:r>
            <a:endParaRPr lang="fa-IR" b="1">
              <a:solidFill>
                <a:srgbClr val="FF0000"/>
              </a:solidFill>
            </a:endParaRPr>
          </a:p>
        </p:txBody>
      </p:sp>
    </p:spTree>
    <p:extLst>
      <p:ext uri="{BB962C8B-B14F-4D97-AF65-F5344CB8AC3E}">
        <p14:creationId xmlns:p14="http://schemas.microsoft.com/office/powerpoint/2010/main" val="3652329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به موجب برخی دیگر از روایات جرهمیان در مکه به همان عهد مضاض بن عمرو  پس از درگذشت نابت محدود می شود  و با بالغ شدن فرزندان است. اسماعیلیان ریاست  و رهبری مکه را دوباره به دست گرفتند. علی رغم ای دو گزارش متفاوت ریاست مکه در دست هر کدام از دو قبیله مذکور بوده از شواهد و فرش چنین بر می آید که بعد از مرگ اسماعیل، فرزندان او متولی امور کعبه و خانه خدا بودند و این امر تا روزگار ثعلبه بن ایاد بن نزار همچنان ادامه داشته است. از این هنگام به بعد است که سروری و ریاست مکه از جرهمیان با اسماعیلیان به شاخه ای از قبایل یمن یعنی   خزاعه انتقال پیدا کرده و امور کعبه و بیت الحرام  نیز منحصرا در اختیار آنها قرار گیردد.</a:t>
            </a:r>
          </a:p>
          <a:p>
            <a:pPr algn="just"/>
            <a:endParaRPr lang="fa-IR">
              <a:cs typeface="B Nazanin" panose="00000400000000000000" pitchFamily="2" charset="-78"/>
            </a:endParaRPr>
          </a:p>
        </p:txBody>
      </p:sp>
      <p:sp>
        <p:nvSpPr>
          <p:cNvPr id="4" name="Flowchart: Process 3"/>
          <p:cNvSpPr/>
          <p:nvPr/>
        </p:nvSpPr>
        <p:spPr>
          <a:xfrm>
            <a:off x="1223889" y="5036234"/>
            <a:ext cx="4093699" cy="900332"/>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مضاض بن عمرو</a:t>
            </a:r>
            <a:endParaRPr lang="fa-IR" b="1">
              <a:solidFill>
                <a:srgbClr val="FF0000"/>
              </a:solidFill>
            </a:endParaRPr>
          </a:p>
        </p:txBody>
      </p:sp>
    </p:spTree>
    <p:extLst>
      <p:ext uri="{BB962C8B-B14F-4D97-AF65-F5344CB8AC3E}">
        <p14:creationId xmlns:p14="http://schemas.microsoft.com/office/powerpoint/2010/main" val="1068527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149968" y="1825625"/>
            <a:ext cx="7203831" cy="4351338"/>
          </a:xfrm>
        </p:spPr>
        <p:txBody>
          <a:bodyPr>
            <a:normAutofit lnSpcReduction="10000"/>
          </a:bodyPr>
          <a:lstStyle/>
          <a:p>
            <a:pPr algn="just"/>
            <a:r>
              <a:rPr lang="fa-IR" smtClean="0">
                <a:cs typeface="B Nazanin" panose="00000400000000000000" pitchFamily="2" charset="-78"/>
              </a:rPr>
              <a:t>بنابراین سرپرستی امور کعبه توسط خزاعه تا روزگار قصی بن کلاب  از اختیار فرزندان اسماعیل و عدنان خارج می شود. </a:t>
            </a:r>
          </a:p>
          <a:p>
            <a:pPr algn="just"/>
            <a:r>
              <a:rPr lang="fa-IR" smtClean="0">
                <a:cs typeface="B Nazanin" panose="00000400000000000000" pitchFamily="2" charset="-78"/>
              </a:rPr>
              <a:t>در منابع در مورد چگونگی غلبه خزاعه بر مکه گزارش های متفاوت و آمیخته به افسانه آمده است. بنابر گزارش ازرقی که مق</a:t>
            </a:r>
            <a:r>
              <a:rPr lang="fa-IR">
                <a:cs typeface="B Nazanin" panose="00000400000000000000" pitchFamily="2" charset="-78"/>
              </a:rPr>
              <a:t>ب</a:t>
            </a:r>
            <a:r>
              <a:rPr lang="fa-IR" smtClean="0">
                <a:cs typeface="B Nazanin" panose="00000400000000000000" pitchFamily="2" charset="-78"/>
              </a:rPr>
              <a:t>ول تر و تا حدودی درست تر به </a:t>
            </a:r>
            <a:r>
              <a:rPr lang="fa-IR">
                <a:cs typeface="B Nazanin" panose="00000400000000000000" pitchFamily="2" charset="-78"/>
              </a:rPr>
              <a:t>ن</a:t>
            </a:r>
            <a:r>
              <a:rPr lang="fa-IR" smtClean="0">
                <a:cs typeface="B Nazanin" panose="00000400000000000000" pitchFamily="2" charset="-78"/>
              </a:rPr>
              <a:t>ظر می رسد، جرهمیان در مکه مرتکب گناهان بزرگی  شدند و حرمت حرم را شکسته و در ان جا به فساد رو اوردند. مضاض بن عمرو جرهمی، انها را پند و نصحیت کرد که در حرم خدا فساد نکنند ولی اندرزهای وی نتیجه نداشت در این هنگام تیره ای از مهاجران یعنی از فرزندان عمر بن عامر، که </a:t>
            </a:r>
            <a:r>
              <a:rPr lang="fa-IR" b="1" smtClean="0">
                <a:solidFill>
                  <a:srgbClr val="FF0000"/>
                </a:solidFill>
                <a:cs typeface="B Nazanin" panose="00000400000000000000" pitchFamily="2" charset="-78"/>
              </a:rPr>
              <a:t>از طریق یک پیشگویی </a:t>
            </a:r>
            <a:r>
              <a:rPr lang="fa-IR" smtClean="0">
                <a:cs typeface="B Nazanin" panose="00000400000000000000" pitchFamily="2" charset="-78"/>
              </a:rPr>
              <a:t>از خرابی قریب الوقوع سد مارب آگاه شده بودند به مکه رسیدند.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105486" y="4188998"/>
            <a:ext cx="2619375" cy="1743075"/>
          </a:xfrm>
          <a:prstGeom prst="rect">
            <a:avLst/>
          </a:prstGeom>
        </p:spPr>
      </p:pic>
      <p:sp>
        <p:nvSpPr>
          <p:cNvPr id="5" name="Flowchart: Process 4"/>
          <p:cNvSpPr/>
          <p:nvPr/>
        </p:nvSpPr>
        <p:spPr>
          <a:xfrm>
            <a:off x="956604" y="2011678"/>
            <a:ext cx="2768258" cy="135050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00B050"/>
                </a:solidFill>
                <a:cs typeface="B Nazanin" panose="00000400000000000000" pitchFamily="2" charset="-78"/>
              </a:rPr>
              <a:t>فرزندان اسماعیل و عدنان</a:t>
            </a:r>
            <a:endParaRPr lang="fa-IR" b="1">
              <a:solidFill>
                <a:srgbClr val="00B050"/>
              </a:solidFill>
            </a:endParaRPr>
          </a:p>
        </p:txBody>
      </p:sp>
    </p:spTree>
    <p:extLst>
      <p:ext uri="{BB962C8B-B14F-4D97-AF65-F5344CB8AC3E}">
        <p14:creationId xmlns:p14="http://schemas.microsoft.com/office/powerpoint/2010/main" val="3409531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و چون جرهمیان مکه در مقابل درخواست سکونت ایشان در مکه مقاومت کردند، به جنگ با جرهمیان پرداخته و توانستند آنها را شکست داده و از مکه بیرون رانند مضاض جرهمی چون مطابق پیش بینی خود شکست قبیله خویش را دریافته بود. شمشیر ها و آهوان زرین متعلق به خانه خدا را در کنار زمزم دفن کرد و همراه خانواده اش مکه را ترک و به سوی یمن عازم شد. </a:t>
            </a:r>
          </a:p>
        </p:txBody>
      </p:sp>
      <p:sp>
        <p:nvSpPr>
          <p:cNvPr id="4" name="Flowchart: Alternate Process 3"/>
          <p:cNvSpPr/>
          <p:nvPr/>
        </p:nvSpPr>
        <p:spPr>
          <a:xfrm>
            <a:off x="1392702" y="3995225"/>
            <a:ext cx="3108960" cy="118168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مضاض جرهمی</a:t>
            </a:r>
            <a:endParaRPr lang="fa-IR" b="1">
              <a:solidFill>
                <a:srgbClr val="FF0000"/>
              </a:solidFill>
            </a:endParaRPr>
          </a:p>
        </p:txBody>
      </p:sp>
    </p:spTree>
    <p:extLst>
      <p:ext uri="{BB962C8B-B14F-4D97-AF65-F5344CB8AC3E}">
        <p14:creationId xmlns:p14="http://schemas.microsoft.com/office/powerpoint/2010/main" val="71952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مطابق همین گزارش از آن پس قبیله خزاعه به رهبری ربیعه بن حارثه بن عمرو بن عامر که به لَحی نیز شهرت داشت سرپرستی امور مکه و برده داری کعبه را عهده دار شد نوادگان اسماعیل که از جنگ میان خزاعه و جرهمیان کنار گرفته بودند از بنی خزاعه که در جوار آنها در مکه و اطراف آنجا بمانند و در این مدت کسی متعرض به اسماعیلیان نمی شد</a:t>
            </a:r>
          </a:p>
          <a:p>
            <a:pPr algn="just"/>
            <a:endParaRPr lang="fa-IR">
              <a:cs typeface="B Nazanin" panose="00000400000000000000" pitchFamily="2" charset="-78"/>
            </a:endParaRPr>
          </a:p>
        </p:txBody>
      </p:sp>
      <p:sp>
        <p:nvSpPr>
          <p:cNvPr id="4" name="Flowchart: Process 3"/>
          <p:cNvSpPr/>
          <p:nvPr/>
        </p:nvSpPr>
        <p:spPr>
          <a:xfrm>
            <a:off x="1631852" y="4107766"/>
            <a:ext cx="4332850" cy="1533379"/>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00B050"/>
                </a:solidFill>
                <a:cs typeface="B Nazanin" panose="00000400000000000000" pitchFamily="2" charset="-78"/>
              </a:rPr>
              <a:t>جنگ میان خزاعه و جرهمیان</a:t>
            </a:r>
            <a:endParaRPr lang="fa-IR" sz="2000" b="1">
              <a:solidFill>
                <a:srgbClr val="00B050"/>
              </a:solidFill>
            </a:endParaRPr>
          </a:p>
        </p:txBody>
      </p:sp>
    </p:spTree>
    <p:extLst>
      <p:ext uri="{BB962C8B-B14F-4D97-AF65-F5344CB8AC3E}">
        <p14:creationId xmlns:p14="http://schemas.microsoft.com/office/powerpoint/2010/main" val="414591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طبق روایت دیگر، قبیله خزاعه پس از مهاجرت به مکه و تحت ریاست جرهمی ها مستقر شدند اما با گذشت زمان، جرهمیان به فساد و تباهی رو اوردند و حرام ها را حلال می شماردند و بر کسانی که وارد مکه می شدند ظلم و ستم روا می داشتند. به همین دلیل خزاعیان تصمیم گرفتند با یاری و کمک بنوبکر بن </a:t>
            </a:r>
            <a:r>
              <a:rPr lang="fa-IR" smtClean="0">
                <a:cs typeface="B Nazanin" panose="00000400000000000000" pitchFamily="2" charset="-78"/>
              </a:rPr>
              <a:t>عبدمناف </a:t>
            </a:r>
            <a:r>
              <a:rPr lang="fa-IR" smtClean="0">
                <a:cs typeface="B Nazanin" panose="00000400000000000000" pitchFamily="2" charset="-78"/>
              </a:rPr>
              <a:t>بن کتانه با جرهمیان برخیزند و بدین ترتیب در جنگی که میان طرفین روی داد جرهمی ها شکست خوردند و از مکه خارج شدند. </a:t>
            </a:r>
          </a:p>
        </p:txBody>
      </p:sp>
      <p:sp>
        <p:nvSpPr>
          <p:cNvPr id="5" name="Flowchart: Process 4"/>
          <p:cNvSpPr/>
          <p:nvPr/>
        </p:nvSpPr>
        <p:spPr>
          <a:xfrm>
            <a:off x="1448133" y="4174116"/>
            <a:ext cx="3248167" cy="129653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00B050"/>
                </a:solidFill>
                <a:cs typeface="B Nazanin" panose="00000400000000000000" pitchFamily="2" charset="-78"/>
              </a:rPr>
              <a:t>تحت ریاست جرهمی ها</a:t>
            </a:r>
            <a:endParaRPr lang="fa-IR" b="1">
              <a:solidFill>
                <a:srgbClr val="00B050"/>
              </a:solidFill>
            </a:endParaRPr>
          </a:p>
        </p:txBody>
      </p:sp>
    </p:spTree>
    <p:extLst>
      <p:ext uri="{BB962C8B-B14F-4D97-AF65-F5344CB8AC3E}">
        <p14:creationId xmlns:p14="http://schemas.microsoft.com/office/powerpoint/2010/main" val="1672470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تولیت و سرپرستی خزاعه در مکه یا زعامت ربیعه بن حارثه (لحی) آغاز شد و پس از وی شیوخیت قبیه خزاعه نسل اندر نسل و تا زمان حلیل بن حبشه تداوم داشت. مدت </a:t>
            </a:r>
            <a:r>
              <a:rPr lang="fa-IR" smtClean="0">
                <a:cs typeface="B Nazanin" panose="00000400000000000000" pitchFamily="2" charset="-78"/>
              </a:rPr>
              <a:t>رهبری خزاعه </a:t>
            </a:r>
            <a:r>
              <a:rPr lang="fa-IR">
                <a:cs typeface="B Nazanin" panose="00000400000000000000" pitchFamily="2" charset="-78"/>
              </a:rPr>
              <a:t>بر مکه بنا بر قولی پانصد سال  و به روایتی دیگر سیصد سال به طول انجامید است. در طی سلطه خزاعه بر مکه بت پرستی توسط عمرو بن لحی در مکه ترویج شد و جای آیین ابراهیمی را گرفت. شاید انی امر نتیجه از دست رفتن تولیت و سرپرستی امور مکه و بیت الحرام از دست فرزندان اسماعیل توسط شیوخ خزاعه بوده است. زیرا بر طبق روایات منابع در این دوره نوادگان اسماعیل قدرت و </a:t>
            </a:r>
            <a:r>
              <a:rPr lang="fa-IR" smtClean="0">
                <a:cs typeface="B Nazanin" panose="00000400000000000000" pitchFamily="2" charset="-78"/>
              </a:rPr>
              <a:t>اعتبار</a:t>
            </a:r>
            <a:r>
              <a:rPr lang="fa-IR">
                <a:cs typeface="B Nazanin" panose="00000400000000000000" pitchFamily="2" charset="-78"/>
              </a:rPr>
              <a:t>ش</a:t>
            </a:r>
            <a:r>
              <a:rPr lang="fa-IR" smtClean="0">
                <a:cs typeface="B Nazanin" panose="00000400000000000000" pitchFamily="2" charset="-78"/>
              </a:rPr>
              <a:t>ان </a:t>
            </a:r>
            <a:r>
              <a:rPr lang="fa-IR">
                <a:cs typeface="B Nazanin" panose="00000400000000000000" pitchFamily="2" charset="-78"/>
              </a:rPr>
              <a:t>رو به کاستی نهاد و انسجام خود را از دست دادند</a:t>
            </a:r>
          </a:p>
          <a:p>
            <a:pPr algn="just"/>
            <a:endParaRPr lang="fa-IR">
              <a:cs typeface="B Nazanin" panose="00000400000000000000" pitchFamily="2" charset="-78"/>
            </a:endParaRPr>
          </a:p>
        </p:txBody>
      </p:sp>
      <p:sp>
        <p:nvSpPr>
          <p:cNvPr id="4" name="Flowchart: Process 3"/>
          <p:cNvSpPr/>
          <p:nvPr/>
        </p:nvSpPr>
        <p:spPr>
          <a:xfrm>
            <a:off x="1223889" y="4951828"/>
            <a:ext cx="4290646" cy="92846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00B050"/>
                </a:solidFill>
                <a:cs typeface="B Nazanin" panose="00000400000000000000" pitchFamily="2" charset="-78"/>
              </a:rPr>
              <a:t>شیوخیت </a:t>
            </a:r>
            <a:r>
              <a:rPr lang="fa-IR" sz="2800" b="1" smtClean="0">
                <a:solidFill>
                  <a:srgbClr val="00B050"/>
                </a:solidFill>
                <a:cs typeface="B Nazanin" panose="00000400000000000000" pitchFamily="2" charset="-78"/>
              </a:rPr>
              <a:t>قبیله </a:t>
            </a:r>
            <a:r>
              <a:rPr lang="fa-IR" sz="2800" b="1">
                <a:solidFill>
                  <a:srgbClr val="00B050"/>
                </a:solidFill>
                <a:cs typeface="B Nazanin" panose="00000400000000000000" pitchFamily="2" charset="-78"/>
              </a:rPr>
              <a:t>خزاعه</a:t>
            </a:r>
            <a:endParaRPr lang="fa-IR" b="1">
              <a:solidFill>
                <a:srgbClr val="00B050"/>
              </a:solidFill>
            </a:endParaRPr>
          </a:p>
        </p:txBody>
      </p:sp>
      <p:sp>
        <p:nvSpPr>
          <p:cNvPr id="5" name="Flowchart: Process 4"/>
          <p:cNvSpPr/>
          <p:nvPr/>
        </p:nvSpPr>
        <p:spPr>
          <a:xfrm>
            <a:off x="6443003" y="4951828"/>
            <a:ext cx="3460652" cy="92846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00B050"/>
                </a:solidFill>
                <a:cs typeface="B Nazanin" panose="00000400000000000000" pitchFamily="2" charset="-78"/>
              </a:rPr>
              <a:t>حلیل بن حبشه</a:t>
            </a:r>
            <a:endParaRPr lang="fa-IR" b="1">
              <a:solidFill>
                <a:srgbClr val="00B050"/>
              </a:solidFill>
            </a:endParaRPr>
          </a:p>
        </p:txBody>
      </p:sp>
    </p:spTree>
    <p:extLst>
      <p:ext uri="{BB962C8B-B14F-4D97-AF65-F5344CB8AC3E}">
        <p14:creationId xmlns:p14="http://schemas.microsoft.com/office/powerpoint/2010/main" val="3708789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Nazanin" panose="00000400000000000000" pitchFamily="2" charset="-78"/>
              </a:rPr>
              <a:t>3- سکونت قریش در مکه</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واژه قریش به معانی: تجمع کردن، حضور کردن؛ جمع کردن کسب کردن محل کسب و کار و تجارت و کوسه ماهی به کار رفته است. در مورد وجه تسمیه آن نیز اختلاف نظر وجود دارد. برخی قریش را لقب نضر بن کنانه دانسته اند و برخی دیگر آن را بر فهر بن مالک بن نصر بن کنانه اطلاق کرده اند. </a:t>
            </a:r>
          </a:p>
          <a:p>
            <a:pPr marL="0" indent="0" algn="just">
              <a:buNone/>
            </a:pPr>
            <a:r>
              <a:rPr lang="fa-IR" smtClean="0">
                <a:cs typeface="B Nazanin" panose="00000400000000000000" pitchFamily="2" charset="-78"/>
              </a:rPr>
              <a:t> </a:t>
            </a:r>
            <a:endParaRPr lang="fa-IR">
              <a:cs typeface="B Nazanin" panose="00000400000000000000" pitchFamily="2" charset="-78"/>
            </a:endParaRPr>
          </a:p>
        </p:txBody>
      </p:sp>
      <p:sp>
        <p:nvSpPr>
          <p:cNvPr id="4" name="Flowchart: Process 3"/>
          <p:cNvSpPr/>
          <p:nvPr/>
        </p:nvSpPr>
        <p:spPr>
          <a:xfrm>
            <a:off x="838200" y="4001294"/>
            <a:ext cx="4220308" cy="1252024"/>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a:solidFill>
                  <a:srgbClr val="00B050"/>
                </a:solidFill>
                <a:cs typeface="B Nazanin" panose="00000400000000000000" pitchFamily="2" charset="-78"/>
              </a:rPr>
              <a:t>لقب نضر بن کنانه</a:t>
            </a:r>
            <a:endParaRPr lang="fa-IR" sz="2400" b="1">
              <a:solidFill>
                <a:srgbClr val="00B050"/>
              </a:solidFill>
            </a:endParaRPr>
          </a:p>
        </p:txBody>
      </p:sp>
    </p:spTree>
    <p:extLst>
      <p:ext uri="{BB962C8B-B14F-4D97-AF65-F5344CB8AC3E}">
        <p14:creationId xmlns:p14="http://schemas.microsoft.com/office/powerpoint/2010/main" val="489871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بر طبق روایات بنای کعبه توسط حضرت ابراهیم (ع) در سومین سفرش از فلسطین به مکه و به دستور خداوند متعال انجام گرفته است. هر چند برخی از روایات، طبق گزارشی داستان گونه بنای کعبه را به حضرت آدم (ع) و یا شیث بن آدم نسبت داده اند. </a:t>
            </a:r>
          </a:p>
        </p:txBody>
      </p:sp>
    </p:spTree>
    <p:extLst>
      <p:ext uri="{BB962C8B-B14F-4D97-AF65-F5344CB8AC3E}">
        <p14:creationId xmlns:p14="http://schemas.microsoft.com/office/powerpoint/2010/main" val="2640890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زندگی اسماعیل در مکه توام با افسانه توصیف شده است و در مورد فرزندان اسماعیل و اساسمی آنها گزارش های متفاوتی است. ازرقی گوید: اسماعیل در مکه صد و سی سال عمر کرده و چون در حجر در کنار مادرش باقی شده است. پس از رحلت اسماعیل،  نابت و یا به روایت دیگر فیدار پسر اسماعیل عهده دار سرپرستی امور کعبه شد. برخی از فرزندان اسماعیل برای جست و جوی آب و زمین از مکه خارج شدند و برخی که کم سن و سال تر بودند در کنار حرم باقی ماندند. پس از درگذشت نابت مضاض بن عمرو </a:t>
            </a:r>
            <a:r>
              <a:rPr lang="fa-IR" smtClean="0">
                <a:cs typeface="B Nazanin" panose="00000400000000000000" pitchFamily="2" charset="-78"/>
              </a:rPr>
              <a:t>جرهمی، </a:t>
            </a:r>
            <a:r>
              <a:rPr lang="fa-IR">
                <a:cs typeface="B Nazanin" panose="00000400000000000000" pitchFamily="2" charset="-78"/>
              </a:rPr>
              <a:t>پدر بزرگش مادری نابت سرپرستی امور مکه را در دست گرفت. </a:t>
            </a:r>
          </a:p>
        </p:txBody>
      </p:sp>
    </p:spTree>
    <p:extLst>
      <p:ext uri="{BB962C8B-B14F-4D97-AF65-F5344CB8AC3E}">
        <p14:creationId xmlns:p14="http://schemas.microsoft.com/office/powerpoint/2010/main" val="1772466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در این زمان به نظر می رسد علاوه بر فرزندان اسماعیل و قبیله جرهم، قبیله قطورا که از عمالقه بودند، نیز در مکه حضور داشتند، زیرا طبق روایات مضاض بن عمرو جرهمی، در جدال و ستیزی که با عمالقه داشت توانست با شکست دادن آنها، عمالقه را از مکه بیرون براند. بنابر گفته ازرقی جرهمیان در منطقه بالای مکه (معلات) و کنار کوه قمیفعان ساکن بودند و قطورا (عمالقه) در منطقه پایین مکه (مسقلبه اجیاد) اسکان داشتند </a:t>
            </a:r>
          </a:p>
        </p:txBody>
      </p:sp>
      <p:sp>
        <p:nvSpPr>
          <p:cNvPr id="4" name="Flowchart: Process 3"/>
          <p:cNvSpPr/>
          <p:nvPr/>
        </p:nvSpPr>
        <p:spPr>
          <a:xfrm>
            <a:off x="1167618" y="3981157"/>
            <a:ext cx="4135902" cy="113948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00B050"/>
                </a:solidFill>
                <a:cs typeface="B Nazanin" panose="00000400000000000000" pitchFamily="2" charset="-78"/>
              </a:rPr>
              <a:t>جرهمیان در منطقه بالای مکه (معلات)</a:t>
            </a:r>
            <a:endParaRPr lang="fa-IR" b="1">
              <a:solidFill>
                <a:srgbClr val="00B050"/>
              </a:solidFill>
            </a:endParaRPr>
          </a:p>
        </p:txBody>
      </p:sp>
      <p:sp>
        <p:nvSpPr>
          <p:cNvPr id="5" name="Flowchart: Process 4"/>
          <p:cNvSpPr/>
          <p:nvPr/>
        </p:nvSpPr>
        <p:spPr>
          <a:xfrm>
            <a:off x="6217920" y="4783015"/>
            <a:ext cx="4431323" cy="1167619"/>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0070C0"/>
                </a:solidFill>
                <a:cs typeface="B Nazanin" panose="00000400000000000000" pitchFamily="2" charset="-78"/>
              </a:rPr>
              <a:t>قطورا (عمالقه) در منطقه پایین مکه (مسقلبه اجیاد)</a:t>
            </a:r>
            <a:endParaRPr lang="fa-IR" sz="2000" b="1">
              <a:solidFill>
                <a:srgbClr val="0070C0"/>
              </a:solidFill>
            </a:endParaRPr>
          </a:p>
        </p:txBody>
      </p:sp>
    </p:spTree>
    <p:extLst>
      <p:ext uri="{BB962C8B-B14F-4D97-AF65-F5344CB8AC3E}">
        <p14:creationId xmlns:p14="http://schemas.microsoft.com/office/powerpoint/2010/main" val="1651405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واژگان کلیدی: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مکه، سکونت، قبایل مکه، قریش، بطحاء، قریش ظواهر</a:t>
            </a:r>
            <a:endParaRPr lang="fa-IR">
              <a:cs typeface="B Nazanin" panose="00000400000000000000" pitchFamily="2" charset="-78"/>
            </a:endParaRPr>
          </a:p>
        </p:txBody>
      </p:sp>
    </p:spTree>
    <p:extLst>
      <p:ext uri="{BB962C8B-B14F-4D97-AF65-F5344CB8AC3E}">
        <p14:creationId xmlns:p14="http://schemas.microsoft.com/office/powerpoint/2010/main" val="4118873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ازرقی در گزراشی دیگر به نقل از ابن اسحاق می نویسد: “…و چون سرزمین  مکه برای ایشان (فرزندان اسماعیل و جرهمی ها) تنگ شد در اطراف پراکنده شدند و برای امرار معاش به نقاط مختلف رفتند” تاریخ فرزندان در مکه از مرگ نابت تا عدنان بسیار آشفته است. نسب شناسان در باب تعداد فرزندان میان عدنان و اسماعیل اختلاف نظر بسیاری داشتند. حتی تاریخ زندگی عدنان نیز آشفته و آمیخته به افسانه و اسطوره است.(پیرمرادیان و عزتی، ۱۳۹۲) </a:t>
            </a:r>
          </a:p>
          <a:p>
            <a:pPr algn="just"/>
            <a:endParaRPr lang="fa-IR">
              <a:cs typeface="B Nazanin" panose="00000400000000000000" pitchFamily="2" charset="-78"/>
            </a:endParaRPr>
          </a:p>
        </p:txBody>
      </p:sp>
      <p:sp>
        <p:nvSpPr>
          <p:cNvPr id="4" name="Flowchart: Internal Storage 3"/>
          <p:cNvSpPr/>
          <p:nvPr/>
        </p:nvSpPr>
        <p:spPr>
          <a:xfrm>
            <a:off x="1294228" y="4192172"/>
            <a:ext cx="2827606" cy="1617785"/>
          </a:xfrm>
          <a:prstGeom prst="flowChartInternalStorag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0070C0"/>
                </a:solidFill>
                <a:cs typeface="B Nazanin" panose="00000400000000000000" pitchFamily="2" charset="-78"/>
              </a:rPr>
              <a:t>مرگ نابت تا عدنان</a:t>
            </a:r>
            <a:endParaRPr lang="fa-IR" b="1">
              <a:solidFill>
                <a:srgbClr val="0070C0"/>
              </a:solidFill>
            </a:endParaRPr>
          </a:p>
        </p:txBody>
      </p:sp>
    </p:spTree>
    <p:extLst>
      <p:ext uri="{BB962C8B-B14F-4D97-AF65-F5344CB8AC3E}">
        <p14:creationId xmlns:p14="http://schemas.microsoft.com/office/powerpoint/2010/main" val="715127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Nazanin" panose="00000400000000000000" pitchFamily="2" charset="-78"/>
              </a:rPr>
              <a:t>سلسله انساب پیامبر را بعد از عدنان آغاز می کنند. بنا بر اخبار و روایات معد پسر عدنان که پس از حمله بخت النصر به عربستان به فلسطین فرار کرده بود. پس از باخبر شدن از مرگ بخت النصر همراه پیامبران بنی اسراییل ارمیا و برخیا، به مکه بازگشت و در آنجا بنی اعمام خویش را پیدا کرد. معد در مکه با معانه دختر جوشم  بن جلهمه جرهمی ازدواج کرد که از این وصلت نزار به دنیا آمد. عدنان پسر دیگری به نام عک داشت و بنابر روایات پس از مرگ عدنان اسماعیلیان به دو شاخه بزرگ معد و عک تقسیم شدند قبایل عک که در جنوب سرزمین معد بودند به یمن رفتند و به یمنی ها پیوستند. </a:t>
            </a:r>
          </a:p>
          <a:p>
            <a:pPr marL="0" indent="0" algn="just">
              <a:buNone/>
            </a:pPr>
            <a:endParaRPr lang="fa-IR">
              <a:cs typeface="B Nazanin" panose="00000400000000000000" pitchFamily="2" charset="-78"/>
            </a:endParaRPr>
          </a:p>
        </p:txBody>
      </p:sp>
      <p:sp>
        <p:nvSpPr>
          <p:cNvPr id="4" name="Flowchart: Process 3"/>
          <p:cNvSpPr/>
          <p:nvPr/>
        </p:nvSpPr>
        <p:spPr>
          <a:xfrm>
            <a:off x="1294228" y="4726745"/>
            <a:ext cx="3784209" cy="115355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0070C0"/>
                </a:solidFill>
                <a:cs typeface="B Nazanin" panose="00000400000000000000" pitchFamily="2" charset="-78"/>
              </a:rPr>
              <a:t>دو شاخه بزرگ معد و عک</a:t>
            </a:r>
            <a:endParaRPr lang="fa-IR" sz="2000" b="1">
              <a:solidFill>
                <a:srgbClr val="0070C0"/>
              </a:solidFill>
            </a:endParaRPr>
          </a:p>
        </p:txBody>
      </p:sp>
    </p:spTree>
    <p:extLst>
      <p:ext uri="{BB962C8B-B14F-4D97-AF65-F5344CB8AC3E}">
        <p14:creationId xmlns:p14="http://schemas.microsoft.com/office/powerpoint/2010/main" val="1176145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اما نزار بن معد که رسول خدا (ص) از آن تیره است در مکه باقی ماند و چهار پسر دیگر از وی بر جای ماند، مصر، ایاد، ربیعه، انمار. برخی نوشته اند که فرزندان خالص و مهم اسماعیل مضر و ربیعههستند. بنابر گزارش ابن خلدون، بنی مضر بن مزار ریاست حرم را به عهده گرفتند و بنی ایاد به عراق رفتند و انمار با فرزندان خود خثعم و بحیله راهی سروات شدند و در کنار چاه های بافه فرود آمدند. مضر دو پسر به نام های الیاس و عیلان داشت که پیامبر (ص) از شاخه فرزندان الیاس است. </a:t>
            </a:r>
          </a:p>
        </p:txBody>
      </p:sp>
      <p:sp>
        <p:nvSpPr>
          <p:cNvPr id="4" name="Flowchart: Process 3"/>
          <p:cNvSpPr/>
          <p:nvPr/>
        </p:nvSpPr>
        <p:spPr>
          <a:xfrm>
            <a:off x="1378634" y="4389120"/>
            <a:ext cx="3193366" cy="1195754"/>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الیاس و عیلان</a:t>
            </a:r>
            <a:endParaRPr lang="fa-IR"/>
          </a:p>
        </p:txBody>
      </p:sp>
    </p:spTree>
    <p:extLst>
      <p:ext uri="{BB962C8B-B14F-4D97-AF65-F5344CB8AC3E}">
        <p14:creationId xmlns:p14="http://schemas.microsoft.com/office/powerpoint/2010/main" val="1077162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جالب انکه بنی مخزوم و بنی امیه با هم در مکه هم پیمان بودند و بیشتر اشراف و سران قریش از این دو قبیله برخاستند. ولید بن عمره، ابوجهل و ابوسفیان دو شخصیت بزرگ بنی محزوم و بنی امیه دوبدند که رهبری و زعامت قریش را در هنگام ظهور اسلام بر عهده داشتند. میزان جمعیت آن چنان مهم و با اهمیت بود که هنگام انتخاب ابوبکر به خلافت از سوی شورای سقیفه ، ابوسفیان به علت این که ابوبکر از قبیله ای بی اهمیت و با جمعیت بسیار کم برخاسته است، زبان به اعتراض گشود. </a:t>
            </a:r>
            <a:endParaRPr lang="fa-IR">
              <a:cs typeface="B Nazanin" panose="00000400000000000000" pitchFamily="2" charset="-78"/>
            </a:endParaRPr>
          </a:p>
        </p:txBody>
      </p:sp>
      <p:sp>
        <p:nvSpPr>
          <p:cNvPr id="4" name="Flowchart: Process 3"/>
          <p:cNvSpPr/>
          <p:nvPr/>
        </p:nvSpPr>
        <p:spPr>
          <a:xfrm>
            <a:off x="1223889" y="4318782"/>
            <a:ext cx="4994031" cy="1237956"/>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0070C0"/>
                </a:solidFill>
                <a:cs typeface="B Nazanin" panose="00000400000000000000" pitchFamily="2" charset="-78"/>
              </a:rPr>
              <a:t>بنی مخزوم و بنی امیه با هم در مکه هم پیمان بودند</a:t>
            </a:r>
            <a:endParaRPr lang="fa-IR" b="1">
              <a:solidFill>
                <a:srgbClr val="0070C0"/>
              </a:solidFill>
            </a:endParaRPr>
          </a:p>
        </p:txBody>
      </p:sp>
    </p:spTree>
    <p:extLst>
      <p:ext uri="{BB962C8B-B14F-4D97-AF65-F5344CB8AC3E}">
        <p14:creationId xmlns:p14="http://schemas.microsoft.com/office/powerpoint/2010/main" val="2624637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این اختلاف در حقیقت به دلیل تفاوت در روشن نسب شناسی است </a:t>
            </a:r>
            <a:r>
              <a:rPr lang="fa-IR" smtClean="0">
                <a:cs typeface="B Nazanin" panose="00000400000000000000" pitchFamily="2" charset="-78"/>
              </a:rPr>
              <a:t>. به این صورت که مصعب بن عبدالله زبیری با دقت بیشتری  به نسب خاندان قریش پرداخته و علاوه بر نام مردان و فرزان آنها اسامی همسران و با مادران آنها را نیز ذکر کرده است و  از این نظر نسب شناسی وی کامل تر و صحح تر به نظر می رسد. </a:t>
            </a:r>
            <a:endParaRPr lang="fa-IR">
              <a:cs typeface="B Nazanin" panose="00000400000000000000" pitchFamily="2" charset="-78"/>
            </a:endParaRPr>
          </a:p>
        </p:txBody>
      </p:sp>
    </p:spTree>
    <p:extLst>
      <p:ext uri="{BB962C8B-B14F-4D97-AF65-F5344CB8AC3E}">
        <p14:creationId xmlns:p14="http://schemas.microsoft.com/office/powerpoint/2010/main" val="4079746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ابن حزم و ابن کلبی نیز در برخی موارد اسامی مادران قریش را بر شمرده اند ولی مانند ابن زبیر دقیق و کامل به نظر نمی رسد. به همین جهت در شماره اعضای خاندان قریش فقط تعداد مردان و فرزندان (پسر و دختر) آنها را بر شمرده ایم. درباره کتاب نسب ابن سلام نیز به نظر می رسد وی آن دسته از اعضای خاندان های قریش را نام برده که در زمان حیات پیامبر و یا نزدیک ظهور اسلام می زیستند و از این رو ملاحظه می کنیم که کمترین تعداد اعضای قریش بر کتاب النسب شمارش شده است. </a:t>
            </a:r>
            <a:endParaRPr lang="fa-IR">
              <a:cs typeface="B Nazanin" panose="00000400000000000000" pitchFamily="2" charset="-78"/>
            </a:endParaRPr>
          </a:p>
        </p:txBody>
      </p:sp>
      <p:sp>
        <p:nvSpPr>
          <p:cNvPr id="4" name="Flowchart: Process 3"/>
          <p:cNvSpPr/>
          <p:nvPr/>
        </p:nvSpPr>
        <p:spPr>
          <a:xfrm>
            <a:off x="1280160" y="4389121"/>
            <a:ext cx="3432517" cy="1266092"/>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اسامی مادران قریش</a:t>
            </a:r>
            <a:endParaRPr lang="fa-IR" b="1">
              <a:solidFill>
                <a:srgbClr val="FF0000"/>
              </a:solidFill>
            </a:endParaRPr>
          </a:p>
        </p:txBody>
      </p:sp>
    </p:spTree>
    <p:extLst>
      <p:ext uri="{BB962C8B-B14F-4D97-AF65-F5344CB8AC3E}">
        <p14:creationId xmlns:p14="http://schemas.microsoft.com/office/powerpoint/2010/main" val="2052571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سوی دیگر آمار جمعیت کتاب النسب ابن کلبی، ابن حزم و مصعب بن عبدالله مربوط به چندین نسل از خاندان قریش می باشد و به طور طبیعی همه آنها نمی توانستند در یک زمان زنده باشند و در میان آنها مرگ و میر وجود داشته است. </a:t>
            </a:r>
            <a:endParaRPr lang="fa-IR">
              <a:cs typeface="B Nazanin" panose="00000400000000000000" pitchFamily="2" charset="-78"/>
            </a:endParaRPr>
          </a:p>
        </p:txBody>
      </p:sp>
    </p:spTree>
    <p:extLst>
      <p:ext uri="{BB962C8B-B14F-4D97-AF65-F5344CB8AC3E}">
        <p14:creationId xmlns:p14="http://schemas.microsoft.com/office/powerpoint/2010/main" val="1592918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البته خانواده های قریش به یوژه افراد ثروتمند و اشراف قریش هر یک دارای برده کنیز و هم پیمانان  نیز بوده اند که در منابع انساب  از آنها ذکری به میان نیامده و اسامی برخی از آنها  در کتب دیگر تاریخی ثبت شده است افرادی چون یاسر، سمیه، عمار، صهیب رومی، بلال حبشی و ... جز همین گروه به شمار می امدند با وجود این با دقت در منابع  و تعداد کم خانواده های اشراف، </a:t>
            </a:r>
            <a:r>
              <a:rPr lang="fa-IR" smtClean="0">
                <a:cs typeface="B Nazanin" panose="00000400000000000000" pitchFamily="2" charset="-78"/>
              </a:rPr>
              <a:t>نمی </a:t>
            </a:r>
            <a:r>
              <a:rPr lang="fa-IR">
                <a:cs typeface="B Nazanin" panose="00000400000000000000" pitchFamily="2" charset="-78"/>
              </a:rPr>
              <a:t>توان  جمعیت گروه فوق را بیش از 50 نفر دانست و با در نظر گرفتن ملاحظات یاد شده </a:t>
            </a:r>
            <a:r>
              <a:rPr lang="fa-IR" b="1">
                <a:solidFill>
                  <a:srgbClr val="FF0000"/>
                </a:solidFill>
                <a:cs typeface="B Nazanin" panose="00000400000000000000" pitchFamily="2" charset="-78"/>
              </a:rPr>
              <a:t>جمعیت قریش در مکه هنگام ظهور پیامبر در حالت بسیار خوش بینانه بین 500 تا 600 نفر تخمین زده می شود.</a:t>
            </a:r>
          </a:p>
        </p:txBody>
      </p:sp>
    </p:spTree>
    <p:extLst>
      <p:ext uri="{BB962C8B-B14F-4D97-AF65-F5344CB8AC3E}">
        <p14:creationId xmlns:p14="http://schemas.microsoft.com/office/powerpoint/2010/main" val="1904088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پس اگر روایت ازرقی را در مورد کمی جمعیت مکه قبل از آمدن قریش به مکه بپذیریم جمعیت مکه را نمی توان بیش از 10000 نفر برآورد کرد. با مطالعه و بررسی آمار جمعیت به نکات قابل توجه و با اهمیت دست خواهیم یافت. یکی از این نکات مهم میزان پیوند خویشاوندی قریش با قبایل دیگر ساکن جزیره العرب چه داخل مکه  و چه در خارج ان جا است و نشان دهنده ارتباط و نزدیکی قریش با قبایل دیگر می باشد. در این مورد کتاب مصعب بن عبدالله زبیری که نام مادران و همسران قریش را ذکر کرده حایز اهمیت است. </a:t>
            </a:r>
            <a:endParaRPr lang="fa-IR">
              <a:cs typeface="B Nazanin" panose="00000400000000000000" pitchFamily="2" charset="-78"/>
            </a:endParaRPr>
          </a:p>
        </p:txBody>
      </p:sp>
      <p:sp>
        <p:nvSpPr>
          <p:cNvPr id="4" name="Flowchart: Process 3"/>
          <p:cNvSpPr/>
          <p:nvPr/>
        </p:nvSpPr>
        <p:spPr>
          <a:xfrm>
            <a:off x="838200" y="4600136"/>
            <a:ext cx="4262510" cy="1125415"/>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کتاب مصعب بن عبدالله زبیری</a:t>
            </a:r>
            <a:endParaRPr lang="fa-IR" b="1">
              <a:solidFill>
                <a:srgbClr val="FF0000"/>
              </a:solidFill>
            </a:endParaRPr>
          </a:p>
        </p:txBody>
      </p:sp>
      <p:sp>
        <p:nvSpPr>
          <p:cNvPr id="5" name="Flowchart: Process 4"/>
          <p:cNvSpPr/>
          <p:nvPr/>
        </p:nvSpPr>
        <p:spPr>
          <a:xfrm>
            <a:off x="6096000" y="4600136"/>
            <a:ext cx="3906129" cy="112541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نام مادران و همسران قریش</a:t>
            </a:r>
            <a:endParaRPr lang="fa-IR"/>
          </a:p>
        </p:txBody>
      </p:sp>
    </p:spTree>
    <p:extLst>
      <p:ext uri="{BB962C8B-B14F-4D97-AF65-F5344CB8AC3E}">
        <p14:creationId xmlns:p14="http://schemas.microsoft.com/office/powerpoint/2010/main" val="39729347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مناصب بین فرزندان وی  تقسیم گردید هر چند رهبری قریش بعد از قصی دچار بحران شد و از آن پس کسی مانند قصی هرگز نتوانست بر مکه ریاست داشته باشد. </a:t>
            </a:r>
          </a:p>
          <a:p>
            <a:pPr algn="just"/>
            <a:r>
              <a:rPr lang="fa-IR" smtClean="0">
                <a:cs typeface="B Nazanin" panose="00000400000000000000" pitchFamily="2" charset="-78"/>
              </a:rPr>
              <a:t>اما یک از مسائل مهمی که گریبان گیر خاندان قریش از همان زمان قصی بود کمبود آب در مکه بود که با گذشت زمان و بیشتر شدن خاندان  قریش نمایان می شد. بنابر گزارش ازرقی در زمان قصی، مردم مکه {قریش} همچون نیاکان خود از آب آبگیر های کوه و جاده هایی که در بیرون مکه بود استفاده می کردند و این وضع تا زمان نوادگان قصی ادامه داشت تا این که شماره ساکنان آنجا زیاد، آب برای آن ها کم و زندگی دشوار شد</a:t>
            </a:r>
            <a:endParaRPr lang="fa-IR">
              <a:cs typeface="B Nazanin" panose="00000400000000000000" pitchFamily="2" charset="-78"/>
            </a:endParaRPr>
          </a:p>
        </p:txBody>
      </p:sp>
      <p:sp>
        <p:nvSpPr>
          <p:cNvPr id="4" name="Flowchart: Process 3"/>
          <p:cNvSpPr/>
          <p:nvPr/>
        </p:nvSpPr>
        <p:spPr>
          <a:xfrm>
            <a:off x="838200" y="4768948"/>
            <a:ext cx="2954215" cy="1182932"/>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رهبری قریش بعد از قصی دچار بحران شد</a:t>
            </a:r>
            <a:endParaRPr lang="fa-IR" b="1">
              <a:solidFill>
                <a:srgbClr val="FF0000"/>
              </a:solidFill>
            </a:endParaRPr>
          </a:p>
        </p:txBody>
      </p:sp>
    </p:spTree>
    <p:extLst>
      <p:ext uri="{BB962C8B-B14F-4D97-AF65-F5344CB8AC3E}">
        <p14:creationId xmlns:p14="http://schemas.microsoft.com/office/powerpoint/2010/main" val="2590429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طرح مساله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بی شک شناخت دقیق حوادث صدر اسلام و تحلیل وقایع آن بدون واکاوی پدیده ها و جریان های دوره قبل از ظهور  اسلام در جزیره العرب میسر نمی باشد. در این میان مکه به عنوان مرکز جزیره العرب و پایگاه ظهور اسلام جایگاه ویژه و ممتازی دارا بوده و از این رو شایسته است تا با نگاهی  موشکافانه تر مورد بررسی و مطالعه قرار گیرد. شناخت خصوصیات و ویژگی های طبیعی مکه و چگونگی استقرار نخستین ساکنان آنجا از دیرباز مورد توجه عالمان ومورخان اسلام بوده است. </a:t>
            </a:r>
            <a:endParaRPr lang="fa-IR">
              <a:cs typeface="B Nazanin" panose="00000400000000000000" pitchFamily="2" charset="-78"/>
            </a:endParaRPr>
          </a:p>
        </p:txBody>
      </p:sp>
      <p:sp>
        <p:nvSpPr>
          <p:cNvPr id="4" name="Flowchart: Process 3"/>
          <p:cNvSpPr/>
          <p:nvPr/>
        </p:nvSpPr>
        <p:spPr>
          <a:xfrm>
            <a:off x="838200" y="4375052"/>
            <a:ext cx="5064369" cy="1139483"/>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چگونگی استقرار نخستین ساکنان آنجا</a:t>
            </a:r>
            <a:endParaRPr lang="fa-IR" b="1">
              <a:solidFill>
                <a:srgbClr val="FF0000"/>
              </a:solidFill>
            </a:endParaRPr>
          </a:p>
        </p:txBody>
      </p:sp>
    </p:spTree>
    <p:extLst>
      <p:ext uri="{BB962C8B-B14F-4D97-AF65-F5344CB8AC3E}">
        <p14:creationId xmlns:p14="http://schemas.microsoft.com/office/powerpoint/2010/main" val="1155542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آغاز که اسماعیل است شروع و در دو جهت افقی و عمودی در حال رشد است بنابراین شما لازم است در میان منابع، خاندان های قریش را برشمردیم و از میان آنها قریش ظواهر و قریش بطحاء را از هم تمییز دهیم در منابع در مورد تعداد بطون قریش اختلاف هستند. خلیفه بن خیاط آنها را در 16 بطن  ابن حزم 18 بطن ابن سلام  16 بطن و مصعب بن زبیر 17 بطن ذکر کرده اند در این میان یعقوبی ذیل واقعه انذار کمترین تعداد یعنی 12 بطن را ذکر کرده و مسعودی بیشترین تعداد یعنی حدود 25 بطن از قریش را یادآور شده است. </a:t>
            </a:r>
          </a:p>
        </p:txBody>
      </p:sp>
      <p:sp>
        <p:nvSpPr>
          <p:cNvPr id="4" name="Flowchart: Process 3"/>
          <p:cNvSpPr/>
          <p:nvPr/>
        </p:nvSpPr>
        <p:spPr>
          <a:xfrm>
            <a:off x="1533378" y="4501662"/>
            <a:ext cx="4065564" cy="1181686"/>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قریش ظواهر و قریش بطحاء</a:t>
            </a:r>
            <a:endParaRPr lang="fa-IR" b="1">
              <a:solidFill>
                <a:srgbClr val="FF0000"/>
              </a:solidFill>
            </a:endParaRPr>
          </a:p>
        </p:txBody>
      </p:sp>
    </p:spTree>
    <p:extLst>
      <p:ext uri="{BB962C8B-B14F-4D97-AF65-F5344CB8AC3E}">
        <p14:creationId xmlns:p14="http://schemas.microsoft.com/office/powerpoint/2010/main" val="35537401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البته با دقت در منابع اصلی در می یابیم که این اختلاف ها بیشتر رد تقسیم بندی تیروهای قری شاست. به طور نمونه  برخی بنی هاشم را یک بطن و برخی دیگر آن را شامل چندین بطئی ، بنوعباس، بنوطالب، بنی ابی لهب و ... می دانند. بنابراین در مجموع می توان بطون اصل یقریش را بدین ترتیب برشمرد بنی هاشم بنی امیه و برادرانش، بنی مطلب بنی نوفل بن عبدمناف بنی اسد بن عبدالعزی، بنی عبدالدار بن قصی ، بنی زهره بن کلاب، بنی بد ب قصی، بنی تیم بن مره بنی محزوم، بنی عدی بن کعب بنی جمع، بنی زهره بن کلاب، بنی عبد بن قصی، بنی تیم بن مره بنی مخزوم ، بنی عدی بن کعب بنی جمح، بنی سهم، بنی عامر بن لوی، بنی حارث بن فهر ، بنی محارب بن فهر، </a:t>
            </a:r>
          </a:p>
        </p:txBody>
      </p:sp>
    </p:spTree>
    <p:extLst>
      <p:ext uri="{BB962C8B-B14F-4D97-AF65-F5344CB8AC3E}">
        <p14:creationId xmlns:p14="http://schemas.microsoft.com/office/powerpoint/2010/main" val="36411884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قبلا ا</a:t>
            </a:r>
            <a:r>
              <a:rPr lang="fa-IR" smtClean="0">
                <a:cs typeface="B Nazanin" panose="00000400000000000000" pitchFamily="2" charset="-78"/>
              </a:rPr>
              <a:t>شاره </a:t>
            </a:r>
            <a:r>
              <a:rPr lang="fa-IR">
                <a:cs typeface="B Nazanin" panose="00000400000000000000" pitchFamily="2" charset="-78"/>
              </a:rPr>
              <a:t>شد که در بین </a:t>
            </a:r>
            <a:r>
              <a:rPr lang="fa-IR">
                <a:cs typeface="B Nazanin" panose="00000400000000000000" pitchFamily="2" charset="-78"/>
              </a:rPr>
              <a:t>بطون </a:t>
            </a:r>
            <a:r>
              <a:rPr lang="fa-IR">
                <a:cs typeface="B Nazanin" panose="00000400000000000000" pitchFamily="2" charset="-78"/>
              </a:rPr>
              <a:t>اصلی قریش، بنی حارث بن فهر و بنی محارب بن فهر جزء آن دسته از نیرهای قریش بودند که در اطراف مکه باقی ماندند و به همین جهت قریش ظواهر نامیده شدند. همچنین برخی عشیره های منشعب از این بطن یا در ظواهر مکه ماندند (مانند تیم بن غالب) یا به نواحی دیگر رفتند (مانند سامه بن لوی بن غالب بن فهر) و یا منقرض شدند (مانند قیس بن فهر) در مورد بنی عامر بن لوی بن منابع انساب و منابع دیگر اختلاف نظر وجود دارد. بیشتر منابع انساب آنها را جزء قریش بطحاء آورده اند و یا برخی از تیره های آن را جزء قریش ظواهر دانسته اند ولی منابع دیگر، همه بنی عامر بن لوی را جزء قریش ظواهر ذکر کرده اند. </a:t>
            </a:r>
          </a:p>
          <a:p>
            <a:pPr algn="just"/>
            <a:endParaRPr lang="fa-IR">
              <a:cs typeface="B Nazanin" panose="00000400000000000000" pitchFamily="2" charset="-78"/>
            </a:endParaRPr>
          </a:p>
        </p:txBody>
      </p:sp>
      <p:sp>
        <p:nvSpPr>
          <p:cNvPr id="4" name="Flowchart: Process 3"/>
          <p:cNvSpPr/>
          <p:nvPr/>
        </p:nvSpPr>
        <p:spPr>
          <a:xfrm>
            <a:off x="1308295" y="4895557"/>
            <a:ext cx="3742007" cy="956603"/>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عشیره های منشعب</a:t>
            </a:r>
            <a:endParaRPr lang="fa-IR" b="1">
              <a:solidFill>
                <a:srgbClr val="FF0000"/>
              </a:solidFill>
            </a:endParaRPr>
          </a:p>
        </p:txBody>
      </p:sp>
    </p:spTree>
    <p:extLst>
      <p:ext uri="{BB962C8B-B14F-4D97-AF65-F5344CB8AC3E}">
        <p14:creationId xmlns:p14="http://schemas.microsoft.com/office/powerpoint/2010/main" val="11445019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در نظر گرفتن جوانب مختلف و در مجموع می توان بطون قریش بطحاء را چنین بر شمرد: 1- بنی هاشم 2- بنی امیه 3- بنی مطلب بن عبد مناف 4- بنی نوفل بن عبد مناف 5- بنی اسد بن عبدالعزی 6- بنی عبدالدار 7- بنو عبد بن قصی 8- بنی زهره بن کلاب 9- بنی تمیمم بن مره 10- بنی مخزوم بن یقظه 11- بنی عدی بن کعب 12 – بنجمح  13- بنی سهم 14 بنی عامر بن انوری بیشتر منابع انساب، نس این خاندان ها را بر شمرده اند ولی در میان آنها کتاب های نسب قریش مصعب بن عبدالله زبیری ، جمهره انساب العرب، ابن حزم، جمهره النسب ابن کلبی و النسب ابن سلام به ترتیب از اهمیت بیشتر و بالاترین در زمینه شجره خاندان قریش برخوردارند به همین جهت مبنای برآورد جمعیت و شماره افراد این خاندان ها را این چهار کتاب قرار دادیم که در جدول مشاهده می کنید. </a:t>
            </a:r>
            <a:endParaRPr lang="fa-IR">
              <a:cs typeface="B Nazanin" panose="00000400000000000000" pitchFamily="2" charset="-78"/>
            </a:endParaRPr>
          </a:p>
        </p:txBody>
      </p:sp>
    </p:spTree>
    <p:extLst>
      <p:ext uri="{BB962C8B-B14F-4D97-AF65-F5344CB8AC3E}">
        <p14:creationId xmlns:p14="http://schemas.microsoft.com/office/powerpoint/2010/main" val="3608490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443837"/>
            <a:ext cx="10515600" cy="1325563"/>
          </a:xfrm>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955343" y="413975"/>
            <a:ext cx="10275627" cy="5762988"/>
          </a:xfrm>
          <a:prstGeom prst="rect">
            <a:avLst/>
          </a:prstGeom>
        </p:spPr>
      </p:pic>
    </p:spTree>
    <p:extLst>
      <p:ext uri="{BB962C8B-B14F-4D97-AF65-F5344CB8AC3E}">
        <p14:creationId xmlns:p14="http://schemas.microsoft.com/office/powerpoint/2010/main" val="13090586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سعد ابی وقاص در شمار آخرین فرد از اعضای خاندان های خودش قرار دارند. با ملاحظه آما چهار کتاب نسب شناسی متوجه خواهیم شد که آمار ابن حزم و ابن کلبی بسیار به هم نزدیکتر است و آمار مصعب بن عدالله زبیری تقریبا دو برابر آمار آنان است و بر عکس آن؛ آمار ابن سلام تقریبا نصف مار ابن کلبی و ابن حزم است. </a:t>
            </a:r>
          </a:p>
          <a:p>
            <a:pPr algn="just"/>
            <a:r>
              <a:rPr lang="fa-IR" smtClean="0">
                <a:cs typeface="B Nazanin" panose="00000400000000000000" pitchFamily="2" charset="-78"/>
              </a:rPr>
              <a:t>این اختلاف در حقیقت به دلیل تفاوت در </a:t>
            </a:r>
            <a:r>
              <a:rPr lang="fa-IR" smtClean="0">
                <a:cs typeface="B Nazanin" panose="00000400000000000000" pitchFamily="2" charset="-78"/>
              </a:rPr>
              <a:t>روش نسب </a:t>
            </a:r>
            <a:r>
              <a:rPr lang="fa-IR" smtClean="0">
                <a:cs typeface="B Nazanin" panose="00000400000000000000" pitchFamily="2" charset="-78"/>
              </a:rPr>
              <a:t>شناسی است. به این صورت که مصعب بن عبدالله زبیری با دقت بیشتری به نسب خاندان قریش پرداخته و علاوه بر نام مردان و فرزندان آنها اسامی همسران و یا مادران آنها را نیز ذکر کرده است و از این نظر نسب شناسی وی کامل تر و صحیح تر به نظر می رسد. </a:t>
            </a:r>
            <a:endParaRPr lang="fa-IR">
              <a:cs typeface="B Nazanin" panose="00000400000000000000" pitchFamily="2" charset="-78"/>
            </a:endParaRPr>
          </a:p>
        </p:txBody>
      </p:sp>
    </p:spTree>
    <p:extLst>
      <p:ext uri="{BB962C8B-B14F-4D97-AF65-F5344CB8AC3E}">
        <p14:creationId xmlns:p14="http://schemas.microsoft.com/office/powerpoint/2010/main" val="5760553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ابن حزم و </a:t>
            </a:r>
            <a:r>
              <a:rPr lang="fa-IR" smtClean="0">
                <a:cs typeface="B Nazanin" panose="00000400000000000000" pitchFamily="2" charset="-78"/>
              </a:rPr>
              <a:t>ابن </a:t>
            </a:r>
            <a:r>
              <a:rPr lang="fa-IR" smtClean="0">
                <a:cs typeface="B Nazanin" panose="00000400000000000000" pitchFamily="2" charset="-78"/>
              </a:rPr>
              <a:t>کلبی نیز در برخی موارد اسامی مادران مردان قریش را برشمرده اند ولی مانند ابن زبیر دقیق و کامل به نظر نمی رسد. به همین جهت در شماره اعضای خاندان قریش فقط تعداد مردان و فرزندان (پسر و دختر) آنها را برشمرده ایم. درباره کتاب نسب ابن سلام نیز به نظر می رسد وی آن دسته از اعضای خاندان های قریش را نام برده که در مزان حیات پیامبر و با نزدیک ظهور اسلام می زیستند و از این رو ملاحظه می کنیم که کمترین تعداد اعضای قریش در کتاب النسب شمارش شده است. </a:t>
            </a:r>
            <a:endParaRPr lang="fa-IR">
              <a:cs typeface="B Nazanin" panose="00000400000000000000" pitchFamily="2" charset="-78"/>
            </a:endParaRPr>
          </a:p>
        </p:txBody>
      </p:sp>
      <p:sp>
        <p:nvSpPr>
          <p:cNvPr id="4" name="Flowchart: Process 3"/>
          <p:cNvSpPr/>
          <p:nvPr/>
        </p:nvSpPr>
        <p:spPr>
          <a:xfrm>
            <a:off x="1406770" y="4557933"/>
            <a:ext cx="3418449" cy="1223889"/>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ابن حزم و ابن کلبی</a:t>
            </a:r>
            <a:endParaRPr lang="fa-IR" b="1">
              <a:solidFill>
                <a:srgbClr val="FF0000"/>
              </a:solidFill>
            </a:endParaRPr>
          </a:p>
        </p:txBody>
      </p:sp>
      <p:sp>
        <p:nvSpPr>
          <p:cNvPr id="5" name="Flowchart: Process 4"/>
          <p:cNvSpPr/>
          <p:nvPr/>
        </p:nvSpPr>
        <p:spPr>
          <a:xfrm>
            <a:off x="6457070" y="4557933"/>
            <a:ext cx="3685735" cy="122388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0070C0"/>
                </a:solidFill>
                <a:cs typeface="B Nazanin" panose="00000400000000000000" pitchFamily="2" charset="-78"/>
              </a:rPr>
              <a:t>اسامی مادران مردان قریش</a:t>
            </a:r>
            <a:endParaRPr lang="fa-IR" sz="2800" b="1">
              <a:solidFill>
                <a:srgbClr val="0070C0"/>
              </a:solidFill>
            </a:endParaRPr>
          </a:p>
        </p:txBody>
      </p:sp>
    </p:spTree>
    <p:extLst>
      <p:ext uri="{BB962C8B-B14F-4D97-AF65-F5344CB8AC3E}">
        <p14:creationId xmlns:p14="http://schemas.microsoft.com/office/powerpoint/2010/main" val="10521882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سوی </a:t>
            </a:r>
            <a:r>
              <a:rPr lang="fa-IR" smtClean="0">
                <a:cs typeface="B Nazanin" panose="00000400000000000000" pitchFamily="2" charset="-78"/>
              </a:rPr>
              <a:t>دیگر </a:t>
            </a:r>
            <a:r>
              <a:rPr lang="fa-IR" smtClean="0">
                <a:cs typeface="B Nazanin" panose="00000400000000000000" pitchFamily="2" charset="-78"/>
              </a:rPr>
              <a:t>آمار </a:t>
            </a:r>
            <a:r>
              <a:rPr lang="fa-IR" smtClean="0">
                <a:cs typeface="B Nazanin" panose="00000400000000000000" pitchFamily="2" charset="-78"/>
              </a:rPr>
              <a:t>معین </a:t>
            </a:r>
            <a:r>
              <a:rPr lang="fa-IR" smtClean="0">
                <a:cs typeface="B Nazanin" panose="00000400000000000000" pitchFamily="2" charset="-78"/>
              </a:rPr>
              <a:t>کتب انساب ابن کلبی، ابن حزم و مصعب بن عبدالله مربوط به چندین نسل از خاندان قریش می باشد و به طور طبیعی همه آنها نمی توانستند در یک زمان زنده باشند و در میان آنها مرگ و میر وجود داشته است. البته خانواده های قریش به ویژه افراد ثروتمند و اشراف قریش هر یک دارای برده ، کنیز و هم پیمانانی نیز بوده اند که در منابع انساب از آنها ذکری به مین نیامده و اسامی برخی از آنها در کتب دیگر تاریخی ثبت شده سات. افرادی چون یاسر، سمیه، عمار،  صهیب رومی، بلال حبشی و ... جز همین گروه به شمار می </a:t>
            </a:r>
            <a:r>
              <a:rPr lang="fa-IR" smtClean="0">
                <a:cs typeface="B Nazanin" panose="00000400000000000000" pitchFamily="2" charset="-78"/>
              </a:rPr>
              <a:t>آمدند</a:t>
            </a:r>
            <a:endParaRPr lang="fa-IR">
              <a:cs typeface="B Nazanin" panose="00000400000000000000" pitchFamily="2" charset="-78"/>
            </a:endParaRPr>
          </a:p>
        </p:txBody>
      </p:sp>
      <p:sp>
        <p:nvSpPr>
          <p:cNvPr id="4" name="Flowchart: Process 3"/>
          <p:cNvSpPr/>
          <p:nvPr/>
        </p:nvSpPr>
        <p:spPr>
          <a:xfrm>
            <a:off x="1505243" y="4670474"/>
            <a:ext cx="6611815" cy="109728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کتب انساب ابن کلبی، ابن حزم و مصعب بن عبدالله</a:t>
            </a:r>
            <a:endParaRPr lang="fa-IR" b="1">
              <a:solidFill>
                <a:srgbClr val="FF0000"/>
              </a:solidFill>
            </a:endParaRPr>
          </a:p>
        </p:txBody>
      </p:sp>
    </p:spTree>
    <p:extLst>
      <p:ext uri="{BB962C8B-B14F-4D97-AF65-F5344CB8AC3E}">
        <p14:creationId xmlns:p14="http://schemas.microsoft.com/office/powerpoint/2010/main" val="38338506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با </a:t>
            </a:r>
            <a:r>
              <a:rPr lang="fa-IR" smtClean="0">
                <a:cs typeface="B Nazanin" panose="00000400000000000000" pitchFamily="2" charset="-78"/>
              </a:rPr>
              <a:t>وجود </a:t>
            </a:r>
            <a:r>
              <a:rPr lang="fa-IR">
                <a:cs typeface="B Nazanin" panose="00000400000000000000" pitchFamily="2" charset="-78"/>
              </a:rPr>
              <a:t>این با دقت در منابع و تعداد کم خانواده های اشراف نمای توان جمعیت گروه به شمار می آمدند با وجود این با دقت  در منابع و تعداد کم خانواده های اشراف نمی توان جمعیت گروه فوق را بیش از 5 نفر دانست و </a:t>
            </a:r>
            <a:r>
              <a:rPr lang="fa-IR" b="1">
                <a:solidFill>
                  <a:srgbClr val="FF0000"/>
                </a:solidFill>
                <a:cs typeface="B Nazanin" panose="00000400000000000000" pitchFamily="2" charset="-78"/>
              </a:rPr>
              <a:t>با در نظر گرفتن ملاحظات یاد شده جمعیت قریش در مکه </a:t>
            </a:r>
            <a:r>
              <a:rPr lang="fa-IR" b="1">
                <a:solidFill>
                  <a:srgbClr val="FF0000"/>
                </a:solidFill>
                <a:cs typeface="B Nazanin" panose="00000400000000000000" pitchFamily="2" charset="-78"/>
              </a:rPr>
              <a:t>هنگام </a:t>
            </a:r>
            <a:r>
              <a:rPr lang="fa-IR" b="1" smtClean="0">
                <a:solidFill>
                  <a:srgbClr val="FF0000"/>
                </a:solidFill>
                <a:cs typeface="B Nazanin" panose="00000400000000000000" pitchFamily="2" charset="-78"/>
              </a:rPr>
              <a:t>ظهور پیامبر </a:t>
            </a:r>
            <a:r>
              <a:rPr lang="fa-IR" b="1">
                <a:solidFill>
                  <a:srgbClr val="FF0000"/>
                </a:solidFill>
                <a:cs typeface="B Nazanin" panose="00000400000000000000" pitchFamily="2" charset="-78"/>
              </a:rPr>
              <a:t>در حالت بسیار خوش بینانه بین 500 تا 600 نفر تخمین زده می شود. </a:t>
            </a:r>
          </a:p>
          <a:p>
            <a:endParaRPr lang="fa-IR"/>
          </a:p>
        </p:txBody>
      </p:sp>
    </p:spTree>
    <p:extLst>
      <p:ext uri="{BB962C8B-B14F-4D97-AF65-F5344CB8AC3E}">
        <p14:creationId xmlns:p14="http://schemas.microsoft.com/office/powerpoint/2010/main" val="12548615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پس اگر روایت ازرقی را در مورد کمی جمعیت مکه قبل از آمدن قریش به مکه بپذیریم، جمعیت مکه را نمی توان بیش از 10000 نفر برآورد کرد با مطالعه و بررسی آمار معیت مکه به نکات قابل توجه و با اهمیت دست خواهیم یافت. یکی از این نکات مهم میزان پیوند خویشاوندی قریش با قبایل دیگر ساکن جزیره العرب چه داخل مکه و چه در خارج آنجا است و نشان دهنده ارتباط و نزدیکی قریش با قبایل دیگر می بادش. در این مورد کتاب مصعب بن عبدالله زبیری که نام مادران و همسران قریش را ذکر کرده حایز اهمیت است.</a:t>
            </a:r>
            <a:endParaRPr lang="fa-IR">
              <a:cs typeface="B Nazanin" panose="00000400000000000000" pitchFamily="2" charset="-78"/>
            </a:endParaRPr>
          </a:p>
        </p:txBody>
      </p:sp>
      <p:sp>
        <p:nvSpPr>
          <p:cNvPr id="4" name="Flowchart: Process 3"/>
          <p:cNvSpPr/>
          <p:nvPr/>
        </p:nvSpPr>
        <p:spPr>
          <a:xfrm>
            <a:off x="1420837" y="4529797"/>
            <a:ext cx="3924886" cy="1111348"/>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a:solidFill>
                  <a:schemeClr val="tx1"/>
                </a:solidFill>
                <a:cs typeface="B Nazanin" panose="00000400000000000000" pitchFamily="2" charset="-78"/>
              </a:rPr>
              <a:t>کتاب مصعب بن عبدالله زبیری</a:t>
            </a:r>
            <a:endParaRPr lang="fa-IR" sz="2000">
              <a:solidFill>
                <a:schemeClr val="tx1"/>
              </a:solidFill>
            </a:endParaRPr>
          </a:p>
        </p:txBody>
      </p:sp>
    </p:spTree>
    <p:extLst>
      <p:ext uri="{BB962C8B-B14F-4D97-AF65-F5344CB8AC3E}">
        <p14:creationId xmlns:p14="http://schemas.microsoft.com/office/powerpoint/2010/main" val="1291007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اما نحوه سکونت عالمان قریش و نقش، جایگاه و موقعیت آنها در مکه از موضوعات بسیار حایز اهمیت و تاثیر گذاری است که کمتر بدان توجه گردیده است . در این پژوهش، تلاش شده با بهره گیری از منابع اصلی انساب برآورد و تخمینی نزدیک به واقع از جمعیت قریش و به طور کلی ساکنان مکه ارائه شود و بر اساس آمار به تحلیل موقعیت و جایگاه خاندان قریش قبل از بعثت پیامبر بپردازیم. </a:t>
            </a:r>
          </a:p>
        </p:txBody>
      </p:sp>
      <p:sp>
        <p:nvSpPr>
          <p:cNvPr id="4" name="Flowchart: Connector 3"/>
          <p:cNvSpPr/>
          <p:nvPr/>
        </p:nvSpPr>
        <p:spPr>
          <a:xfrm>
            <a:off x="1477108" y="4121834"/>
            <a:ext cx="2560320" cy="1350498"/>
          </a:xfrm>
          <a:prstGeom prst="flowChart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منابع اصلی انساب</a:t>
            </a:r>
            <a:endParaRPr lang="fa-IR" b="1">
              <a:solidFill>
                <a:srgbClr val="FF0000"/>
              </a:solidFill>
            </a:endParaRPr>
          </a:p>
        </p:txBody>
      </p:sp>
    </p:spTree>
    <p:extLst>
      <p:ext uri="{BB962C8B-B14F-4D97-AF65-F5344CB8AC3E}">
        <p14:creationId xmlns:p14="http://schemas.microsoft.com/office/powerpoint/2010/main" val="29221989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26287" y="1690688"/>
            <a:ext cx="8734149" cy="3148598"/>
          </a:xfrm>
          <a:prstGeom prst="rect">
            <a:avLst/>
          </a:prstGeom>
        </p:spPr>
      </p:pic>
    </p:spTree>
    <p:extLst>
      <p:ext uri="{BB962C8B-B14F-4D97-AF65-F5344CB8AC3E}">
        <p14:creationId xmlns:p14="http://schemas.microsoft.com/office/powerpoint/2010/main" val="42220253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مشاهده می کنید بر اساس نسب مصعب بن عبدالله بیشترین پیوند زناشویی با خزاعه صورت گرفته </a:t>
            </a:r>
            <a:r>
              <a:rPr lang="fa-IR" smtClean="0">
                <a:cs typeface="B Nazanin" panose="00000400000000000000" pitchFamily="2" charset="-78"/>
              </a:rPr>
              <a:t>است</a:t>
            </a:r>
            <a:r>
              <a:rPr lang="fa-IR" smtClean="0">
                <a:cs typeface="B Nazanin" panose="00000400000000000000" pitchFamily="2" charset="-78"/>
              </a:rPr>
              <a:t>. این امر طبیعی به نظر می رسید. زیرا خزاعه هم پیمان قریش و ساکن در مکه بودند و طبیعتا بیشترین نزدیکی و پیوند با یکدیگر داشتند . در این جدول  ثقیف در رده دوم قرار دارد و جالب این که از 13 ازدواج صورت گرفته 6 ازدواج مربوط به تیره بنی امیه استکه حاکی از رابطه تنگاتنگ قریش به ویژه خاندان بنی امیه با قبیه ثقیف است که در خارج از مکه و طائف بودند. </a:t>
            </a:r>
          </a:p>
        </p:txBody>
      </p:sp>
      <p:sp>
        <p:nvSpPr>
          <p:cNvPr id="4" name="Flowchart: Process 3"/>
          <p:cNvSpPr/>
          <p:nvPr/>
        </p:nvSpPr>
        <p:spPr>
          <a:xfrm>
            <a:off x="838200" y="4318781"/>
            <a:ext cx="4515730" cy="1237957"/>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Nazanin" panose="00000400000000000000" pitchFamily="2" charset="-78"/>
              </a:rPr>
              <a:t>بیشترین پیوند زناشویی با خزاعه</a:t>
            </a:r>
            <a:endParaRPr lang="fa-IR">
              <a:solidFill>
                <a:srgbClr val="FF0000"/>
              </a:solidFill>
            </a:endParaRPr>
          </a:p>
        </p:txBody>
      </p:sp>
    </p:spTree>
    <p:extLst>
      <p:ext uri="{BB962C8B-B14F-4D97-AF65-F5344CB8AC3E}">
        <p14:creationId xmlns:p14="http://schemas.microsoft.com/office/powerpoint/2010/main" val="11872636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جامعه قبیله ای عرب، میزان و تعداد اعضای قبیله از اهمیت بالایی برخوردار بود و یکی از علل اصلی قدرت و نفوذ قبیله به شمار می آمد. در جامعه ای که جنگ و زد و خورد در آن زیاد و حاکمیت و قانونی وجود نداشت. گروهی می توانست به حیات و  زندگی خویش تداوم بخشد که از حمایت بیشتر افراد و جنگاوران بیشتری بهره می گرفت در این میان </a:t>
            </a:r>
            <a:r>
              <a:rPr lang="fa-IR">
                <a:cs typeface="B Nazanin" panose="00000400000000000000" pitchFamily="2" charset="-78"/>
              </a:rPr>
              <a:t>قبایلی </a:t>
            </a:r>
            <a:r>
              <a:rPr lang="fa-IR" smtClean="0">
                <a:cs typeface="B Nazanin" panose="00000400000000000000" pitchFamily="2" charset="-78"/>
              </a:rPr>
              <a:t>که تعداد جمعیت آنها کم و اندک بود، تلاش می کردند از طریق سنت های موجود در جامعه قبیله عرب مانند حلف و جوار در پناه قبیله بزرگ و با جمعیت بیشتری قرار بگیرند. از سوی دیگر، قبیله ای که قدرت و نفوذ داشت مایل بود هم پیمانان بیشتری داشته باشد تا در مواقع جنگ و خطر از قدرت بیشتری برخوردار گردد. با نگاه به جدول جمعیت خاندان قریش ملاحظه خواهیم کرد خاندان بنی مخزوم و بنی عامر بن لوی به ترتیب کمی اختلاف دارای بیشترین جمعیت می باشد. </a:t>
            </a:r>
            <a:endParaRPr lang="fa-IR">
              <a:cs typeface="B Nazanin" panose="00000400000000000000" pitchFamily="2" charset="-78"/>
            </a:endParaRPr>
          </a:p>
          <a:p>
            <a:endParaRPr lang="fa-IR"/>
          </a:p>
        </p:txBody>
      </p:sp>
    </p:spTree>
    <p:extLst>
      <p:ext uri="{BB962C8B-B14F-4D97-AF65-F5344CB8AC3E}">
        <p14:creationId xmlns:p14="http://schemas.microsoft.com/office/powerpoint/2010/main" val="30009076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055077" y="695543"/>
            <a:ext cx="10309913" cy="5434589"/>
          </a:xfrm>
          <a:prstGeom prst="rect">
            <a:avLst/>
          </a:prstGeom>
        </p:spPr>
      </p:pic>
    </p:spTree>
    <p:extLst>
      <p:ext uri="{BB962C8B-B14F-4D97-AF65-F5344CB8AC3E}">
        <p14:creationId xmlns:p14="http://schemas.microsoft.com/office/powerpoint/2010/main" val="32155121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نتیجه</a:t>
            </a:r>
            <a:r>
              <a:rPr lang="fa-IR" smtClean="0">
                <a:cs typeface="B Nazanin" panose="00000400000000000000" pitchFamily="2" charset="-78"/>
              </a:rPr>
              <a:t> </a:t>
            </a:r>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آنچه در مورد اهالی مکه در دوره قبل از قصی از اهمیت بسیار برخوردار است نحوه زندگی اجتماعی ساکنان مکه است. از اشارات جسته و گریخته منابع می توان چنین نتیجه گرفت که در دوره عمالقه، جرهمیان و هم چنین خزاعه، ساکنان مکه بدوی و چادرنشین (وبری) زندگی می کردند و هر قبیه و عشیره ای برای حفظ هویت خود در گوشه ای از بطحای مکه به صورت جداگانه و پراکنده زندگی می کرد و از شکل نظام قبیله اش رایج در شبه جزیره عربستان پیروی می کردند. </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4204482"/>
            <a:ext cx="2847975" cy="1600200"/>
          </a:xfrm>
          <a:prstGeom prst="rect">
            <a:avLst/>
          </a:prstGeom>
        </p:spPr>
      </p:pic>
      <p:sp>
        <p:nvSpPr>
          <p:cNvPr id="5" name="Flowchart: Process 4"/>
          <p:cNvSpPr/>
          <p:nvPr/>
        </p:nvSpPr>
        <p:spPr>
          <a:xfrm>
            <a:off x="5725551" y="4403188"/>
            <a:ext cx="3066757" cy="1125415"/>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از اشارات جسته و گریخته</a:t>
            </a:r>
            <a:endParaRPr lang="fa-IR"/>
          </a:p>
        </p:txBody>
      </p:sp>
    </p:spTree>
    <p:extLst>
      <p:ext uri="{BB962C8B-B14F-4D97-AF65-F5344CB8AC3E}">
        <p14:creationId xmlns:p14="http://schemas.microsoft.com/office/powerpoint/2010/main" val="34591457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با غلبه قریش بر مکه توسط قصی جنین به نظر می رسد که تغییرات عمده ای در نحوه اسکان و استقرار اهالی مکه و همچنین شکل و ساختار زندگی اجتماعی آنها رخ داده باشد. اولین اقسام قصی در احداث خانه های ساخته شده از سنگ و گل و چوب آن چنان بزرگ و مهم جلوه کرد که مورد </a:t>
            </a:r>
            <a:r>
              <a:rPr lang="fa-IR" b="1">
                <a:solidFill>
                  <a:srgbClr val="FF0000"/>
                </a:solidFill>
                <a:cs typeface="B Nazanin" panose="00000400000000000000" pitchFamily="2" charset="-78"/>
              </a:rPr>
              <a:t>اعتراض </a:t>
            </a:r>
            <a:r>
              <a:rPr lang="fa-IR" b="1" smtClean="0">
                <a:solidFill>
                  <a:srgbClr val="FF0000"/>
                </a:solidFill>
                <a:cs typeface="B Nazanin" panose="00000400000000000000" pitchFamily="2" charset="-78"/>
              </a:rPr>
              <a:t>و </a:t>
            </a:r>
            <a:r>
              <a:rPr lang="fa-IR" b="1">
                <a:solidFill>
                  <a:srgbClr val="FF0000"/>
                </a:solidFill>
                <a:cs typeface="B Nazanin" panose="00000400000000000000" pitchFamily="2" charset="-78"/>
              </a:rPr>
              <a:t>بهت اعراب </a:t>
            </a:r>
            <a:r>
              <a:rPr lang="fa-IR">
                <a:cs typeface="B Nazanin" panose="00000400000000000000" pitchFamily="2" charset="-78"/>
              </a:rPr>
              <a:t>قرار گرفت زیرا آنها  تا آن زمان در مکه چنین کاری را تجربه نکرده بودند، بر این اساس می توان گفت شکل زندگی چادرنشینی (وبری) در مکه را عمل قصی تبدیل به زندگی یک جانشینی (مدری) شد. در نتیجه چنین تعبیری نوعی تقسیم کار اجتماعی و ایجاد مناسب و نهادهای اجتماعی  مانند تاسیس دارالندوه و برقراری سنت های لوا، رفادت، قیادت و...در مکه شکل گرفتند. </a:t>
            </a:r>
          </a:p>
          <a:p>
            <a:endParaRPr lang="fa-IR"/>
          </a:p>
        </p:txBody>
      </p:sp>
    </p:spTree>
    <p:extLst>
      <p:ext uri="{BB962C8B-B14F-4D97-AF65-F5344CB8AC3E}">
        <p14:creationId xmlns:p14="http://schemas.microsoft.com/office/powerpoint/2010/main" val="15493763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ساکنان مکه در </a:t>
            </a:r>
            <a:r>
              <a:rPr lang="fa-IR" smtClean="0">
                <a:cs typeface="B Nazanin" panose="00000400000000000000" pitchFamily="2" charset="-78"/>
              </a:rPr>
              <a:t>داخل </a:t>
            </a:r>
            <a:r>
              <a:rPr lang="fa-IR" smtClean="0">
                <a:cs typeface="B Nazanin" panose="00000400000000000000" pitchFamily="2" charset="-78"/>
              </a:rPr>
              <a:t>دره ای که به بطحا شهرت داشت می زیستند. در واقع بطحا در سرزمینی لم یزرع و بی حاصل واقع بود  که اطراف کعبه و خانه خدا را در بر می گرفت ویژگی عمده آنجا کمبود آب و میوه غذایی بود که زندگی را برای اهالی آن دشوار می نمود. بدی آب و هوا، گرمای طاقت فرسا، وزش بادهای گرم و کشنده ووقوع سیلاب های ناگهانی عوامل مهم دیگر در میان جمعیت مکه به شمار می رفت: </a:t>
            </a:r>
            <a:endParaRPr lang="fa-IR">
              <a:cs typeface="B Nazanin" panose="00000400000000000000" pitchFamily="2" charset="-78"/>
            </a:endParaRPr>
          </a:p>
        </p:txBody>
      </p:sp>
      <p:sp>
        <p:nvSpPr>
          <p:cNvPr id="4" name="Flowchart: Process 3"/>
          <p:cNvSpPr/>
          <p:nvPr/>
        </p:nvSpPr>
        <p:spPr>
          <a:xfrm>
            <a:off x="838200" y="4001294"/>
            <a:ext cx="4543865" cy="1350499"/>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بطحا در سرزمینی لم یزرع و بی حاصل واقع بود</a:t>
            </a:r>
            <a:endParaRPr lang="fa-IR" b="1">
              <a:solidFill>
                <a:srgbClr val="FF0000"/>
              </a:solidFill>
            </a:endParaRPr>
          </a:p>
        </p:txBody>
      </p:sp>
    </p:spTree>
    <p:extLst>
      <p:ext uri="{BB962C8B-B14F-4D97-AF65-F5344CB8AC3E}">
        <p14:creationId xmlns:p14="http://schemas.microsoft.com/office/powerpoint/2010/main" val="16921318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گاهی اوقات در نتیجه </a:t>
            </a:r>
            <a:r>
              <a:rPr lang="fa-IR" smtClean="0">
                <a:cs typeface="B Nazanin" panose="00000400000000000000" pitchFamily="2" charset="-78"/>
              </a:rPr>
              <a:t>اوضاع </a:t>
            </a:r>
            <a:r>
              <a:rPr lang="fa-IR" smtClean="0">
                <a:cs typeface="B Nazanin" panose="00000400000000000000" pitchFamily="2" charset="-78"/>
              </a:rPr>
              <a:t>بد جوی بیماری های واگیری نیز در  میان ساکنان به چنان زیاد مکه شیوع می یافت و از میزان جمعیت اهالی آن می کاست در میان عوامل یاد شده کمبود و  قلت آب از اهمیت بیشتری برخوردار بود. به طوری که حفر چاه و یافتن آب، فتخاری برای ساکنین و  قبایل آنجا محسوب می شد و هر یک از قبایل مکه تلاش می کردد با کندن چاه حیات و زندگی اعضای قبیله را تامین کنند. </a:t>
            </a:r>
            <a:endParaRPr lang="fa-IR">
              <a:cs typeface="B Nazanin" panose="00000400000000000000" pitchFamily="2" charset="-78"/>
            </a:endParaRPr>
          </a:p>
        </p:txBody>
      </p:sp>
      <p:sp>
        <p:nvSpPr>
          <p:cNvPr id="4" name="Flowchart: Process 3"/>
          <p:cNvSpPr/>
          <p:nvPr/>
        </p:nvSpPr>
        <p:spPr>
          <a:xfrm>
            <a:off x="1463039" y="4178105"/>
            <a:ext cx="4262511" cy="1350498"/>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a:solidFill>
                  <a:srgbClr val="00B050"/>
                </a:solidFill>
                <a:cs typeface="B Nazanin" panose="00000400000000000000" pitchFamily="2" charset="-78"/>
              </a:rPr>
              <a:t>اوضاع بد جوی بیماری </a:t>
            </a:r>
            <a:r>
              <a:rPr lang="fa-IR" sz="3200">
                <a:solidFill>
                  <a:srgbClr val="00B050"/>
                </a:solidFill>
                <a:cs typeface="B Nazanin" panose="00000400000000000000" pitchFamily="2" charset="-78"/>
              </a:rPr>
              <a:t>های </a:t>
            </a:r>
            <a:r>
              <a:rPr lang="fa-IR" sz="3200" smtClean="0">
                <a:solidFill>
                  <a:srgbClr val="00B050"/>
                </a:solidFill>
                <a:cs typeface="B Nazanin" panose="00000400000000000000" pitchFamily="2" charset="-78"/>
              </a:rPr>
              <a:t>واگیر</a:t>
            </a:r>
            <a:endParaRPr lang="fa-IR" sz="2000">
              <a:solidFill>
                <a:srgbClr val="00B050"/>
              </a:solidFill>
            </a:endParaRPr>
          </a:p>
        </p:txBody>
      </p:sp>
    </p:spTree>
    <p:extLst>
      <p:ext uri="{BB962C8B-B14F-4D97-AF65-F5344CB8AC3E}">
        <p14:creationId xmlns:p14="http://schemas.microsoft.com/office/powerpoint/2010/main" val="35761852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بر طبق گفته ازرقی شمار ساکنان مکه قبل از امدن قریش اندک و ناچیز بوده است اما با ورود قریش به بطحاء و سپس رشد تیره ها و بطون قریش میزان ساکنین مکه در مقایسه با دوره های قبل افزایش قابل توجهی داشته، به طوری که قریش بر اثر افزایش جمعیت در تامین آب با مشکل ماجه می شدند و به گفته یعقوبی برهخی از خاندان قریش ناچار شدند به دره های (شعب) اطراف مکه نقل مکان کنند. تخمین جمعیت مکه اگرچه بسیار دشوار است ولی در این پژوهش تلاش شده با بهره گیری از منابع انساب برآوردی تقریبی ارائه نماییم. </a:t>
            </a:r>
            <a:endParaRPr lang="fa-IR">
              <a:cs typeface="B Nazanin" panose="00000400000000000000" pitchFamily="2" charset="-78"/>
            </a:endParaRPr>
          </a:p>
        </p:txBody>
      </p:sp>
    </p:spTree>
    <p:extLst>
      <p:ext uri="{BB962C8B-B14F-4D97-AF65-F5344CB8AC3E}">
        <p14:creationId xmlns:p14="http://schemas.microsoft.com/office/powerpoint/2010/main" val="1835863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بر اساس این برآورد و تحلیل داده ها جمعیت قریش ساکن در مکه در حالت خوش بینانه نمی توانسته بیش از 1000 نفر در زمان بعثت پیامبر (ص) فراتر باشد، بررسی  آمار خاندان های قریش نشان می دهد که تیره های بنی مخزوم بنی امیه و بنی عامر بن لوی به ترتیب دارای بیشترین میزان جمعیت بوده اند از همین رو طبیعی بود که آنها پس از پذیرش اسلام از روی اکراه در مبارزات سیاسی برای دستیابی هب قدرت سهم بیشتر از آن را طلب نمایند. </a:t>
            </a:r>
          </a:p>
          <a:p>
            <a:endParaRPr lang="fa-IR"/>
          </a:p>
        </p:txBody>
      </p:sp>
      <p:sp>
        <p:nvSpPr>
          <p:cNvPr id="4" name="Flowchart: Process 3"/>
          <p:cNvSpPr/>
          <p:nvPr/>
        </p:nvSpPr>
        <p:spPr>
          <a:xfrm>
            <a:off x="1477108" y="4248443"/>
            <a:ext cx="3193366" cy="1294228"/>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00B050"/>
                </a:solidFill>
                <a:cs typeface="B Nazanin" panose="00000400000000000000" pitchFamily="2" charset="-78"/>
              </a:rPr>
              <a:t>بنی مخزوم بنی امیه</a:t>
            </a:r>
            <a:endParaRPr lang="fa-IR" b="1">
              <a:solidFill>
                <a:srgbClr val="00B050"/>
              </a:solidFill>
            </a:endParaRPr>
          </a:p>
        </p:txBody>
      </p:sp>
      <p:sp>
        <p:nvSpPr>
          <p:cNvPr id="5" name="Flowchart: Process 4"/>
          <p:cNvSpPr/>
          <p:nvPr/>
        </p:nvSpPr>
        <p:spPr>
          <a:xfrm>
            <a:off x="6119446" y="4248443"/>
            <a:ext cx="3291840" cy="1294228"/>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بنی عامر بن لوی</a:t>
            </a:r>
            <a:endParaRPr lang="fa-IR" b="1">
              <a:solidFill>
                <a:srgbClr val="FF0000"/>
              </a:solidFill>
            </a:endParaRPr>
          </a:p>
        </p:txBody>
      </p:sp>
    </p:spTree>
    <p:extLst>
      <p:ext uri="{BB962C8B-B14F-4D97-AF65-F5344CB8AC3E}">
        <p14:creationId xmlns:p14="http://schemas.microsoft.com/office/powerpoint/2010/main" val="3233528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336" y="2601888"/>
            <a:ext cx="10515600" cy="1325563"/>
          </a:xfrm>
        </p:spPr>
        <p:txBody>
          <a:bodyPr/>
          <a:lstStyle/>
          <a:p>
            <a:pPr algn="just"/>
            <a:r>
              <a:rPr lang="fa-IR" b="1">
                <a:solidFill>
                  <a:srgbClr val="FF0000"/>
                </a:solidFill>
                <a:cs typeface="B Nazanin" panose="00000400000000000000" pitchFamily="2" charset="-78"/>
              </a:rPr>
              <a:t>سوالاتی که این تحقیق در پی پاسخ به آنها است. عبارتند از</a:t>
            </a:r>
            <a:r>
              <a:rPr lang="fa-IR" b="1" smtClean="0">
                <a:solidFill>
                  <a:srgbClr val="FF0000"/>
                </a:solidFill>
                <a:cs typeface="B Nazanin" panose="00000400000000000000" pitchFamily="2" charset="-78"/>
              </a:rPr>
              <a:t>:</a:t>
            </a:r>
            <a:endParaRPr lang="fa-IR" b="1">
              <a:solidFill>
                <a:srgbClr val="FF0000"/>
              </a:solidFill>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198025" y="3927451"/>
            <a:ext cx="2143125" cy="2143125"/>
          </a:xfrm>
          <a:prstGeom prst="rect">
            <a:avLst/>
          </a:prstGeom>
        </p:spPr>
      </p:pic>
    </p:spTree>
    <p:extLst>
      <p:ext uri="{BB962C8B-B14F-4D97-AF65-F5344CB8AC3E}">
        <p14:creationId xmlns:p14="http://schemas.microsoft.com/office/powerpoint/2010/main" val="18851553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997" y="2672226"/>
            <a:ext cx="10515600" cy="1325563"/>
          </a:xfrm>
        </p:spPr>
        <p:txBody>
          <a:bodyPr>
            <a:normAutofit/>
          </a:bodyPr>
          <a:lstStyle/>
          <a:p>
            <a:pPr algn="ctr"/>
            <a:r>
              <a:rPr lang="fa-IR" sz="4800" b="1" smtClean="0">
                <a:solidFill>
                  <a:srgbClr val="FF0000"/>
                </a:solidFill>
                <a:cs typeface="B Nazanin" panose="00000400000000000000" pitchFamily="2" charset="-78"/>
              </a:rPr>
              <a:t>منابع</a:t>
            </a:r>
            <a:endParaRPr lang="fa-IR" sz="4800" b="1">
              <a:solidFill>
                <a:srgbClr val="FF0000"/>
              </a:solidFill>
              <a:cs typeface="B Nazanin" panose="00000400000000000000" pitchFamily="2" charset="-78"/>
            </a:endParaRPr>
          </a:p>
        </p:txBody>
      </p:sp>
    </p:spTree>
    <p:extLst>
      <p:ext uri="{BB962C8B-B14F-4D97-AF65-F5344CB8AC3E}">
        <p14:creationId xmlns:p14="http://schemas.microsoft.com/office/powerpoint/2010/main" val="13204790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866851"/>
            <a:ext cx="10536547" cy="5283723"/>
          </a:xfrm>
          <a:prstGeom prst="rect">
            <a:avLst/>
          </a:prstGeom>
        </p:spPr>
      </p:pic>
    </p:spTree>
    <p:extLst>
      <p:ext uri="{BB962C8B-B14F-4D97-AF65-F5344CB8AC3E}">
        <p14:creationId xmlns:p14="http://schemas.microsoft.com/office/powerpoint/2010/main" val="22215704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718347" y="1280160"/>
            <a:ext cx="10342465" cy="4212383"/>
          </a:xfrm>
          <a:prstGeom prst="rect">
            <a:avLst/>
          </a:prstGeom>
        </p:spPr>
      </p:pic>
    </p:spTree>
    <p:extLst>
      <p:ext uri="{BB962C8B-B14F-4D97-AF65-F5344CB8AC3E}">
        <p14:creationId xmlns:p14="http://schemas.microsoft.com/office/powerpoint/2010/main" val="34434301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919166" y="1237957"/>
            <a:ext cx="8353667" cy="4714204"/>
          </a:xfrm>
          <a:prstGeom prst="rect">
            <a:avLst/>
          </a:prstGeom>
        </p:spPr>
      </p:pic>
    </p:spTree>
    <p:extLst>
      <p:ext uri="{BB962C8B-B14F-4D97-AF65-F5344CB8AC3E}">
        <p14:creationId xmlns:p14="http://schemas.microsoft.com/office/powerpoint/2010/main" val="20548454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139483" y="666104"/>
            <a:ext cx="10381957" cy="5510859"/>
          </a:xfrm>
          <a:prstGeom prst="rect">
            <a:avLst/>
          </a:prstGeom>
        </p:spPr>
      </p:pic>
    </p:spTree>
    <p:extLst>
      <p:ext uri="{BB962C8B-B14F-4D97-AF65-F5344CB8AC3E}">
        <p14:creationId xmlns:p14="http://schemas.microsoft.com/office/powerpoint/2010/main" val="41363871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780649" y="2489982"/>
            <a:ext cx="10630702" cy="2088454"/>
          </a:xfrm>
          <a:prstGeom prst="rect">
            <a:avLst/>
          </a:prstGeom>
        </p:spPr>
      </p:pic>
    </p:spTree>
    <p:extLst>
      <p:ext uri="{BB962C8B-B14F-4D97-AF65-F5344CB8AC3E}">
        <p14:creationId xmlns:p14="http://schemas.microsoft.com/office/powerpoint/2010/main" val="12487223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758462" y="674668"/>
            <a:ext cx="9340947" cy="5502295"/>
          </a:xfrm>
          <a:prstGeom prst="rect">
            <a:avLst/>
          </a:prstGeom>
        </p:spPr>
      </p:pic>
    </p:spTree>
    <p:extLst>
      <p:ext uri="{BB962C8B-B14F-4D97-AF65-F5344CB8AC3E}">
        <p14:creationId xmlns:p14="http://schemas.microsoft.com/office/powerpoint/2010/main" val="2502346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715012" y="2532184"/>
            <a:ext cx="8525679" cy="2231989"/>
          </a:xfrm>
          <a:prstGeom prst="rect">
            <a:avLst/>
          </a:prstGeom>
        </p:spPr>
      </p:pic>
    </p:spTree>
    <p:extLst>
      <p:ext uri="{BB962C8B-B14F-4D97-AF65-F5344CB8AC3E}">
        <p14:creationId xmlns:p14="http://schemas.microsoft.com/office/powerpoint/2010/main" val="2715751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Nazanin" panose="00000400000000000000" pitchFamily="2" charset="-78"/>
              </a:rPr>
              <a:t>نحوه سکونت قبایل مکه قبل از ظهور اسلام چگونه بوده است؟</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فرضیه به نظر می رسد قبل از قصی بن کلاب  در مکه و حتی در میان دره اصلی (بطحاء) سکونت دائمی وجود نداشت  و هر گروه و قبیله در گوشه و کناری از وادی به شکل پراکنده و غیر متداخل (وبَری) زندگی می کردند آیا می توان با توجه به منابع انساب تخمین و برآوردی از جمعیت ساکنان مکه را در زمان بعثت پیامبر (ص) ارائه کرد؟ </a:t>
            </a:r>
            <a:endParaRPr lang="fa-IR">
              <a:cs typeface="B Nazanin" panose="00000400000000000000" pitchFamily="2" charset="-78"/>
            </a:endParaRPr>
          </a:p>
        </p:txBody>
      </p:sp>
      <p:sp>
        <p:nvSpPr>
          <p:cNvPr id="4" name="Flowchart: Process 3"/>
          <p:cNvSpPr/>
          <p:nvPr/>
        </p:nvSpPr>
        <p:spPr>
          <a:xfrm>
            <a:off x="1561514" y="4164037"/>
            <a:ext cx="2630658" cy="109728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قصی بن کلاب</a:t>
            </a:r>
            <a:endParaRPr lang="fa-IR" b="1">
              <a:solidFill>
                <a:srgbClr val="FF0000"/>
              </a:solidFill>
            </a:endParaRPr>
          </a:p>
        </p:txBody>
      </p:sp>
    </p:spTree>
    <p:extLst>
      <p:ext uri="{BB962C8B-B14F-4D97-AF65-F5344CB8AC3E}">
        <p14:creationId xmlns:p14="http://schemas.microsoft.com/office/powerpoint/2010/main" val="1322051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b="1">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smtClean="0">
                <a:solidFill>
                  <a:srgbClr val="FF0000"/>
                </a:solidFill>
                <a:cs typeface="B Nazanin" panose="00000400000000000000" pitchFamily="2" charset="-78"/>
              </a:rPr>
              <a:t>فرضیه: </a:t>
            </a:r>
            <a:r>
              <a:rPr lang="fa-IR" smtClean="0">
                <a:cs typeface="B Nazanin" panose="00000400000000000000" pitchFamily="2" charset="-78"/>
              </a:rPr>
              <a:t>گرچه تخمین و برآورد جمعیت مکیان در آستانه ظهور اسلام کاری بس مشکل و پیچیده است ولی با مقایسه کتب انساب و تحلیل داده ها و نیز توجه به عواملی که در میزان جمعیت مکه تاثیرگذار بوده می توان گفت میزان جمعیت مکه بسیار کمتر از تصور عموم مورخان بوده است. </a:t>
            </a:r>
          </a:p>
          <a:p>
            <a:pPr algn="just"/>
            <a:r>
              <a:rPr lang="fa-IR" smtClean="0">
                <a:cs typeface="B Nazanin" panose="00000400000000000000" pitchFamily="2" charset="-78"/>
              </a:rPr>
              <a:t>در این جستار و برای نیل به اهداف پیش گفته تلاش گردیده بر اساس منابع اصلی به خصوص کتب مهم انساب، شناخت دقیق تری از جامعه مکه و ساکنان آن در دوره قبل از ظهور اسلام انجام پذیرد روش تحقیق در این مطالعه کتابخانه ای و توصیفی و تحلیلی است. به ویژه در مورد جمعیت  بطون قریش، از تحلیل آماری و جمعیت شناختی استفاده شده است. </a:t>
            </a:r>
            <a:endParaRPr lang="fa-IR">
              <a:cs typeface="B Nazanin" panose="00000400000000000000" pitchFamily="2" charset="-78"/>
            </a:endParaRPr>
          </a:p>
        </p:txBody>
      </p:sp>
    </p:spTree>
    <p:extLst>
      <p:ext uri="{BB962C8B-B14F-4D97-AF65-F5344CB8AC3E}">
        <p14:creationId xmlns:p14="http://schemas.microsoft.com/office/powerpoint/2010/main" val="3791590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TotalTime>
  <Words>6650</Words>
  <Application>Microsoft Office PowerPoint</Application>
  <PresentationFormat>Widescreen</PresentationFormat>
  <Paragraphs>132</Paragraphs>
  <Slides>77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Arial</vt:lpstr>
      <vt:lpstr>B Nazanin</vt:lpstr>
      <vt:lpstr>Calibri</vt:lpstr>
      <vt:lpstr>Calibri Light</vt:lpstr>
      <vt:lpstr>Times New Roman</vt:lpstr>
      <vt:lpstr>Office Theme</vt:lpstr>
      <vt:lpstr>عنوان مقاله: ساکنان مکه (تاملی بر چگونگی سکونت قبایل مکه و میزان جمعیت قریش در آستانه ظهور اسلام)</vt:lpstr>
      <vt:lpstr>چکیده</vt:lpstr>
      <vt:lpstr>PowerPoint Presentation</vt:lpstr>
      <vt:lpstr>واژگان کلیدی:</vt:lpstr>
      <vt:lpstr>طرح مساله</vt:lpstr>
      <vt:lpstr>PowerPoint Presentation</vt:lpstr>
      <vt:lpstr>سوالاتی که این تحقیق در پی پاسخ به آنها است. عبارتند از:</vt:lpstr>
      <vt:lpstr>نحوه سکونت قبایل مکه قبل از ظهور اسلام چگونه بوده است؟</vt:lpstr>
      <vt:lpstr>PowerPoint Presentation</vt:lpstr>
      <vt:lpstr>PowerPoint Presentation</vt:lpstr>
      <vt:lpstr>1- موقعیت و جغرافیای مکه</vt:lpstr>
      <vt:lpstr>PowerPoint Presentation</vt:lpstr>
      <vt:lpstr>PowerPoint Presentation</vt:lpstr>
      <vt:lpstr>مکه دارای نام های متعددی است و برخی از آنها در قرآن کریم آمده است. از جمله : </vt:lpstr>
      <vt:lpstr>PowerPoint Presentation</vt:lpstr>
      <vt:lpstr>PowerPoint Presentation</vt:lpstr>
      <vt:lpstr>PowerPoint Presentation</vt:lpstr>
      <vt:lpstr>PowerPoint Presentation</vt:lpstr>
      <vt:lpstr>PowerPoint Presentation</vt:lpstr>
      <vt:lpstr>PowerPoint Presentation</vt:lpstr>
      <vt:lpstr>2- شیوه سکونت مکیان از آغاز تا روزگار قصی بن کلاب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سکونت قریش در مکه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 </vt:lpstr>
      <vt:lpstr>PowerPoint Presentation</vt:lpstr>
      <vt:lpstr>PowerPoint Presentation</vt:lpstr>
      <vt:lpstr>PowerPoint Presentation</vt:lpstr>
      <vt:lpstr>PowerPoint Presentation</vt:lpstr>
      <vt:lpstr>PowerPoint Presentation</vt:lpstr>
      <vt:lpstr>منابع</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ساکنان مکه (تاملی بر چگونگی سکونت قبایل مکه و میزان جمعیت قریش در آستانه ظهور اسلام)</dc:title>
  <dc:creator>MaZz!i</dc:creator>
  <cp:lastModifiedBy>MaZz!i</cp:lastModifiedBy>
  <cp:revision>78</cp:revision>
  <dcterms:created xsi:type="dcterms:W3CDTF">2024-10-28T08:58:45Z</dcterms:created>
  <dcterms:modified xsi:type="dcterms:W3CDTF">2024-11-13T09:48:10Z</dcterms:modified>
</cp:coreProperties>
</file>