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347" r:id="rId4"/>
    <p:sldId id="258" r:id="rId5"/>
    <p:sldId id="348" r:id="rId6"/>
    <p:sldId id="259" r:id="rId7"/>
    <p:sldId id="260" r:id="rId8"/>
    <p:sldId id="261" r:id="rId9"/>
    <p:sldId id="262" r:id="rId10"/>
    <p:sldId id="263" r:id="rId11"/>
    <p:sldId id="264" r:id="rId12"/>
    <p:sldId id="265" r:id="rId13"/>
    <p:sldId id="266" r:id="rId14"/>
    <p:sldId id="349" r:id="rId15"/>
    <p:sldId id="267" r:id="rId16"/>
    <p:sldId id="268" r:id="rId17"/>
    <p:sldId id="350" r:id="rId18"/>
    <p:sldId id="269" r:id="rId19"/>
    <p:sldId id="270" r:id="rId20"/>
    <p:sldId id="271" r:id="rId21"/>
    <p:sldId id="272" r:id="rId22"/>
    <p:sldId id="273" r:id="rId23"/>
    <p:sldId id="274" r:id="rId24"/>
    <p:sldId id="275" r:id="rId25"/>
    <p:sldId id="351" r:id="rId26"/>
    <p:sldId id="276" r:id="rId27"/>
    <p:sldId id="352" r:id="rId28"/>
    <p:sldId id="277" r:id="rId29"/>
    <p:sldId id="278" r:id="rId30"/>
    <p:sldId id="353" r:id="rId31"/>
    <p:sldId id="354" r:id="rId32"/>
    <p:sldId id="279" r:id="rId33"/>
    <p:sldId id="355" r:id="rId34"/>
    <p:sldId id="280" r:id="rId35"/>
    <p:sldId id="356" r:id="rId36"/>
    <p:sldId id="281" r:id="rId37"/>
    <p:sldId id="282" r:id="rId38"/>
    <p:sldId id="283" r:id="rId39"/>
    <p:sldId id="284" r:id="rId40"/>
    <p:sldId id="357" r:id="rId41"/>
    <p:sldId id="285" r:id="rId42"/>
    <p:sldId id="358" r:id="rId43"/>
    <p:sldId id="286" r:id="rId44"/>
    <p:sldId id="287" r:id="rId45"/>
    <p:sldId id="359" r:id="rId46"/>
    <p:sldId id="288" r:id="rId47"/>
    <p:sldId id="289" r:id="rId48"/>
    <p:sldId id="360" r:id="rId49"/>
    <p:sldId id="290" r:id="rId50"/>
    <p:sldId id="291" r:id="rId51"/>
    <p:sldId id="292" r:id="rId52"/>
    <p:sldId id="361" r:id="rId53"/>
    <p:sldId id="293" r:id="rId54"/>
    <p:sldId id="294" r:id="rId55"/>
    <p:sldId id="295" r:id="rId56"/>
    <p:sldId id="296" r:id="rId57"/>
    <p:sldId id="297" r:id="rId58"/>
    <p:sldId id="298" r:id="rId59"/>
    <p:sldId id="299" r:id="rId60"/>
    <p:sldId id="300" r:id="rId61"/>
    <p:sldId id="301" r:id="rId62"/>
    <p:sldId id="302" r:id="rId63"/>
    <p:sldId id="362" r:id="rId64"/>
    <p:sldId id="303" r:id="rId65"/>
    <p:sldId id="304" r:id="rId66"/>
    <p:sldId id="305" r:id="rId67"/>
    <p:sldId id="306" r:id="rId68"/>
    <p:sldId id="307" r:id="rId69"/>
    <p:sldId id="308" r:id="rId70"/>
    <p:sldId id="309" r:id="rId71"/>
    <p:sldId id="310" r:id="rId72"/>
    <p:sldId id="311" r:id="rId73"/>
    <p:sldId id="312" r:id="rId74"/>
    <p:sldId id="363" r:id="rId75"/>
    <p:sldId id="313" r:id="rId76"/>
    <p:sldId id="314" r:id="rId77"/>
    <p:sldId id="315" r:id="rId78"/>
    <p:sldId id="316" r:id="rId79"/>
    <p:sldId id="317" r:id="rId80"/>
    <p:sldId id="318" r:id="rId81"/>
    <p:sldId id="319" r:id="rId82"/>
    <p:sldId id="320" r:id="rId83"/>
    <p:sldId id="321" r:id="rId84"/>
    <p:sldId id="323" r:id="rId85"/>
    <p:sldId id="324" r:id="rId86"/>
    <p:sldId id="325" r:id="rId87"/>
    <p:sldId id="326" r:id="rId88"/>
    <p:sldId id="330" r:id="rId89"/>
    <p:sldId id="327" r:id="rId90"/>
    <p:sldId id="328" r:id="rId91"/>
    <p:sldId id="331" r:id="rId92"/>
    <p:sldId id="329" r:id="rId93"/>
    <p:sldId id="333" r:id="rId94"/>
    <p:sldId id="332" r:id="rId95"/>
    <p:sldId id="334" r:id="rId96"/>
    <p:sldId id="335" r:id="rId97"/>
    <p:sldId id="336" r:id="rId98"/>
    <p:sldId id="337" r:id="rId99"/>
    <p:sldId id="338" r:id="rId100"/>
    <p:sldId id="339" r:id="rId101"/>
    <p:sldId id="340" r:id="rId102"/>
    <p:sldId id="341" r:id="rId103"/>
    <p:sldId id="342" r:id="rId104"/>
    <p:sldId id="343" r:id="rId105"/>
    <p:sldId id="344" r:id="rId106"/>
    <p:sldId id="345" r:id="rId107"/>
    <p:sldId id="346" r:id="rId108"/>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956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3F7C552-56CA-41BD-8846-EF9ACCCD1D38}" type="datetimeFigureOut">
              <a:rPr lang="fa-IR" smtClean="0"/>
              <a:t>18/06/1446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4064087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3F7C552-56CA-41BD-8846-EF9ACCCD1D38}" type="datetimeFigureOut">
              <a:rPr lang="fa-IR" smtClean="0"/>
              <a:t>18/06/1446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3852057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3F7C552-56CA-41BD-8846-EF9ACCCD1D38}" type="datetimeFigureOut">
              <a:rPr lang="fa-IR" smtClean="0"/>
              <a:t>18/06/1446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3970043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3F7C552-56CA-41BD-8846-EF9ACCCD1D38}" type="datetimeFigureOut">
              <a:rPr lang="fa-IR" smtClean="0"/>
              <a:t>18/06/1446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4197089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F7C552-56CA-41BD-8846-EF9ACCCD1D38}" type="datetimeFigureOut">
              <a:rPr lang="fa-IR" smtClean="0"/>
              <a:t>18/06/1446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36416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3F7C552-56CA-41BD-8846-EF9ACCCD1D38}" type="datetimeFigureOut">
              <a:rPr lang="fa-IR" smtClean="0"/>
              <a:t>18/06/1446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306544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3F7C552-56CA-41BD-8846-EF9ACCCD1D38}" type="datetimeFigureOut">
              <a:rPr lang="fa-IR" smtClean="0"/>
              <a:t>18/06/1446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4026467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3F7C552-56CA-41BD-8846-EF9ACCCD1D38}" type="datetimeFigureOut">
              <a:rPr lang="fa-IR" smtClean="0"/>
              <a:t>18/06/1446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684613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7C552-56CA-41BD-8846-EF9ACCCD1D38}" type="datetimeFigureOut">
              <a:rPr lang="fa-IR" smtClean="0"/>
              <a:t>18/06/1446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49152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7C552-56CA-41BD-8846-EF9ACCCD1D38}" type="datetimeFigureOut">
              <a:rPr lang="fa-IR" smtClean="0"/>
              <a:t>18/06/1446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747954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7C552-56CA-41BD-8846-EF9ACCCD1D38}" type="datetimeFigureOut">
              <a:rPr lang="fa-IR" smtClean="0"/>
              <a:t>18/06/1446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BC8554C-9DDA-4BD4-B8FB-AD2E4905FC0A}" type="slidenum">
              <a:rPr lang="fa-IR" smtClean="0"/>
              <a:t>‹#›</a:t>
            </a:fld>
            <a:endParaRPr lang="fa-IR"/>
          </a:p>
        </p:txBody>
      </p:sp>
    </p:spTree>
    <p:extLst>
      <p:ext uri="{BB962C8B-B14F-4D97-AF65-F5344CB8AC3E}">
        <p14:creationId xmlns:p14="http://schemas.microsoft.com/office/powerpoint/2010/main" val="2056105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3F7C552-56CA-41BD-8846-EF9ACCCD1D38}" type="datetimeFigureOut">
              <a:rPr lang="fa-IR" smtClean="0"/>
              <a:t>18/06/1446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C8554C-9DDA-4BD4-B8FB-AD2E4905FC0A}" type="slidenum">
              <a:rPr lang="fa-IR" smtClean="0"/>
              <a:t>‹#›</a:t>
            </a:fld>
            <a:endParaRPr lang="fa-IR"/>
          </a:p>
        </p:txBody>
      </p:sp>
    </p:spTree>
    <p:extLst>
      <p:ext uri="{BB962C8B-B14F-4D97-AF65-F5344CB8AC3E}">
        <p14:creationId xmlns:p14="http://schemas.microsoft.com/office/powerpoint/2010/main" val="2027946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a:cs typeface="B Nazanin" panose="00000400000000000000" pitchFamily="2" charset="-78"/>
              </a:rPr>
              <a:t/>
            </a:r>
            <a:br>
              <a:rPr lang="en-US" sz="4000">
                <a:cs typeface="B Nazanin" panose="00000400000000000000" pitchFamily="2" charset="-78"/>
              </a:rPr>
            </a:br>
            <a:r>
              <a:rPr lang="fa-IR" sz="4000" smtClean="0">
                <a:solidFill>
                  <a:srgbClr val="FF0000"/>
                </a:solidFill>
                <a:cs typeface="B Nazanin" panose="00000400000000000000" pitchFamily="2" charset="-78"/>
              </a:rPr>
              <a:t>عنوان مقاله:</a:t>
            </a:r>
            <a:r>
              <a:rPr lang="fa-IR" sz="4000" b="1" smtClean="0">
                <a:cs typeface="B Nazanin" panose="00000400000000000000" pitchFamily="2" charset="-78"/>
              </a:rPr>
              <a:t>ادبیات </a:t>
            </a:r>
            <a:r>
              <a:rPr lang="fa-IR" sz="4000" b="1">
                <a:cs typeface="B Nazanin" panose="00000400000000000000" pitchFamily="2" charset="-78"/>
              </a:rPr>
              <a:t>شفاهی عربی و انواع </a:t>
            </a:r>
            <a:r>
              <a:rPr lang="fa-IR" sz="4000" b="1" smtClean="0">
                <a:cs typeface="B Nazanin" panose="00000400000000000000" pitchFamily="2" charset="-78"/>
              </a:rPr>
              <a:t>آن</a:t>
            </a:r>
            <a:endParaRPr lang="fa-IR" sz="40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a:t>
            </a:r>
            <a:r>
              <a:rPr lang="fa-IR" smtClean="0">
                <a:cs typeface="B Nazanin" panose="00000400000000000000" pitchFamily="2" charset="-78"/>
              </a:rPr>
              <a:t> بلاسم محسنی </a:t>
            </a:r>
          </a:p>
          <a:p>
            <a:r>
              <a:rPr lang="fa-IR" smtClean="0">
                <a:solidFill>
                  <a:srgbClr val="FF0000"/>
                </a:solidFill>
                <a:cs typeface="B Nazanin" panose="00000400000000000000" pitchFamily="2" charset="-78"/>
              </a:rPr>
              <a:t>منبع: </a:t>
            </a:r>
            <a:r>
              <a:rPr lang="fa-IR" smtClean="0">
                <a:cs typeface="B Nazanin" panose="00000400000000000000" pitchFamily="2" charset="-78"/>
              </a:rPr>
              <a:t>مجله زبان و ادبیات عربی ( مجله ادبیات و علوم انسانی سابق) ( علمی – پژوهشی)، شماره نوزدهم- پائیز و زمستان 1397</a:t>
            </a:r>
            <a:r>
              <a:rPr lang="en-US" smtClean="0">
                <a:cs typeface="B Nazanin" panose="00000400000000000000" pitchFamily="2" charset="-78"/>
              </a:rPr>
              <a:t/>
            </a:r>
            <a:br>
              <a:rPr lang="en-US" smtClean="0">
                <a:cs typeface="B Nazanin" panose="00000400000000000000" pitchFamily="2" charset="-78"/>
              </a:rPr>
            </a:br>
            <a:endParaRPr lang="fa-IR">
              <a:cs typeface="B Nazanin" panose="00000400000000000000" pitchFamily="2" charset="-78"/>
            </a:endParaRPr>
          </a:p>
        </p:txBody>
      </p:sp>
    </p:spTree>
    <p:extLst>
      <p:ext uri="{BB962C8B-B14F-4D97-AF65-F5344CB8AC3E}">
        <p14:creationId xmlns:p14="http://schemas.microsoft.com/office/powerpoint/2010/main" val="1413108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پرسش اصلی این نوشته این است  که عوامل  پیدایش و رشد ادبیات شفاهی عربی چیست  و ژانرهای ادبی این ادبیات کدام است ؟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2723198"/>
            <a:ext cx="2143125" cy="2143125"/>
          </a:xfrm>
          <a:prstGeom prst="rect">
            <a:avLst/>
          </a:prstGeom>
        </p:spPr>
      </p:pic>
    </p:spTree>
    <p:extLst>
      <p:ext uri="{BB962C8B-B14F-4D97-AF65-F5344CB8AC3E}">
        <p14:creationId xmlns:p14="http://schemas.microsoft.com/office/powerpoint/2010/main" val="304415983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4.  برای آگاهی از ارتباط ادبیات با بازسازی و تثبیت هویت ملی ،ر.ک : فتوحی، محمود، نظریه تاریخ ادبیات، بخش ادبیات ملی و هویت (سخن</a:t>
            </a:r>
            <a:r>
              <a:rPr lang="en-US">
                <a:cs typeface="B Nazanin" panose="00000400000000000000" pitchFamily="2" charset="-78"/>
              </a:rPr>
              <a:t>: </a:t>
            </a:r>
            <a:r>
              <a:rPr lang="ar-SA">
                <a:cs typeface="B Nazanin" panose="00000400000000000000" pitchFamily="2" charset="-78"/>
              </a:rPr>
              <a:t>۱۳۸۷)؛ و نیز کالر، جانانان، تئوری ادبی، فصل هشتم</a:t>
            </a:r>
            <a:r>
              <a:rPr lang="en-US">
                <a:cs typeface="B Nazanin" panose="00000400000000000000" pitchFamily="2" charset="-78"/>
              </a:rPr>
              <a:t>: </a:t>
            </a:r>
            <a:r>
              <a:rPr lang="ar-SA">
                <a:cs typeface="B Nazanin" panose="00000400000000000000" pitchFamily="2" charset="-78"/>
              </a:rPr>
              <a:t>هویت، هویت یابی و سوژه (نشر افق ۱۳۹۰). </a:t>
            </a:r>
            <a:endParaRPr lang="fa-IR">
              <a:cs typeface="B Nazanin" panose="00000400000000000000" pitchFamily="2" charset="-78"/>
            </a:endParaRPr>
          </a:p>
        </p:txBody>
      </p:sp>
    </p:spTree>
    <p:extLst>
      <p:ext uri="{BB962C8B-B14F-4D97-AF65-F5344CB8AC3E}">
        <p14:creationId xmlns:p14="http://schemas.microsoft.com/office/powerpoint/2010/main" val="8486533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5.  محمد احمد المهدى بن عبدالله، ملقب به مهدی سودانی از فرقه متصوفه سمانیه در سودان بود</a:t>
            </a:r>
            <a:r>
              <a:rPr lang="en-US">
                <a:cs typeface="B Nazanin" panose="00000400000000000000" pitchFamily="2" charset="-78"/>
              </a:rPr>
              <a:t>. </a:t>
            </a:r>
            <a:r>
              <a:rPr lang="ar-SA">
                <a:cs typeface="B Nazanin" panose="00000400000000000000" pitchFamily="2" charset="-78"/>
              </a:rPr>
              <a:t>در سال ۱۸۸۱ میلادی بر ضد حکومت مصر و استعمار انگستان در سودان دست به شورش زد</a:t>
            </a:r>
            <a:r>
              <a:rPr lang="en-US">
                <a:cs typeface="B Nazanin" panose="00000400000000000000" pitchFamily="2" charset="-78"/>
              </a:rPr>
              <a:t>. </a:t>
            </a:r>
            <a:r>
              <a:rPr lang="ar-SA">
                <a:cs typeface="B Nazanin" panose="00000400000000000000" pitchFamily="2" charset="-78"/>
              </a:rPr>
              <a:t>قیام او تحت لوای مهدویت صورت گرفت و او ادعا کرد که مهدی موعود است</a:t>
            </a:r>
            <a:r>
              <a:rPr lang="en-US">
                <a:cs typeface="B Nazanin" panose="00000400000000000000" pitchFamily="2" charset="-78"/>
              </a:rPr>
              <a:t>. </a:t>
            </a:r>
            <a:r>
              <a:rPr lang="ar-SA">
                <a:cs typeface="B Nazanin" panose="00000400000000000000" pitchFamily="2" charset="-78"/>
              </a:rPr>
              <a:t>قیام او با توجه به سابقه ذهنی مردم نسبت به مهدویت و ظلم و ستمی که به آنان روا داشته می شد با استقبال فراوان مردمی همراه گردید</a:t>
            </a:r>
            <a:r>
              <a:rPr lang="en-US">
                <a:cs typeface="B Nazanin" panose="00000400000000000000" pitchFamily="2" charset="-78"/>
              </a:rPr>
              <a:t>. </a:t>
            </a:r>
            <a:r>
              <a:rPr lang="ar-SA">
                <a:cs typeface="B Nazanin" panose="00000400000000000000" pitchFamily="2" charset="-78"/>
              </a:rPr>
              <a:t>مهدی سودانی توانست بسیاری از قبایل و اقوام پراکنده سودانی را با هم متحد کند به گونه ای که در سال ۱۸۸٤ موفق شد خارطوم را به تصرف خود درآورد که ضربه ای به حیثیت امپراتوری بریتانیا به حساب آمد</a:t>
            </a:r>
            <a:r>
              <a:rPr lang="en-US">
                <a:cs typeface="B Nazanin" panose="00000400000000000000" pitchFamily="2" charset="-78"/>
              </a:rPr>
              <a:t>. </a:t>
            </a:r>
            <a:r>
              <a:rPr lang="ar-SA">
                <a:cs typeface="B Nazanin" panose="00000400000000000000" pitchFamily="2" charset="-78"/>
              </a:rPr>
              <a:t>از این تاریخ به بعد بود که مهدویت به شدت مورد مطالعه انگلیسی ها و دیگر اروپاییان قرار گرفت</a:t>
            </a:r>
            <a:r>
              <a:rPr lang="en-US">
                <a:cs typeface="B Nazanin" panose="00000400000000000000" pitchFamily="2" charset="-78"/>
              </a:rPr>
              <a:t>. </a:t>
            </a:r>
            <a:r>
              <a:rPr lang="ar-SA">
                <a:cs typeface="B Nazanin" panose="00000400000000000000" pitchFamily="2" charset="-78"/>
              </a:rPr>
              <a:t>مهدی سودانی در همان سال تصرف خارطوم، در اثر بیماری جان سپرد از نظر بسیاری از سودانیها او پدر استقلال سودان است</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190234457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٦</a:t>
            </a:r>
            <a:r>
              <a:rPr lang="en-US">
                <a:cs typeface="B Nazanin" panose="00000400000000000000" pitchFamily="2" charset="-78"/>
              </a:rPr>
              <a:t>. </a:t>
            </a:r>
            <a:r>
              <a:rPr lang="ar-SA">
                <a:cs typeface="B Nazanin" panose="00000400000000000000" pitchFamily="2" charset="-78"/>
              </a:rPr>
              <a:t>در این نوشته، قصد بررسی این اشعار را نداریم چرا که در زبان فارسی به آنها پرداخته شده است</a:t>
            </a:r>
            <a:r>
              <a:rPr lang="en-US">
                <a:cs typeface="B Nazanin" panose="00000400000000000000" pitchFamily="2" charset="-78"/>
              </a:rPr>
              <a:t>. </a:t>
            </a:r>
            <a:r>
              <a:rPr lang="ar-SA">
                <a:cs typeface="B Nazanin" panose="00000400000000000000" pitchFamily="2" charset="-78"/>
              </a:rPr>
              <a:t>عادل کنعانی زاده در کتاب جنبه های غنایی در شعر معاصر عرب در ،خوزستان، در بخش قالب های غيره قصيده، ذیل عنوان قالبهای کوتاه با ذکر مثال به بررسی این اشعار پرداخته است</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112527252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کتابنامه</a:t>
            </a:r>
            <a:r>
              <a:rPr lang="ar-SA">
                <a:solidFill>
                  <a:srgbClr val="FF0000"/>
                </a:solidFill>
                <a:cs typeface="B Nazanin" panose="00000400000000000000" pitchFamily="2" charset="-78"/>
              </a:rPr>
              <a:t>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fontScale="92500"/>
          </a:bodyPr>
          <a:lstStyle/>
          <a:p>
            <a:r>
              <a:rPr lang="ar-SA" smtClean="0">
                <a:cs typeface="B Nazanin" panose="00000400000000000000" pitchFamily="2" charset="-78"/>
              </a:rPr>
              <a:t>1</a:t>
            </a:r>
            <a:r>
              <a:rPr lang="ar-SA">
                <a:cs typeface="B Nazanin" panose="00000400000000000000" pitchFamily="2" charset="-78"/>
              </a:rPr>
              <a:t>. آیتو، جان (۱۳۸۶). فرهنگ ریشه شناسی واژگان انگلیسی ترجمه حمید کاشانیان</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فرهنگ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نشر نو انتشارات معين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۲</a:t>
            </a:r>
            <a:r>
              <a:rPr lang="en-US">
                <a:cs typeface="B Nazanin" panose="00000400000000000000" pitchFamily="2" charset="-78"/>
              </a:rPr>
              <a:t>. </a:t>
            </a:r>
            <a:r>
              <a:rPr lang="ar-SA">
                <a:cs typeface="B Nazanin" panose="00000400000000000000" pitchFamily="2" charset="-78"/>
              </a:rPr>
              <a:t>آدونیس (علی احمد سعید )(۱۳۹۱ ). </a:t>
            </a:r>
            <a:r>
              <a:rPr lang="en-US">
                <a:cs typeface="B Nazanin" panose="00000400000000000000" pitchFamily="2" charset="-78"/>
              </a:rPr>
              <a:t>) </a:t>
            </a:r>
            <a:r>
              <a:rPr lang="ar-SA">
                <a:cs typeface="B Nazanin" panose="00000400000000000000" pitchFamily="2" charset="-78"/>
              </a:rPr>
              <a:t>پیش درآمدی بر شعر عربی ترجمه کاظم برگ نیسی</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نشر نی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3. بدری، عبده (۱۹۸۱)</a:t>
            </a:r>
            <a:r>
              <a:rPr lang="en-US">
                <a:cs typeface="B Nazanin" panose="00000400000000000000" pitchFamily="2" charset="-78"/>
              </a:rPr>
              <a:t>. </a:t>
            </a:r>
            <a:r>
              <a:rPr lang="ar-SA">
                <a:cs typeface="B Nazanin" panose="00000400000000000000" pitchFamily="2" charset="-78"/>
              </a:rPr>
              <a:t>الشعر في السودان الكويت</a:t>
            </a:r>
            <a:r>
              <a:rPr lang="en-US">
                <a:cs typeface="B Nazanin" panose="00000400000000000000" pitchFamily="2" charset="-78"/>
              </a:rPr>
              <a:t>: </a:t>
            </a:r>
            <a:r>
              <a:rPr lang="ar-SA">
                <a:cs typeface="B Nazanin" panose="00000400000000000000" pitchFamily="2" charset="-78"/>
              </a:rPr>
              <a:t>عالم المعرفه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4. بلاوی، رسول (۱۳۹۲)</a:t>
            </a:r>
            <a:r>
              <a:rPr lang="en-US">
                <a:cs typeface="B Nazanin" panose="00000400000000000000" pitchFamily="2" charset="-78"/>
              </a:rPr>
              <a:t>.  </a:t>
            </a:r>
            <a:r>
              <a:rPr lang="ar-SA">
                <a:cs typeface="B Nazanin" panose="00000400000000000000" pitchFamily="2" charset="-78"/>
              </a:rPr>
              <a:t>ساختارهای صرفی در گویش عربی خوزستان آبادان</a:t>
            </a:r>
            <a:r>
              <a:rPr lang="en-US">
                <a:cs typeface="B Nazanin" panose="00000400000000000000" pitchFamily="2" charset="-78"/>
              </a:rPr>
              <a:t>: </a:t>
            </a:r>
            <a:r>
              <a:rPr lang="ar-SA">
                <a:cs typeface="B Nazanin" panose="00000400000000000000" pitchFamily="2" charset="-78"/>
              </a:rPr>
              <a:t>انتشارات هرمنوتیک.</a:t>
            </a:r>
            <a:endParaRPr lang="en-US">
              <a:cs typeface="B Nazanin" panose="00000400000000000000" pitchFamily="2" charset="-78"/>
            </a:endParaRPr>
          </a:p>
          <a:p>
            <a:r>
              <a:rPr lang="ar-SA">
                <a:cs typeface="B Nazanin" panose="00000400000000000000" pitchFamily="2" charset="-78"/>
              </a:rPr>
              <a:t>5. پور عباسی ،عباس</a:t>
            </a:r>
            <a:r>
              <a:rPr lang="en-US">
                <a:cs typeface="B Nazanin" panose="00000400000000000000" pitchFamily="2" charset="-78"/>
              </a:rPr>
              <a:t> .</a:t>
            </a:r>
            <a:r>
              <a:rPr lang="ar-SA">
                <a:cs typeface="B Nazanin" panose="00000400000000000000" pitchFamily="2" charset="-78"/>
              </a:rPr>
              <a:t>(۱۳۷۹) « نگاهی به شعر عربی شیعی در خوزستان ». مجله دانشکده ادبیات و علوم انسانی دانشگاه تهران شماره ٧٤ صص ۷۳ تا ٨٦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6. الجبوری کامل سلمان (۲۰۰۹)</a:t>
            </a:r>
            <a:r>
              <a:rPr lang="en-US">
                <a:cs typeface="B Nazanin" panose="00000400000000000000" pitchFamily="2" charset="-78"/>
              </a:rPr>
              <a:t>. </a:t>
            </a:r>
            <a:r>
              <a:rPr lang="ar-SA">
                <a:cs typeface="B Nazanin" panose="00000400000000000000" pitchFamily="2" charset="-78"/>
              </a:rPr>
              <a:t>الادب الشعبي العراقي</a:t>
            </a:r>
            <a:r>
              <a:rPr lang="en-US">
                <a:cs typeface="B Nazanin" panose="00000400000000000000" pitchFamily="2" charset="-78"/>
              </a:rPr>
              <a:t>. </a:t>
            </a:r>
            <a:r>
              <a:rPr lang="ar-SA">
                <a:cs typeface="B Nazanin" panose="00000400000000000000" pitchFamily="2" charset="-78"/>
              </a:rPr>
              <a:t>بيروت</a:t>
            </a:r>
            <a:r>
              <a:rPr lang="en-US">
                <a:cs typeface="B Nazanin" panose="00000400000000000000" pitchFamily="2" charset="-78"/>
              </a:rPr>
              <a:t>: </a:t>
            </a:r>
            <a:r>
              <a:rPr lang="ar-SA">
                <a:cs typeface="B Nazanin" panose="00000400000000000000" pitchFamily="2" charset="-78"/>
              </a:rPr>
              <a:t>موسسه البلاغ</a:t>
            </a:r>
            <a:endParaRPr lang="en-US">
              <a:cs typeface="B Nazanin" panose="00000400000000000000" pitchFamily="2" charset="-78"/>
            </a:endParaRPr>
          </a:p>
          <a:p>
            <a:r>
              <a:rPr lang="ar-SA">
                <a:cs typeface="B Nazanin" panose="00000400000000000000" pitchFamily="2" charset="-78"/>
              </a:rPr>
              <a:t>7</a:t>
            </a:r>
            <a:r>
              <a:rPr lang="en-US">
                <a:cs typeface="B Nazanin" panose="00000400000000000000" pitchFamily="2" charset="-78"/>
              </a:rPr>
              <a:t>.  </a:t>
            </a:r>
            <a:r>
              <a:rPr lang="ar-SA">
                <a:cs typeface="B Nazanin" panose="00000400000000000000" pitchFamily="2" charset="-78"/>
              </a:rPr>
              <a:t>الخزرجي نضير</a:t>
            </a:r>
            <a:r>
              <a:rPr lang="en-US">
                <a:cs typeface="B Nazanin" panose="00000400000000000000" pitchFamily="2" charset="-78"/>
              </a:rPr>
              <a:t>. </a:t>
            </a:r>
            <a:r>
              <a:rPr lang="ar-SA">
                <a:cs typeface="B Nazanin" panose="00000400000000000000" pitchFamily="2" charset="-78"/>
              </a:rPr>
              <a:t>(۲۰۱۰)</a:t>
            </a:r>
            <a:r>
              <a:rPr lang="en-US">
                <a:cs typeface="B Nazanin" panose="00000400000000000000" pitchFamily="2" charset="-78"/>
              </a:rPr>
              <a:t>. </a:t>
            </a:r>
            <a:r>
              <a:rPr lang="ar-SA">
                <a:cs typeface="B Nazanin" panose="00000400000000000000" pitchFamily="2" charset="-78"/>
              </a:rPr>
              <a:t>نزهة القلم (قراءة نقديه في الموسوعة الحسينيه). بيروت</a:t>
            </a:r>
            <a:r>
              <a:rPr lang="en-US">
                <a:cs typeface="B Nazanin" panose="00000400000000000000" pitchFamily="2" charset="-78"/>
              </a:rPr>
              <a:t>: </a:t>
            </a:r>
            <a:r>
              <a:rPr lang="ar-SA">
                <a:cs typeface="B Nazanin" panose="00000400000000000000" pitchFamily="2" charset="-78"/>
              </a:rPr>
              <a:t>دارالعلم النابهين</a:t>
            </a:r>
            <a:r>
              <a:rPr lang="en-US">
                <a:cs typeface="B Nazanin" panose="00000400000000000000" pitchFamily="2" charset="-78"/>
              </a:rPr>
              <a:t>. </a:t>
            </a:r>
            <a:r>
              <a:rPr lang="ar-SA">
                <a:cs typeface="B Nazanin" panose="00000400000000000000" pitchFamily="2" charset="-78"/>
              </a:rPr>
              <a:t>8. الخالدي، محمد (۲۰۱۰) </a:t>
            </a:r>
            <a:r>
              <a:rPr lang="en-US">
                <a:cs typeface="B Nazanin" panose="00000400000000000000" pitchFamily="2" charset="-78"/>
              </a:rPr>
              <a:t>. </a:t>
            </a:r>
            <a:r>
              <a:rPr lang="ar-SA">
                <a:cs typeface="B Nazanin" panose="00000400000000000000" pitchFamily="2" charset="-78"/>
              </a:rPr>
              <a:t>الشعر الشعبي العربي ۲ ج</a:t>
            </a:r>
            <a:r>
              <a:rPr lang="en-US">
                <a:cs typeface="B Nazanin" panose="00000400000000000000" pitchFamily="2" charset="-78"/>
              </a:rPr>
              <a:t>. </a:t>
            </a:r>
            <a:r>
              <a:rPr lang="ar-SA">
                <a:cs typeface="B Nazanin" panose="00000400000000000000" pitchFamily="2" charset="-78"/>
              </a:rPr>
              <a:t>بيروت</a:t>
            </a:r>
            <a:r>
              <a:rPr lang="en-US">
                <a:cs typeface="B Nazanin" panose="00000400000000000000" pitchFamily="2" charset="-78"/>
              </a:rPr>
              <a:t>: </a:t>
            </a:r>
            <a:r>
              <a:rPr lang="ar-SA">
                <a:cs typeface="B Nazanin" panose="00000400000000000000" pitchFamily="2" charset="-78"/>
              </a:rPr>
              <a:t>موسسه البلاغ</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30762054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ar-SA">
                <a:cs typeface="B Nazanin" panose="00000400000000000000" pitchFamily="2" charset="-78"/>
              </a:rPr>
              <a:t>9. الخاقاني، على (١٣٧٦)</a:t>
            </a:r>
            <a:r>
              <a:rPr lang="en-US">
                <a:cs typeface="B Nazanin" panose="00000400000000000000" pitchFamily="2" charset="-78"/>
              </a:rPr>
              <a:t>.  </a:t>
            </a:r>
            <a:r>
              <a:rPr lang="ar-SA">
                <a:cs typeface="B Nazanin" panose="00000400000000000000" pitchFamily="2" charset="-78"/>
              </a:rPr>
              <a:t>فنون الادب الشعبي الحلقه الاولى والثانيه قم</a:t>
            </a:r>
            <a:r>
              <a:rPr lang="en-US">
                <a:cs typeface="B Nazanin" panose="00000400000000000000" pitchFamily="2" charset="-78"/>
              </a:rPr>
              <a:t>: </a:t>
            </a:r>
            <a:r>
              <a:rPr lang="ar-SA">
                <a:cs typeface="B Nazanin" panose="00000400000000000000" pitchFamily="2" charset="-78"/>
              </a:rPr>
              <a:t>انتشارات المكتبه الحيدريه.       </a:t>
            </a:r>
            <a:endParaRPr lang="en-US">
              <a:cs typeface="B Nazanin" panose="00000400000000000000" pitchFamily="2" charset="-78"/>
            </a:endParaRPr>
          </a:p>
          <a:p>
            <a:r>
              <a:rPr lang="ar-SA">
                <a:cs typeface="B Nazanin" panose="00000400000000000000" pitchFamily="2" charset="-78"/>
              </a:rPr>
              <a:t>10. الرافعي، مصطفى صادق (۲۰۰۱)</a:t>
            </a:r>
            <a:r>
              <a:rPr lang="en-US">
                <a:cs typeface="B Nazanin" panose="00000400000000000000" pitchFamily="2" charset="-78"/>
              </a:rPr>
              <a:t>. </a:t>
            </a:r>
            <a:r>
              <a:rPr lang="ar-SA">
                <a:cs typeface="B Nazanin" panose="00000400000000000000" pitchFamily="2" charset="-78"/>
              </a:rPr>
              <a:t>تاريخ آداب العرب</a:t>
            </a:r>
            <a:r>
              <a:rPr lang="en-US">
                <a:cs typeface="B Nazanin" panose="00000400000000000000" pitchFamily="2" charset="-78"/>
              </a:rPr>
              <a:t>. </a:t>
            </a:r>
            <a:r>
              <a:rPr lang="ar-SA">
                <a:cs typeface="B Nazanin" panose="00000400000000000000" pitchFamily="2" charset="-78"/>
              </a:rPr>
              <a:t>جزء الثالث، بيروت</a:t>
            </a:r>
            <a:r>
              <a:rPr lang="en-US">
                <a:cs typeface="B Nazanin" panose="00000400000000000000" pitchFamily="2" charset="-78"/>
              </a:rPr>
              <a:t>: </a:t>
            </a:r>
            <a:r>
              <a:rPr lang="ar-SA">
                <a:cs typeface="B Nazanin" panose="00000400000000000000" pitchFamily="2" charset="-78"/>
              </a:rPr>
              <a:t>دار الكتب العلمية</a:t>
            </a:r>
            <a:endParaRPr lang="en-US">
              <a:cs typeface="B Nazanin" panose="00000400000000000000" pitchFamily="2" charset="-78"/>
            </a:endParaRPr>
          </a:p>
          <a:p>
            <a:r>
              <a:rPr lang="ar-SA">
                <a:cs typeface="B Nazanin" panose="00000400000000000000" pitchFamily="2" charset="-78"/>
              </a:rPr>
              <a:t>11. </a:t>
            </a:r>
            <a:r>
              <a:rPr lang="en-US">
                <a:cs typeface="B Nazanin" panose="00000400000000000000" pitchFamily="2" charset="-78"/>
              </a:rPr>
              <a:t>. </a:t>
            </a:r>
            <a:r>
              <a:rPr lang="ar-SA">
                <a:cs typeface="B Nazanin" panose="00000400000000000000" pitchFamily="2" charset="-78"/>
              </a:rPr>
              <a:t>الذهبي، محمدرضا</a:t>
            </a:r>
            <a:r>
              <a:rPr lang="en-US">
                <a:cs typeface="B Nazanin" panose="00000400000000000000" pitchFamily="2" charset="-78"/>
              </a:rPr>
              <a:t>. </a:t>
            </a:r>
            <a:r>
              <a:rPr lang="ar-SA">
                <a:cs typeface="B Nazanin" panose="00000400000000000000" pitchFamily="2" charset="-78"/>
              </a:rPr>
              <a:t>(٢٠٠٤). الشعر الشعبي والغناء فى العراق والجزيرة العرب</a:t>
            </a:r>
            <a:r>
              <a:rPr lang="en-US">
                <a:cs typeface="B Nazanin" panose="00000400000000000000" pitchFamily="2" charset="-78"/>
              </a:rPr>
              <a:t>. </a:t>
            </a:r>
            <a:r>
              <a:rPr lang="ar-SA">
                <a:cs typeface="B Nazanin" panose="00000400000000000000" pitchFamily="2" charset="-78"/>
              </a:rPr>
              <a:t>بيروت</a:t>
            </a:r>
            <a:r>
              <a:rPr lang="en-US">
                <a:cs typeface="B Nazanin" panose="00000400000000000000" pitchFamily="2" charset="-78"/>
              </a:rPr>
              <a:t>: </a:t>
            </a:r>
            <a:r>
              <a:rPr lang="ar-SA">
                <a:cs typeface="B Nazanin" panose="00000400000000000000" pitchFamily="2" charset="-78"/>
              </a:rPr>
              <a:t>الدار العربيه للموسوعات</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١٢</a:t>
            </a:r>
            <a:r>
              <a:rPr lang="en-US">
                <a:cs typeface="B Nazanin" panose="00000400000000000000" pitchFamily="2" charset="-78"/>
              </a:rPr>
              <a:t>. </a:t>
            </a:r>
            <a:r>
              <a:rPr lang="ar-SA">
                <a:cs typeface="B Nazanin" panose="00000400000000000000" pitchFamily="2" charset="-78"/>
              </a:rPr>
              <a:t>الساري ناصر محسن (۲۰۰۸)</a:t>
            </a:r>
            <a:r>
              <a:rPr lang="en-US">
                <a:cs typeface="B Nazanin" panose="00000400000000000000" pitchFamily="2" charset="-78"/>
              </a:rPr>
              <a:t>. </a:t>
            </a:r>
            <a:r>
              <a:rPr lang="ar-SA">
                <a:cs typeface="B Nazanin" panose="00000400000000000000" pitchFamily="2" charset="-78"/>
              </a:rPr>
              <a:t>ديوان الشعر الشعبي بيروت الدار العربيه للموسوعات</a:t>
            </a:r>
            <a:r>
              <a:rPr lang="en-US">
                <a:cs typeface="B Nazanin" panose="00000400000000000000" pitchFamily="2" charset="-78"/>
              </a:rPr>
              <a:t>. </a:t>
            </a:r>
            <a:r>
              <a:rPr lang="ar-SA">
                <a:cs typeface="B Nazanin" panose="00000400000000000000" pitchFamily="2" charset="-78"/>
              </a:rPr>
              <a:t>سکرانی فاضل (۱۳۷۷) ديوان السكراني قم، انتشارات شهید</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۱۳. سکرانی، عادل</a:t>
            </a:r>
            <a:r>
              <a:rPr lang="en-US">
                <a:cs typeface="B Nazanin" panose="00000400000000000000" pitchFamily="2" charset="-78"/>
              </a:rPr>
              <a:t>. </a:t>
            </a:r>
            <a:r>
              <a:rPr lang="ar-SA">
                <a:cs typeface="B Nazanin" panose="00000400000000000000" pitchFamily="2" charset="-78"/>
              </a:rPr>
              <a:t>(۱۳۸۹)</a:t>
            </a:r>
            <a:r>
              <a:rPr lang="en-US">
                <a:cs typeface="B Nazanin" panose="00000400000000000000" pitchFamily="2" charset="-78"/>
              </a:rPr>
              <a:t>. </a:t>
            </a:r>
            <a:r>
              <a:rPr lang="ar-SA">
                <a:cs typeface="B Nazanin" panose="00000400000000000000" pitchFamily="2" charset="-78"/>
              </a:rPr>
              <a:t>گزیده هایی از شعر عادل سكرانی ج ۲ تهران</a:t>
            </a:r>
            <a:r>
              <a:rPr lang="en-US">
                <a:cs typeface="B Nazanin" panose="00000400000000000000" pitchFamily="2" charset="-78"/>
              </a:rPr>
              <a:t>: </a:t>
            </a:r>
            <a:r>
              <a:rPr lang="ar-SA">
                <a:cs typeface="B Nazanin" panose="00000400000000000000" pitchFamily="2" charset="-78"/>
              </a:rPr>
              <a:t>انتشارات شادگان</a:t>
            </a:r>
            <a:r>
              <a:rPr lang="en-US">
                <a:cs typeface="B Nazanin" panose="00000400000000000000" pitchFamily="2" charset="-78"/>
              </a:rPr>
              <a:t>. </a:t>
            </a:r>
            <a:r>
              <a:rPr lang="ar-SA">
                <a:cs typeface="B Nazanin" panose="00000400000000000000" pitchFamily="2" charset="-78"/>
              </a:rPr>
              <a:t>  </a:t>
            </a:r>
            <a:endParaRPr lang="en-US">
              <a:cs typeface="B Nazanin" panose="00000400000000000000" pitchFamily="2" charset="-78"/>
            </a:endParaRPr>
          </a:p>
          <a:p>
            <a:r>
              <a:rPr lang="ar-SA">
                <a:cs typeface="B Nazanin" panose="00000400000000000000" pitchFamily="2" charset="-78"/>
              </a:rPr>
              <a:t>14. سوكولوف پوری (۲۰۰۰). فولکور قضایاه و تاریخه. ترجمه حلمی شعراوی و عبدالحمید حواس</a:t>
            </a:r>
            <a:r>
              <a:rPr lang="en-US">
                <a:cs typeface="B Nazanin" panose="00000400000000000000" pitchFamily="2" charset="-78"/>
              </a:rPr>
              <a:t>. </a:t>
            </a:r>
            <a:r>
              <a:rPr lang="ar-SA">
                <a:cs typeface="B Nazanin" panose="00000400000000000000" pitchFamily="2" charset="-78"/>
              </a:rPr>
              <a:t>قاهره مكتبه الدراسات الشعبية .</a:t>
            </a:r>
            <a:endParaRPr lang="fa-IR">
              <a:cs typeface="B Nazanin" panose="00000400000000000000" pitchFamily="2" charset="-78"/>
            </a:endParaRPr>
          </a:p>
        </p:txBody>
      </p:sp>
    </p:spTree>
    <p:extLst>
      <p:ext uri="{BB962C8B-B14F-4D97-AF65-F5344CB8AC3E}">
        <p14:creationId xmlns:p14="http://schemas.microsoft.com/office/powerpoint/2010/main" val="42043463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ar-SA">
                <a:cs typeface="B Nazanin" panose="00000400000000000000" pitchFamily="2" charset="-78"/>
              </a:rPr>
              <a:t>۱۵. شفیعی کدکنی، محمدرضا</a:t>
            </a:r>
            <a:r>
              <a:rPr lang="en-US">
                <a:cs typeface="B Nazanin" panose="00000400000000000000" pitchFamily="2" charset="-78"/>
              </a:rPr>
              <a:t>. </a:t>
            </a:r>
            <a:r>
              <a:rPr lang="ar-SA">
                <a:cs typeface="B Nazanin" panose="00000400000000000000" pitchFamily="2" charset="-78"/>
              </a:rPr>
              <a:t>(۱۳۸۶)</a:t>
            </a:r>
            <a:r>
              <a:rPr lang="en-US">
                <a:cs typeface="B Nazanin" panose="00000400000000000000" pitchFamily="2" charset="-78"/>
              </a:rPr>
              <a:t>. </a:t>
            </a:r>
            <a:r>
              <a:rPr lang="ar-SA">
                <a:cs typeface="B Nazanin" panose="00000400000000000000" pitchFamily="2" charset="-78"/>
              </a:rPr>
              <a:t>موسیقی شعر تهران</a:t>
            </a:r>
            <a:r>
              <a:rPr lang="en-US">
                <a:cs typeface="B Nazanin" panose="00000400000000000000" pitchFamily="2" charset="-78"/>
              </a:rPr>
              <a:t>: </a:t>
            </a:r>
            <a:r>
              <a:rPr lang="ar-SA">
                <a:cs typeface="B Nazanin" panose="00000400000000000000" pitchFamily="2" charset="-78"/>
              </a:rPr>
              <a:t>نشر آگه.</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١٦. الشمري، ربيع (۱۹۸۷)</a:t>
            </a:r>
            <a:r>
              <a:rPr lang="en-US">
                <a:cs typeface="B Nazanin" panose="00000400000000000000" pitchFamily="2" charset="-78"/>
              </a:rPr>
              <a:t>. </a:t>
            </a:r>
            <a:r>
              <a:rPr lang="ar-SA">
                <a:cs typeface="B Nazanin" panose="00000400000000000000" pitchFamily="2" charset="-78"/>
              </a:rPr>
              <a:t>العروض في الشعر الشعبي العراقي بي جان دار الحريه الطباع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١٧</a:t>
            </a:r>
            <a:r>
              <a:rPr lang="en-US">
                <a:cs typeface="B Nazanin" panose="00000400000000000000" pitchFamily="2" charset="-78"/>
              </a:rPr>
              <a:t>. </a:t>
            </a:r>
            <a:r>
              <a:rPr lang="ar-SA">
                <a:cs typeface="B Nazanin" panose="00000400000000000000" pitchFamily="2" charset="-78"/>
              </a:rPr>
              <a:t>الشيبي كامل مصطفى (۱۳۸۰)</a:t>
            </a:r>
            <a:r>
              <a:rPr lang="en-US">
                <a:cs typeface="B Nazanin" panose="00000400000000000000" pitchFamily="2" charset="-78"/>
              </a:rPr>
              <a:t>. </a:t>
            </a:r>
            <a:r>
              <a:rPr lang="ar-SA">
                <a:cs typeface="B Nazanin" panose="00000400000000000000" pitchFamily="2" charset="-78"/>
              </a:rPr>
              <a:t>تشیع و تصرف ترجمه علیرضا قراکوالو تهران</a:t>
            </a:r>
            <a:r>
              <a:rPr lang="en-US">
                <a:cs typeface="B Nazanin" panose="00000400000000000000" pitchFamily="2" charset="-78"/>
              </a:rPr>
              <a:t>: </a:t>
            </a:r>
            <a:r>
              <a:rPr lang="ar-SA">
                <a:cs typeface="B Nazanin" panose="00000400000000000000" pitchFamily="2" charset="-78"/>
              </a:rPr>
              <a:t>انتشارات امير كبير</a:t>
            </a:r>
            <a:r>
              <a:rPr lang="en-US">
                <a:cs typeface="B Nazanin" panose="00000400000000000000" pitchFamily="2" charset="-78"/>
              </a:rPr>
              <a:t>. </a:t>
            </a:r>
            <a:r>
              <a:rPr lang="ar-SA">
                <a:cs typeface="B Nazanin" panose="00000400000000000000" pitchFamily="2" charset="-78"/>
              </a:rPr>
              <a:t>١٨</a:t>
            </a:r>
            <a:r>
              <a:rPr lang="en-US">
                <a:cs typeface="B Nazanin" panose="00000400000000000000" pitchFamily="2" charset="-78"/>
              </a:rPr>
              <a:t>. </a:t>
            </a:r>
            <a:r>
              <a:rPr lang="ar-SA">
                <a:cs typeface="B Nazanin" panose="00000400000000000000" pitchFamily="2" charset="-78"/>
              </a:rPr>
              <a:t>العاكوب، عيسى</a:t>
            </a:r>
            <a:r>
              <a:rPr lang="en-US">
                <a:cs typeface="B Nazanin" panose="00000400000000000000" pitchFamily="2" charset="-78"/>
              </a:rPr>
              <a:t>. </a:t>
            </a:r>
            <a:r>
              <a:rPr lang="ar-SA">
                <a:cs typeface="B Nazanin" panose="00000400000000000000" pitchFamily="2" charset="-78"/>
              </a:rPr>
              <a:t>(١٣٧٤). تأثیر پند پارسی بر ادب عرب. ترجمه عبدالله شریفی خجسته</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۱۹. انتشارات علمی فرهنگی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۲۰ عزیزی بنی طرف یوسف. (۱۳۷۳). نسیم کارون</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نشر آنزان</a:t>
            </a:r>
            <a:r>
              <a:rPr lang="en-US">
                <a:cs typeface="B Nazanin" panose="00000400000000000000" pitchFamily="2" charset="-78"/>
              </a:rPr>
              <a:t>. </a:t>
            </a:r>
            <a:endParaRPr lang="fa-IR" smtClean="0">
              <a:cs typeface="B Nazanin" panose="00000400000000000000" pitchFamily="2" charset="-78"/>
            </a:endParaRPr>
          </a:p>
          <a:p>
            <a:r>
              <a:rPr lang="ar-SA">
                <a:cs typeface="B Nazanin" panose="00000400000000000000" pitchFamily="2" charset="-78"/>
              </a:rPr>
              <a:t>۲۱ ____________________(۱۳۷۲)</a:t>
            </a:r>
            <a:r>
              <a:rPr lang="en-US">
                <a:cs typeface="B Nazanin" panose="00000400000000000000" pitchFamily="2" charset="-78"/>
              </a:rPr>
              <a:t>. </a:t>
            </a:r>
            <a:r>
              <a:rPr lang="ar-SA">
                <a:cs typeface="B Nazanin" panose="00000400000000000000" pitchFamily="2" charset="-78"/>
              </a:rPr>
              <a:t>قبایل و عشایر عرب خوزستان</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ناشر مؤلف</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۲۲</a:t>
            </a:r>
            <a:r>
              <a:rPr lang="en-US">
                <a:cs typeface="B Nazanin" panose="00000400000000000000" pitchFamily="2" charset="-78"/>
              </a:rPr>
              <a:t>. </a:t>
            </a:r>
            <a:r>
              <a:rPr lang="ar-SA">
                <a:cs typeface="B Nazanin" panose="00000400000000000000" pitchFamily="2" charset="-78"/>
              </a:rPr>
              <a:t>عنایت حمید (۱۳۸۹). سیری در اندیشه سیاسی عرب</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انتشارات امیر کبیر </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29398664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ar-SA" smtClean="0">
                <a:cs typeface="B Nazanin" panose="00000400000000000000" pitchFamily="2" charset="-78"/>
              </a:rPr>
              <a:t>23</a:t>
            </a:r>
            <a:r>
              <a:rPr lang="ar-SA">
                <a:cs typeface="B Nazanin" panose="00000400000000000000" pitchFamily="2" charset="-78"/>
              </a:rPr>
              <a:t>. غنیمی هلال، محمد(۱۳۷۳). ادبیات تطبيقي</a:t>
            </a:r>
            <a:r>
              <a:rPr lang="en-US">
                <a:cs typeface="B Nazanin" panose="00000400000000000000" pitchFamily="2" charset="-78"/>
              </a:rPr>
              <a:t>. </a:t>
            </a:r>
            <a:r>
              <a:rPr lang="ar-SA">
                <a:cs typeface="B Nazanin" panose="00000400000000000000" pitchFamily="2" charset="-78"/>
              </a:rPr>
              <a:t>ترجمه و تعلیق سید مرتضی آیت الله زاده شیرازی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انتشارات امیرکبیر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٢٤</a:t>
            </a:r>
            <a:r>
              <a:rPr lang="en-US">
                <a:cs typeface="B Nazanin" panose="00000400000000000000" pitchFamily="2" charset="-78"/>
              </a:rPr>
              <a:t>. </a:t>
            </a:r>
            <a:r>
              <a:rPr lang="ar-SA">
                <a:cs typeface="B Nazanin" panose="00000400000000000000" pitchFamily="2" charset="-78"/>
              </a:rPr>
              <a:t>الفاخوري، حنا (۱۳۸۸). تاریخ ادبیات عرب. ترجمه عبدالمحمد آیتی</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انتشارات توس.</a:t>
            </a:r>
            <a:endParaRPr lang="en-US">
              <a:cs typeface="B Nazanin" panose="00000400000000000000" pitchFamily="2" charset="-78"/>
            </a:endParaRPr>
          </a:p>
          <a:p>
            <a:r>
              <a:rPr lang="ar-SA">
                <a:cs typeface="B Nazanin" panose="00000400000000000000" pitchFamily="2" charset="-78"/>
              </a:rPr>
              <a:t>25. .فتوحی، محمود (۱۳۷۸) </a:t>
            </a:r>
            <a:r>
              <a:rPr lang="en-US">
                <a:cs typeface="B Nazanin" panose="00000400000000000000" pitchFamily="2" charset="-78"/>
              </a:rPr>
              <a:t>. </a:t>
            </a:r>
            <a:r>
              <a:rPr lang="ar-SA">
                <a:cs typeface="B Nazanin" panose="00000400000000000000" pitchFamily="2" charset="-78"/>
              </a:rPr>
              <a:t>نظریه تاریخ ادبیات تهران</a:t>
            </a:r>
            <a:r>
              <a:rPr lang="en-US">
                <a:cs typeface="B Nazanin" panose="00000400000000000000" pitchFamily="2" charset="-78"/>
              </a:rPr>
              <a:t>: </a:t>
            </a:r>
            <a:r>
              <a:rPr lang="ar-SA">
                <a:cs typeface="B Nazanin" panose="00000400000000000000" pitchFamily="2" charset="-78"/>
              </a:rPr>
              <a:t>انتشارات  سخن .</a:t>
            </a:r>
            <a:endParaRPr lang="en-US">
              <a:cs typeface="B Nazanin" panose="00000400000000000000" pitchFamily="2" charset="-78"/>
            </a:endParaRPr>
          </a:p>
          <a:p>
            <a:r>
              <a:rPr lang="ar-SA">
                <a:cs typeface="B Nazanin" panose="00000400000000000000" pitchFamily="2" charset="-78"/>
              </a:rPr>
              <a:t>٢٦ قنواتی، محمد(۱۳۸۴) . تیر« ویژگی های ادبیات شفاهی». کتاب ماه کودک و نوجوان شماره ۹۳ :صص 77 تا 80</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27. ____________(۱۳۸۳)</a:t>
            </a:r>
            <a:r>
              <a:rPr lang="en-US">
                <a:cs typeface="B Nazanin" panose="00000400000000000000" pitchFamily="2" charset="-78"/>
              </a:rPr>
              <a:t>.</a:t>
            </a:r>
            <a:r>
              <a:rPr lang="ar-SA">
                <a:cs typeface="B Nazanin" panose="00000400000000000000" pitchFamily="2" charset="-78"/>
              </a:rPr>
              <a:t> « بررسی تطبیقی ادبیات شفاهی مردم فارس و عرب خوزستان»</a:t>
            </a:r>
            <a:r>
              <a:rPr lang="en-US">
                <a:cs typeface="B Nazanin" panose="00000400000000000000" pitchFamily="2" charset="-78"/>
              </a:rPr>
              <a:t>. </a:t>
            </a:r>
            <a:r>
              <a:rPr lang="ar-SA">
                <a:cs typeface="B Nazanin" panose="00000400000000000000" pitchFamily="2" charset="-78"/>
              </a:rPr>
              <a:t>پژوهشنامه ادبیات کودک و نوجوان شماره ۳۹ صص ۲۸ تا ٤٣ .</a:t>
            </a:r>
            <a:endParaRPr lang="fa-IR">
              <a:cs typeface="B Nazanin" panose="00000400000000000000" pitchFamily="2" charset="-78"/>
            </a:endParaRPr>
          </a:p>
        </p:txBody>
      </p:sp>
    </p:spTree>
    <p:extLst>
      <p:ext uri="{BB962C8B-B14F-4D97-AF65-F5344CB8AC3E}">
        <p14:creationId xmlns:p14="http://schemas.microsoft.com/office/powerpoint/2010/main" val="3133733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r>
              <a:rPr lang="ar-SA">
                <a:cs typeface="B Nazanin" panose="00000400000000000000" pitchFamily="2" charset="-78"/>
              </a:rPr>
              <a:t>۲۸</a:t>
            </a:r>
            <a:r>
              <a:rPr lang="en-US">
                <a:cs typeface="B Nazanin" panose="00000400000000000000" pitchFamily="2" charset="-78"/>
              </a:rPr>
              <a:t>. </a:t>
            </a:r>
            <a:r>
              <a:rPr lang="ar-SA">
                <a:cs typeface="B Nazanin" panose="00000400000000000000" pitchFamily="2" charset="-78"/>
              </a:rPr>
              <a:t>کنعانی زاده عادل (۱۳۹۱). جنبه های غنایی در شعر معاصر عرب در خوزستان</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نشر شادگان.</a:t>
            </a:r>
            <a:endParaRPr lang="en-US">
              <a:cs typeface="B Nazanin" panose="00000400000000000000" pitchFamily="2" charset="-78"/>
            </a:endParaRPr>
          </a:p>
          <a:p>
            <a:r>
              <a:rPr lang="ar-SA">
                <a:cs typeface="B Nazanin" panose="00000400000000000000" pitchFamily="2" charset="-78"/>
              </a:rPr>
              <a:t>۲9. گویارد، ام</a:t>
            </a:r>
            <a:r>
              <a:rPr lang="en-US">
                <a:cs typeface="B Nazanin" panose="00000400000000000000" pitchFamily="2" charset="-78"/>
              </a:rPr>
              <a:t>. </a:t>
            </a:r>
            <a:r>
              <a:rPr lang="ar-SA">
                <a:cs typeface="B Nazanin" panose="00000400000000000000" pitchFamily="2" charset="-78"/>
              </a:rPr>
              <a:t>اف</a:t>
            </a:r>
            <a:r>
              <a:rPr lang="en-US">
                <a:cs typeface="B Nazanin" panose="00000400000000000000" pitchFamily="2" charset="-78"/>
              </a:rPr>
              <a:t>.</a:t>
            </a:r>
            <a:r>
              <a:rPr lang="ar-SA">
                <a:cs typeface="B Nazanin" panose="00000400000000000000" pitchFamily="2" charset="-78"/>
              </a:rPr>
              <a:t>( ١٣٧٤). ادبیات تطبیقی. ترجمه علی اکبرخان محمدی</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پاژنگ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۳۰</a:t>
            </a:r>
            <a:r>
              <a:rPr lang="en-US">
                <a:cs typeface="B Nazanin" panose="00000400000000000000" pitchFamily="2" charset="-78"/>
              </a:rPr>
              <a:t>. </a:t>
            </a:r>
            <a:r>
              <a:rPr lang="ar-SA">
                <a:cs typeface="B Nazanin" panose="00000400000000000000" pitchFamily="2" charset="-78"/>
              </a:rPr>
              <a:t>مکار یک ایرنا (۱۳۸۸). دانش نامه نظریه های ادبی معاصر. ترجمه مهران مهاجر و محمد نبوی</a:t>
            </a:r>
            <a:r>
              <a:rPr lang="en-US">
                <a:cs typeface="B Nazanin" panose="00000400000000000000" pitchFamily="2" charset="-78"/>
              </a:rPr>
              <a:t>. </a:t>
            </a:r>
            <a:r>
              <a:rPr lang="ar-SA">
                <a:cs typeface="B Nazanin" panose="00000400000000000000" pitchFamily="2" charset="-78"/>
              </a:rPr>
              <a:t>تهران</a:t>
            </a:r>
            <a:r>
              <a:rPr lang="en-US">
                <a:cs typeface="B Nazanin" panose="00000400000000000000" pitchFamily="2" charset="-78"/>
              </a:rPr>
              <a:t>: </a:t>
            </a:r>
            <a:r>
              <a:rPr lang="ar-SA">
                <a:cs typeface="B Nazanin" panose="00000400000000000000" pitchFamily="2" charset="-78"/>
              </a:rPr>
              <a:t>آگه</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۳۱. موسوی شهاب الدین المعروف بابن معتوق (۱۸۸۵). طراز البلغاء و خاتمه الفصحاء ضبط و وقف على طبعه المعلم سعيد الشرتوني اللبناني بيروت</a:t>
            </a:r>
            <a:r>
              <a:rPr lang="en-US">
                <a:cs typeface="B Nazanin" panose="00000400000000000000" pitchFamily="2" charset="-78"/>
              </a:rPr>
              <a:t>: </a:t>
            </a:r>
            <a:r>
              <a:rPr lang="ar-SA">
                <a:cs typeface="B Nazanin" panose="00000400000000000000" pitchFamily="2" charset="-78"/>
              </a:rPr>
              <a:t>المطبعه الادبيه</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۳۲. ولک رنه و ،وارن ،آوستن (۱۳۸۲). نظریه ادبیات. ترجمه ضیاء موحد و پرویز مهاجر تهران: شرکت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انتشارات علمی و فرهنگی.</a:t>
            </a:r>
            <a:endParaRPr lang="en-US">
              <a:cs typeface="B Nazanin" panose="00000400000000000000" pitchFamily="2" charset="-78"/>
            </a:endParaRPr>
          </a:p>
          <a:p>
            <a:r>
              <a:rPr lang="ar-SA">
                <a:cs typeface="B Nazanin" panose="00000400000000000000" pitchFamily="2" charset="-78"/>
              </a:rPr>
              <a:t> ۳۳</a:t>
            </a:r>
            <a:r>
              <a:rPr lang="en-US">
                <a:cs typeface="B Nazanin" panose="00000400000000000000" pitchFamily="2" charset="-78"/>
              </a:rPr>
              <a:t>. </a:t>
            </a:r>
            <a:r>
              <a:rPr lang="ar-SA">
                <a:cs typeface="B Nazanin" panose="00000400000000000000" pitchFamily="2" charset="-78"/>
              </a:rPr>
              <a:t>منبع الکترونیک </a:t>
            </a:r>
            <a:r>
              <a:rPr lang="en-US">
                <a:cs typeface="B Nazanin" panose="00000400000000000000" pitchFamily="2" charset="-78"/>
              </a:rPr>
              <a:t/>
            </a:r>
            <a:br>
              <a:rPr lang="en-US">
                <a:cs typeface="B Nazanin" panose="00000400000000000000" pitchFamily="2" charset="-78"/>
              </a:rPr>
            </a:br>
            <a:r>
              <a:rPr lang="en-US">
                <a:cs typeface="B Nazanin" panose="00000400000000000000" pitchFamily="2" charset="-78"/>
              </a:rPr>
              <a:t>http://library.tebyan.net/newindex.aspx? </a:t>
            </a:r>
          </a:p>
          <a:p>
            <a:r>
              <a:rPr lang="ar-SA">
                <a:cs typeface="B Nazanin" panose="00000400000000000000" pitchFamily="2" charset="-78"/>
              </a:rPr>
              <a:t>٣٤</a:t>
            </a:r>
            <a:r>
              <a:rPr lang="en-US">
                <a:cs typeface="B Nazanin" panose="00000400000000000000" pitchFamily="2" charset="-78"/>
              </a:rPr>
              <a:t>. </a:t>
            </a:r>
            <a:r>
              <a:rPr lang="ar-SA">
                <a:cs typeface="B Nazanin" panose="00000400000000000000" pitchFamily="2" charset="-78"/>
              </a:rPr>
              <a:t>الشيبي، كامل مصطفى، الادب الشعبي مفهومه و خصائص</a:t>
            </a:r>
            <a:endParaRPr lang="fa-IR">
              <a:cs typeface="B Nazanin" panose="00000400000000000000" pitchFamily="2" charset="-78"/>
            </a:endParaRPr>
          </a:p>
        </p:txBody>
      </p:sp>
    </p:spTree>
    <p:extLst>
      <p:ext uri="{BB962C8B-B14F-4D97-AF65-F5344CB8AC3E}">
        <p14:creationId xmlns:p14="http://schemas.microsoft.com/office/powerpoint/2010/main" val="1555494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عوامل پیدایش و رشد ادبیات شفاهی عربی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ar-SA" smtClean="0">
                <a:cs typeface="B Nazanin" panose="00000400000000000000" pitchFamily="2" charset="-78"/>
              </a:rPr>
              <a:t>مطـالعات </a:t>
            </a:r>
            <a:r>
              <a:rPr lang="ar-SA">
                <a:cs typeface="B Nazanin" panose="00000400000000000000" pitchFamily="2" charset="-78"/>
              </a:rPr>
              <a:t>ادبیات شفاهی امروزه در کشورهای عربی از اهمیت  و گستردگی فراوانی برخوردار است . نگاهی به آثاری که تحت  عنوان الأدب الشعبی در مورد کشورهایی </a:t>
            </a:r>
            <a:r>
              <a:rPr lang="ar-SA" smtClean="0">
                <a:cs typeface="B Nazanin" panose="00000400000000000000" pitchFamily="2" charset="-78"/>
              </a:rPr>
              <a:t>مث</a:t>
            </a:r>
            <a:r>
              <a:rPr lang="fa-IR" smtClean="0">
                <a:cs typeface="B Nazanin" panose="00000400000000000000" pitchFamily="2" charset="-78"/>
              </a:rPr>
              <a:t>ل</a:t>
            </a:r>
            <a:r>
              <a:rPr lang="ar-SA" smtClean="0">
                <a:cs typeface="B Nazanin" panose="00000400000000000000" pitchFamily="2" charset="-78"/>
              </a:rPr>
              <a:t>  </a:t>
            </a:r>
            <a:r>
              <a:rPr lang="ar-SA">
                <a:cs typeface="B Nazanin" panose="00000400000000000000" pitchFamily="2" charset="-78"/>
              </a:rPr>
              <a:t>عراق، مصر، فلسـطین، لبنان ،سـودان و دیگر کشـورهای عربی نگاشـته شده است  و نیز پایان نامه و رساله های تحصیلی ای که در این زمینه کار شده است  گویای این مسئله می باشد . اقبال  به ادبیات عامیانه در بین این کشـورها علل  فراوانی دارد. در این جا سعی  شده است  با در نظر گرفتن روند  تاریخی، به عواملی که در پیدایش و رشد  ادبیات شفاهی عربی نقش داشتند ، اشاره شود. </a:t>
            </a:r>
            <a:endParaRPr lang="fa-IR">
              <a:cs typeface="B Nazanin" panose="00000400000000000000" pitchFamily="2" charset="-78"/>
            </a:endParaRPr>
          </a:p>
        </p:txBody>
      </p:sp>
      <p:sp>
        <p:nvSpPr>
          <p:cNvPr id="4" name="Flowchart: Internal Storage 3"/>
          <p:cNvSpPr/>
          <p:nvPr/>
        </p:nvSpPr>
        <p:spPr>
          <a:xfrm>
            <a:off x="1491175" y="4501662"/>
            <a:ext cx="3530991" cy="1308295"/>
          </a:xfrm>
          <a:prstGeom prst="flowChartInternal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a:solidFill>
                  <a:srgbClr val="00B050"/>
                </a:solidFill>
                <a:cs typeface="B Nazanin" panose="00000400000000000000" pitchFamily="2" charset="-78"/>
              </a:rPr>
              <a:t>الأدب الشعبی</a:t>
            </a:r>
            <a:endParaRPr lang="fa-IR" sz="2000" b="1">
              <a:solidFill>
                <a:srgbClr val="00B050"/>
              </a:solidFill>
            </a:endParaRPr>
          </a:p>
        </p:txBody>
      </p:sp>
    </p:spTree>
    <p:extLst>
      <p:ext uri="{BB962C8B-B14F-4D97-AF65-F5344CB8AC3E}">
        <p14:creationId xmlns:p14="http://schemas.microsoft.com/office/powerpoint/2010/main" val="18033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شهرنشینی و آشنایی با ادبیات ملت های دیگر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ادبیات شـفاهی در دوران جاهلی و اموی رشد  چندانی نداشت . قالب قصیده در این دوران برترین قالب شعری بود و مردمان عرب مضامین اشعار لود را از فخر و حماسه و غزل  و مدح گرفته تا شــرح لحظات هجران و فراق در قالب قصیده می سرودند . بزرگ ترین حامی زبان و ادب عربی یعنی دولت  اموی، به شدت بر حفظ کیان عربی تاکید  می ورزید  و بر این نکته اصرار داشت که زبان عربی با دیگر زبان های مردم مغلوب اختلاط نیابد . </a:t>
            </a:r>
            <a:r>
              <a:rPr lang="ar-SA" b="1">
                <a:solidFill>
                  <a:srgbClr val="FF0000"/>
                </a:solidFill>
                <a:cs typeface="B Nazanin" panose="00000400000000000000" pitchFamily="2" charset="-78"/>
              </a:rPr>
              <a:t>از این رو فرزندانشــان را به بادیه می فرسـتادند  تا زبان </a:t>
            </a:r>
            <a:r>
              <a:rPr lang="ar-SA" b="1" smtClean="0">
                <a:solidFill>
                  <a:srgbClr val="FF0000"/>
                </a:solidFill>
                <a:cs typeface="B Nazanin" panose="00000400000000000000" pitchFamily="2" charset="-78"/>
              </a:rPr>
              <a:t>فصی</a:t>
            </a:r>
            <a:r>
              <a:rPr lang="fa-IR" b="1" smtClean="0">
                <a:solidFill>
                  <a:srgbClr val="FF0000"/>
                </a:solidFill>
                <a:cs typeface="B Nazanin" panose="00000400000000000000" pitchFamily="2" charset="-78"/>
              </a:rPr>
              <a:t>ح</a:t>
            </a:r>
            <a:r>
              <a:rPr lang="ar-SA" b="1" smtClean="0">
                <a:solidFill>
                  <a:srgbClr val="FF0000"/>
                </a:solidFill>
                <a:cs typeface="B Nazanin" panose="00000400000000000000" pitchFamily="2" charset="-78"/>
              </a:rPr>
              <a:t> </a:t>
            </a:r>
            <a:r>
              <a:rPr lang="ar-SA" b="1">
                <a:solidFill>
                  <a:srgbClr val="FF0000"/>
                </a:solidFill>
                <a:cs typeface="B Nazanin" panose="00000400000000000000" pitchFamily="2" charset="-78"/>
              </a:rPr>
              <a:t>عربی بیاموزند</a:t>
            </a:r>
            <a:r>
              <a:rPr lang="ar-SA">
                <a:cs typeface="B Nazanin" panose="00000400000000000000" pitchFamily="2" charset="-78"/>
              </a:rPr>
              <a:t>  ( نصار، 146:1982). بر خلاف  امویان در دوره عباسـی، روند  رشد  ادبیات شفاهی شدت گرفت . در این دوره دروازه های ادبیات عرب به روی فرهنگ ها و ادبیات ملل  گوناگون خاصـه ایرانیان گشوده شد . </a:t>
            </a:r>
            <a:endParaRPr lang="fa-IR">
              <a:cs typeface="B Nazanin" panose="00000400000000000000" pitchFamily="2" charset="-78"/>
            </a:endParaRPr>
          </a:p>
        </p:txBody>
      </p:sp>
    </p:spTree>
    <p:extLst>
      <p:ext uri="{BB962C8B-B14F-4D97-AF65-F5344CB8AC3E}">
        <p14:creationId xmlns:p14="http://schemas.microsoft.com/office/powerpoint/2010/main" val="706495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756074" y="1825625"/>
            <a:ext cx="7597725" cy="4351338"/>
          </a:xfrm>
        </p:spPr>
        <p:txBody>
          <a:bodyPr/>
          <a:lstStyle/>
          <a:p>
            <a:pPr algn="just"/>
            <a:r>
              <a:rPr lang="ar-SA" smtClean="0">
                <a:cs typeface="B Nazanin" panose="00000400000000000000" pitchFamily="2" charset="-78"/>
              </a:rPr>
              <a:t>به </a:t>
            </a:r>
            <a:r>
              <a:rPr lang="ar-SA">
                <a:cs typeface="B Nazanin" panose="00000400000000000000" pitchFamily="2" charset="-78"/>
              </a:rPr>
              <a:t>عنوان مثال توجه فراوان ادیبان و نویسـندگان عرب در این عصر به</a:t>
            </a:r>
            <a:r>
              <a:rPr lang="ar-SA" baseline="30000">
                <a:cs typeface="B Nazanin" panose="00000400000000000000" pitchFamily="2" charset="-78"/>
              </a:rPr>
              <a:t> </a:t>
            </a:r>
            <a:r>
              <a:rPr lang="ar-SA">
                <a:cs typeface="B Nazanin" panose="00000400000000000000" pitchFamily="2" charset="-78"/>
              </a:rPr>
              <a:t>تاریخ و سـیرالملوک، سیاست های شاهی، تدبیر، و پند  و ضرب المثل های ایرانیان، باعث شد  که جاحظ در نقد  اخلاق کاتبان هم عصر خویش، توجه بیش از حّد آنان به فرهنگ  ایرانی را مورد نکوهش قرار دهد : «اگر کسی خواست  یکی از یاران پیامبر را بسـتاید  زبان او بند  آمد  و پشـتش از بسـیاریِ محاسن ایشان خم شد .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950741" y="1980368"/>
            <a:ext cx="2691410" cy="2929255"/>
          </a:xfrm>
          <a:prstGeom prst="rect">
            <a:avLst/>
          </a:prstGeom>
        </p:spPr>
      </p:pic>
      <p:sp>
        <p:nvSpPr>
          <p:cNvPr id="5" name="TextBox 4"/>
          <p:cNvSpPr txBox="1"/>
          <p:nvPr/>
        </p:nvSpPr>
        <p:spPr>
          <a:xfrm>
            <a:off x="1491175" y="5345723"/>
            <a:ext cx="1547447" cy="523220"/>
          </a:xfrm>
          <a:prstGeom prst="rect">
            <a:avLst/>
          </a:prstGeom>
          <a:noFill/>
        </p:spPr>
        <p:txBody>
          <a:bodyPr wrap="square" rtlCol="1">
            <a:spAutoFit/>
          </a:bodyPr>
          <a:lstStyle/>
          <a:p>
            <a:pPr algn="ctr"/>
            <a:r>
              <a:rPr lang="ar-SA" sz="2800">
                <a:solidFill>
                  <a:srgbClr val="FF0000"/>
                </a:solidFill>
                <a:cs typeface="B Nazanin" panose="00000400000000000000" pitchFamily="2" charset="-78"/>
              </a:rPr>
              <a:t>جاحظ</a:t>
            </a:r>
            <a:endParaRPr lang="fa-IR">
              <a:solidFill>
                <a:srgbClr val="FF0000"/>
              </a:solidFill>
            </a:endParaRPr>
          </a:p>
        </p:txBody>
      </p:sp>
    </p:spTree>
    <p:extLst>
      <p:ext uri="{BB962C8B-B14F-4D97-AF65-F5344CB8AC3E}">
        <p14:creationId xmlns:p14="http://schemas.microsoft.com/office/powerpoint/2010/main" val="408146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اگر از شریح یادی شد  عیبی از او را برشـمرد، اگر وصـف حسـن را شنید  بر او سنگین آمد ، اگر از شعبی سخنی رفت  احمقش خواند ، اگر نـام ابن جُبَیر را نزدش بردند  خود را به نشناختن زد، اگر از نخعی یاد کردند  کوچکش شـمرد؛ اما چون در مجلس او از سیاست  اردشیر بابکان، و تدبیر انوشیروان، و اسـتواری حکومت سـاسـانیان سخن می رفت  تن زدن ها همه پایان می گرفت » جاحظ به نقل  از العاکوب ،174:1374). </a:t>
            </a:r>
            <a:endParaRPr lang="fa-IR">
              <a:cs typeface="B Nazanin" panose="00000400000000000000" pitchFamily="2" charset="-78"/>
            </a:endParaRPr>
          </a:p>
          <a:p>
            <a:endParaRPr lang="fa-IR"/>
          </a:p>
        </p:txBody>
      </p:sp>
      <p:sp>
        <p:nvSpPr>
          <p:cNvPr id="4" name="Flowchart: Process 3"/>
          <p:cNvSpPr/>
          <p:nvPr/>
        </p:nvSpPr>
        <p:spPr>
          <a:xfrm>
            <a:off x="2958904" y="4318782"/>
            <a:ext cx="6274191" cy="1463040"/>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ln w="0"/>
                <a:solidFill>
                  <a:schemeClr val="accent1"/>
                </a:solidFill>
                <a:effectLst>
                  <a:outerShdw blurRad="38100" dist="25400" dir="5400000" algn="ctr" rotWithShape="0">
                    <a:srgbClr val="6E747A">
                      <a:alpha val="43000"/>
                    </a:srgbClr>
                  </a:outerShdw>
                </a:effectLst>
                <a:cs typeface="B Nazanin" panose="00000400000000000000" pitchFamily="2" charset="-78"/>
              </a:rPr>
              <a:t>سیاست  اردشیر بابکان، و تدبیر انوشیروان، و اسـتواری حکومت سـاسـانیان</a:t>
            </a:r>
            <a:endParaRPr lang="fa-IR" b="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31068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037428" y="1825625"/>
            <a:ext cx="7316372" cy="4351338"/>
          </a:xfrm>
        </p:spPr>
        <p:txBody>
          <a:bodyPr>
            <a:normAutofit lnSpcReduction="10000"/>
          </a:bodyPr>
          <a:lstStyle/>
          <a:p>
            <a:pPr algn="just"/>
            <a:r>
              <a:rPr lang="ar-SA">
                <a:cs typeface="B Nazanin" panose="00000400000000000000" pitchFamily="2" charset="-78"/>
              </a:rPr>
              <a:t>در این دوره مردم هر چه بیشـتر از بادیه و بدوی بودن و زبان آن فاصله گرفتند  و به سمت  حضر و شهر کشیده شدند  تا جایی که قومیت های مختلف در هم آمیختند  و لهجه های عامیانه شـکل گرفت . روحیه شـهرنشینی باعث شد  که ادبای عرب از شکل  مرسوم و سنتی قصاید  عربی منصرف  </a:t>
            </a:r>
            <a:r>
              <a:rPr lang="ar-SA" smtClean="0">
                <a:cs typeface="B Nazanin" panose="00000400000000000000" pitchFamily="2" charset="-78"/>
              </a:rPr>
              <a:t>گردند</a:t>
            </a:r>
            <a:r>
              <a:rPr lang="fa-IR" smtClean="0">
                <a:cs typeface="B Nazanin" panose="00000400000000000000" pitchFamily="2" charset="-78"/>
              </a:rPr>
              <a:t> </a:t>
            </a:r>
            <a:r>
              <a:rPr lang="ar-SA" smtClean="0">
                <a:cs typeface="B Nazanin" panose="00000400000000000000" pitchFamily="2" charset="-78"/>
              </a:rPr>
              <a:t>و </a:t>
            </a:r>
            <a:r>
              <a:rPr lang="ar-SA">
                <a:cs typeface="B Nazanin" panose="00000400000000000000" pitchFamily="2" charset="-78"/>
              </a:rPr>
              <a:t>به اشکال و اوزان جدیدی روی آورند  که نتیجۀ تمدن جدید و روحیات و رفاه شـهرنشـینی بود. قالب های جدید  مانند  موشح و زجل  و موالیا ازجمله این نوآوری هـا در ادبیات عامیانه است ( نک. دودپوتا، 76:1382).  به طور خاص یکی از علل  پیدایش شـعر موشـح، آمیزش عرب در اسپانیا با بیگانگان و اطلاع از آداب و آهنگ های مردمی آنها بود مخصوصاً آهنگ هایی که از قید  قوافی و اوزان آزاد بودند  ( الفاخوری، 584:1388). </a:t>
            </a:r>
            <a:endParaRPr lang="fa-IR">
              <a:cs typeface="B Nazanin" panose="00000400000000000000" pitchFamily="2" charset="-78"/>
            </a:endParaRPr>
          </a:p>
        </p:txBody>
      </p:sp>
      <p:sp>
        <p:nvSpPr>
          <p:cNvPr id="4" name="Flowchart: Process 3"/>
          <p:cNvSpPr/>
          <p:nvPr/>
        </p:nvSpPr>
        <p:spPr>
          <a:xfrm>
            <a:off x="838199" y="2124222"/>
            <a:ext cx="3030415" cy="142083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srgbClr val="C00000"/>
                </a:solidFill>
                <a:cs typeface="B Nazanin" panose="00000400000000000000" pitchFamily="2" charset="-78"/>
              </a:rPr>
              <a:t>قالب های جدید  مانند  موشح و زجل  و موالیا</a:t>
            </a:r>
            <a:endParaRPr lang="fa-IR">
              <a:solidFill>
                <a:srgbClr val="C00000"/>
              </a:solidFill>
            </a:endParaRPr>
          </a:p>
        </p:txBody>
      </p:sp>
      <p:sp>
        <p:nvSpPr>
          <p:cNvPr id="5" name="Flowchart: Process 4"/>
          <p:cNvSpPr/>
          <p:nvPr/>
        </p:nvSpPr>
        <p:spPr>
          <a:xfrm>
            <a:off x="838199" y="4332850"/>
            <a:ext cx="3030415" cy="1645920"/>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آمیزش عرب در اسپانیا با بیگانگان و اطلاع از آداب و آهنگ های مردمی</a:t>
            </a:r>
            <a:endParaRPr lang="fa-IR"/>
          </a:p>
        </p:txBody>
      </p:sp>
    </p:spTree>
    <p:extLst>
      <p:ext uri="{BB962C8B-B14F-4D97-AF65-F5344CB8AC3E}">
        <p14:creationId xmlns:p14="http://schemas.microsoft.com/office/powerpoint/2010/main" val="2341389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C00000"/>
                </a:solidFill>
                <a:cs typeface="B Nazanin" panose="00000400000000000000" pitchFamily="2" charset="-78"/>
              </a:rPr>
              <a:t>فروپاشی خلافت عباسی</a:t>
            </a:r>
            <a:endParaRPr lang="fa-IR">
              <a:solidFill>
                <a:srgbClr val="C0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ar-SA" smtClean="0">
                <a:cs typeface="B Nazanin" panose="00000400000000000000" pitchFamily="2" charset="-78"/>
              </a:rPr>
              <a:t>همان </a:t>
            </a:r>
            <a:r>
              <a:rPr lang="ar-SA">
                <a:cs typeface="B Nazanin" panose="00000400000000000000" pitchFamily="2" charset="-78"/>
              </a:rPr>
              <a:t>گونه که آغاز دول  عباســیان پیدایش ادبیات عامیانه را در پی داشت، فروپاشــی آن منجر به گسـترش و شکوفایی این ادبیات شد . در پی فروپاشی خلافت  عباسیان، ادبیات رسمی و ژانر قدرتمند  آن یعنی قصیده، بزرگ ترین حامی خود را از دست داد تا ژانرهای دیگر مخصوصـاً ژانرهای ادبیات شـفاهی، فرصت  بیشتری برای مطرح شدن داشته باشند . از این رو ادبیات شفاهی عربی را در یک تقسیم بندی به </a:t>
            </a:r>
            <a:r>
              <a:rPr lang="ar-SA">
                <a:solidFill>
                  <a:srgbClr val="C00000"/>
                </a:solidFill>
                <a:cs typeface="B Nazanin" panose="00000400000000000000" pitchFamily="2" charset="-78"/>
              </a:rPr>
              <a:t>دو بخش </a:t>
            </a:r>
            <a:r>
              <a:rPr lang="ar-SA">
                <a:cs typeface="B Nazanin" panose="00000400000000000000" pitchFamily="2" charset="-78"/>
              </a:rPr>
              <a:t>تقسیم می کنند : از 132 تا 656 و از 656 تا معاصر (نک. الخالدی 49:2010 و 57).  </a:t>
            </a:r>
            <a:endParaRPr lang="fa-IR">
              <a:cs typeface="B Nazanin" panose="00000400000000000000" pitchFamily="2" charset="-78"/>
            </a:endParaRPr>
          </a:p>
        </p:txBody>
      </p:sp>
    </p:spTree>
    <p:extLst>
      <p:ext uri="{BB962C8B-B14F-4D97-AF65-F5344CB8AC3E}">
        <p14:creationId xmlns:p14="http://schemas.microsoft.com/office/powerpoint/2010/main" val="1364646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838200" y="1910031"/>
            <a:ext cx="10515600" cy="4351338"/>
          </a:xfrm>
        </p:spPr>
        <p:txBody>
          <a:bodyPr/>
          <a:lstStyle/>
          <a:p>
            <a:pPr algn="just"/>
            <a:r>
              <a:rPr lang="ar-SA">
                <a:cs typeface="B Nazanin" panose="00000400000000000000" pitchFamily="2" charset="-78"/>
              </a:rPr>
              <a:t>در تاریخ ادبیات عربی از قرن هفتم به بعد  به شدت گرایش به سـمت  کاربرد انواع شعری عامیانه غیر قصیده مانند </a:t>
            </a:r>
            <a:r>
              <a:rPr lang="ar-SA">
                <a:solidFill>
                  <a:srgbClr val="C00000"/>
                </a:solidFill>
                <a:cs typeface="B Nazanin" panose="00000400000000000000" pitchFamily="2" charset="-78"/>
              </a:rPr>
              <a:t>الدوبیت  و موالیا و زجل  </a:t>
            </a:r>
            <a:r>
              <a:rPr lang="ar-SA">
                <a:cs typeface="B Nazanin" panose="00000400000000000000" pitchFamily="2" charset="-78"/>
              </a:rPr>
              <a:t>شدت می گیرد ( الرافعی، 127:2001).  نمونه های فراوانی از این گونه اشعار در  کتاب هایی مانند  وافی الوفیات وجود دارد که مؤید  این نظر است .</a:t>
            </a:r>
            <a:endParaRPr lang="fa-IR"/>
          </a:p>
        </p:txBody>
      </p:sp>
      <p:pic>
        <p:nvPicPr>
          <p:cNvPr id="4" name="Picture 3"/>
          <p:cNvPicPr>
            <a:picLocks noChangeAspect="1"/>
          </p:cNvPicPr>
          <p:nvPr/>
        </p:nvPicPr>
        <p:blipFill>
          <a:blip r:embed="rId2"/>
          <a:stretch>
            <a:fillRect/>
          </a:stretch>
        </p:blipFill>
        <p:spPr>
          <a:xfrm rot="20550022">
            <a:off x="1655298" y="4639954"/>
            <a:ext cx="1045698" cy="804697"/>
          </a:xfrm>
          <a:prstGeom prst="rect">
            <a:avLst/>
          </a:prstGeom>
        </p:spPr>
      </p:pic>
      <p:sp>
        <p:nvSpPr>
          <p:cNvPr id="5" name="Flowchart: Process 4"/>
          <p:cNvSpPr/>
          <p:nvPr/>
        </p:nvSpPr>
        <p:spPr>
          <a:xfrm>
            <a:off x="5416062" y="4164037"/>
            <a:ext cx="3896750" cy="1589649"/>
          </a:xfrm>
          <a:prstGeom prst="flowChart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ln w="0"/>
                <a:solidFill>
                  <a:schemeClr val="accent1"/>
                </a:solidFill>
                <a:effectLst>
                  <a:outerShdw blurRad="38100" dist="25400" dir="5400000" algn="ctr" rotWithShape="0">
                    <a:srgbClr val="6E747A">
                      <a:alpha val="43000"/>
                    </a:srgbClr>
                  </a:outerShdw>
                </a:effectLst>
                <a:cs typeface="B Nazanin" panose="00000400000000000000" pitchFamily="2" charset="-78"/>
              </a:rPr>
              <a:t>انواع شعری عامیانه غیر قصیده</a:t>
            </a:r>
            <a:endParaRPr lang="fa-IR" b="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767268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smtClean="0">
                <a:cs typeface="B Nazanin" panose="00000400000000000000" pitchFamily="2" charset="-78"/>
              </a:rPr>
              <a:t>همچنین کتاب هایی در این دوره به </a:t>
            </a:r>
            <a:r>
              <a:rPr lang="ar-SA">
                <a:cs typeface="B Nazanin" panose="00000400000000000000" pitchFamily="2" charset="-78"/>
              </a:rPr>
              <a:t>نگارش </a:t>
            </a:r>
            <a:r>
              <a:rPr lang="ar-SA" smtClean="0">
                <a:cs typeface="B Nazanin" panose="00000400000000000000" pitchFamily="2" charset="-78"/>
              </a:rPr>
              <a:t>درآمد</a:t>
            </a:r>
            <a:r>
              <a:rPr lang="fa-IR" smtClean="0">
                <a:cs typeface="B Nazanin" panose="00000400000000000000" pitchFamily="2" charset="-78"/>
              </a:rPr>
              <a:t> </a:t>
            </a:r>
            <a:r>
              <a:rPr lang="ar-SA" smtClean="0">
                <a:cs typeface="B Nazanin" panose="00000400000000000000" pitchFamily="2" charset="-78"/>
              </a:rPr>
              <a:t>که </a:t>
            </a:r>
            <a:r>
              <a:rPr lang="ar-SA">
                <a:cs typeface="B Nazanin" panose="00000400000000000000" pitchFamily="2" charset="-78"/>
              </a:rPr>
              <a:t>به وفور و گستردگی و با  ذکر نمونه های فراوان در مورد ژانرهای ادبی عامیانه مانند  موالیا و موشح و زجل  و انواع دیگر به تفصیل  سخن گفته اند . العاطل الحالی و المرخص الغالی از صفی الدین حلی ( 677----750ه.ق) و المستطرف فی کل فن مستظرف در دو جلد، به قلم الأبشیهی ( 790- 850 ه.ق) و بلوغ الأمل فی فن الزجل نوشته ابن حجة الحموی ( 767 – 837 ه.ق</a:t>
            </a:r>
            <a:r>
              <a:rPr lang="ar-SA" smtClean="0">
                <a:cs typeface="B Nazanin" panose="00000400000000000000" pitchFamily="2" charset="-78"/>
              </a:rPr>
              <a:t>)</a:t>
            </a:r>
            <a:endParaRPr lang="fa-IR">
              <a:cs typeface="B Nazanin" panose="00000400000000000000" pitchFamily="2" charset="-78"/>
            </a:endParaRPr>
          </a:p>
        </p:txBody>
      </p:sp>
    </p:spTree>
    <p:extLst>
      <p:ext uri="{BB962C8B-B14F-4D97-AF65-F5344CB8AC3E}">
        <p14:creationId xmlns:p14="http://schemas.microsoft.com/office/powerpoint/2010/main" val="3706656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smtClean="0">
                <a:cs typeface="B Nazanin" panose="00000400000000000000" pitchFamily="2" charset="-78"/>
              </a:rPr>
              <a:t>ازجمله کتاب هایی هســتند که بعد از فروپاشی خلافت عباسی نوشته شده اند و آنها را می </a:t>
            </a:r>
            <a:r>
              <a:rPr lang="ar-SA" smtClean="0">
                <a:cs typeface="B Nazanin" panose="00000400000000000000" pitchFamily="2" charset="-78"/>
              </a:rPr>
              <a:t>توان </a:t>
            </a:r>
            <a:r>
              <a:rPr lang="ar-SA" smtClean="0">
                <a:cs typeface="B Nazanin" panose="00000400000000000000" pitchFamily="2" charset="-78"/>
              </a:rPr>
              <a:t>از منابع اصلی در مورد انواع ادبی عامیانه به واسطه اجرای همراه با موسیقی و جذابیتی که برای مردم مداشت به سرعت بین سرزمین های مختلف اسلامی به گردش در آمد. شعرهای زجل به عنوان نمونه،از اندلس وارد بغداد شد و در آنجا مورد استقبال محافل صوفیه و قلندریه قرار گرفت. نمونه ای از زجل فارسی قرن هفتم نشان می دهد که صوفیان ایرانی بغداد هم در مراسم سماع خود از این ازجال استفاده می کردند( نک. شفیعی کدکنی، 142:1386تا 145). </a:t>
            </a:r>
            <a:endParaRPr lang="fa-IR" smtClean="0">
              <a:cs typeface="B Nazanin" panose="00000400000000000000" pitchFamily="2" charset="-78"/>
            </a:endParaRPr>
          </a:p>
          <a:p>
            <a:pPr algn="just"/>
            <a:endParaRPr lang="fa-IR">
              <a:cs typeface="B Nazanin" panose="00000400000000000000" pitchFamily="2" charset="-78"/>
            </a:endParaRPr>
          </a:p>
        </p:txBody>
      </p:sp>
      <p:sp>
        <p:nvSpPr>
          <p:cNvPr id="4" name="Flowchart: Connector 3"/>
          <p:cNvSpPr/>
          <p:nvPr/>
        </p:nvSpPr>
        <p:spPr>
          <a:xfrm>
            <a:off x="1392702" y="4515729"/>
            <a:ext cx="1702190" cy="1223889"/>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ln w="0"/>
                <a:solidFill>
                  <a:srgbClr val="C00000"/>
                </a:solidFill>
                <a:effectLst>
                  <a:outerShdw blurRad="38100" dist="25400" dir="5400000" algn="ctr" rotWithShape="0">
                    <a:srgbClr val="6E747A">
                      <a:alpha val="43000"/>
                    </a:srgbClr>
                  </a:outerShdw>
                </a:effectLst>
                <a:cs typeface="B Nazanin" panose="00000400000000000000" pitchFamily="2" charset="-78"/>
              </a:rPr>
              <a:t>اندلس</a:t>
            </a:r>
            <a:endParaRPr lang="fa-IR">
              <a:ln w="0"/>
              <a:solidFill>
                <a:srgbClr val="C0000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007122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جستار پیش رو به بررسی بخشی از ادبیات شفاهی در زبان عربی می پردازد که از دو بخش تشکیل شده است. نخست ریشه های شکل گیری ادبیات شفاهی عربی و عوامل گسترش این ادبیات در بین کشورهای عربی بررسی شده است؛ </a:t>
            </a:r>
            <a:r>
              <a:rPr lang="ar-SA">
                <a:cs typeface="B Nazanin" panose="00000400000000000000" pitchFamily="2" charset="-78"/>
              </a:rPr>
              <a:t>عواملی مانند  شهرنشینی و آشنایی با ادبیات ملل </a:t>
            </a:r>
            <a:r>
              <a:rPr lang="fa-IR" smtClean="0">
                <a:cs typeface="B Nazanin" panose="00000400000000000000" pitchFamily="2" charset="-78"/>
              </a:rPr>
              <a:t>د</a:t>
            </a:r>
            <a:r>
              <a:rPr lang="ar-SA" smtClean="0">
                <a:cs typeface="B Nazanin" panose="00000400000000000000" pitchFamily="2" charset="-78"/>
              </a:rPr>
              <a:t>یگر</a:t>
            </a:r>
            <a:r>
              <a:rPr lang="ar-SA">
                <a:cs typeface="B Nazanin" panose="00000400000000000000" pitchFamily="2" charset="-78"/>
              </a:rPr>
              <a:t>، فروپاشـی </a:t>
            </a:r>
            <a:r>
              <a:rPr lang="ar-SA" smtClean="0">
                <a:cs typeface="B Nazanin" panose="00000400000000000000" pitchFamily="2" charset="-78"/>
              </a:rPr>
              <a:t>خلافت </a:t>
            </a:r>
            <a:r>
              <a:rPr lang="ar-SA">
                <a:cs typeface="B Nazanin" panose="00000400000000000000" pitchFamily="2" charset="-78"/>
              </a:rPr>
              <a:t>عباسـی ،</a:t>
            </a:r>
            <a:r>
              <a:rPr lang="ar-SA" smtClean="0">
                <a:cs typeface="B Nazanin" panose="00000400000000000000" pitchFamily="2" charset="-78"/>
              </a:rPr>
              <a:t>دول</a:t>
            </a:r>
            <a:r>
              <a:rPr lang="fa-IR" smtClean="0">
                <a:cs typeface="B Nazanin" panose="00000400000000000000" pitchFamily="2" charset="-78"/>
              </a:rPr>
              <a:t>ت</a:t>
            </a:r>
            <a:r>
              <a:rPr lang="ar-SA" smtClean="0">
                <a:cs typeface="B Nazanin" panose="00000400000000000000" pitchFamily="2" charset="-78"/>
              </a:rPr>
              <a:t> </a:t>
            </a:r>
            <a:r>
              <a:rPr lang="ar-SA">
                <a:cs typeface="B Nazanin" panose="00000400000000000000" pitchFamily="2" charset="-78"/>
              </a:rPr>
              <a:t>مشـعشعیان، زمینه های تاریخی مختلف کشورهای عربی و ملی گرایی. </a:t>
            </a:r>
            <a:endParaRPr lang="fa-IR">
              <a:cs typeface="B Nazanin" panose="00000400000000000000" pitchFamily="2" charset="-78"/>
            </a:endParaRPr>
          </a:p>
        </p:txBody>
      </p:sp>
    </p:spTree>
    <p:extLst>
      <p:ext uri="{BB962C8B-B14F-4D97-AF65-F5344CB8AC3E}">
        <p14:creationId xmlns:p14="http://schemas.microsoft.com/office/powerpoint/2010/main" val="4218505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به نظر می رسد که گرایش به ادبیات و اشعار عامیانه در این دوره موضوعی عام و فراگیر بوده و محدود به سرزمین های عربی نمی شده است، در همین زمان ترانه های فهلوی هم نزد مردم محبوبیت فراوانی داشت. به گفته شمس قیس رازی مردم عراق از وضیع و شریف و فاضل و عامی به استماع اشعار پهلوی مشتاق اند؛ به حدی که اقوال عربی و اغزال دری آن قدر در نظرشان خوشایند نیست که:</a:t>
            </a:r>
            <a:endParaRPr lang="fa-IR">
              <a:cs typeface="B Nazanin" panose="00000400000000000000" pitchFamily="2" charset="-78"/>
            </a:endParaRPr>
          </a:p>
        </p:txBody>
      </p:sp>
    </p:spTree>
    <p:extLst>
      <p:ext uri="{BB962C8B-B14F-4D97-AF65-F5344CB8AC3E}">
        <p14:creationId xmlns:p14="http://schemas.microsoft.com/office/powerpoint/2010/main" val="2292350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ctr"/>
            <a:r>
              <a:rPr lang="ar-SA">
                <a:cs typeface="B Nazanin" panose="00000400000000000000" pitchFamily="2" charset="-78"/>
              </a:rPr>
              <a:t>الحن اور امن و بیت پهلوی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زخمه رود و سماع خسروی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قیس رازی به نقل از دو دپوتا،77:1382).</a:t>
            </a:r>
            <a:r>
              <a:rPr lang="en-US">
                <a:cs typeface="B Nazanin" panose="00000400000000000000" pitchFamily="2" charset="-78"/>
              </a:rPr>
              <a:t/>
            </a:r>
            <a:br>
              <a:rPr lang="en-US">
                <a:cs typeface="B Nazanin" panose="00000400000000000000" pitchFamily="2" charset="-78"/>
              </a:rPr>
            </a:br>
            <a:endParaRPr lang="en-US" smtClean="0">
              <a:cs typeface="B Nazanin" panose="00000400000000000000" pitchFamily="2" charset="-78"/>
            </a:endParaRPr>
          </a:p>
          <a:p>
            <a:pPr algn="just"/>
            <a:r>
              <a:rPr lang="ar-SA" smtClean="0">
                <a:cs typeface="B Nazanin" panose="00000400000000000000" pitchFamily="2" charset="-78"/>
              </a:rPr>
              <a:t>به </a:t>
            </a:r>
            <a:r>
              <a:rPr lang="ar-SA">
                <a:cs typeface="B Nazanin" panose="00000400000000000000" pitchFamily="2" charset="-78"/>
              </a:rPr>
              <a:t>طوری کلی می توان گفت دوره ای که در تاریخ ادبیات عربی </a:t>
            </a:r>
            <a:r>
              <a:rPr lang="ar-SA" b="1">
                <a:solidFill>
                  <a:srgbClr val="C00000"/>
                </a:solidFill>
                <a:cs typeface="B Nazanin" panose="00000400000000000000" pitchFamily="2" charset="-78"/>
              </a:rPr>
              <a:t>دوره انحطاط </a:t>
            </a:r>
            <a:r>
              <a:rPr lang="ar-SA">
                <a:cs typeface="B Nazanin" panose="00000400000000000000" pitchFamily="2" charset="-78"/>
              </a:rPr>
              <a:t>نامیده شده است</a:t>
            </a:r>
            <a:r>
              <a:rPr lang="en-US">
                <a:cs typeface="B Nazanin" panose="00000400000000000000" pitchFamily="2" charset="-78"/>
              </a:rPr>
              <a:t>. </a:t>
            </a:r>
            <a:r>
              <a:rPr lang="ar-SA">
                <a:cs typeface="B Nazanin" panose="00000400000000000000" pitchFamily="2" charset="-78"/>
              </a:rPr>
              <a:t>دوره شکوفایی ادبیات عامیانه می باشد</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1554944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C00000"/>
                </a:solidFill>
                <a:cs typeface="B Nazanin" panose="00000400000000000000" pitchFamily="2" charset="-78"/>
              </a:rPr>
              <a:t>دولت </a:t>
            </a:r>
            <a:r>
              <a:rPr lang="ar-SA" b="1">
                <a:solidFill>
                  <a:srgbClr val="C00000"/>
                </a:solidFill>
                <a:cs typeface="B Nazanin" panose="00000400000000000000" pitchFamily="2" charset="-78"/>
              </a:rPr>
              <a:t>مشعشعیان</a:t>
            </a:r>
            <a:r>
              <a:rPr lang="ar-SA">
                <a:solidFill>
                  <a:srgbClr val="C00000"/>
                </a:solidFill>
                <a:cs typeface="B Nazanin" panose="00000400000000000000" pitchFamily="2" charset="-78"/>
              </a:rPr>
              <a:t> </a:t>
            </a:r>
            <a:endParaRPr lang="fa-IR">
              <a:solidFill>
                <a:srgbClr val="C000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ar-SA" smtClean="0">
                <a:cs typeface="B Nazanin" panose="00000400000000000000" pitchFamily="2" charset="-78"/>
              </a:rPr>
              <a:t>با </a:t>
            </a:r>
            <a:r>
              <a:rPr lang="ar-SA">
                <a:cs typeface="B Nazanin" panose="00000400000000000000" pitchFamily="2" charset="-78"/>
              </a:rPr>
              <a:t>بررسی روند رشد ادبیات عامیانه بعد از قرن هفتم، به دوره جدیدی می رسیم که با روی کار آمدن دولت شیعی مشعشعیان</a:t>
            </a:r>
            <a:r>
              <a:rPr lang="en-US">
                <a:cs typeface="B Nazanin" panose="00000400000000000000" pitchFamily="2" charset="-78"/>
              </a:rPr>
              <a:t>  </a:t>
            </a:r>
            <a:r>
              <a:rPr lang="ar-SA">
                <a:cs typeface="B Nazanin" panose="00000400000000000000" pitchFamily="2" charset="-78"/>
              </a:rPr>
              <a:t>در خوزستان آغاز می شود</a:t>
            </a:r>
            <a:r>
              <a:rPr lang="en-US">
                <a:cs typeface="B Nazanin" panose="00000400000000000000" pitchFamily="2" charset="-78"/>
              </a:rPr>
              <a:t>. </a:t>
            </a:r>
            <a:r>
              <a:rPr lang="ar-SA">
                <a:cs typeface="B Nazanin" panose="00000400000000000000" pitchFamily="2" charset="-78"/>
              </a:rPr>
              <a:t>در این دوره که از سال ٨٤٥ با قیام سید محمد بن فلاح معروف به مشعشع آغاز می شود و تا نیمه دوم قرن سیزدهم ادامه می یابد، علاوه بر گسترش شعر فصیح شیعی، شاهد نوآوری هایی نیز در عرصه ادبیات و اشعار عامیانه هستیم که تا پیش از آن سابقه نداشته است</a:t>
            </a:r>
            <a:r>
              <a:rPr lang="en-US">
                <a:cs typeface="B Nazanin" panose="00000400000000000000" pitchFamily="2" charset="-78"/>
              </a:rPr>
              <a:t>. </a:t>
            </a:r>
            <a:r>
              <a:rPr lang="ar-SA">
                <a:cs typeface="B Nazanin" panose="00000400000000000000" pitchFamily="2" charset="-78"/>
              </a:rPr>
              <a:t>پیدایش قالب های جدیدی مانند شعر بند که متأثر از بحر طویل فارسی است (شفیعی کدکنی 501:1386)، همچنین پیدایش قالب های شعری عتاب و ابوذیه و نیز اوج دگردیسی ساختاری و محتوایی موالیا در این دوره اتفاق می افتد (نک. ابن معتوق، 230:1885 و 231) </a:t>
            </a:r>
            <a:endParaRPr lang="fa-IR">
              <a:cs typeface="B Nazanin" panose="00000400000000000000" pitchFamily="2" charset="-78"/>
            </a:endParaRPr>
          </a:p>
        </p:txBody>
      </p:sp>
      <p:sp>
        <p:nvSpPr>
          <p:cNvPr id="4" name="Flowchart: Process 3"/>
          <p:cNvSpPr/>
          <p:nvPr/>
        </p:nvSpPr>
        <p:spPr>
          <a:xfrm>
            <a:off x="1266092" y="4895557"/>
            <a:ext cx="4881490" cy="1083212"/>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ln w="0"/>
                <a:solidFill>
                  <a:schemeClr val="accent1"/>
                </a:solidFill>
                <a:effectLst>
                  <a:outerShdw blurRad="38100" dist="25400" dir="5400000" algn="ctr" rotWithShape="0">
                    <a:srgbClr val="6E747A">
                      <a:alpha val="43000"/>
                    </a:srgbClr>
                  </a:outerShdw>
                </a:effectLst>
                <a:cs typeface="B Nazanin" panose="00000400000000000000" pitchFamily="2" charset="-78"/>
              </a:rPr>
              <a:t>سید محمد بن فلاح معروف به مشعشع</a:t>
            </a:r>
            <a:endParaRPr lang="fa-IR" b="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13140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به کارگیری فراوان بحر هزج در اشعار این دوره، آوردن تخلص به تأثیر از شاعران فارسی، همچنین توجه به اعیاد ملی ایرانیان مانند عید نوروز و طلب صله در این ایام به رسم شاعران ایرانی از دیگر خصوصیات ادبیات این دوره است</a:t>
            </a:r>
            <a:r>
              <a:rPr lang="en-US">
                <a:cs typeface="B Nazanin" panose="00000400000000000000" pitchFamily="2" charset="-78"/>
              </a:rPr>
              <a:t>. </a:t>
            </a:r>
            <a:r>
              <a:rPr lang="ar-SA">
                <a:cs typeface="B Nazanin" panose="00000400000000000000" pitchFamily="2" charset="-78"/>
              </a:rPr>
              <a:t>به طور کلی این دوره از آن جهت که دولتمردان آن به دو زبان فارسی و عربی مسلط بودند و به لحاظ سیاسی و فرهنگی و ادبی با حکومت مرکزی ایران روابط گسترده ای داشتند، محل امتزاج </a:t>
            </a:r>
            <a:r>
              <a:rPr lang="ar-SA" smtClean="0">
                <a:cs typeface="B Nazanin" panose="00000400000000000000" pitchFamily="2" charset="-78"/>
              </a:rPr>
              <a:t>دو</a:t>
            </a:r>
            <a:r>
              <a:rPr lang="ar-SA">
                <a:cs typeface="B Nazanin" panose="00000400000000000000" pitchFamily="2" charset="-78"/>
              </a:rPr>
              <a:t>ادبیات فارسی و عربی است و ریشه بسیاری از قالب های عامیانه عربی را باید در این دوره، پیگیری و ریشه یابی نمود</a:t>
            </a:r>
            <a:r>
              <a:rPr lang="en-US">
                <a:cs typeface="B Nazanin" panose="00000400000000000000" pitchFamily="2" charset="-78"/>
              </a:rPr>
              <a:t>. </a:t>
            </a:r>
            <a:r>
              <a:rPr lang="ar-SA" smtClean="0">
                <a:cs typeface="B Nazanin" panose="00000400000000000000" pitchFamily="2" charset="-78"/>
              </a:rPr>
              <a:t> </a:t>
            </a:r>
            <a:endParaRPr lang="fa-IR">
              <a:cs typeface="B Nazanin" panose="00000400000000000000" pitchFamily="2" charset="-78"/>
            </a:endParaRPr>
          </a:p>
        </p:txBody>
      </p:sp>
      <p:sp>
        <p:nvSpPr>
          <p:cNvPr id="4" name="Flowchart: Connector 3"/>
          <p:cNvSpPr/>
          <p:nvPr/>
        </p:nvSpPr>
        <p:spPr>
          <a:xfrm>
            <a:off x="1744394" y="4501662"/>
            <a:ext cx="2011680" cy="1181686"/>
          </a:xfrm>
          <a:prstGeom prst="flowChartConnec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C00000"/>
                </a:solidFill>
                <a:cs typeface="B Nazanin" panose="00000400000000000000" pitchFamily="2" charset="-78"/>
              </a:rPr>
              <a:t>طلب صله</a:t>
            </a:r>
            <a:endParaRPr lang="fa-IR" b="1">
              <a:solidFill>
                <a:srgbClr val="C00000"/>
              </a:solidFill>
            </a:endParaRPr>
          </a:p>
        </p:txBody>
      </p:sp>
    </p:spTree>
    <p:extLst>
      <p:ext uri="{BB962C8B-B14F-4D97-AF65-F5344CB8AC3E}">
        <p14:creationId xmlns:p14="http://schemas.microsoft.com/office/powerpoint/2010/main" val="1371821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C00000"/>
                </a:solidFill>
                <a:cs typeface="B Nazanin" panose="00000400000000000000" pitchFamily="2" charset="-78"/>
              </a:rPr>
              <a:t>زمینه های تاریخی و جغرافیایی مختلف</a:t>
            </a:r>
            <a:r>
              <a:rPr lang="ar-SA">
                <a:solidFill>
                  <a:srgbClr val="C00000"/>
                </a:solidFill>
                <a:cs typeface="B Nazanin" panose="00000400000000000000" pitchFamily="2" charset="-78"/>
              </a:rPr>
              <a:t> </a:t>
            </a:r>
            <a:endParaRPr lang="fa-IR">
              <a:solidFill>
                <a:srgbClr val="C0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smtClean="0">
                <a:cs typeface="B Nazanin" panose="00000400000000000000" pitchFamily="2" charset="-78"/>
              </a:rPr>
              <a:t>گستردگی </a:t>
            </a:r>
            <a:r>
              <a:rPr lang="ar-SA">
                <a:cs typeface="B Nazanin" panose="00000400000000000000" pitchFamily="2" charset="-78"/>
              </a:rPr>
              <a:t>و وسعت جغرافیایی کشورهای عربی و آداب و رسوم و فرهنگ و تاریخ متفاوت و تنوع نژادی و فرقه ای، بستر تاریخی ویژه ای ایجاد کرده که موجب پیدایش و تنوع ادبیات شفاهی و لهجه های متفاوت در بین کشورهای عربی شده است</a:t>
            </a:r>
            <a:r>
              <a:rPr lang="en-US">
                <a:cs typeface="B Nazanin" panose="00000400000000000000" pitchFamily="2" charset="-78"/>
              </a:rPr>
              <a:t>. </a:t>
            </a:r>
            <a:r>
              <a:rPr lang="ar-SA">
                <a:cs typeface="B Nazanin" panose="00000400000000000000" pitchFamily="2" charset="-78"/>
              </a:rPr>
              <a:t>در واقع با این که زبان رسمی تمامی این کشورها، عربی است اما زمینه های مختلف فرامتنی بر متن تأثیر چشم گیری نهاده و ادبیات غیر رسمی پایاپایی در مقابل ادبیات رسمی ایجاد نموده است</a:t>
            </a:r>
            <a:r>
              <a:rPr lang="en-US">
                <a:cs typeface="B Nazanin" panose="00000400000000000000" pitchFamily="2" charset="-78"/>
              </a:rPr>
              <a:t>. </a:t>
            </a:r>
            <a:endParaRPr lang="fa-IR">
              <a:cs typeface="B Nazanin" panose="00000400000000000000" pitchFamily="2" charset="-78"/>
            </a:endParaRPr>
          </a:p>
        </p:txBody>
      </p:sp>
      <p:sp>
        <p:nvSpPr>
          <p:cNvPr id="4" name="Flowchart: Process 3"/>
          <p:cNvSpPr/>
          <p:nvPr/>
        </p:nvSpPr>
        <p:spPr>
          <a:xfrm>
            <a:off x="1434905" y="4290646"/>
            <a:ext cx="3446584" cy="1209822"/>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زمینه های مختلف فرامتنی</a:t>
            </a:r>
            <a:endParaRPr lang="fa-IR"/>
          </a:p>
        </p:txBody>
      </p:sp>
    </p:spTree>
    <p:extLst>
      <p:ext uri="{BB962C8B-B14F-4D97-AF65-F5344CB8AC3E}">
        <p14:creationId xmlns:p14="http://schemas.microsoft.com/office/powerpoint/2010/main" val="2645411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به عنوان مثال لهجه لبنانی که زبان ادبیات شفاهی لبنانی است ، علاوه بر این که تحت تأثیر محیط جغرافیایی متعادل مدیترانه ای است، متأثر از زبان فرانسوی نیز می باشد؛ چرا که کشور لبنان مدتی به دنبال جنگ جهانی اول، </a:t>
            </a:r>
            <a:r>
              <a:rPr lang="ar-SA" b="1">
                <a:solidFill>
                  <a:srgbClr val="C00000"/>
                </a:solidFill>
                <a:cs typeface="B Nazanin" panose="00000400000000000000" pitchFamily="2" charset="-78"/>
              </a:rPr>
              <a:t>تحت قیمومیت فرانسه </a:t>
            </a:r>
            <a:r>
              <a:rPr lang="ar-SA">
                <a:cs typeface="B Nazanin" panose="00000400000000000000" pitchFamily="2" charset="-78"/>
              </a:rPr>
              <a:t>بود</a:t>
            </a:r>
            <a:r>
              <a:rPr lang="en-US">
                <a:cs typeface="B Nazanin" panose="00000400000000000000" pitchFamily="2" charset="-78"/>
              </a:rPr>
              <a:t>. </a:t>
            </a:r>
            <a:r>
              <a:rPr lang="ar-SA">
                <a:cs typeface="B Nazanin" panose="00000400000000000000" pitchFamily="2" charset="-78"/>
              </a:rPr>
              <a:t>علاوه بر این، مسیحیت نیز به عنوان عاملی مذهبی بر فرهنگ عامه لبنانی تاثیر گذار بوده است</a:t>
            </a:r>
            <a:r>
              <a:rPr lang="en-US">
                <a:cs typeface="B Nazanin" panose="00000400000000000000" pitchFamily="2" charset="-78"/>
              </a:rPr>
              <a:t>. </a:t>
            </a:r>
            <a:r>
              <a:rPr lang="ar-SA">
                <a:cs typeface="B Nazanin" panose="00000400000000000000" pitchFamily="2" charset="-78"/>
              </a:rPr>
              <a:t>همچنین زبان های رایج دیگر در لبنان مانند کردی، آشوری و ارمنی بر لهجه لبنانی تأثیر داشته اند</a:t>
            </a:r>
            <a:r>
              <a:rPr lang="en-US">
                <a:cs typeface="B Nazanin" panose="00000400000000000000" pitchFamily="2" charset="-78"/>
              </a:rPr>
              <a:t>. </a:t>
            </a:r>
            <a:r>
              <a:rPr lang="ar-SA">
                <a:cs typeface="B Nazanin" panose="00000400000000000000" pitchFamily="2" charset="-78"/>
              </a:rPr>
              <a:t>به طور کلی زبان های پیشین کشورهایی که بعد از اسلام به عربی تغییر زبان دادند، از عوامل تاریخی شکل گیری لهجه های عربی است</a:t>
            </a:r>
            <a:r>
              <a:rPr lang="en-US">
                <a:cs typeface="B Nazanin" panose="00000400000000000000" pitchFamily="2" charset="-78"/>
              </a:rPr>
              <a:t>. </a:t>
            </a:r>
            <a:endParaRPr lang="fa-IR">
              <a:cs typeface="B Nazanin" panose="00000400000000000000" pitchFamily="2" charset="-78"/>
            </a:endParaRPr>
          </a:p>
          <a:p>
            <a:endParaRPr lang="fa-IR"/>
          </a:p>
        </p:txBody>
      </p:sp>
    </p:spTree>
    <p:extLst>
      <p:ext uri="{BB962C8B-B14F-4D97-AF65-F5344CB8AC3E}">
        <p14:creationId xmlns:p14="http://schemas.microsoft.com/office/powerpoint/2010/main" val="1274425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a:solidFill>
                  <a:srgbClr val="C00000"/>
                </a:solidFill>
                <a:cs typeface="B Nazanin" panose="00000400000000000000" pitchFamily="2" charset="-78"/>
              </a:rPr>
              <a:t>آشنایی با غرب </a:t>
            </a:r>
            <a:endParaRPr lang="fa-IR">
              <a:solidFill>
                <a:srgbClr val="C0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a:buNone/>
            </a:pPr>
            <a:r>
              <a:rPr lang="ar-SA" smtClean="0">
                <a:cs typeface="B Nazanin" panose="00000400000000000000" pitchFamily="2" charset="-78"/>
              </a:rPr>
              <a:t>آشنایی </a:t>
            </a:r>
            <a:r>
              <a:rPr lang="ar-SA">
                <a:cs typeface="B Nazanin" panose="00000400000000000000" pitchFamily="2" charset="-78"/>
              </a:rPr>
              <a:t>با غرب تاثیرات فراوانی بر کشورهای عربی نهاد، یکی از این تاثیرات توجه به ادبیات شفاهی بود</a:t>
            </a:r>
            <a:r>
              <a:rPr lang="en-US">
                <a:cs typeface="B Nazanin" panose="00000400000000000000" pitchFamily="2" charset="-78"/>
              </a:rPr>
              <a:t>. </a:t>
            </a:r>
            <a:r>
              <a:rPr lang="ar-SA">
                <a:cs typeface="B Nazanin" panose="00000400000000000000" pitchFamily="2" charset="-78"/>
              </a:rPr>
              <a:t>در واقع آشنایی با غرب موجب شد تا نگرش ادیبان عرب نسبت به ادبیات عامیانه تغییر کند</a:t>
            </a:r>
            <a:r>
              <a:rPr lang="en-US">
                <a:cs typeface="B Nazanin" panose="00000400000000000000" pitchFamily="2" charset="-78"/>
              </a:rPr>
              <a:t>. </a:t>
            </a:r>
            <a:r>
              <a:rPr lang="ar-SA">
                <a:cs typeface="B Nazanin" panose="00000400000000000000" pitchFamily="2" charset="-78"/>
              </a:rPr>
              <a:t>در این میان تاکید فراوان مارکسیسم بر زمینه اجتماعی ادبیات و هنر و نقشی که فرهنگ محلی و فولکلور در آگاهی بخشی به طبقه کارگر دارد، بسیار مؤثر بود</a:t>
            </a:r>
            <a:r>
              <a:rPr lang="en-US">
                <a:cs typeface="B Nazanin" panose="00000400000000000000" pitchFamily="2" charset="-78"/>
              </a:rPr>
              <a:t>. </a:t>
            </a:r>
            <a:r>
              <a:rPr lang="ar-SA">
                <a:cs typeface="B Nazanin" panose="00000400000000000000" pitchFamily="2" charset="-78"/>
              </a:rPr>
              <a:t>خود کلمه </a:t>
            </a:r>
            <a:r>
              <a:rPr lang="ar-SA" b="1">
                <a:solidFill>
                  <a:srgbClr val="C00000"/>
                </a:solidFill>
                <a:cs typeface="B Nazanin" panose="00000400000000000000" pitchFamily="2" charset="-78"/>
              </a:rPr>
              <a:t>فولک</a:t>
            </a:r>
            <a:r>
              <a:rPr lang="ar-SA">
                <a:cs typeface="B Nazanin" panose="00000400000000000000" pitchFamily="2" charset="-78"/>
              </a:rPr>
              <a:t> نیز به همین طبقه اشاره دارد. طبقه ای که از روستا به شهر آمد و با حفظ فرهنگ بومی خود فریب زرق و برق فرهنگ صنعتی و تجاری طبقه حاکم را نخورد</a:t>
            </a:r>
            <a:r>
              <a:rPr lang="en-US">
                <a:cs typeface="B Nazanin" panose="00000400000000000000" pitchFamily="2" charset="-78"/>
              </a:rPr>
              <a:t>. </a:t>
            </a:r>
            <a:endParaRPr lang="fa-IR">
              <a:cs typeface="B Nazanin" panose="00000400000000000000" pitchFamily="2" charset="-78"/>
            </a:endParaRPr>
          </a:p>
        </p:txBody>
      </p:sp>
      <p:sp>
        <p:nvSpPr>
          <p:cNvPr id="4" name="Flowchart: Process 3"/>
          <p:cNvSpPr/>
          <p:nvPr/>
        </p:nvSpPr>
        <p:spPr>
          <a:xfrm>
            <a:off x="838200" y="4515729"/>
            <a:ext cx="6949440" cy="1252025"/>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C00000"/>
                </a:solidFill>
                <a:cs typeface="B Nazanin" panose="00000400000000000000" pitchFamily="2" charset="-78"/>
              </a:rPr>
              <a:t>تاکید فراوان مارکسیسم بر زمینه اجتماعی ادبیات و هنر</a:t>
            </a:r>
            <a:endParaRPr lang="fa-IR" b="1">
              <a:solidFill>
                <a:srgbClr val="C00000"/>
              </a:solidFill>
            </a:endParaRPr>
          </a:p>
        </p:txBody>
      </p:sp>
    </p:spTree>
    <p:extLst>
      <p:ext uri="{BB962C8B-B14F-4D97-AF65-F5344CB8AC3E}">
        <p14:creationId xmlns:p14="http://schemas.microsoft.com/office/powerpoint/2010/main" val="2502647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559126" y="1825625"/>
            <a:ext cx="7794673" cy="4351338"/>
          </a:xfrm>
        </p:spPr>
        <p:txBody>
          <a:bodyPr/>
          <a:lstStyle/>
          <a:p>
            <a:pPr algn="just"/>
            <a:r>
              <a:rPr lang="ar-SA">
                <a:cs typeface="B Nazanin" panose="00000400000000000000" pitchFamily="2" charset="-78"/>
              </a:rPr>
              <a:t>این مباحث نظر تحصیل کردگان و روشنفکران عرب را به خود جلب نمود و باعث شد که به ادبیات عامیانه توجه بیشتری نشان دهند</a:t>
            </a:r>
            <a:r>
              <a:rPr lang="en-US">
                <a:cs typeface="B Nazanin" panose="00000400000000000000" pitchFamily="2" charset="-78"/>
              </a:rPr>
              <a:t>. </a:t>
            </a:r>
            <a:r>
              <a:rPr lang="ar-SA">
                <a:cs typeface="B Nazanin" panose="00000400000000000000" pitchFamily="2" charset="-78"/>
              </a:rPr>
              <a:t>به عنوان مثال طه حسین از جمله کسانی بود که شاگردانی را به مطالعات تخصصی در زمینه فولکلور و ادبیات عامیانه تشویق نمود تا جایی که همان شاگردان پایه های ادبیات عامیانه را در مصر ایجاد کردند</a:t>
            </a:r>
            <a:r>
              <a:rPr lang="en-US">
                <a:cs typeface="B Nazanin" panose="00000400000000000000" pitchFamily="2" charset="-78"/>
              </a:rPr>
              <a:t>. </a:t>
            </a:r>
            <a:r>
              <a:rPr lang="ar-SA">
                <a:cs typeface="B Nazanin" panose="00000400000000000000" pitchFamily="2" charset="-78"/>
              </a:rPr>
              <a:t>عبدالحمید یونس یکی از این شاگردان </a:t>
            </a:r>
            <a:r>
              <a:rPr lang="ar-SA">
                <a:cs typeface="B Nazanin" panose="00000400000000000000" pitchFamily="2" charset="-78"/>
              </a:rPr>
              <a:t>دیروز</a:t>
            </a:r>
            <a:r>
              <a:rPr lang="en-US">
                <a:cs typeface="B Nazanin" panose="00000400000000000000" pitchFamily="2" charset="-78"/>
              </a:rPr>
              <a:t>  </a:t>
            </a:r>
            <a:r>
              <a:rPr lang="ar-SA" smtClean="0">
                <a:cs typeface="B Nazanin" panose="00000400000000000000" pitchFamily="2" charset="-78"/>
              </a:rPr>
              <a:t>و </a:t>
            </a:r>
            <a:r>
              <a:rPr lang="ar-SA">
                <a:cs typeface="B Nazanin" panose="00000400000000000000" pitchFamily="2" charset="-78"/>
              </a:rPr>
              <a:t>استادان امروز ادبیات عامیانه عربی و مصری است</a:t>
            </a:r>
            <a:r>
              <a:rPr lang="en-US">
                <a:cs typeface="B Nazanin" panose="00000400000000000000" pitchFamily="2" charset="-78"/>
              </a:rPr>
              <a:t>. </a:t>
            </a:r>
            <a:endParaRPr lang="fa-IR">
              <a:cs typeface="B Nazanin" panose="00000400000000000000" pitchFamily="2" charset="-78"/>
            </a:endParaRPr>
          </a:p>
          <a:p>
            <a:endParaRPr lang="fa-IR"/>
          </a:p>
        </p:txBody>
      </p:sp>
      <p:pic>
        <p:nvPicPr>
          <p:cNvPr id="4" name="Picture 3"/>
          <p:cNvPicPr>
            <a:picLocks noChangeAspect="1"/>
          </p:cNvPicPr>
          <p:nvPr/>
        </p:nvPicPr>
        <p:blipFill>
          <a:blip r:embed="rId2"/>
          <a:stretch>
            <a:fillRect/>
          </a:stretch>
        </p:blipFill>
        <p:spPr>
          <a:xfrm>
            <a:off x="838200" y="1965447"/>
            <a:ext cx="2580249" cy="2505075"/>
          </a:xfrm>
          <a:prstGeom prst="rect">
            <a:avLst/>
          </a:prstGeom>
        </p:spPr>
      </p:pic>
      <p:sp>
        <p:nvSpPr>
          <p:cNvPr id="5" name="TextBox 4"/>
          <p:cNvSpPr txBox="1"/>
          <p:nvPr/>
        </p:nvSpPr>
        <p:spPr>
          <a:xfrm>
            <a:off x="1280160" y="4853354"/>
            <a:ext cx="1688123" cy="400110"/>
          </a:xfrm>
          <a:prstGeom prst="rect">
            <a:avLst/>
          </a:prstGeom>
          <a:noFill/>
        </p:spPr>
        <p:txBody>
          <a:bodyPr wrap="square" rtlCol="1">
            <a:spAutoFit/>
          </a:bodyPr>
          <a:lstStyle/>
          <a:p>
            <a:pPr algn="ctr"/>
            <a:r>
              <a:rPr lang="fa-IR" sz="2000" b="1" smtClean="0">
                <a:solidFill>
                  <a:srgbClr val="C00000"/>
                </a:solidFill>
                <a:cs typeface="B Nazanin" panose="00000400000000000000" pitchFamily="2" charset="-78"/>
              </a:rPr>
              <a:t>طه حسین</a:t>
            </a:r>
            <a:endParaRPr lang="fa-IR" sz="2000" b="1">
              <a:solidFill>
                <a:srgbClr val="C00000"/>
              </a:solidFill>
              <a:cs typeface="B Nazanin" panose="00000400000000000000" pitchFamily="2" charset="-78"/>
            </a:endParaRPr>
          </a:p>
        </p:txBody>
      </p:sp>
    </p:spTree>
    <p:extLst>
      <p:ext uri="{BB962C8B-B14F-4D97-AF65-F5344CB8AC3E}">
        <p14:creationId xmlns:p14="http://schemas.microsoft.com/office/powerpoint/2010/main" val="1841100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ملی گرایی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ar-SA" smtClean="0">
                <a:cs typeface="B Nazanin" panose="00000400000000000000" pitchFamily="2" charset="-78"/>
              </a:rPr>
              <a:t>فرهنگ </a:t>
            </a:r>
            <a:r>
              <a:rPr lang="ar-SA">
                <a:cs typeface="B Nazanin" panose="00000400000000000000" pitchFamily="2" charset="-78"/>
              </a:rPr>
              <a:t>عامیانه و بخش زیبایی شناسی آن یعنی ادبیات عامیانه، گویای روح راستین یک ملت است که در قالب صور خاص از شعر و ادبیات و موسیقی گرفته تا پوشاک و گفتار و آشپزی و طراحی، جلوه گری دارد</a:t>
            </a:r>
            <a:r>
              <a:rPr lang="en-US">
                <a:cs typeface="B Nazanin" panose="00000400000000000000" pitchFamily="2" charset="-78"/>
              </a:rPr>
              <a:t>. </a:t>
            </a:r>
            <a:r>
              <a:rPr lang="ar-SA">
                <a:cs typeface="B Nazanin" panose="00000400000000000000" pitchFamily="2" charset="-78"/>
              </a:rPr>
              <a:t>گاه این ویژگی ها با ایدئولوژی ملی گرایانه در هم می آمیزد، اتفاقی که در اروپا نخست بار صورت گرفت و به عنوان مثال تصنیف های ملی و ترانه ها و رقص ها و« موسیقی محلی و حفظ و حراست از آن به یکی از مؤلفه های شالودة هویت های ملی اروپایی در سده نوزدهم تبدیل شد » ( پین، 431:1389).</a:t>
            </a:r>
            <a:endParaRPr lang="fa-IR">
              <a:cs typeface="B Nazanin" panose="00000400000000000000" pitchFamily="2" charset="-78"/>
            </a:endParaRPr>
          </a:p>
        </p:txBody>
      </p:sp>
      <p:sp>
        <p:nvSpPr>
          <p:cNvPr id="4" name="Flowchart: Process 3"/>
          <p:cNvSpPr/>
          <p:nvPr/>
        </p:nvSpPr>
        <p:spPr>
          <a:xfrm>
            <a:off x="1434905" y="4389120"/>
            <a:ext cx="3573193" cy="1026942"/>
          </a:xfrm>
          <a:prstGeom prst="flowChart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ایدئولوژی ملی گرایانه</a:t>
            </a:r>
            <a:endParaRPr lang="fa-IR"/>
          </a:p>
        </p:txBody>
      </p:sp>
    </p:spTree>
    <p:extLst>
      <p:ext uri="{BB962C8B-B14F-4D97-AF65-F5344CB8AC3E}">
        <p14:creationId xmlns:p14="http://schemas.microsoft.com/office/powerpoint/2010/main" val="3502819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a:cs typeface="B Nazanin" panose="00000400000000000000" pitchFamily="2" charset="-78"/>
              </a:rPr>
              <a:t>همین اتفاق در کشورهای عربی نیز تکرار شد؛ ابتدا ملی گرایی متأثر از کشورهای غربی در بین مردمان عرب ایجاد شد و سپس ادبیات عامیانه و لهجة محلی به شاخصی از هویت ملی در این کشورها تبدیل شد.</a:t>
            </a:r>
            <a:r>
              <a:rPr lang="ar-SA" baseline="30000">
                <a:cs typeface="B Nazanin" panose="00000400000000000000" pitchFamily="2" charset="-78"/>
              </a:rPr>
              <a:t>(4)</a:t>
            </a:r>
            <a:r>
              <a:rPr lang="ar-SA">
                <a:cs typeface="B Nazanin" panose="00000400000000000000" pitchFamily="2" charset="-78"/>
              </a:rPr>
              <a:t> </a:t>
            </a:r>
            <a:endParaRPr lang="en-US">
              <a:cs typeface="B Nazanin" panose="00000400000000000000" pitchFamily="2" charset="-78"/>
            </a:endParaRPr>
          </a:p>
        </p:txBody>
      </p:sp>
    </p:spTree>
    <p:extLst>
      <p:ext uri="{BB962C8B-B14F-4D97-AF65-F5344CB8AC3E}">
        <p14:creationId xmlns:p14="http://schemas.microsoft.com/office/powerpoint/2010/main" val="931423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در ادامـه به بررسی ژانرهای ادبیات شـــفاهی عربی می پردازد. قالبهای کلاسیک ادبیـات شـــفـاهی عربی، مانن  موالیا و زَجَل  و همچنین قالب های نو مانند  مربع ، موشحاتِ عامیانه و اشعار کوتاه و نیز انواعی </a:t>
            </a:r>
            <a:r>
              <a:rPr lang="ar-SA" smtClean="0">
                <a:cs typeface="B Nazanin" panose="00000400000000000000" pitchFamily="2" charset="-78"/>
              </a:rPr>
              <a:t>مث</a:t>
            </a:r>
            <a:r>
              <a:rPr lang="fa-IR" smtClean="0">
                <a:cs typeface="B Nazanin" panose="00000400000000000000" pitchFamily="2" charset="-78"/>
              </a:rPr>
              <a:t>ل</a:t>
            </a:r>
            <a:r>
              <a:rPr lang="ar-SA" smtClean="0">
                <a:cs typeface="B Nazanin" panose="00000400000000000000" pitchFamily="2" charset="-78"/>
              </a:rPr>
              <a:t>  </a:t>
            </a:r>
            <a:r>
              <a:rPr lang="ar-SA">
                <a:cs typeface="B Nazanin" panose="00000400000000000000" pitchFamily="2" charset="-78"/>
              </a:rPr>
              <a:t>حداء و رکبانیه مواردی اسـت  که در این بخش مورد بررسـی قرار گرفته اسـت . همچنین برای نخسـتین بار دسته بندی تازه ای از ادبیات شـفاهی عربی ارائه شده است . در انتها چنین نتیجه گیری ش ه که ادبیات شفاهی عربی سه دوره مهم تاریخی دارد که مراحل  سه گانه پیدایش ادبیات شفاهی عربی را شکل  می دهد . به منظور ادامه بحث و مطالعه در زمینۀ ادبیات شفاهی عربی، پیشنهادهایی نیز مطرح شده است.</a:t>
            </a:r>
            <a:endParaRPr lang="fa-IR">
              <a:cs typeface="B Nazanin" panose="00000400000000000000" pitchFamily="2" charset="-78"/>
            </a:endParaRPr>
          </a:p>
          <a:p>
            <a:endParaRPr lang="fa-IR"/>
          </a:p>
        </p:txBody>
      </p:sp>
      <p:sp>
        <p:nvSpPr>
          <p:cNvPr id="4" name="Flowchart: Process 3"/>
          <p:cNvSpPr/>
          <p:nvPr/>
        </p:nvSpPr>
        <p:spPr>
          <a:xfrm>
            <a:off x="1351128" y="4899546"/>
            <a:ext cx="3862317" cy="105087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ژانرهای ادبیات شـــفاهی عربی</a:t>
            </a:r>
            <a:endParaRPr lang="fa-IR"/>
          </a:p>
        </p:txBody>
      </p:sp>
    </p:spTree>
    <p:extLst>
      <p:ext uri="{BB962C8B-B14F-4D97-AF65-F5344CB8AC3E}">
        <p14:creationId xmlns:p14="http://schemas.microsoft.com/office/powerpoint/2010/main" val="26070713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مردمان عرب که از زمان فروپاشی خلافت عباسی توسط مغول، استقلال سیاسی خود را از دست داده بودند، تا سالیانی طولانی تحت حکومت ترکان عثمانی قرار داشتند ولی همیشه آرمان بازگشت به دوران سیادت را البته در سر می پروراندند</a:t>
            </a:r>
            <a:r>
              <a:rPr lang="en-US">
                <a:cs typeface="B Nazanin" panose="00000400000000000000" pitchFamily="2" charset="-78"/>
              </a:rPr>
              <a:t>. </a:t>
            </a:r>
            <a:r>
              <a:rPr lang="ar-SA">
                <a:cs typeface="B Nazanin" panose="00000400000000000000" pitchFamily="2" charset="-78"/>
              </a:rPr>
              <a:t>در قرن نوزدهم بود که در پی آشنایی با مفهوم ناسیونالیسم غربی، تلاش های ملی گرایانه آنان آغاز گردید</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3838410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770142" y="1825625"/>
            <a:ext cx="7583658" cy="4351338"/>
          </a:xfrm>
        </p:spPr>
        <p:txBody>
          <a:bodyPr/>
          <a:lstStyle/>
          <a:p>
            <a:pPr algn="just"/>
            <a:r>
              <a:rPr lang="ar-SA">
                <a:cs typeface="B Nazanin" panose="00000400000000000000" pitchFamily="2" charset="-78"/>
              </a:rPr>
              <a:t>آرمان ملی گرایی ایشان به دو صورت ترسیم شده بود : تشکیل امت عربی با حضور تمام قومیت های عرب؛ این آرمان چندی توسط جمال عبدالناصر به صورت اتحاد مصر و سوریه تحت عنوان جمهوری متحده عربی شکل گرفت که با کودتای نظامی در سوریه از بین رفت ولی بعد در قالب تشکیل اتحادیه عرب ادامه یافت. دیگری استقلال هر یک از قومیت های عرب در قالب کشوری مشخص. این هدف بعد از فروپاشی دولت عثمانی محقق شد (عنایت 5:1389)؛</a:t>
            </a:r>
            <a:endParaRPr lang="fa-IR"/>
          </a:p>
        </p:txBody>
      </p:sp>
      <p:pic>
        <p:nvPicPr>
          <p:cNvPr id="4" name="Picture 3"/>
          <p:cNvPicPr>
            <a:picLocks noChangeAspect="1"/>
          </p:cNvPicPr>
          <p:nvPr/>
        </p:nvPicPr>
        <p:blipFill>
          <a:blip r:embed="rId2"/>
          <a:stretch>
            <a:fillRect/>
          </a:stretch>
        </p:blipFill>
        <p:spPr>
          <a:xfrm>
            <a:off x="838200" y="1928666"/>
            <a:ext cx="2931942" cy="2409825"/>
          </a:xfrm>
          <a:prstGeom prst="rect">
            <a:avLst/>
          </a:prstGeom>
        </p:spPr>
      </p:pic>
      <p:sp>
        <p:nvSpPr>
          <p:cNvPr id="5" name="TextBox 4"/>
          <p:cNvSpPr txBox="1"/>
          <p:nvPr/>
        </p:nvSpPr>
        <p:spPr>
          <a:xfrm>
            <a:off x="1322363" y="4797083"/>
            <a:ext cx="1814732" cy="400110"/>
          </a:xfrm>
          <a:prstGeom prst="rect">
            <a:avLst/>
          </a:prstGeom>
          <a:noFill/>
        </p:spPr>
        <p:txBody>
          <a:bodyPr wrap="square" rtlCol="1">
            <a:spAutoFit/>
          </a:bodyPr>
          <a:lstStyle/>
          <a:p>
            <a:pPr algn="ctr"/>
            <a:r>
              <a:rPr lang="fa-IR" sz="2000" smtClean="0">
                <a:solidFill>
                  <a:srgbClr val="FF0000"/>
                </a:solidFill>
                <a:cs typeface="B Nazanin" panose="00000400000000000000" pitchFamily="2" charset="-78"/>
              </a:rPr>
              <a:t>جمال عبدالناصر</a:t>
            </a:r>
            <a:endParaRPr lang="fa-IR" sz="2000">
              <a:solidFill>
                <a:srgbClr val="FF0000"/>
              </a:solidFill>
              <a:cs typeface="B Nazanin" panose="00000400000000000000" pitchFamily="2" charset="-78"/>
            </a:endParaRPr>
          </a:p>
        </p:txBody>
      </p:sp>
    </p:spTree>
    <p:extLst>
      <p:ext uri="{BB962C8B-B14F-4D97-AF65-F5344CB8AC3E}">
        <p14:creationId xmlns:p14="http://schemas.microsoft.com/office/powerpoint/2010/main" val="20262238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a:cs typeface="B Nazanin" panose="00000400000000000000" pitchFamily="2" charset="-78"/>
              </a:rPr>
              <a:t>)؛ اما در پایان قرن بیستم ملی گرایی عربی به شکل قوم گرایی در بین خود کشورهای عربی دنبال شد</a:t>
            </a:r>
            <a:r>
              <a:rPr lang="en-US">
                <a:cs typeface="B Nazanin" panose="00000400000000000000" pitchFamily="2" charset="-78"/>
              </a:rPr>
              <a:t>. </a:t>
            </a:r>
            <a:r>
              <a:rPr lang="ar-SA">
                <a:cs typeface="B Nazanin" panose="00000400000000000000" pitchFamily="2" charset="-78"/>
              </a:rPr>
              <a:t>شاخص ملیت عربی تا این زمان زبان عربی بود که در سایه آن تمام ملت عرب به دنبال اتحاد و آرمان وحدت عربی بودند؛ اما از این زمان به بعد شاخص ملی گرایی تغییر یافت؛ هر یک از کشورهای عربی خواهان آن بود که هویتی مستقل و قابل تمایز با دیگر کشورهای عرب داشته باشد؛ از این رو زبان محلی عربی به عنوان شاخصی که قدرت تمایز بخشی و تشخّص آفرینی داشت، مورد توجه قرار گرفت</a:t>
            </a:r>
            <a:r>
              <a:rPr lang="en-US">
                <a:cs typeface="B Nazanin" panose="00000400000000000000" pitchFamily="2" charset="-78"/>
              </a:rPr>
              <a:t>. </a:t>
            </a:r>
          </a:p>
        </p:txBody>
      </p:sp>
    </p:spTree>
    <p:extLst>
      <p:ext uri="{BB962C8B-B14F-4D97-AF65-F5344CB8AC3E}">
        <p14:creationId xmlns:p14="http://schemas.microsoft.com/office/powerpoint/2010/main" val="37119790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توجه به زبان محلی تفاوت های اقلیمی و نژادی، فرهنگ توده و به طور خاص ادبیات محلی و بومی را برجسته و درخشان جلوه می دهد</a:t>
            </a:r>
            <a:r>
              <a:rPr lang="en-US">
                <a:cs typeface="B Nazanin" panose="00000400000000000000" pitchFamily="2" charset="-78"/>
              </a:rPr>
              <a:t>. </a:t>
            </a:r>
            <a:r>
              <a:rPr lang="ar-SA">
                <a:cs typeface="B Nazanin" panose="00000400000000000000" pitchFamily="2" charset="-78"/>
              </a:rPr>
              <a:t>این فرایند منجر به آن شد که بعضی لهجه های عربی به زبان رسمی تبدیل شود .به عنوان نمونه لهجه مصری امروزه تبدیل به یک زبان مستقل شده است که از قالب های ادبیات شفاهی و محلی مصری مانند موّال مصری، برای استوارسازی و تثبیت پایه های خود بهره می برد</a:t>
            </a:r>
            <a:r>
              <a:rPr lang="en-US">
                <a:cs typeface="B Nazanin" panose="00000400000000000000" pitchFamily="2" charset="-78"/>
              </a:rPr>
              <a:t>. </a:t>
            </a:r>
            <a:r>
              <a:rPr lang="ar-SA">
                <a:cs typeface="B Nazanin" panose="00000400000000000000" pitchFamily="2" charset="-78"/>
              </a:rPr>
              <a:t>از این رو توجه به ادبیات شفاهی و عامیانه به عنوان عاملی برای تمایز از سایر کشورهای عربی و نقطه ای مشترک و نماد همبستگی ملی ، بیش از پیش مورد توجه قرار گرفت .</a:t>
            </a:r>
            <a:endParaRPr lang="en-US">
              <a:cs typeface="B Nazanin" panose="00000400000000000000" pitchFamily="2" charset="-78"/>
            </a:endParaRPr>
          </a:p>
          <a:p>
            <a:endParaRPr lang="fa-IR"/>
          </a:p>
        </p:txBody>
      </p:sp>
      <p:sp>
        <p:nvSpPr>
          <p:cNvPr id="4" name="Flowchart: Process 3"/>
          <p:cNvSpPr/>
          <p:nvPr/>
        </p:nvSpPr>
        <p:spPr>
          <a:xfrm>
            <a:off x="1322363" y="4543865"/>
            <a:ext cx="4965895" cy="118168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FF0000"/>
                </a:solidFill>
                <a:cs typeface="B Nazanin" panose="00000400000000000000" pitchFamily="2" charset="-78"/>
              </a:rPr>
              <a:t>نقطه ای مشترک و نماد همبستگی ملی</a:t>
            </a:r>
            <a:endParaRPr lang="fa-IR" b="1">
              <a:solidFill>
                <a:srgbClr val="FF0000"/>
              </a:solidFill>
            </a:endParaRPr>
          </a:p>
        </p:txBody>
      </p:sp>
    </p:spTree>
    <p:extLst>
      <p:ext uri="{BB962C8B-B14F-4D97-AF65-F5344CB8AC3E}">
        <p14:creationId xmlns:p14="http://schemas.microsoft.com/office/powerpoint/2010/main" val="1654409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مذهب و ایدئولوژی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smtClean="0">
                <a:cs typeface="B Nazanin" panose="00000400000000000000" pitchFamily="2" charset="-78"/>
              </a:rPr>
              <a:t>ادبیات </a:t>
            </a:r>
            <a:r>
              <a:rPr lang="ar-SA">
                <a:cs typeface="B Nazanin" panose="00000400000000000000" pitchFamily="2" charset="-78"/>
              </a:rPr>
              <a:t>عامیانه به جهت پیوندی که با تجربیات مذهبی مردمی دارد، در جهت تثبیت و تقویت باورهای مذهبی نقش مهمی عهده دار است</a:t>
            </a:r>
            <a:r>
              <a:rPr lang="en-US">
                <a:cs typeface="B Nazanin" panose="00000400000000000000" pitchFamily="2" charset="-78"/>
              </a:rPr>
              <a:t>. </a:t>
            </a:r>
            <a:r>
              <a:rPr lang="ar-SA">
                <a:cs typeface="B Nazanin" panose="00000400000000000000" pitchFamily="2" charset="-78"/>
              </a:rPr>
              <a:t>از این رو بعضی ژانرهای این ادبیات، کار کرد ایدئولوژیک پیدا می کند و در جهت تثبیت یک باور و اعتقاد مذهبی مورد استفاده قرار می گیرد</a:t>
            </a:r>
            <a:r>
              <a:rPr lang="en-US">
                <a:cs typeface="B Nazanin" panose="00000400000000000000" pitchFamily="2" charset="-78"/>
              </a:rPr>
              <a:t>. </a:t>
            </a:r>
            <a:r>
              <a:rPr lang="ar-SA">
                <a:cs typeface="B Nazanin" panose="00000400000000000000" pitchFamily="2" charset="-78"/>
              </a:rPr>
              <a:t>در این صورت رابطه ای دو طرفه با مذهب ایجاد می کند؛ به این معنی که هم باعث تقویت آن می شود و هم خود به عنوان ژانر سخنگو مورد توجه و اهمیت و تقویت قرار می گیرد؛ به عنوان مثال بخشی از ادبیات رسمی و عامیانه سودانی تحت تأثیر قیام مهدی سودانی </a:t>
            </a:r>
            <a:r>
              <a:rPr lang="ar-SA" baseline="30000">
                <a:cs typeface="B Nazanin" panose="00000400000000000000" pitchFamily="2" charset="-78"/>
              </a:rPr>
              <a:t>(5)</a:t>
            </a:r>
            <a:r>
              <a:rPr lang="ar-SA">
                <a:cs typeface="B Nazanin" panose="00000400000000000000" pitchFamily="2" charset="-78"/>
              </a:rPr>
              <a:t> است</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3935330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خود او به شعر عامیانه بیش از شعر فصیح تمایل داشت</a:t>
            </a:r>
            <a:r>
              <a:rPr lang="en-US">
                <a:cs typeface="B Nazanin" panose="00000400000000000000" pitchFamily="2" charset="-78"/>
              </a:rPr>
              <a:t>: </a:t>
            </a:r>
            <a:r>
              <a:rPr lang="ar-SA">
                <a:cs typeface="B Nazanin" panose="00000400000000000000" pitchFamily="2" charset="-78"/>
              </a:rPr>
              <a:t>« إن المهدى أسبغ على الشعر الشعبى رعايته، وكان ميله إليه أوضح من ميله إلى الشعر الفصيح» ( بدوی، 83:1981)</a:t>
            </a:r>
            <a:r>
              <a:rPr lang="en-US">
                <a:cs typeface="B Nazanin" panose="00000400000000000000" pitchFamily="2" charset="-78"/>
              </a:rPr>
              <a:t>.  </a:t>
            </a:r>
            <a:r>
              <a:rPr lang="ar-SA">
                <a:cs typeface="B Nazanin" panose="00000400000000000000" pitchFamily="2" charset="-78"/>
              </a:rPr>
              <a:t>بخشی از شعر عامیانه سودانی در خدمت قیام او بود</a:t>
            </a:r>
            <a:r>
              <a:rPr lang="en-US">
                <a:cs typeface="B Nazanin" panose="00000400000000000000" pitchFamily="2" charset="-78"/>
              </a:rPr>
              <a:t>. </a:t>
            </a:r>
            <a:r>
              <a:rPr lang="ar-SA">
                <a:cs typeface="B Nazanin" panose="00000400000000000000" pitchFamily="2" charset="-78"/>
              </a:rPr>
              <a:t>قیامی که متأثر از تفکر شیعی در باب مهدی موعود و سرشار از مفاهیمی ایدئولوژیک در باب مهدویت بود</a:t>
            </a:r>
            <a:r>
              <a:rPr lang="en-US">
                <a:cs typeface="B Nazanin" panose="00000400000000000000" pitchFamily="2" charset="-78"/>
              </a:rPr>
              <a:t>. </a:t>
            </a:r>
            <a:r>
              <a:rPr lang="ar-SA">
                <a:cs typeface="B Nazanin" panose="00000400000000000000" pitchFamily="2" charset="-78"/>
              </a:rPr>
              <a:t>مفاهیمی مانند</a:t>
            </a:r>
            <a:r>
              <a:rPr lang="en-US">
                <a:cs typeface="B Nazanin" panose="00000400000000000000" pitchFamily="2" charset="-78"/>
              </a:rPr>
              <a:t>: </a:t>
            </a:r>
            <a:r>
              <a:rPr lang="ar-SA">
                <a:cs typeface="B Nazanin" panose="00000400000000000000" pitchFamily="2" charset="-78"/>
              </a:rPr>
              <a:t>دعوت، داعى، عهد، تأويل، وصی و وجود امام در هر عصری چه ظاهر و چه غایب و لزوم معرفت به امام به عنوان علت وجودی عالم (همان 47-48). </a:t>
            </a:r>
            <a:endParaRPr lang="fa-IR">
              <a:cs typeface="B Nazanin" panose="00000400000000000000" pitchFamily="2" charset="-78"/>
            </a:endParaRPr>
          </a:p>
          <a:p>
            <a:endParaRPr lang="fa-IR"/>
          </a:p>
        </p:txBody>
      </p:sp>
      <p:sp>
        <p:nvSpPr>
          <p:cNvPr id="4" name="Flowchart: Process 3"/>
          <p:cNvSpPr/>
          <p:nvPr/>
        </p:nvSpPr>
        <p:spPr>
          <a:xfrm>
            <a:off x="2790092" y="4572000"/>
            <a:ext cx="6611815" cy="1181686"/>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دعوت، داعى، عهد، تأويل، وصی و وجود امام</a:t>
            </a:r>
            <a:endParaRPr lang="fa-IR"/>
          </a:p>
        </p:txBody>
      </p:sp>
    </p:spTree>
    <p:extLst>
      <p:ext uri="{BB962C8B-B14F-4D97-AF65-F5344CB8AC3E}">
        <p14:creationId xmlns:p14="http://schemas.microsoft.com/office/powerpoint/2010/main" val="4113343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latin typeface="Arial" panose="020B0604020202020204" pitchFamily="34" charset="0"/>
                <a:ea typeface="Arial" panose="020B0604020202020204" pitchFamily="34" charset="0"/>
                <a:cs typeface="B Nazanin" panose="00000400000000000000" pitchFamily="2" charset="-78"/>
              </a:rPr>
              <a:t>موسیقی</a:t>
            </a:r>
            <a:r>
              <a:rPr lang="ar-SA" b="1">
                <a:solidFill>
                  <a:srgbClr val="FF0000"/>
                </a:solidFill>
                <a:latin typeface="Calibri" panose="020F0502020204030204" pitchFamily="34" charset="0"/>
                <a:ea typeface="Arial" panose="020B0604020202020204" pitchFamily="34" charset="0"/>
                <a:cs typeface="B Nazanin" panose="00000400000000000000" pitchFamily="2" charset="-78"/>
              </a:rPr>
              <a:t> </a:t>
            </a:r>
            <a:r>
              <a:rPr lang="ar-SA" b="1">
                <a:solidFill>
                  <a:srgbClr val="FF0000"/>
                </a:solidFill>
                <a:latin typeface="Arial" panose="020B0604020202020204" pitchFamily="34" charset="0"/>
                <a:ea typeface="Arial" panose="020B0604020202020204" pitchFamily="34" charset="0"/>
                <a:cs typeface="B Nazanin" panose="00000400000000000000" pitchFamily="2" charset="-78"/>
              </a:rPr>
              <a:t>و</a:t>
            </a:r>
            <a:r>
              <a:rPr lang="ar-SA" b="1">
                <a:solidFill>
                  <a:srgbClr val="FF0000"/>
                </a:solidFill>
                <a:latin typeface="Calibri" panose="020F0502020204030204" pitchFamily="34" charset="0"/>
                <a:ea typeface="Arial" panose="020B0604020202020204" pitchFamily="34" charset="0"/>
                <a:cs typeface="B Nazanin" panose="00000400000000000000" pitchFamily="2" charset="-78"/>
              </a:rPr>
              <a:t> </a:t>
            </a:r>
            <a:r>
              <a:rPr lang="ar-SA" b="1">
                <a:solidFill>
                  <a:srgbClr val="FF0000"/>
                </a:solidFill>
                <a:latin typeface="Arial" panose="020B0604020202020204" pitchFamily="34" charset="0"/>
                <a:ea typeface="Arial" panose="020B0604020202020204" pitchFamily="34" charset="0"/>
                <a:cs typeface="B Nazanin" panose="00000400000000000000" pitchFamily="2" charset="-78"/>
              </a:rPr>
              <a:t>آواز</a:t>
            </a:r>
            <a:r>
              <a:rPr lang="ar-SA">
                <a:solidFill>
                  <a:srgbClr val="FF0000"/>
                </a:solidFill>
                <a:latin typeface="Calibri" panose="020F0502020204030204" pitchFamily="34" charset="0"/>
                <a:ea typeface="Arial" panose="020B0604020202020204" pitchFamily="34" charset="0"/>
                <a:cs typeface="B Nazanin" panose="00000400000000000000" pitchFamily="2" charset="-78"/>
              </a:rPr>
              <a:t>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marL="36830" algn="just">
              <a:lnSpc>
                <a:spcPct val="107000"/>
              </a:lnSpc>
              <a:spcAft>
                <a:spcPts val="15"/>
              </a:spcAft>
            </a:pPr>
            <a:r>
              <a:rPr lang="ar-SA" smtClean="0">
                <a:latin typeface="Arial" panose="020B0604020202020204" pitchFamily="34" charset="0"/>
                <a:ea typeface="Arial" panose="020B0604020202020204" pitchFamily="34" charset="0"/>
                <a:cs typeface="B Nazanin" panose="00000400000000000000" pitchFamily="2" charset="-78"/>
              </a:rPr>
              <a:t>ادبیات</a:t>
            </a:r>
            <a:r>
              <a:rPr lang="ar-SA" smtClean="0">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عامیانه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با</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موسیقی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آواز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آمیخته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است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یکی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علت های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پیدایش</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گسترش</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این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ادبیات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عامل</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موسیقی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اجرای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آن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صورت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آواز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می باشد؛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عنوان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مثال«</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تردیدی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نیست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که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نیازهای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موسیقی،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عامل</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مهمی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ایجاد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موشح</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بوده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است</a:t>
            </a:r>
            <a:r>
              <a:rPr lang="en-US">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اندلس</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موسیقی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یکی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تفریحات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امرا</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مونس</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اوقات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لهو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شب</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زنده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داری های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آنها</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بود»</a:t>
            </a:r>
            <a:r>
              <a:rPr lang="en-US">
                <a:latin typeface="Arial" panose="020B0604020202020204" pitchFamily="34" charset="0"/>
                <a:ea typeface="Arial" panose="020B0604020202020204" pitchFamily="34" charset="0"/>
                <a:cs typeface="B Nazanin" panose="00000400000000000000" pitchFamily="2" charset="-78"/>
              </a:rPr>
              <a:t>.</a:t>
            </a:r>
            <a:r>
              <a:rPr lang="ar-SA">
                <a:latin typeface="Arial" panose="020B0604020202020204" pitchFamily="34" charset="0"/>
                <a:ea typeface="Arial" panose="020B0604020202020204" pitchFamily="34" charset="0"/>
                <a:cs typeface="B Nazanin" panose="00000400000000000000" pitchFamily="2" charset="-78"/>
              </a:rPr>
              <a:t>(الفاخوری،584:1388).</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مجالس</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صوفيه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سودان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 شعرهای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عامیانه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آنجا</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که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جنبه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موسیقیایی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برجسته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دارد،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مناسب</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سماع</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صوفیانه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است</a:t>
            </a:r>
            <a:r>
              <a:rPr lang="en-US">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دوبیتی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عامیانه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زیر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شیخ</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موسی یعقوب،</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صوفی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مشهور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ابی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قصه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یکی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این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نمونه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هاست</a:t>
            </a:r>
            <a:r>
              <a:rPr lang="en-US">
                <a:latin typeface="Arial" panose="020B0604020202020204" pitchFamily="34" charset="0"/>
                <a:ea typeface="Arial" panose="020B0604020202020204" pitchFamily="34" charset="0"/>
                <a:cs typeface="B Nazanin" panose="00000400000000000000" pitchFamily="2" charset="-78"/>
              </a:rPr>
              <a:t>: </a:t>
            </a:r>
            <a:endParaRPr lang="fa-IR" smtClean="0">
              <a:latin typeface="Arial" panose="020B0604020202020204" pitchFamily="34" charset="0"/>
              <a:ea typeface="Arial" panose="020B0604020202020204" pitchFamily="34" charset="0"/>
              <a:cs typeface="B Nazanin" panose="00000400000000000000" pitchFamily="2" charset="-78"/>
            </a:endParaRPr>
          </a:p>
          <a:p>
            <a:pPr marL="0" indent="0" algn="ctr">
              <a:lnSpc>
                <a:spcPct val="107000"/>
              </a:lnSpc>
              <a:spcAft>
                <a:spcPts val="15"/>
              </a:spcAft>
              <a:buNone/>
            </a:pPr>
            <a:r>
              <a:rPr lang="en-US">
                <a:latin typeface="Calibri" panose="020F0502020204030204" pitchFamily="34" charset="0"/>
                <a:ea typeface="Calibri" panose="020F0502020204030204" pitchFamily="34" charset="0"/>
                <a:cs typeface="B Nazanin" panose="00000400000000000000" pitchFamily="2" charset="-78"/>
              </a:rPr>
              <a:t/>
            </a:r>
            <a:br>
              <a:rPr lang="en-US">
                <a:latin typeface="Calibri" panose="020F0502020204030204" pitchFamily="34" charset="0"/>
                <a:ea typeface="Calibri" panose="020F0502020204030204" pitchFamily="34" charset="0"/>
                <a:cs typeface="B Nazanin" panose="00000400000000000000" pitchFamily="2" charset="-78"/>
              </a:rPr>
            </a:br>
            <a:r>
              <a:rPr lang="ar-SA">
                <a:latin typeface="Arial" panose="020B0604020202020204" pitchFamily="34" charset="0"/>
                <a:ea typeface="Arial" panose="020B0604020202020204" pitchFamily="34" charset="0"/>
                <a:cs typeface="B Nazanin" panose="00000400000000000000" pitchFamily="2" charset="-78"/>
              </a:rPr>
              <a:t>أأس أسیسا فی سی سی                         وانم نمیما فی می می</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و أؤک أکیکا فی کی کی                        و أخفی السر لشیئان</a:t>
            </a:r>
            <a:endParaRPr lang="en-US" sz="2000">
              <a:latin typeface="Calibri" panose="020F0502020204030204" pitchFamily="34" charset="0"/>
              <a:ea typeface="Calibri" panose="020F0502020204030204" pitchFamily="34" charset="0"/>
              <a:cs typeface="B Nazanin" panose="00000400000000000000" pitchFamily="2" charset="-78"/>
            </a:endParaRPr>
          </a:p>
          <a:p>
            <a:pPr algn="just"/>
            <a:r>
              <a:rPr lang="ar-SA">
                <a:latin typeface="Arial" panose="020B0604020202020204" pitchFamily="34" charset="0"/>
                <a:ea typeface="Arial" panose="020B0604020202020204" pitchFamily="34" charset="0"/>
                <a:cs typeface="B Nazanin" panose="00000400000000000000" pitchFamily="2" charset="-78"/>
              </a:rPr>
              <a:t>                                                                     </a:t>
            </a:r>
            <a:r>
              <a:rPr lang="en-US" smtClean="0">
                <a:latin typeface="Arial" panose="020B0604020202020204" pitchFamily="34" charset="0"/>
                <a:ea typeface="Arial" panose="020B0604020202020204" pitchFamily="34" charset="0"/>
                <a:cs typeface="B Nazanin" panose="00000400000000000000" pitchFamily="2" charset="-78"/>
              </a:rPr>
              <a:t>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 بدوی، 81:1981)</a:t>
            </a:r>
            <a:endParaRPr lang="fa-IR">
              <a:cs typeface="B Nazanin" panose="00000400000000000000" pitchFamily="2" charset="-78"/>
            </a:endParaRPr>
          </a:p>
        </p:txBody>
      </p:sp>
    </p:spTree>
    <p:extLst>
      <p:ext uri="{BB962C8B-B14F-4D97-AF65-F5344CB8AC3E}">
        <p14:creationId xmlns:p14="http://schemas.microsoft.com/office/powerpoint/2010/main" val="3525788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a:cs typeface="B Nazanin" panose="00000400000000000000" pitchFamily="2" charset="-78"/>
              </a:rPr>
              <a:t>این شعر و دیگر نمونه های آن که لغات و لهجه آفریقایی در آن وجود دارد، مورد توجه شعرای صوفی فصیح سرای سودانی نیز واقع شد و منجر به آن شد که شعر آنان تحت تأثیر جنبه وزن و موسیقی و لغات این گونه اشعار قرار گیرد، به این ترتیب زمینه گسترش ادبیات عامیانه و ورود و تأثیر در ادبیات رسمی فراهم شود (همان</a:t>
            </a:r>
            <a:r>
              <a:rPr lang="ar-SA" smtClean="0">
                <a:cs typeface="B Nazanin" panose="00000400000000000000" pitchFamily="2" charset="-78"/>
              </a:rPr>
              <a:t>).</a:t>
            </a:r>
            <a:endParaRPr lang="en-US">
              <a:cs typeface="B Nazanin" panose="00000400000000000000" pitchFamily="2" charset="-78"/>
            </a:endParaRPr>
          </a:p>
        </p:txBody>
      </p:sp>
      <p:sp>
        <p:nvSpPr>
          <p:cNvPr id="4" name="Flowchart: Process 3"/>
          <p:cNvSpPr/>
          <p:nvPr/>
        </p:nvSpPr>
        <p:spPr>
          <a:xfrm>
            <a:off x="1364566" y="4192172"/>
            <a:ext cx="3305908" cy="1252025"/>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FF0000"/>
                </a:solidFill>
                <a:cs typeface="B Nazanin" panose="00000400000000000000" pitchFamily="2" charset="-78"/>
              </a:rPr>
              <a:t>لغات و لهجه آفریقایی</a:t>
            </a:r>
            <a:endParaRPr lang="fa-IR" b="1">
              <a:solidFill>
                <a:srgbClr val="FF0000"/>
              </a:solidFill>
            </a:endParaRPr>
          </a:p>
        </p:txBody>
      </p:sp>
    </p:spTree>
    <p:extLst>
      <p:ext uri="{BB962C8B-B14F-4D97-AF65-F5344CB8AC3E}">
        <p14:creationId xmlns:p14="http://schemas.microsoft.com/office/powerpoint/2010/main" val="36453851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 امروزه موسیقی و آواز عربی در سطح بین المللی شناخته شده است و بسیاری از خوانندگان عربی که از کشورهای مصر و لبنان و سوریه و عراق و... هستند، در اشعار خود از شعرهای ادبیات محلی استفاده می کنند</a:t>
            </a:r>
            <a:r>
              <a:rPr lang="en-US">
                <a:cs typeface="B Nazanin" panose="00000400000000000000" pitchFamily="2" charset="-78"/>
              </a:rPr>
              <a:t>. </a:t>
            </a:r>
            <a:r>
              <a:rPr lang="ar-SA">
                <a:cs typeface="B Nazanin" panose="00000400000000000000" pitchFamily="2" charset="-78"/>
              </a:rPr>
              <a:t>این مطلب باعث شده ادبیات بومی آنان و زبان محلی این اشعار، عام و فراگیر شود</a:t>
            </a:r>
            <a:r>
              <a:rPr lang="en-US">
                <a:cs typeface="B Nazanin" panose="00000400000000000000" pitchFamily="2" charset="-78"/>
              </a:rPr>
              <a:t>. </a:t>
            </a:r>
            <a:r>
              <a:rPr lang="ar-SA">
                <a:cs typeface="B Nazanin" panose="00000400000000000000" pitchFamily="2" charset="-78"/>
              </a:rPr>
              <a:t>به عنوان مثال کاظم الساهر خواننده عراقی در بسیاری از آوازهایش از شعر ابوذیه استفاده کرده و یا یکی از علت های فراگیر شدن لهجه مصری ، خواندن اشعار عامیانه مصری توسط خوانندگانی چون ام کلثوم و عبدالحلیم حافظ است. به همین ترتیب آوازخوانان لبنانی نیز، از زجلهای لبنانی به عنوان نمونه ای از ادبیات بومی خود بهره می برند</a:t>
            </a:r>
            <a:endParaRPr lang="fa-IR">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872971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کتاب و نشریات مؤسسات فرهنگی و </a:t>
            </a:r>
            <a:r>
              <a:rPr lang="ar-SA" b="1">
                <a:solidFill>
                  <a:srgbClr val="FF0000"/>
                </a:solidFill>
                <a:cs typeface="B Nazanin" panose="00000400000000000000" pitchFamily="2" charset="-78"/>
              </a:rPr>
              <a:t>نیروی </a:t>
            </a:r>
            <a:r>
              <a:rPr lang="ar-SA" b="1" smtClean="0">
                <a:solidFill>
                  <a:srgbClr val="FF0000"/>
                </a:solidFill>
                <a:cs typeface="B Nazanin" panose="00000400000000000000" pitchFamily="2" charset="-78"/>
              </a:rPr>
              <a:t>انسانی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4951828" y="1825625"/>
            <a:ext cx="6401972" cy="4351338"/>
          </a:xfrm>
        </p:spPr>
        <p:txBody>
          <a:bodyPr>
            <a:normAutofit/>
          </a:bodyPr>
          <a:lstStyle/>
          <a:p>
            <a:pPr algn="just"/>
            <a:r>
              <a:rPr lang="ar-SA" smtClean="0">
                <a:cs typeface="B Nazanin" panose="00000400000000000000" pitchFamily="2" charset="-78"/>
              </a:rPr>
              <a:t>در </a:t>
            </a:r>
            <a:r>
              <a:rPr lang="ar-SA">
                <a:cs typeface="B Nazanin" panose="00000400000000000000" pitchFamily="2" charset="-78"/>
              </a:rPr>
              <a:t>مجموع تمامی این عوامل در کنار هم </a:t>
            </a:r>
            <a:r>
              <a:rPr lang="ar-SA" smtClean="0">
                <a:cs typeface="B Nazanin" panose="00000400000000000000" pitchFamily="2" charset="-78"/>
              </a:rPr>
              <a:t>باعث </a:t>
            </a:r>
            <a:r>
              <a:rPr lang="ar-SA">
                <a:cs typeface="B Nazanin" panose="00000400000000000000" pitchFamily="2" charset="-78"/>
              </a:rPr>
              <a:t>رشد ادبیات عامیانه عربی شده است</a:t>
            </a:r>
            <a:r>
              <a:rPr lang="en-US">
                <a:cs typeface="B Nazanin" panose="00000400000000000000" pitchFamily="2" charset="-78"/>
              </a:rPr>
              <a:t>. </a:t>
            </a:r>
            <a:r>
              <a:rPr lang="ar-SA">
                <a:cs typeface="B Nazanin" panose="00000400000000000000" pitchFamily="2" charset="-78"/>
              </a:rPr>
              <a:t>موسسه فرهنگی    « </a:t>
            </a:r>
            <a:r>
              <a:rPr lang="ar-SA">
                <a:solidFill>
                  <a:srgbClr val="FF0000"/>
                </a:solidFill>
                <a:cs typeface="B Nazanin" panose="00000400000000000000" pitchFamily="2" charset="-78"/>
              </a:rPr>
              <a:t>مکتبة الدراسات الشعبيه </a:t>
            </a:r>
            <a:r>
              <a:rPr lang="ar-SA">
                <a:cs typeface="B Nazanin" panose="00000400000000000000" pitchFamily="2" charset="-78"/>
              </a:rPr>
              <a:t>» در مصر، با تشکیل گروهی از پژوهشگران و متخصصان ادبیات شفاهی و فولکلور، از سال ۱۹۹۶ تا ۲۰۰۰ به تنهایی ۵۱ اثر در این زمینه تألیف و ترجمه کرده است.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54309"/>
            <a:ext cx="3997424" cy="2673961"/>
          </a:xfrm>
          <a:prstGeom prst="rect">
            <a:avLst/>
          </a:prstGeom>
        </p:spPr>
      </p:pic>
    </p:spTree>
    <p:extLst>
      <p:ext uri="{BB962C8B-B14F-4D97-AF65-F5344CB8AC3E}">
        <p14:creationId xmlns:p14="http://schemas.microsoft.com/office/powerpoint/2010/main" val="273019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مقدمه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3474720" y="1825625"/>
            <a:ext cx="7879079" cy="4351338"/>
          </a:xfrm>
        </p:spPr>
        <p:txBody>
          <a:bodyPr/>
          <a:lstStyle/>
          <a:p>
            <a:pPr algn="just"/>
            <a:r>
              <a:rPr lang="ar-SA" smtClean="0">
                <a:cs typeface="B Nazanin" panose="00000400000000000000" pitchFamily="2" charset="-78"/>
              </a:rPr>
              <a:t>ادبیات</a:t>
            </a:r>
            <a:r>
              <a:rPr lang="ar-SA" baseline="30000" smtClean="0">
                <a:cs typeface="B Nazanin" panose="00000400000000000000" pitchFamily="2" charset="-78"/>
              </a:rPr>
              <a:t> </a:t>
            </a:r>
            <a:r>
              <a:rPr lang="ar-SA">
                <a:cs typeface="B Nazanin" panose="00000400000000000000" pitchFamily="2" charset="-78"/>
              </a:rPr>
              <a:t>شــفاهی</a:t>
            </a:r>
            <a:r>
              <a:rPr lang="ar-SA" baseline="30000">
                <a:cs typeface="B Nazanin" panose="00000400000000000000" pitchFamily="2" charset="-78"/>
              </a:rPr>
              <a:t> </a:t>
            </a:r>
            <a:r>
              <a:rPr lang="ar-SA">
                <a:cs typeface="B Nazanin" panose="00000400000000000000" pitchFamily="2" charset="-78"/>
              </a:rPr>
              <a:t>بخشــی</a:t>
            </a:r>
            <a:r>
              <a:rPr lang="ar-SA" baseline="30000">
                <a:cs typeface="B Nazanin" panose="00000400000000000000" pitchFamily="2" charset="-78"/>
              </a:rPr>
              <a:t> </a:t>
            </a:r>
            <a:r>
              <a:rPr lang="ar-SA">
                <a:cs typeface="B Nazanin" panose="00000400000000000000" pitchFamily="2" charset="-78"/>
              </a:rPr>
              <a:t>از «</a:t>
            </a:r>
            <a:r>
              <a:rPr lang="ar-SA" b="1">
                <a:cs typeface="B Nazanin" panose="00000400000000000000" pitchFamily="2" charset="-78"/>
              </a:rPr>
              <a:t>فولکور</a:t>
            </a:r>
            <a:r>
              <a:rPr lang="ar-SA">
                <a:cs typeface="B Nazanin" panose="00000400000000000000" pitchFamily="2" charset="-78"/>
              </a:rPr>
              <a:t>» است. فولکور از دو واژه «فولک» و «لور» به معنی«دانش</a:t>
            </a:r>
            <a:r>
              <a:rPr lang="ar-SA" baseline="30000">
                <a:cs typeface="B Nazanin" panose="00000400000000000000" pitchFamily="2" charset="-78"/>
              </a:rPr>
              <a:t> </a:t>
            </a:r>
            <a:r>
              <a:rPr lang="ar-SA">
                <a:cs typeface="B Nazanin" panose="00000400000000000000" pitchFamily="2" charset="-78"/>
              </a:rPr>
              <a:t>عوام» تشکیل</a:t>
            </a:r>
            <a:r>
              <a:rPr lang="ar-SA" baseline="30000">
                <a:cs typeface="B Nazanin" panose="00000400000000000000" pitchFamily="2" charset="-78"/>
              </a:rPr>
              <a:t> </a:t>
            </a:r>
            <a:r>
              <a:rPr lang="ar-SA">
                <a:cs typeface="B Nazanin" panose="00000400000000000000" pitchFamily="2" charset="-78"/>
              </a:rPr>
              <a:t>شده</a:t>
            </a:r>
            <a:r>
              <a:rPr lang="ar-SA" baseline="30000">
                <a:cs typeface="B Nazanin" panose="00000400000000000000" pitchFamily="2" charset="-78"/>
              </a:rPr>
              <a:t> </a:t>
            </a:r>
            <a:r>
              <a:rPr lang="ar-SA">
                <a:cs typeface="B Nazanin" panose="00000400000000000000" pitchFamily="2" charset="-78"/>
              </a:rPr>
              <a:t>است . این</a:t>
            </a:r>
            <a:r>
              <a:rPr lang="ar-SA" baseline="30000">
                <a:cs typeface="B Nazanin" panose="00000400000000000000" pitchFamily="2" charset="-78"/>
              </a:rPr>
              <a:t> </a:t>
            </a:r>
            <a:r>
              <a:rPr lang="ar-SA">
                <a:cs typeface="B Nazanin" panose="00000400000000000000" pitchFamily="2" charset="-78"/>
              </a:rPr>
              <a:t>اصـطلاح</a:t>
            </a:r>
            <a:r>
              <a:rPr lang="ar-SA" baseline="30000">
                <a:cs typeface="B Nazanin" panose="00000400000000000000" pitchFamily="2" charset="-78"/>
              </a:rPr>
              <a:t> </a:t>
            </a:r>
            <a:r>
              <a:rPr lang="ar-SA">
                <a:cs typeface="B Nazanin" panose="00000400000000000000" pitchFamily="2" charset="-78"/>
              </a:rPr>
              <a:t>نخسـتین</a:t>
            </a:r>
            <a:r>
              <a:rPr lang="ar-SA" baseline="30000">
                <a:cs typeface="B Nazanin" panose="00000400000000000000" pitchFamily="2" charset="-78"/>
              </a:rPr>
              <a:t> </a:t>
            </a:r>
            <a:r>
              <a:rPr lang="ar-SA">
                <a:cs typeface="B Nazanin" panose="00000400000000000000" pitchFamily="2" charset="-78"/>
              </a:rPr>
              <a:t>بار توسط </a:t>
            </a:r>
            <a:r>
              <a:rPr lang="ar-SA" baseline="30000">
                <a:cs typeface="B Nazanin" panose="00000400000000000000" pitchFamily="2" charset="-78"/>
              </a:rPr>
              <a:t> </a:t>
            </a:r>
            <a:r>
              <a:rPr lang="ar-SA">
                <a:cs typeface="B Nazanin" panose="00000400000000000000" pitchFamily="2" charset="-78"/>
              </a:rPr>
              <a:t>ویلیام</a:t>
            </a:r>
            <a:r>
              <a:rPr lang="ar-SA" baseline="30000">
                <a:cs typeface="B Nazanin" panose="00000400000000000000" pitchFamily="2" charset="-78"/>
              </a:rPr>
              <a:t> </a:t>
            </a:r>
            <a:r>
              <a:rPr lang="ar-SA">
                <a:cs typeface="B Nazanin" panose="00000400000000000000" pitchFamily="2" charset="-78"/>
              </a:rPr>
              <a:t>توماس</a:t>
            </a:r>
            <a:r>
              <a:rPr lang="ar-SA" baseline="30000">
                <a:cs typeface="B Nazanin" panose="00000400000000000000" pitchFamily="2" charset="-78"/>
              </a:rPr>
              <a:t> </a:t>
            </a:r>
            <a:r>
              <a:rPr lang="ar-SA">
                <a:cs typeface="B Nazanin" panose="00000400000000000000" pitchFamily="2" charset="-78"/>
              </a:rPr>
              <a:t>پژوهشگر</a:t>
            </a:r>
            <a:r>
              <a:rPr lang="ar-SA" baseline="30000">
                <a:cs typeface="B Nazanin" panose="00000400000000000000" pitchFamily="2" charset="-78"/>
              </a:rPr>
              <a:t> </a:t>
            </a:r>
            <a:r>
              <a:rPr lang="ar-SA">
                <a:cs typeface="B Nazanin" panose="00000400000000000000" pitchFamily="2" charset="-78"/>
              </a:rPr>
              <a:t>بریتانیایی،</a:t>
            </a:r>
            <a:r>
              <a:rPr lang="ar-SA" baseline="30000">
                <a:cs typeface="B Nazanin" panose="00000400000000000000" pitchFamily="2" charset="-78"/>
              </a:rPr>
              <a:t> </a:t>
            </a:r>
            <a:r>
              <a:rPr lang="ar-SA">
                <a:cs typeface="B Nazanin" panose="00000400000000000000" pitchFamily="2" charset="-78"/>
              </a:rPr>
              <a:t>در سال  1846 به</a:t>
            </a:r>
            <a:r>
              <a:rPr lang="ar-SA" baseline="30000">
                <a:cs typeface="B Nazanin" panose="00000400000000000000" pitchFamily="2" charset="-78"/>
              </a:rPr>
              <a:t> </a:t>
            </a:r>
            <a:r>
              <a:rPr lang="ar-SA">
                <a:cs typeface="B Nazanin" panose="00000400000000000000" pitchFamily="2" charset="-78"/>
              </a:rPr>
              <a:t>کاربرده</a:t>
            </a:r>
            <a:r>
              <a:rPr lang="ar-SA" baseline="30000">
                <a:cs typeface="B Nazanin" panose="00000400000000000000" pitchFamily="2" charset="-78"/>
              </a:rPr>
              <a:t> </a:t>
            </a:r>
            <a:r>
              <a:rPr lang="ar-SA">
                <a:cs typeface="B Nazanin" panose="00000400000000000000" pitchFamily="2" charset="-78"/>
              </a:rPr>
              <a:t>شد ( سوکولوف ، 129:2000). از این تاریخ به بعد  این اصطلاح نزد جهانیان مقبولیت  گسترده یافت و موضوع آن پرداختن به آن قسمت  از فرهنگ است   که به طورکلی در مقابل فرهنگ رسمی قابل تعریف است ؛ اما حوزه و دامنه تعریف فولکور بسـیار وسـیع است و در زمینه ادبیات، اصطلاح ادبیات شفاهی بسیار کارآمدتر است.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652681" y="1924844"/>
            <a:ext cx="2633088" cy="2633088"/>
          </a:xfrm>
          <a:prstGeom prst="rect">
            <a:avLst/>
          </a:prstGeom>
        </p:spPr>
      </p:pic>
      <p:sp>
        <p:nvSpPr>
          <p:cNvPr id="5" name="TextBox 4"/>
          <p:cNvSpPr txBox="1"/>
          <p:nvPr/>
        </p:nvSpPr>
        <p:spPr>
          <a:xfrm>
            <a:off x="1026942" y="4853354"/>
            <a:ext cx="1885070" cy="523220"/>
          </a:xfrm>
          <a:prstGeom prst="rect">
            <a:avLst/>
          </a:prstGeom>
          <a:noFill/>
        </p:spPr>
        <p:txBody>
          <a:bodyPr wrap="square" rtlCol="1">
            <a:spAutoFit/>
          </a:bodyPr>
          <a:lstStyle/>
          <a:p>
            <a:pPr algn="ctr"/>
            <a:r>
              <a:rPr lang="ar-SA" sz="2800">
                <a:solidFill>
                  <a:srgbClr val="FF0000"/>
                </a:solidFill>
                <a:cs typeface="B Nazanin" panose="00000400000000000000" pitchFamily="2" charset="-78"/>
              </a:rPr>
              <a:t>ویلیام</a:t>
            </a:r>
            <a:r>
              <a:rPr lang="ar-SA" sz="2800" baseline="30000">
                <a:solidFill>
                  <a:srgbClr val="FF0000"/>
                </a:solidFill>
                <a:cs typeface="B Nazanin" panose="00000400000000000000" pitchFamily="2" charset="-78"/>
              </a:rPr>
              <a:t> </a:t>
            </a:r>
            <a:r>
              <a:rPr lang="ar-SA" sz="2800">
                <a:solidFill>
                  <a:srgbClr val="FF0000"/>
                </a:solidFill>
                <a:cs typeface="B Nazanin" panose="00000400000000000000" pitchFamily="2" charset="-78"/>
              </a:rPr>
              <a:t>توماس</a:t>
            </a:r>
            <a:endParaRPr lang="fa-IR">
              <a:solidFill>
                <a:srgbClr val="FF0000"/>
              </a:solidFill>
            </a:endParaRPr>
          </a:p>
        </p:txBody>
      </p:sp>
    </p:spTree>
    <p:extLst>
      <p:ext uri="{BB962C8B-B14F-4D97-AF65-F5344CB8AC3E}">
        <p14:creationId xmlns:p14="http://schemas.microsoft.com/office/powerpoint/2010/main" val="15296583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بعضی از این عناوین از این قرار است</a:t>
            </a:r>
            <a:r>
              <a:rPr lang="en-US">
                <a:cs typeface="B Nazanin" panose="00000400000000000000" pitchFamily="2" charset="-78"/>
              </a:rPr>
              <a:t>:  </a:t>
            </a:r>
            <a:r>
              <a:rPr lang="ar-SA">
                <a:cs typeface="B Nazanin" panose="00000400000000000000" pitchFamily="2" charset="-78"/>
              </a:rPr>
              <a:t>فلسفه المثل الشعبی از محمد ابراهيم أبوسنه، بين التاريخ و الفولکلور از دکتر قاسم عبده قاسم، الحكاية الشعبيه از دکتر عبدالحميد يونس، النيل في الأدب الشعبی از دکتر نعمات احمد فؤاد، الرقص الشعبي في مصر از مسعد الخادم، الفولكلور في العهد القديم در سه جلد از جیمس فریزر ترجمه دکتر نبیله ابراهيم المأثورات الشفاهیه از یان فانسينا ترجمه دکتر احمد مرسى، الطفل في التراث الشعبي از دکتر لطفی حسین سلیم. مجلات متعددی نیز در کشورهای عربی از جمله اردن، کویت، لبنان و دیگر کشورهای عربی با عنوان های فولکلور و الأدب الشعبي والتراث الشعبي وجود دارد که در هیئتی آراسته و کیفیتی بالا انتشار می یابد که در تثبیت و رشد ادبیات عامیانه بسیار مؤثر واقع شده است.</a:t>
            </a:r>
            <a:endParaRPr lang="en-US">
              <a:cs typeface="B Nazanin" panose="00000400000000000000" pitchFamily="2" charset="-78"/>
            </a:endParaRPr>
          </a:p>
          <a:p>
            <a:endParaRPr lang="fa-IR"/>
          </a:p>
        </p:txBody>
      </p:sp>
    </p:spTree>
    <p:extLst>
      <p:ext uri="{BB962C8B-B14F-4D97-AF65-F5344CB8AC3E}">
        <p14:creationId xmlns:p14="http://schemas.microsoft.com/office/powerpoint/2010/main" val="11949899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ژانرهای ادبیات شفاهی</a:t>
            </a:r>
            <a:r>
              <a:rPr lang="ar-SA">
                <a:solidFill>
                  <a:srgbClr val="FF0000"/>
                </a:solidFill>
                <a:cs typeface="B Nazanin" panose="00000400000000000000" pitchFamily="2" charset="-78"/>
              </a:rPr>
              <a:t>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smtClean="0">
                <a:cs typeface="B Nazanin" panose="00000400000000000000" pitchFamily="2" charset="-78"/>
              </a:rPr>
              <a:t>در </a:t>
            </a:r>
            <a:r>
              <a:rPr lang="ar-SA">
                <a:cs typeface="B Nazanin" panose="00000400000000000000" pitchFamily="2" charset="-78"/>
              </a:rPr>
              <a:t>زبان عربی تقسیم بندی انواع و ژانرهای ادبی شفاهی، به صورت های مختلف و بر اساس شاخص های متفاوت صورت پذیرفته است</a:t>
            </a:r>
            <a:r>
              <a:rPr lang="en-US">
                <a:cs typeface="B Nazanin" panose="00000400000000000000" pitchFamily="2" charset="-78"/>
              </a:rPr>
              <a:t>. </a:t>
            </a:r>
            <a:r>
              <a:rPr lang="ar-SA">
                <a:cs typeface="B Nazanin" panose="00000400000000000000" pitchFamily="2" charset="-78"/>
              </a:rPr>
              <a:t>به عنوان نمونه الجبوری، تمام قالب های شعری عامیانه را ذیل «اوزان الشعر الشعبي» آورده و اهمیت را به وزن داده است، حال آنکه الذهبی همان قالب ها را ذيل« ألوان من الغناء الشعبی» آورده است و موسیقی و آواز را شاخص تقسیم بندی خود قرار داده است</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2610926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573194" y="1825625"/>
            <a:ext cx="7780605" cy="4351338"/>
          </a:xfrm>
        </p:spPr>
        <p:txBody>
          <a:bodyPr/>
          <a:lstStyle/>
          <a:p>
            <a:pPr algn="just"/>
            <a:r>
              <a:rPr lang="ar-SA">
                <a:cs typeface="B Nazanin" panose="00000400000000000000" pitchFamily="2" charset="-78"/>
              </a:rPr>
              <a:t>از جمله اشکالاتی که در این تقسیم بندی ها وجود دارد این است که به قالب ادبی و ساختار شعر توجه نشده و دیگر اینکه تقدم و تأخر تاریخی مد نظر قرار نگرفته است</a:t>
            </a:r>
            <a:r>
              <a:rPr lang="en-US">
                <a:cs typeface="B Nazanin" panose="00000400000000000000" pitchFamily="2" charset="-78"/>
              </a:rPr>
              <a:t>. </a:t>
            </a:r>
            <a:r>
              <a:rPr lang="ar-SA">
                <a:cs typeface="B Nazanin" panose="00000400000000000000" pitchFamily="2" charset="-78"/>
              </a:rPr>
              <a:t>در مواردی هم اشکالات عمده وجود دارد مثلاً شعر «بند» در کتاب الجبوری به عنوان یک نثر مسجع معرفی شده و در قسمت نثر آورده شده است</a:t>
            </a:r>
            <a:r>
              <a:rPr lang="en-US">
                <a:cs typeface="B Nazanin" panose="00000400000000000000" pitchFamily="2" charset="-78"/>
              </a:rPr>
              <a:t>. </a:t>
            </a:r>
            <a:r>
              <a:rPr lang="ar-SA">
                <a:cs typeface="B Nazanin" panose="00000400000000000000" pitchFamily="2" charset="-78"/>
              </a:rPr>
              <a:t>حال آن که این نوع شعر از ابتکارات شاعران خوزستانی در قرن یازدهم است و از نخستین تجربه هایی است که شعر عربی در جهت کوتاه و بلند کردن مصراع ها انجام داده که مورد توجه نازک الملائکه نیز قرار گرفته است</a:t>
            </a:r>
            <a:r>
              <a:rPr lang="en-US">
                <a:cs typeface="B Nazanin" panose="00000400000000000000" pitchFamily="2" charset="-78"/>
              </a:rPr>
              <a:t>. </a:t>
            </a:r>
            <a:endParaRPr lang="fa-IR">
              <a:cs typeface="B Nazanin" panose="00000400000000000000" pitchFamily="2" charset="-78"/>
            </a:endParaRPr>
          </a:p>
          <a:p>
            <a:endParaRPr lang="fa-IR"/>
          </a:p>
        </p:txBody>
      </p:sp>
      <p:pic>
        <p:nvPicPr>
          <p:cNvPr id="4" name="Picture 3"/>
          <p:cNvPicPr>
            <a:picLocks noChangeAspect="1"/>
          </p:cNvPicPr>
          <p:nvPr/>
        </p:nvPicPr>
        <p:blipFill>
          <a:blip r:embed="rId2"/>
          <a:stretch>
            <a:fillRect/>
          </a:stretch>
        </p:blipFill>
        <p:spPr>
          <a:xfrm>
            <a:off x="838200" y="1825625"/>
            <a:ext cx="2594317" cy="2844849"/>
          </a:xfrm>
          <a:prstGeom prst="rect">
            <a:avLst/>
          </a:prstGeom>
        </p:spPr>
      </p:pic>
      <p:sp>
        <p:nvSpPr>
          <p:cNvPr id="5" name="TextBox 4"/>
          <p:cNvSpPr txBox="1"/>
          <p:nvPr/>
        </p:nvSpPr>
        <p:spPr>
          <a:xfrm>
            <a:off x="1336430" y="5092505"/>
            <a:ext cx="1842867" cy="523220"/>
          </a:xfrm>
          <a:prstGeom prst="rect">
            <a:avLst/>
          </a:prstGeom>
          <a:noFill/>
        </p:spPr>
        <p:txBody>
          <a:bodyPr wrap="square" rtlCol="1">
            <a:spAutoFit/>
          </a:bodyPr>
          <a:lstStyle/>
          <a:p>
            <a:pPr algn="ctr"/>
            <a:r>
              <a:rPr lang="ar-SA" sz="2800">
                <a:solidFill>
                  <a:srgbClr val="FF0000"/>
                </a:solidFill>
                <a:cs typeface="B Nazanin" panose="00000400000000000000" pitchFamily="2" charset="-78"/>
              </a:rPr>
              <a:t>نازک الملائکه</a:t>
            </a:r>
            <a:endParaRPr lang="fa-IR">
              <a:solidFill>
                <a:srgbClr val="FF0000"/>
              </a:solidFill>
            </a:endParaRPr>
          </a:p>
        </p:txBody>
      </p:sp>
    </p:spTree>
    <p:extLst>
      <p:ext uri="{BB962C8B-B14F-4D97-AF65-F5344CB8AC3E}">
        <p14:creationId xmlns:p14="http://schemas.microsoft.com/office/powerpoint/2010/main" val="26816243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در نوشته حاضر تلاش شده با توجه به شاخص ترین ویژگی هر گروه از این انواع، تقسیم بندی جدیدی ارائه شود</a:t>
            </a:r>
            <a:r>
              <a:rPr lang="en-US">
                <a:cs typeface="B Nazanin" panose="00000400000000000000" pitchFamily="2" charset="-78"/>
              </a:rPr>
              <a:t>. </a:t>
            </a:r>
            <a:r>
              <a:rPr lang="ar-SA">
                <a:cs typeface="B Nazanin" panose="00000400000000000000" pitchFamily="2" charset="-78"/>
              </a:rPr>
              <a:t>از این رو ابتدا ادبیات شفاهی را به دو گروه بزرگ نثر و نظم تقسیم کرده ایم</a:t>
            </a:r>
            <a:r>
              <a:rPr lang="en-US">
                <a:cs typeface="B Nazanin" panose="00000400000000000000" pitchFamily="2" charset="-78"/>
              </a:rPr>
              <a:t>. </a:t>
            </a:r>
            <a:r>
              <a:rPr lang="ar-SA">
                <a:cs typeface="B Nazanin" panose="00000400000000000000" pitchFamily="2" charset="-78"/>
              </a:rPr>
              <a:t>ادبیات منظوم را بر دو اساس یکی قالب ادبی و دیگری وزن و غناء دسته بندی نموده ایم</a:t>
            </a:r>
            <a:r>
              <a:rPr lang="en-US">
                <a:cs typeface="B Nazanin" panose="00000400000000000000" pitchFamily="2" charset="-78"/>
              </a:rPr>
              <a:t>. </a:t>
            </a:r>
            <a:r>
              <a:rPr lang="ar-SA">
                <a:cs typeface="B Nazanin" panose="00000400000000000000" pitchFamily="2" charset="-78"/>
              </a:rPr>
              <a:t>قالب های ادبی بر اساس تقدم و تأخر زمانی به دو دسته قالب های کلاسیک و نو تقسیم شده است</a:t>
            </a:r>
            <a:r>
              <a:rPr lang="en-US">
                <a:cs typeface="B Nazanin" panose="00000400000000000000" pitchFamily="2" charset="-78"/>
              </a:rPr>
              <a:t>. </a:t>
            </a:r>
            <a:r>
              <a:rPr lang="ar-SA">
                <a:cs typeface="B Nazanin" panose="00000400000000000000" pitchFamily="2" charset="-78"/>
              </a:rPr>
              <a:t>قالب های کلاسیک از زمان عباسیان آغاز می شود و اولین نمونه های شعر عامیانه عربی است.</a:t>
            </a:r>
            <a:endParaRPr lang="fa-IR">
              <a:cs typeface="B Nazanin" panose="00000400000000000000" pitchFamily="2" charset="-78"/>
            </a:endParaRPr>
          </a:p>
        </p:txBody>
      </p:sp>
      <p:sp>
        <p:nvSpPr>
          <p:cNvPr id="4" name="Flowchart: Process 3"/>
          <p:cNvSpPr/>
          <p:nvPr/>
        </p:nvSpPr>
        <p:spPr>
          <a:xfrm>
            <a:off x="1378634" y="4572000"/>
            <a:ext cx="3699803" cy="1139483"/>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قالب های کلاسیک از زمان عباسیان آغاز می شود</a:t>
            </a:r>
            <a:endParaRPr lang="fa-IR"/>
          </a:p>
        </p:txBody>
      </p:sp>
    </p:spTree>
    <p:extLst>
      <p:ext uri="{BB962C8B-B14F-4D97-AF65-F5344CB8AC3E}">
        <p14:creationId xmlns:p14="http://schemas.microsoft.com/office/powerpoint/2010/main" val="16133324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نثر</a:t>
            </a:r>
            <a:r>
              <a:rPr lang="ar-SA" b="1">
                <a:cs typeface="B Nazanin" panose="00000400000000000000" pitchFamily="2" charset="-78"/>
              </a:rPr>
              <a:t> </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smtClean="0">
                <a:cs typeface="B Nazanin" panose="00000400000000000000" pitchFamily="2" charset="-78"/>
              </a:rPr>
              <a:t>ویژگی </a:t>
            </a:r>
            <a:r>
              <a:rPr lang="ar-SA">
                <a:cs typeface="B Nazanin" panose="00000400000000000000" pitchFamily="2" charset="-78"/>
              </a:rPr>
              <a:t>مشترک این گروه روایی بودن آنهاست. آثار منثور در ادبیات شفاهی عربی به چند دسته تقسیم می شود؛ یک دسته شامل حکایت هایی است که به زبان محلی و در بین مردم وجود دارد و به آن «</a:t>
            </a:r>
            <a:r>
              <a:rPr lang="ar-SA">
                <a:solidFill>
                  <a:srgbClr val="FF0000"/>
                </a:solidFill>
                <a:cs typeface="B Nazanin" panose="00000400000000000000" pitchFamily="2" charset="-78"/>
              </a:rPr>
              <a:t>سوالف</a:t>
            </a:r>
            <a:r>
              <a:rPr lang="ar-SA">
                <a:cs typeface="B Nazanin" panose="00000400000000000000" pitchFamily="2" charset="-78"/>
              </a:rPr>
              <a:t>» یا «</a:t>
            </a:r>
            <a:r>
              <a:rPr lang="ar-SA">
                <a:solidFill>
                  <a:srgbClr val="FF0000"/>
                </a:solidFill>
                <a:cs typeface="B Nazanin" panose="00000400000000000000" pitchFamily="2" charset="-78"/>
              </a:rPr>
              <a:t>سالوفه</a:t>
            </a:r>
            <a:r>
              <a:rPr lang="ar-SA">
                <a:cs typeface="B Nazanin" panose="00000400000000000000" pitchFamily="2" charset="-78"/>
              </a:rPr>
              <a:t>» گفته می شود. این حکایت ها به صورت شفاهی خصوصاً از زبان بزرگ ترها نقل می شود، مؤلف آن ناشناخته است و عمدتاً جنبه تمثیلی یا سرگرمی دارند مانند « </a:t>
            </a:r>
            <a:r>
              <a:rPr lang="ar-SA">
                <a:solidFill>
                  <a:srgbClr val="FF0000"/>
                </a:solidFill>
                <a:cs typeface="B Nazanin" panose="00000400000000000000" pitchFamily="2" charset="-78"/>
              </a:rPr>
              <a:t>ام زرزور</a:t>
            </a:r>
            <a:r>
              <a:rPr lang="ar-SA">
                <a:cs typeface="B Nazanin" panose="00000400000000000000" pitchFamily="2" charset="-78"/>
              </a:rPr>
              <a:t>» و یا «</a:t>
            </a:r>
            <a:r>
              <a:rPr lang="ar-SA">
                <a:solidFill>
                  <a:srgbClr val="FF0000"/>
                </a:solidFill>
                <a:cs typeface="B Nazanin" panose="00000400000000000000" pitchFamily="2" charset="-78"/>
              </a:rPr>
              <a:t>سالوفه للاطفال</a:t>
            </a:r>
            <a:r>
              <a:rPr lang="ar-SA">
                <a:cs typeface="B Nazanin" panose="00000400000000000000" pitchFamily="2" charset="-78"/>
              </a:rPr>
              <a:t>»( الجبوري،14:2009). گاهی این داستان ها ترسناک اند و در واقع مربوط به داستان های ارواح میشود مثل داستان«</a:t>
            </a:r>
            <a:r>
              <a:rPr lang="ar-SA" b="1">
                <a:solidFill>
                  <a:srgbClr val="FF0000"/>
                </a:solidFill>
                <a:cs typeface="B Nazanin" panose="00000400000000000000" pitchFamily="2" charset="-78"/>
              </a:rPr>
              <a:t> طنطل</a:t>
            </a:r>
            <a:r>
              <a:rPr lang="ar-SA">
                <a:cs typeface="B Nazanin" panose="00000400000000000000" pitchFamily="2" charset="-78"/>
              </a:rPr>
              <a:t>».</a:t>
            </a:r>
            <a:endParaRPr lang="fa-IR">
              <a:cs typeface="B Nazanin" panose="00000400000000000000" pitchFamily="2" charset="-78"/>
            </a:endParaRPr>
          </a:p>
        </p:txBody>
      </p:sp>
      <p:sp>
        <p:nvSpPr>
          <p:cNvPr id="4" name="Flowchart: Connector 3"/>
          <p:cNvSpPr/>
          <p:nvPr/>
        </p:nvSpPr>
        <p:spPr>
          <a:xfrm>
            <a:off x="1364566" y="4571999"/>
            <a:ext cx="2307102" cy="1336431"/>
          </a:xfrm>
          <a:prstGeom prst="flowChartConnec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00B050"/>
                </a:solidFill>
                <a:cs typeface="B Nazanin" panose="00000400000000000000" pitchFamily="2" charset="-78"/>
              </a:rPr>
              <a:t>روایی بودن</a:t>
            </a:r>
            <a:endParaRPr lang="fa-IR" b="1">
              <a:solidFill>
                <a:srgbClr val="00B050"/>
              </a:solidFill>
            </a:endParaRPr>
          </a:p>
        </p:txBody>
      </p:sp>
    </p:spTree>
    <p:extLst>
      <p:ext uri="{BB962C8B-B14F-4D97-AF65-F5344CB8AC3E}">
        <p14:creationId xmlns:p14="http://schemas.microsoft.com/office/powerpoint/2010/main" val="26458403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بعضی دیگر از این حکایت ها با نمونه های شفاهی فارسی یکسان است و مشخص نیست که کدامیک تقدم زمانی دارد؛ مانند داستان« مردی که در جستجوی بخت خود بود</a:t>
            </a:r>
            <a:r>
              <a:rPr lang="en-US">
                <a:cs typeface="B Nazanin" panose="00000400000000000000" pitchFamily="2" charset="-78"/>
              </a:rPr>
              <a:t>.</a:t>
            </a:r>
            <a:r>
              <a:rPr lang="ar-SA">
                <a:cs typeface="B Nazanin" panose="00000400000000000000" pitchFamily="2" charset="-78"/>
              </a:rPr>
              <a:t>» تعداد دیگری از این روایت ها، اسطوره ای هستند</a:t>
            </a:r>
            <a:r>
              <a:rPr lang="en-US">
                <a:cs typeface="B Nazanin" panose="00000400000000000000" pitchFamily="2" charset="-78"/>
              </a:rPr>
              <a:t>. </a:t>
            </a:r>
            <a:r>
              <a:rPr lang="ar-SA">
                <a:cs typeface="B Nazanin" panose="00000400000000000000" pitchFamily="2" charset="-78"/>
              </a:rPr>
              <a:t>اسطوره در معنای عامیانه خود شامل حکایت هایی می شود که جهانبینی و دیدگاه مردم نسبت به مسائل مختلف زندگی را نشان می دهد و معمولاً داستان های حیوانات را نیز شامل می شود</a:t>
            </a:r>
            <a:endParaRPr lang="fa-IR"/>
          </a:p>
        </p:txBody>
      </p:sp>
      <p:sp>
        <p:nvSpPr>
          <p:cNvPr id="4" name="Flowchart: Process 3"/>
          <p:cNvSpPr/>
          <p:nvPr/>
        </p:nvSpPr>
        <p:spPr>
          <a:xfrm>
            <a:off x="838200" y="4262509"/>
            <a:ext cx="3840481" cy="132236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00B0F0"/>
                </a:solidFill>
                <a:cs typeface="B Nazanin" panose="00000400000000000000" pitchFamily="2" charset="-78"/>
              </a:rPr>
              <a:t>نمونه های شفاهی فارسی</a:t>
            </a:r>
            <a:endParaRPr lang="fa-IR" b="1">
              <a:solidFill>
                <a:srgbClr val="00B0F0"/>
              </a:solidFill>
            </a:endParaRPr>
          </a:p>
        </p:txBody>
      </p:sp>
    </p:spTree>
    <p:extLst>
      <p:ext uri="{BB962C8B-B14F-4D97-AF65-F5344CB8AC3E}">
        <p14:creationId xmlns:p14="http://schemas.microsoft.com/office/powerpoint/2010/main" val="558594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149969" y="1825625"/>
            <a:ext cx="7203830" cy="4351338"/>
          </a:xfrm>
        </p:spPr>
        <p:txBody>
          <a:bodyPr>
            <a:normAutofit/>
          </a:bodyPr>
          <a:lstStyle/>
          <a:p>
            <a:pPr algn="just"/>
            <a:r>
              <a:rPr lang="ar-SA" smtClean="0">
                <a:cs typeface="B Nazanin" panose="00000400000000000000" pitchFamily="2" charset="-78"/>
              </a:rPr>
              <a:t>. </a:t>
            </a:r>
            <a:r>
              <a:rPr lang="ar-SA">
                <a:cs typeface="B Nazanin" panose="00000400000000000000" pitchFamily="2" charset="-78"/>
              </a:rPr>
              <a:t>در این زمینه عبدالحمید یونس در کتاب الأسطوره و الفن الشعبی به تفصیل اسطوره های عامیانه را بررسی کرده است</a:t>
            </a:r>
            <a:r>
              <a:rPr lang="en-US">
                <a:cs typeface="B Nazanin" panose="00000400000000000000" pitchFamily="2" charset="-78"/>
              </a:rPr>
              <a:t>.</a:t>
            </a:r>
            <a:r>
              <a:rPr lang="ar-SA">
                <a:cs typeface="B Nazanin" panose="00000400000000000000" pitchFamily="2" charset="-78"/>
              </a:rPr>
              <a:t> «مسرحیه» یا «الدراما الشعبيه» به عنوان بخش دیگری از آثار منثور ادبیات شفاهی، نمایشنامه هایی به زبان محلی اند که برای اجرا نوشته می شود و معمولاً به علت جنبه فکاهی مخاطبان زیادی دارد</a:t>
            </a:r>
            <a:r>
              <a:rPr lang="en-US">
                <a:cs typeface="B Nazanin" panose="00000400000000000000" pitchFamily="2" charset="-78"/>
              </a:rPr>
              <a:t>.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911615" y="1966619"/>
            <a:ext cx="3111871" cy="2478772"/>
          </a:xfrm>
          <a:prstGeom prst="rect">
            <a:avLst/>
          </a:prstGeom>
        </p:spPr>
      </p:pic>
      <p:sp>
        <p:nvSpPr>
          <p:cNvPr id="5" name="TextBox 4"/>
          <p:cNvSpPr txBox="1"/>
          <p:nvPr/>
        </p:nvSpPr>
        <p:spPr>
          <a:xfrm>
            <a:off x="1321033" y="4721322"/>
            <a:ext cx="2293034" cy="523220"/>
          </a:xfrm>
          <a:prstGeom prst="rect">
            <a:avLst/>
          </a:prstGeom>
          <a:noFill/>
        </p:spPr>
        <p:txBody>
          <a:bodyPr wrap="square" rtlCol="1">
            <a:spAutoFit/>
          </a:bodyPr>
          <a:lstStyle/>
          <a:p>
            <a:pPr algn="ctr"/>
            <a:r>
              <a:rPr lang="ar-SA" sz="2800">
                <a:solidFill>
                  <a:srgbClr val="FF0000"/>
                </a:solidFill>
                <a:cs typeface="B Nazanin" panose="00000400000000000000" pitchFamily="2" charset="-78"/>
              </a:rPr>
              <a:t>عبدالحمید یونس</a:t>
            </a:r>
            <a:endParaRPr lang="fa-IR">
              <a:solidFill>
                <a:srgbClr val="FF0000"/>
              </a:solidFill>
            </a:endParaRPr>
          </a:p>
        </p:txBody>
      </p:sp>
    </p:spTree>
    <p:extLst>
      <p:ext uri="{BB962C8B-B14F-4D97-AF65-F5344CB8AC3E}">
        <p14:creationId xmlns:p14="http://schemas.microsoft.com/office/powerpoint/2010/main" val="4969458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ضرب المثل های محلی بخشی دیگر از ادبیات منثور هستند این مثل ها اغلب به صورت نثر مسجع و در موضوعات گوناگون گفته شده اند و حاوی تجربیات قومی مشترک و بازتاب دهنده روحیات و طرز تلقی گویندگان آن از مسائل مختلف است</a:t>
            </a:r>
            <a:r>
              <a:rPr lang="en-US">
                <a:cs typeface="B Nazanin" panose="00000400000000000000" pitchFamily="2" charset="-78"/>
              </a:rPr>
              <a:t>. </a:t>
            </a:r>
            <a:r>
              <a:rPr lang="ar-SA">
                <a:cs typeface="B Nazanin" panose="00000400000000000000" pitchFamily="2" charset="-78"/>
              </a:rPr>
              <a:t>امروزه با توجه به تعدد لهجه های کشورهای عربی، ضرب المثل ها به همان نام کشور نام گذاری می شود، مانند مثل های لبنانی، مصری، فلسطینی؛ و گاه در خود یک کشور هم با توجه به قومیت و محیط جغرافیایی متفاوت است مانند مثل های موصلی، بغدادی، فراتی و بصراوی که همه مربوط به کشور عراق است</a:t>
            </a:r>
            <a:r>
              <a:rPr lang="en-US">
                <a:cs typeface="B Nazanin" panose="00000400000000000000" pitchFamily="2" charset="-78"/>
              </a:rPr>
              <a:t>. </a:t>
            </a:r>
            <a:endParaRPr lang="fa-IR">
              <a:cs typeface="B Nazanin" panose="00000400000000000000" pitchFamily="2" charset="-78"/>
            </a:endParaRPr>
          </a:p>
        </p:txBody>
      </p:sp>
      <p:sp>
        <p:nvSpPr>
          <p:cNvPr id="4" name="Flowchart: Process 3"/>
          <p:cNvSpPr/>
          <p:nvPr/>
        </p:nvSpPr>
        <p:spPr>
          <a:xfrm>
            <a:off x="838200" y="4529797"/>
            <a:ext cx="4023360" cy="1223889"/>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تعدد لهجه های کشورهای عربی</a:t>
            </a:r>
            <a:endParaRPr lang="fa-IR"/>
          </a:p>
        </p:txBody>
      </p:sp>
    </p:spTree>
    <p:extLst>
      <p:ext uri="{BB962C8B-B14F-4D97-AF65-F5344CB8AC3E}">
        <p14:creationId xmlns:p14="http://schemas.microsoft.com/office/powerpoint/2010/main" val="12830240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بسیاری از این مثل ها معادل فارسی دارد و قابل مقایسه با ضرب المثل های فارسی هستند؛ مانند این ضرب المثل بغدادی؛« الیبوگ بیضه یبوگ جمل»( الجبوری، 123:2009)، که ضرب المثل خوزستانی هم هست؛ </a:t>
            </a:r>
            <a:r>
              <a:rPr lang="ar-SA" b="1">
                <a:solidFill>
                  <a:srgbClr val="FF0000"/>
                </a:solidFill>
                <a:cs typeface="B Nazanin" panose="00000400000000000000" pitchFamily="2" charset="-78"/>
              </a:rPr>
              <a:t>تخم مرغ دزد شتر دزد می شود</a:t>
            </a:r>
            <a:r>
              <a:rPr lang="en-US" b="1">
                <a:solidFill>
                  <a:srgbClr val="FF0000"/>
                </a:solidFill>
                <a:cs typeface="B Nazanin" panose="00000400000000000000" pitchFamily="2" charset="-78"/>
              </a:rPr>
              <a:t>. </a:t>
            </a:r>
            <a:endParaRPr lang="fa-IR" b="1">
              <a:solidFill>
                <a:srgbClr val="FF0000"/>
              </a:solidFill>
              <a:cs typeface="B Nazanin" panose="00000400000000000000" pitchFamily="2" charset="-78"/>
            </a:endParaRPr>
          </a:p>
          <a:p>
            <a:endParaRPr lang="fa-IR"/>
          </a:p>
        </p:txBody>
      </p:sp>
    </p:spTree>
    <p:extLst>
      <p:ext uri="{BB962C8B-B14F-4D97-AF65-F5344CB8AC3E}">
        <p14:creationId xmlns:p14="http://schemas.microsoft.com/office/powerpoint/2010/main" val="31500430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3761"/>
            <a:ext cx="10515600" cy="1325563"/>
          </a:xfrm>
        </p:spPr>
        <p:txBody>
          <a:bodyPr/>
          <a:lstStyle/>
          <a:p>
            <a:pPr algn="ctr"/>
            <a:r>
              <a:rPr lang="ar-SA" b="1">
                <a:solidFill>
                  <a:srgbClr val="FF0000"/>
                </a:solidFill>
                <a:cs typeface="B Nazanin" panose="00000400000000000000" pitchFamily="2" charset="-78"/>
              </a:rPr>
              <a:t>نظم</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ar-SA" b="1" smtClean="0">
                <a:cs typeface="B Nazanin" panose="00000400000000000000" pitchFamily="2" charset="-78"/>
              </a:rPr>
              <a:t> </a:t>
            </a:r>
            <a:r>
              <a:rPr lang="ar-SA" smtClean="0">
                <a:cs typeface="B Nazanin" panose="00000400000000000000" pitchFamily="2" charset="-78"/>
              </a:rPr>
              <a:t>بخش </a:t>
            </a:r>
            <a:r>
              <a:rPr lang="ar-SA">
                <a:cs typeface="B Nazanin" panose="00000400000000000000" pitchFamily="2" charset="-78"/>
              </a:rPr>
              <a:t>دیگری از ادبیات شفاهی را آثار منظوم تشکیل می دهد. سلطه قصیده و کم توجهی به نگارش شعر غیر فصیح باعث شد تا از ادبیات عامیانه، نمونه های اولیه اندکی در دست باشد</a:t>
            </a:r>
            <a:r>
              <a:rPr lang="en-US">
                <a:cs typeface="B Nazanin" panose="00000400000000000000" pitchFamily="2" charset="-78"/>
              </a:rPr>
              <a:t>. </a:t>
            </a:r>
            <a:r>
              <a:rPr lang="ar-SA">
                <a:cs typeface="B Nazanin" panose="00000400000000000000" pitchFamily="2" charset="-78"/>
              </a:rPr>
              <a:t>بررسی این تعداد اندک نشان می دهد که لغات فارسی، حضور قابل تأملی در اینگونه اشعار دارند</a:t>
            </a:r>
            <a:r>
              <a:rPr lang="en-US">
                <a:cs typeface="B Nazanin" panose="00000400000000000000" pitchFamily="2" charset="-78"/>
              </a:rPr>
              <a:t>. </a:t>
            </a:r>
            <a:r>
              <a:rPr lang="ar-SA">
                <a:cs typeface="B Nazanin" panose="00000400000000000000" pitchFamily="2" charset="-78"/>
              </a:rPr>
              <a:t>این مسئله با توجه به حضور عثمانیها و تعدد ایرانیانی که بعد از اسلام در عراق، خصوصاً در شهرهای بصره و کوفه حضور داشتند، حاکی از تأثیر شعر عامیانه فارسی بر شعر عامیانه عربی است</a:t>
            </a:r>
            <a:r>
              <a:rPr lang="en-US">
                <a:cs typeface="B Nazanin" panose="00000400000000000000" pitchFamily="2" charset="-78"/>
              </a:rPr>
              <a:t>. </a:t>
            </a:r>
            <a:r>
              <a:rPr lang="ar-SA">
                <a:cs typeface="B Nazanin" panose="00000400000000000000" pitchFamily="2" charset="-78"/>
              </a:rPr>
              <a:t>سروده زیر که از یکی از شاعران قرن اول هجری با نام اسود این کریمه است، این تأثیر گذاری را به خوبی در سطح واژگانی نشان می دهد:</a:t>
            </a:r>
            <a:endParaRPr lang="fa-IR">
              <a:cs typeface="B Nazanin" panose="00000400000000000000" pitchFamily="2" charset="-78"/>
            </a:endParaRPr>
          </a:p>
        </p:txBody>
      </p:sp>
      <p:sp>
        <p:nvSpPr>
          <p:cNvPr id="4" name="Flowchart: Process 3"/>
          <p:cNvSpPr/>
          <p:nvPr/>
        </p:nvSpPr>
        <p:spPr>
          <a:xfrm>
            <a:off x="1266092" y="4726745"/>
            <a:ext cx="3024554" cy="970670"/>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FF0000"/>
                </a:solidFill>
                <a:cs typeface="B Nazanin" panose="00000400000000000000" pitchFamily="2" charset="-78"/>
              </a:rPr>
              <a:t>اسود </a:t>
            </a:r>
            <a:r>
              <a:rPr lang="ar-SA" sz="2800" b="1" smtClean="0">
                <a:solidFill>
                  <a:srgbClr val="FF0000"/>
                </a:solidFill>
                <a:cs typeface="B Nazanin" panose="00000400000000000000" pitchFamily="2" charset="-78"/>
              </a:rPr>
              <a:t>ا</a:t>
            </a:r>
            <a:r>
              <a:rPr lang="fa-IR" sz="2800" b="1">
                <a:solidFill>
                  <a:srgbClr val="FF0000"/>
                </a:solidFill>
                <a:cs typeface="B Nazanin" panose="00000400000000000000" pitchFamily="2" charset="-78"/>
              </a:rPr>
              <a:t>ب</a:t>
            </a:r>
            <a:r>
              <a:rPr lang="ar-SA" sz="2800" b="1" smtClean="0">
                <a:solidFill>
                  <a:srgbClr val="FF0000"/>
                </a:solidFill>
                <a:cs typeface="B Nazanin" panose="00000400000000000000" pitchFamily="2" charset="-78"/>
              </a:rPr>
              <a:t>ن </a:t>
            </a:r>
            <a:r>
              <a:rPr lang="ar-SA" sz="2800" b="1">
                <a:solidFill>
                  <a:srgbClr val="FF0000"/>
                </a:solidFill>
                <a:cs typeface="B Nazanin" panose="00000400000000000000" pitchFamily="2" charset="-78"/>
              </a:rPr>
              <a:t>کریمه</a:t>
            </a:r>
            <a:endParaRPr lang="fa-IR" b="1">
              <a:solidFill>
                <a:srgbClr val="FF0000"/>
              </a:solidFill>
            </a:endParaRPr>
          </a:p>
        </p:txBody>
      </p:sp>
    </p:spTree>
    <p:extLst>
      <p:ext uri="{BB962C8B-B14F-4D97-AF65-F5344CB8AC3E}">
        <p14:creationId xmlns:p14="http://schemas.microsoft.com/office/powerpoint/2010/main" val="295894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b="1">
                <a:cs typeface="B Nazanin" panose="00000400000000000000" pitchFamily="2" charset="-78"/>
              </a:rPr>
              <a:t>« </a:t>
            </a:r>
            <a:r>
              <a:rPr lang="en-US">
                <a:cs typeface="B Nazanin" panose="00000400000000000000" pitchFamily="2" charset="-78"/>
              </a:rPr>
              <a:t>Oral literature</a:t>
            </a:r>
            <a:r>
              <a:rPr lang="ar-SA">
                <a:cs typeface="B Nazanin" panose="00000400000000000000" pitchFamily="2" charset="-78"/>
              </a:rPr>
              <a:t>» معادل</a:t>
            </a:r>
            <a:r>
              <a:rPr lang="ar-SA" baseline="30000">
                <a:cs typeface="B Nazanin" panose="00000400000000000000" pitchFamily="2" charset="-78"/>
              </a:rPr>
              <a:t> </a:t>
            </a:r>
            <a:r>
              <a:rPr lang="ar-SA">
                <a:cs typeface="B Nazanin" panose="00000400000000000000" pitchFamily="2" charset="-78"/>
              </a:rPr>
              <a:t>انگلیسـی</a:t>
            </a:r>
            <a:r>
              <a:rPr lang="ar-SA" baseline="30000">
                <a:cs typeface="B Nazanin" panose="00000400000000000000" pitchFamily="2" charset="-78"/>
              </a:rPr>
              <a:t> </a:t>
            </a:r>
            <a:r>
              <a:rPr lang="ar-SA">
                <a:cs typeface="B Nazanin" panose="00000400000000000000" pitchFamily="2" charset="-78"/>
              </a:rPr>
              <a:t>ادبیات</a:t>
            </a:r>
            <a:r>
              <a:rPr lang="ar-SA" baseline="30000">
                <a:cs typeface="B Nazanin" panose="00000400000000000000" pitchFamily="2" charset="-78"/>
              </a:rPr>
              <a:t> </a:t>
            </a:r>
            <a:r>
              <a:rPr lang="ar-SA">
                <a:cs typeface="B Nazanin" panose="00000400000000000000" pitchFamily="2" charset="-78"/>
              </a:rPr>
              <a:t>شفاهی است  که در ابتدای قرن بیستم به کار گرفته شد که</a:t>
            </a:r>
            <a:r>
              <a:rPr lang="ar-SA" baseline="30000">
                <a:cs typeface="B Nazanin" panose="00000400000000000000" pitchFamily="2" charset="-78"/>
              </a:rPr>
              <a:t> </a:t>
            </a:r>
            <a:r>
              <a:rPr lang="ar-SA">
                <a:cs typeface="B Nazanin" panose="00000400000000000000" pitchFamily="2" charset="-78"/>
              </a:rPr>
              <a:t>البته</a:t>
            </a:r>
            <a:r>
              <a:rPr lang="ar-SA" baseline="30000">
                <a:cs typeface="B Nazanin" panose="00000400000000000000" pitchFamily="2" charset="-78"/>
              </a:rPr>
              <a:t> </a:t>
            </a:r>
            <a:r>
              <a:rPr lang="ar-SA">
                <a:cs typeface="B Nazanin" panose="00000400000000000000" pitchFamily="2" charset="-78"/>
              </a:rPr>
              <a:t>مفهومی</a:t>
            </a:r>
            <a:r>
              <a:rPr lang="ar-SA" baseline="30000">
                <a:cs typeface="B Nazanin" panose="00000400000000000000" pitchFamily="2" charset="-78"/>
              </a:rPr>
              <a:t> </a:t>
            </a:r>
            <a:r>
              <a:rPr lang="ar-SA">
                <a:cs typeface="B Nazanin" panose="00000400000000000000" pitchFamily="2" charset="-78"/>
              </a:rPr>
              <a:t>خاص تر نسبت به فولکور دارد</a:t>
            </a:r>
            <a:r>
              <a:rPr lang="ar-SA" baseline="30000">
                <a:cs typeface="B Nazanin" panose="00000400000000000000" pitchFamily="2" charset="-78"/>
              </a:rPr>
              <a:t> </a:t>
            </a:r>
            <a:r>
              <a:rPr lang="ar-SA">
                <a:cs typeface="B Nazanin" panose="00000400000000000000" pitchFamily="2" charset="-78"/>
              </a:rPr>
              <a:t>و</a:t>
            </a:r>
            <a:r>
              <a:rPr lang="ar-SA" baseline="30000">
                <a:cs typeface="B Nazanin" panose="00000400000000000000" pitchFamily="2" charset="-78"/>
              </a:rPr>
              <a:t> </a:t>
            </a:r>
            <a:r>
              <a:rPr lang="ar-SA">
                <a:cs typeface="B Nazanin" panose="00000400000000000000" pitchFamily="2" charset="-78"/>
              </a:rPr>
              <a:t>ناظر به</a:t>
            </a:r>
            <a:r>
              <a:rPr lang="ar-SA" baseline="30000">
                <a:cs typeface="B Nazanin" panose="00000400000000000000" pitchFamily="2" charset="-78"/>
              </a:rPr>
              <a:t> </a:t>
            </a:r>
            <a:r>
              <a:rPr lang="ar-SA">
                <a:cs typeface="B Nazanin" panose="00000400000000000000" pitchFamily="2" charset="-78"/>
              </a:rPr>
              <a:t>آن</a:t>
            </a:r>
            <a:r>
              <a:rPr lang="ar-SA" baseline="30000">
                <a:cs typeface="B Nazanin" panose="00000400000000000000" pitchFamily="2" charset="-78"/>
              </a:rPr>
              <a:t> </a:t>
            </a:r>
            <a:r>
              <a:rPr lang="ar-SA">
                <a:cs typeface="B Nazanin" panose="00000400000000000000" pitchFamily="2" charset="-78"/>
              </a:rPr>
              <a:t>جنبه</a:t>
            </a:r>
            <a:r>
              <a:rPr lang="ar-SA" baseline="30000">
                <a:cs typeface="B Nazanin" panose="00000400000000000000" pitchFamily="2" charset="-78"/>
              </a:rPr>
              <a:t> </a:t>
            </a:r>
            <a:r>
              <a:rPr lang="ar-SA">
                <a:cs typeface="B Nazanin" panose="00000400000000000000" pitchFamily="2" charset="-78"/>
              </a:rPr>
              <a:t>از آثار فرهنگ </a:t>
            </a:r>
            <a:r>
              <a:rPr lang="ar-SA" baseline="30000">
                <a:cs typeface="B Nazanin" panose="00000400000000000000" pitchFamily="2" charset="-78"/>
              </a:rPr>
              <a:t> </a:t>
            </a:r>
            <a:r>
              <a:rPr lang="ar-SA">
                <a:cs typeface="B Nazanin" panose="00000400000000000000" pitchFamily="2" charset="-78"/>
              </a:rPr>
              <a:t>عوام</a:t>
            </a:r>
            <a:r>
              <a:rPr lang="ar-SA" baseline="30000">
                <a:cs typeface="B Nazanin" panose="00000400000000000000" pitchFamily="2" charset="-78"/>
              </a:rPr>
              <a:t> </a:t>
            </a:r>
            <a:r>
              <a:rPr lang="ar-SA">
                <a:cs typeface="B Nazanin" panose="00000400000000000000" pitchFamily="2" charset="-78"/>
              </a:rPr>
              <a:t>است </a:t>
            </a:r>
            <a:r>
              <a:rPr lang="ar-SA" baseline="30000">
                <a:cs typeface="B Nazanin" panose="00000400000000000000" pitchFamily="2" charset="-78"/>
              </a:rPr>
              <a:t> </a:t>
            </a:r>
            <a:r>
              <a:rPr lang="ar-SA">
                <a:cs typeface="B Nazanin" panose="00000400000000000000" pitchFamily="2" charset="-78"/>
              </a:rPr>
              <a:t>که</a:t>
            </a:r>
            <a:r>
              <a:rPr lang="ar-SA" baseline="30000">
                <a:cs typeface="B Nazanin" panose="00000400000000000000" pitchFamily="2" charset="-78"/>
              </a:rPr>
              <a:t> </a:t>
            </a:r>
            <a:r>
              <a:rPr lang="ar-SA">
                <a:cs typeface="B Nazanin" panose="00000400000000000000" pitchFamily="2" charset="-78"/>
              </a:rPr>
              <a:t>بعدی زیبایی شـناختی</a:t>
            </a:r>
            <a:r>
              <a:rPr lang="ar-SA" baseline="30000">
                <a:cs typeface="B Nazanin" panose="00000400000000000000" pitchFamily="2" charset="-78"/>
              </a:rPr>
              <a:t> </a:t>
            </a:r>
            <a:r>
              <a:rPr lang="ar-SA">
                <a:cs typeface="B Nazanin" panose="00000400000000000000" pitchFamily="2" charset="-78"/>
              </a:rPr>
              <a:t>دارد.</a:t>
            </a:r>
            <a:endParaRPr lang="fa-IR"/>
          </a:p>
        </p:txBody>
      </p:sp>
      <p:sp>
        <p:nvSpPr>
          <p:cNvPr id="4" name="Flowchart: Process 3"/>
          <p:cNvSpPr/>
          <p:nvPr/>
        </p:nvSpPr>
        <p:spPr>
          <a:xfrm>
            <a:off x="838200" y="3340112"/>
            <a:ext cx="3601329" cy="1322363"/>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smtClean="0">
                <a:ln w="0"/>
                <a:solidFill>
                  <a:schemeClr val="accent1"/>
                </a:solidFill>
                <a:effectLst>
                  <a:outerShdw blurRad="38100" dist="25400" dir="5400000" algn="ctr" rotWithShape="0">
                    <a:srgbClr val="6E747A">
                      <a:alpha val="43000"/>
                    </a:srgbClr>
                  </a:outerShdw>
                </a:effectLst>
                <a:cs typeface="B Nazanin" panose="00000400000000000000" pitchFamily="2" charset="-78"/>
              </a:rPr>
              <a:t>بعد </a:t>
            </a:r>
            <a:r>
              <a:rPr lang="ar-SA" sz="3200" b="1">
                <a:ln w="0"/>
                <a:solidFill>
                  <a:schemeClr val="accent1"/>
                </a:solidFill>
                <a:effectLst>
                  <a:outerShdw blurRad="38100" dist="25400" dir="5400000" algn="ctr" rotWithShape="0">
                    <a:srgbClr val="6E747A">
                      <a:alpha val="43000"/>
                    </a:srgbClr>
                  </a:outerShdw>
                </a:effectLst>
                <a:cs typeface="B Nazanin" panose="00000400000000000000" pitchFamily="2" charset="-78"/>
              </a:rPr>
              <a:t>زیبایی شـناختی</a:t>
            </a:r>
            <a:endParaRPr lang="fa-IR" sz="2000" b="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3909052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لزم الغُرّام ثوبی بُکره فی یوم سبت</a:t>
            </a:r>
            <a:endParaRPr lang="en-US">
              <a:cs typeface="B Nazanin" panose="00000400000000000000" pitchFamily="2" charset="-78"/>
            </a:endParaRPr>
          </a:p>
          <a:p>
            <a:pPr algn="just"/>
            <a:r>
              <a:rPr lang="ar-SA">
                <a:cs typeface="B Nazanin" panose="00000400000000000000" pitchFamily="2" charset="-78"/>
              </a:rPr>
              <a:t>فتمایلت علیهم میل زنکی بمَستی</a:t>
            </a:r>
            <a:endParaRPr lang="en-US">
              <a:cs typeface="B Nazanin" panose="00000400000000000000" pitchFamily="2" charset="-78"/>
            </a:endParaRPr>
          </a:p>
          <a:p>
            <a:r>
              <a:rPr lang="ar-SA">
                <a:cs typeface="B Nazanin" panose="00000400000000000000" pitchFamily="2" charset="-78"/>
              </a:rPr>
              <a:t>قد حسا الداذی صرفا أو عُقارا بایِحَست</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بر اساس قالب های ادبی قالبهای کلاسیک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 نصار، 1982،ج 153:3)</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35139952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بر اساس قالب های </a:t>
            </a:r>
            <a:r>
              <a:rPr lang="ar-SA" b="1" smtClean="0">
                <a:solidFill>
                  <a:srgbClr val="FF0000"/>
                </a:solidFill>
                <a:cs typeface="B Nazanin" panose="00000400000000000000" pitchFamily="2" charset="-78"/>
              </a:rPr>
              <a:t>ادبی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b="1">
                <a:solidFill>
                  <a:srgbClr val="FF0000"/>
                </a:solidFill>
                <a:cs typeface="B Nazanin" panose="00000400000000000000" pitchFamily="2" charset="-78"/>
              </a:rPr>
              <a:t>قالب های کلاسیک </a:t>
            </a:r>
            <a:endParaRPr lang="fa-IR" b="1" smtClean="0">
              <a:solidFill>
                <a:srgbClr val="FF0000"/>
              </a:solidFill>
              <a:cs typeface="B Nazanin" panose="00000400000000000000" pitchFamily="2" charset="-78"/>
            </a:endParaRPr>
          </a:p>
          <a:p>
            <a:pPr marL="0" indent="0" algn="just">
              <a:buNone/>
            </a:pPr>
            <a:r>
              <a:rPr lang="ar-SA" smtClean="0">
                <a:cs typeface="B Nazanin" panose="00000400000000000000" pitchFamily="2" charset="-78"/>
              </a:rPr>
              <a:t>شعر </a:t>
            </a:r>
            <a:r>
              <a:rPr lang="ar-SA">
                <a:cs typeface="B Nazanin" panose="00000400000000000000" pitchFamily="2" charset="-78"/>
              </a:rPr>
              <a:t>عامیانه از زمان عباسیان به بعد به طور جدی دارای قالب ادبی می شود و از قالب های شعر فصیح تمایز می یابد. دوبیتی زیر قالب های ادبی را بر شمرده است(</a:t>
            </a:r>
            <a:r>
              <a:rPr lang="en-US">
                <a:cs typeface="B Nazanin" panose="00000400000000000000" pitchFamily="2" charset="-78"/>
              </a:rPr>
              <a:t> (</a:t>
            </a:r>
            <a:r>
              <a:rPr lang="ar-SA">
                <a:cs typeface="B Nazanin" panose="00000400000000000000" pitchFamily="2" charset="-78"/>
              </a:rPr>
              <a:t>الذهبي، 31:2004):</a:t>
            </a:r>
            <a:endParaRPr lang="en-US">
              <a:cs typeface="B Nazanin" panose="00000400000000000000" pitchFamily="2" charset="-78"/>
            </a:endParaRPr>
          </a:p>
          <a:p>
            <a:pPr algn="ctr"/>
            <a:r>
              <a:rPr lang="ar-SA">
                <a:cs typeface="B Nazanin" panose="00000400000000000000" pitchFamily="2" charset="-78"/>
              </a:rPr>
              <a:t>إن كنت تسأل ما الفنون فأنها سبع كما جاءت بها الأقوال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شعر و توشیح و دوبیت كذا زجل و قوما كان و </a:t>
            </a:r>
            <a:r>
              <a:rPr lang="ar-SA" smtClean="0">
                <a:cs typeface="B Nazanin" panose="00000400000000000000" pitchFamily="2" charset="-78"/>
              </a:rPr>
              <a:t>الموّال</a:t>
            </a:r>
            <a:endParaRPr lang="en-US">
              <a:cs typeface="B Nazanin" panose="00000400000000000000" pitchFamily="2" charset="-78"/>
            </a:endParaRPr>
          </a:p>
        </p:txBody>
      </p:sp>
    </p:spTree>
    <p:extLst>
      <p:ext uri="{BB962C8B-B14F-4D97-AF65-F5344CB8AC3E}">
        <p14:creationId xmlns:p14="http://schemas.microsoft.com/office/powerpoint/2010/main" val="21112633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a:cs typeface="B Nazanin" panose="00000400000000000000" pitchFamily="2" charset="-78"/>
              </a:rPr>
              <a:t> </a:t>
            </a:r>
            <a:r>
              <a:rPr lang="ar-SA">
                <a:solidFill>
                  <a:srgbClr val="FF0000"/>
                </a:solidFill>
                <a:cs typeface="B Nazanin" panose="00000400000000000000" pitchFamily="2" charset="-78"/>
              </a:rPr>
              <a:t>شيخ الغباري(٦٥٦ ه.ق)این هفت قالب را در این زجل زیبا گرد آورده است (</a:t>
            </a:r>
            <a:r>
              <a:rPr lang="ar-SA">
                <a:solidFill>
                  <a:srgbClr val="FF0000"/>
                </a:solidFill>
                <a:cs typeface="B Nazanin" panose="00000400000000000000" pitchFamily="2" charset="-78"/>
              </a:rPr>
              <a:t>همان</a:t>
            </a:r>
            <a:r>
              <a:rPr lang="ar-SA" smtClean="0">
                <a:solidFill>
                  <a:srgbClr val="FF0000"/>
                </a:solidFill>
                <a:cs typeface="B Nazanin" panose="00000400000000000000" pitchFamily="2" charset="-78"/>
              </a:rPr>
              <a:t>):</a:t>
            </a:r>
            <a:endParaRPr lang="fa-IR">
              <a:solidFill>
                <a:srgbClr val="FF0000"/>
              </a:solidFill>
            </a:endParaRPr>
          </a:p>
        </p:txBody>
      </p:sp>
      <p:sp>
        <p:nvSpPr>
          <p:cNvPr id="3" name="Content Placeholder 2"/>
          <p:cNvSpPr>
            <a:spLocks noGrp="1"/>
          </p:cNvSpPr>
          <p:nvPr>
            <p:ph idx="1"/>
          </p:nvPr>
        </p:nvSpPr>
        <p:spPr/>
        <p:txBody>
          <a:bodyPr/>
          <a:lstStyle/>
          <a:p>
            <a:pPr algn="ctr"/>
            <a:r>
              <a:rPr lang="ar-SA">
                <a:cs typeface="B Nazanin" panose="00000400000000000000" pitchFamily="2" charset="-78"/>
              </a:rPr>
              <a:t>لک عوارض في الخد مرموقه ليس لها من مثال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و جفاک سارا حماق و باب وصلك كان وكان غزال</a:t>
            </a:r>
            <a:endParaRPr lang="en-US">
              <a:cs typeface="B Nazanin" panose="00000400000000000000" pitchFamily="2" charset="-78"/>
            </a:endParaRPr>
          </a:p>
          <a:p>
            <a:pPr algn="ctr"/>
            <a:r>
              <a:rPr lang="ar-SA">
                <a:cs typeface="B Nazanin" panose="00000400000000000000" pitchFamily="2" charset="-78"/>
              </a:rPr>
              <a:t> وانت دوبیت موشح القامه یا عزیز الدلال</a:t>
            </a:r>
            <a:endParaRPr lang="en-US">
              <a:cs typeface="B Nazanin" panose="00000400000000000000" pitchFamily="2" charset="-78"/>
            </a:endParaRPr>
          </a:p>
          <a:p>
            <a:pPr algn="ctr"/>
            <a:r>
              <a:rPr lang="ar-SA">
                <a:cs typeface="B Nazanin" panose="00000400000000000000" pitchFamily="2" charset="-78"/>
              </a:rPr>
              <a:t> ولک الفاظ صارت مواليا بالزجل والنشيد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وشعر متوج القاما و انت بيت القصيد </a:t>
            </a:r>
            <a:endParaRPr lang="fa-IR">
              <a:cs typeface="B Nazanin" panose="00000400000000000000" pitchFamily="2" charset="-78"/>
            </a:endParaRPr>
          </a:p>
          <a:p>
            <a:endParaRPr lang="fa-IR"/>
          </a:p>
        </p:txBody>
      </p:sp>
    </p:spTree>
    <p:extLst>
      <p:ext uri="{BB962C8B-B14F-4D97-AF65-F5344CB8AC3E}">
        <p14:creationId xmlns:p14="http://schemas.microsoft.com/office/powerpoint/2010/main" val="25261915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از این هفت ژانر کلاسیک، شعر قريض، الموشح و الدوبيت، با تسامح جزو اشعار فصیح به حساب می آیند که با قواعد نحوی و سنت های عربی هم خوانی دارد؛ اما سه ژانر زجل، و الکان و كان و قوما اشعار عامیانه به شمار می آیند. ملحون بودن  ، داشتن واژگان غیر عربی، ورود اصطلاحات عامیانه در آنها و اشکالات نحوی از ویژگی های مشترک آنهاست</a:t>
            </a:r>
            <a:r>
              <a:rPr lang="en-US">
                <a:cs typeface="B Nazanin" panose="00000400000000000000" pitchFamily="2" charset="-78"/>
              </a:rPr>
              <a:t>. </a:t>
            </a:r>
            <a:endParaRPr lang="fa-IR">
              <a:cs typeface="B Nazanin" panose="00000400000000000000" pitchFamily="2" charset="-78"/>
            </a:endParaRPr>
          </a:p>
        </p:txBody>
      </p:sp>
      <p:sp>
        <p:nvSpPr>
          <p:cNvPr id="4" name="Flowchart: Process 3"/>
          <p:cNvSpPr/>
          <p:nvPr/>
        </p:nvSpPr>
        <p:spPr>
          <a:xfrm>
            <a:off x="1448972" y="4009292"/>
            <a:ext cx="3263705" cy="140677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زجل، و الکان و كان و قوما</a:t>
            </a:r>
            <a:endParaRPr lang="fa-IR"/>
          </a:p>
        </p:txBody>
      </p:sp>
    </p:spTree>
    <p:extLst>
      <p:ext uri="{BB962C8B-B14F-4D97-AF65-F5344CB8AC3E}">
        <p14:creationId xmlns:p14="http://schemas.microsoft.com/office/powerpoint/2010/main" val="39267444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838200" y="1825625"/>
            <a:ext cx="10515600" cy="4351338"/>
          </a:xfrm>
        </p:spPr>
        <p:txBody>
          <a:bodyPr/>
          <a:lstStyle/>
          <a:p>
            <a:pPr algn="just"/>
            <a:r>
              <a:rPr lang="ar-SA">
                <a:cs typeface="B Nazanin" panose="00000400000000000000" pitchFamily="2" charset="-78"/>
              </a:rPr>
              <a:t>از این رو </a:t>
            </a:r>
            <a:r>
              <a:rPr lang="ar-SA" b="1">
                <a:solidFill>
                  <a:srgbClr val="FF0000"/>
                </a:solidFill>
                <a:cs typeface="B Nazanin" panose="00000400000000000000" pitchFamily="2" charset="-78"/>
              </a:rPr>
              <a:t>صفی الدین حلی </a:t>
            </a:r>
            <a:r>
              <a:rPr lang="ar-SA">
                <a:cs typeface="B Nazanin" panose="00000400000000000000" pitchFamily="2" charset="-78"/>
              </a:rPr>
              <a:t>در کتاب العاطل الحالى و المرخص الغالی این گونه به توصیف آنها می پرداز</a:t>
            </a:r>
            <a:r>
              <a:rPr lang="en-US">
                <a:cs typeface="B Nazanin" panose="00000400000000000000" pitchFamily="2" charset="-78"/>
              </a:rPr>
              <a:t>:</a:t>
            </a:r>
            <a:r>
              <a:rPr lang="ar-SA">
                <a:cs typeface="B Nazanin" panose="00000400000000000000" pitchFamily="2" charset="-78"/>
              </a:rPr>
              <a:t> « فهي الفنون التي إعرابها لحن، وفصاحتها لكن؛ و قوة لفظها وهن، حلال إعراب بها حرام، و صحة اللفظ بها سقام، يتجدد حسنها إذا زادت خلاعة ، و تضعف صنعتها إذا أودعت من النحو صناعة»( به نقل از نصاری ، 159:1982)؛ اما شعر المواليا بين این دو قرار دارد؛ گاهی اعراب پذیر است و فصیح به شمار می آید و گاه شعری است ملحون با لغاتی غیر فصیح، که در ذیل شعرهای عامیانه قرار می گیرد در ادامه به معرفی این انواع می پردازیم</a:t>
            </a:r>
            <a:r>
              <a:rPr lang="en-US">
                <a:cs typeface="B Nazanin" panose="00000400000000000000" pitchFamily="2" charset="-78"/>
              </a:rPr>
              <a:t>. </a:t>
            </a:r>
            <a:endParaRPr lang="fa-IR">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31327557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b="1">
                <a:solidFill>
                  <a:srgbClr val="FF0000"/>
                </a:solidFill>
                <a:cs typeface="B Nazanin" panose="00000400000000000000" pitchFamily="2" charset="-78"/>
              </a:rPr>
              <a:t>زَجَل</a:t>
            </a:r>
            <a:r>
              <a:rPr lang="ar-SA" b="1">
                <a:cs typeface="B Nazanin" panose="00000400000000000000" pitchFamily="2" charset="-78"/>
              </a:rPr>
              <a:t>؛</a:t>
            </a:r>
            <a:r>
              <a:rPr lang="ar-SA">
                <a:cs typeface="B Nazanin" panose="00000400000000000000" pitchFamily="2" charset="-78"/>
              </a:rPr>
              <a:t> در لغت بمعنی تصویت و صدا در آوردن است؛ زیرا این شعر را به آواز می خواندند و به صدا در می آوردند</a:t>
            </a:r>
            <a:r>
              <a:rPr lang="en-US">
                <a:cs typeface="B Nazanin" panose="00000400000000000000" pitchFamily="2" charset="-78"/>
              </a:rPr>
              <a:t>.  </a:t>
            </a:r>
            <a:r>
              <a:rPr lang="ar-SA">
                <a:cs typeface="B Nazanin" panose="00000400000000000000" pitchFamily="2" charset="-78"/>
              </a:rPr>
              <a:t>زجل شکل عامیانه موشحات فصیح اندلسی است که از این سرزمین به مصر رفت و از شام به واسطه تجار و آواز خوانان، به عراق وارد شد</a:t>
            </a:r>
            <a:r>
              <a:rPr lang="en-US">
                <a:cs typeface="B Nazanin" panose="00000400000000000000" pitchFamily="2" charset="-78"/>
              </a:rPr>
              <a:t>. </a:t>
            </a:r>
            <a:r>
              <a:rPr lang="ar-SA">
                <a:cs typeface="B Nazanin" panose="00000400000000000000" pitchFamily="2" charset="-78"/>
              </a:rPr>
              <a:t>در آنجا به حجازی معروف گشت(نصار، 160:1982).  در سرودن زجل از وزن های جدید و متعدد استفاده می شود</a:t>
            </a:r>
            <a:r>
              <a:rPr lang="en-US">
                <a:cs typeface="B Nazanin" panose="00000400000000000000" pitchFamily="2" charset="-78"/>
              </a:rPr>
              <a:t>. </a:t>
            </a:r>
            <a:r>
              <a:rPr lang="ar-SA">
                <a:cs typeface="B Nazanin" panose="00000400000000000000" pitchFamily="2" charset="-78"/>
              </a:rPr>
              <a:t>قافیه در آن بر خلاف شعر فصیح یکسان نیست زجل با اسم این قزمان(555 ه.ق) وزیر آمیخته است و به او امام الزجالین می گویند؛ چرا که این نوع ادبی به دست او گسترش یافت و بهترین نمونه ها را همو سرود. زجل مانند موشح از مطلع و اغصان و اقفال و خرجه تشکیل می شود</a:t>
            </a:r>
            <a:r>
              <a:rPr lang="en-US">
                <a:cs typeface="B Nazanin" panose="00000400000000000000" pitchFamily="2" charset="-78"/>
              </a:rPr>
              <a:t>. </a:t>
            </a:r>
            <a:r>
              <a:rPr lang="ar-SA">
                <a:cs typeface="B Nazanin" panose="00000400000000000000" pitchFamily="2" charset="-78"/>
              </a:rPr>
              <a:t>نمونه زیر از از جال ابن قزمان است در مدح ابن هانی (الخالدی، 279:2010):</a:t>
            </a:r>
            <a:endParaRPr lang="fa-IR">
              <a:cs typeface="B Nazanin" panose="00000400000000000000" pitchFamily="2" charset="-78"/>
            </a:endParaRPr>
          </a:p>
        </p:txBody>
      </p:sp>
      <p:sp>
        <p:nvSpPr>
          <p:cNvPr id="4" name="Flowchart: Process 3"/>
          <p:cNvSpPr/>
          <p:nvPr/>
        </p:nvSpPr>
        <p:spPr>
          <a:xfrm>
            <a:off x="1406768" y="5120640"/>
            <a:ext cx="5528603" cy="900332"/>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زجل شکل عامیانه موشحات فصیح اندلسی است</a:t>
            </a:r>
            <a:endParaRPr lang="fa-IR"/>
          </a:p>
        </p:txBody>
      </p:sp>
    </p:spTree>
    <p:extLst>
      <p:ext uri="{BB962C8B-B14F-4D97-AF65-F5344CB8AC3E}">
        <p14:creationId xmlns:p14="http://schemas.microsoft.com/office/powerpoint/2010/main" val="35282819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نظره من محاسنه تکفانی و الهوی فَتَن</a:t>
            </a:r>
            <a:endParaRPr lang="en-US">
              <a:cs typeface="B Nazanin" panose="00000400000000000000" pitchFamily="2" charset="-78"/>
            </a:endParaRPr>
          </a:p>
          <a:p>
            <a:pPr algn="just"/>
            <a:r>
              <a:rPr lang="ar-SA">
                <a:cs typeface="B Nazanin" panose="00000400000000000000" pitchFamily="2" charset="-78"/>
              </a:rPr>
              <a:t>والذی قتلنی و أبلانی منظراً </a:t>
            </a:r>
            <a:r>
              <a:rPr lang="ar-SA" smtClean="0">
                <a:cs typeface="B Nazanin" panose="00000400000000000000" pitchFamily="2" charset="-78"/>
              </a:rPr>
              <a:t>حَسَن</a:t>
            </a:r>
            <a:endParaRPr lang="fa-IR" smtClean="0">
              <a:cs typeface="B Nazanin" panose="00000400000000000000" pitchFamily="2" charset="-78"/>
            </a:endParaRPr>
          </a:p>
          <a:p>
            <a:pPr algn="just"/>
            <a:r>
              <a:rPr lang="ar-SA">
                <a:cs typeface="B Nazanin" panose="00000400000000000000" pitchFamily="2" charset="-78"/>
              </a:rPr>
              <a:t>يا صديقى أصغ لمن ينصح واعص كل أحد </a:t>
            </a:r>
            <a:endParaRPr lang="en-US">
              <a:cs typeface="B Nazanin" panose="00000400000000000000" pitchFamily="2" charset="-78"/>
            </a:endParaRPr>
          </a:p>
          <a:p>
            <a:pPr algn="just"/>
            <a:r>
              <a:rPr lang="ar-SA">
                <a:cs typeface="B Nazanin" panose="00000400000000000000" pitchFamily="2" charset="-78"/>
              </a:rPr>
              <a:t>إن مدحت إدر لمـن تـمـدح واثن واجـتـهـد</a:t>
            </a:r>
            <a:endParaRPr lang="en-US">
              <a:cs typeface="B Nazanin" panose="00000400000000000000" pitchFamily="2" charset="-78"/>
            </a:endParaRPr>
          </a:p>
          <a:p>
            <a:pPr algn="just"/>
            <a:r>
              <a:rPr lang="ar-SA">
                <a:cs typeface="B Nazanin" panose="00000400000000000000" pitchFamily="2" charset="-78"/>
              </a:rPr>
              <a:t> لا تزل من اهنا و لا تبرح جيد هو هذا البلد</a:t>
            </a:r>
            <a:endParaRPr lang="en-US">
              <a:cs typeface="B Nazanin" panose="00000400000000000000" pitchFamily="2" charset="-78"/>
            </a:endParaRPr>
          </a:p>
          <a:p>
            <a:r>
              <a:rPr lang="ar-SA">
                <a:cs typeface="B Nazanin" panose="00000400000000000000" pitchFamily="2" charset="-78"/>
              </a:rPr>
              <a:t> إبـق فـي مـكـارم ابـن هـانـي و ابـق فـي أمـن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ربما يُقال أيمـا ابـن هـانـي قـل أبو الحســـن </a:t>
            </a:r>
            <a:r>
              <a:rPr lang="en-US">
                <a:cs typeface="B Nazanin" panose="00000400000000000000" pitchFamily="2" charset="-78"/>
              </a:rPr>
              <a:t/>
            </a:r>
            <a:br>
              <a:rPr lang="en-US">
                <a:cs typeface="B Nazanin" panose="00000400000000000000" pitchFamily="2" charset="-78"/>
              </a:rPr>
            </a:br>
            <a:endParaRPr lang="fa-IR">
              <a:cs typeface="B Nazanin" panose="00000400000000000000" pitchFamily="2" charset="-78"/>
            </a:endParaRPr>
          </a:p>
        </p:txBody>
      </p:sp>
    </p:spTree>
    <p:extLst>
      <p:ext uri="{BB962C8B-B14F-4D97-AF65-F5344CB8AC3E}">
        <p14:creationId xmlns:p14="http://schemas.microsoft.com/office/powerpoint/2010/main" val="9485698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b="1">
                <a:solidFill>
                  <a:srgbClr val="FF0000"/>
                </a:solidFill>
                <a:cs typeface="B Nazanin" panose="00000400000000000000" pitchFamily="2" charset="-78"/>
              </a:rPr>
              <a:t>موالیا</a:t>
            </a:r>
            <a:r>
              <a:rPr lang="ar-SA" b="1">
                <a:cs typeface="B Nazanin" panose="00000400000000000000" pitchFamily="2" charset="-78"/>
              </a:rPr>
              <a:t> ؛</a:t>
            </a:r>
            <a:r>
              <a:rPr lang="ar-SA">
                <a:cs typeface="B Nazanin" panose="00000400000000000000" pitchFamily="2" charset="-78"/>
              </a:rPr>
              <a:t> به عقیده برخی پژوهشگران در زمان عباسیان و در شهر واسط به وجود آمد</a:t>
            </a:r>
            <a:r>
              <a:rPr lang="en-US">
                <a:cs typeface="B Nazanin" panose="00000400000000000000" pitchFamily="2" charset="-78"/>
              </a:rPr>
              <a:t>. </a:t>
            </a:r>
            <a:r>
              <a:rPr lang="ar-SA">
                <a:cs typeface="B Nazanin" panose="00000400000000000000" pitchFamily="2" charset="-78"/>
              </a:rPr>
              <a:t>سابقه و قدمت آن به قولی به دوره هارون الرشید باز می گردد. هنگامی که او برامکه را برانداخت و« کسی را یارای آن نبود که در مراثی آنها سخن گوید؛ یکی از کنیزان جعفر بن یحیی، اشعاری عامیانه در سوگ آنها سرود که بعد از هر قطعه می گفت موالیا( ای سروران من) » ( فاخوری ،581:1388)؛ و این شعر از این رو به موالیا معروف گشت::</a:t>
            </a:r>
            <a:endParaRPr lang="en-US">
              <a:cs typeface="B Nazanin" panose="00000400000000000000" pitchFamily="2" charset="-78"/>
            </a:endParaRPr>
          </a:p>
          <a:p>
            <a:pPr algn="just"/>
            <a:r>
              <a:rPr lang="ar-SA">
                <a:cs typeface="B Nazanin" panose="00000400000000000000" pitchFamily="2" charset="-78"/>
              </a:rPr>
              <a:t>یا دار این ملوك الأرض أين الفرس                 أين الذين حموما بالقنا و الترس </a:t>
            </a:r>
            <a:endParaRPr lang="en-US">
              <a:cs typeface="B Nazanin" panose="00000400000000000000" pitchFamily="2" charset="-78"/>
            </a:endParaRPr>
          </a:p>
          <a:p>
            <a:pPr algn="just"/>
            <a:r>
              <a:rPr lang="ar-SA">
                <a:cs typeface="B Nazanin" panose="00000400000000000000" pitchFamily="2" charset="-78"/>
              </a:rPr>
              <a:t>قالت نراهم رمم تحت الأراضي الدرس               سكوت بعد الفصاحه ألسنتهم خرس! </a:t>
            </a:r>
            <a:endParaRPr lang="fa-IR">
              <a:cs typeface="B Nazanin" panose="00000400000000000000" pitchFamily="2" charset="-78"/>
            </a:endParaRPr>
          </a:p>
        </p:txBody>
      </p:sp>
    </p:spTree>
    <p:extLst>
      <p:ext uri="{BB962C8B-B14F-4D97-AF65-F5344CB8AC3E}">
        <p14:creationId xmlns:p14="http://schemas.microsoft.com/office/powerpoint/2010/main" val="38824022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از قرن هفتم به بعد شاعران به طور گسترده به سرودن موالیا روی آوردند که نمونه های آن در کتاب های این دوره به وفور دیده می شود در این سروده ها موالیا با قافیه متجانس بیشتر مورد پسند بود: </a:t>
            </a:r>
            <a:endParaRPr lang="fa-IR" smtClean="0">
              <a:cs typeface="B Nazanin" panose="00000400000000000000" pitchFamily="2" charset="-78"/>
            </a:endParaRPr>
          </a:p>
          <a:p>
            <a:pPr marL="0" indent="0" algn="just">
              <a:buNone/>
            </a:pP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یا طاعن الخيل و الأبطال قد غارت</a:t>
            </a:r>
            <a:r>
              <a:rPr lang="ar-SA" baseline="30000">
                <a:cs typeface="B Nazanin" panose="00000400000000000000" pitchFamily="2" charset="-78"/>
              </a:rPr>
              <a:t>1</a:t>
            </a:r>
            <a:r>
              <a:rPr lang="ar-SA">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والمخصب الربع و الأمواه قـد غــارت</a:t>
            </a:r>
            <a:r>
              <a:rPr lang="ar-SA" baseline="30000">
                <a:cs typeface="B Nazanin" panose="00000400000000000000" pitchFamily="2" charset="-78"/>
              </a:rPr>
              <a:t>2</a:t>
            </a:r>
            <a:endParaRPr lang="en-US">
              <a:cs typeface="B Nazanin" panose="00000400000000000000" pitchFamily="2" charset="-78"/>
            </a:endParaRPr>
          </a:p>
          <a:p>
            <a:pPr algn="just"/>
            <a:r>
              <a:rPr lang="ar-SA">
                <a:cs typeface="B Nazanin" panose="00000400000000000000" pitchFamily="2" charset="-78"/>
              </a:rPr>
              <a:t> هواطل السحب من کفیک قد غارت</a:t>
            </a:r>
            <a:r>
              <a:rPr lang="ar-SA" baseline="30000">
                <a:cs typeface="B Nazanin" panose="00000400000000000000" pitchFamily="2" charset="-78"/>
              </a:rPr>
              <a:t>3</a:t>
            </a:r>
            <a:r>
              <a:rPr lang="ar-SA">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والشهب من شاهدت أضواك قد غارت</a:t>
            </a:r>
            <a:r>
              <a:rPr lang="ar-SA" baseline="30000">
                <a:cs typeface="B Nazanin" panose="00000400000000000000" pitchFamily="2" charset="-78"/>
              </a:rPr>
              <a:t>4</a:t>
            </a:r>
            <a:r>
              <a:rPr lang="ar-SA">
                <a:cs typeface="B Nazanin" panose="00000400000000000000" pitchFamily="2" charset="-78"/>
              </a:rPr>
              <a:t> </a:t>
            </a:r>
            <a:endParaRPr lang="en-US">
              <a:cs typeface="B Nazanin" panose="00000400000000000000" pitchFamily="2" charset="-78"/>
            </a:endParaRPr>
          </a:p>
          <a:p>
            <a:pPr marL="0" indent="0" algn="just">
              <a:buNone/>
            </a:pPr>
            <a:r>
              <a:rPr lang="ar-SA">
                <a:cs typeface="B Nazanin" panose="00000400000000000000" pitchFamily="2" charset="-78"/>
              </a:rPr>
              <a:t>                                                                    </a:t>
            </a: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الجبوری،440:2009). </a:t>
            </a:r>
            <a:endParaRPr lang="fa-IR">
              <a:cs typeface="B Nazanin" panose="00000400000000000000" pitchFamily="2" charset="-78"/>
            </a:endParaRPr>
          </a:p>
        </p:txBody>
      </p:sp>
    </p:spTree>
    <p:extLst>
      <p:ext uri="{BB962C8B-B14F-4D97-AF65-F5344CB8AC3E}">
        <p14:creationId xmlns:p14="http://schemas.microsoft.com/office/powerpoint/2010/main" val="24494519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موالیا در وزن بسيط سروده می شود و در ابتدا از دو بیت تشکیل می شد اما در طول تاریخ، دگردیسی های فراوانی یافت و از لحاظ ساختار و مضمون انواع گوناگونی پیدا کرد، به گونه ای که در قرن یازدهم شاهد نمونه هایی هستیم که از هفت مصراع تشکیل شده است</a:t>
            </a:r>
            <a:r>
              <a:rPr lang="en-US">
                <a:cs typeface="B Nazanin" panose="00000400000000000000" pitchFamily="2" charset="-78"/>
              </a:rPr>
              <a:t>. </a:t>
            </a:r>
            <a:r>
              <a:rPr lang="ar-SA">
                <a:cs typeface="B Nazanin" panose="00000400000000000000" pitchFamily="2" charset="-78"/>
              </a:rPr>
              <a:t>امروزه موالیا به زبان عامیانه سروده می شود و به موال شهرت دارد. در خوزستان عراق و مصر بیشتر از جاهای دیگر دیده می شود</a:t>
            </a:r>
            <a:r>
              <a:rPr lang="en-US">
                <a:cs typeface="B Nazanin" panose="00000400000000000000" pitchFamily="2" charset="-78"/>
              </a:rPr>
              <a:t>. </a:t>
            </a:r>
            <a:endParaRPr lang="fa-IR">
              <a:cs typeface="B Nazanin" panose="00000400000000000000" pitchFamily="2" charset="-78"/>
            </a:endParaRPr>
          </a:p>
        </p:txBody>
      </p:sp>
      <p:sp>
        <p:nvSpPr>
          <p:cNvPr id="4" name="Flowchart: Process 3"/>
          <p:cNvSpPr/>
          <p:nvPr/>
        </p:nvSpPr>
        <p:spPr>
          <a:xfrm>
            <a:off x="1420837" y="4121834"/>
            <a:ext cx="5205046" cy="153337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امروزه موالیا به زبان عامیانه سروده می شود و به موال شهرت دارد</a:t>
            </a:r>
            <a:endParaRPr lang="fa-IR"/>
          </a:p>
        </p:txBody>
      </p:sp>
    </p:spTree>
    <p:extLst>
      <p:ext uri="{BB962C8B-B14F-4D97-AF65-F5344CB8AC3E}">
        <p14:creationId xmlns:p14="http://schemas.microsoft.com/office/powerpoint/2010/main" val="2582392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459458" y="1825625"/>
            <a:ext cx="6894342" cy="4351338"/>
          </a:xfrm>
        </p:spPr>
        <p:txBody>
          <a:bodyPr>
            <a:normAutofit/>
          </a:bodyPr>
          <a:lstStyle/>
          <a:p>
            <a:pPr algn="just"/>
            <a:r>
              <a:rPr lang="ar-SA" smtClean="0">
                <a:cs typeface="B Nazanin" panose="00000400000000000000" pitchFamily="2" charset="-78"/>
              </a:rPr>
              <a:t>از </a:t>
            </a:r>
            <a:r>
              <a:rPr lang="ar-SA">
                <a:cs typeface="B Nazanin" panose="00000400000000000000" pitchFamily="2" charset="-78"/>
              </a:rPr>
              <a:t>طرفی</a:t>
            </a:r>
            <a:r>
              <a:rPr lang="ar-SA" baseline="30000">
                <a:cs typeface="B Nazanin" panose="00000400000000000000" pitchFamily="2" charset="-78"/>
              </a:rPr>
              <a:t> </a:t>
            </a:r>
            <a:r>
              <a:rPr lang="ar-SA">
                <a:cs typeface="B Nazanin" panose="00000400000000000000" pitchFamily="2" charset="-78"/>
              </a:rPr>
              <a:t>دیگر «این اصطلاح</a:t>
            </a:r>
            <a:r>
              <a:rPr lang="ar-SA" baseline="30000">
                <a:cs typeface="B Nazanin" panose="00000400000000000000" pitchFamily="2" charset="-78"/>
              </a:rPr>
              <a:t> </a:t>
            </a:r>
            <a:r>
              <a:rPr lang="ar-SA">
                <a:cs typeface="B Nazanin" panose="00000400000000000000" pitchFamily="2" charset="-78"/>
              </a:rPr>
              <a:t>دست کم</a:t>
            </a:r>
            <a:r>
              <a:rPr lang="ar-SA" baseline="30000">
                <a:cs typeface="B Nazanin" panose="00000400000000000000" pitchFamily="2" charset="-78"/>
              </a:rPr>
              <a:t> </a:t>
            </a:r>
            <a:r>
              <a:rPr lang="ar-SA">
                <a:cs typeface="B Nazanin" panose="00000400000000000000" pitchFamily="2" charset="-78"/>
              </a:rPr>
              <a:t>این</a:t>
            </a:r>
            <a:r>
              <a:rPr lang="ar-SA" baseline="30000">
                <a:cs typeface="B Nazanin" panose="00000400000000000000" pitchFamily="2" charset="-78"/>
              </a:rPr>
              <a:t> </a:t>
            </a:r>
            <a:r>
              <a:rPr lang="ar-SA">
                <a:cs typeface="B Nazanin" panose="00000400000000000000" pitchFamily="2" charset="-78"/>
              </a:rPr>
              <a:t>حُسن</a:t>
            </a:r>
            <a:r>
              <a:rPr lang="ar-SA" baseline="30000">
                <a:cs typeface="B Nazanin" panose="00000400000000000000" pitchFamily="2" charset="-78"/>
              </a:rPr>
              <a:t> </a:t>
            </a:r>
            <a:r>
              <a:rPr lang="ar-SA">
                <a:cs typeface="B Nazanin" panose="00000400000000000000" pitchFamily="2" charset="-78"/>
              </a:rPr>
              <a:t>را دارد</a:t>
            </a:r>
            <a:r>
              <a:rPr lang="ar-SA" baseline="30000">
                <a:cs typeface="B Nazanin" panose="00000400000000000000" pitchFamily="2" charset="-78"/>
              </a:rPr>
              <a:t> </a:t>
            </a:r>
            <a:r>
              <a:rPr lang="ar-SA">
                <a:cs typeface="B Nazanin" panose="00000400000000000000" pitchFamily="2" charset="-78"/>
              </a:rPr>
              <a:t>که</a:t>
            </a:r>
            <a:r>
              <a:rPr lang="ar-SA" baseline="30000">
                <a:cs typeface="B Nazanin" panose="00000400000000000000" pitchFamily="2" charset="-78"/>
              </a:rPr>
              <a:t> </a:t>
            </a:r>
            <a:r>
              <a:rPr lang="ar-SA">
                <a:cs typeface="B Nazanin" panose="00000400000000000000" pitchFamily="2" charset="-78"/>
              </a:rPr>
              <a:t>بر خویشـاوندی</a:t>
            </a:r>
            <a:r>
              <a:rPr lang="ar-SA" baseline="30000">
                <a:cs typeface="B Nazanin" panose="00000400000000000000" pitchFamily="2" charset="-78"/>
              </a:rPr>
              <a:t> </a:t>
            </a:r>
            <a:r>
              <a:rPr lang="ar-SA">
                <a:cs typeface="B Nazanin" panose="00000400000000000000" pitchFamily="2" charset="-78"/>
              </a:rPr>
              <a:t>کارکردی</a:t>
            </a:r>
            <a:r>
              <a:rPr lang="ar-SA" baseline="30000">
                <a:cs typeface="B Nazanin" panose="00000400000000000000" pitchFamily="2" charset="-78"/>
              </a:rPr>
              <a:t> </a:t>
            </a:r>
            <a:r>
              <a:rPr lang="ar-SA">
                <a:cs typeface="B Nazanin" panose="00000400000000000000" pitchFamily="2" charset="-78"/>
              </a:rPr>
              <a:t>قلمرو</a:t>
            </a:r>
            <a:r>
              <a:rPr lang="ar-SA" baseline="30000">
                <a:cs typeface="B Nazanin" panose="00000400000000000000" pitchFamily="2" charset="-78"/>
              </a:rPr>
              <a:t> </a:t>
            </a:r>
            <a:r>
              <a:rPr lang="ar-SA">
                <a:cs typeface="B Nazanin" panose="00000400000000000000" pitchFamily="2" charset="-78"/>
              </a:rPr>
              <a:t>نوشتار و</a:t>
            </a:r>
            <a:r>
              <a:rPr lang="ar-SA" baseline="30000">
                <a:cs typeface="B Nazanin" panose="00000400000000000000" pitchFamily="2" charset="-78"/>
              </a:rPr>
              <a:t> </a:t>
            </a:r>
            <a:r>
              <a:rPr lang="ar-SA">
                <a:cs typeface="B Nazanin" panose="00000400000000000000" pitchFamily="2" charset="-78"/>
              </a:rPr>
              <a:t>قلمرو گفتار که</a:t>
            </a:r>
            <a:r>
              <a:rPr lang="ar-SA" baseline="30000">
                <a:cs typeface="B Nazanin" panose="00000400000000000000" pitchFamily="2" charset="-78"/>
              </a:rPr>
              <a:t> </a:t>
            </a:r>
            <a:r>
              <a:rPr lang="ar-SA">
                <a:cs typeface="B Nazanin" panose="00000400000000000000" pitchFamily="2" charset="-78"/>
              </a:rPr>
              <a:t>حوزه کاربردهای</a:t>
            </a:r>
            <a:r>
              <a:rPr lang="ar-SA" baseline="30000">
                <a:cs typeface="B Nazanin" panose="00000400000000000000" pitchFamily="2" charset="-78"/>
              </a:rPr>
              <a:t> </a:t>
            </a:r>
            <a:r>
              <a:rPr lang="ar-SA">
                <a:cs typeface="B Nazanin" panose="00000400000000000000" pitchFamily="2" charset="-78"/>
              </a:rPr>
              <a:t>هنری</a:t>
            </a:r>
            <a:r>
              <a:rPr lang="ar-SA" baseline="30000">
                <a:cs typeface="B Nazanin" panose="00000400000000000000" pitchFamily="2" charset="-78"/>
              </a:rPr>
              <a:t> </a:t>
            </a:r>
            <a:r>
              <a:rPr lang="ar-SA">
                <a:cs typeface="B Nazanin" panose="00000400000000000000" pitchFamily="2" charset="-78"/>
              </a:rPr>
              <a:t>زبان</a:t>
            </a:r>
            <a:r>
              <a:rPr lang="ar-SA" baseline="30000">
                <a:cs typeface="B Nazanin" panose="00000400000000000000" pitchFamily="2" charset="-78"/>
              </a:rPr>
              <a:t> </a:t>
            </a:r>
            <a:r>
              <a:rPr lang="ar-SA">
                <a:cs typeface="B Nazanin" panose="00000400000000000000" pitchFamily="2" charset="-78"/>
              </a:rPr>
              <a:t>آدمی</a:t>
            </a:r>
            <a:r>
              <a:rPr lang="ar-SA" baseline="30000">
                <a:cs typeface="B Nazanin" panose="00000400000000000000" pitchFamily="2" charset="-78"/>
              </a:rPr>
              <a:t> </a:t>
            </a:r>
            <a:r>
              <a:rPr lang="ar-SA">
                <a:cs typeface="B Nazanin" panose="00000400000000000000" pitchFamily="2" charset="-78"/>
              </a:rPr>
              <a:t>را بین</a:t>
            </a:r>
            <a:r>
              <a:rPr lang="ar-SA" baseline="30000">
                <a:cs typeface="B Nazanin" panose="00000400000000000000" pitchFamily="2" charset="-78"/>
              </a:rPr>
              <a:t> </a:t>
            </a:r>
            <a:r>
              <a:rPr lang="ar-SA">
                <a:cs typeface="B Nazanin" panose="00000400000000000000" pitchFamily="2" charset="-78"/>
              </a:rPr>
              <a:t>خود</a:t>
            </a:r>
            <a:r>
              <a:rPr lang="ar-SA" baseline="30000">
                <a:cs typeface="B Nazanin" panose="00000400000000000000" pitchFamily="2" charset="-78"/>
              </a:rPr>
              <a:t> </a:t>
            </a:r>
            <a:r>
              <a:rPr lang="ar-SA">
                <a:cs typeface="B Nazanin" panose="00000400000000000000" pitchFamily="2" charset="-78"/>
              </a:rPr>
              <a:t>تقسیم</a:t>
            </a:r>
            <a:r>
              <a:rPr lang="ar-SA" baseline="30000">
                <a:cs typeface="B Nazanin" panose="00000400000000000000" pitchFamily="2" charset="-78"/>
              </a:rPr>
              <a:t> </a:t>
            </a:r>
            <a:r>
              <a:rPr lang="ar-SA">
                <a:cs typeface="B Nazanin" panose="00000400000000000000" pitchFamily="2" charset="-78"/>
              </a:rPr>
              <a:t>میکنند ، تأکید </a:t>
            </a:r>
            <a:r>
              <a:rPr lang="ar-SA" baseline="30000">
                <a:cs typeface="B Nazanin" panose="00000400000000000000" pitchFamily="2" charset="-78"/>
              </a:rPr>
              <a:t> </a:t>
            </a:r>
            <a:r>
              <a:rPr lang="ar-SA">
                <a:cs typeface="B Nazanin" panose="00000400000000000000" pitchFamily="2" charset="-78"/>
              </a:rPr>
              <a:t>می گذارد» (مکاریک، 23:1388).  در واقع این اصــطلاح پیوند  دهنده ادبیات مکتوب و نامکتوب است  و ارتباط دوسویه این دو حوزه را نشان می دهد  ولی ریشـه شناسی</a:t>
            </a:r>
            <a:r>
              <a:rPr lang="ar-SA" baseline="30000">
                <a:cs typeface="B Nazanin" panose="00000400000000000000" pitchFamily="2" charset="-78"/>
              </a:rPr>
              <a:t> </a:t>
            </a:r>
            <a:r>
              <a:rPr lang="ar-SA">
                <a:cs typeface="B Nazanin" panose="00000400000000000000" pitchFamily="2" charset="-78"/>
              </a:rPr>
              <a:t>اصطلاح </a:t>
            </a:r>
            <a:r>
              <a:rPr lang="en-US">
                <a:cs typeface="B Nazanin" panose="00000400000000000000" pitchFamily="2" charset="-78"/>
              </a:rPr>
              <a:t> oral literature </a:t>
            </a:r>
            <a:r>
              <a:rPr lang="ar-SA">
                <a:cs typeface="B Nazanin" panose="00000400000000000000" pitchFamily="2" charset="-78"/>
              </a:rPr>
              <a:t> تناقضی</a:t>
            </a:r>
            <a:r>
              <a:rPr lang="ar-SA" baseline="30000">
                <a:cs typeface="B Nazanin" panose="00000400000000000000" pitchFamily="2" charset="-78"/>
              </a:rPr>
              <a:t> </a:t>
            </a:r>
            <a:r>
              <a:rPr lang="ar-SA">
                <a:cs typeface="B Nazanin" panose="00000400000000000000" pitchFamily="2" charset="-78"/>
              </a:rPr>
              <a:t>را</a:t>
            </a:r>
            <a:r>
              <a:rPr lang="ar-SA" baseline="30000">
                <a:cs typeface="B Nazanin" panose="00000400000000000000" pitchFamily="2" charset="-78"/>
              </a:rPr>
              <a:t> </a:t>
            </a:r>
            <a:r>
              <a:rPr lang="ar-SA">
                <a:cs typeface="B Nazanin" panose="00000400000000000000" pitchFamily="2" charset="-78"/>
              </a:rPr>
              <a:t>نشان</a:t>
            </a:r>
            <a:r>
              <a:rPr lang="ar-SA" baseline="30000">
                <a:cs typeface="B Nazanin" panose="00000400000000000000" pitchFamily="2" charset="-78"/>
              </a:rPr>
              <a:t> </a:t>
            </a:r>
            <a:r>
              <a:rPr lang="ar-SA">
                <a:cs typeface="B Nazanin" panose="00000400000000000000" pitchFamily="2" charset="-78"/>
              </a:rPr>
              <a:t>میدهد </a:t>
            </a:r>
            <a:r>
              <a:rPr lang="ar-SA" baseline="30000">
                <a:cs typeface="B Nazanin" panose="00000400000000000000" pitchFamily="2" charset="-78"/>
              </a:rPr>
              <a:t> </a:t>
            </a:r>
            <a:r>
              <a:rPr lang="ar-SA">
                <a:cs typeface="B Nazanin" panose="00000400000000000000" pitchFamily="2" charset="-78"/>
              </a:rPr>
              <a:t>که</a:t>
            </a:r>
            <a:r>
              <a:rPr lang="ar-SA" baseline="30000">
                <a:cs typeface="B Nazanin" panose="00000400000000000000" pitchFamily="2" charset="-78"/>
              </a:rPr>
              <a:t> </a:t>
            </a:r>
            <a:r>
              <a:rPr lang="ar-SA">
                <a:cs typeface="B Nazanin" panose="00000400000000000000" pitchFamily="2" charset="-78"/>
              </a:rPr>
              <a:t>آشکارکننده دیدگاه</a:t>
            </a:r>
            <a:r>
              <a:rPr lang="ar-SA" baseline="30000">
                <a:cs typeface="B Nazanin" panose="00000400000000000000" pitchFamily="2" charset="-78"/>
              </a:rPr>
              <a:t> </a:t>
            </a:r>
            <a:r>
              <a:rPr lang="ar-SA">
                <a:cs typeface="B Nazanin" panose="00000400000000000000" pitchFamily="2" charset="-78"/>
              </a:rPr>
              <a:t>لاتینی</a:t>
            </a:r>
            <a:r>
              <a:rPr lang="ar-SA" baseline="30000">
                <a:cs typeface="B Nazanin" panose="00000400000000000000" pitchFamily="2" charset="-78"/>
              </a:rPr>
              <a:t> </a:t>
            </a:r>
            <a:r>
              <a:rPr lang="ar-SA">
                <a:cs typeface="B Nazanin" panose="00000400000000000000" pitchFamily="2" charset="-78"/>
              </a:rPr>
              <a:t>زبانان</a:t>
            </a:r>
            <a:r>
              <a:rPr lang="ar-SA" baseline="30000">
                <a:cs typeface="B Nazanin" panose="00000400000000000000" pitchFamily="2" charset="-78"/>
              </a:rPr>
              <a:t> </a:t>
            </a:r>
            <a:r>
              <a:rPr lang="ar-SA">
                <a:cs typeface="B Nazanin" panose="00000400000000000000" pitchFamily="2" charset="-78"/>
              </a:rPr>
              <a:t>نسب </a:t>
            </a:r>
            <a:r>
              <a:rPr lang="ar-SA" baseline="30000">
                <a:cs typeface="B Nazanin" panose="00000400000000000000" pitchFamily="2" charset="-78"/>
              </a:rPr>
              <a:t> </a:t>
            </a:r>
            <a:r>
              <a:rPr lang="ar-SA">
                <a:cs typeface="B Nazanin" panose="00000400000000000000" pitchFamily="2" charset="-78"/>
              </a:rPr>
              <a:t>به</a:t>
            </a:r>
            <a:r>
              <a:rPr lang="ar-SA" baseline="30000">
                <a:cs typeface="B Nazanin" panose="00000400000000000000" pitchFamily="2" charset="-78"/>
              </a:rPr>
              <a:t> </a:t>
            </a:r>
            <a:r>
              <a:rPr lang="ar-SA">
                <a:cs typeface="B Nazanin" panose="00000400000000000000" pitchFamily="2" charset="-78"/>
              </a:rPr>
              <a:t>ادبیات</a:t>
            </a:r>
            <a:r>
              <a:rPr lang="ar-SA" baseline="30000">
                <a:cs typeface="B Nazanin" panose="00000400000000000000" pitchFamily="2" charset="-78"/>
              </a:rPr>
              <a:t> </a:t>
            </a:r>
            <a:r>
              <a:rPr lang="ar-SA">
                <a:cs typeface="B Nazanin" panose="00000400000000000000" pitchFamily="2" charset="-78"/>
              </a:rPr>
              <a:t>شفاهی</a:t>
            </a:r>
            <a:r>
              <a:rPr lang="ar-SA" baseline="30000">
                <a:cs typeface="B Nazanin" panose="00000400000000000000" pitchFamily="2" charset="-78"/>
              </a:rPr>
              <a:t> </a:t>
            </a:r>
            <a:r>
              <a:rPr lang="ar-SA">
                <a:cs typeface="B Nazanin" panose="00000400000000000000" pitchFamily="2" charset="-78"/>
              </a:rPr>
              <a:t>است </a:t>
            </a:r>
            <a:endParaRPr lang="fa-IR">
              <a:cs typeface="B Nazanin" panose="00000400000000000000" pitchFamily="2" charset="-78"/>
            </a:endParaRPr>
          </a:p>
        </p:txBody>
      </p:sp>
      <p:sp>
        <p:nvSpPr>
          <p:cNvPr id="4" name="Flowchart: Process 3"/>
          <p:cNvSpPr/>
          <p:nvPr/>
        </p:nvSpPr>
        <p:spPr>
          <a:xfrm>
            <a:off x="838200" y="2138499"/>
            <a:ext cx="3621258" cy="91440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FF0000"/>
                </a:solidFill>
                <a:cs typeface="B Nazanin" panose="00000400000000000000" pitchFamily="2" charset="-78"/>
              </a:rPr>
              <a:t>پیوند  دهنده ادبیات مکتوب و نامکتوب</a:t>
            </a:r>
            <a:endParaRPr lang="fa-IR" b="1">
              <a:solidFill>
                <a:srgbClr val="FF0000"/>
              </a:solidFill>
            </a:endParaRPr>
          </a:p>
        </p:txBody>
      </p:sp>
      <p:sp>
        <p:nvSpPr>
          <p:cNvPr id="5" name="Flowchart: Process 4"/>
          <p:cNvSpPr/>
          <p:nvPr/>
        </p:nvSpPr>
        <p:spPr>
          <a:xfrm>
            <a:off x="838200" y="4192172"/>
            <a:ext cx="3621258" cy="1336431"/>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00B050"/>
                </a:solidFill>
                <a:cs typeface="B Nazanin" panose="00000400000000000000" pitchFamily="2" charset="-78"/>
              </a:rPr>
              <a:t>قلمرو</a:t>
            </a:r>
            <a:r>
              <a:rPr lang="ar-SA" sz="2800" b="1" baseline="30000">
                <a:solidFill>
                  <a:srgbClr val="00B050"/>
                </a:solidFill>
                <a:cs typeface="B Nazanin" panose="00000400000000000000" pitchFamily="2" charset="-78"/>
              </a:rPr>
              <a:t> </a:t>
            </a:r>
            <a:r>
              <a:rPr lang="ar-SA" sz="2800" b="1">
                <a:solidFill>
                  <a:srgbClr val="00B050"/>
                </a:solidFill>
                <a:cs typeface="B Nazanin" panose="00000400000000000000" pitchFamily="2" charset="-78"/>
              </a:rPr>
              <a:t>نوشتار و</a:t>
            </a:r>
            <a:r>
              <a:rPr lang="ar-SA" sz="2800" b="1" baseline="30000">
                <a:solidFill>
                  <a:srgbClr val="00B050"/>
                </a:solidFill>
                <a:cs typeface="B Nazanin" panose="00000400000000000000" pitchFamily="2" charset="-78"/>
              </a:rPr>
              <a:t> </a:t>
            </a:r>
            <a:r>
              <a:rPr lang="ar-SA" sz="2800" b="1">
                <a:solidFill>
                  <a:srgbClr val="00B050"/>
                </a:solidFill>
                <a:cs typeface="B Nazanin" panose="00000400000000000000" pitchFamily="2" charset="-78"/>
              </a:rPr>
              <a:t>قلمرو گفتار</a:t>
            </a:r>
            <a:endParaRPr lang="fa-IR" b="1">
              <a:solidFill>
                <a:srgbClr val="00B050"/>
              </a:solidFill>
            </a:endParaRPr>
          </a:p>
        </p:txBody>
      </p:sp>
    </p:spTree>
    <p:extLst>
      <p:ext uri="{BB962C8B-B14F-4D97-AF65-F5344CB8AC3E}">
        <p14:creationId xmlns:p14="http://schemas.microsoft.com/office/powerpoint/2010/main" val="13884452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b="1">
                <a:solidFill>
                  <a:srgbClr val="FF0000"/>
                </a:solidFill>
                <a:cs typeface="B Nazanin" panose="00000400000000000000" pitchFamily="2" charset="-78"/>
              </a:rPr>
              <a:t>الکان و کان؛</a:t>
            </a:r>
            <a:r>
              <a:rPr lang="ar-SA">
                <a:solidFill>
                  <a:srgbClr val="FF0000"/>
                </a:solidFill>
                <a:cs typeface="B Nazanin" panose="00000400000000000000" pitchFamily="2" charset="-78"/>
              </a:rPr>
              <a:t> </a:t>
            </a:r>
            <a:r>
              <a:rPr lang="ar-SA">
                <a:cs typeface="B Nazanin" panose="00000400000000000000" pitchFamily="2" charset="-78"/>
              </a:rPr>
              <a:t>یکی دیگر از سرودهای عامیانه اهل عراق است که از </a:t>
            </a:r>
            <a:r>
              <a:rPr lang="ar-SA" b="1">
                <a:solidFill>
                  <a:srgbClr val="FF0000"/>
                </a:solidFill>
                <a:cs typeface="B Nazanin" panose="00000400000000000000" pitchFamily="2" charset="-78"/>
              </a:rPr>
              <a:t>قرن پنجم </a:t>
            </a:r>
            <a:r>
              <a:rPr lang="ar-SA">
                <a:cs typeface="B Nazanin" panose="00000400000000000000" pitchFamily="2" charset="-78"/>
              </a:rPr>
              <a:t>شیوع یافت. ژاتر مورد علاقه واعظان و خطیبان بود و از آن رو که ابتدای این گونه اشعار می گفتند الکان و کان؛ به معنی یکی بود یکی نبود، به این نام معروف گشت</a:t>
            </a:r>
            <a:r>
              <a:rPr lang="en-US">
                <a:cs typeface="B Nazanin" panose="00000400000000000000" pitchFamily="2" charset="-78"/>
              </a:rPr>
              <a:t>. </a:t>
            </a:r>
            <a:r>
              <a:rPr lang="ar-SA">
                <a:cs typeface="B Nazanin" panose="00000400000000000000" pitchFamily="2" charset="-78"/>
              </a:rPr>
              <a:t>پند و موعظه، قصص انبیا و اولیا و اخبار گذشتگان درونمایه های رایج این نوع شعر می باشد (نصار، 169:1982). ابو منصور ابن نقطه (٥٩٧ ه</a:t>
            </a:r>
            <a:r>
              <a:rPr lang="en-US">
                <a:cs typeface="B Nazanin" panose="00000400000000000000" pitchFamily="2" charset="-78"/>
              </a:rPr>
              <a:t>. </a:t>
            </a:r>
            <a:r>
              <a:rPr lang="ar-SA">
                <a:cs typeface="B Nazanin" panose="00000400000000000000" pitchFamily="2" charset="-78"/>
              </a:rPr>
              <a:t>ق) در نظم این نوع استاد بود و این شعر را بین مردم گسترش داد</a:t>
            </a:r>
            <a:r>
              <a:rPr lang="en-US">
                <a:cs typeface="B Nazanin" panose="00000400000000000000" pitchFamily="2" charset="-78"/>
              </a:rPr>
              <a:t>. </a:t>
            </a:r>
            <a:r>
              <a:rPr lang="ar-SA">
                <a:cs typeface="B Nazanin" panose="00000400000000000000" pitchFamily="2" charset="-78"/>
              </a:rPr>
              <a:t>او مفردات اشعارش را با کلمات عامیانه تغییر می داد ( الذهبي، 33:2004). در زیر نمونه ای از شعر او آورده شده است( به نقل از الجبوری، 507:2009):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380905" y="4460629"/>
            <a:ext cx="940265" cy="940265"/>
          </a:xfrm>
          <a:prstGeom prst="rect">
            <a:avLst/>
          </a:prstGeom>
        </p:spPr>
      </p:pic>
    </p:spTree>
    <p:extLst>
      <p:ext uri="{BB962C8B-B14F-4D97-AF65-F5344CB8AC3E}">
        <p14:creationId xmlns:p14="http://schemas.microsoft.com/office/powerpoint/2010/main" val="17103197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77500" lnSpcReduction="20000"/>
          </a:bodyPr>
          <a:lstStyle/>
          <a:p>
            <a:pPr marL="0" indent="0">
              <a:buNone/>
            </a:pPr>
            <a:r>
              <a:rPr lang="ar-SA" b="1" smtClean="0">
                <a:solidFill>
                  <a:srgbClr val="FF0000"/>
                </a:solidFill>
                <a:cs typeface="B Nazanin" panose="00000400000000000000" pitchFamily="2" charset="-78"/>
              </a:rPr>
              <a:t>الكان </a:t>
            </a:r>
            <a:r>
              <a:rPr lang="ar-SA" b="1">
                <a:solidFill>
                  <a:srgbClr val="FF0000"/>
                </a:solidFill>
                <a:cs typeface="B Nazanin" panose="00000400000000000000" pitchFamily="2" charset="-78"/>
              </a:rPr>
              <a:t>و كان </a:t>
            </a:r>
            <a:r>
              <a:rPr lang="ar-SA">
                <a:cs typeface="B Nazanin" panose="00000400000000000000" pitchFamily="2" charset="-78"/>
              </a:rPr>
              <a:t>يقول الشاعر</a:t>
            </a:r>
            <a:r>
              <a:rPr lang="en-US">
                <a:cs typeface="B Nazanin" panose="00000400000000000000" pitchFamily="2" charset="-78"/>
              </a:rPr>
              <a:t>: </a:t>
            </a:r>
            <a:br>
              <a:rPr lang="en-US">
                <a:cs typeface="B Nazanin" panose="00000400000000000000" pitchFamily="2" charset="-78"/>
              </a:rPr>
            </a:br>
            <a:endParaRPr lang="fa-IR" smtClean="0">
              <a:cs typeface="B Nazanin" panose="00000400000000000000" pitchFamily="2" charset="-78"/>
            </a:endParaRPr>
          </a:p>
          <a:p>
            <a:pPr marL="0" indent="0">
              <a:buNone/>
            </a:pPr>
            <a:r>
              <a:rPr lang="ar-SA" smtClean="0">
                <a:cs typeface="B Nazanin" panose="00000400000000000000" pitchFamily="2" charset="-78"/>
              </a:rPr>
              <a:t>یا </a:t>
            </a:r>
            <a:r>
              <a:rPr lang="ar-SA">
                <a:cs typeface="B Nazanin" panose="00000400000000000000" pitchFamily="2" charset="-78"/>
              </a:rPr>
              <a:t>قاسي القلب مالک            تسمع و ماعندک خبر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ومن حرارة وعظى               قد لانت الاحجار</a:t>
            </a:r>
            <a:endParaRPr lang="en-US">
              <a:cs typeface="B Nazanin" panose="00000400000000000000" pitchFamily="2" charset="-78"/>
            </a:endParaRPr>
          </a:p>
          <a:p>
            <a:pPr marL="0" indent="0">
              <a:buNone/>
            </a:pPr>
            <a:r>
              <a:rPr lang="ar-SA">
                <a:cs typeface="B Nazanin" panose="00000400000000000000" pitchFamily="2" charset="-78"/>
              </a:rPr>
              <a:t> أفنيت مالک و حالک          فی کل ما لا ينفعك</a:t>
            </a:r>
            <a:endParaRPr lang="en-US">
              <a:cs typeface="B Nazanin" panose="00000400000000000000" pitchFamily="2" charset="-78"/>
            </a:endParaRPr>
          </a:p>
          <a:p>
            <a:pPr marL="0" indent="0">
              <a:buNone/>
            </a:pPr>
            <a:r>
              <a:rPr lang="ar-SA">
                <a:cs typeface="B Nazanin" panose="00000400000000000000" pitchFamily="2" charset="-78"/>
              </a:rPr>
              <a:t>                  لينك على هذه الحاله           تقلع عن الاسرار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تحضر ولكن قلبك              غایب و ذهنک مشتغل</a:t>
            </a:r>
            <a:endParaRPr lang="en-US">
              <a:cs typeface="B Nazanin" panose="00000400000000000000" pitchFamily="2" charset="-78"/>
            </a:endParaRPr>
          </a:p>
          <a:p>
            <a:pPr marL="0" indent="0">
              <a:buNone/>
            </a:pPr>
            <a:r>
              <a:rPr lang="ar-SA">
                <a:cs typeface="B Nazanin" panose="00000400000000000000" pitchFamily="2" charset="-78"/>
              </a:rPr>
              <a:t>                 فكيف يا متخلف                   تُحسب من الحضار</a:t>
            </a:r>
            <a:endParaRPr lang="en-US">
              <a:cs typeface="B Nazanin" panose="00000400000000000000" pitchFamily="2" charset="-78"/>
            </a:endParaRPr>
          </a:p>
          <a:p>
            <a:pPr marL="0" indent="0">
              <a:buNone/>
            </a:pPr>
            <a:r>
              <a:rPr lang="ar-SA">
                <a:cs typeface="B Nazanin" panose="00000400000000000000" pitchFamily="2" charset="-78"/>
              </a:rPr>
              <a:t>ویحک تنبه يا فتى            وافهم مقالي واستمع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ففى </a:t>
            </a:r>
            <a:r>
              <a:rPr lang="ar-SA" smtClean="0">
                <a:cs typeface="B Nazanin" panose="00000400000000000000" pitchFamily="2" charset="-78"/>
              </a:rPr>
              <a:t>المجالس محاسن             تُحجب عن الابصار</a:t>
            </a:r>
            <a:endParaRPr lang="en-US" smtClean="0">
              <a:cs typeface="B Nazanin" panose="00000400000000000000" pitchFamily="2" charset="-78"/>
            </a:endParaRPr>
          </a:p>
          <a:p>
            <a:pPr marL="0" indent="0">
              <a:buNone/>
            </a:pPr>
            <a:r>
              <a:rPr lang="ar-SA" smtClean="0">
                <a:cs typeface="B Nazanin" panose="00000400000000000000" pitchFamily="2" charset="-78"/>
              </a:rPr>
              <a:t>یحصی دقائق فعلك           وغمز لحظك يعلمه</a:t>
            </a:r>
            <a:endParaRPr lang="en-US" smtClean="0">
              <a:cs typeface="B Nazanin" panose="00000400000000000000" pitchFamily="2" charset="-78"/>
            </a:endParaRPr>
          </a:p>
          <a:p>
            <a:pPr marL="0" indent="0">
              <a:buNone/>
            </a:pPr>
            <a:r>
              <a:rPr lang="ar-SA" smtClean="0">
                <a:cs typeface="B Nazanin" panose="00000400000000000000" pitchFamily="2" charset="-78"/>
              </a:rPr>
              <a:t>               و كيف تغرب عنه                  غوامض الاسرار</a:t>
            </a:r>
            <a:r>
              <a:rPr lang="en-US" smtClean="0">
                <a:cs typeface="B Nazanin" panose="00000400000000000000" pitchFamily="2" charset="-78"/>
              </a:rPr>
              <a:t/>
            </a:r>
            <a:br>
              <a:rPr lang="en-US" smtClean="0">
                <a:cs typeface="B Nazanin" panose="00000400000000000000" pitchFamily="2" charset="-78"/>
              </a:rPr>
            </a:br>
            <a:r>
              <a:rPr lang="ar-SA" smtClean="0">
                <a:cs typeface="B Nazanin" panose="00000400000000000000" pitchFamily="2" charset="-78"/>
              </a:rPr>
              <a:t>تلوث قولی و نصحی          لمن تدبر و استمع</a:t>
            </a:r>
            <a:r>
              <a:rPr lang="en-US" smtClean="0">
                <a:cs typeface="B Nazanin" panose="00000400000000000000" pitchFamily="2" charset="-78"/>
              </a:rPr>
              <a:t/>
            </a:r>
            <a:br>
              <a:rPr lang="en-US" smtClean="0">
                <a:cs typeface="B Nazanin" panose="00000400000000000000" pitchFamily="2" charset="-78"/>
              </a:rPr>
            </a:br>
            <a:r>
              <a:rPr lang="ar-SA" smtClean="0">
                <a:cs typeface="B Nazanin" panose="00000400000000000000" pitchFamily="2" charset="-78"/>
              </a:rPr>
              <a:t>               ما في النصيحة فضيحة           كنا ولا انکار</a:t>
            </a:r>
            <a:endParaRPr lang="fa-IR">
              <a:cs typeface="B Nazanin" panose="00000400000000000000" pitchFamily="2" charset="-78"/>
            </a:endParaRPr>
          </a:p>
        </p:txBody>
      </p:sp>
    </p:spTree>
    <p:extLst>
      <p:ext uri="{BB962C8B-B14F-4D97-AF65-F5344CB8AC3E}">
        <p14:creationId xmlns:p14="http://schemas.microsoft.com/office/powerpoint/2010/main" val="11134169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b="1">
                <a:solidFill>
                  <a:srgbClr val="FF0000"/>
                </a:solidFill>
                <a:cs typeface="B Nazanin" panose="00000400000000000000" pitchFamily="2" charset="-78"/>
              </a:rPr>
              <a:t>القوما؛</a:t>
            </a:r>
            <a:r>
              <a:rPr lang="ar-SA">
                <a:solidFill>
                  <a:srgbClr val="FF0000"/>
                </a:solidFill>
                <a:cs typeface="B Nazanin" panose="00000400000000000000" pitchFamily="2" charset="-78"/>
              </a:rPr>
              <a:t> </a:t>
            </a:r>
            <a:r>
              <a:rPr lang="ar-SA">
                <a:cs typeface="B Nazanin" panose="00000400000000000000" pitchFamily="2" charset="-78"/>
              </a:rPr>
              <a:t>از دیگر اشعار عامیانه ای است که به آواز خوانده می شود در قرن پنجم در بغداد شکل گرفت و در قرن ششم شیوع یافت. قوما در ماه رمضان و در وقت سحر به منظور بیدار کردن مردم، به آواز خوانده می شد</a:t>
            </a:r>
            <a:r>
              <a:rPr lang="en-US">
                <a:cs typeface="B Nazanin" panose="00000400000000000000" pitchFamily="2" charset="-78"/>
              </a:rPr>
              <a:t>. </a:t>
            </a:r>
            <a:r>
              <a:rPr lang="ar-SA">
                <a:cs typeface="B Nazanin" panose="00000400000000000000" pitchFamily="2" charset="-78"/>
              </a:rPr>
              <a:t>قوماً سرایان در پایان شعر خود می گفتند« اقوما للسحور قوما»؛ برای سحری برخیزید، از این رو به شعر قوما شهرت یافت. </a:t>
            </a:r>
            <a:endParaRPr lang="fa-IR">
              <a:cs typeface="B Nazanin" panose="00000400000000000000" pitchFamily="2" charset="-78"/>
            </a:endParaRPr>
          </a:p>
        </p:txBody>
      </p:sp>
    </p:spTree>
    <p:extLst>
      <p:ext uri="{BB962C8B-B14F-4D97-AF65-F5344CB8AC3E}">
        <p14:creationId xmlns:p14="http://schemas.microsoft.com/office/powerpoint/2010/main" val="1946334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a:cs typeface="B Nazanin" panose="00000400000000000000" pitchFamily="2" charset="-78"/>
              </a:rPr>
              <a:t>در سرزمین های دیگر، خصوصاً مصر </a:t>
            </a:r>
            <a:r>
              <a:rPr lang="ar-SA">
                <a:cs typeface="B Nazanin" panose="00000400000000000000" pitchFamily="2" charset="-78"/>
              </a:rPr>
              <a:t>و </a:t>
            </a:r>
            <a:r>
              <a:rPr lang="ar-SA" smtClean="0">
                <a:cs typeface="B Nazanin" panose="00000400000000000000" pitchFamily="2" charset="-78"/>
              </a:rPr>
              <a:t>مغرب«</a:t>
            </a:r>
            <a:r>
              <a:rPr lang="ar-SA" b="1" smtClean="0">
                <a:solidFill>
                  <a:srgbClr val="FF0000"/>
                </a:solidFill>
                <a:cs typeface="B Nazanin" panose="00000400000000000000" pitchFamily="2" charset="-78"/>
              </a:rPr>
              <a:t>حماق</a:t>
            </a:r>
            <a:r>
              <a:rPr lang="ar-SA">
                <a:cs typeface="B Nazanin" panose="00000400000000000000" pitchFamily="2" charset="-78"/>
              </a:rPr>
              <a:t>» نام گرفت</a:t>
            </a:r>
            <a:r>
              <a:rPr lang="en-US">
                <a:cs typeface="B Nazanin" panose="00000400000000000000" pitchFamily="2" charset="-78"/>
              </a:rPr>
              <a:t>. </a:t>
            </a:r>
            <a:r>
              <a:rPr lang="ar-SA">
                <a:cs typeface="B Nazanin" panose="00000400000000000000" pitchFamily="2" charset="-78"/>
              </a:rPr>
              <a:t>صفی الدین حلی می گوید که این نقطه در این فن استاد بود و به واسطه قوماهایی که در رمضان می سرود انعام فراوانی از خلیفه دریافت می کرد</a:t>
            </a:r>
            <a:r>
              <a:rPr lang="en-US">
                <a:cs typeface="B Nazanin" panose="00000400000000000000" pitchFamily="2" charset="-78"/>
              </a:rPr>
              <a:t>. </a:t>
            </a:r>
            <a:r>
              <a:rPr lang="ar-SA">
                <a:cs typeface="B Nazanin" panose="00000400000000000000" pitchFamily="2" charset="-78"/>
              </a:rPr>
              <a:t>هنگامی که وفات یافت، پسر کوچکی داشت که در نظم آوازهای قوما و زجل ماهر بود</a:t>
            </a:r>
            <a:r>
              <a:rPr lang="en-US">
                <a:cs typeface="B Nazanin" panose="00000400000000000000" pitchFamily="2" charset="-78"/>
              </a:rPr>
              <a:t>. </a:t>
            </a:r>
            <a:r>
              <a:rPr lang="ar-SA">
                <a:cs typeface="B Nazanin" panose="00000400000000000000" pitchFamily="2" charset="-78"/>
              </a:rPr>
              <a:t>پسر برای خبر دادن فوت پدرش، به همراه اتباع پدر که آوازخوانان و مسحّرین بودند نزد خلیفه حاضر شد و با آواز این شعر قوما را خواند: </a:t>
            </a:r>
            <a:endParaRPr lang="fa-IR">
              <a:cs typeface="B Nazanin" panose="00000400000000000000" pitchFamily="2" charset="-78"/>
            </a:endParaRPr>
          </a:p>
          <a:p>
            <a:endParaRPr lang="fa-IR"/>
          </a:p>
        </p:txBody>
      </p:sp>
    </p:spTree>
    <p:extLst>
      <p:ext uri="{BB962C8B-B14F-4D97-AF65-F5344CB8AC3E}">
        <p14:creationId xmlns:p14="http://schemas.microsoft.com/office/powerpoint/2010/main" val="22440563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r>
              <a:rPr lang="ar-SA">
                <a:cs typeface="B Nazanin" panose="00000400000000000000" pitchFamily="2" charset="-78"/>
              </a:rPr>
              <a:t> یا سید السادات   لک باکرم عادات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انا ا ابـــونـقـطـه  وأبى</a:t>
            </a:r>
            <a:r>
              <a:rPr lang="en-US">
                <a:cs typeface="B Nazanin" panose="00000400000000000000" pitchFamily="2" charset="-78"/>
              </a:rPr>
              <a:t> - </a:t>
            </a:r>
            <a:r>
              <a:rPr lang="ar-SA">
                <a:cs typeface="B Nazanin" panose="00000400000000000000" pitchFamily="2" charset="-78"/>
              </a:rPr>
              <a:t>تعيش انت- مات</a:t>
            </a:r>
            <a:endParaRPr lang="en-US">
              <a:cs typeface="B Nazanin" panose="00000400000000000000" pitchFamily="2" charset="-78"/>
            </a:endParaRPr>
          </a:p>
          <a:p>
            <a:pPr algn="just"/>
            <a:r>
              <a:rPr lang="ar-SA">
                <a:cs typeface="B Nazanin" panose="00000400000000000000" pitchFamily="2" charset="-78"/>
              </a:rPr>
              <a:t>خلیفه این اختصار را به دیده تعجب و تحسین نگریست و آنچه هر ساله به پدر می داد افزون به پسر داد (171:1955).</a:t>
            </a:r>
            <a:endParaRPr lang="fa-IR">
              <a:cs typeface="B Nazanin" panose="00000400000000000000" pitchFamily="2" charset="-78"/>
            </a:endParaRPr>
          </a:p>
        </p:txBody>
      </p:sp>
    </p:spTree>
    <p:extLst>
      <p:ext uri="{BB962C8B-B14F-4D97-AF65-F5344CB8AC3E}">
        <p14:creationId xmlns:p14="http://schemas.microsoft.com/office/powerpoint/2010/main" val="18017941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marL="36830" algn="just">
              <a:lnSpc>
                <a:spcPct val="107000"/>
              </a:lnSpc>
              <a:spcAft>
                <a:spcPts val="15"/>
              </a:spcAft>
            </a:pPr>
            <a:r>
              <a:rPr lang="en-US">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حلی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همچنین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عنوان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می دارد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که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قوما</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وزن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تشکیل</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شده: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اولی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مرکب</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چهار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مصرع</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است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که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وزن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قافیه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یکسانند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ولی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مصرع</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سرم</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وزن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قافیه</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متفاوت</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دارد؛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مانند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این</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قومای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الابشهی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در</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مدح</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یکی</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از</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خلفا</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just">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لازال</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سعدک</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جدید</a:t>
            </a:r>
            <a:r>
              <a:rPr lang="ar-SA">
                <a:latin typeface="Calibri" panose="020F050202020403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              دایم وجدک سعید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just">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ولا برحت مهناً                    </a:t>
            </a:r>
            <a:r>
              <a:rPr lang="ar-SA" smtClean="0">
                <a:latin typeface="Arial" panose="020B0604020202020204" pitchFamily="34" charset="0"/>
                <a:ea typeface="Arial" panose="020B0604020202020204" pitchFamily="34" charset="0"/>
                <a:cs typeface="B Nazanin" panose="00000400000000000000" pitchFamily="2" charset="-78"/>
              </a:rPr>
              <a:t>بکل </a:t>
            </a:r>
            <a:r>
              <a:rPr lang="ar-SA">
                <a:latin typeface="Arial" panose="020B0604020202020204" pitchFamily="34" charset="0"/>
                <a:ea typeface="Arial" panose="020B0604020202020204" pitchFamily="34" charset="0"/>
                <a:cs typeface="B Nazanin" panose="00000400000000000000" pitchFamily="2" charset="-78"/>
              </a:rPr>
              <a:t>صوم وعید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just">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endParaRPr lang="en-US" sz="200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3023823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lnSpcReduction="20000"/>
          </a:bodyPr>
          <a:lstStyle/>
          <a:p>
            <a:pPr marL="0" indent="0" algn="ctr">
              <a:lnSpc>
                <a:spcPct val="107000"/>
              </a:lnSpc>
              <a:spcAft>
                <a:spcPts val="15"/>
              </a:spcAft>
              <a:buNone/>
            </a:pPr>
            <a:r>
              <a:rPr lang="fa-IR" smtClean="0">
                <a:latin typeface="Arial" panose="020B0604020202020204" pitchFamily="34" charset="0"/>
                <a:ea typeface="Arial" panose="020B0604020202020204" pitchFamily="34" charset="0"/>
                <a:cs typeface="B Nazanin" panose="00000400000000000000" pitchFamily="2" charset="-78"/>
              </a:rPr>
              <a:t>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فی الدهر انت الفرید                  و فی صفاتک وحید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r>
              <a:rPr lang="ar-SA" smtClean="0">
                <a:latin typeface="Arial" panose="020B0604020202020204" pitchFamily="34" charset="0"/>
                <a:ea typeface="Arial" panose="020B0604020202020204" pitchFamily="34" charset="0"/>
                <a:cs typeface="B Nazanin" panose="00000400000000000000" pitchFamily="2" charset="-78"/>
              </a:rPr>
              <a:t>فالخلق </a:t>
            </a:r>
            <a:r>
              <a:rPr lang="ar-SA">
                <a:latin typeface="Arial" panose="020B0604020202020204" pitchFamily="34" charset="0"/>
                <a:ea typeface="Arial" panose="020B0604020202020204" pitchFamily="34" charset="0"/>
                <a:cs typeface="B Nazanin" panose="00000400000000000000" pitchFamily="2" charset="-78"/>
              </a:rPr>
              <a:t>شعر منقح                   </a:t>
            </a:r>
            <a:r>
              <a:rPr lang="ar-SA" smtClean="0">
                <a:latin typeface="Arial" panose="020B0604020202020204" pitchFamily="34" charset="0"/>
                <a:ea typeface="Arial" panose="020B0604020202020204" pitchFamily="34" charset="0"/>
                <a:cs typeface="B Nazanin" panose="00000400000000000000" pitchFamily="2" charset="-78"/>
              </a:rPr>
              <a:t>و </a:t>
            </a:r>
            <a:r>
              <a:rPr lang="ar-SA">
                <a:latin typeface="Arial" panose="020B0604020202020204" pitchFamily="34" charset="0"/>
                <a:ea typeface="Arial" panose="020B0604020202020204" pitchFamily="34" charset="0"/>
                <a:cs typeface="B Nazanin" panose="00000400000000000000" pitchFamily="2" charset="-78"/>
              </a:rPr>
              <a:t>انت بیت القصید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یا من جنانو شدید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 لطف رایو سدید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r>
              <a:rPr lang="ar-SA" smtClean="0">
                <a:latin typeface="Arial" panose="020B0604020202020204" pitchFamily="34" charset="0"/>
                <a:ea typeface="Arial" panose="020B0604020202020204" pitchFamily="34" charset="0"/>
                <a:cs typeface="B Nazanin" panose="00000400000000000000" pitchFamily="2" charset="-78"/>
              </a:rPr>
              <a:t>و </a:t>
            </a:r>
            <a:r>
              <a:rPr lang="ar-SA">
                <a:latin typeface="Arial" panose="020B0604020202020204" pitchFamily="34" charset="0"/>
                <a:ea typeface="Arial" panose="020B0604020202020204" pitchFamily="34" charset="0"/>
                <a:cs typeface="B Nazanin" panose="00000400000000000000" pitchFamily="2" charset="-78"/>
              </a:rPr>
              <a:t>من یلاقی الشداید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بقلب مثل الحدید...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 لازال ظللک مدید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دایم و باسک شدید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ctr">
              <a:lnSpc>
                <a:spcPct val="107000"/>
              </a:lnSpc>
              <a:spcAft>
                <a:spcPts val="15"/>
              </a:spcAft>
              <a:buNone/>
            </a:pPr>
            <a:r>
              <a:rPr lang="ar-SA">
                <a:latin typeface="Arial" panose="020B0604020202020204" pitchFamily="34" charset="0"/>
                <a:ea typeface="Arial" panose="020B0604020202020204" pitchFamily="34" charset="0"/>
                <a:cs typeface="B Nazanin" panose="00000400000000000000" pitchFamily="2" charset="-78"/>
              </a:rPr>
              <a:t>  </a:t>
            </a:r>
            <a:r>
              <a:rPr lang="fa-IR" smtClean="0">
                <a:latin typeface="Arial" panose="020B0604020202020204" pitchFamily="34" charset="0"/>
                <a:ea typeface="Arial" panose="020B0604020202020204" pitchFamily="34" charset="0"/>
                <a:cs typeface="B Nazanin" panose="00000400000000000000" pitchFamily="2" charset="-78"/>
              </a:rPr>
              <a:t>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ولا عدمنا سحورک                </a:t>
            </a:r>
            <a:r>
              <a:rPr lang="ar-SA" smtClean="0">
                <a:latin typeface="Arial" panose="020B0604020202020204" pitchFamily="34" charset="0"/>
                <a:ea typeface="Arial" panose="020B0604020202020204" pitchFamily="34" charset="0"/>
                <a:cs typeface="B Nazanin" panose="00000400000000000000" pitchFamily="2" charset="-78"/>
              </a:rPr>
              <a:t>     </a:t>
            </a:r>
            <a:r>
              <a:rPr lang="ar-SA">
                <a:latin typeface="Arial" panose="020B0604020202020204" pitchFamily="34" charset="0"/>
                <a:ea typeface="Arial" panose="020B0604020202020204" pitchFamily="34" charset="0"/>
                <a:cs typeface="B Nazanin" panose="00000400000000000000" pitchFamily="2" charset="-78"/>
              </a:rPr>
              <a:t>فی صوم و فطر وعید</a:t>
            </a:r>
            <a:endParaRPr lang="en-US" sz="2000">
              <a:latin typeface="Calibri" panose="020F0502020204030204" pitchFamily="34" charset="0"/>
              <a:ea typeface="Calibri" panose="020F0502020204030204" pitchFamily="34" charset="0"/>
              <a:cs typeface="B Nazanin" panose="00000400000000000000" pitchFamily="2" charset="-78"/>
            </a:endParaRPr>
          </a:p>
          <a:p>
            <a:pPr marL="0" indent="0" algn="just">
              <a:buNone/>
            </a:pPr>
            <a:r>
              <a:rPr lang="ar-SA">
                <a:latin typeface="Arial" panose="020B0604020202020204" pitchFamily="34" charset="0"/>
                <a:ea typeface="Arial" panose="020B0604020202020204" pitchFamily="34" charset="0"/>
                <a:cs typeface="B Nazanin" panose="00000400000000000000" pitchFamily="2" charset="-78"/>
              </a:rPr>
              <a:t>                                                                        ( نصار، 1982 :176-178 ).</a:t>
            </a:r>
            <a:endParaRPr lang="fa-IR">
              <a:cs typeface="B Nazanin" panose="00000400000000000000" pitchFamily="2" charset="-78"/>
            </a:endParaRPr>
          </a:p>
        </p:txBody>
      </p:sp>
    </p:spTree>
    <p:extLst>
      <p:ext uri="{BB962C8B-B14F-4D97-AF65-F5344CB8AC3E}">
        <p14:creationId xmlns:p14="http://schemas.microsoft.com/office/powerpoint/2010/main" val="4183064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r>
              <a:rPr lang="ar-SA">
                <a:cs typeface="B Nazanin" panose="00000400000000000000" pitchFamily="2" charset="-78"/>
              </a:rPr>
              <a:t>وزن دومی که قوما در آن سروده می شود از سه مصرع تشکیل شده که قافیه ای یکسان دارند اما در وزن متفاوتند و و مصرع اول کوتاه تر از دومی و او نیز کوتاه تر از سومی است (الجبوری، 502:2009).</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أي قلبي دعهم</a:t>
            </a:r>
            <a:endParaRPr lang="en-US">
              <a:cs typeface="B Nazanin" panose="00000400000000000000" pitchFamily="2" charset="-78"/>
            </a:endParaRPr>
          </a:p>
          <a:p>
            <a:r>
              <a:rPr lang="ar-SA">
                <a:cs typeface="B Nazanin" panose="00000400000000000000" pitchFamily="2" charset="-78"/>
              </a:rPr>
              <a:t> اش ترى أوقعك معهم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الكف عنهم قبل ما تظهر بدعهم </a:t>
            </a:r>
            <a:endParaRPr lang="fa-IR">
              <a:cs typeface="B Nazanin" panose="00000400000000000000" pitchFamily="2" charset="-78"/>
            </a:endParaRPr>
          </a:p>
        </p:txBody>
      </p:sp>
      <p:sp>
        <p:nvSpPr>
          <p:cNvPr id="4" name="Flowchart: Process 3"/>
          <p:cNvSpPr/>
          <p:nvPr/>
        </p:nvSpPr>
        <p:spPr>
          <a:xfrm>
            <a:off x="1280160" y="4135902"/>
            <a:ext cx="3699803" cy="137863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FF0000"/>
                </a:solidFill>
                <a:cs typeface="B Nazanin" panose="00000400000000000000" pitchFamily="2" charset="-78"/>
              </a:rPr>
              <a:t>از سه مصرع تشکیل شده که قافیه ای یکسان دارند</a:t>
            </a:r>
            <a:endParaRPr lang="fa-IR" b="1">
              <a:solidFill>
                <a:srgbClr val="FF0000"/>
              </a:solidFill>
            </a:endParaRPr>
          </a:p>
        </p:txBody>
      </p:sp>
    </p:spTree>
    <p:extLst>
      <p:ext uri="{BB962C8B-B14F-4D97-AF65-F5344CB8AC3E}">
        <p14:creationId xmlns:p14="http://schemas.microsoft.com/office/powerpoint/2010/main" val="33609348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b="1">
                <a:solidFill>
                  <a:srgbClr val="FF0000"/>
                </a:solidFill>
                <a:cs typeface="B Nazanin" panose="00000400000000000000" pitchFamily="2" charset="-78"/>
              </a:rPr>
              <a:t>قالب های نو </a:t>
            </a:r>
            <a:endParaRPr lang="fa-IR" b="1" smtClean="0">
              <a:solidFill>
                <a:srgbClr val="FF0000"/>
              </a:solidFill>
              <a:cs typeface="B Nazanin" panose="00000400000000000000" pitchFamily="2" charset="-78"/>
            </a:endParaRPr>
          </a:p>
          <a:p>
            <a:pPr marL="0" indent="0" algn="just">
              <a:buNone/>
            </a:pPr>
            <a:r>
              <a:rPr lang="ar-SA" smtClean="0">
                <a:cs typeface="B Nazanin" panose="00000400000000000000" pitchFamily="2" charset="-78"/>
              </a:rPr>
              <a:t>بعد </a:t>
            </a:r>
            <a:r>
              <a:rPr lang="ar-SA">
                <a:cs typeface="B Nazanin" panose="00000400000000000000" pitchFamily="2" charset="-78"/>
              </a:rPr>
              <a:t>از فروپاشی خلافت عباسی و در عهد مغول، ملوک و سلاطین، غیر عرب بودند و از شاعر نوازی های دوره عباسی خبری نبود «شاعران مجبور بودند زندگی را از راه صنعتگری و پیشه وری چون قصابی، روغن فروشی و کحالی و امثال آن بگذرانند» ( الفاخوری، 621:1388).</a:t>
            </a:r>
            <a:endParaRPr lang="fa-IR">
              <a:cs typeface="B Nazanin" panose="00000400000000000000" pitchFamily="2" charset="-78"/>
            </a:endParaRPr>
          </a:p>
        </p:txBody>
      </p:sp>
    </p:spTree>
    <p:extLst>
      <p:ext uri="{BB962C8B-B14F-4D97-AF65-F5344CB8AC3E}">
        <p14:creationId xmlns:p14="http://schemas.microsoft.com/office/powerpoint/2010/main" val="21519962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این مسئله که نظیرش در ادبیات فارسی نیز اتفاق افتاده ،باعث شد که در درجه اول اصطلاحات جدیدی از زندگی روزمره مردم، وارد شعر شود و ثانیاً ادبیات که پایگاهی درباری داشت، موقعیتی مردمی بیاید. همچنین شعرهای عامیانه که دو شاخه عراقی و اندلسی داشت، عمدتاً توسط کاروان های تجاری و مغنیان و آوازخوانان در اقطار کشورهای اسلامی و عربی منتشر شد و قالب های جدیدی به وجود آمد. </a:t>
            </a:r>
            <a:endParaRPr lang="fa-IR">
              <a:cs typeface="B Nazanin" panose="00000400000000000000" pitchFamily="2" charset="-78"/>
            </a:endParaRPr>
          </a:p>
        </p:txBody>
      </p:sp>
      <p:sp>
        <p:nvSpPr>
          <p:cNvPr id="4" name="Flowchart: Process 3"/>
          <p:cNvSpPr/>
          <p:nvPr/>
        </p:nvSpPr>
        <p:spPr>
          <a:xfrm>
            <a:off x="1885071" y="4318782"/>
            <a:ext cx="3066757" cy="942535"/>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smtClean="0">
                <a:solidFill>
                  <a:srgbClr val="FF0000"/>
                </a:solidFill>
                <a:cs typeface="B Nazanin" panose="00000400000000000000" pitchFamily="2" charset="-78"/>
              </a:rPr>
              <a:t>عراقی </a:t>
            </a:r>
            <a:r>
              <a:rPr lang="ar-SA" sz="2800" b="1">
                <a:solidFill>
                  <a:srgbClr val="FF0000"/>
                </a:solidFill>
                <a:cs typeface="B Nazanin" panose="00000400000000000000" pitchFamily="2" charset="-78"/>
              </a:rPr>
              <a:t>و اندلسی</a:t>
            </a:r>
            <a:endParaRPr lang="fa-IR" b="1">
              <a:solidFill>
                <a:srgbClr val="FF0000"/>
              </a:solidFill>
            </a:endParaRPr>
          </a:p>
        </p:txBody>
      </p:sp>
    </p:spTree>
    <p:extLst>
      <p:ext uri="{BB962C8B-B14F-4D97-AF65-F5344CB8AC3E}">
        <p14:creationId xmlns:p14="http://schemas.microsoft.com/office/powerpoint/2010/main" val="1164349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en-US">
                <a:cs typeface="B Nazanin" panose="00000400000000000000" pitchFamily="2" charset="-78"/>
              </a:rPr>
              <a:t>Literature</a:t>
            </a:r>
            <a:r>
              <a:rPr lang="ar-SA">
                <a:cs typeface="B Nazanin" panose="00000400000000000000" pitchFamily="2" charset="-78"/>
              </a:rPr>
              <a:t> از واژۀ لاتینی </a:t>
            </a:r>
            <a:r>
              <a:rPr lang="en-US">
                <a:cs typeface="B Nazanin" panose="00000400000000000000" pitchFamily="2" charset="-78"/>
              </a:rPr>
              <a:t>littera</a:t>
            </a:r>
            <a:r>
              <a:rPr lang="ar-SA">
                <a:cs typeface="B Nazanin" panose="00000400000000000000" pitchFamily="2" charset="-78"/>
              </a:rPr>
              <a:t> مشـتق شده است  و آن نیز از واژۀ </a:t>
            </a:r>
            <a:r>
              <a:rPr lang="en-US">
                <a:cs typeface="B Nazanin" panose="00000400000000000000" pitchFamily="2" charset="-78"/>
              </a:rPr>
              <a:t>letter</a:t>
            </a:r>
            <a:r>
              <a:rPr lang="ar-SA">
                <a:cs typeface="B Nazanin" panose="00000400000000000000" pitchFamily="2" charset="-78"/>
              </a:rPr>
              <a:t> گرفته شده ،به معنی نامه، حروف  الفبا و نص . </a:t>
            </a:r>
            <a:r>
              <a:rPr lang="en-US">
                <a:cs typeface="B Nazanin" panose="00000400000000000000" pitchFamily="2" charset="-78"/>
              </a:rPr>
              <a:t>Litteratura </a:t>
            </a:r>
            <a:r>
              <a:rPr lang="en-US" baseline="30000">
                <a:cs typeface="B Nazanin" panose="00000400000000000000" pitchFamily="2" charset="-78"/>
              </a:rPr>
              <a:t> </a:t>
            </a:r>
            <a:r>
              <a:rPr lang="ar-SA">
                <a:cs typeface="B Nazanin" panose="00000400000000000000" pitchFamily="2" charset="-78"/>
              </a:rPr>
              <a:t>نیز که واژه ای لاتینی است ، به معنی « نوشتۀ متشکل  از ادبیات» است  ( آیتو، 724:1386).  هنگامی که این واژه را کنار واژۀ </a:t>
            </a:r>
            <a:r>
              <a:rPr lang="en-US">
                <a:cs typeface="B Nazanin" panose="00000400000000000000" pitchFamily="2" charset="-78"/>
              </a:rPr>
              <a:t>oral</a:t>
            </a:r>
            <a:r>
              <a:rPr lang="ar-SA">
                <a:cs typeface="B Nazanin" panose="00000400000000000000" pitchFamily="2" charset="-78"/>
              </a:rPr>
              <a:t> به معنی شفاهی قرار می دهیم، این اصـطلاح را با تناقض  مواجه می سـازد، در عین حال  به این نکته اشاره دارد که در سنت  ادبی لاتین، کتابت  پراهمیت تر از سنت  </a:t>
            </a:r>
            <a:r>
              <a:rPr lang="ar-SA" smtClean="0">
                <a:cs typeface="B Nazanin" panose="00000400000000000000" pitchFamily="2" charset="-78"/>
              </a:rPr>
              <a:t>شفاهی </a:t>
            </a:r>
            <a:r>
              <a:rPr lang="ar-SA">
                <a:cs typeface="B Nazanin" panose="00000400000000000000" pitchFamily="2" charset="-78"/>
              </a:rPr>
              <a:t>است  و از اعتبار و ارزش بیشــتری برخوردار است</a:t>
            </a:r>
            <a:endParaRPr lang="fa-IR">
              <a:cs typeface="B Nazanin" panose="00000400000000000000" pitchFamily="2" charset="-78"/>
            </a:endParaRPr>
          </a:p>
        </p:txBody>
      </p:sp>
      <p:sp>
        <p:nvSpPr>
          <p:cNvPr id="4" name="Flowchart: Alternate Process 3"/>
          <p:cNvSpPr/>
          <p:nvPr/>
        </p:nvSpPr>
        <p:spPr>
          <a:xfrm>
            <a:off x="1505243" y="4290646"/>
            <a:ext cx="3910819" cy="1420837"/>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ln w="0"/>
                <a:solidFill>
                  <a:schemeClr val="accent1"/>
                </a:solidFill>
                <a:effectLst>
                  <a:outerShdw blurRad="38100" dist="25400" dir="5400000" algn="ctr" rotWithShape="0">
                    <a:srgbClr val="6E747A">
                      <a:alpha val="43000"/>
                    </a:srgbClr>
                  </a:outerShdw>
                </a:effectLst>
                <a:cs typeface="B Nazanin" panose="00000400000000000000" pitchFamily="2" charset="-78"/>
              </a:rPr>
              <a:t>نامه، حروف  الفبا و نص</a:t>
            </a:r>
            <a:endParaRPr lang="fa-IR" b="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799986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 از شاخه رباعی عراقی می توان به عتاب ابوذیه و مربع اشاره کرد و از دسته اندلسی ملون می توان از زجل هایی که اکنون در لبنان و مصر و مغرب است نام برد</a:t>
            </a:r>
            <a:r>
              <a:rPr lang="en-US">
                <a:cs typeface="B Nazanin" panose="00000400000000000000" pitchFamily="2" charset="-78"/>
              </a:rPr>
              <a:t>. </a:t>
            </a:r>
            <a:r>
              <a:rPr lang="ar-SA">
                <a:cs typeface="B Nazanin" panose="00000400000000000000" pitchFamily="2" charset="-78"/>
              </a:rPr>
              <a:t>»</a:t>
            </a:r>
            <a:r>
              <a:rPr lang="ar-SA" baseline="30000">
                <a:cs typeface="B Nazanin" panose="00000400000000000000" pitchFamily="2" charset="-78"/>
              </a:rPr>
              <a:t>1 </a:t>
            </a:r>
            <a:r>
              <a:rPr lang="ar-SA">
                <a:cs typeface="B Nazanin" panose="00000400000000000000" pitchFamily="2" charset="-78"/>
              </a:rPr>
              <a:t>این قالب ها را تحت عنوان قالب های نو می توان بررسی کرد؛ که شامل اشعار بلند و کوتاه است که از حدود چهارصد سال گذشته تا اکنون به طور مرتب به تعداد آنها افزوده می شود</a:t>
            </a:r>
            <a:r>
              <a:rPr lang="en-US">
                <a:cs typeface="B Nazanin" panose="00000400000000000000" pitchFamily="2" charset="-78"/>
              </a:rPr>
              <a:t>. </a:t>
            </a:r>
            <a:r>
              <a:rPr lang="ar-SA">
                <a:cs typeface="B Nazanin" panose="00000400000000000000" pitchFamily="2" charset="-78"/>
              </a:rPr>
              <a:t>آغاز این دوره جدید را باید از قرن نهم به بعد و در دوره مشعشعیان خوزستان </a:t>
            </a:r>
            <a:r>
              <a:rPr lang="ar-SA" smtClean="0">
                <a:cs typeface="B Nazanin" panose="00000400000000000000" pitchFamily="2" charset="-78"/>
              </a:rPr>
              <a:t>به </a:t>
            </a:r>
            <a:r>
              <a:rPr lang="ar-SA">
                <a:cs typeface="B Nazanin" panose="00000400000000000000" pitchFamily="2" charset="-78"/>
              </a:rPr>
              <a:t>بعد و در جستجو کرد؛ دوره ای که ادبیات عامیانه، درباره رشد و نوسازی خود را از سر می گیرد و ژانرهایی شکل می گیرد که تا پیش از آن در ادبیات عربی سابقه نداشت</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8387010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اشعار بلند</a:t>
            </a:r>
            <a:r>
              <a:rPr lang="ar-SA">
                <a:solidFill>
                  <a:srgbClr val="FF0000"/>
                </a:solidFill>
                <a:cs typeface="B Nazanin" panose="00000400000000000000" pitchFamily="2" charset="-78"/>
              </a:rPr>
              <a:t>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smtClean="0">
                <a:cs typeface="B Nazanin" panose="00000400000000000000" pitchFamily="2" charset="-78"/>
              </a:rPr>
              <a:t>شامل </a:t>
            </a:r>
            <a:r>
              <a:rPr lang="ar-SA">
                <a:cs typeface="B Nazanin" panose="00000400000000000000" pitchFamily="2" charset="-78"/>
              </a:rPr>
              <a:t>قصائدی اند که به زبان محلی و در ساختارها و انواع وزن ها سروده می شود</a:t>
            </a:r>
            <a:r>
              <a:rPr lang="en-US">
                <a:cs typeface="B Nazanin" panose="00000400000000000000" pitchFamily="2" charset="-78"/>
              </a:rPr>
              <a:t>. </a:t>
            </a:r>
            <a:r>
              <a:rPr lang="ar-SA">
                <a:cs typeface="B Nazanin" panose="00000400000000000000" pitchFamily="2" charset="-78"/>
              </a:rPr>
              <a:t>مهم ترین این قالب ها عبارتند از</a:t>
            </a:r>
            <a:r>
              <a:rPr lang="en-US">
                <a:cs typeface="B Nazanin" panose="00000400000000000000" pitchFamily="2" charset="-78"/>
              </a:rPr>
              <a:t>:  </a:t>
            </a:r>
            <a:r>
              <a:rPr lang="ar-SA">
                <a:cs typeface="B Nazanin" panose="00000400000000000000" pitchFamily="2" charset="-78"/>
              </a:rPr>
              <a:t>مربع، موشح اندلسی عمودی، رجدی و شعر نو .</a:t>
            </a:r>
            <a:endParaRPr lang="en-US">
              <a:cs typeface="B Nazanin" panose="00000400000000000000" pitchFamily="2" charset="-78"/>
            </a:endParaRPr>
          </a:p>
          <a:p>
            <a:pPr algn="just"/>
            <a:r>
              <a:rPr lang="ar-SA" b="1">
                <a:solidFill>
                  <a:srgbClr val="FF0000"/>
                </a:solidFill>
                <a:cs typeface="B Nazanin" panose="00000400000000000000" pitchFamily="2" charset="-78"/>
              </a:rPr>
              <a:t>مربع؛</a:t>
            </a:r>
            <a:r>
              <a:rPr lang="ar-SA">
                <a:solidFill>
                  <a:srgbClr val="FF0000"/>
                </a:solidFill>
                <a:cs typeface="B Nazanin" panose="00000400000000000000" pitchFamily="2" charset="-78"/>
              </a:rPr>
              <a:t> </a:t>
            </a:r>
            <a:r>
              <a:rPr lang="ar-SA">
                <a:cs typeface="B Nazanin" panose="00000400000000000000" pitchFamily="2" charset="-78"/>
              </a:rPr>
              <a:t>همانطور که مصطفی الشیبی نیز اشاره کرده است متأثر از رباعی هایی است که در بغداد وجود داشت و بر همان ساختار ساخته شده. مربع که می توان به آن قالب «قصیده رباعی»گفت ، قصیده ای است که به شکل رباعی و در واحدهای دوبیتی ساخته می شود</a:t>
            </a:r>
            <a:r>
              <a:rPr lang="en-US">
                <a:cs typeface="B Nazanin" panose="00000400000000000000" pitchFamily="2" charset="-78"/>
              </a:rPr>
              <a:t>. </a:t>
            </a:r>
            <a:r>
              <a:rPr lang="ar-SA">
                <a:cs typeface="B Nazanin" panose="00000400000000000000" pitchFamily="2" charset="-78"/>
              </a:rPr>
              <a:t>قافیه مصراع چهارم حلقه اتصال کل قصیده به حساب می آید</a:t>
            </a:r>
            <a:r>
              <a:rPr lang="en-US">
                <a:cs typeface="B Nazanin" panose="00000400000000000000" pitchFamily="2" charset="-78"/>
              </a:rPr>
              <a:t>. </a:t>
            </a:r>
            <a:r>
              <a:rPr lang="ar-SA">
                <a:cs typeface="B Nazanin" panose="00000400000000000000" pitchFamily="2" charset="-78"/>
              </a:rPr>
              <a:t>در تمامی این قصاید مطلع به صورت شعری تک بیت با قافیه ای یکسان آغاز می شود .نمونه زیر قسمتی از قصیده مربع ملافاضل سکرانی است با عنوان « يصعب اعلى الناس»          ( 62:1377): </a:t>
            </a:r>
            <a:endParaRPr lang="en-US">
              <a:cs typeface="B Nazanin" panose="00000400000000000000" pitchFamily="2" charset="-78"/>
            </a:endParaRPr>
          </a:p>
        </p:txBody>
      </p:sp>
    </p:spTree>
    <p:extLst>
      <p:ext uri="{BB962C8B-B14F-4D97-AF65-F5344CB8AC3E}">
        <p14:creationId xmlns:p14="http://schemas.microsoft.com/office/powerpoint/2010/main" val="10444285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marL="0" indent="0" algn="ctr">
              <a:buNone/>
            </a:pPr>
            <a:r>
              <a:rPr lang="ar-SA">
                <a:cs typeface="B Nazanin" panose="00000400000000000000" pitchFamily="2" charset="-78"/>
              </a:rPr>
              <a:t>يصعب اعلى الناس يصعب موت كل شاعر لبيب         </a:t>
            </a:r>
            <a:endParaRPr lang="fa-IR" smtClean="0">
              <a:cs typeface="B Nazanin" panose="00000400000000000000" pitchFamily="2" charset="-78"/>
            </a:endParaRPr>
          </a:p>
          <a:p>
            <a:pPr marL="0" indent="0" algn="ctr">
              <a:buNone/>
            </a:pPr>
            <a:r>
              <a:rPr lang="ar-SA" smtClean="0">
                <a:cs typeface="B Nazanin" panose="00000400000000000000" pitchFamily="2" charset="-78"/>
              </a:rPr>
              <a:t>وصعب </a:t>
            </a:r>
            <a:r>
              <a:rPr lang="ar-SA">
                <a:cs typeface="B Nazanin" panose="00000400000000000000" pitchFamily="2" charset="-78"/>
              </a:rPr>
              <a:t>من الصعب موت العبقرى الواعي الأديب</a:t>
            </a:r>
            <a:endParaRPr lang="en-US">
              <a:cs typeface="B Nazanin" panose="00000400000000000000" pitchFamily="2" charset="-78"/>
            </a:endParaRPr>
          </a:p>
          <a:p>
            <a:pPr marL="0" indent="0" algn="ctr">
              <a:buNone/>
            </a:pPr>
            <a:r>
              <a:rPr lang="ar-SA" smtClean="0">
                <a:cs typeface="B Nazanin" panose="00000400000000000000" pitchFamily="2" charset="-78"/>
              </a:rPr>
              <a:t>***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يصعب اعلى الناس فكد الشعر والينظم اشعار  </a:t>
            </a:r>
            <a:endParaRPr lang="fa-IR">
              <a:cs typeface="B Nazanin" panose="00000400000000000000" pitchFamily="2" charset="-78"/>
            </a:endParaRPr>
          </a:p>
          <a:p>
            <a:pPr marL="0" indent="0" algn="ctr">
              <a:buNone/>
            </a:pPr>
            <a:r>
              <a:rPr lang="ar-SA" smtClean="0">
                <a:cs typeface="B Nazanin" panose="00000400000000000000" pitchFamily="2" charset="-78"/>
              </a:rPr>
              <a:t>الشعر </a:t>
            </a:r>
            <a:r>
              <a:rPr lang="ar-SA">
                <a:cs typeface="B Nazanin" panose="00000400000000000000" pitchFamily="2" charset="-78"/>
              </a:rPr>
              <a:t>يرفع راس باس الشرف و يزيد الفخار </a:t>
            </a:r>
            <a:endParaRPr lang="fa-IR" smtClean="0">
              <a:cs typeface="B Nazanin" panose="00000400000000000000" pitchFamily="2" charset="-78"/>
            </a:endParaRPr>
          </a:p>
          <a:p>
            <a:pPr marL="0" indent="0" algn="ctr">
              <a:buNone/>
            </a:pPr>
            <a:r>
              <a:rPr lang="ar-SA" smtClean="0">
                <a:cs typeface="B Nazanin" panose="00000400000000000000" pitchFamily="2" charset="-78"/>
              </a:rPr>
              <a:t>الشعر </a:t>
            </a:r>
            <a:r>
              <a:rPr lang="fa-IR" smtClean="0">
                <a:cs typeface="B Nazanin" panose="00000400000000000000" pitchFamily="2" charset="-78"/>
              </a:rPr>
              <a:t>چ</a:t>
            </a:r>
            <a:r>
              <a:rPr lang="ar-SA" smtClean="0">
                <a:cs typeface="B Nazanin" panose="00000400000000000000" pitchFamily="2" charset="-78"/>
              </a:rPr>
              <a:t>النبراس </a:t>
            </a:r>
            <a:r>
              <a:rPr lang="ar-SA">
                <a:cs typeface="B Nazanin" panose="00000400000000000000" pitchFamily="2" charset="-78"/>
              </a:rPr>
              <a:t>يضوى الشعر نور الشعر نار  </a:t>
            </a:r>
            <a:endParaRPr lang="fa-IR" smtClean="0">
              <a:cs typeface="B Nazanin" panose="00000400000000000000" pitchFamily="2" charset="-78"/>
            </a:endParaRPr>
          </a:p>
          <a:p>
            <a:pPr marL="0" indent="0" algn="ctr">
              <a:buNone/>
            </a:pPr>
            <a:r>
              <a:rPr lang="fa-IR" smtClean="0">
                <a:cs typeface="B Nazanin" panose="00000400000000000000" pitchFamily="2" charset="-78"/>
              </a:rPr>
              <a:t>ا</a:t>
            </a:r>
            <a:r>
              <a:rPr lang="ar-SA" smtClean="0">
                <a:cs typeface="B Nazanin" panose="00000400000000000000" pitchFamily="2" charset="-78"/>
              </a:rPr>
              <a:t>لشعر </a:t>
            </a:r>
            <a:r>
              <a:rPr lang="ar-SA">
                <a:cs typeface="B Nazanin" panose="00000400000000000000" pitchFamily="2" charset="-78"/>
              </a:rPr>
              <a:t>سيفك من تسله و رمحك ابيوم العصيب </a:t>
            </a:r>
            <a:endParaRPr lang="fa-IR">
              <a:cs typeface="B Nazanin" panose="00000400000000000000" pitchFamily="2" charset="-78"/>
            </a:endParaRPr>
          </a:p>
        </p:txBody>
      </p:sp>
    </p:spTree>
    <p:extLst>
      <p:ext uri="{BB962C8B-B14F-4D97-AF65-F5344CB8AC3E}">
        <p14:creationId xmlns:p14="http://schemas.microsoft.com/office/powerpoint/2010/main" val="4049455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الشعر غارات العوادي اعلى الأعادي ابيوم </a:t>
            </a:r>
            <a:r>
              <a:rPr lang="ar-SA" smtClean="0">
                <a:cs typeface="B Nazanin" panose="00000400000000000000" pitchFamily="2" charset="-78"/>
              </a:rPr>
              <a:t>ضيج </a:t>
            </a:r>
            <a:endParaRPr lang="fa-IR" smtClean="0">
              <a:cs typeface="B Nazanin" panose="00000400000000000000" pitchFamily="2" charset="-78"/>
            </a:endParaRPr>
          </a:p>
          <a:p>
            <a:pPr algn="just"/>
            <a:r>
              <a:rPr lang="ar-SA" smtClean="0">
                <a:cs typeface="B Nazanin" panose="00000400000000000000" pitchFamily="2" charset="-78"/>
              </a:rPr>
              <a:t>الشعر شعر </a:t>
            </a:r>
            <a:r>
              <a:rPr lang="ar-SA">
                <a:cs typeface="B Nazanin" panose="00000400000000000000" pitchFamily="2" charset="-78"/>
              </a:rPr>
              <a:t>السل هنادي الشعر لشعور الصديج</a:t>
            </a:r>
            <a:endParaRPr lang="en-US">
              <a:cs typeface="B Nazanin" panose="00000400000000000000" pitchFamily="2" charset="-78"/>
            </a:endParaRPr>
          </a:p>
          <a:p>
            <a:pPr algn="just"/>
            <a:r>
              <a:rPr lang="ar-SA">
                <a:cs typeface="B Nazanin" panose="00000400000000000000" pitchFamily="2" charset="-78"/>
              </a:rPr>
              <a:t> الشعر </a:t>
            </a:r>
            <a:r>
              <a:rPr lang="ar-SA" smtClean="0">
                <a:cs typeface="B Nazanin" panose="00000400000000000000" pitchFamily="2" charset="-78"/>
              </a:rPr>
              <a:t>سلوه </a:t>
            </a:r>
            <a:r>
              <a:rPr lang="ar-SA">
                <a:cs typeface="B Nazanin" panose="00000400000000000000" pitchFamily="2" charset="-78"/>
              </a:rPr>
              <a:t>مشى ابوادى الشعراهواه اهواه الرفيج </a:t>
            </a:r>
            <a:endParaRPr lang="fa-IR" smtClean="0">
              <a:cs typeface="B Nazanin" panose="00000400000000000000" pitchFamily="2" charset="-78"/>
            </a:endParaRPr>
          </a:p>
          <a:p>
            <a:pPr algn="just"/>
            <a:r>
              <a:rPr lang="ar-SA" smtClean="0">
                <a:cs typeface="B Nazanin" panose="00000400000000000000" pitchFamily="2" charset="-78"/>
              </a:rPr>
              <a:t>لو </a:t>
            </a:r>
            <a:r>
              <a:rPr lang="ar-SA">
                <a:cs typeface="B Nazanin" panose="00000400000000000000" pitchFamily="2" charset="-78"/>
              </a:rPr>
              <a:t>مشيت ابدرب وحدك اهو اهلک أحسن </a:t>
            </a:r>
            <a:r>
              <a:rPr lang="ar-SA" smtClean="0">
                <a:cs typeface="B Nazanin" panose="00000400000000000000" pitchFamily="2" charset="-78"/>
              </a:rPr>
              <a:t>صحیب </a:t>
            </a:r>
            <a:endParaRPr lang="fa-IR" smtClean="0">
              <a:cs typeface="B Nazanin" panose="00000400000000000000" pitchFamily="2" charset="-78"/>
            </a:endParaRPr>
          </a:p>
          <a:p>
            <a:pPr algn="just"/>
            <a:r>
              <a:rPr lang="en-US" smtClean="0">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113115961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ar-SA" b="1">
                <a:solidFill>
                  <a:srgbClr val="FF0000"/>
                </a:solidFill>
                <a:cs typeface="B Nazanin" panose="00000400000000000000" pitchFamily="2" charset="-78"/>
              </a:rPr>
              <a:t>موشح اندلسی</a:t>
            </a:r>
            <a:r>
              <a:rPr lang="ar-SA" b="1">
                <a:cs typeface="B Nazanin" panose="00000400000000000000" pitchFamily="2" charset="-78"/>
              </a:rPr>
              <a:t>؛</a:t>
            </a:r>
            <a:r>
              <a:rPr lang="ar-SA">
                <a:cs typeface="B Nazanin" panose="00000400000000000000" pitchFamily="2" charset="-78"/>
              </a:rPr>
              <a:t> این قالب عامیانه از آن رو که بر طریق موشحات سروده شده به این نام خواند می شود</a:t>
            </a:r>
            <a:r>
              <a:rPr lang="en-US">
                <a:cs typeface="B Nazanin" panose="00000400000000000000" pitchFamily="2" charset="-78"/>
              </a:rPr>
              <a:t>. </a:t>
            </a:r>
            <a:r>
              <a:rPr lang="ar-SA">
                <a:cs typeface="B Nazanin" panose="00000400000000000000" pitchFamily="2" charset="-78"/>
              </a:rPr>
              <a:t>طریق نظم آن به این شکل است که مطلع قصیده از دو بیت تشکیل شده که قافیه در مصرع های اول و دوم باهم متفاوت اند</a:t>
            </a:r>
            <a:endParaRPr lang="fa-IR"/>
          </a:p>
        </p:txBody>
      </p:sp>
    </p:spTree>
    <p:extLst>
      <p:ext uri="{BB962C8B-B14F-4D97-AF65-F5344CB8AC3E}">
        <p14:creationId xmlns:p14="http://schemas.microsoft.com/office/powerpoint/2010/main" val="5915598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ctr"/>
            <a:r>
              <a:rPr lang="ar-SA">
                <a:cs typeface="B Nazanin" panose="00000400000000000000" pitchFamily="2" charset="-78"/>
              </a:rPr>
              <a:t>بعد از آن شعر معمولاً در چهار بیت ادامه می یابد طوری که سه بیت اول مصرع های نخست، یک قافیه و مصرع های دوم قافیه ای دیگر دارند، اما قافیه بیت چهارم مشابه بیت مطلع باید باشد</a:t>
            </a:r>
            <a:r>
              <a:rPr lang="en-US" smtClean="0">
                <a:cs typeface="B Nazanin" panose="00000400000000000000" pitchFamily="2" charset="-78"/>
              </a:rPr>
              <a:t>:</a:t>
            </a:r>
          </a:p>
          <a:p>
            <a:pPr marL="0" indent="0" algn="ctr">
              <a:buNone/>
            </a:pPr>
            <a:r>
              <a:rPr lang="ar-SA" smtClean="0">
                <a:cs typeface="B Nazanin" panose="00000400000000000000" pitchFamily="2" charset="-78"/>
              </a:rPr>
              <a:t>خلی </a:t>
            </a:r>
            <a:r>
              <a:rPr lang="ar-SA">
                <a:cs typeface="B Nazanin" panose="00000400000000000000" pitchFamily="2" charset="-78"/>
              </a:rPr>
              <a:t>المبتلی الولهان                   مغرم بالهوه خلّه</a:t>
            </a:r>
            <a:endParaRPr lang="en-US">
              <a:cs typeface="B Nazanin" panose="00000400000000000000" pitchFamily="2" charset="-78"/>
            </a:endParaRPr>
          </a:p>
          <a:p>
            <a:pPr marL="0" indent="0" algn="just">
              <a:buNone/>
            </a:pPr>
            <a:r>
              <a:rPr lang="ar-SA">
                <a:cs typeface="B Nazanin" panose="00000400000000000000" pitchFamily="2" charset="-78"/>
              </a:rPr>
              <a:t>          </a:t>
            </a:r>
            <a:r>
              <a:rPr lang="en-US" smtClean="0">
                <a:cs typeface="B Nazanin" panose="00000400000000000000" pitchFamily="2" charset="-78"/>
              </a:rPr>
              <a:t>      </a:t>
            </a:r>
            <a:r>
              <a:rPr lang="ar-SA" smtClean="0">
                <a:cs typeface="B Nazanin" panose="00000400000000000000" pitchFamily="2" charset="-78"/>
              </a:rPr>
              <a:t>  </a:t>
            </a:r>
            <a:r>
              <a:rPr lang="en-US" smtClean="0">
                <a:cs typeface="B Nazanin" panose="00000400000000000000" pitchFamily="2" charset="-78"/>
              </a:rPr>
              <a:t>        </a:t>
            </a:r>
            <a:r>
              <a:rPr lang="ar-SA" smtClean="0">
                <a:cs typeface="B Nazanin" panose="00000400000000000000" pitchFamily="2" charset="-78"/>
              </a:rPr>
              <a:t>گله </a:t>
            </a:r>
            <a:r>
              <a:rPr lang="ar-SA">
                <a:cs typeface="B Nazanin" panose="00000400000000000000" pitchFamily="2" charset="-78"/>
              </a:rPr>
              <a:t>ایعینک الرحمان                 عالبی </a:t>
            </a:r>
            <a:r>
              <a:rPr lang="ar-SA" smtClean="0">
                <a:cs typeface="B Nazanin" panose="00000400000000000000" pitchFamily="2" charset="-78"/>
              </a:rPr>
              <a:t>مبتلی، کله</a:t>
            </a:r>
            <a:endParaRPr lang="en-US" smtClean="0">
              <a:cs typeface="B Nazanin" panose="00000400000000000000" pitchFamily="2" charset="-78"/>
            </a:endParaRPr>
          </a:p>
          <a:p>
            <a:pPr marL="0" indent="0" algn="just">
              <a:buNone/>
            </a:pPr>
            <a:r>
              <a:rPr lang="ar-SA" smtClean="0">
                <a:cs typeface="B Nazanin" panose="00000400000000000000" pitchFamily="2" charset="-78"/>
              </a:rPr>
              <a:t> </a:t>
            </a:r>
            <a:r>
              <a:rPr lang="ar-SA">
                <a:cs typeface="B Nazanin" panose="00000400000000000000" pitchFamily="2" charset="-78"/>
              </a:rPr>
              <a:t>***</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a:t>
            </a:r>
            <a:r>
              <a:rPr lang="en-US"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ما ينلام چی ینلام                  واللي لـام ماله ادراک </a:t>
            </a:r>
            <a:endParaRPr lang="en-US">
              <a:cs typeface="B Nazanin" panose="00000400000000000000" pitchFamily="2" charset="-78"/>
            </a:endParaRPr>
          </a:p>
          <a:p>
            <a:pPr algn="just"/>
            <a:r>
              <a:rPr lang="ar-SA" smtClean="0">
                <a:cs typeface="B Nazanin" panose="00000400000000000000" pitchFamily="2" charset="-78"/>
              </a:rPr>
              <a:t>              </a:t>
            </a:r>
            <a:r>
              <a:rPr lang="ar-SA">
                <a:cs typeface="B Nazanin" panose="00000400000000000000" pitchFamily="2" charset="-78"/>
              </a:rPr>
              <a:t>هذا غرام بیه اغرام                 نار الجمرته محشاک</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3555491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fa-IR" smtClean="0">
                <a:cs typeface="B Nazanin" panose="00000400000000000000" pitchFamily="2" charset="-78"/>
              </a:rPr>
              <a:t>		</a:t>
            </a:r>
            <a:r>
              <a:rPr lang="ar-SA" smtClean="0">
                <a:cs typeface="B Nazanin" panose="00000400000000000000" pitchFamily="2" charset="-78"/>
              </a:rPr>
              <a:t>هذی </a:t>
            </a:r>
            <a:r>
              <a:rPr lang="ar-SA">
                <a:cs typeface="B Nazanin" panose="00000400000000000000" pitchFamily="2" charset="-78"/>
              </a:rPr>
              <a:t>اجفان تضرب ذان            بکصی الجبد و تخله </a:t>
            </a:r>
            <a:endParaRPr lang="en-US">
              <a:cs typeface="B Nazanin" panose="00000400000000000000" pitchFamily="2" charset="-78"/>
            </a:endParaRPr>
          </a:p>
          <a:p>
            <a:pPr marL="0" indent="0" algn="just">
              <a:buNone/>
            </a:pPr>
            <a:r>
              <a:rPr lang="ar-SA">
                <a:cs typeface="B Nazanin" panose="00000400000000000000" pitchFamily="2" charset="-78"/>
              </a:rPr>
              <a:t>                                             **</a:t>
            </a:r>
            <a:endParaRPr lang="en-US">
              <a:cs typeface="B Nazanin" panose="00000400000000000000" pitchFamily="2" charset="-78"/>
            </a:endParaRPr>
          </a:p>
          <a:p>
            <a:pPr marL="0" indent="0" algn="just">
              <a:buNone/>
            </a:pP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عشقی مو عشق للغید              ولا للغید للغید گلبی هام</a:t>
            </a:r>
            <a:endParaRPr lang="en-US">
              <a:cs typeface="B Nazanin" panose="00000400000000000000" pitchFamily="2" charset="-78"/>
            </a:endParaRPr>
          </a:p>
          <a:p>
            <a:pPr marL="0" indent="0" algn="just">
              <a:buNone/>
            </a:pPr>
            <a:r>
              <a:rPr lang="ar-SA">
                <a:cs typeface="B Nazanin" panose="00000400000000000000" pitchFamily="2" charset="-78"/>
              </a:rPr>
              <a:t>         </a:t>
            </a:r>
            <a:r>
              <a:rPr lang="fa-IR" smtClean="0">
                <a:cs typeface="B Nazanin" panose="00000400000000000000" pitchFamily="2" charset="-78"/>
              </a:rPr>
              <a:t>		</a:t>
            </a:r>
            <a:r>
              <a:rPr lang="ar-SA" smtClean="0">
                <a:cs typeface="B Nazanin" panose="00000400000000000000" pitchFamily="2" charset="-78"/>
              </a:rPr>
              <a:t>واطوی </a:t>
            </a:r>
            <a:r>
              <a:rPr lang="ar-SA">
                <a:cs typeface="B Nazanin" panose="00000400000000000000" pitchFamily="2" charset="-78"/>
              </a:rPr>
              <a:t>ساعدی اعله الجلید     </a:t>
            </a:r>
            <a:r>
              <a:rPr lang="ar-SA" smtClean="0">
                <a:cs typeface="B Nazanin" panose="00000400000000000000" pitchFamily="2" charset="-78"/>
              </a:rPr>
              <a:t>  </a:t>
            </a:r>
            <a:r>
              <a:rPr lang="ar-SA">
                <a:cs typeface="B Nazanin" panose="00000400000000000000" pitchFamily="2" charset="-78"/>
              </a:rPr>
              <a:t>ذاک الجید جید اریام</a:t>
            </a:r>
            <a:endParaRPr lang="en-US">
              <a:cs typeface="B Nazanin" panose="00000400000000000000" pitchFamily="2" charset="-78"/>
            </a:endParaRPr>
          </a:p>
          <a:p>
            <a:pPr marL="0" indent="0" algn="just">
              <a:buNone/>
            </a:pP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لا تخدید لا تنهید               </a:t>
            </a: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بی تمهید فن غرام </a:t>
            </a:r>
            <a:endParaRPr lang="en-US">
              <a:cs typeface="B Nazanin" panose="00000400000000000000" pitchFamily="2" charset="-78"/>
            </a:endParaRPr>
          </a:p>
          <a:p>
            <a:pPr marL="0" indent="0" algn="just">
              <a:buNone/>
            </a:pPr>
            <a:r>
              <a:rPr lang="ar-SA">
                <a:cs typeface="B Nazanin" panose="00000400000000000000" pitchFamily="2" charset="-78"/>
              </a:rPr>
              <a:t>         </a:t>
            </a:r>
            <a:r>
              <a:rPr lang="fa-IR" smtClean="0">
                <a:cs typeface="B Nazanin" panose="00000400000000000000" pitchFamily="2" charset="-78"/>
              </a:rPr>
              <a:t>		</a:t>
            </a:r>
            <a:r>
              <a:rPr lang="ar-SA" smtClean="0">
                <a:cs typeface="B Nazanin" panose="00000400000000000000" pitchFamily="2" charset="-78"/>
              </a:rPr>
              <a:t>أظل </a:t>
            </a:r>
            <a:r>
              <a:rPr lang="ar-SA">
                <a:cs typeface="B Nazanin" panose="00000400000000000000" pitchFamily="2" charset="-78"/>
              </a:rPr>
              <a:t>نشوان اظل                 </a:t>
            </a:r>
            <a:r>
              <a:rPr lang="ar-SA" smtClean="0">
                <a:cs typeface="B Nazanin" panose="00000400000000000000" pitchFamily="2" charset="-78"/>
              </a:rPr>
              <a:t>  </a:t>
            </a:r>
            <a:r>
              <a:rPr lang="ar-SA">
                <a:cs typeface="B Nazanin" panose="00000400000000000000" pitchFamily="2" charset="-78"/>
              </a:rPr>
              <a:t>فرحان طول العمر واتسله...</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2560812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just"/>
            <a:r>
              <a:rPr lang="ar-SA" b="1">
                <a:solidFill>
                  <a:srgbClr val="FF0000"/>
                </a:solidFill>
                <a:cs typeface="B Nazanin" panose="00000400000000000000" pitchFamily="2" charset="-78"/>
              </a:rPr>
              <a:t>عمودی؛</a:t>
            </a:r>
            <a:r>
              <a:rPr lang="ar-SA">
                <a:solidFill>
                  <a:srgbClr val="FF0000"/>
                </a:solidFill>
                <a:cs typeface="B Nazanin" panose="00000400000000000000" pitchFamily="2" charset="-78"/>
              </a:rPr>
              <a:t> </a:t>
            </a:r>
            <a:r>
              <a:rPr lang="ar-SA">
                <a:cs typeface="B Nazanin" panose="00000400000000000000" pitchFamily="2" charset="-78"/>
              </a:rPr>
              <a:t>در وزن های مختلف عامیانه سروده می شود قافیه در این قالب به مانند قصايد فصیح است و در مصراع زوج تکرار می شود </a:t>
            </a:r>
            <a:r>
              <a:rPr lang="ar-SA" smtClean="0">
                <a:cs typeface="B Nazanin" panose="00000400000000000000" pitchFamily="2" charset="-78"/>
              </a:rPr>
              <a:t>.</a:t>
            </a:r>
            <a:endParaRPr lang="fa-IR" smtClean="0">
              <a:cs typeface="B Nazanin" panose="00000400000000000000" pitchFamily="2" charset="-78"/>
            </a:endParaRPr>
          </a:p>
          <a:p>
            <a:pPr algn="just"/>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أحبک یا ظبی الوادی                   ولو لحظ لک رُمی فوادی</a:t>
            </a:r>
            <a:endParaRPr lang="en-US">
              <a:cs typeface="B Nazanin" panose="00000400000000000000" pitchFamily="2" charset="-78"/>
            </a:endParaRPr>
          </a:p>
          <a:p>
            <a:pPr algn="just"/>
            <a:r>
              <a:rPr lang="ar-SA">
                <a:cs typeface="B Nazanin" panose="00000400000000000000" pitchFamily="2" charset="-78"/>
              </a:rPr>
              <a:t>أود اسهام نظراتک                       الصابن گلبی الصّادی</a:t>
            </a:r>
            <a:endParaRPr lang="en-US">
              <a:cs typeface="B Nazanin" panose="00000400000000000000" pitchFamily="2" charset="-78"/>
            </a:endParaRPr>
          </a:p>
          <a:p>
            <a:pPr algn="just"/>
            <a:r>
              <a:rPr lang="ar-SA">
                <a:cs typeface="B Nazanin" panose="00000400000000000000" pitchFamily="2" charset="-78"/>
              </a:rPr>
              <a:t>أیا شربی الحلا بکاسی                  و چلمتی و گهوتی وزادی</a:t>
            </a:r>
            <a:endParaRPr lang="en-US">
              <a:cs typeface="B Nazanin" panose="00000400000000000000" pitchFamily="2" charset="-78"/>
            </a:endParaRPr>
          </a:p>
          <a:p>
            <a:pPr algn="just"/>
            <a:r>
              <a:rPr lang="ar-SA">
                <a:cs typeface="B Nazanin" panose="00000400000000000000" pitchFamily="2" charset="-78"/>
              </a:rPr>
              <a:t>چِنت سر منوِتی و شوگی              البیک اتحقّق امرادی</a:t>
            </a:r>
            <a:endParaRPr lang="en-US">
              <a:cs typeface="B Nazanin" panose="00000400000000000000" pitchFamily="2" charset="-78"/>
            </a:endParaRPr>
          </a:p>
          <a:p>
            <a:pPr algn="just"/>
            <a:r>
              <a:rPr lang="ar-SA">
                <a:cs typeface="B Nazanin" panose="00000400000000000000" pitchFamily="2" charset="-78"/>
              </a:rPr>
              <a:t>او جنت الما یشح وصلک              و کل وکتک عَلَی بادی</a:t>
            </a:r>
            <a:endParaRPr lang="en-US">
              <a:cs typeface="B Nazanin" panose="00000400000000000000" pitchFamily="2" charset="-78"/>
            </a:endParaRPr>
          </a:p>
          <a:p>
            <a:pPr algn="just"/>
            <a:r>
              <a:rPr lang="ar-SA">
                <a:cs typeface="B Nazanin" panose="00000400000000000000" pitchFamily="2" charset="-78"/>
              </a:rPr>
              <a:t>یغادی الأصبحت عنَی                  بعید اشبعّک غادی؟...</a:t>
            </a:r>
            <a:endParaRPr lang="en-US">
              <a:cs typeface="B Nazanin" panose="00000400000000000000" pitchFamily="2" charset="-78"/>
            </a:endParaRPr>
          </a:p>
          <a:p>
            <a:pPr algn="just"/>
            <a:r>
              <a:rPr lang="ar-SA">
                <a:cs typeface="B Nazanin" panose="00000400000000000000" pitchFamily="2" charset="-78"/>
              </a:rPr>
              <a:t>                                                                     ( سکرانی، 26:1390).</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7062870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just"/>
            <a:r>
              <a:rPr lang="ar-SA" b="1">
                <a:solidFill>
                  <a:srgbClr val="FF0000"/>
                </a:solidFill>
                <a:cs typeface="B Nazanin" panose="00000400000000000000" pitchFamily="2" charset="-78"/>
              </a:rPr>
              <a:t>الرجدی؛</a:t>
            </a:r>
            <a:r>
              <a:rPr lang="ar-SA">
                <a:solidFill>
                  <a:srgbClr val="FF0000"/>
                </a:solidFill>
                <a:cs typeface="B Nazanin" panose="00000400000000000000" pitchFamily="2" charset="-78"/>
              </a:rPr>
              <a:t> </a:t>
            </a:r>
            <a:r>
              <a:rPr lang="ar-SA">
                <a:cs typeface="B Nazanin" panose="00000400000000000000" pitchFamily="2" charset="-78"/>
              </a:rPr>
              <a:t>مانند عمودی است با این تفاوت که ابیات مصرع های نخست نیز، قافیه ای جداگانه دارند که باید در سرودن لحاظ شوند </a:t>
            </a:r>
            <a:r>
              <a:rPr lang="ar-SA" smtClean="0">
                <a:cs typeface="B Nazanin" panose="00000400000000000000" pitchFamily="2" charset="-78"/>
              </a:rPr>
              <a:t>:</a:t>
            </a:r>
            <a:endParaRPr lang="fa-IR" smtClean="0">
              <a:cs typeface="B Nazanin" panose="00000400000000000000" pitchFamily="2" charset="-78"/>
            </a:endParaRPr>
          </a:p>
          <a:p>
            <a:pPr marL="0" indent="0" algn="ctr">
              <a:buNone/>
            </a:pP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عکب شخصک یا ترف على السهر   </a:t>
            </a:r>
            <a:r>
              <a:rPr lang="ar-SA" smtClean="0">
                <a:cs typeface="B Nazanin" panose="00000400000000000000" pitchFamily="2" charset="-78"/>
              </a:rPr>
              <a:t>            </a:t>
            </a:r>
            <a:r>
              <a:rPr lang="ar-SA">
                <a:cs typeface="B Nazanin" panose="00000400000000000000" pitchFamily="2" charset="-78"/>
              </a:rPr>
              <a:t>والبيابي ما بطل صبها یزید</a:t>
            </a:r>
            <a:endParaRPr lang="en-US">
              <a:cs typeface="B Nazanin" panose="00000400000000000000" pitchFamily="2" charset="-78"/>
            </a:endParaRPr>
          </a:p>
          <a:p>
            <a:pPr marL="0" indent="0" algn="ctr">
              <a:buNone/>
            </a:pPr>
            <a:r>
              <a:rPr lang="ar-SA">
                <a:cs typeface="B Nazanin" panose="00000400000000000000" pitchFamily="2" charset="-78"/>
              </a:rPr>
              <a:t> صدك الكاين فلا ينفع حـذر             </a:t>
            </a:r>
            <a:r>
              <a:rPr lang="ar-SA" smtClean="0">
                <a:cs typeface="B Nazanin" panose="00000400000000000000" pitchFamily="2" charset="-78"/>
              </a:rPr>
              <a:t>       </a:t>
            </a:r>
            <a:r>
              <a:rPr lang="ar-SA">
                <a:cs typeface="B Nazanin" panose="00000400000000000000" pitchFamily="2" charset="-78"/>
              </a:rPr>
              <a:t>هالمثل بين يمحبوبي أکید</a:t>
            </a:r>
            <a:endParaRPr lang="en-US">
              <a:cs typeface="B Nazanin" panose="00000400000000000000" pitchFamily="2" charset="-78"/>
            </a:endParaRPr>
          </a:p>
          <a:p>
            <a:pPr algn="ctr"/>
            <a:r>
              <a:rPr lang="ar-SA">
                <a:cs typeface="B Nazanin" panose="00000400000000000000" pitchFamily="2" charset="-78"/>
              </a:rPr>
              <a:t>جنت اخاف عليك من أكرب سفر </a:t>
            </a:r>
            <a:r>
              <a:rPr lang="ar-SA" smtClean="0">
                <a:cs typeface="B Nazanin" panose="00000400000000000000" pitchFamily="2" charset="-78"/>
              </a:rPr>
              <a:t>اشلون </a:t>
            </a:r>
            <a:r>
              <a:rPr lang="ar-SA">
                <a:cs typeface="B Nazanin" panose="00000400000000000000" pitchFamily="2" charset="-78"/>
              </a:rPr>
              <a:t>بيه والسفر اصبح بعيد </a:t>
            </a:r>
            <a:endParaRPr lang="fa-IR" smtClean="0">
              <a:cs typeface="B Nazanin" panose="00000400000000000000" pitchFamily="2" charset="-78"/>
            </a:endParaRPr>
          </a:p>
          <a:p>
            <a:pPr marL="0" indent="0" algn="ctr">
              <a:buNone/>
            </a:pP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يوم يكفه ابنوح وابهم او کدر               </a:t>
            </a: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وانته متونس يبعيد أهلى و سعيد </a:t>
            </a:r>
            <a:endParaRPr lang="fa-IR" smtClean="0">
              <a:cs typeface="B Nazanin" panose="00000400000000000000" pitchFamily="2" charset="-78"/>
            </a:endParaRPr>
          </a:p>
          <a:p>
            <a:pPr marL="0" indent="0" algn="ctr">
              <a:buNone/>
            </a:pPr>
            <a:r>
              <a:rPr lang="ar-SA" smtClean="0">
                <a:cs typeface="B Nazanin" panose="00000400000000000000" pitchFamily="2" charset="-78"/>
              </a:rPr>
              <a:t>ارد </a:t>
            </a:r>
            <a:r>
              <a:rPr lang="ar-SA">
                <a:cs typeface="B Nazanin" panose="00000400000000000000" pitchFamily="2" charset="-78"/>
              </a:rPr>
              <a:t>اعاتب حضرتك يحله  البشر           </a:t>
            </a:r>
            <a:r>
              <a:rPr lang="ar-SA" smtClean="0">
                <a:cs typeface="B Nazanin" panose="00000400000000000000" pitchFamily="2" charset="-78"/>
              </a:rPr>
              <a:t>      </a:t>
            </a:r>
            <a:r>
              <a:rPr lang="ar-SA">
                <a:cs typeface="B Nazanin" panose="00000400000000000000" pitchFamily="2" charset="-78"/>
              </a:rPr>
              <a:t>الجن اویاک العتب ما ظن يفيد</a:t>
            </a:r>
            <a:r>
              <a:rPr lang="en-US">
                <a:cs typeface="B Nazanin" panose="00000400000000000000" pitchFamily="2" charset="-78"/>
              </a:rPr>
              <a:t>... </a:t>
            </a:r>
          </a:p>
          <a:p>
            <a:pPr algn="just"/>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a:t>
            </a:r>
            <a:r>
              <a:rPr lang="ar-SA" smtClean="0">
                <a:cs typeface="B Nazanin" panose="00000400000000000000" pitchFamily="2" charset="-78"/>
              </a:rPr>
              <a:t>                                          </a:t>
            </a:r>
            <a:r>
              <a:rPr lang="en-US"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الجبوری، 254:2009). </a:t>
            </a:r>
            <a:endParaRPr lang="fa-IR">
              <a:cs typeface="B Nazanin" panose="00000400000000000000" pitchFamily="2" charset="-78"/>
            </a:endParaRPr>
          </a:p>
        </p:txBody>
      </p:sp>
    </p:spTree>
    <p:extLst>
      <p:ext uri="{BB962C8B-B14F-4D97-AF65-F5344CB8AC3E}">
        <p14:creationId xmlns:p14="http://schemas.microsoft.com/office/powerpoint/2010/main" val="4186009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446584" y="1825625"/>
            <a:ext cx="7907215" cy="4351338"/>
          </a:xfrm>
        </p:spPr>
        <p:txBody>
          <a:bodyPr/>
          <a:lstStyle/>
          <a:p>
            <a:pPr algn="just"/>
            <a:r>
              <a:rPr lang="ar-SA">
                <a:cs typeface="B Nazanin" panose="00000400000000000000" pitchFamily="2" charset="-78"/>
              </a:rPr>
              <a:t>قالب قصاید محلی محدود به این چند نوع نیست و از قالب های دیگری مانند گلاید الشعر و یا عماری، استفاده می شود</a:t>
            </a:r>
            <a:r>
              <a:rPr lang="en-US">
                <a:cs typeface="B Nazanin" panose="00000400000000000000" pitchFamily="2" charset="-78"/>
              </a:rPr>
              <a:t> .</a:t>
            </a:r>
            <a:r>
              <a:rPr lang="ar-SA">
                <a:cs typeface="B Nazanin" panose="00000400000000000000" pitchFamily="2" charset="-78"/>
              </a:rPr>
              <a:t>(نک.کنعانی زاده،66:1391). تجربه هایی نیز در زمینه سرودن اشعار نو عامیانه وجود دارد که به ابتکار و تلاش« مظفر نواب» شاعر معاصر عراقی به دست آمده است</a:t>
            </a:r>
            <a:r>
              <a:rPr lang="en-US">
                <a:cs typeface="B Nazanin" panose="00000400000000000000" pitchFamily="2" charset="-78"/>
              </a:rPr>
              <a:t>. </a:t>
            </a:r>
            <a:r>
              <a:rPr lang="ar-SA">
                <a:cs typeface="B Nazanin" panose="00000400000000000000" pitchFamily="2" charset="-78"/>
              </a:rPr>
              <a:t>او که در بادی امر مورد حملات و انتقادات تندی قرار گرفت، با جدیتی که در سرودن این نوع محلی از خود نشان داد، توانست این طریقه از سرودن شعر را نیز در ادبیات عامیانه باب کند و قسمتی از دیوان وی مشتمل بر قصاید عامیانه که</a:t>
            </a:r>
            <a:r>
              <a:rPr lang="en-US">
                <a:cs typeface="B Nazanin" panose="00000400000000000000" pitchFamily="2" charset="-78"/>
              </a:rPr>
              <a:t> "</a:t>
            </a:r>
            <a:r>
              <a:rPr lang="ar-SA">
                <a:cs typeface="B Nazanin" panose="00000400000000000000" pitchFamily="2" charset="-78"/>
              </a:rPr>
              <a:t>للریل و حمد</a:t>
            </a:r>
            <a:r>
              <a:rPr lang="en-US">
                <a:cs typeface="B Nazanin" panose="00000400000000000000" pitchFamily="2" charset="-78"/>
              </a:rPr>
              <a:t>" </a:t>
            </a:r>
            <a:r>
              <a:rPr lang="ar-SA">
                <a:cs typeface="B Nazanin" panose="00000400000000000000" pitchFamily="2" charset="-78"/>
              </a:rPr>
              <a:t>یکی از مشهورترین </a:t>
            </a:r>
            <a:r>
              <a:rPr lang="ar-SA" smtClean="0">
                <a:cs typeface="B Nazanin" panose="00000400000000000000" pitchFamily="2" charset="-78"/>
              </a:rPr>
              <a:t>آنهاست</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49548"/>
            <a:ext cx="2495843" cy="2692790"/>
          </a:xfrm>
          <a:prstGeom prst="rect">
            <a:avLst/>
          </a:prstGeom>
        </p:spPr>
      </p:pic>
      <p:sp>
        <p:nvSpPr>
          <p:cNvPr id="5" name="TextBox 4"/>
          <p:cNvSpPr txBox="1"/>
          <p:nvPr/>
        </p:nvSpPr>
        <p:spPr>
          <a:xfrm>
            <a:off x="1012874" y="5092505"/>
            <a:ext cx="1758461" cy="523220"/>
          </a:xfrm>
          <a:prstGeom prst="rect">
            <a:avLst/>
          </a:prstGeom>
          <a:noFill/>
        </p:spPr>
        <p:txBody>
          <a:bodyPr wrap="square" rtlCol="1">
            <a:spAutoFit/>
          </a:bodyPr>
          <a:lstStyle/>
          <a:p>
            <a:pPr algn="ctr"/>
            <a:r>
              <a:rPr lang="ar-SA" sz="2800">
                <a:solidFill>
                  <a:srgbClr val="FF0000"/>
                </a:solidFill>
                <a:cs typeface="B Nazanin" panose="00000400000000000000" pitchFamily="2" charset="-78"/>
              </a:rPr>
              <a:t>مظفر نواب</a:t>
            </a:r>
            <a:endParaRPr lang="fa-IR">
              <a:solidFill>
                <a:srgbClr val="FF0000"/>
              </a:solidFill>
            </a:endParaRPr>
          </a:p>
        </p:txBody>
      </p:sp>
    </p:spTree>
    <p:extLst>
      <p:ext uri="{BB962C8B-B14F-4D97-AF65-F5344CB8AC3E}">
        <p14:creationId xmlns:p14="http://schemas.microsoft.com/office/powerpoint/2010/main" val="1212608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اصطلاح «</a:t>
            </a:r>
            <a:r>
              <a:rPr lang="ar-SA" b="1">
                <a:solidFill>
                  <a:srgbClr val="00B050"/>
                </a:solidFill>
                <a:cs typeface="B Nazanin" panose="00000400000000000000" pitchFamily="2" charset="-78"/>
              </a:rPr>
              <a:t>ادبیات عامیانه</a:t>
            </a:r>
            <a:r>
              <a:rPr lang="ar-SA">
                <a:cs typeface="B Nazanin" panose="00000400000000000000" pitchFamily="2" charset="-78"/>
              </a:rPr>
              <a:t>» در کنار ادبیات مکتوب و رسمی نیز خالی از اشکال نیست ؛ از یک سو در جـایگـاه پدید آورنده اثر، توسط </a:t>
            </a:r>
            <a:r>
              <a:rPr lang="ar-SA" smtClean="0">
                <a:cs typeface="B Nazanin" panose="00000400000000000000" pitchFamily="2" charset="-78"/>
              </a:rPr>
              <a:t>عامۀ </a:t>
            </a:r>
            <a:r>
              <a:rPr lang="ar-SA">
                <a:cs typeface="B Nazanin" panose="00000400000000000000" pitchFamily="2" charset="-78"/>
              </a:rPr>
              <a:t>مردم به وجود می آید  که منجر به ادبیاتی غیر شخصی  (</a:t>
            </a:r>
            <a:r>
              <a:rPr lang="en-US">
                <a:cs typeface="B Nazanin" panose="00000400000000000000" pitchFamily="2" charset="-78"/>
              </a:rPr>
              <a:t>impersonal</a:t>
            </a:r>
            <a:r>
              <a:rPr lang="ar-SA">
                <a:cs typeface="B Nazanin" panose="00000400000000000000" pitchFamily="2" charset="-78"/>
              </a:rPr>
              <a:t>) می شود. </a:t>
            </a:r>
            <a:r>
              <a:rPr lang="ar-SA" smtClean="0">
                <a:cs typeface="B Nazanin" panose="00000400000000000000" pitchFamily="2" charset="-78"/>
              </a:rPr>
              <a:t>حال </a:t>
            </a:r>
            <a:r>
              <a:rPr lang="ar-SA">
                <a:cs typeface="B Nazanin" panose="00000400000000000000" pitchFamily="2" charset="-78"/>
              </a:rPr>
              <a:t>آنکه ادبیات مکتوب پیوسته مؤلفی یگانه دارد. دیگر اینکه، ادبیاتی عامیانه و غیر هنرمندانه در مقابل  ادبیات متعالی و هنرمندانۀ رسمی و مکتوب به شمار می آید ( سوکولوف، 133:2000).  البته در این زمین  می بایست  بین دو مقوله مجهول المؤلف بودن و مؤلفی واحد  نداشتن یا همان غیرشخصی بودن، تفاوت قائل  شد. </a:t>
            </a:r>
            <a:endParaRPr lang="fa-IR">
              <a:cs typeface="B Nazanin" panose="00000400000000000000" pitchFamily="2" charset="-78"/>
            </a:endParaRPr>
          </a:p>
        </p:txBody>
      </p:sp>
      <p:sp>
        <p:nvSpPr>
          <p:cNvPr id="4" name="Flowchart: Process 3"/>
          <p:cNvSpPr/>
          <p:nvPr/>
        </p:nvSpPr>
        <p:spPr>
          <a:xfrm>
            <a:off x="838200" y="4459459"/>
            <a:ext cx="5683348" cy="1237957"/>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FF0000"/>
                </a:solidFill>
                <a:cs typeface="B Nazanin" panose="00000400000000000000" pitchFamily="2" charset="-78"/>
              </a:rPr>
              <a:t>مجهول المؤلف بودن و مؤلفی واحد  نداشتن</a:t>
            </a:r>
            <a:endParaRPr lang="fa-IR" b="1">
              <a:solidFill>
                <a:srgbClr val="FF0000"/>
              </a:solidFill>
            </a:endParaRPr>
          </a:p>
        </p:txBody>
      </p:sp>
    </p:spTree>
    <p:extLst>
      <p:ext uri="{BB962C8B-B14F-4D97-AF65-F5344CB8AC3E}">
        <p14:creationId xmlns:p14="http://schemas.microsoft.com/office/powerpoint/2010/main" val="21327952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ctr"/>
            <a:r>
              <a:rPr lang="ar-SA">
                <a:cs typeface="B Nazanin" panose="00000400000000000000" pitchFamily="2" charset="-78"/>
              </a:rPr>
              <a:t>و اکنون بسیاری از شاعران شعر عامیانه به این طریق </a:t>
            </a:r>
            <a:r>
              <a:rPr lang="ar-SA">
                <a:cs typeface="B Nazanin" panose="00000400000000000000" pitchFamily="2" charset="-78"/>
              </a:rPr>
              <a:t>شعر می سرایند</a:t>
            </a:r>
            <a:r>
              <a:rPr lang="en-US">
                <a:cs typeface="B Nazanin" panose="00000400000000000000" pitchFamily="2" charset="-78"/>
              </a:rPr>
              <a:t>. </a:t>
            </a:r>
            <a:r>
              <a:rPr lang="ar-SA" smtClean="0">
                <a:cs typeface="B Nazanin" panose="00000400000000000000" pitchFamily="2" charset="-78"/>
              </a:rPr>
              <a:t>شعر </a:t>
            </a:r>
            <a:r>
              <a:rPr lang="ar-SA">
                <a:cs typeface="B Nazanin" panose="00000400000000000000" pitchFamily="2" charset="-78"/>
              </a:rPr>
              <a:t>زیر نمونه ای از اشعار اوست: </a:t>
            </a:r>
            <a:endParaRPr lang="en-US" smtClean="0">
              <a:cs typeface="B Nazanin" panose="00000400000000000000" pitchFamily="2" charset="-78"/>
            </a:endParaRPr>
          </a:p>
          <a:p>
            <a:pPr algn="ctr"/>
            <a:r>
              <a:rPr lang="ar-SA" smtClean="0">
                <a:cs typeface="B Nazanin" panose="00000400000000000000" pitchFamily="2" charset="-78"/>
              </a:rPr>
              <a:t>زلمنه </a:t>
            </a:r>
            <a:r>
              <a:rPr lang="ar-SA">
                <a:cs typeface="B Nazanin" panose="00000400000000000000" pitchFamily="2" charset="-78"/>
              </a:rPr>
              <a:t>تخوض من تشرين</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حدر البردى</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تتنطر</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زلمنه اتحز ظلام اليل</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الخنجر</a:t>
            </a:r>
            <a:r>
              <a:rPr lang="en-US">
                <a:cs typeface="B Nazanin" panose="00000400000000000000" pitchFamily="2" charset="-78"/>
              </a:rPr>
              <a:t> .. </a:t>
            </a:r>
            <a:r>
              <a:rPr lang="ar-SA">
                <a:cs typeface="B Nazanin" panose="00000400000000000000" pitchFamily="2" charset="-78"/>
              </a:rPr>
              <a:t>تشتل ذبحته العلم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زلمنه الما تهاب الذبح</a:t>
            </a:r>
            <a:r>
              <a:rPr lang="en-US">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34657088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lnSpcReduction="10000"/>
          </a:bodyPr>
          <a:lstStyle/>
          <a:p>
            <a:pPr marL="0" indent="0" algn="ctr">
              <a:buNone/>
            </a:pPr>
            <a:r>
              <a:rPr lang="ar-SA">
                <a:cs typeface="B Nazanin" panose="00000400000000000000" pitchFamily="2" charset="-78"/>
              </a:rPr>
              <a:t>تضحک</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ساعه المنحر</a:t>
            </a:r>
            <a:r>
              <a:rPr lang="en-US">
                <a:cs typeface="B Nazanin" panose="00000400000000000000" pitchFamily="2" charset="-78"/>
              </a:rPr>
              <a:t>.. </a:t>
            </a:r>
          </a:p>
          <a:p>
            <a:pPr marL="0" indent="0" algn="ctr">
              <a:buNone/>
            </a:pPr>
            <a:r>
              <a:rPr lang="ar-SA">
                <a:cs typeface="B Nazanin" panose="00000400000000000000" pitchFamily="2" charset="-78"/>
              </a:rPr>
              <a:t>يساكي الشمس</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من عینک...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أبعز الشمس</a:t>
            </a:r>
            <a:r>
              <a:rPr lang="en-US">
                <a:cs typeface="B Nazanin" panose="00000400000000000000" pitchFamily="2" charset="-78"/>
              </a:rPr>
              <a:t>... </a:t>
            </a:r>
          </a:p>
          <a:p>
            <a:pPr marL="0" indent="0" algn="ctr">
              <a:buNone/>
            </a:pPr>
            <a:r>
              <a:rPr lang="ar-SA">
                <a:cs typeface="B Nazanin" panose="00000400000000000000" pitchFamily="2" charset="-78"/>
              </a:rPr>
              <a:t>حب أخضر...</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لوَن حلت نسمه اليل</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شعرک</a:t>
            </a:r>
            <a:r>
              <a:rPr lang="en-US">
                <a:cs typeface="B Nazanin" panose="00000400000000000000" pitchFamily="2" charset="-78"/>
              </a:rPr>
              <a:t>.... </a:t>
            </a:r>
            <a:br>
              <a:rPr lang="en-US">
                <a:cs typeface="B Nazanin" panose="00000400000000000000" pitchFamily="2" charset="-78"/>
              </a:rPr>
            </a:br>
            <a:r>
              <a:rPr lang="ar-SA">
                <a:cs typeface="B Nazanin" panose="00000400000000000000" pitchFamily="2" charset="-78"/>
              </a:rPr>
              <a:t>تنشگ العنبر</a:t>
            </a:r>
            <a:r>
              <a:rPr lang="en-US">
                <a:cs typeface="B Nazanin" panose="00000400000000000000" pitchFamily="2" charset="-78"/>
              </a:rPr>
              <a:t>... </a:t>
            </a:r>
          </a:p>
          <a:p>
            <a:pPr marL="0" indent="0" algn="ctr">
              <a:buNone/>
            </a:pPr>
            <a:r>
              <a:rPr lang="en-US"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 الخالدی، 76:2010).</a:t>
            </a:r>
            <a:r>
              <a:rPr lang="en-US">
                <a:cs typeface="B Nazanin" panose="00000400000000000000" pitchFamily="2" charset="-78"/>
              </a:rPr>
              <a:t/>
            </a:r>
            <a:br>
              <a:rPr lang="en-US">
                <a:cs typeface="B Nazanin" panose="00000400000000000000" pitchFamily="2" charset="-78"/>
              </a:rPr>
            </a:br>
            <a:endParaRPr lang="fa-IR">
              <a:cs typeface="B Nazanin" panose="00000400000000000000" pitchFamily="2" charset="-78"/>
            </a:endParaRPr>
          </a:p>
        </p:txBody>
      </p:sp>
    </p:spTree>
    <p:extLst>
      <p:ext uri="{BB962C8B-B14F-4D97-AF65-F5344CB8AC3E}">
        <p14:creationId xmlns:p14="http://schemas.microsoft.com/office/powerpoint/2010/main" val="319417508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اشعار کوتاه</a:t>
            </a:r>
            <a:r>
              <a:rPr lang="ar-SA">
                <a:solidFill>
                  <a:srgbClr val="FF0000"/>
                </a:solidFill>
                <a:cs typeface="B Nazanin" panose="00000400000000000000" pitchFamily="2" charset="-78"/>
              </a:rPr>
              <a:t>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ar-SA" smtClean="0">
                <a:cs typeface="B Nazanin" panose="00000400000000000000" pitchFamily="2" charset="-78"/>
              </a:rPr>
              <a:t>اشعار </a:t>
            </a:r>
            <a:r>
              <a:rPr lang="ar-SA">
                <a:cs typeface="B Nazanin" panose="00000400000000000000" pitchFamily="2" charset="-78"/>
              </a:rPr>
              <a:t>کوتاه شاخه دوم شعرهای نو را تشکیل می دهد</a:t>
            </a:r>
            <a:r>
              <a:rPr lang="en-US">
                <a:cs typeface="B Nazanin" panose="00000400000000000000" pitchFamily="2" charset="-78"/>
              </a:rPr>
              <a:t>. </a:t>
            </a:r>
            <a:r>
              <a:rPr lang="ar-SA">
                <a:cs typeface="B Nazanin" panose="00000400000000000000" pitchFamily="2" charset="-78"/>
              </a:rPr>
              <a:t>این گونه اشعار بیشتر دو بیتی هستند و از این لحاظ که قافیه در آنها متجانس باشد یا نامتجانس، می توان آنها را به دو دسته تقسیم کرد؛ اول اشعاری که قافیه ای متجانس دارند، مانند: ابوذیه، میمر، هات و عناب؛ و دیگر اشعاری که قافیه ای نامتجانس دارند، مانند: نایل، دارمی، هوسه و چوبیه. زبان این گونه اشعار همگی عامیانه است و هر یک وزن خاص خود را دارد</a:t>
            </a:r>
            <a:r>
              <a:rPr lang="en-US">
                <a:cs typeface="B Nazanin" panose="00000400000000000000" pitchFamily="2" charset="-78"/>
              </a:rPr>
              <a:t>. </a:t>
            </a:r>
            <a:r>
              <a:rPr lang="ar-SA">
                <a:cs typeface="B Nazanin" panose="00000400000000000000" pitchFamily="2" charset="-78"/>
              </a:rPr>
              <a:t>قافیه در مصراع چهارم تمامی آنها متفاوت است ؛ سنتی که از دیر باز ویژگی این گونه اشعار است </a:t>
            </a:r>
            <a:r>
              <a:rPr lang="ar-SA" baseline="30000">
                <a:cs typeface="B Nazanin" panose="00000400000000000000" pitchFamily="2" charset="-78"/>
              </a:rPr>
              <a:t>(6)</a:t>
            </a:r>
            <a:r>
              <a:rPr lang="ar-SA">
                <a:cs typeface="B Nazanin" panose="00000400000000000000" pitchFamily="2" charset="-78"/>
              </a:rPr>
              <a:t>. </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237957" y="4403188"/>
            <a:ext cx="3305908" cy="113948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a:solidFill>
                  <a:srgbClr val="FF0000"/>
                </a:solidFill>
                <a:cs typeface="B Nazanin" panose="00000400000000000000" pitchFamily="2" charset="-78"/>
              </a:rPr>
              <a:t>دو بیتی</a:t>
            </a:r>
            <a:endParaRPr lang="fa-IR" sz="2000" b="1">
              <a:solidFill>
                <a:srgbClr val="FF0000"/>
              </a:solidFill>
            </a:endParaRPr>
          </a:p>
        </p:txBody>
      </p:sp>
    </p:spTree>
    <p:extLst>
      <p:ext uri="{BB962C8B-B14F-4D97-AF65-F5344CB8AC3E}">
        <p14:creationId xmlns:p14="http://schemas.microsoft.com/office/powerpoint/2010/main" val="19727628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بر اساس غناء و آواز</a:t>
            </a:r>
            <a:r>
              <a:rPr lang="ar-SA">
                <a:solidFill>
                  <a:srgbClr val="FF0000"/>
                </a:solidFill>
                <a:cs typeface="B Nazanin" panose="00000400000000000000" pitchFamily="2" charset="-78"/>
              </a:rPr>
              <a:t>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ar-SA" smtClean="0">
                <a:cs typeface="B Nazanin" panose="00000400000000000000" pitchFamily="2" charset="-78"/>
              </a:rPr>
              <a:t>اصل </a:t>
            </a:r>
            <a:r>
              <a:rPr lang="ar-SA">
                <a:cs typeface="B Nazanin" panose="00000400000000000000" pitchFamily="2" charset="-78"/>
              </a:rPr>
              <a:t>در شعر عربی بر انشاد شعر است و خواندن آن به دکلمه، اما« در ایران شعر سرودن مفهوم داشته نه شعر گفتن و همواره شعر با موسیقی بوده است و همراه آن سروده می شده» (شفیعی کدکنی، 484:1386). در ادبیات عامیانه عربی نیز از دیرباز به اشعاری برمی خوریم که از همان ابتدا براساس آواز و غناء بنا نهاده شده است</a:t>
            </a:r>
            <a:r>
              <a:rPr lang="ar-SA" smtClean="0">
                <a:cs typeface="B Nazanin" panose="00000400000000000000" pitchFamily="2" charset="-78"/>
              </a:rPr>
              <a:t>.«</a:t>
            </a:r>
            <a:r>
              <a:rPr lang="ar-SA" smtClean="0">
                <a:solidFill>
                  <a:srgbClr val="FF0000"/>
                </a:solidFill>
                <a:cs typeface="B Nazanin" panose="00000400000000000000" pitchFamily="2" charset="-78"/>
              </a:rPr>
              <a:t>رکبانیه</a:t>
            </a:r>
            <a:r>
              <a:rPr lang="ar-SA">
                <a:cs typeface="B Nazanin" panose="00000400000000000000" pitchFamily="2" charset="-78"/>
              </a:rPr>
              <a:t>» و </a:t>
            </a:r>
            <a:r>
              <a:rPr lang="ar-SA" smtClean="0">
                <a:cs typeface="B Nazanin" panose="00000400000000000000" pitchFamily="2" charset="-78"/>
              </a:rPr>
              <a:t>«</a:t>
            </a:r>
            <a:r>
              <a:rPr lang="ar-SA" smtClean="0">
                <a:solidFill>
                  <a:srgbClr val="FF0000"/>
                </a:solidFill>
                <a:cs typeface="B Nazanin" panose="00000400000000000000" pitchFamily="2" charset="-78"/>
              </a:rPr>
              <a:t>حداء</a:t>
            </a:r>
            <a:r>
              <a:rPr lang="ar-SA">
                <a:cs typeface="B Nazanin" panose="00000400000000000000" pitchFamily="2" charset="-78"/>
              </a:rPr>
              <a:t>» از این جمله اشعارند</a:t>
            </a:r>
            <a:r>
              <a:rPr lang="en-US">
                <a:cs typeface="B Nazanin" panose="00000400000000000000" pitchFamily="2" charset="-78"/>
              </a:rPr>
              <a:t>. </a:t>
            </a:r>
            <a:r>
              <a:rPr lang="ar-SA">
                <a:cs typeface="B Nazanin" panose="00000400000000000000" pitchFamily="2" charset="-78"/>
              </a:rPr>
              <a:t>ویژگی مشترک این دسته علاوه بر آواز بنیادی، وزن مخصوص به خود و نداشتن قالبی ثابت و مشخص است</a:t>
            </a:r>
            <a:r>
              <a:rPr lang="en-US">
                <a:cs typeface="B Nazanin" panose="00000400000000000000" pitchFamily="2" charset="-78"/>
              </a:rPr>
              <a:t>. </a:t>
            </a:r>
            <a:r>
              <a:rPr lang="ar-SA">
                <a:cs typeface="B Nazanin" panose="00000400000000000000" pitchFamily="2" charset="-78"/>
              </a:rPr>
              <a:t>این آوازها بسیار به شعر جاهلی نزدیک است؛ چرا که در همان حال و هوا و فضای دشت و صحرا سروده و به آواز خوانده می شود</a:t>
            </a:r>
            <a:r>
              <a:rPr lang="en-US">
                <a:cs typeface="B Nazanin" panose="00000400000000000000" pitchFamily="2" charset="-78"/>
              </a:rPr>
              <a:t>.</a:t>
            </a:r>
          </a:p>
          <a:p>
            <a:pPr algn="just"/>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266092" y="4797083"/>
            <a:ext cx="4994031" cy="998806"/>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این آوازها بسیار به شعر جاهلی نزدیک است</a:t>
            </a:r>
            <a:endParaRPr lang="fa-IR"/>
          </a:p>
        </p:txBody>
      </p:sp>
    </p:spTree>
    <p:extLst>
      <p:ext uri="{BB962C8B-B14F-4D97-AF65-F5344CB8AC3E}">
        <p14:creationId xmlns:p14="http://schemas.microsoft.com/office/powerpoint/2010/main" val="21162620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670474" y="1825625"/>
            <a:ext cx="6683326" cy="4351338"/>
          </a:xfrm>
        </p:spPr>
        <p:txBody>
          <a:bodyPr/>
          <a:lstStyle/>
          <a:p>
            <a:pPr algn="just"/>
            <a:r>
              <a:rPr lang="ar-SA" b="1">
                <a:solidFill>
                  <a:srgbClr val="FF0000"/>
                </a:solidFill>
                <a:cs typeface="B Nazanin" panose="00000400000000000000" pitchFamily="2" charset="-78"/>
              </a:rPr>
              <a:t>رکبانی؛</a:t>
            </a:r>
            <a:r>
              <a:rPr lang="ar-SA">
                <a:solidFill>
                  <a:srgbClr val="FF0000"/>
                </a:solidFill>
                <a:cs typeface="B Nazanin" panose="00000400000000000000" pitchFamily="2" charset="-78"/>
              </a:rPr>
              <a:t> </a:t>
            </a:r>
            <a:r>
              <a:rPr lang="ar-SA">
                <a:cs typeface="B Nazanin" panose="00000400000000000000" pitchFamily="2" charset="-78"/>
              </a:rPr>
              <a:t>یکی از انواع آوازهای معروف عامیانه است که بازمانده از اشعار عرب جاهلی است</a:t>
            </a:r>
            <a:r>
              <a:rPr lang="en-US">
                <a:cs typeface="B Nazanin" panose="00000400000000000000" pitchFamily="2" charset="-78"/>
              </a:rPr>
              <a:t>. </a:t>
            </a:r>
            <a:r>
              <a:rPr lang="ar-SA">
                <a:cs typeface="B Nazanin" panose="00000400000000000000" pitchFamily="2" charset="-78"/>
              </a:rPr>
              <a:t>منسوب به رکبان یعنی سوارکاران است</a:t>
            </a:r>
            <a:r>
              <a:rPr lang="en-US">
                <a:cs typeface="B Nazanin" panose="00000400000000000000" pitchFamily="2" charset="-78"/>
              </a:rPr>
              <a:t>. </a:t>
            </a:r>
            <a:r>
              <a:rPr lang="ar-SA">
                <a:cs typeface="B Nazanin" panose="00000400000000000000" pitchFamily="2" charset="-78"/>
              </a:rPr>
              <a:t>بر وزن گامهای اسب سروده می شود (مستفعلن فاعلن مستفعلن فاعلن)، لذا يرسرعت و پر جنب و جوش و حماسی است</a:t>
            </a:r>
            <a:r>
              <a:rPr lang="en-US">
                <a:cs typeface="B Nazanin" panose="00000400000000000000" pitchFamily="2" charset="-78"/>
              </a:rPr>
              <a:t>. </a:t>
            </a:r>
            <a:r>
              <a:rPr lang="ar-SA">
                <a:cs typeface="B Nazanin" panose="00000400000000000000" pitchFamily="2" charset="-78"/>
              </a:rPr>
              <a:t>در قالب رجدی سروده می شود اما در قالب عمودی و مربع هم رکبانیه هایی وجود دارد( نک</a:t>
            </a:r>
            <a:r>
              <a:rPr lang="en-US">
                <a:cs typeface="B Nazanin" panose="00000400000000000000" pitchFamily="2" charset="-78"/>
              </a:rPr>
              <a:t>. </a:t>
            </a:r>
            <a:r>
              <a:rPr lang="ar-SA">
                <a:cs typeface="B Nazanin" panose="00000400000000000000" pitchFamily="2" charset="-78"/>
              </a:rPr>
              <a:t>الجبوری، 371:209). </a:t>
            </a:r>
            <a:endParaRPr lang="fa-IR">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5401994" y="4923692"/>
            <a:ext cx="3840480" cy="104225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a:solidFill>
                  <a:srgbClr val="002060"/>
                </a:solidFill>
                <a:cs typeface="B Nazanin" panose="00000400000000000000" pitchFamily="2" charset="-78"/>
              </a:rPr>
              <a:t>بر وزن گامهای اسب</a:t>
            </a:r>
            <a:endParaRPr lang="fa-IR" b="1">
              <a:solidFill>
                <a:srgbClr val="002060"/>
              </a:solidFill>
            </a:endParaRPr>
          </a:p>
        </p:txBody>
      </p:sp>
      <p:pic>
        <p:nvPicPr>
          <p:cNvPr id="5" name="Picture 4"/>
          <p:cNvPicPr>
            <a:picLocks noChangeAspect="1"/>
          </p:cNvPicPr>
          <p:nvPr/>
        </p:nvPicPr>
        <p:blipFill>
          <a:blip r:embed="rId2"/>
          <a:stretch>
            <a:fillRect/>
          </a:stretch>
        </p:blipFill>
        <p:spPr>
          <a:xfrm>
            <a:off x="838200" y="1825624"/>
            <a:ext cx="3708887" cy="3210609"/>
          </a:xfrm>
          <a:prstGeom prst="rect">
            <a:avLst/>
          </a:prstGeom>
        </p:spPr>
      </p:pic>
    </p:spTree>
    <p:extLst>
      <p:ext uri="{BB962C8B-B14F-4D97-AF65-F5344CB8AC3E}">
        <p14:creationId xmlns:p14="http://schemas.microsoft.com/office/powerpoint/2010/main" val="31696390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838200" y="1825625"/>
            <a:ext cx="10515600" cy="4351338"/>
          </a:xfrm>
        </p:spPr>
        <p:txBody>
          <a:bodyPr>
            <a:normAutofit/>
          </a:bodyPr>
          <a:lstStyle/>
          <a:p>
            <a:pPr algn="just"/>
            <a:r>
              <a:rPr lang="ar-SA">
                <a:cs typeface="B Nazanin" panose="00000400000000000000" pitchFamily="2" charset="-78"/>
              </a:rPr>
              <a:t>رکبانیه زیر از ملافاضل سکرانی است که به مناسبت وفات شیخ حنش اليابر سرود</a:t>
            </a:r>
            <a:r>
              <a:rPr lang="en-US">
                <a:cs typeface="B Nazanin" panose="00000400000000000000" pitchFamily="2" charset="-78"/>
              </a:rPr>
              <a:t>: </a:t>
            </a:r>
            <a:endParaRPr lang="fa-IR" smtClean="0">
              <a:cs typeface="B Nazanin" panose="00000400000000000000" pitchFamily="2" charset="-78"/>
            </a:endParaRPr>
          </a:p>
          <a:p>
            <a:pPr marL="0" indent="0">
              <a:buNone/>
            </a:pPr>
            <a:r>
              <a:rPr lang="fa-IR" smtClean="0">
                <a:cs typeface="B Nazanin" panose="00000400000000000000" pitchFamily="2" charset="-78"/>
              </a:rPr>
              <a:t>  		</a:t>
            </a:r>
            <a:r>
              <a:rPr lang="ar-SA" smtClean="0">
                <a:cs typeface="B Nazanin" panose="00000400000000000000" pitchFamily="2" charset="-78"/>
              </a:rPr>
              <a:t>یا </a:t>
            </a:r>
            <a:r>
              <a:rPr lang="ar-SA">
                <a:cs typeface="B Nazanin" panose="00000400000000000000" pitchFamily="2" charset="-78"/>
              </a:rPr>
              <a:t>طارشی بمسراك عجّل یسیّار   </a:t>
            </a:r>
            <a:r>
              <a:rPr lang="ar-SA" smtClean="0">
                <a:cs typeface="B Nazanin" panose="00000400000000000000" pitchFamily="2" charset="-78"/>
              </a:rPr>
              <a:t> </a:t>
            </a:r>
            <a:r>
              <a:rPr lang="fa-IR" smtClean="0">
                <a:cs typeface="B Nazanin" panose="00000400000000000000" pitchFamily="2" charset="-78"/>
              </a:rPr>
              <a:t>و</a:t>
            </a:r>
            <a:r>
              <a:rPr lang="ar-SA" smtClean="0">
                <a:cs typeface="B Nazanin" panose="00000400000000000000" pitchFamily="2" charset="-78"/>
              </a:rPr>
              <a:t>بظهرمُهرک </a:t>
            </a:r>
            <a:r>
              <a:rPr lang="ar-SA">
                <a:cs typeface="B Nazanin" panose="00000400000000000000" pitchFamily="2" charset="-78"/>
              </a:rPr>
              <a:t>لُح گبل ان تِعنّه</a:t>
            </a:r>
            <a:endParaRPr lang="en-US">
              <a:cs typeface="B Nazanin" panose="00000400000000000000" pitchFamily="2" charset="-78"/>
            </a:endParaRPr>
          </a:p>
          <a:p>
            <a:pPr marL="0" indent="0" algn="ctr">
              <a:buNone/>
            </a:pPr>
            <a:r>
              <a:rPr lang="fa-IR" smtClean="0">
                <a:cs typeface="B Nazanin" panose="00000400000000000000" pitchFamily="2" charset="-78"/>
              </a:rPr>
              <a:t>    </a:t>
            </a:r>
            <a:r>
              <a:rPr lang="ar-SA" smtClean="0">
                <a:cs typeface="B Nazanin" panose="00000400000000000000" pitchFamily="2" charset="-78"/>
              </a:rPr>
              <a:t>الزم </a:t>
            </a:r>
            <a:r>
              <a:rPr lang="ar-SA">
                <a:cs typeface="B Nazanin" panose="00000400000000000000" pitchFamily="2" charset="-78"/>
              </a:rPr>
              <a:t>یمین بدرها وصیح یا بدرالقمار    </a:t>
            </a:r>
            <a:r>
              <a:rPr lang="ar-SA" smtClean="0">
                <a:cs typeface="B Nazanin" panose="00000400000000000000" pitchFamily="2" charset="-78"/>
              </a:rPr>
              <a:t> </a:t>
            </a:r>
            <a:r>
              <a:rPr lang="ar-SA">
                <a:cs typeface="B Nazanin" panose="00000400000000000000" pitchFamily="2" charset="-78"/>
              </a:rPr>
              <a:t>یالمنّه قط ما خاب ظن التعنّه </a:t>
            </a:r>
            <a:endParaRPr lang="en-US">
              <a:cs typeface="B Nazanin" panose="00000400000000000000" pitchFamily="2" charset="-78"/>
            </a:endParaRPr>
          </a:p>
          <a:p>
            <a:pPr marL="0" indent="0" algn="ctr">
              <a:buNone/>
            </a:pPr>
            <a:r>
              <a:rPr lang="fa-IR" smtClean="0">
                <a:cs typeface="B Nazanin" panose="00000400000000000000" pitchFamily="2" charset="-78"/>
              </a:rPr>
              <a:t>          </a:t>
            </a:r>
            <a:r>
              <a:rPr lang="ar-SA" smtClean="0">
                <a:cs typeface="B Nazanin" panose="00000400000000000000" pitchFamily="2" charset="-78"/>
              </a:rPr>
              <a:t>گِلّه </a:t>
            </a:r>
            <a:r>
              <a:rPr lang="ar-SA">
                <a:cs typeface="B Nazanin" panose="00000400000000000000" pitchFamily="2" charset="-78"/>
              </a:rPr>
              <a:t>اعله جار افلان طاغی البلد جار     </a:t>
            </a:r>
            <a:r>
              <a:rPr lang="ar-SA" smtClean="0">
                <a:cs typeface="B Nazanin" panose="00000400000000000000" pitchFamily="2" charset="-78"/>
              </a:rPr>
              <a:t>بس </a:t>
            </a:r>
            <a:r>
              <a:rPr lang="ar-SA">
                <a:cs typeface="B Nazanin" panose="00000400000000000000" pitchFamily="2" charset="-78"/>
              </a:rPr>
              <a:t>یسمع بن الحید یِطرگ نزلته...</a:t>
            </a:r>
            <a:endParaRPr lang="en-US">
              <a:cs typeface="B Nazanin" panose="00000400000000000000" pitchFamily="2" charset="-78"/>
            </a:endParaRPr>
          </a:p>
          <a:p>
            <a:pPr marL="0" indent="0" algn="just">
              <a:buNone/>
            </a:pPr>
            <a:r>
              <a:rPr lang="ar-SA">
                <a:cs typeface="B Nazanin" panose="00000400000000000000" pitchFamily="2" charset="-78"/>
              </a:rPr>
              <a:t>                                                   </a:t>
            </a:r>
            <a:r>
              <a:rPr lang="ar-SA" smtClean="0">
                <a:cs typeface="B Nazanin" panose="00000400000000000000" pitchFamily="2" charset="-78"/>
              </a:rPr>
              <a:t>              </a:t>
            </a: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(سکرانی، 76:1377).</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265203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b="1">
                <a:solidFill>
                  <a:srgbClr val="FF0000"/>
                </a:solidFill>
                <a:cs typeface="B Nazanin" panose="00000400000000000000" pitchFamily="2" charset="-78"/>
              </a:rPr>
              <a:t>حداء؛</a:t>
            </a:r>
            <a:r>
              <a:rPr lang="ar-SA">
                <a:solidFill>
                  <a:srgbClr val="FF0000"/>
                </a:solidFill>
                <a:cs typeface="B Nazanin" panose="00000400000000000000" pitchFamily="2" charset="-78"/>
              </a:rPr>
              <a:t> </a:t>
            </a:r>
            <a:r>
              <a:rPr lang="ar-SA">
                <a:cs typeface="B Nazanin" panose="00000400000000000000" pitchFamily="2" charset="-78"/>
              </a:rPr>
              <a:t>سرودهایی است که بسیار با تأنی و آهستگی و بر وزن گامهای شتر سروده شده است</a:t>
            </a:r>
            <a:r>
              <a:rPr lang="en-US">
                <a:cs typeface="B Nazanin" panose="00000400000000000000" pitchFamily="2" charset="-78"/>
              </a:rPr>
              <a:t>. </a:t>
            </a:r>
            <a:r>
              <a:rPr lang="ar-SA">
                <a:cs typeface="B Nazanin" panose="00000400000000000000" pitchFamily="2" charset="-78"/>
              </a:rPr>
              <a:t>مخصوص صحرا و سفرهای طولانی است</a:t>
            </a:r>
            <a:r>
              <a:rPr lang="en-US">
                <a:cs typeface="B Nazanin" panose="00000400000000000000" pitchFamily="2" charset="-78"/>
              </a:rPr>
              <a:t>. </a:t>
            </a:r>
            <a:r>
              <a:rPr lang="ar-SA">
                <a:cs typeface="B Nazanin" panose="00000400000000000000" pitchFamily="2" charset="-78"/>
              </a:rPr>
              <a:t>زبان در رکبانیه و حداء متأثر از لهجه بدوی است</a:t>
            </a:r>
            <a:r>
              <a:rPr lang="en-US">
                <a:cs typeface="B Nazanin" panose="00000400000000000000" pitchFamily="2" charset="-78"/>
              </a:rPr>
              <a:t>. </a:t>
            </a:r>
            <a:r>
              <a:rPr lang="ar-SA">
                <a:cs typeface="B Nazanin" panose="00000400000000000000" pitchFamily="2" charset="-78"/>
              </a:rPr>
              <a:t>زیرا این اشعار را قبایل بدوی در هنگام کوچ، به آواز می خوانند</a:t>
            </a:r>
            <a:r>
              <a:rPr lang="en-US">
                <a:cs typeface="B Nazanin" panose="00000400000000000000" pitchFamily="2" charset="-78"/>
              </a:rPr>
              <a:t>. </a:t>
            </a:r>
            <a:r>
              <a:rPr lang="ar-SA">
                <a:cs typeface="B Nazanin" panose="00000400000000000000" pitchFamily="2" charset="-78"/>
              </a:rPr>
              <a:t>کسی که اشعار حداء را می خواند شتربان یا حادی نام دارد</a:t>
            </a:r>
            <a:r>
              <a:rPr lang="en-US">
                <a:cs typeface="B Nazanin" panose="00000400000000000000" pitchFamily="2" charset="-78"/>
              </a:rPr>
              <a:t>. </a:t>
            </a:r>
            <a:r>
              <a:rPr lang="ar-SA">
                <a:cs typeface="B Nazanin" panose="00000400000000000000" pitchFamily="2" charset="-78"/>
              </a:rPr>
              <a:t>در کاروان های قدیمی به طور معمول حادیانی وجود داشته که در مسیر سفر، به حداء خوانی می پرداخته اند .به عنوان نمونه « </a:t>
            </a:r>
            <a:r>
              <a:rPr lang="ar-SA" b="1">
                <a:solidFill>
                  <a:srgbClr val="FF0000"/>
                </a:solidFill>
                <a:cs typeface="B Nazanin" panose="00000400000000000000" pitchFamily="2" charset="-78"/>
              </a:rPr>
              <a:t>الطرماح بن عدی</a:t>
            </a:r>
            <a:r>
              <a:rPr lang="ar-SA">
                <a:cs typeface="B Nazanin" panose="00000400000000000000" pitchFamily="2" charset="-78"/>
              </a:rPr>
              <a:t>» از حادیانی بوده که در کاروان امام حسین(ع) در راه مکه به عراق این حداء را خوانده است</a:t>
            </a:r>
            <a:r>
              <a:rPr lang="en-US">
                <a:cs typeface="B Nazanin" panose="00000400000000000000" pitchFamily="2" charset="-78"/>
              </a:rPr>
              <a:t>: </a:t>
            </a:r>
            <a:br>
              <a:rPr lang="en-US">
                <a:cs typeface="B Nazanin" panose="00000400000000000000" pitchFamily="2" charset="-78"/>
              </a:rPr>
            </a:br>
            <a:endParaRPr lang="fa-IR">
              <a:cs typeface="B Nazanin" panose="00000400000000000000" pitchFamily="2" charset="-78"/>
            </a:endParaRPr>
          </a:p>
        </p:txBody>
      </p:sp>
      <p:sp>
        <p:nvSpPr>
          <p:cNvPr id="4" name="Flowchart: Process 3"/>
          <p:cNvSpPr/>
          <p:nvPr/>
        </p:nvSpPr>
        <p:spPr>
          <a:xfrm>
            <a:off x="1364566" y="4473526"/>
            <a:ext cx="3474720" cy="1012874"/>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لهجه بدوی</a:t>
            </a:r>
            <a:endParaRPr lang="fa-IR"/>
          </a:p>
        </p:txBody>
      </p:sp>
    </p:spTree>
    <p:extLst>
      <p:ext uri="{BB962C8B-B14F-4D97-AF65-F5344CB8AC3E}">
        <p14:creationId xmlns:p14="http://schemas.microsoft.com/office/powerpoint/2010/main" val="6074567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یا ناقتي لا تجزعي من زجری          </a:t>
            </a: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و شَمری قبل طلوع الفجر </a:t>
            </a:r>
            <a:endParaRPr lang="en-US">
              <a:cs typeface="B Nazanin" panose="00000400000000000000" pitchFamily="2" charset="-78"/>
            </a:endParaRPr>
          </a:p>
          <a:p>
            <a:pPr marL="0" indent="0">
              <a:buNone/>
            </a:pPr>
            <a:r>
              <a:rPr lang="ar-SA">
                <a:cs typeface="B Nazanin" panose="00000400000000000000" pitchFamily="2" charset="-78"/>
              </a:rPr>
              <a:t>بخیر رکبان و خیر سفر  </a:t>
            </a:r>
            <a:r>
              <a:rPr lang="fa-IR" smtClean="0">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حتی تحلّی بکثیر الفجر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الماجد الحر رحیب الصدر                  </a:t>
            </a:r>
            <a:r>
              <a:rPr lang="ar-SA" smtClean="0">
                <a:cs typeface="B Nazanin" panose="00000400000000000000" pitchFamily="2" charset="-78"/>
              </a:rPr>
              <a:t>  </a:t>
            </a:r>
            <a:r>
              <a:rPr lang="ar-SA">
                <a:cs typeface="B Nazanin" panose="00000400000000000000" pitchFamily="2" charset="-78"/>
              </a:rPr>
              <a:t>أثابه الله بخیر أجر</a:t>
            </a:r>
            <a:endParaRPr lang="en-US">
              <a:cs typeface="B Nazanin" panose="00000400000000000000" pitchFamily="2" charset="-78"/>
            </a:endParaRPr>
          </a:p>
          <a:p>
            <a:pPr algn="just"/>
            <a:r>
              <a:rPr lang="ar-SA">
                <a:cs typeface="B Nazanin" panose="00000400000000000000" pitchFamily="2" charset="-78"/>
              </a:rPr>
              <a:t>ابن امیر المومنین الطهر                 </a:t>
            </a:r>
            <a:r>
              <a:rPr lang="ar-SA" smtClean="0">
                <a:cs typeface="B Nazanin" panose="00000400000000000000" pitchFamily="2" charset="-78"/>
              </a:rPr>
              <a:t>  </a:t>
            </a:r>
            <a:r>
              <a:rPr lang="ar-SA">
                <a:cs typeface="B Nazanin" panose="00000400000000000000" pitchFamily="2" charset="-78"/>
              </a:rPr>
              <a:t>و ابن الشفیع من عذاب الحشر</a:t>
            </a:r>
            <a:endParaRPr lang="en-US">
              <a:cs typeface="B Nazanin" panose="00000400000000000000" pitchFamily="2" charset="-78"/>
            </a:endParaRPr>
          </a:p>
          <a:p>
            <a:pPr algn="just"/>
            <a:r>
              <a:rPr lang="ar-SA">
                <a:cs typeface="B Nazanin" panose="00000400000000000000" pitchFamily="2" charset="-78"/>
              </a:rPr>
              <a:t>یا مالک النفع معاً و الضر                </a:t>
            </a:r>
            <a:r>
              <a:rPr lang="ar-SA" smtClean="0">
                <a:cs typeface="B Nazanin" panose="00000400000000000000" pitchFamily="2" charset="-78"/>
              </a:rPr>
              <a:t>   </a:t>
            </a:r>
            <a:r>
              <a:rPr lang="ar-SA">
                <a:cs typeface="B Nazanin" panose="00000400000000000000" pitchFamily="2" charset="-78"/>
              </a:rPr>
              <a:t>اید حسیناً سیدی بالنصر</a:t>
            </a:r>
            <a:endParaRPr lang="en-US">
              <a:cs typeface="B Nazanin" panose="00000400000000000000" pitchFamily="2" charset="-78"/>
            </a:endParaRPr>
          </a:p>
          <a:p>
            <a:pPr algn="just"/>
            <a:r>
              <a:rPr lang="ar-SA">
                <a:cs typeface="B Nazanin" panose="00000400000000000000" pitchFamily="2" charset="-78"/>
              </a:rPr>
              <a:t>علی اللعینین سلیلی صخر              </a:t>
            </a:r>
            <a:r>
              <a:rPr lang="ar-SA" smtClean="0">
                <a:cs typeface="B Nazanin" panose="00000400000000000000" pitchFamily="2" charset="-78"/>
              </a:rPr>
              <a:t>   </a:t>
            </a:r>
            <a:r>
              <a:rPr lang="ar-SA">
                <a:cs typeface="B Nazanin" panose="00000400000000000000" pitchFamily="2" charset="-78"/>
              </a:rPr>
              <a:t>وابن زیاد العهر ابن العهر</a:t>
            </a:r>
            <a:endParaRPr lang="en-US">
              <a:cs typeface="B Nazanin" panose="00000400000000000000" pitchFamily="2" charset="-78"/>
            </a:endParaRPr>
          </a:p>
          <a:p>
            <a:pPr algn="just"/>
            <a:r>
              <a:rPr lang="ar-SA">
                <a:cs typeface="B Nazanin" panose="00000400000000000000" pitchFamily="2" charset="-78"/>
              </a:rPr>
              <a:t>                                            </a:t>
            </a:r>
            <a:r>
              <a:rPr lang="ar-SA" smtClean="0">
                <a:cs typeface="B Nazanin" panose="00000400000000000000" pitchFamily="2" charset="-78"/>
              </a:rPr>
              <a:t>                      </a:t>
            </a:r>
            <a:r>
              <a:rPr lang="ar-SA">
                <a:cs typeface="B Nazanin" panose="00000400000000000000" pitchFamily="2" charset="-78"/>
              </a:rPr>
              <a:t>( الجبئری، 403:2009).</a:t>
            </a:r>
            <a:endParaRPr lang="fa-IR">
              <a:cs typeface="B Nazanin" panose="00000400000000000000" pitchFamily="2" charset="-78"/>
            </a:endParaRPr>
          </a:p>
        </p:txBody>
      </p:sp>
    </p:spTree>
    <p:extLst>
      <p:ext uri="{BB962C8B-B14F-4D97-AF65-F5344CB8AC3E}">
        <p14:creationId xmlns:p14="http://schemas.microsoft.com/office/powerpoint/2010/main" val="14213663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321" y="2606049"/>
            <a:ext cx="10515600" cy="1325563"/>
          </a:xfrm>
        </p:spPr>
        <p:txBody>
          <a:bodyPr/>
          <a:lstStyle/>
          <a:p>
            <a:pPr algn="ctr"/>
            <a:r>
              <a:rPr lang="ar-SA" b="1">
                <a:solidFill>
                  <a:srgbClr val="FF0000"/>
                </a:solidFill>
                <a:cs typeface="B Nazanin" panose="00000400000000000000" pitchFamily="2" charset="-78"/>
              </a:rPr>
              <a:t>نمودار ۱</a:t>
            </a:r>
            <a:r>
              <a:rPr lang="en-US" b="1">
                <a:solidFill>
                  <a:srgbClr val="FF0000"/>
                </a:solidFill>
                <a:cs typeface="B Nazanin" panose="00000400000000000000" pitchFamily="2" charset="-78"/>
              </a:rPr>
              <a:t>. </a:t>
            </a:r>
            <a:r>
              <a:rPr lang="ar-SA" b="1">
                <a:solidFill>
                  <a:srgbClr val="FF0000"/>
                </a:solidFill>
                <a:cs typeface="B Nazanin" panose="00000400000000000000" pitchFamily="2" charset="-78"/>
              </a:rPr>
              <a:t>تقسیم بندی ادبیات شفاهی عربی </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36551173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196182" y="782961"/>
            <a:ext cx="7128121" cy="5349116"/>
          </a:xfrm>
          <a:prstGeom prst="rect">
            <a:avLst/>
          </a:prstGeom>
        </p:spPr>
      </p:pic>
    </p:spTree>
    <p:extLst>
      <p:ext uri="{BB962C8B-B14F-4D97-AF65-F5344CB8AC3E}">
        <p14:creationId xmlns:p14="http://schemas.microsoft.com/office/powerpoint/2010/main" val="682754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در زبان عربی اصطلاح «</a:t>
            </a:r>
            <a:r>
              <a:rPr lang="ar-SA">
                <a:solidFill>
                  <a:srgbClr val="FF0000"/>
                </a:solidFill>
                <a:cs typeface="B Nazanin" panose="00000400000000000000" pitchFamily="2" charset="-78"/>
              </a:rPr>
              <a:t>التراث الشعبی</a:t>
            </a:r>
            <a:r>
              <a:rPr lang="ar-SA">
                <a:cs typeface="B Nazanin" panose="00000400000000000000" pitchFamily="2" charset="-78"/>
              </a:rPr>
              <a:t>» معادل  فرهنگ  عامه اختیار شده که دانش گسترده ای است  و ادبیات عامیانه یا «الادب الشعبی» را نیز شامل  می شود.« الأدب الدارج» از دیگر اصـطلاحات این حوزه می باشد  که معادل  انگلیسی </a:t>
            </a:r>
            <a:r>
              <a:rPr lang="en-US">
                <a:cs typeface="B Nazanin" panose="00000400000000000000" pitchFamily="2" charset="-78"/>
              </a:rPr>
              <a:t>popular literature</a:t>
            </a:r>
            <a:r>
              <a:rPr lang="ar-SA">
                <a:cs typeface="B Nazanin" panose="00000400000000000000" pitchFamily="2" charset="-78"/>
              </a:rPr>
              <a:t> است . این اصطلاح به دقت  انتخاب شده زیرا ناظر بر مخاطب ادبیات شفاهی است. </a:t>
            </a:r>
            <a:r>
              <a:rPr lang="ar-SA" baseline="30000">
                <a:cs typeface="B Nazanin" panose="00000400000000000000" pitchFamily="2" charset="-78"/>
              </a:rPr>
              <a:t> </a:t>
            </a:r>
            <a:r>
              <a:rPr lang="ar-SA">
                <a:cs typeface="B Nazanin" panose="00000400000000000000" pitchFamily="2" charset="-78"/>
              </a:rPr>
              <a:t>و اشاره ای هم به زبان این آثار دارد که همواره زبان محلی و یا «</a:t>
            </a:r>
            <a:r>
              <a:rPr lang="ar-SA" b="1">
                <a:solidFill>
                  <a:srgbClr val="FF0000"/>
                </a:solidFill>
                <a:cs typeface="B Nazanin" panose="00000400000000000000" pitchFamily="2" charset="-78"/>
              </a:rPr>
              <a:t>اللغۀ الدارجۀ </a:t>
            </a:r>
            <a:r>
              <a:rPr lang="ar-SA">
                <a:cs typeface="B Nazanin" panose="00000400000000000000" pitchFamily="2" charset="-78"/>
              </a:rPr>
              <a:t>» است. در این پژوهش، ادبیات شفاهی و عامیانه یا عوام پسـند  را معادل  در نظر گرفته ایم ، با این تفاوت که هر یک از این اصطلاحات به جنبه ای خاص از این ادبیات توجه نشان می دهد ؛ ادبیات شفاهی به نحوۀ انتقال  که سینه به سینه و شفاهی است ، ادبیات عامیانه به منشأ و مؤلف، و ادبیات عوام پسـند  به مخاطب این گونه ادبیات اشاره دارد </a:t>
            </a:r>
            <a:endParaRPr lang="fa-IR">
              <a:cs typeface="B Nazanin" panose="00000400000000000000" pitchFamily="2" charset="-78"/>
            </a:endParaRPr>
          </a:p>
        </p:txBody>
      </p:sp>
    </p:spTree>
    <p:extLst>
      <p:ext uri="{BB962C8B-B14F-4D97-AF65-F5344CB8AC3E}">
        <p14:creationId xmlns:p14="http://schemas.microsoft.com/office/powerpoint/2010/main" val="16260700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266682" y="1027906"/>
            <a:ext cx="8319752" cy="5153016"/>
          </a:xfrm>
          <a:prstGeom prst="rect">
            <a:avLst/>
          </a:prstGeom>
        </p:spPr>
      </p:pic>
    </p:spTree>
    <p:extLst>
      <p:ext uri="{BB962C8B-B14F-4D97-AF65-F5344CB8AC3E}">
        <p14:creationId xmlns:p14="http://schemas.microsoft.com/office/powerpoint/2010/main" val="95973599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نتیجه گیری و </a:t>
            </a:r>
            <a:r>
              <a:rPr lang="ar-SA" b="1" smtClean="0">
                <a:solidFill>
                  <a:srgbClr val="FF0000"/>
                </a:solidFill>
                <a:cs typeface="B Nazanin" panose="00000400000000000000" pitchFamily="2" charset="-78"/>
              </a:rPr>
              <a:t>پیشنهادها</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ar-SA" smtClean="0">
                <a:cs typeface="B Nazanin" panose="00000400000000000000" pitchFamily="2" charset="-78"/>
              </a:rPr>
              <a:t>با </a:t>
            </a:r>
            <a:r>
              <a:rPr lang="ar-SA">
                <a:cs typeface="B Nazanin" panose="00000400000000000000" pitchFamily="2" charset="-78"/>
              </a:rPr>
              <a:t>توجه به بررسی هایی که در این نوشته انجام شد، می توان نتیجه گرفت که به طور کلی پیدایش و رشد ادبیات شفاهی در ادبیات عرب سه مرحله داشته است؛ نخستین مرحله هنگامی است که ادبیات عرب دروازه های خود را به روی فرهنگ و تمدن دیگر ملل از جمله ایران و اندلس می گشاید؛ در این دوره شاهد پیدایش انواع ادبی نوظهوری هستیم که تا پیش از این سابقه نداشت: الدوبيت، مواليا و زجل نمونه هایی از آن است</a:t>
            </a:r>
            <a:r>
              <a:rPr lang="en-US">
                <a:cs typeface="B Nazanin" panose="00000400000000000000" pitchFamily="2" charset="-78"/>
              </a:rPr>
              <a:t>. </a:t>
            </a:r>
            <a:r>
              <a:rPr lang="ar-SA">
                <a:cs typeface="B Nazanin" panose="00000400000000000000" pitchFamily="2" charset="-78"/>
              </a:rPr>
              <a:t>مرحله دوم، در قرن هفتم اتفاق افتاده است؛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4161179"/>
            <a:ext cx="2619375" cy="1743075"/>
          </a:xfrm>
          <a:prstGeom prst="rect">
            <a:avLst/>
          </a:prstGeom>
        </p:spPr>
      </p:pic>
    </p:spTree>
    <p:extLst>
      <p:ext uri="{BB962C8B-B14F-4D97-AF65-F5344CB8AC3E}">
        <p14:creationId xmlns:p14="http://schemas.microsoft.com/office/powerpoint/2010/main" val="146467338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 هنگام فروپاشی خلافت مرکزی. در این هنگام ژانرهای شفاهی به سرعت فراگیر میشود و توسط کاروانهای تجاری و مغنّی ها به سرزمین های مختلف اسلامی می رسد</a:t>
            </a:r>
            <a:r>
              <a:rPr lang="en-US">
                <a:cs typeface="B Nazanin" panose="00000400000000000000" pitchFamily="2" charset="-78"/>
              </a:rPr>
              <a:t>. </a:t>
            </a:r>
            <a:r>
              <a:rPr lang="ar-SA">
                <a:cs typeface="B Nazanin" panose="00000400000000000000" pitchFamily="2" charset="-78"/>
              </a:rPr>
              <a:t>مرحله سوم از قرن نهم و در دولت مشعشعیان خوزستان آغاز میشود و در قرن یازدهم به اوج خود می رسد</a:t>
            </a:r>
            <a:r>
              <a:rPr lang="en-US">
                <a:cs typeface="B Nazanin" panose="00000400000000000000" pitchFamily="2" charset="-78"/>
              </a:rPr>
              <a:t>. </a:t>
            </a:r>
            <a:r>
              <a:rPr lang="ar-SA" b="1">
                <a:solidFill>
                  <a:srgbClr val="FF0000"/>
                </a:solidFill>
                <a:cs typeface="B Nazanin" panose="00000400000000000000" pitchFamily="2" charset="-78"/>
              </a:rPr>
              <a:t>این دوره محل امتزاج دو ادبیات فارسی و عربی است</a:t>
            </a:r>
            <a:r>
              <a:rPr lang="en-US">
                <a:cs typeface="B Nazanin" panose="00000400000000000000" pitchFamily="2" charset="-78"/>
              </a:rPr>
              <a:t>. </a:t>
            </a:r>
            <a:r>
              <a:rPr lang="ar-SA">
                <a:cs typeface="B Nazanin" panose="00000400000000000000" pitchFamily="2" charset="-78"/>
              </a:rPr>
              <a:t>در دوره مشعشعیان شاعران به طرق مختلف، از جمله دانستن زبان فارسی اشتراکات مذهبی، سیاسی و همجواری جغرافیایی، با زبان و ادبیات فارسی آشنایی داشته اند و همین امر موجب نوآوری هایی در ادبیات عامیانه عربی شده است؛ سرودن موالیا در ساختارهای جدید و وجود شعر عتاب و نیز سرودن ابوذیه از جمله این نوآوری هاست </a:t>
            </a:r>
            <a:endParaRPr lang="fa-IR" smtClean="0">
              <a:cs typeface="B Nazanin" panose="00000400000000000000" pitchFamily="2" charset="-78"/>
            </a:endParaRPr>
          </a:p>
          <a:p>
            <a:pPr algn="just"/>
            <a:r>
              <a:rPr lang="en-US">
                <a:cs typeface="B Nazanin" panose="00000400000000000000" pitchFamily="2" charset="-78"/>
              </a:rPr>
              <a:t/>
            </a:r>
            <a:br>
              <a:rPr lang="en-US">
                <a:cs typeface="B Nazanin" panose="00000400000000000000" pitchFamily="2" charset="-78"/>
              </a:rPr>
            </a:br>
            <a:endParaRPr lang="fa-IR">
              <a:cs typeface="B Nazanin" panose="00000400000000000000" pitchFamily="2" charset="-78"/>
            </a:endParaRPr>
          </a:p>
        </p:txBody>
      </p:sp>
    </p:spTree>
    <p:extLst>
      <p:ext uri="{BB962C8B-B14F-4D97-AF65-F5344CB8AC3E}">
        <p14:creationId xmlns:p14="http://schemas.microsoft.com/office/powerpoint/2010/main" val="6709249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بحث ادبیات شفاهی عربی و ژانرهای آن در زبان فارسی مغفول مانده و به اندازه کافی به آن پرداخته نشده است لذا مطابق دسته بندی ای که از انواع ادبی شفاهی ارائه شد می توان در هر یک از آن زمینه ها به مطالعه پرداخت مضاف بر این که تأثیرات دوبیتی و رباعی فارسی بر نمونه های اولیه شعر عاميانه عربی، امکان مطالعه تطبیقی این ژانرها را فراهم کرده است</a:t>
            </a:r>
            <a:r>
              <a:rPr lang="en-US">
                <a:cs typeface="B Nazanin" panose="00000400000000000000" pitchFamily="2" charset="-78"/>
              </a:rPr>
              <a:t>. </a:t>
            </a:r>
            <a:r>
              <a:rPr lang="ar-SA">
                <a:cs typeface="B Nazanin" panose="00000400000000000000" pitchFamily="2" charset="-78"/>
              </a:rPr>
              <a:t>در اینجا فهرست وار به موضوعاتی که می تواند مورد مطالعه قرار گیرد، اشاره می کنیم:</a:t>
            </a:r>
            <a:endParaRPr lang="fa-IR">
              <a:cs typeface="B Nazanin" panose="00000400000000000000" pitchFamily="2" charset="-78"/>
            </a:endParaRPr>
          </a:p>
        </p:txBody>
      </p:sp>
      <p:sp>
        <p:nvSpPr>
          <p:cNvPr id="4" name="Flowchart: Process 3"/>
          <p:cNvSpPr/>
          <p:nvPr/>
        </p:nvSpPr>
        <p:spPr>
          <a:xfrm>
            <a:off x="1294228" y="4206240"/>
            <a:ext cx="4206240" cy="129422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a:solidFill>
                  <a:prstClr val="black"/>
                </a:solidFill>
                <a:cs typeface="B Nazanin" panose="00000400000000000000" pitchFamily="2" charset="-78"/>
              </a:rPr>
              <a:t>تأثیرات دوبیتی و رباعی فارسی بر نمونه های اولیه شعر عاميانه عربی</a:t>
            </a:r>
            <a:endParaRPr lang="fa-IR"/>
          </a:p>
        </p:txBody>
      </p:sp>
    </p:spTree>
    <p:extLst>
      <p:ext uri="{BB962C8B-B14F-4D97-AF65-F5344CB8AC3E}">
        <p14:creationId xmlns:p14="http://schemas.microsoft.com/office/powerpoint/2010/main" val="25990447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a:bodyPr>
          <a:lstStyle/>
          <a:p>
            <a:pPr algn="just"/>
            <a:r>
              <a:rPr lang="ar-SA">
                <a:cs typeface="B Nazanin" panose="00000400000000000000" pitchFamily="2" charset="-78"/>
              </a:rPr>
              <a:t>*  پژوهشی تطبیقی در ادبیات فصیح و عامیانه دوره مشعشیان و تأثیر زبان و ادب فارسی بر آن.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شعر کلاسیک عامیانه عربی و تأثیر پذیری آن از ادبیات فارسی.</a:t>
            </a:r>
            <a:endParaRPr lang="en-US">
              <a:cs typeface="B Nazanin" panose="00000400000000000000" pitchFamily="2" charset="-78"/>
            </a:endParaRPr>
          </a:p>
          <a:p>
            <a:pPr algn="just"/>
            <a:r>
              <a:rPr lang="ar-SA">
                <a:cs typeface="B Nazanin" panose="00000400000000000000" pitchFamily="2" charset="-78"/>
              </a:rPr>
              <a:t>*  </a:t>
            </a:r>
            <a:r>
              <a:rPr lang="ar-SA" b="1">
                <a:cs typeface="B Nazanin" panose="00000400000000000000" pitchFamily="2" charset="-78"/>
              </a:rPr>
              <a:t>بند؛</a:t>
            </a:r>
            <a:r>
              <a:rPr lang="ar-SA">
                <a:cs typeface="B Nazanin" panose="00000400000000000000" pitchFamily="2" charset="-78"/>
              </a:rPr>
              <a:t> ژانری از شعر شفاهی عربی و تأثیر پذیری آن از ادبیات فارسی.</a:t>
            </a:r>
            <a:endParaRPr lang="en-US">
              <a:cs typeface="B Nazanin" panose="00000400000000000000" pitchFamily="2" charset="-78"/>
            </a:endParaRPr>
          </a:p>
          <a:p>
            <a:pPr algn="just"/>
            <a:r>
              <a:rPr lang="ar-SA">
                <a:cs typeface="B Nazanin" panose="00000400000000000000" pitchFamily="2" charset="-78"/>
              </a:rPr>
              <a:t>* تاثیر گذاری ژانر دوبیتی فارسی در شکل گیری الدوبيت عربی.</a:t>
            </a:r>
            <a:endParaRPr lang="en-US">
              <a:cs typeface="B Nazanin" panose="00000400000000000000" pitchFamily="2" charset="-78"/>
            </a:endParaRPr>
          </a:p>
          <a:p>
            <a:pPr algn="just"/>
            <a:r>
              <a:rPr lang="ar-SA">
                <a:cs typeface="B Nazanin" panose="00000400000000000000" pitchFamily="2" charset="-78"/>
              </a:rPr>
              <a:t>* تاثیر خیام بر ادبیات عامیانه عربی.</a:t>
            </a:r>
            <a:endParaRPr lang="en-US">
              <a:cs typeface="B Nazanin" panose="00000400000000000000" pitchFamily="2" charset="-78"/>
            </a:endParaRPr>
          </a:p>
          <a:p>
            <a:pPr algn="ctr"/>
            <a:r>
              <a:rPr lang="ar-SA">
                <a:cs typeface="B Nazanin" panose="00000400000000000000" pitchFamily="2" charset="-78"/>
              </a:rPr>
              <a:t>*  مقایسه دوبیتی های عرفانی فارسی و عربی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a:t>
            </a:r>
            <a:r>
              <a:rPr lang="ar-SA" b="1">
                <a:cs typeface="B Nazanin" panose="00000400000000000000" pitchFamily="2" charset="-78"/>
              </a:rPr>
              <a:t>موالیا؛</a:t>
            </a:r>
            <a:r>
              <a:rPr lang="ar-SA">
                <a:cs typeface="B Nazanin" panose="00000400000000000000" pitchFamily="2" charset="-78"/>
              </a:rPr>
              <a:t> ژانری از ادبیات عامیانه عربی .</a:t>
            </a:r>
            <a:endParaRPr lang="en-US">
              <a:cs typeface="B Nazanin" panose="00000400000000000000" pitchFamily="2" charset="-78"/>
            </a:endParaRPr>
          </a:p>
          <a:p>
            <a:pPr algn="ctr"/>
            <a:r>
              <a:rPr lang="ar-SA">
                <a:cs typeface="B Nazanin" panose="00000400000000000000" pitchFamily="2" charset="-78"/>
              </a:rPr>
              <a:t>* </a:t>
            </a:r>
            <a:r>
              <a:rPr lang="ar-SA" b="1">
                <a:cs typeface="B Nazanin" panose="00000400000000000000" pitchFamily="2" charset="-78"/>
              </a:rPr>
              <a:t>زجل ؛</a:t>
            </a:r>
            <a:r>
              <a:rPr lang="ar-SA">
                <a:cs typeface="B Nazanin" panose="00000400000000000000" pitchFamily="2" charset="-78"/>
              </a:rPr>
              <a:t> ژانری از ادبیات عامیانه عربی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بازتاب ایدئولوژی و مذهب در ادبیات شفاهی عربی.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گردآوری حکایت های عامیانه عربی خوزستان و مقایسه آن با حکایت های مشابه فارسی.</a:t>
            </a:r>
            <a:endParaRPr lang="fa-IR">
              <a:cs typeface="B Nazanin" panose="00000400000000000000" pitchFamily="2" charset="-78"/>
            </a:endParaRPr>
          </a:p>
        </p:txBody>
      </p:sp>
    </p:spTree>
    <p:extLst>
      <p:ext uri="{BB962C8B-B14F-4D97-AF65-F5344CB8AC3E}">
        <p14:creationId xmlns:p14="http://schemas.microsoft.com/office/powerpoint/2010/main" val="4144363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a:cs typeface="B Nazanin" panose="00000400000000000000" pitchFamily="2" charset="-78"/>
              </a:rPr>
              <a:t>پژوهشی تطبیقی در ادبیات فصیح و عامیانه دوره مشعشیان و تأثیر زبان و ادب فارسی بر آن.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شعر کلاسیک عامیانه عربی و تأثیر پذیری آن از ادبیات فارسی.</a:t>
            </a:r>
            <a:endParaRPr lang="en-US">
              <a:cs typeface="B Nazanin" panose="00000400000000000000" pitchFamily="2" charset="-78"/>
            </a:endParaRPr>
          </a:p>
          <a:p>
            <a:pPr algn="just"/>
            <a:r>
              <a:rPr lang="ar-SA">
                <a:cs typeface="B Nazanin" panose="00000400000000000000" pitchFamily="2" charset="-78"/>
              </a:rPr>
              <a:t>*  </a:t>
            </a:r>
            <a:r>
              <a:rPr lang="ar-SA" b="1">
                <a:cs typeface="B Nazanin" panose="00000400000000000000" pitchFamily="2" charset="-78"/>
              </a:rPr>
              <a:t>بند؛</a:t>
            </a:r>
            <a:r>
              <a:rPr lang="ar-SA">
                <a:cs typeface="B Nazanin" panose="00000400000000000000" pitchFamily="2" charset="-78"/>
              </a:rPr>
              <a:t> ژانری از شعر شفاهی عربی و تأثیر پذیری آن از ادبیات فارسی.</a:t>
            </a:r>
            <a:endParaRPr lang="en-US">
              <a:cs typeface="B Nazanin" panose="00000400000000000000" pitchFamily="2" charset="-78"/>
            </a:endParaRPr>
          </a:p>
          <a:p>
            <a:pPr algn="just"/>
            <a:r>
              <a:rPr lang="ar-SA">
                <a:cs typeface="B Nazanin" panose="00000400000000000000" pitchFamily="2" charset="-78"/>
              </a:rPr>
              <a:t>* تاثیر گذاری ژانر دوبیتی فارسی در شکل گیری الدوبيت عربی</a:t>
            </a:r>
            <a:r>
              <a:rPr lang="ar-SA" smtClean="0">
                <a:cs typeface="B Nazanin" panose="00000400000000000000" pitchFamily="2" charset="-78"/>
              </a:rPr>
              <a:t>.</a:t>
            </a:r>
            <a:endParaRPr lang="en-US">
              <a:cs typeface="B Nazanin" panose="00000400000000000000" pitchFamily="2" charset="-78"/>
            </a:endParaRPr>
          </a:p>
        </p:txBody>
      </p:sp>
    </p:spTree>
    <p:extLst>
      <p:ext uri="{BB962C8B-B14F-4D97-AF65-F5344CB8AC3E}">
        <p14:creationId xmlns:p14="http://schemas.microsoft.com/office/powerpoint/2010/main" val="11012120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ctr"/>
            <a:r>
              <a:rPr lang="ar-SA">
                <a:cs typeface="B Nazanin" panose="00000400000000000000" pitchFamily="2" charset="-78"/>
              </a:rPr>
              <a:t>تاثیر خیام بر ادبیات عامیانه عربی.</a:t>
            </a:r>
            <a:endParaRPr lang="en-US">
              <a:cs typeface="B Nazanin" panose="00000400000000000000" pitchFamily="2" charset="-78"/>
            </a:endParaRPr>
          </a:p>
          <a:p>
            <a:pPr algn="ctr"/>
            <a:r>
              <a:rPr lang="ar-SA">
                <a:cs typeface="B Nazanin" panose="00000400000000000000" pitchFamily="2" charset="-78"/>
              </a:rPr>
              <a:t>*  مقایسه دوبیتی های عرفانی فارسی و عربی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a:t>
            </a:r>
            <a:r>
              <a:rPr lang="ar-SA" b="1">
                <a:cs typeface="B Nazanin" panose="00000400000000000000" pitchFamily="2" charset="-78"/>
              </a:rPr>
              <a:t>موالیا؛</a:t>
            </a:r>
            <a:r>
              <a:rPr lang="ar-SA">
                <a:cs typeface="B Nazanin" panose="00000400000000000000" pitchFamily="2" charset="-78"/>
              </a:rPr>
              <a:t> ژانری از ادبیات عامیانه عربی .</a:t>
            </a:r>
            <a:endParaRPr lang="en-US">
              <a:cs typeface="B Nazanin" panose="00000400000000000000" pitchFamily="2" charset="-78"/>
            </a:endParaRPr>
          </a:p>
          <a:p>
            <a:pPr algn="ctr"/>
            <a:r>
              <a:rPr lang="ar-SA">
                <a:cs typeface="B Nazanin" panose="00000400000000000000" pitchFamily="2" charset="-78"/>
              </a:rPr>
              <a:t>* </a:t>
            </a:r>
            <a:r>
              <a:rPr lang="ar-SA" b="1">
                <a:cs typeface="B Nazanin" panose="00000400000000000000" pitchFamily="2" charset="-78"/>
              </a:rPr>
              <a:t>زجل ؛</a:t>
            </a:r>
            <a:r>
              <a:rPr lang="ar-SA">
                <a:cs typeface="B Nazanin" panose="00000400000000000000" pitchFamily="2" charset="-78"/>
              </a:rPr>
              <a:t> ژانری از ادبیات عامیانه عربی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بازتاب ایدئولوژی و مذهب در ادبیات شفاهی عربی. </a:t>
            </a: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 گردآوری حکایت های عامیانه عربی خوزستان و مقایسه آن با حکایت های مشابه فارسی</a:t>
            </a:r>
            <a:r>
              <a:rPr lang="ar-SA" smtClean="0">
                <a:cs typeface="B Nazanin" panose="00000400000000000000" pitchFamily="2" charset="-78"/>
              </a:rPr>
              <a:t>.</a:t>
            </a:r>
            <a:endParaRPr lang="fa-IR" smtClean="0">
              <a:cs typeface="B Nazanin" panose="00000400000000000000" pitchFamily="2" charset="-78"/>
            </a:endParaRPr>
          </a:p>
          <a:p>
            <a:pPr algn="ctr"/>
            <a:r>
              <a:rPr lang="ar-SA">
                <a:cs typeface="B Nazanin" panose="00000400000000000000" pitchFamily="2" charset="-78"/>
              </a:rPr>
              <a:t>*  مقایسه ضرب المثل های عامیانه عربی و ضرب المثل های عامیانه فارسی .</a:t>
            </a:r>
            <a:endParaRPr lang="fa-IR">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36583280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a:solidFill>
                  <a:srgbClr val="FF0000"/>
                </a:solidFill>
                <a:cs typeface="B Nazanin" panose="00000400000000000000" pitchFamily="2" charset="-78"/>
              </a:rPr>
              <a:t>یادداشت </a:t>
            </a:r>
            <a:r>
              <a:rPr lang="ar-SA" b="1">
                <a:solidFill>
                  <a:srgbClr val="FF0000"/>
                </a:solidFill>
                <a:cs typeface="B Nazanin" panose="00000400000000000000" pitchFamily="2" charset="-78"/>
              </a:rPr>
              <a:t>ها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ar-SA" smtClean="0">
                <a:cs typeface="B Nazanin" panose="00000400000000000000" pitchFamily="2" charset="-78"/>
              </a:rPr>
              <a:t>۱</a:t>
            </a:r>
            <a:r>
              <a:rPr lang="en-US">
                <a:cs typeface="B Nazanin" panose="00000400000000000000" pitchFamily="2" charset="-78"/>
              </a:rPr>
              <a:t>. </a:t>
            </a:r>
            <a:r>
              <a:rPr lang="ar-SA">
                <a:cs typeface="B Nazanin" panose="00000400000000000000" pitchFamily="2" charset="-78"/>
              </a:rPr>
              <a:t>بحث مخاطب در ادبیات شفاهی از موضوعات مناقشه برانگیز در ادبیات شفاهی است</a:t>
            </a:r>
            <a:r>
              <a:rPr lang="en-US">
                <a:cs typeface="B Nazanin" panose="00000400000000000000" pitchFamily="2" charset="-78"/>
              </a:rPr>
              <a:t>. </a:t>
            </a:r>
            <a:r>
              <a:rPr lang="ar-SA">
                <a:cs typeface="B Nazanin" panose="00000400000000000000" pitchFamily="2" charset="-78"/>
              </a:rPr>
              <a:t>این که مخاطبان این ادبیات آیا عوام مردم هستند که عمدتاً سواد خواندن و نوشتن ندارند و یا خواص را نیز شامل است از بحث های مطرح این حوزه مطالعاتی است برای اطلاعات بیشتر رک</a:t>
            </a:r>
            <a:r>
              <a:rPr lang="en-US">
                <a:cs typeface="B Nazanin" panose="00000400000000000000" pitchFamily="2" charset="-78"/>
              </a:rPr>
              <a:t>. </a:t>
            </a:r>
            <a:r>
              <a:rPr lang="ar-SA">
                <a:cs typeface="B Nazanin" panose="00000400000000000000" pitchFamily="2" charset="-78"/>
              </a:rPr>
              <a:t>قنواتی، محمد. درباره ادبیات شفاهی (4). مخاطب، منابع و انواع نثر شفاهی ( کتاب ماه کودک و نوجوان ، 92:1384). </a:t>
            </a:r>
            <a:endParaRPr lang="fa-IR" smtClean="0">
              <a:cs typeface="B Nazanin" panose="00000400000000000000" pitchFamily="2" charset="-78"/>
            </a:endParaRPr>
          </a:p>
          <a:p>
            <a:pPr marL="0" indent="0" algn="just">
              <a:buNone/>
            </a:pPr>
            <a:r>
              <a:rPr lang="en-US">
                <a:cs typeface="B Nazanin" panose="00000400000000000000" pitchFamily="2" charset="-78"/>
              </a:rPr>
              <a:t/>
            </a:r>
            <a:br>
              <a:rPr lang="en-US">
                <a:cs typeface="B Nazanin" panose="00000400000000000000" pitchFamily="2" charset="-78"/>
              </a:rPr>
            </a:br>
            <a:r>
              <a:rPr lang="ar-SA">
                <a:cs typeface="B Nazanin" panose="00000400000000000000" pitchFamily="2" charset="-78"/>
              </a:rPr>
              <a:t>۲. دارج به معنی رایج و آنچه که بین مردم مصطلح است</a:t>
            </a:r>
            <a:r>
              <a:rPr lang="en-US">
                <a:cs typeface="B Nazanin" panose="00000400000000000000" pitchFamily="2" charset="-78"/>
              </a:rPr>
              <a:t>. </a:t>
            </a:r>
            <a:r>
              <a:rPr lang="ar-SA">
                <a:cs typeface="B Nazanin" panose="00000400000000000000" pitchFamily="2" charset="-78"/>
              </a:rPr>
              <a:t>منظور از الغة الدارجه نیز مصطلاحاتی است که در زبان مردم و گویش و لهجه وجود دارد نه به شکل فصیح و مکتوب. در واقع در زبان عامیانه به ازای برخی کلمات، اصطلاحاتی معادل سازی شده است که در زبان مردم رواج دارد و شکل رسمی و نوشتاری آن اصطلاح چیزی دیگر است</a:t>
            </a:r>
            <a:endParaRPr lang="en-US">
              <a:cs typeface="B Nazanin" panose="00000400000000000000" pitchFamily="2" charset="-78"/>
            </a:endParaRPr>
          </a:p>
        </p:txBody>
      </p:sp>
    </p:spTree>
    <p:extLst>
      <p:ext uri="{BB962C8B-B14F-4D97-AF65-F5344CB8AC3E}">
        <p14:creationId xmlns:p14="http://schemas.microsoft.com/office/powerpoint/2010/main" val="380897889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3. پیدایش مشعشعیان به زمانی باز می گردد که سید محمد بن فلاح مشعشعی ( م</a:t>
            </a:r>
            <a:r>
              <a:rPr lang="en-US">
                <a:cs typeface="B Nazanin" panose="00000400000000000000" pitchFamily="2" charset="-78"/>
              </a:rPr>
              <a:t>. </a:t>
            </a:r>
            <a:r>
              <a:rPr lang="ar-SA">
                <a:cs typeface="B Nazanin" panose="00000400000000000000" pitchFamily="2" charset="-78"/>
              </a:rPr>
              <a:t>٨٦٦) توانست با ایجاد نهضتی که با مهدیگری همراه بود، منطقه ای که از واسط عراق تا اهواز را در بر می گرفت ،و تا پیش از این بخش وسیعی از آن تحت سیطره دولت عثمانی بود، تحت سیطره ی خود درآورد (رک، الشیبی، 286:1380). بعد از روی کار آمدن سلسله صفویه، روابط حسنه خاندان مشعشیه با حکومت مرکزی ، علاوه بر حوزه سیاست که منجر به آرامش سیاسی در این منطقه شد، به گسترش علم و ادب در خوزستان نیز یاری رساند. فرزندان حکام خوزستان مانند سید خلف مشعشعی و سید نعمت الله جزایری علاوه بر ارتباط با نجف، در اصفهان جزو شاگردان علامه مجلسی و ملا محسن فیض کاشانی و شیخ حُر عاملی بوده اند( عباسی،77:1379). </a:t>
            </a:r>
            <a:endParaRPr lang="fa-IR">
              <a:cs typeface="B Nazanin" panose="00000400000000000000" pitchFamily="2" charset="-78"/>
            </a:endParaRPr>
          </a:p>
        </p:txBody>
      </p:sp>
    </p:spTree>
    <p:extLst>
      <p:ext uri="{BB962C8B-B14F-4D97-AF65-F5344CB8AC3E}">
        <p14:creationId xmlns:p14="http://schemas.microsoft.com/office/powerpoint/2010/main" val="27079875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ar-SA">
                <a:cs typeface="B Nazanin" panose="00000400000000000000" pitchFamily="2" charset="-78"/>
              </a:rPr>
              <a:t>وجود سردمداران علم مانند سید علی خان و سید برکه خان که خود از شعرای باذوق بودند موجب رشد و گسترش شعر در این دوره شد</a:t>
            </a:r>
            <a:r>
              <a:rPr lang="en-US">
                <a:cs typeface="B Nazanin" panose="00000400000000000000" pitchFamily="2" charset="-78"/>
              </a:rPr>
              <a:t>. </a:t>
            </a:r>
            <a:r>
              <a:rPr lang="ar-SA">
                <a:cs typeface="B Nazanin" panose="00000400000000000000" pitchFamily="2" charset="-78"/>
              </a:rPr>
              <a:t>مخصوصاً شعرهایی که مدح و منقبت خاندان شیعه بود</a:t>
            </a:r>
            <a:r>
              <a:rPr lang="en-US">
                <a:cs typeface="B Nazanin" panose="00000400000000000000" pitchFamily="2" charset="-78"/>
              </a:rPr>
              <a:t>. </a:t>
            </a:r>
            <a:r>
              <a:rPr lang="ar-SA">
                <a:cs typeface="B Nazanin" panose="00000400000000000000" pitchFamily="2" charset="-78"/>
              </a:rPr>
              <a:t>علاوه بر این شاعران بسیاری در این دوره وجود داشتند که سید شهاب الدین موسوی (م ۱۰۸۷) معروف به این معتوق از جمله آنهاست. ادبیات دوره مشعشیان، در دو حوزه ادبیات فصیح و عامیانه نوآوری های فراوانی دارد و متمایزترین ویژگی آن درونمایه های شیعی است.</a:t>
            </a:r>
            <a:endParaRPr lang="fa-IR">
              <a:cs typeface="B Nazanin" panose="00000400000000000000" pitchFamily="2" charset="-78"/>
            </a:endParaRPr>
          </a:p>
        </p:txBody>
      </p:sp>
    </p:spTree>
    <p:extLst>
      <p:ext uri="{BB962C8B-B14F-4D97-AF65-F5344CB8AC3E}">
        <p14:creationId xmlns:p14="http://schemas.microsoft.com/office/powerpoint/2010/main" val="3026084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8382</Words>
  <Application>Microsoft Office PowerPoint</Application>
  <PresentationFormat>Widescreen</PresentationFormat>
  <Paragraphs>280</Paragraphs>
  <Slides>107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107</vt:i4>
      </vt:variant>
    </vt:vector>
  </HeadingPairs>
  <TitlesOfParts>
    <vt:vector size="113" baseType="lpstr">
      <vt:lpstr>Arial</vt:lpstr>
      <vt:lpstr>B Nazanin</vt:lpstr>
      <vt:lpstr>Calibri</vt:lpstr>
      <vt:lpstr>Calibri Light</vt:lpstr>
      <vt:lpstr>Times New Roman</vt:lpstr>
      <vt:lpstr>Office Theme</vt:lpstr>
      <vt:lpstr> عنوان مقاله:ادبیات شفاهی عربی و انواع آن</vt:lpstr>
      <vt:lpstr>PowerPoint Presentation</vt:lpstr>
      <vt:lpstr>PowerPoint Presentation</vt:lpstr>
      <vt:lpstr>مقدمه </vt:lpstr>
      <vt:lpstr>PowerPoint Presentation</vt:lpstr>
      <vt:lpstr>PowerPoint Presentation</vt:lpstr>
      <vt:lpstr>PowerPoint Presentation</vt:lpstr>
      <vt:lpstr>PowerPoint Presentation</vt:lpstr>
      <vt:lpstr>PowerPoint Presentation</vt:lpstr>
      <vt:lpstr>PowerPoint Presentation</vt:lpstr>
      <vt:lpstr>عوامل پیدایش و رشد ادبیات شفاهی عربی </vt:lpstr>
      <vt:lpstr>شهرنشینی و آشنایی با ادبیات ملت های دیگر </vt:lpstr>
      <vt:lpstr>PowerPoint Presentation</vt:lpstr>
      <vt:lpstr>PowerPoint Presentation</vt:lpstr>
      <vt:lpstr>PowerPoint Presentation</vt:lpstr>
      <vt:lpstr>فروپاشی خلافت عباسی</vt:lpstr>
      <vt:lpstr>PowerPoint Presentation</vt:lpstr>
      <vt:lpstr>PowerPoint Presentation</vt:lpstr>
      <vt:lpstr>PowerPoint Presentation</vt:lpstr>
      <vt:lpstr>PowerPoint Presentation</vt:lpstr>
      <vt:lpstr>PowerPoint Presentation</vt:lpstr>
      <vt:lpstr>دولت مشعشعیان </vt:lpstr>
      <vt:lpstr>PowerPoint Presentation</vt:lpstr>
      <vt:lpstr>زمینه های تاریخی و جغرافیایی مختلف </vt:lpstr>
      <vt:lpstr>PowerPoint Presentation</vt:lpstr>
      <vt:lpstr>آشنایی با غرب </vt:lpstr>
      <vt:lpstr>PowerPoint Presentation</vt:lpstr>
      <vt:lpstr>ملی گرایی </vt:lpstr>
      <vt:lpstr>PowerPoint Presentation</vt:lpstr>
      <vt:lpstr>PowerPoint Presentation</vt:lpstr>
      <vt:lpstr>PowerPoint Presentation</vt:lpstr>
      <vt:lpstr>PowerPoint Presentation</vt:lpstr>
      <vt:lpstr>PowerPoint Presentation</vt:lpstr>
      <vt:lpstr>مذهب و ایدئولوژی </vt:lpstr>
      <vt:lpstr>PowerPoint Presentation</vt:lpstr>
      <vt:lpstr>موسیقی و آواز </vt:lpstr>
      <vt:lpstr>PowerPoint Presentation</vt:lpstr>
      <vt:lpstr>PowerPoint Presentation</vt:lpstr>
      <vt:lpstr>کتاب و نشریات مؤسسات فرهنگی و نیروی انسانی</vt:lpstr>
      <vt:lpstr>PowerPoint Presentation</vt:lpstr>
      <vt:lpstr>ژانرهای ادبیات شفاهی </vt:lpstr>
      <vt:lpstr>PowerPoint Presentation</vt:lpstr>
      <vt:lpstr>PowerPoint Presentation</vt:lpstr>
      <vt:lpstr>نثر </vt:lpstr>
      <vt:lpstr>PowerPoint Presentation</vt:lpstr>
      <vt:lpstr>PowerPoint Presentation</vt:lpstr>
      <vt:lpstr>PowerPoint Presentation</vt:lpstr>
      <vt:lpstr>PowerPoint Presentation</vt:lpstr>
      <vt:lpstr>نظم</vt:lpstr>
      <vt:lpstr>PowerPoint Presentation</vt:lpstr>
      <vt:lpstr>بر اساس قالب های ادبی</vt:lpstr>
      <vt:lpstr> شيخ الغباري(٦٥٦ ه.ق)این هفت قالب را در این زجل زیبا گرد آورده است (همان):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اشعار بلند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اشعار کوتاه </vt:lpstr>
      <vt:lpstr>بر اساس غناء و آواز </vt:lpstr>
      <vt:lpstr>PowerPoint Presentation</vt:lpstr>
      <vt:lpstr>PowerPoint Presentation</vt:lpstr>
      <vt:lpstr>PowerPoint Presentation</vt:lpstr>
      <vt:lpstr>PowerPoint Presentation</vt:lpstr>
      <vt:lpstr>نمودار ۱. تقسیم بندی ادبیات شفاهی عربی </vt:lpstr>
      <vt:lpstr>PowerPoint Presentation</vt:lpstr>
      <vt:lpstr>PowerPoint Presentation</vt:lpstr>
      <vt:lpstr>نتیجه گیری و پیشنهادها</vt:lpstr>
      <vt:lpstr>PowerPoint Presentation</vt:lpstr>
      <vt:lpstr>PowerPoint Presentation</vt:lpstr>
      <vt:lpstr>PowerPoint Presentation</vt:lpstr>
      <vt:lpstr>PowerPoint Presentation</vt:lpstr>
      <vt:lpstr>PowerPoint Presentation</vt:lpstr>
      <vt:lpstr>یادداشت ها </vt:lpstr>
      <vt:lpstr>PowerPoint Presentation</vt:lpstr>
      <vt:lpstr>PowerPoint Presentation</vt:lpstr>
      <vt:lpstr>PowerPoint Presentation</vt:lpstr>
      <vt:lpstr>PowerPoint Presentation</vt:lpstr>
      <vt:lpstr>PowerPoint Presentation</vt:lpstr>
      <vt:lpstr>کتابنامه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مقاله:ادبیات شفاهی عربی و انواع آن</dc:title>
  <dc:creator>MaZz!i</dc:creator>
  <cp:lastModifiedBy>MaZz!i</cp:lastModifiedBy>
  <cp:revision>38</cp:revision>
  <dcterms:created xsi:type="dcterms:W3CDTF">2024-12-19T14:48:11Z</dcterms:created>
  <dcterms:modified xsi:type="dcterms:W3CDTF">2024-12-19T21:28:56Z</dcterms:modified>
</cp:coreProperties>
</file>