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77" r:id="rId4"/>
    <p:sldId id="258" r:id="rId5"/>
    <p:sldId id="259" r:id="rId6"/>
    <p:sldId id="278" r:id="rId7"/>
    <p:sldId id="260" r:id="rId8"/>
    <p:sldId id="279" r:id="rId9"/>
    <p:sldId id="261" r:id="rId10"/>
    <p:sldId id="262" r:id="rId11"/>
    <p:sldId id="280" r:id="rId12"/>
    <p:sldId id="281" r:id="rId13"/>
    <p:sldId id="263" r:id="rId14"/>
    <p:sldId id="264" r:id="rId15"/>
    <p:sldId id="265" r:id="rId16"/>
    <p:sldId id="282" r:id="rId17"/>
    <p:sldId id="266" r:id="rId18"/>
    <p:sldId id="284" r:id="rId19"/>
    <p:sldId id="283" r:id="rId20"/>
    <p:sldId id="267" r:id="rId21"/>
    <p:sldId id="310" r:id="rId22"/>
    <p:sldId id="311" r:id="rId23"/>
    <p:sldId id="312" r:id="rId24"/>
    <p:sldId id="313" r:id="rId25"/>
    <p:sldId id="315" r:id="rId26"/>
    <p:sldId id="305" r:id="rId27"/>
    <p:sldId id="306" r:id="rId28"/>
    <p:sldId id="316" r:id="rId29"/>
    <p:sldId id="307" r:id="rId30"/>
    <p:sldId id="308" r:id="rId31"/>
    <p:sldId id="309" r:id="rId32"/>
    <p:sldId id="295" r:id="rId33"/>
    <p:sldId id="296" r:id="rId34"/>
    <p:sldId id="297" r:id="rId35"/>
    <p:sldId id="298" r:id="rId36"/>
    <p:sldId id="300" r:id="rId37"/>
    <p:sldId id="301" r:id="rId38"/>
    <p:sldId id="302" r:id="rId39"/>
    <p:sldId id="299" r:id="rId40"/>
    <p:sldId id="303" r:id="rId41"/>
    <p:sldId id="289" r:id="rId42"/>
    <p:sldId id="290" r:id="rId43"/>
    <p:sldId id="317" r:id="rId44"/>
    <p:sldId id="291" r:id="rId45"/>
    <p:sldId id="292" r:id="rId46"/>
    <p:sldId id="293" r:id="rId47"/>
    <p:sldId id="294" r:id="rId48"/>
    <p:sldId id="318" r:id="rId49"/>
    <p:sldId id="272" r:id="rId50"/>
    <p:sldId id="273" r:id="rId51"/>
    <p:sldId id="285" r:id="rId52"/>
    <p:sldId id="286" r:id="rId53"/>
    <p:sldId id="274" r:id="rId54"/>
    <p:sldId id="275" r:id="rId55"/>
    <p:sldId id="276" r:id="rId56"/>
    <p:sldId id="287" r:id="rId57"/>
    <p:sldId id="268" r:id="rId58"/>
    <p:sldId id="269" r:id="rId59"/>
    <p:sldId id="270" r:id="rId60"/>
    <p:sldId id="271" r:id="rId61"/>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007"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2213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C79EA291-A26A-4544-8C9F-C55DE91BC52E}" type="datetimeFigureOut">
              <a:rPr lang="fa-IR" smtClean="0"/>
              <a:t>24/06/1446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93075D8-8B16-48B5-AD8C-2AE5499C7365}" type="slidenum">
              <a:rPr lang="fa-IR" smtClean="0"/>
              <a:t>‹#›</a:t>
            </a:fld>
            <a:endParaRPr lang="fa-IR"/>
          </a:p>
        </p:txBody>
      </p:sp>
    </p:spTree>
    <p:extLst>
      <p:ext uri="{BB962C8B-B14F-4D97-AF65-F5344CB8AC3E}">
        <p14:creationId xmlns:p14="http://schemas.microsoft.com/office/powerpoint/2010/main" val="2964787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79EA291-A26A-4544-8C9F-C55DE91BC52E}" type="datetimeFigureOut">
              <a:rPr lang="fa-IR" smtClean="0"/>
              <a:t>24/06/1446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93075D8-8B16-48B5-AD8C-2AE5499C7365}" type="slidenum">
              <a:rPr lang="fa-IR" smtClean="0"/>
              <a:t>‹#›</a:t>
            </a:fld>
            <a:endParaRPr lang="fa-IR"/>
          </a:p>
        </p:txBody>
      </p:sp>
    </p:spTree>
    <p:extLst>
      <p:ext uri="{BB962C8B-B14F-4D97-AF65-F5344CB8AC3E}">
        <p14:creationId xmlns:p14="http://schemas.microsoft.com/office/powerpoint/2010/main" val="2596704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79EA291-A26A-4544-8C9F-C55DE91BC52E}" type="datetimeFigureOut">
              <a:rPr lang="fa-IR" smtClean="0"/>
              <a:t>24/06/1446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93075D8-8B16-48B5-AD8C-2AE5499C7365}" type="slidenum">
              <a:rPr lang="fa-IR" smtClean="0"/>
              <a:t>‹#›</a:t>
            </a:fld>
            <a:endParaRPr lang="fa-IR"/>
          </a:p>
        </p:txBody>
      </p:sp>
    </p:spTree>
    <p:extLst>
      <p:ext uri="{BB962C8B-B14F-4D97-AF65-F5344CB8AC3E}">
        <p14:creationId xmlns:p14="http://schemas.microsoft.com/office/powerpoint/2010/main" val="2024067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79EA291-A26A-4544-8C9F-C55DE91BC52E}" type="datetimeFigureOut">
              <a:rPr lang="fa-IR" smtClean="0"/>
              <a:t>24/06/1446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93075D8-8B16-48B5-AD8C-2AE5499C7365}" type="slidenum">
              <a:rPr lang="fa-IR" smtClean="0"/>
              <a:t>‹#›</a:t>
            </a:fld>
            <a:endParaRPr lang="fa-IR"/>
          </a:p>
        </p:txBody>
      </p:sp>
    </p:spTree>
    <p:extLst>
      <p:ext uri="{BB962C8B-B14F-4D97-AF65-F5344CB8AC3E}">
        <p14:creationId xmlns:p14="http://schemas.microsoft.com/office/powerpoint/2010/main" val="1487041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9EA291-A26A-4544-8C9F-C55DE91BC52E}" type="datetimeFigureOut">
              <a:rPr lang="fa-IR" smtClean="0"/>
              <a:t>24/06/1446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93075D8-8B16-48B5-AD8C-2AE5499C7365}" type="slidenum">
              <a:rPr lang="fa-IR" smtClean="0"/>
              <a:t>‹#›</a:t>
            </a:fld>
            <a:endParaRPr lang="fa-IR"/>
          </a:p>
        </p:txBody>
      </p:sp>
    </p:spTree>
    <p:extLst>
      <p:ext uri="{BB962C8B-B14F-4D97-AF65-F5344CB8AC3E}">
        <p14:creationId xmlns:p14="http://schemas.microsoft.com/office/powerpoint/2010/main" val="364009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C79EA291-A26A-4544-8C9F-C55DE91BC52E}" type="datetimeFigureOut">
              <a:rPr lang="fa-IR" smtClean="0"/>
              <a:t>24/06/1446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93075D8-8B16-48B5-AD8C-2AE5499C7365}" type="slidenum">
              <a:rPr lang="fa-IR" smtClean="0"/>
              <a:t>‹#›</a:t>
            </a:fld>
            <a:endParaRPr lang="fa-IR"/>
          </a:p>
        </p:txBody>
      </p:sp>
    </p:spTree>
    <p:extLst>
      <p:ext uri="{BB962C8B-B14F-4D97-AF65-F5344CB8AC3E}">
        <p14:creationId xmlns:p14="http://schemas.microsoft.com/office/powerpoint/2010/main" val="2974376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C79EA291-A26A-4544-8C9F-C55DE91BC52E}" type="datetimeFigureOut">
              <a:rPr lang="fa-IR" smtClean="0"/>
              <a:t>24/06/1446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693075D8-8B16-48B5-AD8C-2AE5499C7365}" type="slidenum">
              <a:rPr lang="fa-IR" smtClean="0"/>
              <a:t>‹#›</a:t>
            </a:fld>
            <a:endParaRPr lang="fa-IR"/>
          </a:p>
        </p:txBody>
      </p:sp>
    </p:spTree>
    <p:extLst>
      <p:ext uri="{BB962C8B-B14F-4D97-AF65-F5344CB8AC3E}">
        <p14:creationId xmlns:p14="http://schemas.microsoft.com/office/powerpoint/2010/main" val="913045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C79EA291-A26A-4544-8C9F-C55DE91BC52E}" type="datetimeFigureOut">
              <a:rPr lang="fa-IR" smtClean="0"/>
              <a:t>24/06/1446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693075D8-8B16-48B5-AD8C-2AE5499C7365}" type="slidenum">
              <a:rPr lang="fa-IR" smtClean="0"/>
              <a:t>‹#›</a:t>
            </a:fld>
            <a:endParaRPr lang="fa-IR"/>
          </a:p>
        </p:txBody>
      </p:sp>
    </p:spTree>
    <p:extLst>
      <p:ext uri="{BB962C8B-B14F-4D97-AF65-F5344CB8AC3E}">
        <p14:creationId xmlns:p14="http://schemas.microsoft.com/office/powerpoint/2010/main" val="1350045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9EA291-A26A-4544-8C9F-C55DE91BC52E}" type="datetimeFigureOut">
              <a:rPr lang="fa-IR" smtClean="0"/>
              <a:t>24/06/1446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693075D8-8B16-48B5-AD8C-2AE5499C7365}" type="slidenum">
              <a:rPr lang="fa-IR" smtClean="0"/>
              <a:t>‹#›</a:t>
            </a:fld>
            <a:endParaRPr lang="fa-IR"/>
          </a:p>
        </p:txBody>
      </p:sp>
    </p:spTree>
    <p:extLst>
      <p:ext uri="{BB962C8B-B14F-4D97-AF65-F5344CB8AC3E}">
        <p14:creationId xmlns:p14="http://schemas.microsoft.com/office/powerpoint/2010/main" val="860083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9EA291-A26A-4544-8C9F-C55DE91BC52E}" type="datetimeFigureOut">
              <a:rPr lang="fa-IR" smtClean="0"/>
              <a:t>24/06/1446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93075D8-8B16-48B5-AD8C-2AE5499C7365}" type="slidenum">
              <a:rPr lang="fa-IR" smtClean="0"/>
              <a:t>‹#›</a:t>
            </a:fld>
            <a:endParaRPr lang="fa-IR"/>
          </a:p>
        </p:txBody>
      </p:sp>
    </p:spTree>
    <p:extLst>
      <p:ext uri="{BB962C8B-B14F-4D97-AF65-F5344CB8AC3E}">
        <p14:creationId xmlns:p14="http://schemas.microsoft.com/office/powerpoint/2010/main" val="2886040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9EA291-A26A-4544-8C9F-C55DE91BC52E}" type="datetimeFigureOut">
              <a:rPr lang="fa-IR" smtClean="0"/>
              <a:t>24/06/1446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93075D8-8B16-48B5-AD8C-2AE5499C7365}" type="slidenum">
              <a:rPr lang="fa-IR" smtClean="0"/>
              <a:t>‹#›</a:t>
            </a:fld>
            <a:endParaRPr lang="fa-IR"/>
          </a:p>
        </p:txBody>
      </p:sp>
    </p:spTree>
    <p:extLst>
      <p:ext uri="{BB962C8B-B14F-4D97-AF65-F5344CB8AC3E}">
        <p14:creationId xmlns:p14="http://schemas.microsoft.com/office/powerpoint/2010/main" val="1714977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79EA291-A26A-4544-8C9F-C55DE91BC52E}" type="datetimeFigureOut">
              <a:rPr lang="fa-IR" smtClean="0"/>
              <a:t>24/06/1446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93075D8-8B16-48B5-AD8C-2AE5499C7365}" type="slidenum">
              <a:rPr lang="fa-IR" smtClean="0"/>
              <a:t>‹#›</a:t>
            </a:fld>
            <a:endParaRPr lang="fa-IR"/>
          </a:p>
        </p:txBody>
      </p:sp>
    </p:spTree>
    <p:extLst>
      <p:ext uri="{BB962C8B-B14F-4D97-AF65-F5344CB8AC3E}">
        <p14:creationId xmlns:p14="http://schemas.microsoft.com/office/powerpoint/2010/main" val="2215988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4800" smtClean="0">
                <a:solidFill>
                  <a:srgbClr val="FF0000"/>
                </a:solidFill>
                <a:cs typeface="B Nazanin" panose="00000400000000000000" pitchFamily="2" charset="-78"/>
              </a:rPr>
              <a:t>عنوان مقاله: </a:t>
            </a:r>
            <a:r>
              <a:rPr lang="fa-IR" sz="4800" smtClean="0">
                <a:cs typeface="B Nazanin" panose="00000400000000000000" pitchFamily="2" charset="-78"/>
              </a:rPr>
              <a:t>آسیا: تمدنی در حال ساخته شدن</a:t>
            </a:r>
            <a:endParaRPr lang="fa-IR" sz="4800">
              <a:cs typeface="B Nazanin" panose="00000400000000000000" pitchFamily="2" charset="-78"/>
            </a:endParaRPr>
          </a:p>
        </p:txBody>
      </p:sp>
      <p:sp>
        <p:nvSpPr>
          <p:cNvPr id="3" name="Subtitle 2"/>
          <p:cNvSpPr>
            <a:spLocks noGrp="1"/>
          </p:cNvSpPr>
          <p:nvPr>
            <p:ph type="subTitle" idx="1"/>
          </p:nvPr>
        </p:nvSpPr>
        <p:spPr/>
        <p:txBody>
          <a:bodyPr>
            <a:normAutofit lnSpcReduction="10000"/>
          </a:bodyPr>
          <a:lstStyle/>
          <a:p>
            <a:r>
              <a:rPr lang="fa-IR" smtClean="0">
                <a:solidFill>
                  <a:srgbClr val="FF0000"/>
                </a:solidFill>
                <a:cs typeface="B Nazanin" panose="00000400000000000000" pitchFamily="2" charset="-78"/>
              </a:rPr>
              <a:t>نویسنده: </a:t>
            </a:r>
            <a:r>
              <a:rPr lang="fa-IR" smtClean="0">
                <a:cs typeface="B Nazanin" panose="00000400000000000000" pitchFamily="2" charset="-78"/>
              </a:rPr>
              <a:t>مازاکازو یامازاکی</a:t>
            </a:r>
          </a:p>
          <a:p>
            <a:r>
              <a:rPr lang="fa-IR" smtClean="0">
                <a:solidFill>
                  <a:srgbClr val="FF0000"/>
                </a:solidFill>
                <a:cs typeface="B Nazanin" panose="00000400000000000000" pitchFamily="2" charset="-78"/>
              </a:rPr>
              <a:t>ترجمه: </a:t>
            </a:r>
            <a:r>
              <a:rPr lang="fa-IR" smtClean="0">
                <a:cs typeface="B Nazanin" panose="00000400000000000000" pitchFamily="2" charset="-78"/>
              </a:rPr>
              <a:t>جهانگیر </a:t>
            </a:r>
            <a:r>
              <a:rPr lang="fa-IR" smtClean="0">
                <a:cs typeface="B Nazanin" panose="00000400000000000000" pitchFamily="2" charset="-78"/>
              </a:rPr>
              <a:t>جهانگیری</a:t>
            </a:r>
          </a:p>
          <a:p>
            <a:r>
              <a:rPr lang="fa-IR" smtClean="0">
                <a:solidFill>
                  <a:srgbClr val="FF0000"/>
                </a:solidFill>
                <a:cs typeface="B Nazanin" panose="00000400000000000000" pitchFamily="2" charset="-78"/>
              </a:rPr>
              <a:t>منبع: </a:t>
            </a:r>
            <a:r>
              <a:rPr lang="fa-IR">
                <a:cs typeface="B Nazanin" panose="00000400000000000000" pitchFamily="2" charset="-78"/>
              </a:rPr>
              <a:t>اطلاعات سیاسی و اقتصادی 1379 شماره 161 </a:t>
            </a:r>
            <a:r>
              <a:rPr lang="fa-IR">
                <a:cs typeface="B Nazanin" panose="00000400000000000000" pitchFamily="2" charset="-78"/>
              </a:rPr>
              <a:t>و </a:t>
            </a:r>
            <a:r>
              <a:rPr lang="fa-IR" smtClean="0">
                <a:cs typeface="B Nazanin" panose="00000400000000000000" pitchFamily="2" charset="-78"/>
              </a:rPr>
              <a:t>162</a:t>
            </a:r>
          </a:p>
          <a:p>
            <a:r>
              <a:rPr lang="fa-IR" smtClean="0">
                <a:cs typeface="B Nazanin" panose="00000400000000000000" pitchFamily="2" charset="-78"/>
              </a:rPr>
              <a:t>صص 98-105</a:t>
            </a:r>
            <a:endParaRPr lang="fa-IR">
              <a:cs typeface="B Nazanin" panose="00000400000000000000" pitchFamily="2" charset="-78"/>
            </a:endParaRPr>
          </a:p>
        </p:txBody>
      </p:sp>
    </p:spTree>
    <p:extLst>
      <p:ext uri="{BB962C8B-B14F-4D97-AF65-F5344CB8AC3E}">
        <p14:creationId xmlns:p14="http://schemas.microsoft.com/office/powerpoint/2010/main" val="3035897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487594" y="1825625"/>
            <a:ext cx="6866206" cy="4351338"/>
          </a:xfrm>
        </p:spPr>
        <p:txBody>
          <a:bodyPr>
            <a:normAutofit/>
          </a:bodyPr>
          <a:lstStyle/>
          <a:p>
            <a:pPr algn="just"/>
            <a:r>
              <a:rPr lang="fa-IR" smtClean="0">
                <a:cs typeface="B Nazanin" panose="00000400000000000000" pitchFamily="2" charset="-78"/>
              </a:rPr>
              <a:t>این گونه نظام مالکیت زمین سبب تمرکز زدایی در غرب شد و حاکمیتی دوگانه پدید آورد که در یک سوی آن شاهزاده نشین های قدرتمند  و در سوی دیگر آن </a:t>
            </a:r>
            <a:r>
              <a:rPr lang="fa-IR" b="1" smtClean="0">
                <a:solidFill>
                  <a:srgbClr val="FF0000"/>
                </a:solidFill>
                <a:cs typeface="B Nazanin" panose="00000400000000000000" pitchFamily="2" charset="-78"/>
              </a:rPr>
              <a:t>کلیسای کاتولیک </a:t>
            </a:r>
            <a:r>
              <a:rPr lang="fa-IR" smtClean="0">
                <a:cs typeface="B Nazanin" panose="00000400000000000000" pitchFamily="2" charset="-78"/>
              </a:rPr>
              <a:t>قرار داشت . به این ترتیب زبان لاتین رو به انحطاط گذاشت و زبان های محلی و بومی این امکان را یفتند که به عنوان زبان های ملی مطرح شوند. </a:t>
            </a:r>
          </a:p>
          <a:p>
            <a:pPr algn="just"/>
            <a:r>
              <a:rPr lang="fa-IR" smtClean="0">
                <a:cs typeface="B Nazanin" panose="00000400000000000000" pitchFamily="2" charset="-78"/>
              </a:rPr>
              <a:t>پیدایش دوگانگی در حکومت و زبان وجه مشخصه تمدن جهانی غرب بود. این دوگانگی تحت لوای تمدن غرب قرار داشت که دوره آن نیز در چارچوب یکپارچه تمدن مسیحی به عصر امپراتوری روم باز می گشت. </a:t>
            </a:r>
          </a:p>
        </p:txBody>
      </p:sp>
      <p:pic>
        <p:nvPicPr>
          <p:cNvPr id="4" name="Picture 3"/>
          <p:cNvPicPr>
            <a:picLocks noChangeAspect="1"/>
          </p:cNvPicPr>
          <p:nvPr/>
        </p:nvPicPr>
        <p:blipFill>
          <a:blip r:embed="rId2"/>
          <a:stretch>
            <a:fillRect/>
          </a:stretch>
        </p:blipFill>
        <p:spPr>
          <a:xfrm>
            <a:off x="838200" y="1940242"/>
            <a:ext cx="3406580" cy="2800570"/>
          </a:xfrm>
          <a:prstGeom prst="rect">
            <a:avLst/>
          </a:prstGeom>
        </p:spPr>
      </p:pic>
    </p:spTree>
    <p:extLst>
      <p:ext uri="{BB962C8B-B14F-4D97-AF65-F5344CB8AC3E}">
        <p14:creationId xmlns:p14="http://schemas.microsoft.com/office/powerpoint/2010/main" val="3307936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از همین زمان است که غرب به سوی تمدنی جهانی رهسپار می شود، که تمدن های قومی، ملی و </a:t>
            </a:r>
            <a:r>
              <a:rPr lang="fa-IR" smtClean="0">
                <a:cs typeface="B Nazanin" panose="00000400000000000000" pitchFamily="2" charset="-78"/>
              </a:rPr>
              <a:t>فرهنگ </a:t>
            </a:r>
            <a:r>
              <a:rPr lang="fa-IR">
                <a:cs typeface="B Nazanin" panose="00000400000000000000" pitchFamily="2" charset="-78"/>
              </a:rPr>
              <a:t>های خارجی را در کنار هم در بر می گیرد. در این فرایند، عامل اصلی این بود که هیچ ملت واحدی ادعای انحصار ویژگی فراملی برای تمدن خود نداشت. یونانی ها به ضعف و سستی دچار شده بودند و ایتالیایی های رومی تبار نیز زبان لاتین را به خاطر کتابت، به زبان مشترکی بدل کرده بودند. </a:t>
            </a:r>
          </a:p>
        </p:txBody>
      </p:sp>
      <p:sp>
        <p:nvSpPr>
          <p:cNvPr id="4" name="Flowchart: Preparation 3"/>
          <p:cNvSpPr/>
          <p:nvPr/>
        </p:nvSpPr>
        <p:spPr>
          <a:xfrm>
            <a:off x="1477108" y="3938954"/>
            <a:ext cx="4459458" cy="1716258"/>
          </a:xfrm>
          <a:prstGeom prst="flowChartPreparation">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b="1" smtClean="0">
                <a:solidFill>
                  <a:srgbClr val="FF0000"/>
                </a:solidFill>
                <a:cs typeface="B Nazanin" panose="00000400000000000000" pitchFamily="2" charset="-78"/>
              </a:rPr>
              <a:t>زبان لاتین زبان مشترک</a:t>
            </a:r>
            <a:endParaRPr lang="fa-IR" sz="2400" b="1">
              <a:solidFill>
                <a:srgbClr val="FF0000"/>
              </a:solidFill>
              <a:cs typeface="B Nazanin" panose="00000400000000000000" pitchFamily="2" charset="-78"/>
            </a:endParaRPr>
          </a:p>
        </p:txBody>
      </p:sp>
    </p:spTree>
    <p:extLst>
      <p:ext uri="{BB962C8B-B14F-4D97-AF65-F5344CB8AC3E}">
        <p14:creationId xmlns:p14="http://schemas.microsoft.com/office/powerpoint/2010/main" val="130767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گرچه یهودیان هویت خود را نگاه داشتند اما به پایین ترین رده سلسله مراتب اجتماعی رانده شدند و زبان عبرانی و ازادی های خود را از دست دادند. به این ترتیب زبان های ییدش(</a:t>
            </a:r>
            <a:r>
              <a:rPr lang="en-US">
                <a:cs typeface="B Nazanin" panose="00000400000000000000" pitchFamily="2" charset="-78"/>
              </a:rPr>
              <a:t>Yiddish</a:t>
            </a:r>
            <a:r>
              <a:rPr lang="fa-IR">
                <a:cs typeface="B Nazanin" panose="00000400000000000000" pitchFamily="2" charset="-78"/>
              </a:rPr>
              <a:t>) و لادینو(</a:t>
            </a:r>
            <a:r>
              <a:rPr lang="en-US">
                <a:cs typeface="B Nazanin" panose="00000400000000000000" pitchFamily="2" charset="-78"/>
              </a:rPr>
              <a:t>Ladino</a:t>
            </a:r>
            <a:r>
              <a:rPr lang="fa-IR">
                <a:cs typeface="B Nazanin" panose="00000400000000000000" pitchFamily="2" charset="-78"/>
              </a:rPr>
              <a:t>) جایگاه خود را دوباره بازیافتند. غربیان، اعم از انگلیسی ها، آلمانی ها و فرانسوی ها، هنوز هم می توانند به طور یکسان درباره تمدن هلنی- یهودی سخن بگویند. </a:t>
            </a:r>
          </a:p>
          <a:p>
            <a:endParaRPr lang="fa-IR"/>
          </a:p>
        </p:txBody>
      </p:sp>
      <p:sp>
        <p:nvSpPr>
          <p:cNvPr id="4" name="Flowchart: Process 3"/>
          <p:cNvSpPr/>
          <p:nvPr/>
        </p:nvSpPr>
        <p:spPr>
          <a:xfrm>
            <a:off x="838200" y="4192173"/>
            <a:ext cx="5697415" cy="1434904"/>
          </a:xfrm>
          <a:prstGeom prst="flowChart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ln w="0"/>
                <a:solidFill>
                  <a:schemeClr val="accent1"/>
                </a:solidFill>
                <a:effectLst>
                  <a:outerShdw blurRad="38100" dist="25400" dir="5400000" algn="ctr" rotWithShape="0">
                    <a:srgbClr val="6E747A">
                      <a:alpha val="43000"/>
                    </a:srgbClr>
                  </a:outerShdw>
                </a:effectLst>
                <a:cs typeface="B Nazanin" panose="00000400000000000000" pitchFamily="2" charset="-78"/>
              </a:rPr>
              <a:t>گرچه یهودیان هویت خود را نگاه داشتند اما به پایین ترین رده سلسله مراتب اجتماعی رانده شدند</a:t>
            </a:r>
            <a:endParaRPr lang="fa-IR" b="1">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6547806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آسیا هرگز  دارای فراساختار های تمدنی قابل مقایسه {با غرب} نبوده است. آسیایی ها هرگز وحدت سیاسی را بدان گونه که تمدن غرب تحت لوای امپراتوری روم تجربه کرد، به خود ندیده اند. افزون بر این، آسیایی ها سنت مشترکی در زمینه پول رایج، حقوق یا معماری نداشتند و با وجود این کمبودها، چارچوبی مذهبی نظیر مسیحیت غرب نیز نداشتند تا انها را فراهم آورد. </a:t>
            </a:r>
            <a:endParaRPr lang="fa-IR">
              <a:cs typeface="B Nazanin" panose="00000400000000000000" pitchFamily="2" charset="-78"/>
            </a:endParaRPr>
          </a:p>
        </p:txBody>
      </p:sp>
      <p:sp>
        <p:nvSpPr>
          <p:cNvPr id="4" name="Flowchart: Process 3"/>
          <p:cNvSpPr/>
          <p:nvPr/>
        </p:nvSpPr>
        <p:spPr>
          <a:xfrm>
            <a:off x="1181686" y="4825218"/>
            <a:ext cx="2504049" cy="1055077"/>
          </a:xfrm>
          <a:prstGeom prst="flowChart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000" b="1">
                <a:ln w="0"/>
                <a:solidFill>
                  <a:srgbClr val="0070C0"/>
                </a:solidFill>
                <a:effectLst>
                  <a:outerShdw blurRad="38100" dist="25400" dir="5400000" algn="ctr" rotWithShape="0">
                    <a:srgbClr val="6E747A">
                      <a:alpha val="43000"/>
                    </a:srgbClr>
                  </a:outerShdw>
                </a:effectLst>
                <a:cs typeface="B Nazanin" panose="00000400000000000000" pitchFamily="2" charset="-78"/>
              </a:rPr>
              <a:t>وحدت سیاسی</a:t>
            </a:r>
            <a:endParaRPr lang="fa-IR" sz="2000" b="1">
              <a:ln w="0"/>
              <a:solidFill>
                <a:srgbClr val="0070C0"/>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9224735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در حالی بود که آیین کنفوسیوس، بودیسم، تائوئیسم، اسلام، مسیحیت یعنی مذهب های گوناگونی که بومی آسیا بدند، همزیستی داشتند. از این گذشته، </a:t>
            </a:r>
            <a:r>
              <a:rPr lang="fa-IR" b="1">
                <a:solidFill>
                  <a:srgbClr val="FF0000"/>
                </a:solidFill>
                <a:cs typeface="B Nazanin" panose="00000400000000000000" pitchFamily="2" charset="-78"/>
              </a:rPr>
              <a:t>یک سبک نوشتاری، الفبایی واحد، نظامی همه گیر از نت های موسیقی، رشد و توسعه همزمان سبک های هنری </a:t>
            </a:r>
            <a:r>
              <a:rPr lang="fa-IR">
                <a:cs typeface="B Nazanin" panose="00000400000000000000" pitchFamily="2" charset="-78"/>
              </a:rPr>
              <a:t>همانند دوره های رنسانس، گوتیک و رمانس نیز در آسیا وجود نداشت.</a:t>
            </a:r>
          </a:p>
          <a:p>
            <a:pPr algn="just"/>
            <a:r>
              <a:rPr lang="fa-IR" smtClean="0">
                <a:cs typeface="B Nazanin" panose="00000400000000000000" pitchFamily="2" charset="-78"/>
              </a:rPr>
              <a:t>آسیا پهناورتر از اروپا بود، یعین از قطب شمال تا مناطق گرمسیر را در بر می گرفت و از همین رو در این فراخنا هیچ گونه مشابهت بنیادی در شعائر، آداب و رسوم نمی شد یافت. </a:t>
            </a:r>
            <a:endParaRPr lang="fa-IR">
              <a:cs typeface="B Nazanin" panose="00000400000000000000" pitchFamily="2" charset="-78"/>
            </a:endParaRPr>
          </a:p>
        </p:txBody>
      </p:sp>
    </p:spTree>
    <p:extLst>
      <p:ext uri="{BB962C8B-B14F-4D97-AF65-F5344CB8AC3E}">
        <p14:creationId xmlns:p14="http://schemas.microsoft.com/office/powerpoint/2010/main" val="42749822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چینی و بربرها</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ممکن است برخی ادعا کنند که تمدن چین می تواند پایه و اساس یک تمدن آسیایی قرار گیرد، زیرا در واقع نفوذ چینی ها گسترده بوده است. اما امپراتوری چین با امپراتوری روم تفاوت بسیاری داشته است. امپراتوری  چین، امپراتوری  یکپارچه سلسله هان (</a:t>
            </a:r>
            <a:r>
              <a:rPr lang="en-US" smtClean="0">
                <a:cs typeface="B Nazanin" panose="00000400000000000000" pitchFamily="2" charset="-78"/>
              </a:rPr>
              <a:t>Han</a:t>
            </a:r>
            <a:r>
              <a:rPr lang="fa-IR" smtClean="0">
                <a:cs typeface="B Nazanin" panose="00000400000000000000" pitchFamily="2" charset="-78"/>
              </a:rPr>
              <a:t>) بود. </a:t>
            </a:r>
            <a:r>
              <a:rPr lang="fa-IR" smtClean="0">
                <a:cs typeface="B Nazanin" panose="00000400000000000000" pitchFamily="2" charset="-78"/>
              </a:rPr>
              <a:t>اعضای </a:t>
            </a:r>
            <a:r>
              <a:rPr lang="fa-IR" smtClean="0">
                <a:cs typeface="B Nazanin" panose="00000400000000000000" pitchFamily="2" charset="-78"/>
              </a:rPr>
              <a:t>دودمان های فاتحانی از منچوری بودند که بی شک نمی توانستند مغول ها از منچوری بودند که بی شک نمی توانستند مغول ها، ویتنامی </a:t>
            </a:r>
            <a:r>
              <a:rPr lang="fa-IR" smtClean="0">
                <a:cs typeface="B Nazanin" panose="00000400000000000000" pitchFamily="2" charset="-78"/>
              </a:rPr>
              <a:t>ها، </a:t>
            </a:r>
            <a:r>
              <a:rPr lang="fa-IR" smtClean="0">
                <a:cs typeface="B Nazanin" panose="00000400000000000000" pitchFamily="2" charset="-78"/>
              </a:rPr>
              <a:t>کره ای یا ژاپنی ها را تحت کنترل و سیطره خود درآورند. چین، حقوق، مذاهب سبک های هنری و خط تصویری (</a:t>
            </a:r>
            <a:r>
              <a:rPr lang="en-US" smtClean="0">
                <a:cs typeface="B Nazanin" panose="00000400000000000000" pitchFamily="2" charset="-78"/>
              </a:rPr>
              <a:t>Diagraphic</a:t>
            </a:r>
            <a:r>
              <a:rPr lang="fa-IR" smtClean="0">
                <a:cs typeface="B Nazanin" panose="00000400000000000000" pitchFamily="2" charset="-78"/>
              </a:rPr>
              <a:t>) متعلق به خود را به خارج از قلمرو اش اشاعه و گشترش می داد. اما این تاثیر، همانند تاثیر فرانسوی ها و آلمانی ها بود و هیچ گاه  ارائه چارچوبی برای تمدن جهانی شمرده نمی شد. </a:t>
            </a:r>
            <a:endParaRPr lang="fa-IR">
              <a:cs typeface="B Nazanin" panose="00000400000000000000" pitchFamily="2" charset="-78"/>
            </a:endParaRPr>
          </a:p>
        </p:txBody>
      </p:sp>
    </p:spTree>
    <p:extLst>
      <p:ext uri="{BB962C8B-B14F-4D97-AF65-F5344CB8AC3E}">
        <p14:creationId xmlns:p14="http://schemas.microsoft.com/office/powerpoint/2010/main" val="18414072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گرچه خطوط تصویری (</a:t>
            </a:r>
            <a:r>
              <a:rPr lang="en-US">
                <a:cs typeface="B Nazanin" panose="00000400000000000000" pitchFamily="2" charset="-78"/>
              </a:rPr>
              <a:t>Idiograms</a:t>
            </a:r>
            <a:r>
              <a:rPr lang="fa-IR">
                <a:cs typeface="B Nazanin" panose="00000400000000000000" pitchFamily="2" charset="-78"/>
              </a:rPr>
              <a:t>) متعلق به چین در میان ملت های همسایه نیز گسترش یافته بود. اما </a:t>
            </a:r>
            <a:r>
              <a:rPr lang="fa-IR" b="1">
                <a:solidFill>
                  <a:srgbClr val="FF0000"/>
                </a:solidFill>
                <a:cs typeface="B Nazanin" panose="00000400000000000000" pitchFamily="2" charset="-78"/>
              </a:rPr>
              <a:t>این امر از سطح تقلید فراتر نمی رفت و به فراگیر و </a:t>
            </a:r>
            <a:r>
              <a:rPr lang="fa-IR" b="1" smtClean="0">
                <a:solidFill>
                  <a:srgbClr val="FF0000"/>
                </a:solidFill>
                <a:cs typeface="B Nazanin" panose="00000400000000000000" pitchFamily="2" charset="-78"/>
              </a:rPr>
              <a:t>جهانی </a:t>
            </a:r>
            <a:r>
              <a:rPr lang="fa-IR" b="1">
                <a:solidFill>
                  <a:srgbClr val="FF0000"/>
                </a:solidFill>
                <a:cs typeface="B Nazanin" panose="00000400000000000000" pitchFamily="2" charset="-78"/>
              </a:rPr>
              <a:t>شدن تمدن نمی انجامید</a:t>
            </a:r>
            <a:r>
              <a:rPr lang="fa-IR">
                <a:cs typeface="B Nazanin" panose="00000400000000000000" pitchFamily="2" charset="-78"/>
              </a:rPr>
              <a:t>. حتی امروز نیز، هنگامی که سیاستمداران ژاپنی موافقتنامه </a:t>
            </a:r>
            <a:r>
              <a:rPr lang="fa-IR" smtClean="0">
                <a:cs typeface="B Nazanin" panose="00000400000000000000" pitchFamily="2" charset="-78"/>
              </a:rPr>
              <a:t>های </a:t>
            </a:r>
            <a:r>
              <a:rPr lang="fa-IR">
                <a:cs typeface="B Nazanin" panose="00000400000000000000" pitchFamily="2" charset="-78"/>
              </a:rPr>
              <a:t>میان چین و ژاپن را با استفاده از قلم مو و مرکب امضا می </a:t>
            </a:r>
            <a:r>
              <a:rPr lang="fa-IR" smtClean="0">
                <a:cs typeface="B Nazanin" panose="00000400000000000000" pitchFamily="2" charset="-78"/>
              </a:rPr>
              <a:t>کند، </a:t>
            </a:r>
            <a:r>
              <a:rPr lang="fa-IR">
                <a:cs typeface="B Nazanin" panose="00000400000000000000" pitchFamily="2" charset="-78"/>
              </a:rPr>
              <a:t>چینیان گیج و متحیر می شوند. البته این کار را نیاکان ژاپنی ها از چینی ها فراگرفته اند. چینی ها  به نوبه خود نسبت به نفوذ و تاثیرات فرهنگی  بیگانه و خارجی حساسیت نشان می دهند و به ویژه نمی خواهند برای سهم و خدمات بیگانگان در توسعه فرهنگی خود، اعتباری قایل شوند. </a:t>
            </a:r>
          </a:p>
          <a:p>
            <a:endParaRPr lang="fa-IR"/>
          </a:p>
        </p:txBody>
      </p:sp>
    </p:spTree>
    <p:extLst>
      <p:ext uri="{BB962C8B-B14F-4D97-AF65-F5344CB8AC3E}">
        <p14:creationId xmlns:p14="http://schemas.microsoft.com/office/powerpoint/2010/main" val="17562699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چینی ها همواره ژاپنی ها را «بربرهای شرقی»  و ویتنامی ها را «وحشی جنوبی» می نامیده اند. در حالی که اخلاف رومی هاف یعین ایتالیایی ها از طریق زبان انگلیسی، زبان و ادبیات لاتین را فرا گرفتند. چینی ها هرگز به تفاسیری که ژاپنی ها از تعالیم کنفوسیوس ارائه کرده اند، گوش فرا نداده اند. کارگردانان آلمانی تحت تاثیر آثار شکسپیر قرار داشته اند، حال آن که خوشنویسی ژاپنی بر هنرمندان چینی حتی تاثیر اندکی هم نداشته است. </a:t>
            </a:r>
          </a:p>
        </p:txBody>
      </p:sp>
    </p:spTree>
    <p:extLst>
      <p:ext uri="{BB962C8B-B14F-4D97-AF65-F5344CB8AC3E}">
        <p14:creationId xmlns:p14="http://schemas.microsoft.com/office/powerpoint/2010/main" val="12411265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783014" y="1825625"/>
            <a:ext cx="6570785" cy="4351338"/>
          </a:xfrm>
        </p:spPr>
        <p:txBody>
          <a:bodyPr/>
          <a:lstStyle/>
          <a:p>
            <a:pPr algn="just"/>
            <a:r>
              <a:rPr lang="fa-IR">
                <a:cs typeface="B Nazanin" panose="00000400000000000000" pitchFamily="2" charset="-78"/>
              </a:rPr>
              <a:t>مهم ترین ویژگی غیر معمول تمدن چین آن است که سلسله هان، خوب یا بد، چهار هزارسال دوام آورد و با وجود حمله مغول ها و سلطه منچو،  تمدن قومی خود را به منزله علامت مشخصه اش حفظ کرد. با بر افتادن سلسله منچو، سلسله هان حیاتی طولانی یافت و </a:t>
            </a:r>
            <a:r>
              <a:rPr lang="fa-IR" smtClean="0">
                <a:cs typeface="B Nazanin" panose="00000400000000000000" pitchFamily="2" charset="-78"/>
              </a:rPr>
              <a:t>شعائر </a:t>
            </a:r>
            <a:r>
              <a:rPr lang="fa-IR">
                <a:cs typeface="B Nazanin" panose="00000400000000000000" pitchFamily="2" charset="-78"/>
              </a:rPr>
              <a:t>آن تا اواخر قرن گذشته ادامه یافت. با این حال از دیدگاه همسایگان، تمدن چینی صرفا مجموعه ای از عاریه ها بود و هرگز یک تمدن تلقی نمی شد. </a:t>
            </a:r>
          </a:p>
          <a:p>
            <a:endParaRPr lang="fa-IR"/>
          </a:p>
        </p:txBody>
      </p:sp>
      <p:sp>
        <p:nvSpPr>
          <p:cNvPr id="5" name="TextBox 4"/>
          <p:cNvSpPr txBox="1"/>
          <p:nvPr/>
        </p:nvSpPr>
        <p:spPr>
          <a:xfrm>
            <a:off x="1617785" y="5542671"/>
            <a:ext cx="2208627"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قلمرو سلسله هان</a:t>
            </a:r>
            <a:endParaRPr lang="fa-IR" b="1">
              <a:solidFill>
                <a:srgbClr val="FF0000"/>
              </a:solidFill>
              <a:cs typeface="B Nazanin" panose="00000400000000000000" pitchFamily="2" charset="-78"/>
            </a:endParaRPr>
          </a:p>
        </p:txBody>
      </p:sp>
      <p:pic>
        <p:nvPicPr>
          <p:cNvPr id="6" name="Picture 5"/>
          <p:cNvPicPr>
            <a:picLocks noChangeAspect="1"/>
          </p:cNvPicPr>
          <p:nvPr/>
        </p:nvPicPr>
        <p:blipFill>
          <a:blip r:embed="rId2"/>
          <a:stretch>
            <a:fillRect/>
          </a:stretch>
        </p:blipFill>
        <p:spPr>
          <a:xfrm>
            <a:off x="838200" y="1835504"/>
            <a:ext cx="3857928" cy="3350645"/>
          </a:xfrm>
          <a:prstGeom prst="rect">
            <a:avLst/>
          </a:prstGeom>
        </p:spPr>
      </p:pic>
    </p:spTree>
    <p:extLst>
      <p:ext uri="{BB962C8B-B14F-4D97-AF65-F5344CB8AC3E}">
        <p14:creationId xmlns:p14="http://schemas.microsoft.com/office/powerpoint/2010/main" val="31752709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پویایی یک تمدن در گروه نفوذ متقابل، اختلاط و امتزاج  و رقابت دوستانه مردمان گوناگون است اما چنین فعل و انفعالی در آسیا در کار نبوده است. تمدن قومی و ملی فقط زیر لوای تمدنی جهانی ممکن است دستخوش چنین دگرگونی های شود، حال آن که آسیا هرگز چنین ساختار  دو گانه ای را متجلی نساخته است. برای نمونه، </a:t>
            </a:r>
            <a:r>
              <a:rPr lang="fa-IR" b="1">
                <a:solidFill>
                  <a:srgbClr val="FF0000"/>
                </a:solidFill>
                <a:cs typeface="B Nazanin" panose="00000400000000000000" pitchFamily="2" charset="-78"/>
              </a:rPr>
              <a:t>تمدن بودایی که در هند تولد یافت</a:t>
            </a:r>
            <a:r>
              <a:rPr lang="fa-IR">
                <a:cs typeface="B Nazanin" panose="00000400000000000000" pitchFamily="2" charset="-78"/>
              </a:rPr>
              <a:t>، اما اقبال عام باعث ممکن بود به تمدن جهانی و آسیایی مبدل شود. . بودیسم در چین، جنوب شرق و شمال شرق آسیا گسترش یافت و به این ترتیب به عنوان مذهب  بسیاری از گروه های مختلف قومی قوام یافت اما نفوذ ماندگارش در شبه جزیره مالایا و اندونزی بود و نیز به خاطر تهاجم </a:t>
            </a:r>
            <a:r>
              <a:rPr lang="fa-IR" b="1">
                <a:cs typeface="B Nazanin" panose="00000400000000000000" pitchFamily="2" charset="-78"/>
              </a:rPr>
              <a:t>آیین کنفوسیوس </a:t>
            </a:r>
            <a:r>
              <a:rPr lang="fa-IR">
                <a:cs typeface="B Nazanin" panose="00000400000000000000" pitchFamily="2" charset="-78"/>
              </a:rPr>
              <a:t>که از سده پانزدهم  آغاز شد به ضعف و سستی گرایید.  </a:t>
            </a:r>
          </a:p>
          <a:p>
            <a:endParaRPr lang="fa-IR"/>
          </a:p>
        </p:txBody>
      </p:sp>
    </p:spTree>
    <p:extLst>
      <p:ext uri="{BB962C8B-B14F-4D97-AF65-F5344CB8AC3E}">
        <p14:creationId xmlns:p14="http://schemas.microsoft.com/office/powerpoint/2010/main" val="4131570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ابهام درباره مفهوم آسیا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برای بررسی مسئله تمدن آسیایی در ابتدا با ابهام درباره مفهوم اسیا روبرو هستیم. این ابهام برای آسیایی ها و نیز برای غیر آسیایی ها مشکل ساز است و بسیاری از مشکلات مفهومی و معنایی(</a:t>
            </a:r>
            <a:r>
              <a:rPr lang="en-US" smtClean="0">
                <a:cs typeface="B Nazanin" panose="00000400000000000000" pitchFamily="2" charset="-78"/>
              </a:rPr>
              <a:t>Semantics</a:t>
            </a:r>
            <a:r>
              <a:rPr lang="fa-IR" smtClean="0">
                <a:cs typeface="B Nazanin" panose="00000400000000000000" pitchFamily="2" charset="-78"/>
              </a:rPr>
              <a:t>) که در دیپلماسی بین المللی وجود دارد، از ان مایه می گیرد. در حدود سال 130 پیش از میلاد، آسیا نام یکی از ایالت های امپراتوری روم در کناره دریای اژه بوده است، ولی امروزه، آسیا شامل سرزمین ها و دریاهایی است که گستره آن از خاورمیانه تا جزایر جنوبی اقیانوس آرام را در بر می گیرد. </a:t>
            </a:r>
            <a:endParaRPr lang="fa-IR">
              <a:cs typeface="B Nazanin" panose="00000400000000000000" pitchFamily="2" charset="-78"/>
            </a:endParaRPr>
          </a:p>
        </p:txBody>
      </p:sp>
    </p:spTree>
    <p:extLst>
      <p:ext uri="{BB962C8B-B14F-4D97-AF65-F5344CB8AC3E}">
        <p14:creationId xmlns:p14="http://schemas.microsoft.com/office/powerpoint/2010/main" val="39732059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572000" y="1825625"/>
            <a:ext cx="6781800" cy="4351338"/>
          </a:xfrm>
        </p:spPr>
        <p:txBody>
          <a:bodyPr>
            <a:normAutofit lnSpcReduction="10000"/>
          </a:bodyPr>
          <a:lstStyle/>
          <a:p>
            <a:pPr algn="just"/>
            <a:r>
              <a:rPr lang="fa-IR" b="1" smtClean="0">
                <a:solidFill>
                  <a:srgbClr val="FF0000"/>
                </a:solidFill>
                <a:cs typeface="B Nazanin" panose="00000400000000000000" pitchFamily="2" charset="-78"/>
              </a:rPr>
              <a:t>بودیسم</a:t>
            </a:r>
            <a:r>
              <a:rPr lang="fa-IR" smtClean="0">
                <a:cs typeface="B Nazanin" panose="00000400000000000000" pitchFamily="2" charset="-78"/>
              </a:rPr>
              <a:t> در ژاپن و بخشی از جنوب شرق آسیا استوار شد ولی این دو مرکز، ارتباط اندکی با یکدیگر داشتند و به همین سبب بودیسم در آسیا به عنوان مذهبی بومی و منطقه ای ادامه حیات داد. در واقع تاریخ بودیسم نشان می دهد هر تمدنی که از حمایت  قومی سلطه جو برخوردار نباشد با چه دشواری هایی مواجه خواهد بود و دیگر این که ساختار دوگاه تمدن آسیا اگر بخواهد در سراسر آسیا ریشه بدواند با مشکل روبرو خواهد شد. </a:t>
            </a:r>
          </a:p>
          <a:p>
            <a:pPr algn="just"/>
            <a:r>
              <a:rPr lang="fa-IR" smtClean="0">
                <a:cs typeface="B Nazanin" panose="00000400000000000000" pitchFamily="2" charset="-78"/>
              </a:rPr>
              <a:t>شگفت این است که تمدن اولیه ژاپن با این که بر پایه  قومیت استوار بوده، در عین حال، نوعی ساختار دوگانه نیز داشته است.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4"/>
            <a:ext cx="3712746" cy="2661969"/>
          </a:xfrm>
          <a:prstGeom prst="rect">
            <a:avLst/>
          </a:prstGeom>
        </p:spPr>
      </p:pic>
    </p:spTree>
    <p:extLst>
      <p:ext uri="{BB962C8B-B14F-4D97-AF65-F5344CB8AC3E}">
        <p14:creationId xmlns:p14="http://schemas.microsoft.com/office/powerpoint/2010/main" val="25883697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عهد قدیم تا عصر جدید، ژاپنی ها، تمدن چین را تمدنی ملی تلقی نمی کردند بلکه آن را تمدنی جهانی می انگاشته و دردمندانه آگاه بودند که تمدن انان نسبت به تمدن چین فرودست و فرعی است. به هر روی، تمدن آنان در چین پایگاه چندانی نداشت و دانش ایشان صرفا به همان ویژگی های اخذ شده از تمدن چین و نهادها و ویژگی هایی که از خارج وارد شده بود، خلاصه می شد. آنان از درک این مطلب عاجز ماندند که تمدن چین صرفا تمدنی ملی و پویا است و اشتباه است اگر آن را تمدنی فراملی و جهانی قلمداد کند. </a:t>
            </a:r>
            <a:endParaRPr lang="fa-IR">
              <a:cs typeface="B Nazanin" panose="00000400000000000000" pitchFamily="2" charset="-78"/>
            </a:endParaRPr>
          </a:p>
        </p:txBody>
      </p:sp>
      <p:sp>
        <p:nvSpPr>
          <p:cNvPr id="4" name="Flowchart: Process 3"/>
          <p:cNvSpPr/>
          <p:nvPr/>
        </p:nvSpPr>
        <p:spPr>
          <a:xfrm>
            <a:off x="1209822" y="4501662"/>
            <a:ext cx="3981156" cy="1139483"/>
          </a:xfrm>
          <a:prstGeom prst="flowChart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ویژگی های اخذ شده از تمدن چین</a:t>
            </a:r>
            <a:endParaRPr lang="fa-IR"/>
          </a:p>
        </p:txBody>
      </p:sp>
    </p:spTree>
    <p:extLst>
      <p:ext uri="{BB962C8B-B14F-4D97-AF65-F5344CB8AC3E}">
        <p14:creationId xmlns:p14="http://schemas.microsoft.com/office/powerpoint/2010/main" val="35399490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آنان به راحتی نفوذ چینی را تصدیق می کردند و خود را موجودیتی خارجی می انگاشتند که در چارچوب تمدنی که ان را جهانی تلقی می کردند، تحمل می شود. </a:t>
            </a:r>
          </a:p>
          <a:p>
            <a:pPr algn="just"/>
            <a:r>
              <a:rPr lang="fa-IR" smtClean="0">
                <a:cs typeface="B Nazanin" panose="00000400000000000000" pitchFamily="2" charset="-78"/>
              </a:rPr>
              <a:t>همین </a:t>
            </a:r>
            <a:r>
              <a:rPr lang="fa-IR" b="1" smtClean="0">
                <a:solidFill>
                  <a:srgbClr val="FF0000"/>
                </a:solidFill>
                <a:cs typeface="B Nazanin" panose="00000400000000000000" pitchFamily="2" charset="-78"/>
              </a:rPr>
              <a:t>چارچوب و قالب ذهنی </a:t>
            </a:r>
            <a:r>
              <a:rPr lang="fa-IR" smtClean="0">
                <a:cs typeface="B Nazanin" panose="00000400000000000000" pitchFamily="2" charset="-78"/>
              </a:rPr>
              <a:t>راه را هموار کرد تا ژاپنی ها در سده نوزدهم پذیرای تمدن غرب شوند. آنان احساس نکردند که در معرض نفوذ تمدنی بیگانه قرار گرفته اند و به منظور برخورد و رویارویی مداوم، زنگ های خطر را به صدا در نیاوردند. بدیهی است اگر تمدنی بیگانه دعوت به مشارکت بر مبنای ویژگی های مشترک کند. ملت و تمدنی که پذیرای نفوذ خارجی استف به گونه ای بازتر از دیگران و یا مدارای بیشتر عمل خواهد کرد. در غرب ساختار دوگانه ای مشتمل بر حاکمیت و زبان بود به گونه ای چشمگیر به پذیرفته آمدن تمدن اعراب  مسلمان کمک کرد و این تمدن اسلامی بود که غرب از سده دوازدهم به بعد در مسیر نوسازی قرار داد</a:t>
            </a:r>
            <a:r>
              <a:rPr lang="fa-IR" smtClean="0"/>
              <a:t>. </a:t>
            </a:r>
            <a:endParaRPr lang="fa-IR"/>
          </a:p>
        </p:txBody>
      </p:sp>
    </p:spTree>
    <p:extLst>
      <p:ext uri="{BB962C8B-B14F-4D97-AF65-F5344CB8AC3E}">
        <p14:creationId xmlns:p14="http://schemas.microsoft.com/office/powerpoint/2010/main" val="11879622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هنگامی که اسپانیایی ها و ایتالیایی ها برای نخستین بار تمدن اسلامی روبرو شدند ناخودآگاه آن را هم سطح و هم پایه تمدن جهانی غرب قلمداد کردند. به این ترتیب تمدن اسلامی ویژگی های  مشترکی با تمدن غربی یافت و همین امر مشوق اسپانیایی ها و ایتالیایی های برای پذیرش تمدن اسلامی بود. </a:t>
            </a:r>
            <a:endParaRPr lang="fa-IR">
              <a:cs typeface="B Nazanin" panose="00000400000000000000" pitchFamily="2" charset="-78"/>
            </a:endParaRPr>
          </a:p>
        </p:txBody>
      </p:sp>
      <p:sp>
        <p:nvSpPr>
          <p:cNvPr id="4" name="Flowchart: Process 3"/>
          <p:cNvSpPr/>
          <p:nvPr/>
        </p:nvSpPr>
        <p:spPr>
          <a:xfrm>
            <a:off x="1419367" y="3944203"/>
            <a:ext cx="4667534" cy="1337481"/>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هم سطح و هم پایه تمدن جهانی غرب</a:t>
            </a:r>
            <a:endParaRPr lang="fa-IR"/>
          </a:p>
        </p:txBody>
      </p:sp>
    </p:spTree>
    <p:extLst>
      <p:ext uri="{BB962C8B-B14F-4D97-AF65-F5344CB8AC3E}">
        <p14:creationId xmlns:p14="http://schemas.microsoft.com/office/powerpoint/2010/main" val="2383937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جالب است با توجه به این اروپایی ها مسلمانان را خطری بزرگ برای زندگی واقعی خود به شمار می آورند، چگونه توانسته اند نظرهای آنان درباره موضوعات اساسی همچون ریاضیات، علم  و تکنولوژی و حتی عرفان اسلامی (که مورد اخیر در واقع از سده دوازدهم شاعران را تحت تاثیر خود قرار داده بود) بپذیرند؟</a:t>
            </a:r>
            <a:endParaRPr lang="fa-IR">
              <a:cs typeface="B Nazanin" panose="00000400000000000000" pitchFamily="2" charset="-78"/>
            </a:endParaRPr>
          </a:p>
        </p:txBody>
      </p:sp>
      <p:sp>
        <p:nvSpPr>
          <p:cNvPr id="4" name="Flowchart: Process 3"/>
          <p:cNvSpPr/>
          <p:nvPr/>
        </p:nvSpPr>
        <p:spPr>
          <a:xfrm>
            <a:off x="1378634" y="3910818"/>
            <a:ext cx="4304714" cy="1434905"/>
          </a:xfrm>
          <a:prstGeom prst="flowChart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ریاضیات، علم  و تکنولوژی و حتی عرفان اسلامی</a:t>
            </a:r>
            <a:endParaRPr lang="fa-IR"/>
          </a:p>
        </p:txBody>
      </p:sp>
    </p:spTree>
    <p:extLst>
      <p:ext uri="{BB962C8B-B14F-4D97-AF65-F5344CB8AC3E}">
        <p14:creationId xmlns:p14="http://schemas.microsoft.com/office/powerpoint/2010/main" val="26082793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ولی متاسفانه آسیا ساختار دوگانه تمدنی و مکانیسم </a:t>
            </a:r>
            <a:r>
              <a:rPr lang="fa-IR" smtClean="0">
                <a:cs typeface="B Nazanin" panose="00000400000000000000" pitchFamily="2" charset="-78"/>
              </a:rPr>
              <a:t>هایی برای ایجاد آن نداشت. در ژاپن و در میان برخی از ملت های دیگر که در حاشیه بودند برخی تصورات در مورد تمدن جهانی شرق که سراسر آسیا را در بر می گرفت وجود داشت اما واقعیت چنین نبود و نبود ساختاری دوگانه موجب شد تا نهال نوسازی نتواند در آسیا ریشه بدواند و مکنون باقی بماند تا هنگامی که با غرب روبرو شود. </a:t>
            </a:r>
            <a:endParaRPr lang="fa-IR">
              <a:cs typeface="B Nazanin" panose="00000400000000000000" pitchFamily="2" charset="-78"/>
            </a:endParaRPr>
          </a:p>
        </p:txBody>
      </p:sp>
      <p:sp>
        <p:nvSpPr>
          <p:cNvPr id="4" name="Flowchart: Alternate Process 3"/>
          <p:cNvSpPr/>
          <p:nvPr/>
        </p:nvSpPr>
        <p:spPr>
          <a:xfrm>
            <a:off x="1448972" y="4135902"/>
            <a:ext cx="3193366" cy="1392701"/>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ln w="0"/>
                <a:solidFill>
                  <a:schemeClr val="accent1"/>
                </a:solidFill>
                <a:effectLst>
                  <a:outerShdw blurRad="38100" dist="25400" dir="5400000" algn="ctr" rotWithShape="0">
                    <a:srgbClr val="6E747A">
                      <a:alpha val="43000"/>
                    </a:srgbClr>
                  </a:outerShdw>
                </a:effectLst>
                <a:cs typeface="B Nazanin" panose="00000400000000000000" pitchFamily="2" charset="-78"/>
              </a:rPr>
              <a:t>نبود ساختاری دوگانه</a:t>
            </a:r>
            <a:endParaRPr lang="fa-IR" b="1">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5955182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سپیده دم آسیا</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اکنون تمدن غرب برای نخستین بار یک پوشش جهانی و فراگیر برای آسیا فراهم آورده است و به این ترتیب ساختار دوگانه این تمدن در حال شکل گرفتن است. خاستگاه های تمدن جهانی آسیا به سبب ارتباط با غرب نه در گذشته  بلکه در قرون اخیر و در نوسازی آسیا است. </a:t>
            </a:r>
          </a:p>
          <a:p>
            <a:pPr algn="just"/>
            <a:r>
              <a:rPr lang="fa-IR" smtClean="0">
                <a:cs typeface="B Nazanin" panose="00000400000000000000" pitchFamily="2" charset="-78"/>
              </a:rPr>
              <a:t>در چند سال گذشته، ملت های شرق آسیا کمابیش به صورت گروهی نوسازی را آغاز کرده اند و در این تلاش نسبتا موفق نیز بوده اند. این پیشرفت و ترقی از توسعه اقتصادی فراتر رفته و ساختار اجتماعی نیز در معرض نوسازی قرار گرفته است. شکل گیری دولت ملی تحت حاکمیت قانون و نهادهای مشروع، دنیوی شدن اخلاق و آداب و رسوم  پیدایش صنعت و رشد اقتصادی مبتنی بر بازار از مظاهر این نوسازی است. در واقع این روند همه کشورهای منطقه را، البته جز کره شمالی در بازار جهانی ادغام خواهد کرد.</a:t>
            </a:r>
            <a:endParaRPr lang="fa-IR">
              <a:cs typeface="B Nazanin" panose="00000400000000000000" pitchFamily="2" charset="-78"/>
            </a:endParaRPr>
          </a:p>
        </p:txBody>
      </p:sp>
    </p:spTree>
    <p:extLst>
      <p:ext uri="{BB962C8B-B14F-4D97-AF65-F5344CB8AC3E}">
        <p14:creationId xmlns:p14="http://schemas.microsoft.com/office/powerpoint/2010/main" val="22059609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این رویکرد جهانی، همان گونه که آموزش و پرورش گسترش یافته، وسایل ارتباط جمعی نیز رشد کرده فعالیت در زمینه اوقات فراغت و تولید کالاهای مصرفی مورد توجه عام قرار گرفته و همچنین طبقه ای متوسط ظهور کرده که حامی توسعه دموکراتیک است. گرچه کشورهای شرق آسیا اصول دموکراسی و حقوق را به گونه ای متفاوت تعریف می کنند. اما هیچ یک از رهبران ملی، جز رهبر کره شمالی، مشروعیت انها را رد نکرده است. گروه ملت های جنوب شرق آسیا در مورد این اصول و بنیان ها تقریبا به توافق رسیده اند. جدایی دین از سیاست، یک رای برای هر فرد، محاکم علنی و .. از جمله این اصول  است. </a:t>
            </a:r>
            <a:endParaRPr lang="fa-IR">
              <a:cs typeface="B Nazanin" panose="00000400000000000000" pitchFamily="2" charset="-78"/>
            </a:endParaRPr>
          </a:p>
        </p:txBody>
      </p:sp>
    </p:spTree>
    <p:extLst>
      <p:ext uri="{BB962C8B-B14F-4D97-AF65-F5344CB8AC3E}">
        <p14:creationId xmlns:p14="http://schemas.microsoft.com/office/powerpoint/2010/main" val="16065703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از هنگامی که اعضای این گروه به رفاه اجتماعی، رعایت آزادی زنان و آزادی اندیشه روی آورده و به مراقبت های بهداشتی جدید و دیگر سیاست های اجتماعی پرداخته اند. تقریبا همه کشورهای این منطقه همانند غرب با زبان واحدی صحبت می کنند. </a:t>
            </a:r>
          </a:p>
          <a:p>
            <a:endParaRPr lang="fa-IR"/>
          </a:p>
        </p:txBody>
      </p:sp>
      <p:sp>
        <p:nvSpPr>
          <p:cNvPr id="4" name="Flowchart: Process 3"/>
          <p:cNvSpPr/>
          <p:nvPr/>
        </p:nvSpPr>
        <p:spPr>
          <a:xfrm>
            <a:off x="1533378" y="3657600"/>
            <a:ext cx="4051496" cy="1645920"/>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رفاه اجتماعی، رعایت آزادی زنان و آزادی اندیشه</a:t>
            </a:r>
            <a:endParaRPr lang="fa-IR"/>
          </a:p>
        </p:txBody>
      </p:sp>
    </p:spTree>
    <p:extLst>
      <p:ext uri="{BB962C8B-B14F-4D97-AF65-F5344CB8AC3E}">
        <p14:creationId xmlns:p14="http://schemas.microsoft.com/office/powerpoint/2010/main" val="29358790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446585" y="1825625"/>
            <a:ext cx="7907214" cy="4351338"/>
          </a:xfrm>
        </p:spPr>
        <p:txBody>
          <a:bodyPr>
            <a:normAutofit/>
          </a:bodyPr>
          <a:lstStyle/>
          <a:p>
            <a:pPr algn="just"/>
            <a:r>
              <a:rPr lang="fa-IR" smtClean="0">
                <a:cs typeface="B Nazanin" panose="00000400000000000000" pitchFamily="2" charset="-78"/>
              </a:rPr>
              <a:t>در </a:t>
            </a:r>
            <a:r>
              <a:rPr lang="fa-IR" smtClean="0">
                <a:cs typeface="B Nazanin" panose="00000400000000000000" pitchFamily="2" charset="-78"/>
              </a:rPr>
              <a:t>شهرهای بزرگ شرق آسیا، </a:t>
            </a:r>
            <a:r>
              <a:rPr lang="fa-IR" smtClean="0">
                <a:cs typeface="B Nazanin" panose="00000400000000000000" pitchFamily="2" charset="-78"/>
              </a:rPr>
              <a:t>آدمی </a:t>
            </a:r>
            <a:r>
              <a:rPr lang="fa-IR" smtClean="0">
                <a:cs typeface="B Nazanin" panose="00000400000000000000" pitchFamily="2" charset="-78"/>
              </a:rPr>
              <a:t>شاهد برج های سربر افراشته ای است که از فولاد و شیشه ساخته شده است. </a:t>
            </a:r>
            <a:r>
              <a:rPr lang="fa-IR" smtClean="0">
                <a:cs typeface="B Nazanin" panose="00000400000000000000" pitchFamily="2" charset="-78"/>
              </a:rPr>
              <a:t>آنجا </a:t>
            </a:r>
            <a:r>
              <a:rPr lang="fa-IR" smtClean="0">
                <a:cs typeface="B Nazanin" panose="00000400000000000000" pitchFamily="2" charset="-78"/>
              </a:rPr>
              <a:t>از نظام هماهنگ متریک استفاده می شود و روشنفکران زبان انگلیسی را به </a:t>
            </a:r>
            <a:r>
              <a:rPr lang="fa-IR" smtClean="0">
                <a:cs typeface="B Nazanin" panose="00000400000000000000" pitchFamily="2" charset="-78"/>
              </a:rPr>
              <a:t>عنوان </a:t>
            </a:r>
            <a:r>
              <a:rPr lang="fa-IR" smtClean="0">
                <a:cs typeface="B Nazanin" panose="00000400000000000000" pitchFamily="2" charset="-78"/>
              </a:rPr>
              <a:t>زبان بین المللی  به کار می برند. مردم سوار ماشین می شوند، به هنگام کار به شیوه غربی ها لباس می پوشند. در منزل از وسایل برقی استفاده می کنند، از موسیقی جاز لذت می برند، از تلویزیون و سینما و صابون استفاده می کنند و اغلب برنامه های تلویزیونی در سراسر حوزه اقیانوس آرام پخش می شود. </a:t>
            </a:r>
            <a:endParaRPr lang="fa-IR">
              <a:cs typeface="B Nazanin" panose="00000400000000000000" pitchFamily="2" charset="-78"/>
            </a:endParaRPr>
          </a:p>
        </p:txBody>
      </p:sp>
      <p:sp>
        <p:nvSpPr>
          <p:cNvPr id="4" name="Flowchart: Alternate Process 3"/>
          <p:cNvSpPr/>
          <p:nvPr/>
        </p:nvSpPr>
        <p:spPr>
          <a:xfrm>
            <a:off x="838200" y="3151163"/>
            <a:ext cx="2228557" cy="1842868"/>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000" b="1">
                <a:solidFill>
                  <a:srgbClr val="FF0000"/>
                </a:solidFill>
                <a:cs typeface="B Nazanin" panose="00000400000000000000" pitchFamily="2" charset="-78"/>
              </a:rPr>
              <a:t>نظام هماهنگ متریک</a:t>
            </a:r>
            <a:endParaRPr lang="fa-IR" sz="2000" b="1">
              <a:solidFill>
                <a:srgbClr val="FF0000"/>
              </a:solidFill>
            </a:endParaRPr>
          </a:p>
        </p:txBody>
      </p:sp>
    </p:spTree>
    <p:extLst>
      <p:ext uri="{BB962C8B-B14F-4D97-AF65-F5344CB8AC3E}">
        <p14:creationId xmlns:p14="http://schemas.microsoft.com/office/powerpoint/2010/main" val="3326200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367284" y="1825625"/>
            <a:ext cx="6986515" cy="4351338"/>
          </a:xfrm>
        </p:spPr>
        <p:txBody>
          <a:bodyPr/>
          <a:lstStyle/>
          <a:p>
            <a:pPr algn="just"/>
            <a:r>
              <a:rPr lang="fa-IR">
                <a:cs typeface="B Nazanin" panose="00000400000000000000" pitchFamily="2" charset="-78"/>
              </a:rPr>
              <a:t>این منطقه بسیار وسیع در واقع تشکیل دهنده یک واحد جغرافیایی است. در جشنواره ورزش های آسیایی که به سال 1994  در هیروشیما برگزار شد ورزشکاران قرقیزی و تاجیکی از اتحاد شوروی سابق شرکت داشتند. اما ورزشگاران اهل سیبری، هاوایی، استرالیا یا زلاندنو دعوت نشده بودند، زیرا کشور میزبان درباره حدود جغرافیایی آسیا یقین نداشت. </a:t>
            </a:r>
          </a:p>
        </p:txBody>
      </p:sp>
      <p:pic>
        <p:nvPicPr>
          <p:cNvPr id="4" name="Picture 3"/>
          <p:cNvPicPr>
            <a:picLocks noChangeAspect="1"/>
          </p:cNvPicPr>
          <p:nvPr/>
        </p:nvPicPr>
        <p:blipFill>
          <a:blip r:embed="rId2"/>
          <a:stretch>
            <a:fillRect/>
          </a:stretch>
        </p:blipFill>
        <p:spPr>
          <a:xfrm>
            <a:off x="838200" y="1825625"/>
            <a:ext cx="3365310" cy="2650841"/>
          </a:xfrm>
          <a:prstGeom prst="rect">
            <a:avLst/>
          </a:prstGeom>
        </p:spPr>
      </p:pic>
    </p:spTree>
    <p:extLst>
      <p:ext uri="{BB962C8B-B14F-4D97-AF65-F5344CB8AC3E}">
        <p14:creationId xmlns:p14="http://schemas.microsoft.com/office/powerpoint/2010/main" val="24848465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گونه دگرگونی  ها در </a:t>
            </a:r>
            <a:r>
              <a:rPr lang="fa-IR" smtClean="0">
                <a:cs typeface="B Nazanin" panose="00000400000000000000" pitchFamily="2" charset="-78"/>
              </a:rPr>
              <a:t>ژاپن </a:t>
            </a:r>
            <a:r>
              <a:rPr lang="fa-IR" smtClean="0">
                <a:cs typeface="B Nazanin" panose="00000400000000000000" pitchFamily="2" charset="-78"/>
              </a:rPr>
              <a:t>از اوایل سده بیستم و در دیگر مناطق از اواسط این سده شروع شد. همه این کشورها فرایند مشابهی را پشت سر می گذارند و کاستی های آن را همانند مزایای آن، در فضای قرنی واحد تجربه می کنند. این امر، با دگرگونی هایی که در آفریقا، خاورمیانه و روسیه  روی داده قابل مقایسه نیست. در چنین زمانی آسیا نیرویی را تجربه می کند که پشتوانه اوست و او را به سوی یکپارچه شدن سوق می دهد. </a:t>
            </a:r>
            <a:endParaRPr lang="fa-IR">
              <a:cs typeface="B Nazanin" panose="00000400000000000000" pitchFamily="2" charset="-78"/>
            </a:endParaRPr>
          </a:p>
        </p:txBody>
      </p:sp>
      <p:sp>
        <p:nvSpPr>
          <p:cNvPr id="4" name="Flowchart: Terminator 3"/>
          <p:cNvSpPr/>
          <p:nvPr/>
        </p:nvSpPr>
        <p:spPr>
          <a:xfrm>
            <a:off x="1617785" y="4346917"/>
            <a:ext cx="3685735" cy="1237957"/>
          </a:xfrm>
          <a:prstGeom prst="flowChartTermina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ln w="0"/>
                <a:solidFill>
                  <a:schemeClr val="accent1"/>
                </a:solidFill>
                <a:effectLst>
                  <a:outerShdw blurRad="38100" dist="25400" dir="5400000" algn="ctr" rotWithShape="0">
                    <a:srgbClr val="6E747A">
                      <a:alpha val="43000"/>
                    </a:srgbClr>
                  </a:outerShdw>
                </a:effectLst>
                <a:cs typeface="B Nazanin" panose="00000400000000000000" pitchFamily="2" charset="-78"/>
              </a:rPr>
              <a:t>دگرگونی  ها در ژاپن از اوایل سده بیستم</a:t>
            </a:r>
            <a:endParaRPr lang="fa-IR" b="1">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3895953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مذهب</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منطقه آسیا عوامل مشترکی را نشان می دهد که چنین دگرگونیهایی را امکان پذیر ساخته است. مدارا و تساهل دنیوی مذاهب آسیایی یا ضعیف بدن آنچه بنیادگرایی نامیده می شود. از این عوامل مشترک هستند. در آسیا مرتاضان و خشک اندیشان معنوی وجود داشته اند، اما هرگز به هم نبپیوسته اند و نظام و انجمنی به وجود نیاورده اند. مذاهبی که در مناطق دیگر رشد و توسعه یافته بودف هنگامی که در مناطق دیگر رشد و توسعه یافته بود، هنگامی که به شرق آسیا می رسید، تمایل پیدا می کرد قواعد و مقررات خود را تعدیل کند. برای نمونه نظام کاستی هندوئیسم در بالی به روبنایی کاملا ناتوان تبدیل شد. از این رو، کشاورزان اجازه یافتند برای تهیه غذا به پرورش خوک نیز بپردازند. </a:t>
            </a:r>
            <a:endParaRPr lang="fa-IR">
              <a:cs typeface="B Nazanin" panose="00000400000000000000" pitchFamily="2" charset="-78"/>
            </a:endParaRPr>
          </a:p>
        </p:txBody>
      </p:sp>
    </p:spTree>
    <p:extLst>
      <p:ext uri="{BB962C8B-B14F-4D97-AF65-F5344CB8AC3E}">
        <p14:creationId xmlns:p14="http://schemas.microsoft.com/office/powerpoint/2010/main" val="31079511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با این که تضییقات و منحدودیت های اسلامی در مورد </a:t>
            </a:r>
            <a:r>
              <a:rPr lang="fa-IR" smtClean="0">
                <a:cs typeface="B Nazanin" panose="00000400000000000000" pitchFamily="2" charset="-78"/>
              </a:rPr>
              <a:t>تصاویر و سرگرمی ها و تفریحات در عربستان به بسته شدن سینماها انجامیده، این برنامه ها در مالزی به آسانی پخش می شود و برنامه های عروسکی به اجرا در می آید و گروه های موسیقی سنتی گاملان (</a:t>
            </a:r>
            <a:r>
              <a:rPr lang="en-US" smtClean="0">
                <a:cs typeface="B Nazanin" panose="00000400000000000000" pitchFamily="2" charset="-78"/>
              </a:rPr>
              <a:t>Gamelan</a:t>
            </a:r>
            <a:r>
              <a:rPr lang="fa-IR" smtClean="0">
                <a:cs typeface="B Nazanin" panose="00000400000000000000" pitchFamily="2" charset="-78"/>
              </a:rPr>
              <a:t>) در همه جا دیده می شود. </a:t>
            </a:r>
          </a:p>
          <a:p>
            <a:pPr algn="just"/>
            <a:r>
              <a:rPr lang="fa-IR">
                <a:cs typeface="B Nazanin" panose="00000400000000000000" pitchFamily="2" charset="-78"/>
              </a:rPr>
              <a:t> </a:t>
            </a:r>
            <a:r>
              <a:rPr lang="fa-IR" smtClean="0">
                <a:cs typeface="B Nazanin" panose="00000400000000000000" pitchFamily="2" charset="-78"/>
              </a:rPr>
              <a:t>در قرون وسطی در حالی که اروپایی ها و آسیایی ها یکسان سودهای حاصل از تجارت را تحقیر و ریاضت کشی و ترک دنیا را امری متعالی تلقی می کردند، در مذاهب شرق آسیا، تاکید بر کا رو تلاش، هر چند نه به خاطر دستاوردهای مادی قابل تشخیص بود. از سده شانزدهم به بعد، در چین و ژاپن، تجارت و سودهای حاصل از آن را مشروع می شمردند و در انها نوعی ریاضت کشی دنیوی، یعنی کارهای سخت همراه با صرفه جویی، تحقق یافته بود. </a:t>
            </a:r>
            <a:endParaRPr lang="fa-IR">
              <a:cs typeface="B Nazanin" panose="00000400000000000000" pitchFamily="2" charset="-78"/>
            </a:endParaRPr>
          </a:p>
        </p:txBody>
      </p:sp>
    </p:spTree>
    <p:extLst>
      <p:ext uri="{BB962C8B-B14F-4D97-AF65-F5344CB8AC3E}">
        <p14:creationId xmlns:p14="http://schemas.microsoft.com/office/powerpoint/2010/main" val="19473478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روح سوداگری هم در اخلاقیات چین باستان وجود داشته است و هم در چین امروز وجود دارد. </a:t>
            </a:r>
            <a:r>
              <a:rPr lang="fa-IR" smtClean="0">
                <a:cs typeface="B Nazanin" panose="00000400000000000000" pitchFamily="2" charset="-78"/>
              </a:rPr>
              <a:t>بینگ </a:t>
            </a:r>
            <a:r>
              <a:rPr lang="fa-IR" smtClean="0">
                <a:cs typeface="B Nazanin" panose="00000400000000000000" pitchFamily="2" charset="-78"/>
              </a:rPr>
              <a:t>شی یو استاد تاریخ چین در  دانشگاه پرینستون  بر این باور است که این خوی و خصلتی که در چین وجود داشته دقیقا با اخلاق پروتستانی در اروپا که ماکس وبر معتقد بود به ظهور سرمایه داری و صنعتی شدن اروپا انجامیده است، مشابهت دارد</a:t>
            </a:r>
            <a:r>
              <a:rPr lang="fa-IR" smtClean="0"/>
              <a:t>. </a:t>
            </a:r>
            <a:endParaRPr lang="fa-IR"/>
          </a:p>
        </p:txBody>
      </p:sp>
    </p:spTree>
    <p:extLst>
      <p:ext uri="{BB962C8B-B14F-4D97-AF65-F5344CB8AC3E}">
        <p14:creationId xmlns:p14="http://schemas.microsoft.com/office/powerpoint/2010/main" val="12398102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به این ترتیب </a:t>
            </a:r>
            <a:r>
              <a:rPr lang="fa-IR" smtClean="0">
                <a:cs typeface="B Nazanin" panose="00000400000000000000" pitchFamily="2" charset="-78"/>
              </a:rPr>
              <a:t>یینگ </a:t>
            </a:r>
            <a:r>
              <a:rPr lang="fa-IR" smtClean="0">
                <a:cs typeface="B Nazanin" panose="00000400000000000000" pitchFamily="2" charset="-78"/>
              </a:rPr>
              <a:t>شی یو گمان دارد که مفهوم زهد گرایی دنیوی همان قدر که در چین باستان وجود داشته در چین سده نوزدهم یعنی اصلاحات و رفرم های فرقه «زِن» بدیسم نیز وجود داشته است.  </a:t>
            </a:r>
          </a:p>
          <a:p>
            <a:pPr algn="just"/>
            <a:r>
              <a:rPr lang="fa-IR" smtClean="0">
                <a:cs typeface="B Nazanin" panose="00000400000000000000" pitchFamily="2" charset="-78"/>
              </a:rPr>
              <a:t>این فرقه </a:t>
            </a:r>
            <a:r>
              <a:rPr lang="fa-IR">
                <a:cs typeface="B Nazanin" panose="00000400000000000000" pitchFamily="2" charset="-78"/>
              </a:rPr>
              <a:t>اعتقاد </a:t>
            </a:r>
            <a:r>
              <a:rPr lang="fa-IR" smtClean="0">
                <a:cs typeface="B Nazanin" panose="00000400000000000000" pitchFamily="2" charset="-78"/>
              </a:rPr>
              <a:t>دارد که نواموزان باید کارهای خانگی و کار در مزرعه را یاد بگیرند. این امر شبیه اعمال ریاضت گونه ای است که در گذشته تجویز می شده است. از جمله تعالیم زِن آن است که بدون تولید نباید غذایی خورد، به این توصیه ها، همان قدر در جامعه عمل می شد، که در دیرها و صومعه ها. </a:t>
            </a:r>
            <a:endParaRPr lang="fa-IR">
              <a:cs typeface="B Nazanin" panose="00000400000000000000" pitchFamily="2" charset="-78"/>
            </a:endParaRPr>
          </a:p>
        </p:txBody>
      </p:sp>
      <p:sp>
        <p:nvSpPr>
          <p:cNvPr id="4" name="Flowchart: Process 3"/>
          <p:cNvSpPr/>
          <p:nvPr/>
        </p:nvSpPr>
        <p:spPr>
          <a:xfrm>
            <a:off x="1237957" y="4698609"/>
            <a:ext cx="4079631" cy="956603"/>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solidFill>
                  <a:srgbClr val="00B050"/>
                </a:solidFill>
                <a:cs typeface="B Nazanin" panose="00000400000000000000" pitchFamily="2" charset="-78"/>
              </a:rPr>
              <a:t>اعمال ریاضت گونه</a:t>
            </a:r>
            <a:endParaRPr lang="fa-IR" b="1">
              <a:solidFill>
                <a:srgbClr val="00B050"/>
              </a:solidFill>
            </a:endParaRPr>
          </a:p>
        </p:txBody>
      </p:sp>
    </p:spTree>
    <p:extLst>
      <p:ext uri="{BB962C8B-B14F-4D97-AF65-F5344CB8AC3E}">
        <p14:creationId xmlns:p14="http://schemas.microsoft.com/office/powerpoint/2010/main" val="32861129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657600" y="1825625"/>
            <a:ext cx="7696200" cy="4351338"/>
          </a:xfrm>
        </p:spPr>
        <p:txBody>
          <a:bodyPr>
            <a:normAutofit/>
          </a:bodyPr>
          <a:lstStyle/>
          <a:p>
            <a:pPr algn="just"/>
            <a:r>
              <a:rPr lang="fa-IR" smtClean="0">
                <a:cs typeface="B Nazanin" panose="00000400000000000000" pitchFamily="2" charset="-78"/>
              </a:rPr>
              <a:t>در دوره فرمانروایی سلسله سونگ، دانشورانی که پیرو کنفوسیوس بودند، با توجه به شیوه ای که یک انسان در جهان مادی به کار می پردازد، تغییر اخلاقیات کهن را در مورد منش و خصلت، کار سخت، صرفه جویی، غنیمت دانستن وقت و ... آغاز کردند. </a:t>
            </a:r>
          </a:p>
          <a:p>
            <a:pPr algn="just"/>
            <a:r>
              <a:rPr lang="fa-IR" smtClean="0">
                <a:cs typeface="B Nazanin" panose="00000400000000000000" pitchFamily="2" charset="-78"/>
              </a:rPr>
              <a:t>در سده شانزدهم، یا راه رسمی که سلسله مینگ در پیش گرفت این تغییرات شدت گرفت. روشنفکران از تفاسیر کلاسیک در مورد تعالیم کنفوسیوس روی برتافتند و تجارت را تشویق کردند. به این ترتیب فعالیت های تجاری در سطح ملی گسترش یافت در این فعالیت ها گروهی از تجار در استان های جی یانگ (</a:t>
            </a:r>
            <a:r>
              <a:rPr lang="en-US" smtClean="0">
                <a:cs typeface="B Nazanin" panose="00000400000000000000" pitchFamily="2" charset="-78"/>
              </a:rPr>
              <a:t>Zhejiang</a:t>
            </a:r>
            <a:r>
              <a:rPr lang="fa-IR" smtClean="0">
                <a:cs typeface="B Nazanin" panose="00000400000000000000" pitchFamily="2" charset="-78"/>
              </a:rPr>
              <a:t>) و گوان جی(</a:t>
            </a:r>
            <a:r>
              <a:rPr lang="en-US" smtClean="0">
                <a:cs typeface="B Nazanin" panose="00000400000000000000" pitchFamily="2" charset="-78"/>
              </a:rPr>
              <a:t>Guangy</a:t>
            </a:r>
            <a:r>
              <a:rPr lang="fa-IR" smtClean="0">
                <a:cs typeface="B Nazanin" panose="00000400000000000000" pitchFamily="2" charset="-78"/>
              </a:rPr>
              <a:t>) پیشگام بدند.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760241" y="1825625"/>
            <a:ext cx="2733043" cy="2844849"/>
          </a:xfrm>
          <a:prstGeom prst="rect">
            <a:avLst/>
          </a:prstGeom>
        </p:spPr>
      </p:pic>
      <p:sp>
        <p:nvSpPr>
          <p:cNvPr id="5" name="TextBox 4"/>
          <p:cNvSpPr txBox="1"/>
          <p:nvPr/>
        </p:nvSpPr>
        <p:spPr>
          <a:xfrm>
            <a:off x="1167618" y="5036234"/>
            <a:ext cx="1800665" cy="400110"/>
          </a:xfrm>
          <a:prstGeom prst="rect">
            <a:avLst/>
          </a:prstGeom>
          <a:noFill/>
        </p:spPr>
        <p:txBody>
          <a:bodyPr wrap="square" rtlCol="1">
            <a:spAutoFit/>
          </a:bodyPr>
          <a:lstStyle/>
          <a:p>
            <a:pPr algn="ctr"/>
            <a:r>
              <a:rPr lang="fa-IR" sz="2000" b="1" smtClean="0">
                <a:solidFill>
                  <a:srgbClr val="00B050"/>
                </a:solidFill>
                <a:cs typeface="B Nazanin" panose="00000400000000000000" pitchFamily="2" charset="-78"/>
              </a:rPr>
              <a:t>کنفوسیوس</a:t>
            </a:r>
            <a:endParaRPr lang="fa-IR" sz="2000" b="1">
              <a:solidFill>
                <a:srgbClr val="00B050"/>
              </a:solidFill>
              <a:cs typeface="B Nazanin" panose="00000400000000000000" pitchFamily="2" charset="-78"/>
            </a:endParaRPr>
          </a:p>
        </p:txBody>
      </p:sp>
    </p:spTree>
    <p:extLst>
      <p:ext uri="{BB962C8B-B14F-4D97-AF65-F5344CB8AC3E}">
        <p14:creationId xmlns:p14="http://schemas.microsoft.com/office/powerpoint/2010/main" val="36052591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پایگاه تجار بهبود یافت و آنان نیز از قدرت خود آگاهی یافتند دیدگاه یکی از دانشوران کنفوسیوس گرای نو، یعنی وانگ این بود که هر چند راه ها و شیوه های زندگی متفاوت است اما طبقات چهارگانه مردم بر راهی واحد قرار دارند. پیروان او چنین می اندیشدند که کار سخت همراه با صرفه جویی فضیلت زیادی دارد. پس از این که تجار پذیرفتند </a:t>
            </a:r>
            <a:r>
              <a:rPr lang="fa-IR" smtClean="0">
                <a:cs typeface="B Nazanin" panose="00000400000000000000" pitchFamily="2" charset="-78"/>
              </a:rPr>
              <a:t>مالیات </a:t>
            </a:r>
            <a:r>
              <a:rPr lang="fa-IR">
                <a:cs typeface="B Nazanin" panose="00000400000000000000" pitchFamily="2" charset="-78"/>
              </a:rPr>
              <a:t>بیشتری بپردازند. امپراتور مشاغل آبرومند و یا منزلت یعنی کارهای دولتی به آنان واگذار کرد. در مقابل  تجار نیز متعهد شدند در تلاش مداوم باشند، صرفه جویی کنند و در پی سودهای عادلانه باشند. </a:t>
            </a:r>
          </a:p>
        </p:txBody>
      </p:sp>
      <p:sp>
        <p:nvSpPr>
          <p:cNvPr id="4" name="Flowchart: Process 3"/>
          <p:cNvSpPr/>
          <p:nvPr/>
        </p:nvSpPr>
        <p:spPr>
          <a:xfrm>
            <a:off x="1378634" y="4656406"/>
            <a:ext cx="5922498" cy="1026942"/>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ln w="0"/>
                <a:solidFill>
                  <a:schemeClr val="accent1"/>
                </a:solidFill>
                <a:effectLst>
                  <a:outerShdw blurRad="38100" dist="25400" dir="5400000" algn="ctr" rotWithShape="0">
                    <a:srgbClr val="6E747A">
                      <a:alpha val="43000"/>
                    </a:srgbClr>
                  </a:outerShdw>
                </a:effectLst>
                <a:cs typeface="B Nazanin" panose="00000400000000000000" pitchFamily="2" charset="-78"/>
              </a:rPr>
              <a:t>طبقات چهارگانه مردم بر راهی واحد قرار دارند</a:t>
            </a:r>
            <a:endParaRPr lang="fa-IR" b="1">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40210955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838200" y="1839273"/>
            <a:ext cx="10515600" cy="4351338"/>
          </a:xfrm>
        </p:spPr>
        <p:txBody>
          <a:bodyPr/>
          <a:lstStyle/>
          <a:p>
            <a:pPr algn="just"/>
            <a:r>
              <a:rPr lang="fa-IR">
                <a:cs typeface="B Nazanin" panose="00000400000000000000" pitchFamily="2" charset="-78"/>
              </a:rPr>
              <a:t>در اواخر سلسله های سلطنتی مینگ و چینگ (1644-1912) قواعد اخلاقی در زمینه تجارت،  در رفتار و معامله از روی درستکاری خلاصه می شد تا جایی که تجاراذعان داشتند با خلوص و صداقت است که می توان به عرش رجوع کرد. </a:t>
            </a:r>
          </a:p>
        </p:txBody>
      </p:sp>
    </p:spTree>
    <p:extLst>
      <p:ext uri="{BB962C8B-B14F-4D97-AF65-F5344CB8AC3E}">
        <p14:creationId xmlns:p14="http://schemas.microsoft.com/office/powerpoint/2010/main" val="1182595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p:cNvPicPr>
            <a:picLocks noGrp="1" noChangeAspect="1"/>
          </p:cNvPicPr>
          <p:nvPr>
            <p:ph idx="1"/>
          </p:nvPr>
        </p:nvPicPr>
        <p:blipFill>
          <a:blip r:embed="rId2"/>
          <a:stretch>
            <a:fillRect/>
          </a:stretch>
        </p:blipFill>
        <p:spPr>
          <a:xfrm>
            <a:off x="5604666" y="1027906"/>
            <a:ext cx="5618355" cy="4382566"/>
          </a:xfrm>
          <a:prstGeom prst="rect">
            <a:avLst/>
          </a:prstGeom>
        </p:spPr>
      </p:pic>
      <p:sp>
        <p:nvSpPr>
          <p:cNvPr id="6" name="TextBox 5"/>
          <p:cNvSpPr txBox="1"/>
          <p:nvPr/>
        </p:nvSpPr>
        <p:spPr>
          <a:xfrm>
            <a:off x="6960357" y="5691115"/>
            <a:ext cx="2906974" cy="382138"/>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قلمرو سلطنت مینگ </a:t>
            </a:r>
            <a:endParaRPr lang="fa-IR" b="1">
              <a:solidFill>
                <a:srgbClr val="FF0000"/>
              </a:solidFill>
              <a:cs typeface="B Nazanin" panose="00000400000000000000" pitchFamily="2" charset="-78"/>
            </a:endParaRPr>
          </a:p>
        </p:txBody>
      </p:sp>
      <p:sp>
        <p:nvSpPr>
          <p:cNvPr id="7" name="Rectangle 6"/>
          <p:cNvSpPr/>
          <p:nvPr/>
        </p:nvSpPr>
        <p:spPr>
          <a:xfrm>
            <a:off x="838200" y="2099640"/>
            <a:ext cx="4525370" cy="3046988"/>
          </a:xfrm>
          <a:prstGeom prst="rect">
            <a:avLst/>
          </a:prstGeom>
        </p:spPr>
        <p:txBody>
          <a:bodyPr wrap="square">
            <a:spAutoFit/>
          </a:bodyPr>
          <a:lstStyle/>
          <a:p>
            <a:pPr algn="just"/>
            <a:r>
              <a:rPr lang="fa-IR" sz="2400">
                <a:cs typeface="B Nazanin" panose="00000400000000000000" pitchFamily="2" charset="-78"/>
              </a:rPr>
              <a:t>امپراتوری مینگ (چینی:</a:t>
            </a:r>
            <a:r>
              <a:rPr lang="ja-JP" altLang="en-US" sz="2400">
                <a:cs typeface="B Nazanin" panose="00000400000000000000" pitchFamily="2" charset="-78"/>
              </a:rPr>
              <a:t>明朝</a:t>
            </a:r>
            <a:r>
              <a:rPr lang="en-US" altLang="ja-JP" sz="2400">
                <a:cs typeface="B Nazanin" panose="00000400000000000000" pitchFamily="2" charset="-78"/>
              </a:rPr>
              <a:t>) </a:t>
            </a:r>
            <a:r>
              <a:rPr lang="fa-IR" sz="2400">
                <a:cs typeface="B Nazanin" panose="00000400000000000000" pitchFamily="2" charset="-78"/>
              </a:rPr>
              <a:t>یا امپراتوری مینگ بزرگ دودمانی چینی از سال ۱۳۶۸ تا سال ۱۶۴۴ میلادی بود، که پس از فروپاشی دودمان مغولی یوآن بنا شد. مینگ آخرین دودمان چینی بود که هان‌ها قدرت اصلی را در دست داشتند. هونگ‌وو، رهبری شورش عمومی علیه سلسله یوآن را بر عهده </a:t>
            </a:r>
            <a:r>
              <a:rPr lang="fa-IR" sz="2400" smtClean="0">
                <a:cs typeface="B Nazanin" panose="00000400000000000000" pitchFamily="2" charset="-78"/>
              </a:rPr>
              <a:t>داشت (توضیح از ویکیپدیا)</a:t>
            </a:r>
            <a:endParaRPr lang="fa-IR" sz="2400">
              <a:cs typeface="B Nazanin" panose="00000400000000000000" pitchFamily="2" charset="-78"/>
            </a:endParaRPr>
          </a:p>
        </p:txBody>
      </p:sp>
    </p:spTree>
    <p:extLst>
      <p:ext uri="{BB962C8B-B14F-4D97-AF65-F5344CB8AC3E}">
        <p14:creationId xmlns:p14="http://schemas.microsoft.com/office/powerpoint/2010/main" val="11418832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271748" y="1825625"/>
            <a:ext cx="7082051" cy="4351338"/>
          </a:xfrm>
        </p:spPr>
        <p:txBody>
          <a:bodyPr/>
          <a:lstStyle/>
          <a:p>
            <a:pPr algn="just"/>
            <a:r>
              <a:rPr lang="fa-IR" smtClean="0">
                <a:cs typeface="B Nazanin" panose="00000400000000000000" pitchFamily="2" charset="-78"/>
              </a:rPr>
              <a:t>یینگ شی یو (استاد تاریخ در دانشگاه پرینستون) معتقد است که این اصل با عقاید پروتستان های اولیه که معتقد بودند کار دنیوی که با موفقیت به کمال می رسد، نشانه رستگاری است، مشابهت دارد و یکسان است. به هر حال تجار عقیده داشتند ارزشهای عادلانه دنیوی در گرو مساله عرضه و تقاضا است و این امر را فرا رفت به عرش تلقی می کردند. از این لحاظ منش شخصیت و تجار  متاخر ژاپنی حتی نمایان تر از همتایان چینی شان بود. آنان می کوشیدند به درستکاری و امانت داری شهره شوند، از روی قناعت زندگی کنند، خود را برگزیده پروردگار بینگارند و به حرفه خود ببالند، چرا که از این راه می توانستند به سود ملت خود فعالیت کنند.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3269776" cy="2784143"/>
          </a:xfrm>
          <a:prstGeom prst="rect">
            <a:avLst/>
          </a:prstGeom>
        </p:spPr>
      </p:pic>
      <p:sp>
        <p:nvSpPr>
          <p:cNvPr id="5" name="TextBox 4"/>
          <p:cNvSpPr txBox="1"/>
          <p:nvPr/>
        </p:nvSpPr>
        <p:spPr>
          <a:xfrm>
            <a:off x="1585983" y="4913194"/>
            <a:ext cx="1774209" cy="523220"/>
          </a:xfrm>
          <a:prstGeom prst="rect">
            <a:avLst/>
          </a:prstGeom>
          <a:noFill/>
        </p:spPr>
        <p:txBody>
          <a:bodyPr wrap="square" rtlCol="1">
            <a:spAutoFit/>
          </a:bodyPr>
          <a:lstStyle/>
          <a:p>
            <a:pPr algn="ctr"/>
            <a:r>
              <a:rPr lang="fa-IR" sz="2800" b="1">
                <a:solidFill>
                  <a:srgbClr val="FF0000"/>
                </a:solidFill>
                <a:cs typeface="B Nazanin" panose="00000400000000000000" pitchFamily="2" charset="-78"/>
              </a:rPr>
              <a:t>یینگ شی یو</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3480979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067032" y="1825625"/>
            <a:ext cx="7286767" cy="4351338"/>
          </a:xfrm>
        </p:spPr>
        <p:txBody>
          <a:bodyPr/>
          <a:lstStyle/>
          <a:p>
            <a:pPr algn="just"/>
            <a:r>
              <a:rPr lang="fa-IR" smtClean="0">
                <a:cs typeface="B Nazanin" panose="00000400000000000000" pitchFamily="2" charset="-78"/>
              </a:rPr>
              <a:t>این در حالی است که کشورها بی گمان از این که مرزهای منطقه ای به طور دقیق مشخص نیست بهره برداری های سیاسی می کنند. بسیاری از ملت هایی که در حاشیه اقیانوس آرام قرار گرفته اند، در مجمع همکاری آسیا و اقیانوس آرام که با ابتکار استرالیا تشکیل شده است، شرکت می جویند اما همان گونه که ماهاتیر بن محمد وزیر امور خارجه مالزی پیش بینی می کرد. ملت های مسلط سفیدپوست از عضویت در کمیته های اقتصادی آسیا امتناع می ورزیدند. </a:t>
            </a: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199" y="1936205"/>
            <a:ext cx="3092355" cy="2466975"/>
          </a:xfrm>
          <a:prstGeom prst="rect">
            <a:avLst/>
          </a:prstGeom>
        </p:spPr>
      </p:pic>
      <p:sp>
        <p:nvSpPr>
          <p:cNvPr id="5" name="TextBox 4"/>
          <p:cNvSpPr txBox="1"/>
          <p:nvPr/>
        </p:nvSpPr>
        <p:spPr>
          <a:xfrm>
            <a:off x="1378424" y="4722125"/>
            <a:ext cx="1842448"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ماهاتیر محمد</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39832549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تبیین این نکته که چگونه شرق آسیا تسامح مذهبی را پرورش می داده و در عین حال به فعالیت دنیوی نیز به عنوان امری مذهبی می نگریسته، آسان نیست. با این حال، شاید دلیل این که شرق آسیا دستخوش انقلاب ایدئولوژیک نسبتا مشابهی با </a:t>
            </a:r>
            <a:r>
              <a:rPr lang="fa-IR">
                <a:cs typeface="B Nazanin" panose="00000400000000000000" pitchFamily="2" charset="-78"/>
              </a:rPr>
              <a:t>پروتستانیسم در غرب شده دوری از مراکزی بوده که مذاهب کهن در انجا تولد یافته بودند. از همین رو، هنگامی که این تمدن ها گسترش پیدا کرده اند، جزمیت </a:t>
            </a:r>
            <a:r>
              <a:rPr lang="fa-IR" smtClean="0">
                <a:cs typeface="B Nazanin" panose="00000400000000000000" pitchFamily="2" charset="-78"/>
              </a:rPr>
              <a:t>کمتری </a:t>
            </a:r>
            <a:r>
              <a:rPr lang="fa-IR">
                <a:cs typeface="B Nazanin" panose="00000400000000000000" pitchFamily="2" charset="-78"/>
              </a:rPr>
              <a:t>یافته اند. به هر حال هنگامی که تمدن غرب با شرق آسیا روبرو شد، دریافت که با آن پیوند و خویشاوندی نزدیکی دارد. جالب است که این امر می تواند چارچوبی برای ادغام تمدن ها تلقی شود</a:t>
            </a:r>
          </a:p>
        </p:txBody>
      </p:sp>
    </p:spTree>
    <p:extLst>
      <p:ext uri="{BB962C8B-B14F-4D97-AF65-F5344CB8AC3E}">
        <p14:creationId xmlns:p14="http://schemas.microsoft.com/office/powerpoint/2010/main" val="13137453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فرهنگ و تمدن</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یکپارچه شدن زیر پوشش تمدن غرب، گرچه حاکی از غربی شدن کاملتمدن های ملی شرق آسیا نیست اما پدید آمدن آمیزه ای از فرهنگ قدرت غرب و شرق را امکان پذیر می سازد. فرهنگ، یک شیوه زندگی و نظامی قراردادی است که از لحاظ جسمانی از قسمت نیمه آگاه (ذهن) نشات می گیرد. برعکس، تمدن نظامی ایده گرایانه است که به نحوی آگاهانه دوباره سازماندهی شده است. گرچه حد فاصل فرهنگ و تمدن نامشخص است، با این حال این دو از یکدیگر متمایزند. برای نمونه، کار کردن با دست روی ماشین جزئی از فرهنگ است، حال آن که صنعت مکانیزه شده جزئی از تمدن است. فرهنگ با این که قلمرو محدودی دارد، به دشواری از میان می رود، لی تمدن اگر گسترده و فراگیر هم باشد، ممکن است تعمدا و آگاهانه از میان برداشته شود. </a:t>
            </a:r>
            <a:endParaRPr lang="fa-IR">
              <a:cs typeface="B Nazanin" panose="00000400000000000000" pitchFamily="2" charset="-78"/>
            </a:endParaRPr>
          </a:p>
        </p:txBody>
      </p:sp>
    </p:spTree>
    <p:extLst>
      <p:ext uri="{BB962C8B-B14F-4D97-AF65-F5344CB8AC3E}">
        <p14:creationId xmlns:p14="http://schemas.microsoft.com/office/powerpoint/2010/main" val="32573214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ناتوانی در تشخیص دقیق حد فاصلی که میان فرهنگ و تمدن وجود دارد، وجه مشخصه اندیشه کسانی است که پیام آور برخورد تمدن ها بوده اند. این نظریه بر ایده ای نادرست استوار است. یعنی این که یک تمدن همان گونه که می تواند به طور جبری و از پیش، ویژگی یک گروه قومی را معین کند، به همان نحو نیز می تواند فرهنگ آنان </a:t>
            </a:r>
            <a:r>
              <a:rPr lang="fa-IR" smtClean="0">
                <a:cs typeface="B Nazanin" panose="00000400000000000000" pitchFamily="2" charset="-78"/>
              </a:rPr>
              <a:t>را </a:t>
            </a:r>
            <a:r>
              <a:rPr lang="fa-IR" smtClean="0">
                <a:cs typeface="B Nazanin" panose="00000400000000000000" pitchFamily="2" charset="-78"/>
              </a:rPr>
              <a:t>از پیش تعیین کند. بنابراین فرهنگ نیز مانند تمدن می تواند جنبه جهانشمول و فراگیر داشته باشد. </a:t>
            </a:r>
            <a:endParaRPr lang="fa-IR">
              <a:cs typeface="B Nazanin" panose="00000400000000000000" pitchFamily="2" charset="-78"/>
            </a:endParaRPr>
          </a:p>
        </p:txBody>
      </p:sp>
    </p:spTree>
    <p:extLst>
      <p:ext uri="{BB962C8B-B14F-4D97-AF65-F5344CB8AC3E}">
        <p14:creationId xmlns:p14="http://schemas.microsoft.com/office/powerpoint/2010/main" val="13297651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پیامد عمل کردن بر اساس این مفاهیم نادرست آن است که یک فرهنگ سرسخت (متحجر) که فاقد عقلانیت نیز هست، بتواند به عنوان پادفرهنگ مطرح شود، موجودیت سیاسی بیابد و به کشاکش های موجود دامن بزند. حاکمیت فرهنگ از خانواده دهکده یا دایره آشنایی های اجتماعی  به سطح ایل یا ملت کشیده می شود، حال آن که به عکس، تمدن طوایف و ملت های گوناگون را در بر می گیرد و خود پدیدآورنده ی یک جهان است. </a:t>
            </a:r>
            <a:endParaRPr lang="fa-IR">
              <a:cs typeface="B Nazanin" panose="00000400000000000000" pitchFamily="2" charset="-78"/>
            </a:endParaRPr>
          </a:p>
        </p:txBody>
      </p:sp>
      <p:sp>
        <p:nvSpPr>
          <p:cNvPr id="4" name="Flowchart: Connector 3"/>
          <p:cNvSpPr/>
          <p:nvPr/>
        </p:nvSpPr>
        <p:spPr>
          <a:xfrm>
            <a:off x="1575582" y="4332849"/>
            <a:ext cx="2293033" cy="1406769"/>
          </a:xfrm>
          <a:prstGeom prst="flowChartConnec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solidFill>
                  <a:srgbClr val="00B050"/>
                </a:solidFill>
                <a:cs typeface="B Nazanin" panose="00000400000000000000" pitchFamily="2" charset="-78"/>
              </a:rPr>
              <a:t> پادفرهنگ </a:t>
            </a:r>
            <a:endParaRPr lang="fa-IR" b="1">
              <a:solidFill>
                <a:srgbClr val="00B050"/>
              </a:solidFill>
            </a:endParaRPr>
          </a:p>
        </p:txBody>
      </p:sp>
    </p:spTree>
    <p:extLst>
      <p:ext uri="{BB962C8B-B14F-4D97-AF65-F5344CB8AC3E}">
        <p14:creationId xmlns:p14="http://schemas.microsoft.com/office/powerpoint/2010/main" val="25381075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گرچه دایره نفوذتمدن های کهن در جهان باستان از جمله یونان، چین در میان یهودیان و جاهای دیگر محدود بوده و تمدن های قومی و ملی نیز صرفا  حوزه محدودی از فرهنگ را در بر می گرفتهاند. اما از زمانی که تمدن غربی در سده هجدهم پدیدار گشته تاکنون همبستگی و تقاربی بین فرهنگی حاصل نشده است.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944806" y="3672838"/>
            <a:ext cx="1404499" cy="1404499"/>
          </a:xfrm>
          <a:prstGeom prst="rect">
            <a:avLst/>
          </a:prstGeom>
        </p:spPr>
      </p:pic>
    </p:spTree>
    <p:extLst>
      <p:ext uri="{BB962C8B-B14F-4D97-AF65-F5344CB8AC3E}">
        <p14:creationId xmlns:p14="http://schemas.microsoft.com/office/powerpoint/2010/main" val="174380038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تمدن ساختاری دوگانه دارد و تمدن جهانی غرب نیز بر پایه تمدن های ملی مجزا استوار است. برای نمونه در بریتانیای سده بیستم، هنگامی که هر  یک از اعضای در مجلس به سخنرانی می پردازد، این امر بخشی از فرهنگ بریتانیا و سلطنت </a:t>
            </a:r>
            <a:r>
              <a:rPr lang="fa-IR" smtClean="0">
                <a:cs typeface="B Nazanin" panose="00000400000000000000" pitchFamily="2" charset="-78"/>
              </a:rPr>
              <a:t>مشروطه </a:t>
            </a:r>
            <a:r>
              <a:rPr lang="fa-IR" smtClean="0">
                <a:cs typeface="B Nazanin" panose="00000400000000000000" pitchFamily="2" charset="-78"/>
              </a:rPr>
              <a:t>نیز بخشی از تمدن ملی ان کشور است، در حالی که دموکراسی بریتانیا، بخشی از تمدن غربی است، مردمان شرق آسیا امروزه می تواند بگویند سهم و نقشی که تمدن غربی در دنیای آنان دارد، در بالاترین لایه تشکیل دهنده دنیایشان قرار می گیرد.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4592678"/>
            <a:ext cx="1887416" cy="1146867"/>
          </a:xfrm>
          <a:prstGeom prst="rect">
            <a:avLst/>
          </a:prstGeom>
        </p:spPr>
      </p:pic>
    </p:spTree>
    <p:extLst>
      <p:ext uri="{BB962C8B-B14F-4D97-AF65-F5344CB8AC3E}">
        <p14:creationId xmlns:p14="http://schemas.microsoft.com/office/powerpoint/2010/main" val="21476824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تمدن های ملی نیز در لایه میانی قرار گرفته است که در جریان زندگی روزمره به حفظ فرهنگ های سنتی می پردازد. امور خارجی و اصول حقوقی بشر نیز به همان </a:t>
            </a:r>
            <a:r>
              <a:rPr lang="fa-IR" smtClean="0">
                <a:cs typeface="B Nazanin" panose="00000400000000000000" pitchFamily="2" charset="-78"/>
              </a:rPr>
              <a:t>لایه </a:t>
            </a:r>
            <a:r>
              <a:rPr lang="fa-IR">
                <a:cs typeface="B Nazanin" panose="00000400000000000000" pitchFamily="2" charset="-78"/>
              </a:rPr>
              <a:t>بالایی </a:t>
            </a:r>
            <a:r>
              <a:rPr lang="fa-IR" smtClean="0">
                <a:cs typeface="B Nazanin" panose="00000400000000000000" pitchFamily="2" charset="-78"/>
              </a:rPr>
              <a:t>تعلق </a:t>
            </a:r>
            <a:r>
              <a:rPr lang="fa-IR">
                <a:cs typeface="B Nazanin" panose="00000400000000000000" pitchFamily="2" charset="-78"/>
              </a:rPr>
              <a:t>دارد، حال ان که هیئت قانون گذاری مستقل و نهادهای سیاسی به لایه دوم و جریان ها و روابط سیاسی به لایه سوم وابسته است. برای نمونه، در تئاتر اجرا که به صورت مشترک صورت می گیرد، در بالاترین لایه قرار دارد، زبان ملی که افراد بر پایه ان صحبت می کنند، به لایه دوم و اسلوب های مجزای قومی و نحوه سخن گفتن، به پایین ترین لایه متعلق است. </a:t>
            </a:r>
          </a:p>
          <a:p>
            <a:endParaRPr lang="fa-IR"/>
          </a:p>
        </p:txBody>
      </p:sp>
    </p:spTree>
    <p:extLst>
      <p:ext uri="{BB962C8B-B14F-4D97-AF65-F5344CB8AC3E}">
        <p14:creationId xmlns:p14="http://schemas.microsoft.com/office/powerpoint/2010/main" val="6938549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شرق آسیا همچنین به مرکزی سینمایی بدل شده است و در سده بیستم فیلمسازان جوانی را پرورش می دهد که در زمینه تماس ها و زیبایی شناسی قومی نقش واسطه را بازی می کنند. </a:t>
            </a:r>
          </a:p>
          <a:p>
            <a:pPr algn="just"/>
            <a:r>
              <a:rPr lang="fa-IR" smtClean="0">
                <a:cs typeface="B Nazanin" panose="00000400000000000000" pitchFamily="2" charset="-78"/>
              </a:rPr>
              <a:t>این پیشرفت حاکی از تولد قریب الوقوع تمدنی در منطقه شرق آسیا است که شیوه آن را می توان بین المللی اقیانوس آرامی نامید. </a:t>
            </a:r>
          </a:p>
        </p:txBody>
      </p:sp>
    </p:spTree>
    <p:extLst>
      <p:ext uri="{BB962C8B-B14F-4D97-AF65-F5344CB8AC3E}">
        <p14:creationId xmlns:p14="http://schemas.microsoft.com/office/powerpoint/2010/main" val="93796931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غرب را به امپریالیسم </a:t>
            </a:r>
            <a:r>
              <a:rPr lang="fa-IR">
                <a:cs typeface="B Nazanin" panose="00000400000000000000" pitchFamily="2" charset="-78"/>
              </a:rPr>
              <a:t>فرهنگی </a:t>
            </a:r>
            <a:r>
              <a:rPr lang="fa-IR" smtClean="0">
                <a:cs typeface="B Nazanin" panose="00000400000000000000" pitchFamily="2" charset="-78"/>
              </a:rPr>
              <a:t>متهم </a:t>
            </a:r>
            <a:r>
              <a:rPr lang="fa-IR">
                <a:cs typeface="B Nazanin" panose="00000400000000000000" pitchFamily="2" charset="-78"/>
              </a:rPr>
              <a:t>ساختن را گفتن این که در حال از بین فرهنگ های سنتی آسیا است چندان درست نمی نماید. به هر حال، تحت تاثیر و خودتمدنی جهانی ، فرهنگ ها، ناگزیر دستخوش دگرگونی می شوند و در این میان گرچه ممکن است برخی تعداد ابعاد و جنبه های خود را از دست بدهند، ولی  همانند موجودات زنده بخشی از هویتشان سالم و دست نخورده باقی و پابرجا خواهد ماند</a:t>
            </a:r>
          </a:p>
          <a:p>
            <a:endParaRPr lang="fa-IR"/>
          </a:p>
        </p:txBody>
      </p:sp>
      <p:sp>
        <p:nvSpPr>
          <p:cNvPr id="4" name="Flowchart: Process 3"/>
          <p:cNvSpPr/>
          <p:nvPr/>
        </p:nvSpPr>
        <p:spPr>
          <a:xfrm>
            <a:off x="1336431" y="4234375"/>
            <a:ext cx="4164037" cy="1223890"/>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امپریالیسم فرهنگی</a:t>
            </a:r>
            <a:endParaRPr lang="fa-IR"/>
          </a:p>
        </p:txBody>
      </p:sp>
    </p:spTree>
    <p:extLst>
      <p:ext uri="{BB962C8B-B14F-4D97-AF65-F5344CB8AC3E}">
        <p14:creationId xmlns:p14="http://schemas.microsoft.com/office/powerpoint/2010/main" val="5979246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816591" y="1852920"/>
            <a:ext cx="10515600" cy="4351338"/>
          </a:xfrm>
        </p:spPr>
        <p:txBody>
          <a:bodyPr/>
          <a:lstStyle/>
          <a:p>
            <a:pPr algn="just"/>
            <a:r>
              <a:rPr lang="fa-IR" smtClean="0">
                <a:cs typeface="B Nazanin" panose="00000400000000000000" pitchFamily="2" charset="-78"/>
              </a:rPr>
              <a:t>. گرچه سنت گرایان ملی این دگرگونی ها را تقبیح می کنند و آن را تحصیلاتی از خارج می انگارند و مسئله استقراض فرهنگی را دام و تله می پندارند، اما به این نکته توجه نمی کنند که این تمدن جهانی به گروهی خاص تعلق ندارد، بلکه از آن همه گروه ها و ملت ها است. </a:t>
            </a:r>
            <a:endParaRPr lang="fa-IR">
              <a:cs typeface="B Nazanin" panose="00000400000000000000" pitchFamily="2" charset="-78"/>
            </a:endParaRPr>
          </a:p>
        </p:txBody>
      </p:sp>
      <p:sp>
        <p:nvSpPr>
          <p:cNvPr id="4" name="Flowchart: Process 3"/>
          <p:cNvSpPr/>
          <p:nvPr/>
        </p:nvSpPr>
        <p:spPr>
          <a:xfrm>
            <a:off x="1294228" y="4121834"/>
            <a:ext cx="3080824" cy="1434904"/>
          </a:xfrm>
          <a:prstGeom prst="flowChartProcess">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سنت گرایان ملی</a:t>
            </a:r>
            <a:endParaRPr lang="fa-IR"/>
          </a:p>
        </p:txBody>
      </p:sp>
    </p:spTree>
    <p:extLst>
      <p:ext uri="{BB962C8B-B14F-4D97-AF65-F5344CB8AC3E}">
        <p14:creationId xmlns:p14="http://schemas.microsoft.com/office/powerpoint/2010/main" val="2640386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حال اگر مشخص ساختن مفهوم و حدود و ثغور آسیا دشوار است. این امر در مورد شرق آسیا با مشکلات بزرگتر روبرو است. توانایی بالقوه منطقه جنبه تمثیلی دارد، اما هویت آن غلط انداز است. با این وصف، آیا اسیا یک منطقه جغرافیایی است که از جمعیت های قومی گوناگون تشکیل شده است؟ یا تمدنی در حال ساخته شده است؟ </a:t>
            </a:r>
          </a:p>
        </p:txBody>
      </p:sp>
    </p:spTree>
    <p:extLst>
      <p:ext uri="{BB962C8B-B14F-4D97-AF65-F5344CB8AC3E}">
        <p14:creationId xmlns:p14="http://schemas.microsoft.com/office/powerpoint/2010/main" val="142908475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شیوه های نو</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گرچه تمدن نو از غرب نشات گرفته است، اما این تمدن نو، صرفا مرحله ای از تکامل غرب به شمار نمی آید. برعکس، فرایند نوسازی در سده ی دوازدهم با مردود انگاشتن تمدن آن زمان غرب آغاز شد و روند تمدن غرب رادرطول هشت صدسال تخطئه کرد.</a:t>
            </a:r>
          </a:p>
        </p:txBody>
      </p:sp>
    </p:spTree>
    <p:extLst>
      <p:ext uri="{BB962C8B-B14F-4D97-AF65-F5344CB8AC3E}">
        <p14:creationId xmlns:p14="http://schemas.microsoft.com/office/powerpoint/2010/main" val="108351452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دوره رنسانس بود که تمدن غرب سخت تحت تاثیر مسلمانان قرار گرفت و به حرکت درآمد. از سوی تمدن های قومی  بومی نامشهود (زیرزمینی) که مرتد انگاشته و سرکوب شده بودند، تحقیقات در زمینه کیمیا گری به آزمایش های علمی انجامید و آثار شگفت آوری بر ذائقه ها گذاشت. </a:t>
            </a:r>
          </a:p>
          <a:p>
            <a:endParaRPr lang="fa-IR"/>
          </a:p>
        </p:txBody>
      </p:sp>
    </p:spTree>
    <p:extLst>
      <p:ext uri="{BB962C8B-B14F-4D97-AF65-F5344CB8AC3E}">
        <p14:creationId xmlns:p14="http://schemas.microsoft.com/office/powerpoint/2010/main" val="305161756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سده هفدهم ظهور درباره </a:t>
            </a:r>
            <a:r>
              <a:rPr lang="fa-IR" b="1">
                <a:solidFill>
                  <a:srgbClr val="FF0000"/>
                </a:solidFill>
                <a:cs typeface="B Nazanin" panose="00000400000000000000" pitchFamily="2" charset="-78"/>
              </a:rPr>
              <a:t>احساسات جان گرایانه </a:t>
            </a:r>
            <a:r>
              <a:rPr lang="fa-IR">
                <a:cs typeface="B Nazanin" panose="00000400000000000000" pitchFamily="2" charset="-78"/>
              </a:rPr>
              <a:t>است که غرب آن را باز می یابد و حتی گاه تقریبا به پرستش طبیعت روی می آورد. رمانتیسم در اواخر سده هیجده و در سده نوزدهم، تخیلات و تصورات را به جنبش </a:t>
            </a:r>
            <a:r>
              <a:rPr lang="fa-IR" smtClean="0">
                <a:cs typeface="B Nazanin" panose="00000400000000000000" pitchFamily="2" charset="-78"/>
              </a:rPr>
              <a:t>می </a:t>
            </a:r>
            <a:r>
              <a:rPr lang="fa-IR">
                <a:cs typeface="B Nazanin" panose="00000400000000000000" pitchFamily="2" charset="-78"/>
              </a:rPr>
              <a:t>آورد. به هر روی غرب در آغاز، نخستین تاثیرات را از طریق اروپای شرقی و روسیه، یعنی از شرق گرفت چنان که این نکته در مورد (تاثیر) هنر معماری چینی و </a:t>
            </a:r>
            <a:r>
              <a:rPr lang="fa-IR" smtClean="0">
                <a:cs typeface="B Nazanin" panose="00000400000000000000" pitchFamily="2" charset="-78"/>
              </a:rPr>
              <a:t>ژاپنی </a:t>
            </a:r>
            <a:r>
              <a:rPr lang="fa-IR">
                <a:cs typeface="B Nazanin" panose="00000400000000000000" pitchFamily="2" charset="-78"/>
              </a:rPr>
              <a:t>به ثبوت رسیده است.</a:t>
            </a:r>
            <a:endParaRPr lang="fa-IR"/>
          </a:p>
        </p:txBody>
      </p:sp>
      <p:sp>
        <p:nvSpPr>
          <p:cNvPr id="4" name="Flowchart: Process 3"/>
          <p:cNvSpPr/>
          <p:nvPr/>
        </p:nvSpPr>
        <p:spPr>
          <a:xfrm>
            <a:off x="1392701" y="4234375"/>
            <a:ext cx="5613009" cy="1392702"/>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ln w="0"/>
                <a:solidFill>
                  <a:srgbClr val="0070C0"/>
                </a:solidFill>
                <a:effectLst>
                  <a:outerShdw blurRad="38100" dist="25400" dir="5400000" algn="ctr" rotWithShape="0">
                    <a:srgbClr val="6E747A">
                      <a:alpha val="43000"/>
                    </a:srgbClr>
                  </a:outerShdw>
                </a:effectLst>
                <a:cs typeface="B Nazanin" panose="00000400000000000000" pitchFamily="2" charset="-78"/>
              </a:rPr>
              <a:t>رمانتیسم در اواخر سده هیجده و در سده نوزدهم</a:t>
            </a:r>
            <a:endParaRPr lang="fa-IR" b="1">
              <a:ln w="0"/>
              <a:solidFill>
                <a:srgbClr val="0070C0"/>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65617002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این سده فرایند نوسازی فرهنگ غربی را وا داشت تا به همان سرعتی که تمدن های آسیایی در حال پیشرفت و دگرگونی بودند، خود را تغییر دهد. {اکنون} پیوریتانیسم آمریکایی به اندازه ای سقوط کرده است که در آن به نحو گسترده با همجنس بازی مدارا می شود. هنر آشپری فرانسوی به سطح چاق شدن و مصرف الکل تقلیل یافته است. برتانیا نیز به خاطر نظام اعتباری که جنبه عقلانی دارد، نظام پولی شلینگ و پنی را رها کرده است. </a:t>
            </a:r>
            <a:endParaRPr lang="fa-IR">
              <a:cs typeface="B Nazanin" panose="00000400000000000000" pitchFamily="2" charset="-78"/>
            </a:endParaRPr>
          </a:p>
        </p:txBody>
      </p:sp>
    </p:spTree>
    <p:extLst>
      <p:ext uri="{BB962C8B-B14F-4D97-AF65-F5344CB8AC3E}">
        <p14:creationId xmlns:p14="http://schemas.microsoft.com/office/powerpoint/2010/main" val="65109166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770142" y="1839692"/>
            <a:ext cx="7583658" cy="4351338"/>
          </a:xfrm>
        </p:spPr>
        <p:txBody>
          <a:bodyPr/>
          <a:lstStyle/>
          <a:p>
            <a:pPr algn="just"/>
            <a:r>
              <a:rPr lang="fa-IR" smtClean="0">
                <a:cs typeface="B Nazanin" panose="00000400000000000000" pitchFamily="2" charset="-78"/>
              </a:rPr>
              <a:t>دیوید رایزمن (</a:t>
            </a:r>
            <a:r>
              <a:rPr lang="en-US" smtClean="0">
                <a:cs typeface="B Nazanin" panose="00000400000000000000" pitchFamily="2" charset="-78"/>
              </a:rPr>
              <a:t>David Riseman</a:t>
            </a:r>
            <a:r>
              <a:rPr lang="fa-IR" smtClean="0">
                <a:cs typeface="B Nazanin" panose="00000400000000000000" pitchFamily="2" charset="-78"/>
              </a:rPr>
              <a:t>) نویسنده کتاب انبوه تنها (</a:t>
            </a:r>
            <a:r>
              <a:rPr lang="en-US" smtClean="0">
                <a:cs typeface="B Nazanin" panose="00000400000000000000" pitchFamily="2" charset="-78"/>
              </a:rPr>
              <a:t>The Lonely Crowd</a:t>
            </a:r>
            <a:r>
              <a:rPr lang="fa-IR" smtClean="0">
                <a:cs typeface="B Nazanin" panose="00000400000000000000" pitchFamily="2" charset="-78"/>
              </a:rPr>
              <a:t>) به درستی معتقد است که خود محوری هسته اصلی فرهنگ غرب را تشکیل می دهد و عقب نشینی و پسرفتی در میان توده ها در زمینه جهت گیری فرهنگ گروه ها صورت گرفته  که غرب و شرق آسیا را همزمان و به نحو تقریبا یکسان دگرگون کرده است. همان گونه که ریشه شناسی لاتینی نیز نشان می دهد، مدرنیته روح زندگی است که در تضاد پیوسته با گذشته قرار دارد. با این حال عقل سلیم لزوما قایل به یپشرفت گرایی نیست به این معنی که در پی اهدافی نیست که متعلق به اتوپیایی آینده است.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945957"/>
            <a:ext cx="2931942" cy="2600325"/>
          </a:xfrm>
          <a:prstGeom prst="rect">
            <a:avLst/>
          </a:prstGeom>
        </p:spPr>
      </p:pic>
      <p:sp>
        <p:nvSpPr>
          <p:cNvPr id="5" name="TextBox 4"/>
          <p:cNvSpPr txBox="1"/>
          <p:nvPr/>
        </p:nvSpPr>
        <p:spPr>
          <a:xfrm>
            <a:off x="1403839" y="4845436"/>
            <a:ext cx="1800665" cy="523220"/>
          </a:xfrm>
          <a:prstGeom prst="rect">
            <a:avLst/>
          </a:prstGeom>
          <a:noFill/>
        </p:spPr>
        <p:txBody>
          <a:bodyPr wrap="square" rtlCol="1">
            <a:spAutoFit/>
          </a:bodyPr>
          <a:lstStyle/>
          <a:p>
            <a:pPr algn="ctr"/>
            <a:r>
              <a:rPr lang="fa-IR" sz="2800">
                <a:solidFill>
                  <a:srgbClr val="FF0000"/>
                </a:solidFill>
                <a:cs typeface="B Nazanin" panose="00000400000000000000" pitchFamily="2" charset="-78"/>
              </a:rPr>
              <a:t>دیوید رایزمن</a:t>
            </a:r>
            <a:endParaRPr lang="fa-IR">
              <a:solidFill>
                <a:srgbClr val="FF0000"/>
              </a:solidFill>
            </a:endParaRPr>
          </a:p>
        </p:txBody>
      </p:sp>
    </p:spTree>
    <p:extLst>
      <p:ext uri="{BB962C8B-B14F-4D97-AF65-F5344CB8AC3E}">
        <p14:creationId xmlns:p14="http://schemas.microsoft.com/office/powerpoint/2010/main" val="136051580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fa-IR" smtClean="0">
                <a:cs typeface="B Nazanin" panose="00000400000000000000" pitchFamily="2" charset="-78"/>
              </a:rPr>
              <a:t>مدرنیته در اساس از قبل برنامه ریزی نشده و ضرفا آزمون و خطایی جسته و گریخته و دگرگونی هایی در وضع موجود است. مدرنیته نگاهی گذرا به گذشته دارد و جهت گیری آن نسبت به جهان ممکن است مختلف بادش، مدرنیته در جهت رد و تخطئه تمام ارزش ها و نظام های پیشین است که خودش را نیز در بر می گیرد. </a:t>
            </a:r>
            <a:r>
              <a:rPr lang="fa-IR" b="1" smtClean="0">
                <a:solidFill>
                  <a:srgbClr val="FF0000"/>
                </a:solidFill>
                <a:cs typeface="B Nazanin" panose="00000400000000000000" pitchFamily="2" charset="-78"/>
              </a:rPr>
              <a:t>مدرنیته به نیهیلیسم نزدیک می شود </a:t>
            </a:r>
            <a:r>
              <a:rPr lang="fa-IR" smtClean="0">
                <a:cs typeface="B Nazanin" panose="00000400000000000000" pitchFamily="2" charset="-78"/>
              </a:rPr>
              <a:t>که با اعتقاد عمیق به نیروی حیاتی فرق دارد. </a:t>
            </a:r>
          </a:p>
          <a:p>
            <a:pPr algn="just"/>
            <a:r>
              <a:rPr lang="fa-IR" smtClean="0">
                <a:cs typeface="B Nazanin" panose="00000400000000000000" pitchFamily="2" charset="-78"/>
              </a:rPr>
              <a:t>سپهر جدید تمدن شرق آسیا، اکنون در حال ستاخته شدن است و مدرنیته در بالاترن لایه دنیای ان قراردارد. مثبت ترین پیامد نوسازی برای این منطقه فقط ایجاد تنوع و گونه گونی نخواهد بود، بلکه یک توافق منظم و گسترده درباره چارچوبی است که بازاری خوب تنظیم شده و حقوق بشر و اصول دموکراسی را در بر می گیر. با این که ملاحظات محدود سیاسی حتما بر فرایند تمدن اثر خواهد نهاد، لیکن این تصور  که سپهر شرق آسیا با این گونه ارزش های بنیادین به چالش بپردازد، ناممکن است. </a:t>
            </a:r>
          </a:p>
          <a:p>
            <a:pPr algn="just"/>
            <a:endParaRPr lang="fa-IR">
              <a:cs typeface="B Nazanin" panose="00000400000000000000" pitchFamily="2" charset="-78"/>
            </a:endParaRPr>
          </a:p>
        </p:txBody>
      </p:sp>
    </p:spTree>
    <p:extLst>
      <p:ext uri="{BB962C8B-B14F-4D97-AF65-F5344CB8AC3E}">
        <p14:creationId xmlns:p14="http://schemas.microsoft.com/office/powerpoint/2010/main" val="428973246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این رو مردمان مشرق زمین به هیچ وجه نیاز ندارد که در چارچوب شرق آسیا بیندیشند. از دیدگاه روابط سیاسی و دفاعی که رواج دارد، معقول می نماید که کل حوزه اقیانوس آرام یک سپهر تمدنی در حال ظهور تلقی شود. این بار شرق آسیا </a:t>
            </a:r>
            <a:r>
              <a:rPr lang="fa-IR">
                <a:cs typeface="B Nazanin" panose="00000400000000000000" pitchFamily="2" charset="-78"/>
              </a:rPr>
              <a:t>نیز مانند آمریکای شمالی، مکزیک، استرالیا و زلاندنو از اهمیت اساسی برخوردار است چرا که افراد حتی هنگامی که در خانه خود هستند، می توانند احساس کنند که در میان شهرها در حال سیر و سفرند. </a:t>
            </a:r>
          </a:p>
          <a:p>
            <a:endParaRPr lang="fa-IR"/>
          </a:p>
        </p:txBody>
      </p:sp>
      <p:sp>
        <p:nvSpPr>
          <p:cNvPr id="4" name="Flowchart: Process 3"/>
          <p:cNvSpPr/>
          <p:nvPr/>
        </p:nvSpPr>
        <p:spPr>
          <a:xfrm>
            <a:off x="838200" y="4192172"/>
            <a:ext cx="3629465" cy="1448972"/>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3600" b="1">
                <a:solidFill>
                  <a:srgbClr val="FF0000"/>
                </a:solidFill>
                <a:cs typeface="B Nazanin" panose="00000400000000000000" pitchFamily="2" charset="-78"/>
              </a:rPr>
              <a:t>چارچوب شرق آسیا</a:t>
            </a:r>
            <a:endParaRPr lang="fa-IR" sz="2400" b="1">
              <a:solidFill>
                <a:srgbClr val="FF0000"/>
              </a:solidFill>
            </a:endParaRPr>
          </a:p>
        </p:txBody>
      </p:sp>
    </p:spTree>
    <p:extLst>
      <p:ext uri="{BB962C8B-B14F-4D97-AF65-F5344CB8AC3E}">
        <p14:creationId xmlns:p14="http://schemas.microsoft.com/office/powerpoint/2010/main" val="344030775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از این رو حوزه اقیانوس آرام برای مدت طولانی به روی مجموعه جهانی بسته نخواهد ماند، زیرا تمدنی که در حا پیشرفت است پیوسته تکنولوژی هایی را که در زمینه ارتباطات صنعت پیشرفته و گشودن جوامع توده وار وجود دارد، در هم ادغام و یکپارچه می کند. این تمدن ناچار خواهید بود با تمدن حوزه اقیانوس اطلس که تجربیات مشترکی با آن دارد، همراهی و مشارکت کند و در سرآغاز سده بیست و یکم بشریت باید بر ملت گرایی و بناید گرایی خشک اندیشانه فایق آید و اگر ارتباط تاریخی متناسب در کار باشد، سپهر تمدنی اقیانوس آرام باید مامن و پناهگاهی انتقالی در برابر ستیزه و نزاع در نظر گرفته شود. </a:t>
            </a:r>
            <a:endParaRPr lang="fa-IR">
              <a:cs typeface="B Nazanin" panose="00000400000000000000" pitchFamily="2" charset="-78"/>
            </a:endParaRPr>
          </a:p>
        </p:txBody>
      </p:sp>
      <p:sp>
        <p:nvSpPr>
          <p:cNvPr id="4" name="Flowchart: Process 3"/>
          <p:cNvSpPr/>
          <p:nvPr/>
        </p:nvSpPr>
        <p:spPr>
          <a:xfrm>
            <a:off x="1378634" y="4684542"/>
            <a:ext cx="2743200" cy="1181686"/>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ادغام و یکپارچه</a:t>
            </a:r>
            <a:endParaRPr lang="fa-IR"/>
          </a:p>
        </p:txBody>
      </p:sp>
    </p:spTree>
    <p:extLst>
      <p:ext uri="{BB962C8B-B14F-4D97-AF65-F5344CB8AC3E}">
        <p14:creationId xmlns:p14="http://schemas.microsoft.com/office/powerpoint/2010/main" val="400900378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شرق آسیا، حوزه اقیانوس آرام و عصر جدید</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با زایل شدن شبح کمونیسم، برخی در مورد رویارویی تازه غرب و شرق هشدار داده اند. با ظهور چشم گیر و مهمی که شرق آسیا در دهه های اخیر داشته است آنان بر این باورند که شرق آسیا زیر پوشش تمدنی بدین پایه رسیده است که با تمدن غرب بسیار فرق دارد و همین دلیل این امر خطراتی برای روابط بین المللی خواهد داشت. </a:t>
            </a:r>
          </a:p>
          <a:p>
            <a:pPr algn="just"/>
            <a:r>
              <a:rPr lang="fa-IR" smtClean="0">
                <a:cs typeface="B Nazanin" panose="00000400000000000000" pitchFamily="2" charset="-78"/>
              </a:rPr>
              <a:t>به هر تقدیر، چنین اندیشه ای بر پایه پیش فرض های کیپلین گسک(</a:t>
            </a:r>
            <a:r>
              <a:rPr lang="en-US" smtClean="0">
                <a:cs typeface="B Nazanin" panose="00000400000000000000" pitchFamily="2" charset="-78"/>
              </a:rPr>
              <a:t>KiplingGesque</a:t>
            </a:r>
            <a:r>
              <a:rPr lang="fa-IR" smtClean="0">
                <a:cs typeface="B Nazanin" panose="00000400000000000000" pitchFamily="2" charset="-78"/>
              </a:rPr>
              <a:t>) درباره تمدنی آسیایی است که تاکنون ظهور نکرده است. </a:t>
            </a:r>
            <a:endParaRPr lang="fa-IR">
              <a:cs typeface="B Nazanin" panose="00000400000000000000" pitchFamily="2" charset="-78"/>
            </a:endParaRPr>
          </a:p>
        </p:txBody>
      </p:sp>
    </p:spTree>
    <p:extLst>
      <p:ext uri="{BB962C8B-B14F-4D97-AF65-F5344CB8AC3E}">
        <p14:creationId xmlns:p14="http://schemas.microsoft.com/office/powerpoint/2010/main" val="232838580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درازای تاریخ هیچ گاه تمدنی شرقی یا آسیایی پدید نیامده که همه فرهنگ ها و تمدن های قومی و ملی موجود در منطقه پهناور آسیا را در برگیرد. </a:t>
            </a:r>
          </a:p>
          <a:p>
            <a:pPr algn="just"/>
            <a:r>
              <a:rPr lang="fa-IR" smtClean="0">
                <a:cs typeface="B Nazanin" panose="00000400000000000000" pitchFamily="2" charset="-78"/>
              </a:rPr>
              <a:t>بیشتر مطالبی که در غرب نگاشته شده و در هر یک جداگانه از بعد نظامی یا اقتصادی هشدار داده شده بر نکاتی مانند کسری چشمگیر موازنه تجاری در برابر کشورهای شرق اسیا انقباض عضله های نظامی چین و همچنین گزارش هایی درباره فروش تجهیزات نظامی از سوی چین یا کره شمالی به عراق  و ایران تاکید دارد. برخی نیز تا آنجا پیش رفته اند که پیش بینی کرده اند آنچه تمدن شرق آسیا به شمار می آید، ممکن است با تمدن اسلامی متحد شود و بر ضد قدرت ها و ارزش های غربی وارد عمل شود. </a:t>
            </a:r>
            <a:endParaRPr lang="fa-IR">
              <a:cs typeface="B Nazanin" panose="00000400000000000000" pitchFamily="2" charset="-78"/>
            </a:endParaRPr>
          </a:p>
        </p:txBody>
      </p:sp>
    </p:spTree>
    <p:extLst>
      <p:ext uri="{BB962C8B-B14F-4D97-AF65-F5344CB8AC3E}">
        <p14:creationId xmlns:p14="http://schemas.microsoft.com/office/powerpoint/2010/main" val="1825751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مسلم است که منطقه ای که غرب آن را با عنوان «</a:t>
            </a:r>
            <a:r>
              <a:rPr lang="fa-IR" b="1">
                <a:solidFill>
                  <a:srgbClr val="FF0000"/>
                </a:solidFill>
                <a:cs typeface="B Nazanin" panose="00000400000000000000" pitchFamily="2" charset="-78"/>
              </a:rPr>
              <a:t>رکود آسیایی</a:t>
            </a:r>
            <a:r>
              <a:rPr lang="fa-IR">
                <a:cs typeface="B Nazanin" panose="00000400000000000000" pitchFamily="2" charset="-78"/>
              </a:rPr>
              <a:t>» تحقیر می کرد و مردم آن نیز به علت همین نبود رشد اقتصادی رنج می بردند، اکنون هم تراز با سرمایه و تکنولوژی غربی، سخت رشد کرده است و بدین ترتیب محصولات کارگران (لرزان) و درهای گشوده بازارهایش را به جهانیان عرضه می دارد و بدین سان بر موج های صنعتی شدن و نوسازی سوار شده است. این منطقه با نظام اقتصاد جهانی هماهنگ و در آن ادغام شده است. با این همه منظور این نیست که توسعه ای که در این جا رخ داده، ماهیت آسیایی داشته با این که آسیا در خواب غفلت بوده و هم اکنون کاملا بیدار شده است. </a:t>
            </a:r>
          </a:p>
          <a:p>
            <a:endParaRPr lang="fa-IR"/>
          </a:p>
        </p:txBody>
      </p:sp>
      <p:sp>
        <p:nvSpPr>
          <p:cNvPr id="4" name="Flowchart: Process 3"/>
          <p:cNvSpPr/>
          <p:nvPr/>
        </p:nvSpPr>
        <p:spPr>
          <a:xfrm>
            <a:off x="1091821" y="4626591"/>
            <a:ext cx="3534770" cy="1269242"/>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solidFill>
                  <a:srgbClr val="FF0000"/>
                </a:solidFill>
                <a:cs typeface="B Nazanin" panose="00000400000000000000" pitchFamily="2" charset="-78"/>
              </a:rPr>
              <a:t>موج های صنعتی شدن و نوسازی</a:t>
            </a:r>
            <a:endParaRPr lang="fa-IR" b="1">
              <a:solidFill>
                <a:srgbClr val="FF0000"/>
              </a:solidFill>
            </a:endParaRPr>
          </a:p>
        </p:txBody>
      </p:sp>
    </p:spTree>
    <p:extLst>
      <p:ext uri="{BB962C8B-B14F-4D97-AF65-F5344CB8AC3E}">
        <p14:creationId xmlns:p14="http://schemas.microsoft.com/office/powerpoint/2010/main" val="422500075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سوی دیگر نویسندگان شرق آسیا، در مورد توسعه اخیر، منطقه و اینده بیش از حد خوش بین هستند که این اندیشه بر خلاف گرفتاری های اقتصادی اروپا و مسائل اجتماعی غرب است. به هر روی همه طرف های این مباحث موکدا وجود یک چهارچوب فکری ویژه شرق اروپا را تایید می کند: هر چند در عین حال ابراز می دارند که این چارچوب بر خلاف طرف غربی از هیچ نظام مشترکی نظیر سرمایه داری یا دموکراسی اروپایی برخوردار نیست. بدین لحاظ برخی معتقدند که وجود همین تنوع و گوناگونی و انعطاف پذیری در شرق آسیا راه را برای یکپارچگی این منطقه که حتی کره شمالی و میانمار  نیز در آن شرکت خواهند داشت هموار می کند. </a:t>
            </a:r>
            <a:endParaRPr lang="fa-IR">
              <a:cs typeface="B Nazanin" panose="00000400000000000000" pitchFamily="2" charset="-78"/>
            </a:endParaRPr>
          </a:p>
        </p:txBody>
      </p:sp>
      <p:sp>
        <p:nvSpPr>
          <p:cNvPr id="4" name="Flowchart: Process 3"/>
          <p:cNvSpPr/>
          <p:nvPr/>
        </p:nvSpPr>
        <p:spPr>
          <a:xfrm>
            <a:off x="1308295" y="4951828"/>
            <a:ext cx="5795890" cy="984738"/>
          </a:xfrm>
          <a:prstGeom prst="flowChart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تنوع و گوناگونی و انعطاف پذیری در شرق آسیا</a:t>
            </a:r>
            <a:endParaRPr lang="fa-IR"/>
          </a:p>
        </p:txBody>
      </p:sp>
    </p:spTree>
    <p:extLst>
      <p:ext uri="{BB962C8B-B14F-4D97-AF65-F5344CB8AC3E}">
        <p14:creationId xmlns:p14="http://schemas.microsoft.com/office/powerpoint/2010/main" val="2714548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b="1" smtClean="0">
                <a:solidFill>
                  <a:srgbClr val="FF0000"/>
                </a:solidFill>
                <a:cs typeface="B Nazanin" panose="00000400000000000000" pitchFamily="2" charset="-78"/>
              </a:rPr>
              <a:t>دوباره تاکید می شود که آسیا با شرق آسیا هرگز سپهر تمدنی فراگیر نبوده است</a:t>
            </a:r>
            <a:r>
              <a:rPr lang="fa-IR" smtClean="0">
                <a:cs typeface="B Nazanin" panose="00000400000000000000" pitchFamily="2" charset="-78"/>
              </a:rPr>
              <a:t>. اما آسیا به عنوان (مهد) تمدن ها و فرهنگ های قومی و ملی جداگانه ای ساخته شده که در حوزه ها گوناگونی از منطقه آسیا به منصه ظهور رسیده است. </a:t>
            </a:r>
          </a:p>
        </p:txBody>
      </p:sp>
    </p:spTree>
    <p:extLst>
      <p:ext uri="{BB962C8B-B14F-4D97-AF65-F5344CB8AC3E}">
        <p14:creationId xmlns:p14="http://schemas.microsoft.com/office/powerpoint/2010/main" val="3515227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تمدن غرب که آغاز آن از سده هشتم پس از میلاد است جهانی پدیدآورد که ملت های گوناگونی را در بر می گرفت و هویتی فراملی داشت. اما بر عکس، تمدن های نخستین مانند تمدن یونان، تمدن یهود یا تمدن چین جنبه قومی یا ملی داشتند و هویت متمایز و جداگانه خود را حفظ می کردند. این تمدن ها با این که رسوم و قالب هایی را از خارج اقتباس می کردند و با الگوهای سنتی خود در هم می آمیختند، هیچ گاه وجود خارجی آنها را تصدیق نمی کردند و هر کس و هر چیز را که خارج از قلمرو تمدن آن ها قرار می گرفت، به قلمرو وحشی ها متعلق می دانستند و به این ترتیب آنها را خارج از قلمرو تمدن تلقی می کردند. </a:t>
            </a:r>
          </a:p>
          <a:p>
            <a:endParaRPr lang="fa-IR"/>
          </a:p>
        </p:txBody>
      </p:sp>
      <p:sp>
        <p:nvSpPr>
          <p:cNvPr id="4" name="Flowchart: Process 3"/>
          <p:cNvSpPr/>
          <p:nvPr/>
        </p:nvSpPr>
        <p:spPr>
          <a:xfrm>
            <a:off x="1195753" y="4839286"/>
            <a:ext cx="7258930" cy="1097280"/>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solidFill>
                  <a:srgbClr val="FF0000"/>
                </a:solidFill>
                <a:cs typeface="B Nazanin" panose="00000400000000000000" pitchFamily="2" charset="-78"/>
              </a:rPr>
              <a:t>هر کس و هر چیز را که خارج از قلمرو تمدن آن ها قرار می گرفت، به قلمرو وحشی ها متعلق می دانستند</a:t>
            </a:r>
            <a:endParaRPr lang="fa-IR" b="1">
              <a:solidFill>
                <a:srgbClr val="FF0000"/>
              </a:solidFill>
            </a:endParaRPr>
          </a:p>
        </p:txBody>
      </p:sp>
    </p:spTree>
    <p:extLst>
      <p:ext uri="{BB962C8B-B14F-4D97-AF65-F5344CB8AC3E}">
        <p14:creationId xmlns:p14="http://schemas.microsoft.com/office/powerpoint/2010/main" val="2727630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510689" y="1950939"/>
            <a:ext cx="7006882" cy="4351338"/>
          </a:xfrm>
        </p:spPr>
        <p:txBody>
          <a:bodyPr/>
          <a:lstStyle/>
          <a:p>
            <a:pPr algn="just"/>
            <a:r>
              <a:rPr lang="fa-IR" smtClean="0">
                <a:cs typeface="B Nazanin" panose="00000400000000000000" pitchFamily="2" charset="-78"/>
              </a:rPr>
              <a:t>از زمان کنستانتین تا دوره پس از سده </a:t>
            </a:r>
            <a:r>
              <a:rPr lang="fa-IR">
                <a:cs typeface="B Nazanin" panose="00000400000000000000" pitchFamily="2" charset="-78"/>
              </a:rPr>
              <a:t>هشتم</a:t>
            </a:r>
            <a:r>
              <a:rPr lang="fa-IR" smtClean="0">
                <a:cs typeface="B Nazanin" panose="00000400000000000000" pitchFamily="2" charset="-78"/>
              </a:rPr>
              <a:t>، مسیحیت نیروی مسلط در غرب بود که آن نیز آمیزه ای از سنت های هلنی و یهودیت به شمار می رفت. در همان زمان که شارلمان در حال یکپارچه کردن قلمرو امپراتوریش بود، کنترل مسلمانان بر راه های تجاری مدیترانه سبب شد که دگرگونی های بنیادی در غرب پدید آید، که در این امر مانع هر فرصتی برای رونق، از طریق تجرات شد. از این رو غرب به جامعه کشاورزی مبدل شد که بر پایه زمین داری استوار بود.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950939"/>
            <a:ext cx="3368041" cy="2562225"/>
          </a:xfrm>
          <a:prstGeom prst="rect">
            <a:avLst/>
          </a:prstGeom>
        </p:spPr>
      </p:pic>
      <p:sp>
        <p:nvSpPr>
          <p:cNvPr id="5" name="TextBox 4"/>
          <p:cNvSpPr txBox="1"/>
          <p:nvPr/>
        </p:nvSpPr>
        <p:spPr>
          <a:xfrm>
            <a:off x="838201" y="4825218"/>
            <a:ext cx="3368040" cy="1200329"/>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کنستانتین بزرگ،</a:t>
            </a:r>
          </a:p>
          <a:p>
            <a:pPr algn="ctr"/>
            <a:r>
              <a:rPr lang="fa-IR" b="1">
                <a:cs typeface="B Nazanin" panose="00000400000000000000" pitchFamily="2" charset="-78"/>
              </a:rPr>
              <a:t>از سال ۳۰۶ تا ۳۳۷ میلادی امپراتور روم بود. وی نخستین امپراتور رومی بود که به مسیحیت گروید</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24031056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262</TotalTime>
  <Words>6029</Words>
  <Application>Microsoft Office PowerPoint</Application>
  <PresentationFormat>Widescreen</PresentationFormat>
  <Paragraphs>112</Paragraphs>
  <Slides>60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60</vt:i4>
      </vt:variant>
    </vt:vector>
  </HeadingPairs>
  <TitlesOfParts>
    <vt:vector size="67" baseType="lpstr">
      <vt:lpstr>ＭＳ Ｐゴシック</vt:lpstr>
      <vt:lpstr>Arial</vt:lpstr>
      <vt:lpstr>B Nazanin</vt:lpstr>
      <vt:lpstr>Calibri</vt:lpstr>
      <vt:lpstr>Calibri Light</vt:lpstr>
      <vt:lpstr>Times New Roman</vt:lpstr>
      <vt:lpstr>Office Theme</vt:lpstr>
      <vt:lpstr>عنوان مقاله: آسیا: تمدنی در حال ساخته شدن</vt:lpstr>
      <vt:lpstr>ابهام درباره مفهوم آسیا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چینی و بربرها</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سپیده دم آسیا</vt:lpstr>
      <vt:lpstr>PowerPoint Presentation</vt:lpstr>
      <vt:lpstr>PowerPoint Presentation</vt:lpstr>
      <vt:lpstr>PowerPoint Presentation</vt:lpstr>
      <vt:lpstr>PowerPoint Presentation</vt:lpstr>
      <vt:lpstr>مذهب</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فرهنگ و تمدن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شیوه های نو</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شرق آسیا، حوزه اقیانوس آرام و عصر جدید</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آسیا: تمدنی در حال ساخته شدن</dc:title>
  <dc:creator>MaZz!i</dc:creator>
  <cp:lastModifiedBy>MaZz!i</cp:lastModifiedBy>
  <cp:revision>83</cp:revision>
  <cp:lastPrinted>2024-12-25T09:19:15Z</cp:lastPrinted>
  <dcterms:created xsi:type="dcterms:W3CDTF">2024-12-14T08:56:59Z</dcterms:created>
  <dcterms:modified xsi:type="dcterms:W3CDTF">2024-12-25T09:19:31Z</dcterms:modified>
</cp:coreProperties>
</file>