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302" r:id="rId4"/>
    <p:sldId id="258" r:id="rId5"/>
    <p:sldId id="259" r:id="rId6"/>
    <p:sldId id="304" r:id="rId7"/>
    <p:sldId id="303" r:id="rId8"/>
    <p:sldId id="260" r:id="rId9"/>
    <p:sldId id="305" r:id="rId10"/>
    <p:sldId id="261" r:id="rId11"/>
    <p:sldId id="262" r:id="rId12"/>
    <p:sldId id="264" r:id="rId13"/>
    <p:sldId id="307"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308" r:id="rId30"/>
    <p:sldId id="309" r:id="rId31"/>
    <p:sldId id="280" r:id="rId32"/>
    <p:sldId id="281" r:id="rId33"/>
    <p:sldId id="310" r:id="rId34"/>
    <p:sldId id="365" r:id="rId35"/>
    <p:sldId id="373" r:id="rId36"/>
    <p:sldId id="374" r:id="rId37"/>
    <p:sldId id="378" r:id="rId38"/>
    <p:sldId id="379" r:id="rId39"/>
    <p:sldId id="380" r:id="rId40"/>
    <p:sldId id="372" r:id="rId41"/>
    <p:sldId id="375" r:id="rId42"/>
    <p:sldId id="377" r:id="rId43"/>
    <p:sldId id="376" r:id="rId44"/>
    <p:sldId id="284" r:id="rId45"/>
    <p:sldId id="285" r:id="rId46"/>
    <p:sldId id="311" r:id="rId47"/>
    <p:sldId id="315" r:id="rId48"/>
    <p:sldId id="342" r:id="rId49"/>
    <p:sldId id="354" r:id="rId50"/>
    <p:sldId id="343" r:id="rId51"/>
    <p:sldId id="344" r:id="rId52"/>
    <p:sldId id="352" r:id="rId53"/>
    <p:sldId id="345" r:id="rId54"/>
    <p:sldId id="351" r:id="rId55"/>
    <p:sldId id="348" r:id="rId56"/>
    <p:sldId id="349" r:id="rId57"/>
    <p:sldId id="350" r:id="rId58"/>
    <p:sldId id="346" r:id="rId59"/>
    <p:sldId id="347" r:id="rId60"/>
    <p:sldId id="358" r:id="rId61"/>
    <p:sldId id="336" r:id="rId62"/>
    <p:sldId id="359" r:id="rId63"/>
    <p:sldId id="337" r:id="rId64"/>
    <p:sldId id="360" r:id="rId65"/>
    <p:sldId id="338" r:id="rId66"/>
    <p:sldId id="361" r:id="rId67"/>
    <p:sldId id="339" r:id="rId68"/>
    <p:sldId id="362" r:id="rId69"/>
    <p:sldId id="340" r:id="rId70"/>
    <p:sldId id="363" r:id="rId71"/>
    <p:sldId id="341" r:id="rId72"/>
    <p:sldId id="332" r:id="rId73"/>
    <p:sldId id="333" r:id="rId74"/>
    <p:sldId id="364" r:id="rId75"/>
    <p:sldId id="334" r:id="rId76"/>
    <p:sldId id="335" r:id="rId77"/>
    <p:sldId id="326" r:id="rId78"/>
    <p:sldId id="331" r:id="rId79"/>
    <p:sldId id="327" r:id="rId80"/>
    <p:sldId id="371" r:id="rId81"/>
    <p:sldId id="328" r:id="rId82"/>
    <p:sldId id="329" r:id="rId83"/>
    <p:sldId id="370" r:id="rId84"/>
    <p:sldId id="368" r:id="rId85"/>
    <p:sldId id="369" r:id="rId86"/>
    <p:sldId id="330" r:id="rId87"/>
    <p:sldId id="317" r:id="rId88"/>
    <p:sldId id="355" r:id="rId89"/>
    <p:sldId id="356" r:id="rId90"/>
    <p:sldId id="318" r:id="rId91"/>
    <p:sldId id="357" r:id="rId92"/>
    <p:sldId id="319" r:id="rId93"/>
    <p:sldId id="320" r:id="rId94"/>
    <p:sldId id="321" r:id="rId95"/>
    <p:sldId id="324" r:id="rId96"/>
    <p:sldId id="322" r:id="rId97"/>
    <p:sldId id="323" r:id="rId98"/>
    <p:sldId id="325" r:id="rId99"/>
    <p:sldId id="298" r:id="rId100"/>
    <p:sldId id="312" r:id="rId101"/>
    <p:sldId id="299" r:id="rId102"/>
    <p:sldId id="313" r:id="rId103"/>
    <p:sldId id="314" r:id="rId104"/>
    <p:sldId id="297" r:id="rId105"/>
    <p:sldId id="291" r:id="rId106"/>
    <p:sldId id="292" r:id="rId107"/>
    <p:sldId id="300" r:id="rId108"/>
    <p:sldId id="301" r:id="rId109"/>
    <p:sldId id="286" r:id="rId110"/>
    <p:sldId id="366" r:id="rId111"/>
    <p:sldId id="367" r:id="rId112"/>
    <p:sldId id="282" r:id="rId113"/>
    <p:sldId id="287" r:id="rId114"/>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053" autoAdjust="0"/>
    <p:restoredTop sz="94434" autoAdjust="0"/>
  </p:normalViewPr>
  <p:slideViewPr>
    <p:cSldViewPr snapToGrid="0">
      <p:cViewPr varScale="1">
        <p:scale>
          <a:sx n="65" d="100"/>
          <a:sy n="65" d="100"/>
        </p:scale>
        <p:origin x="96" y="186"/>
      </p:cViewPr>
      <p:guideLst/>
    </p:cSldViewPr>
  </p:slideViewPr>
  <p:outlineViewPr>
    <p:cViewPr>
      <p:scale>
        <a:sx n="33" d="100"/>
        <a:sy n="33" d="100"/>
      </p:scale>
      <p:origin x="0" y="-9413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heme" Target="theme/theme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E90AA3DC-26FD-4F32-8215-44FFA5FEB993}" type="datetimeFigureOut">
              <a:rPr lang="fa-IR" smtClean="0"/>
              <a:t>30/07/1446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3679254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90AA3DC-26FD-4F32-8215-44FFA5FEB993}" type="datetimeFigureOut">
              <a:rPr lang="fa-IR" smtClean="0"/>
              <a:t>30/07/1446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1755365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90AA3DC-26FD-4F32-8215-44FFA5FEB993}" type="datetimeFigureOut">
              <a:rPr lang="fa-IR" smtClean="0"/>
              <a:t>30/07/1446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1299664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90AA3DC-26FD-4F32-8215-44FFA5FEB993}" type="datetimeFigureOut">
              <a:rPr lang="fa-IR" smtClean="0"/>
              <a:t>30/07/1446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259102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0AA3DC-26FD-4F32-8215-44FFA5FEB993}" type="datetimeFigureOut">
              <a:rPr lang="fa-IR" smtClean="0"/>
              <a:t>30/07/1446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323759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E90AA3DC-26FD-4F32-8215-44FFA5FEB993}" type="datetimeFigureOut">
              <a:rPr lang="fa-IR" smtClean="0"/>
              <a:t>30/07/1446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4174079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E90AA3DC-26FD-4F32-8215-44FFA5FEB993}" type="datetimeFigureOut">
              <a:rPr lang="fa-IR" smtClean="0"/>
              <a:t>30/07/1446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3660566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E90AA3DC-26FD-4F32-8215-44FFA5FEB993}" type="datetimeFigureOut">
              <a:rPr lang="fa-IR" smtClean="0"/>
              <a:t>30/07/1446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2385847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0AA3DC-26FD-4F32-8215-44FFA5FEB993}" type="datetimeFigureOut">
              <a:rPr lang="fa-IR" smtClean="0"/>
              <a:t>30/07/1446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30880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0AA3DC-26FD-4F32-8215-44FFA5FEB993}" type="datetimeFigureOut">
              <a:rPr lang="fa-IR" smtClean="0"/>
              <a:t>30/07/1446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268899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0AA3DC-26FD-4F32-8215-44FFA5FEB993}" type="datetimeFigureOut">
              <a:rPr lang="fa-IR" smtClean="0"/>
              <a:t>30/07/1446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E62EF50-84E4-41A6-AFC7-6344C20EE1FF}" type="slidenum">
              <a:rPr lang="fa-IR" smtClean="0"/>
              <a:t>‹#›</a:t>
            </a:fld>
            <a:endParaRPr lang="fa-IR"/>
          </a:p>
        </p:txBody>
      </p:sp>
    </p:spTree>
    <p:extLst>
      <p:ext uri="{BB962C8B-B14F-4D97-AF65-F5344CB8AC3E}">
        <p14:creationId xmlns:p14="http://schemas.microsoft.com/office/powerpoint/2010/main" val="15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90AA3DC-26FD-4F32-8215-44FFA5FEB993}" type="datetimeFigureOut">
              <a:rPr lang="fa-IR" smtClean="0"/>
              <a:t>30/07/1446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E62EF50-84E4-41A6-AFC7-6344C20EE1FF}" type="slidenum">
              <a:rPr lang="fa-IR" smtClean="0"/>
              <a:t>‹#›</a:t>
            </a:fld>
            <a:endParaRPr lang="fa-IR"/>
          </a:p>
        </p:txBody>
      </p:sp>
    </p:spTree>
    <p:extLst>
      <p:ext uri="{BB962C8B-B14F-4D97-AF65-F5344CB8AC3E}">
        <p14:creationId xmlns:p14="http://schemas.microsoft.com/office/powerpoint/2010/main" val="32847543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wo-dam.com/" TargetMode="Externa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just"/>
            <a:r>
              <a:rPr lang="fa-IR" smtClean="0">
                <a:solidFill>
                  <a:srgbClr val="FF0000"/>
                </a:solidFill>
                <a:cs typeface="B Nazanin" panose="00000400000000000000" pitchFamily="2" charset="-78"/>
              </a:rPr>
              <a:t>عنوان مقاله: </a:t>
            </a:r>
            <a:r>
              <a:rPr lang="fa-IR" smtClean="0">
                <a:cs typeface="B Nazanin" panose="00000400000000000000" pitchFamily="2" charset="-78"/>
              </a:rPr>
              <a:t>نقد یونانی و نقد عربی</a:t>
            </a:r>
            <a:endParaRPr lang="fa-IR">
              <a:cs typeface="B Nazanin" panose="00000400000000000000" pitchFamily="2" charset="-78"/>
            </a:endParaRPr>
          </a:p>
        </p:txBody>
      </p:sp>
      <p:sp>
        <p:nvSpPr>
          <p:cNvPr id="3" name="Subtitle 2"/>
          <p:cNvSpPr>
            <a:spLocks noGrp="1"/>
          </p:cNvSpPr>
          <p:nvPr>
            <p:ph type="subTitle" idx="1"/>
          </p:nvPr>
        </p:nvSpPr>
        <p:spPr/>
        <p:txBody>
          <a:bodyPr>
            <a:normAutofit lnSpcReduction="10000"/>
          </a:bodyPr>
          <a:lstStyle/>
          <a:p>
            <a:r>
              <a:rPr lang="fa-IR" smtClean="0">
                <a:solidFill>
                  <a:srgbClr val="FF0000"/>
                </a:solidFill>
                <a:cs typeface="B Nazanin" panose="00000400000000000000" pitchFamily="2" charset="-78"/>
              </a:rPr>
              <a:t>نویسنده</a:t>
            </a:r>
            <a:r>
              <a:rPr lang="fa-IR" smtClean="0">
                <a:cs typeface="B Nazanin" panose="00000400000000000000" pitchFamily="2" charset="-78"/>
              </a:rPr>
              <a:t>: احسان عباس</a:t>
            </a:r>
          </a:p>
          <a:p>
            <a:r>
              <a:rPr lang="fa-IR" smtClean="0">
                <a:solidFill>
                  <a:srgbClr val="FF0000"/>
                </a:solidFill>
                <a:cs typeface="B Nazanin" panose="00000400000000000000" pitchFamily="2" charset="-78"/>
              </a:rPr>
              <a:t>ترجمه</a:t>
            </a:r>
            <a:r>
              <a:rPr lang="fa-IR" smtClean="0">
                <a:cs typeface="B Nazanin" panose="00000400000000000000" pitchFamily="2" charset="-78"/>
              </a:rPr>
              <a:t>: محمود فتوحی</a:t>
            </a:r>
            <a:endParaRPr lang="fa-IR" smtClean="0">
              <a:cs typeface="B Nazanin" panose="00000400000000000000" pitchFamily="2" charset="-78"/>
            </a:endParaRPr>
          </a:p>
          <a:p>
            <a:r>
              <a:rPr lang="fa-IR" smtClean="0">
                <a:solidFill>
                  <a:srgbClr val="FF0000"/>
                </a:solidFill>
                <a:cs typeface="B Nazanin" panose="00000400000000000000" pitchFamily="2" charset="-78"/>
              </a:rPr>
              <a:t>منبع</a:t>
            </a:r>
            <a:r>
              <a:rPr lang="fa-IR" smtClean="0">
                <a:cs typeface="B Nazanin" panose="00000400000000000000" pitchFamily="2" charset="-78"/>
              </a:rPr>
              <a:t>: کتاب ماه ادبیات و فلسفه اسفند 1381</a:t>
            </a:r>
            <a:r>
              <a:rPr lang="fa-IR" smtClean="0">
                <a:cs typeface="B Nazanin" panose="00000400000000000000" pitchFamily="2" charset="-78"/>
              </a:rPr>
              <a:t>فروردین 1382</a:t>
            </a:r>
          </a:p>
          <a:p>
            <a:r>
              <a:rPr lang="fa-IR" smtClean="0">
                <a:cs typeface="B Nazanin" panose="00000400000000000000" pitchFamily="2" charset="-78"/>
              </a:rPr>
              <a:t>شماره 65 و 66 </a:t>
            </a:r>
            <a:r>
              <a:rPr lang="fa-IR" smtClean="0">
                <a:cs typeface="B Nazanin" panose="00000400000000000000" pitchFamily="2" charset="-78"/>
              </a:rPr>
              <a:t>صص 66-79</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0" y="4073594"/>
            <a:ext cx="3215148" cy="2368411"/>
          </a:xfrm>
          <a:prstGeom prst="rect">
            <a:avLst/>
          </a:prstGeom>
        </p:spPr>
      </p:pic>
      <p:sp>
        <p:nvSpPr>
          <p:cNvPr id="5" name="TextBox 4"/>
          <p:cNvSpPr txBox="1"/>
          <p:nvPr/>
        </p:nvSpPr>
        <p:spPr>
          <a:xfrm>
            <a:off x="3377381" y="5543466"/>
            <a:ext cx="1519083" cy="433965"/>
          </a:xfrm>
          <a:prstGeom prst="rect">
            <a:avLst/>
          </a:prstGeom>
          <a:noFill/>
        </p:spPr>
        <p:txBody>
          <a:bodyPr wrap="square" rtlCol="1">
            <a:spAutoFit/>
          </a:bodyPr>
          <a:lstStyle/>
          <a:p>
            <a:pPr lvl="0" algn="ctr">
              <a:lnSpc>
                <a:spcPct val="90000"/>
              </a:lnSpc>
              <a:spcBef>
                <a:spcPts val="1000"/>
              </a:spcBef>
            </a:pPr>
            <a:r>
              <a:rPr lang="fa-IR" sz="2400">
                <a:solidFill>
                  <a:srgbClr val="FF0000"/>
                </a:solidFill>
                <a:cs typeface="B Nazanin" panose="00000400000000000000" pitchFamily="2" charset="-78"/>
              </a:rPr>
              <a:t>احسان عباس</a:t>
            </a:r>
          </a:p>
        </p:txBody>
      </p:sp>
    </p:spTree>
    <p:extLst>
      <p:ext uri="{BB962C8B-B14F-4D97-AF65-F5344CB8AC3E}">
        <p14:creationId xmlns:p14="http://schemas.microsoft.com/office/powerpoint/2010/main" val="1462839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احسان عباس منتقدی است ممتاز از آن جهت که هم با ادبیات کهن عرب عمیقا آشنا است و تعلق خاطری شگرف به تاریخ عرب و اسلام دارد و از سویی ادبیات نوین عرب(به ویژه شعر معاصر) را خوب می شناسد و آثاری که در این قلمرو ها به طبع رسانده گواه تسلط و احاطه اوست. وی عضو جمعیت نقد  ادبی و اتحادیه کتاب عربی سوریه است. برای اشنایی بیشتر با او و آثارش رجوع کنید به: </a:t>
            </a:r>
          </a:p>
          <a:p>
            <a:pPr algn="just"/>
            <a:r>
              <a:rPr lang="en-US" smtClean="0">
                <a:cs typeface="B Nazanin" panose="00000400000000000000" pitchFamily="2" charset="-78"/>
              </a:rPr>
              <a:t>Entry of Arabic Litreature London and Newyork Routlege 1998</a:t>
            </a:r>
            <a:endParaRPr lang="fa-IR" smtClean="0">
              <a:cs typeface="B Nazanin" panose="00000400000000000000" pitchFamily="2" charset="-78"/>
            </a:endParaRPr>
          </a:p>
          <a:p>
            <a:pPr algn="just" rtl="0"/>
            <a:r>
              <a:rPr lang="en-US" smtClean="0">
                <a:cs typeface="B Nazanin" panose="00000400000000000000" pitchFamily="2" charset="-78"/>
                <a:hlinkClick r:id="rId2"/>
              </a:rPr>
              <a:t>www.awo-dam.com/</a:t>
            </a:r>
            <a:endParaRPr lang="en-US" smtClean="0">
              <a:cs typeface="B Nazanin" panose="00000400000000000000" pitchFamily="2" charset="-78"/>
            </a:endParaRPr>
          </a:p>
          <a:p>
            <a:pPr algn="just"/>
            <a:r>
              <a:rPr lang="fa-IR" smtClean="0">
                <a:cs typeface="B Nazanin" panose="00000400000000000000" pitchFamily="2" charset="-78"/>
              </a:rPr>
              <a:t>ضمیمه ماهنامه مجله الاسبوع الادبی دمشق شماره 10 13 اوریل 1990</a:t>
            </a:r>
          </a:p>
          <a:p>
            <a:pPr algn="just"/>
            <a:r>
              <a:rPr lang="fa-IR" smtClean="0">
                <a:cs typeface="B Nazanin" panose="00000400000000000000" pitchFamily="2" charset="-78"/>
              </a:rPr>
              <a:t>الجدید فی علم الکتب و المکتوبات، عمان، الشتاء 1994</a:t>
            </a:r>
          </a:p>
          <a:p>
            <a:pPr algn="just"/>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77244565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حازم حقایقی را در می یافت که در کتاب خود به آنها اشاره کرده و به توضیح آنها پرداخته است 1) شعرها بنا به تفاوت شیوه و طرز با یکدیگر فوق دارند. شاعری سخن استوار و محکم را خوب می سراید ولی نازکی و لطافت را خوب نمی سازد، یا شاعری در موضوعی (مثلا نسیب) خوب شعر می گوید ولی در دیگر مردمان در زندگی فرق می کند، زمانی وصف باده و کنیزکان خوب رو و دیگر زمان وصف جنگ و نبرد و قتل و غارت یا مهمان نوازی و بذل و بخشش در شعر رایج است، 3) شعرها بنا به مکانی که بر شاعر الهام می شوند، فرق دارند، گروهی (در بادیه اند) به وصف خشونت و زندگی بدوی و وحشی می پردازند و گروهی (که شهرنشین اند) باده و شراب را وصف می کنند. </a:t>
            </a:r>
          </a:p>
          <a:p>
            <a:pPr algn="just"/>
            <a:endParaRPr lang="fa-IR">
              <a:cs typeface="B Nazanin" panose="00000400000000000000" pitchFamily="2" charset="-78"/>
            </a:endParaRPr>
          </a:p>
        </p:txBody>
      </p:sp>
      <p:sp>
        <p:nvSpPr>
          <p:cNvPr id="4" name="Flowchart: Process 3"/>
          <p:cNvSpPr/>
          <p:nvPr/>
        </p:nvSpPr>
        <p:spPr>
          <a:xfrm>
            <a:off x="926691" y="5129827"/>
            <a:ext cx="2713704" cy="958645"/>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تفاوت شیوه و طرز</a:t>
            </a:r>
            <a:endParaRPr lang="fa-IR"/>
          </a:p>
        </p:txBody>
      </p:sp>
      <p:sp>
        <p:nvSpPr>
          <p:cNvPr id="5" name="Flowchart: Alternate Process 4"/>
          <p:cNvSpPr/>
          <p:nvPr/>
        </p:nvSpPr>
        <p:spPr>
          <a:xfrm>
            <a:off x="4161503" y="5129827"/>
            <a:ext cx="2477729" cy="95864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الهام </a:t>
            </a:r>
            <a:endParaRPr lang="fa-IR"/>
          </a:p>
        </p:txBody>
      </p:sp>
      <p:sp>
        <p:nvSpPr>
          <p:cNvPr id="6" name="Flowchart: Process 5"/>
          <p:cNvSpPr/>
          <p:nvPr/>
        </p:nvSpPr>
        <p:spPr>
          <a:xfrm>
            <a:off x="7366819" y="5097719"/>
            <a:ext cx="3259394" cy="958645"/>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وصف خشونت و زندگی بدوی و وحشی</a:t>
            </a:r>
            <a:endParaRPr lang="fa-IR"/>
          </a:p>
        </p:txBody>
      </p:sp>
    </p:spTree>
    <p:extLst>
      <p:ext uri="{BB962C8B-B14F-4D97-AF65-F5344CB8AC3E}">
        <p14:creationId xmlns:p14="http://schemas.microsoft.com/office/powerpoint/2010/main" val="387413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4) شعر بنا به گونه گونی حالات سراینده و مضامینی که در شعر اورده می شود فرق می کن: یکی فخر و مباهات چیره دست است و دیگری در مدح  و ستایش به این ترتیب برتری دادن شعرا بر یکدیگر و مقایسه بین آنها یک امر تقریبی و نسبی است و قاطعیت ندارد و در مقایسه بین آنها یک امر تقریبی و نسبی است و قاطعیت ندارد و در مقایسه شعرا با هم صدور یک حکم قاطع غیر ممکن است؟، بلکه ترجیح از روی تخمین و حدس است . </a:t>
            </a:r>
            <a:endParaRPr lang="fa-IR">
              <a:cs typeface="B Nazanin" panose="00000400000000000000" pitchFamily="2" charset="-78"/>
            </a:endParaRPr>
          </a:p>
        </p:txBody>
      </p:sp>
    </p:spTree>
    <p:extLst>
      <p:ext uri="{BB962C8B-B14F-4D97-AF65-F5344CB8AC3E}">
        <p14:creationId xmlns:p14="http://schemas.microsoft.com/office/powerpoint/2010/main" val="374058570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همچنین ترجیح دادن طبع ها و قریحه ها بسیار دشوار است البته اگر دو شاعر در مضمون و وزن و قافیه واحدی شعر بسرایند مقایسه و سنجش آن دو با هم ممکن است و آن شاعری که تصویر نامانوسی را خوب پرورانده باید که ارجمندتر شمرده </a:t>
            </a:r>
            <a:r>
              <a:rPr lang="fa-IR" smtClean="0">
                <a:cs typeface="B Nazanin" panose="00000400000000000000" pitchFamily="2" charset="-78"/>
              </a:rPr>
              <a:t>شود</a:t>
            </a:r>
            <a:endParaRPr lang="fa-IR">
              <a:cs typeface="B Nazanin" panose="00000400000000000000" pitchFamily="2" charset="-78"/>
            </a:endParaRPr>
          </a:p>
        </p:txBody>
      </p:sp>
      <p:sp>
        <p:nvSpPr>
          <p:cNvPr id="4" name="Flowchart: Process 3"/>
          <p:cNvSpPr/>
          <p:nvPr/>
        </p:nvSpPr>
        <p:spPr>
          <a:xfrm>
            <a:off x="1342103" y="3746090"/>
            <a:ext cx="4188542" cy="1209368"/>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00B050"/>
                </a:solidFill>
                <a:cs typeface="B Nazanin" panose="00000400000000000000" pitchFamily="2" charset="-78"/>
              </a:rPr>
              <a:t>ترجیح دادن طبع ها و قریحه ها</a:t>
            </a:r>
            <a:endParaRPr lang="fa-IR" b="1">
              <a:solidFill>
                <a:srgbClr val="00B050"/>
              </a:solidFill>
            </a:endParaRPr>
          </a:p>
        </p:txBody>
      </p:sp>
    </p:spTree>
    <p:extLst>
      <p:ext uri="{BB962C8B-B14F-4D97-AF65-F5344CB8AC3E}">
        <p14:creationId xmlns:p14="http://schemas.microsoft.com/office/powerpoint/2010/main" val="327601681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 این  توانایی ایجاب می کند که او بر شاعری که امری نامانوس و عادی را خوب می پروراند برتری داشته باشد. ناقدانی که زمان را عامل ترجیح شاعری بر شاعر دیگر می دانند. به طور کلی از فن نقد به دور افتاده اند در تاریخ نقد ادبی مقایسه هایی میان شعرا صورت پذیرفته و بهتر است از آنها درگذریم، زیرا در خور تامل  نیستند، اگر شاعرانی از انگیزه ها و اسباب آماده و زمینه ساز نسبت به گروهی دیگر بهره بیتشری داشته باشند در این صورت به مقایسه آنان بر همین اساس می پردازیم» چنان که شعرای عراق را بر شعرای مصر برتری می دهیم در این صورت تناسبی بین آنان در فراهم بودن عوامل زمینه برای سرودن شعر وجود ندارد» </a:t>
            </a:r>
          </a:p>
          <a:p>
            <a:pPr algn="just"/>
            <a:endParaRPr lang="fa-IR">
              <a:cs typeface="B Nazanin" panose="00000400000000000000" pitchFamily="2" charset="-78"/>
            </a:endParaRPr>
          </a:p>
        </p:txBody>
      </p:sp>
      <p:sp>
        <p:nvSpPr>
          <p:cNvPr id="4" name="Flowchart: Process 3"/>
          <p:cNvSpPr/>
          <p:nvPr/>
        </p:nvSpPr>
        <p:spPr>
          <a:xfrm>
            <a:off x="1386347" y="4866968"/>
            <a:ext cx="5442155" cy="94389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شعرای عراق را بر شعرای مصر برتری می دهیم</a:t>
            </a:r>
            <a:endParaRPr lang="fa-IR"/>
          </a:p>
        </p:txBody>
      </p:sp>
    </p:spTree>
    <p:extLst>
      <p:ext uri="{BB962C8B-B14F-4D97-AF65-F5344CB8AC3E}">
        <p14:creationId xmlns:p14="http://schemas.microsoft.com/office/powerpoint/2010/main" val="336742150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آیا می توان به کمال شعر حکم کرد؟ سخن گفتن در باب این مسئله دشوار است «چون هنگام صدور چنین حکمی بایستی منتقد بر تمامی انواع مضامین و نظم ها و اسلوب ها و اوزان کاملا اطلاع داشته باشد و در نظر داشته باشد که هر معنایی، لفظ و نظام و اسلوب و وزنی در خور خود دارد و هر نوع نظمی، لفظ و معنی و اسلوب و وزن مناسب خود را دارا است و هر اسلوبی  لفظ و معنی و نظام و وزن مربوط به خود و هر وزنی لفظ و معنی و نظم و اسلوب به خصوصی دارد...» یعنی وظیفه لفظ و منتقد آن است که در تمامی صورت هایی که حازم از جهت پیوند آنها با هم وضع کرده به جست و جو پردازد تا چنان حکمی صادر کند و رسیدن به چنین مرتبه ای در نقد ادبی ممکن نیست. </a:t>
            </a:r>
            <a:endParaRPr lang="fa-IR">
              <a:cs typeface="B Nazanin" panose="00000400000000000000" pitchFamily="2" charset="-78"/>
            </a:endParaRPr>
          </a:p>
        </p:txBody>
      </p:sp>
      <p:sp>
        <p:nvSpPr>
          <p:cNvPr id="4" name="Flowchart: Process 3"/>
          <p:cNvSpPr/>
          <p:nvPr/>
        </p:nvSpPr>
        <p:spPr>
          <a:xfrm>
            <a:off x="1386348" y="4822723"/>
            <a:ext cx="5043949" cy="884903"/>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انواع مضامین و نظم ها و اسلوب ها و اوزان</a:t>
            </a:r>
            <a:endParaRPr lang="fa-IR"/>
          </a:p>
        </p:txBody>
      </p:sp>
    </p:spTree>
    <p:extLst>
      <p:ext uri="{BB962C8B-B14F-4D97-AF65-F5344CB8AC3E}">
        <p14:creationId xmlns:p14="http://schemas.microsoft.com/office/powerpoint/2010/main" val="7927079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خاتمه: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برای بیان آؤاء انتقادی حازم لازم بود که این روش را پیشه کنیم، عوامل این امر زیاد است از جمله این که روش او دشوار است و از این رو بیان اندیشه های او به درازا کشید، عامل </a:t>
            </a:r>
            <a:r>
              <a:rPr lang="fa-IR" smtClean="0">
                <a:solidFill>
                  <a:srgbClr val="FF0000"/>
                </a:solidFill>
                <a:cs typeface="B Nazanin" panose="00000400000000000000" pitchFamily="2" charset="-78"/>
              </a:rPr>
              <a:t>دوم</a:t>
            </a:r>
            <a:r>
              <a:rPr lang="fa-IR" smtClean="0">
                <a:cs typeface="B Nazanin" panose="00000400000000000000" pitchFamily="2" charset="-78"/>
              </a:rPr>
              <a:t> مسائلی است که حازم  به طور پراکنده در کتاب خود به انها پرداخته نامناسب شیوه کلی و تقسیم بندی های او باشد. این اندیشه ها و مسائل باید جمع بندی و دسته بندی می شد تا فهم و دریافت آنها بر خواننده آسان گردد.</a:t>
            </a:r>
            <a:r>
              <a:rPr lang="fa-IR" smtClean="0">
                <a:solidFill>
                  <a:srgbClr val="FF0000"/>
                </a:solidFill>
                <a:cs typeface="B Nazanin" panose="00000400000000000000" pitchFamily="2" charset="-78"/>
              </a:rPr>
              <a:t> سوم </a:t>
            </a:r>
            <a:r>
              <a:rPr lang="fa-IR" smtClean="0">
                <a:cs typeface="B Nazanin" panose="00000400000000000000" pitchFamily="2" charset="-78"/>
              </a:rPr>
              <a:t>این که امور بیشماری است که حازم برای ارائه آنها ریزه کاری ها و دقایق  مربوط به علم بلاعت را آورده است. اگر بخواهیم نظریه نقدی کمال یافته ی از حازم ارائه دهیم لازم می آید که از آن امرو جنبی و دقایق چشم فروپوشیم و مسائل کلی نقد را از درون جزییاتی که پیرامون آنها را فراگرفته بیرون بکشیم، پس از همه این کارها می توان گفت : دیدگاه یا نقش حازم در تاریخ نقد ادبی چیست.</a:t>
            </a:r>
            <a:endParaRPr lang="fa-IR">
              <a:cs typeface="B Nazanin" panose="00000400000000000000" pitchFamily="2" charset="-78"/>
            </a:endParaRPr>
          </a:p>
        </p:txBody>
      </p:sp>
    </p:spTree>
    <p:extLst>
      <p:ext uri="{BB962C8B-B14F-4D97-AF65-F5344CB8AC3E}">
        <p14:creationId xmlns:p14="http://schemas.microsoft.com/office/powerpoint/2010/main" val="296160375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شمولیت نقد حازم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نخستین چیزی که پژوهنده آرای نقدی حازم در می یابد صفت جامعیت نقد حازم است ه وی را از همه ناقدان پیشین ممتاز می کند. او می کوشید تا از رویکرد فلسفی مبتنی بر کتاب فن شعر ارسطو چه آنها که متاثر نبوده اند بهره ببرد و بیشتر مشکلات مهم نقد ادبی را که در طول زمان به وجود امده بود به همان شیوه ای که بر پایه منطق ویژه صاحب آن استوار بود پاسخ گوید. روش جامع وی هیچگاه از </a:t>
            </a:r>
            <a:endParaRPr lang="fa-IR">
              <a:cs typeface="B Nazanin" panose="00000400000000000000" pitchFamily="2" charset="-78"/>
            </a:endParaRPr>
          </a:p>
        </p:txBody>
      </p:sp>
    </p:spTree>
    <p:extLst>
      <p:ext uri="{BB962C8B-B14F-4D97-AF65-F5344CB8AC3E}">
        <p14:creationId xmlns:p14="http://schemas.microsoft.com/office/powerpoint/2010/main" val="245351238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عنصر سه گانه مهم نقد که اغلب ناقدان تنها به یکی از آنها بسنده می کردند غافل نمی شود که این سه عنصر عبارتند از «شا</a:t>
            </a:r>
            <a:r>
              <a:rPr lang="fa-IR" b="1" smtClean="0">
                <a:solidFill>
                  <a:srgbClr val="FF0000"/>
                </a:solidFill>
                <a:cs typeface="B Nazanin" panose="00000400000000000000" pitchFamily="2" charset="-78"/>
              </a:rPr>
              <a:t>عر، فرایند خلق شعر، شعر</a:t>
            </a:r>
            <a:r>
              <a:rPr lang="fa-IR" smtClean="0">
                <a:cs typeface="B Nazanin" panose="00000400000000000000" pitchFamily="2" charset="-78"/>
              </a:rPr>
              <a:t>» حازم به این هر سه یکسان نظر داشت. در کار حازم بحثی می توان یافت درباره «</a:t>
            </a:r>
            <a:r>
              <a:rPr lang="fa-IR" b="1" smtClean="0">
                <a:solidFill>
                  <a:srgbClr val="FF0000"/>
                </a:solidFill>
                <a:cs typeface="B Nazanin" panose="00000400000000000000" pitchFamily="2" charset="-78"/>
              </a:rPr>
              <a:t>قوای روحی</a:t>
            </a:r>
            <a:r>
              <a:rPr lang="fa-IR" smtClean="0">
                <a:cs typeface="B Nazanin" panose="00000400000000000000" pitchFamily="2" charset="-78"/>
              </a:rPr>
              <a:t>» لازم برای سرودن شعر، درست است که او واژه خیال را زیاد به کار نبرده، اما نتوانسته آن را به جای واژه «تخییل» در معنای محاکات به کار برد. با بحث از قوای روحی، حازم توانست بین فاعل (یا علت) و نتیجه پیوند برقرار کند. گرچه شیوه حازم نشان می دهد  که او فردی است مستغرق عقلانیت، اما می بینم که اندیشه ها و آرای نقدی او از عقلانیت، فاصله زیاید گرفته است (مگر آنجا که شعر را فقط به عوامل روحی ارجاع می دهد و روشن است که واژه «فکر» در نظر او به معنی دلالت عقلی نیست. </a:t>
            </a:r>
            <a:endParaRPr lang="fa-IR">
              <a:cs typeface="B Nazanin" panose="00000400000000000000" pitchFamily="2" charset="-78"/>
            </a:endParaRPr>
          </a:p>
        </p:txBody>
      </p:sp>
    </p:spTree>
    <p:extLst>
      <p:ext uri="{BB962C8B-B14F-4D97-AF65-F5344CB8AC3E}">
        <p14:creationId xmlns:p14="http://schemas.microsoft.com/office/powerpoint/2010/main" val="61873452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عنصر سه گانه مهم نقد که اغلب ناقدان تنها به یکی از آنها بسنده می کردند غافل نمی شود که این سه عنصر عبارتند از «</a:t>
            </a:r>
            <a:r>
              <a:rPr lang="fa-IR" b="1" smtClean="0">
                <a:solidFill>
                  <a:srgbClr val="FF0000"/>
                </a:solidFill>
                <a:cs typeface="B Nazanin" panose="00000400000000000000" pitchFamily="2" charset="-78"/>
              </a:rPr>
              <a:t>شاعر، فرایند خلق شعر، شعر</a:t>
            </a:r>
            <a:r>
              <a:rPr lang="fa-IR" smtClean="0">
                <a:cs typeface="B Nazanin" panose="00000400000000000000" pitchFamily="2" charset="-78"/>
              </a:rPr>
              <a:t>» حازم به این هر سه یکسان نظر داشت. در کار حازم بحثی می توان یافت درباره «</a:t>
            </a:r>
            <a:r>
              <a:rPr lang="fa-IR" b="1" smtClean="0">
                <a:solidFill>
                  <a:srgbClr val="FF0000"/>
                </a:solidFill>
                <a:cs typeface="B Nazanin" panose="00000400000000000000" pitchFamily="2" charset="-78"/>
              </a:rPr>
              <a:t>قوای روحی</a:t>
            </a:r>
            <a:r>
              <a:rPr lang="fa-IR" smtClean="0">
                <a:cs typeface="B Nazanin" panose="00000400000000000000" pitchFamily="2" charset="-78"/>
              </a:rPr>
              <a:t>» لازم برای سرودن شعر، درست است که او واژه خیال را زیاد به کار نبرده، اما نتوانسته آن را به جای واژه «</a:t>
            </a:r>
            <a:r>
              <a:rPr lang="fa-IR" smtClean="0">
                <a:solidFill>
                  <a:srgbClr val="FF0000"/>
                </a:solidFill>
                <a:cs typeface="B Nazanin" panose="00000400000000000000" pitchFamily="2" charset="-78"/>
              </a:rPr>
              <a:t>تخیل</a:t>
            </a:r>
            <a:r>
              <a:rPr lang="fa-IR" smtClean="0">
                <a:cs typeface="B Nazanin" panose="00000400000000000000" pitchFamily="2" charset="-78"/>
              </a:rPr>
              <a:t>» در معنای محاکات به کار برد. با بحث از قوای روحی، حازم توانست بین فاعل (یا علت) و نتیجه پیوند برقرار کند. گرچه شیوه حازم نشان می دهد  که او فردی است مستغرق عقلانیت، اما می بینم که اندیشه ها و آرای نقدی او از عقلانیت، فاصله زیاید گرفته است (مگر آنجا که شعر را فقط به عوامل روحی ارجاع می دهد و روشن است که واژه «</a:t>
            </a:r>
            <a:r>
              <a:rPr lang="fa-IR" b="1" smtClean="0">
                <a:solidFill>
                  <a:srgbClr val="FF0000"/>
                </a:solidFill>
                <a:cs typeface="B Nazanin" panose="00000400000000000000" pitchFamily="2" charset="-78"/>
              </a:rPr>
              <a:t>فکر</a:t>
            </a:r>
            <a:r>
              <a:rPr lang="fa-IR" smtClean="0">
                <a:cs typeface="B Nazanin" panose="00000400000000000000" pitchFamily="2" charset="-78"/>
              </a:rPr>
              <a:t>» در نظر او به معنی دلالت عقلی نیست. </a:t>
            </a:r>
            <a:endParaRPr lang="fa-IR">
              <a:cs typeface="B Nazanin" panose="00000400000000000000" pitchFamily="2" charset="-78"/>
            </a:endParaRPr>
          </a:p>
        </p:txBody>
      </p:sp>
    </p:spTree>
    <p:extLst>
      <p:ext uri="{BB962C8B-B14F-4D97-AF65-F5344CB8AC3E}">
        <p14:creationId xmlns:p14="http://schemas.microsoft.com/office/powerpoint/2010/main" val="356238883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شعر حرکات روح است (نه عقل)</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طبعا تضاد این دو نگرش به شعر در این است که جرجانی به تامل در معانی می پردازد زیرا می خواهد برای لذت حاصله از شعر دلیلی عقلی بتراشد و اما </a:t>
            </a:r>
            <a:r>
              <a:rPr lang="fa-IR">
                <a:cs typeface="B Nazanin" panose="00000400000000000000" pitchFamily="2" charset="-78"/>
              </a:rPr>
              <a:t>نظریه </a:t>
            </a:r>
            <a:r>
              <a:rPr lang="fa-IR" smtClean="0">
                <a:cs typeface="B Nazanin" panose="00000400000000000000" pitchFamily="2" charset="-78"/>
              </a:rPr>
              <a:t>محدود ساختن شعر به تحرکات روح در نظر حازم نیاز به توضیح دارد. او از جنبه های گوناگونی به آن می پردازد. بدیهی است که حازم جرجانی را شناخته ولی نتوانسته است «</a:t>
            </a:r>
            <a:r>
              <a:rPr lang="fa-IR" b="1" smtClean="0">
                <a:solidFill>
                  <a:srgbClr val="FF0000"/>
                </a:solidFill>
                <a:cs typeface="B Nazanin" panose="00000400000000000000" pitchFamily="2" charset="-78"/>
              </a:rPr>
              <a:t>نظریه معنی معنی</a:t>
            </a:r>
            <a:r>
              <a:rPr lang="fa-IR" smtClean="0">
                <a:cs typeface="B Nazanin" panose="00000400000000000000" pitchFamily="2" charset="-78"/>
              </a:rPr>
              <a:t>» او را بگیرد. شاید آن را نفهمیده و یا اینکه شیوه او را چنان یافته که ناچار به تغییر آن از اصلش شده است. از این رو وقتی از معانی اولی و معانی ثانوی سخن می گوید منظورش این نیست  که دو سطح جداگانه از بیان هستند، بلکه مراد او این است که معانی متکی بر هم اند و معنی دوم معنی اول را روشن می کند. </a:t>
            </a:r>
            <a:endParaRPr lang="fa-IR">
              <a:cs typeface="B Nazanin" panose="00000400000000000000" pitchFamily="2" charset="-78"/>
            </a:endParaRPr>
          </a:p>
        </p:txBody>
      </p:sp>
    </p:spTree>
    <p:extLst>
      <p:ext uri="{BB962C8B-B14F-4D97-AF65-F5344CB8AC3E}">
        <p14:creationId xmlns:p14="http://schemas.microsoft.com/office/powerpoint/2010/main" val="2254006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مقاله بخشی از کتاب ارزشمند تاریخ النقد الادبی عند العرب است که دکتر احسان عباس در 1971 منتشر کرده است. کتاب در شمار روشمندترین و دقیقترین نقد ادبی عربی است که در کشورهای مختلف عربی ده ها بار با تجددی نظر چاپ شده است ترجمه فارسی آن در آینده نزدیک منتشر خواهد شد</a:t>
            </a:r>
          </a:p>
          <a:p>
            <a:pPr algn="just"/>
            <a:r>
              <a:rPr lang="fa-IR" smtClean="0">
                <a:cs typeface="B Nazanin" panose="00000400000000000000" pitchFamily="2" charset="-78"/>
              </a:rPr>
              <a:t>محمود فتوحی</a:t>
            </a:r>
            <a:endParaRPr lang="fa-IR">
              <a:cs typeface="B Nazanin" panose="00000400000000000000" pitchFamily="2" charset="-78"/>
            </a:endParaRPr>
          </a:p>
        </p:txBody>
      </p:sp>
      <p:sp>
        <p:nvSpPr>
          <p:cNvPr id="4" name="Flowchart: Process 3"/>
          <p:cNvSpPr/>
          <p:nvPr/>
        </p:nvSpPr>
        <p:spPr>
          <a:xfrm>
            <a:off x="7388942" y="4218039"/>
            <a:ext cx="3052916" cy="1342103"/>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روشمندترین و دقیقترین</a:t>
            </a:r>
            <a:endParaRPr lang="fa-IR"/>
          </a:p>
        </p:txBody>
      </p:sp>
      <p:sp>
        <p:nvSpPr>
          <p:cNvPr id="5" name="Flowchart: Process 4"/>
          <p:cNvSpPr/>
          <p:nvPr/>
        </p:nvSpPr>
        <p:spPr>
          <a:xfrm>
            <a:off x="1769806" y="4262284"/>
            <a:ext cx="3805084" cy="1297858"/>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بخشی از کتاب ارزشمند تاریخ النقد الادبی عند العرب</a:t>
            </a:r>
            <a:endParaRPr lang="fa-IR"/>
          </a:p>
        </p:txBody>
      </p:sp>
    </p:spTree>
    <p:extLst>
      <p:ext uri="{BB962C8B-B14F-4D97-AF65-F5344CB8AC3E}">
        <p14:creationId xmlns:p14="http://schemas.microsoft.com/office/powerpoint/2010/main" val="425993221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هر دو منتقد در کاستن اهمیت سرقات معانی دیدگاه مشابهی دارند. نظر به نظم جرجانی تفاوت مستمر را آنجا که شاعر در پرتو شاعر پیش از خود راه را پیدا کند جایز می شمارد و نظر حازم درباره معانی همگانی بدین معنی است که منشا و خاستگاهی که همه شاعران به آن باز می گردند یک چیز است و تفاوت تنها در معانی ابتکاری و تازه است. </a:t>
            </a:r>
            <a:endParaRPr lang="fa-IR"/>
          </a:p>
        </p:txBody>
      </p:sp>
    </p:spTree>
    <p:extLst>
      <p:ext uri="{BB962C8B-B14F-4D97-AF65-F5344CB8AC3E}">
        <p14:creationId xmlns:p14="http://schemas.microsoft.com/office/powerpoint/2010/main" val="115156394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حازم مانند هر سخن سنج متفلسفی  به اصل «</a:t>
            </a:r>
            <a:r>
              <a:rPr lang="fa-IR">
                <a:solidFill>
                  <a:srgbClr val="FF0000"/>
                </a:solidFill>
                <a:cs typeface="B Nazanin" panose="00000400000000000000" pitchFamily="2" charset="-78"/>
              </a:rPr>
              <a:t>وحدت</a:t>
            </a:r>
            <a:r>
              <a:rPr lang="fa-IR">
                <a:cs typeface="B Nazanin" panose="00000400000000000000" pitchFamily="2" charset="-78"/>
              </a:rPr>
              <a:t>»  نظر داتش و ان را چنان که پیشتر گفتیم. در خاستگاه شعر و مفاهیم و </a:t>
            </a:r>
            <a:r>
              <a:rPr lang="fa-IR" smtClean="0">
                <a:cs typeface="B Nazanin" panose="00000400000000000000" pitchFamily="2" charset="-78"/>
              </a:rPr>
              <a:t>اغراض </a:t>
            </a:r>
            <a:r>
              <a:rPr lang="fa-IR">
                <a:cs typeface="B Nazanin" panose="00000400000000000000" pitchFamily="2" charset="-78"/>
              </a:rPr>
              <a:t>آن می دید. در جست و جوی این «</a:t>
            </a:r>
            <a:r>
              <a:rPr lang="fa-IR">
                <a:solidFill>
                  <a:srgbClr val="FF0000"/>
                </a:solidFill>
                <a:cs typeface="B Nazanin" panose="00000400000000000000" pitchFamily="2" charset="-78"/>
              </a:rPr>
              <a:t>وحدت</a:t>
            </a:r>
            <a:r>
              <a:rPr lang="fa-IR">
                <a:cs typeface="B Nazanin" panose="00000400000000000000" pitchFamily="2" charset="-78"/>
              </a:rPr>
              <a:t>» ناچار به قدامه برخورد و قدرت منطقی وی را پسندید او کوشید تا شیوه قدامه را رد ساختن محوری واحد برای اغراض شعری تقلید کند اما قدامه توانست حازم را به راهی دیگر بکشاند. حازم به پیروی از قدامه شعر را چنان نرم می کند تا به حدود و تعریفات عقلی و منطقی تن در دهد. </a:t>
            </a:r>
          </a:p>
          <a:p>
            <a:endParaRPr lang="fa-IR"/>
          </a:p>
        </p:txBody>
      </p:sp>
      <p:sp>
        <p:nvSpPr>
          <p:cNvPr id="4" name="Flowchart: Process 3"/>
          <p:cNvSpPr/>
          <p:nvPr/>
        </p:nvSpPr>
        <p:spPr>
          <a:xfrm>
            <a:off x="838200" y="4326341"/>
            <a:ext cx="4135272" cy="1146412"/>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خاستگاه شعر و مفاهیم و اغراض آن</a:t>
            </a:r>
            <a:endParaRPr lang="fa-IR"/>
          </a:p>
        </p:txBody>
      </p:sp>
    </p:spTree>
    <p:extLst>
      <p:ext uri="{BB962C8B-B14F-4D97-AF65-F5344CB8AC3E}">
        <p14:creationId xmlns:p14="http://schemas.microsoft.com/office/powerpoint/2010/main" val="157109947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ذکر اصطلاحات حازم در کتاب وی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بدنیست که در پایان این بخش به توضیح اصطلاحاتی بپردازیم که حازم برای نامگذاری فصل های کتاب کتاب خرد استفاده کرده است اگر چه این اصطلاحات دقیقا با مفاهیم نقدی فصل ها ربطی ندارند. حازم کتاب خویش را منهاج البلغاء و سراج الادبا نامیده و عنوان فصل ها و بخش های آن نیز به ترتیب، منهج، معلم، اضاءه، تنویر، معرف، مام هستند. این اصطلاحات کار نویسنده الریحال و الربعان را به یاد می آورد. منهج یا (منهاج) به معنی راه وسیع است، از این رو هر فصل منهج نام گرفته است. در طول این راه «معلم» وجود دارد. یعنی نشانه ای که «راه دانش» را می نمایاند و «معرف» یعنی نشانه ای که به «شناخت و معرفت» دلالت می کند. </a:t>
            </a:r>
            <a:endParaRPr lang="fa-IR">
              <a:cs typeface="B Nazanin" panose="00000400000000000000" pitchFamily="2" charset="-78"/>
            </a:endParaRPr>
          </a:p>
        </p:txBody>
      </p:sp>
    </p:spTree>
    <p:extLst>
      <p:ext uri="{BB962C8B-B14F-4D97-AF65-F5344CB8AC3E}">
        <p14:creationId xmlns:p14="http://schemas.microsoft.com/office/powerpoint/2010/main" val="201452132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فرق این دو این است که معلم به اصول و قواعدی اشاره می کند که مربوط به کار ذهن و قواعد مربوط به تقسیمات منطقی است و «معرف» اغلب بر ارزش های روحی دلالت دارد، اما «مام» به معنی الزامی است که به هدف و مقصد منتهی می شود. این اصطلاحات سه گانه مربوط به نام کتاب و لفظ «</a:t>
            </a:r>
            <a:r>
              <a:rPr lang="fa-IR">
                <a:solidFill>
                  <a:srgbClr val="FF0000"/>
                </a:solidFill>
                <a:cs typeface="B Nazanin" panose="00000400000000000000" pitchFamily="2" charset="-78"/>
              </a:rPr>
              <a:t>منهاج البلغاء</a:t>
            </a:r>
            <a:r>
              <a:rPr lang="fa-IR">
                <a:cs typeface="B Nazanin" panose="00000400000000000000" pitchFamily="2" charset="-78"/>
              </a:rPr>
              <a:t>» است. علاوه بر این رونده راه، نیازمند سراج (چراغ) است. (قسمت دوم عنوان کتاب) این چراغ همان است که در راه به روند «اضاءه» و «تنویر» می بخشد فرق میان این دو آن است که «اضاءه» از «</a:t>
            </a:r>
            <a:r>
              <a:rPr lang="fa-IR">
                <a:solidFill>
                  <a:srgbClr val="FF0000"/>
                </a:solidFill>
                <a:cs typeface="B Nazanin" panose="00000400000000000000" pitchFamily="2" charset="-78"/>
              </a:rPr>
              <a:t>تنویر</a:t>
            </a:r>
            <a:r>
              <a:rPr lang="fa-IR">
                <a:cs typeface="B Nazanin" panose="00000400000000000000" pitchFamily="2" charset="-78"/>
              </a:rPr>
              <a:t>» کم فروغ تر و کم نور تر است. اضاءه نام بخشهایی است که مباحث فرعی را مطرح می کند و هر بخش که «تنویر» نام دارد بسط اندیشه ای جزیی است که در خود اضاءه مطرح است. </a:t>
            </a:r>
          </a:p>
          <a:p>
            <a:endParaRPr lang="fa-IR"/>
          </a:p>
        </p:txBody>
      </p:sp>
    </p:spTree>
    <p:extLst>
      <p:ext uri="{BB962C8B-B14F-4D97-AF65-F5344CB8AC3E}">
        <p14:creationId xmlns:p14="http://schemas.microsoft.com/office/powerpoint/2010/main" val="3812745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حازم القرطاجنی منتقد اندلسی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آخرین نشان از پیوند میان فن شعر ارسطو و نقد عربی دو کتاب منهاج البلغا و سراج الادبا از حازم فرطاجنی به چشم می خورد. حازم در شرق اندلسی (اسپانیا) به دنیا آمد و در آنجا رشد کرد. هنگام سقوط کشورش به دست رومیان با کمی پس از آن وطن را ترک  گفت و در سایه دولت حفصی (تونس) زیست و در آنجا کتاب منهاج را نوشت. بعید نمی نماید که حازم دور از وطن احساس تباهی کرده کرده و این احساس را به وضعیت شعر و نقد روزگار خود اطلاق کرده و گفته است: «شعر دویست سال پیش از بزرگان منحرف شده و به تمامی خوار و بی مقدار گشته و مقبولیتی ندارد. </a:t>
            </a:r>
            <a:endParaRPr lang="fa-IR">
              <a:cs typeface="B Nazanin" panose="00000400000000000000" pitchFamily="2" charset="-78"/>
            </a:endParaRPr>
          </a:p>
        </p:txBody>
      </p:sp>
    </p:spTree>
    <p:extLst>
      <p:ext uri="{BB962C8B-B14F-4D97-AF65-F5344CB8AC3E}">
        <p14:creationId xmlns:p14="http://schemas.microsoft.com/office/powerpoint/2010/main" val="1279111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اغلب فرومایگان. (نه همه آنها) اشعر را کاستی و نابخردی می شمارند، حال آنکه پیشینیان، هنر شعر را بسیار ارجمند می داشتند. </a:t>
            </a:r>
            <a:r>
              <a:rPr lang="fa-IR" b="1">
                <a:solidFill>
                  <a:srgbClr val="FF0000"/>
                </a:solidFill>
                <a:cs typeface="B Nazanin" panose="00000400000000000000" pitchFamily="2" charset="-78"/>
              </a:rPr>
              <a:t>چنانکه ابن سینا می گوید: شاعر پیامبری است که مردم به سخنش اعتقاد دارند و حکمت هایش را تصدیق می کنند و به پیشگویی اش. ایمان می اورند </a:t>
            </a:r>
            <a:r>
              <a:rPr lang="fa-IR">
                <a:cs typeface="B Nazanin" panose="00000400000000000000" pitchFamily="2" charset="-78"/>
              </a:rPr>
              <a:t>اما تنزل شعر تا این درجه از پستی، به سبب گرفتگی و نقض زبان مردم و طبع آشفته و مشوش آنان بود. سپس این مردم که بر ساخته های این فرومایگان را دیدند و شاهد بودند که چگونه آنها شبح های شعری را ابزار دریوزگی در کوچه و بازار ساخته اند. بی انکه حقیقت شعر را بشناسد، پنداشتند که هر سخن موزن و مقفایی شعر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3255742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بدین ترتیب </a:t>
            </a:r>
            <a:r>
              <a:rPr lang="fa-IR" b="1" smtClean="0">
                <a:solidFill>
                  <a:srgbClr val="FF0000"/>
                </a:solidFill>
                <a:cs typeface="B Nazanin" panose="00000400000000000000" pitchFamily="2" charset="-78"/>
              </a:rPr>
              <a:t>مرز میان شعر حقیقی و</a:t>
            </a:r>
            <a:r>
              <a:rPr lang="fa-IR" b="1" smtClean="0">
                <a:cs typeface="B Nazanin" panose="00000400000000000000" pitchFamily="2" charset="-78"/>
              </a:rPr>
              <a:t> </a:t>
            </a:r>
            <a:r>
              <a:rPr lang="fa-IR" smtClean="0">
                <a:cs typeface="B Nazanin" panose="00000400000000000000" pitchFamily="2" charset="-78"/>
              </a:rPr>
              <a:t>«</a:t>
            </a:r>
            <a:r>
              <a:rPr lang="fa-IR" b="1" smtClean="0">
                <a:solidFill>
                  <a:srgbClr val="FF0000"/>
                </a:solidFill>
                <a:cs typeface="B Nazanin" panose="00000400000000000000" pitchFamily="2" charset="-78"/>
              </a:rPr>
              <a:t>شبح های شعری</a:t>
            </a:r>
            <a:r>
              <a:rPr lang="fa-IR" smtClean="0">
                <a:cs typeface="B Nazanin" panose="00000400000000000000" pitchFamily="2" charset="-78"/>
              </a:rPr>
              <a:t>» که قالب شعر را دارند ولی از حقیقت شعر تهی هستند از بین رفت. آنان که ارزش شعر را می شناختند از ورود به این گرداب انحطاط هنری خودداری کردند، زیرا در چشم مردم، نظامیان و شاعران فرقی نداشتند و آنها از ترس اینکه مردم تحقیرشان کنند. از شعر کناره گرفتند و چون حقیقت شعر ناشناخته ماند در میان مردم شایع  که شعر سخن دروغ و زور است از طرفی حسادت نسبت به شعرا باعث شد که شعر آن ها را خوار و کم ارزش بشمارند. با این همه مردم ارزش شعر را از یاد نبردند. بلکه دیگر از شنیدن شعر به وجد نمی آمدند. </a:t>
            </a:r>
            <a:endParaRPr lang="fa-IR">
              <a:cs typeface="B Nazanin" panose="00000400000000000000" pitchFamily="2" charset="-78"/>
            </a:endParaRPr>
          </a:p>
        </p:txBody>
      </p:sp>
    </p:spTree>
    <p:extLst>
      <p:ext uri="{BB962C8B-B14F-4D97-AF65-F5344CB8AC3E}">
        <p14:creationId xmlns:p14="http://schemas.microsoft.com/office/powerpoint/2010/main" val="961875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تباهی نقد</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گمنامی و فراموشی سایه خود را بر سر نقد نیز افکند. از این رو حازم از پژوهش در نقد احساس نومیدی می کردف چرا که توجه به یک امر بسته به میزان فایده آن است، هواداران نقد کم شدند، در حالی که نقد شعر یا آموزش هنر شاعری امری است که ضرورتش همیشگی است. حتی قوم عرب با وجود برخورداری از قریحه های بارور در دوره های شکوفایی شعر نیز در سرودن شعر ها از اموزش نوآموزان از کاستی ها و عیوبی که در شعر راه می یابد، بی نیاز نبود. شاهد این مدعا، ملازمت شاعران تازه کار در رکاب شاعران بزرگ و فراگیری اصول و قواعد نظم شعر و تمرین فنون بلاغت نزد استاد است. </a:t>
            </a:r>
            <a:endParaRPr lang="fa-IR">
              <a:cs typeface="B Nazanin" panose="00000400000000000000" pitchFamily="2" charset="-78"/>
            </a:endParaRPr>
          </a:p>
        </p:txBody>
      </p:sp>
      <p:sp>
        <p:nvSpPr>
          <p:cNvPr id="4" name="Flowchart: Process 3"/>
          <p:cNvSpPr/>
          <p:nvPr/>
        </p:nvSpPr>
        <p:spPr>
          <a:xfrm>
            <a:off x="1297858" y="4601497"/>
            <a:ext cx="3274142" cy="98814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گمنامی و فراموشی</a:t>
            </a:r>
            <a:endParaRPr lang="fa-IR"/>
          </a:p>
        </p:txBody>
      </p:sp>
    </p:spTree>
    <p:extLst>
      <p:ext uri="{BB962C8B-B14F-4D97-AF65-F5344CB8AC3E}">
        <p14:creationId xmlns:p14="http://schemas.microsoft.com/office/powerpoint/2010/main" val="3349248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در عصر حازم کسی که می خواست هنر شعری خود را قوت، بخشد بر این باور بود که طبع و قریحه او بدون نیاز به معلم وی را به مقصود رهنمون می سازد. هر کس که سخن موزون و قافیه داری می ساخت خود را در شمار شعرای بزرگ می پنداشت. چون معتقد بود که «شعریت شعر عبارت از نظمی است که در ان هر لفظی به هر صورتی بیابد و هر غرضی به هر صفتی به نظم درآید، و </a:t>
            </a:r>
            <a:r>
              <a:rPr lang="fa-IR" b="1" smtClean="0">
                <a:solidFill>
                  <a:srgbClr val="FF0000"/>
                </a:solidFill>
                <a:cs typeface="B Nazanin" panose="00000400000000000000" pitchFamily="2" charset="-78"/>
              </a:rPr>
              <a:t>این امر را قاعده و قانون مشخصی نیست</a:t>
            </a:r>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690991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شعر و نقد هر دو به پستی گرایید. فردی آشنا و پایبند به آن دو لازم بود تا آنها را از انحطاط برهاند. تنها منتقدین از عهده این کار بر می آید که بتواند دو فرهنگ یونانی و عربی را با هم درامیزد، از امروز شعر را توان ایستادن روی یک پا نیست، بلکه ینازمند دو پای استوار است. ناقدان دوره های پیش نیز به این امر نظر داشتند. حازم از این دیدگاه به ترسیم روشی پرداخت که به درستی آن اطمینان داشت. او با هدف اصطلاح و بازسازی دست به کار شد، اگرچه حس می کنیم او خود می دانسته که فداکاری وی برای اصلاح گری چنان است که «</a:t>
            </a:r>
            <a:r>
              <a:rPr lang="fa-IR" b="1" smtClean="0">
                <a:solidFill>
                  <a:srgbClr val="FF0000"/>
                </a:solidFill>
                <a:cs typeface="B Nazanin" panose="00000400000000000000" pitchFamily="2" charset="-78"/>
              </a:rPr>
              <a:t>آوازی خوش را در سرزمینی ناآشنا بخوانی</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1000744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او کار خود را در حالی آغاز کرد که میراث بزرگی از نقد به شیوه کلاسیک عرب پیش رو داشت و خلاصه ابن سینا از فن شعر ارسطو نیز در دسترس او بود. وی از ترکیب ان دو میراث کوشید. راهی (منهاج) برای سخنوران رسم کند، و چراغی(سراج) برای ادبا برافروزد و چون در خلاصه ابن سینا در کتاب فن شعر نگریست، دریافت که قواعد یونانی به تنهایی نمی تواند با شعر عربی منطبق شود. خود بان سینا نیز به این موضوع اشاره کرده بود. بنابراین مطمئن شد که قواعد کتاب ارسطو با این که متوجه شعر است و از قواعد و اصول شعر و شاعری سحن می گوید اما خاص شعر یونان است. </a:t>
            </a:r>
            <a:endParaRPr lang="fa-IR">
              <a:cs typeface="B Nazanin" panose="00000400000000000000" pitchFamily="2" charset="-78"/>
            </a:endParaRPr>
          </a:p>
        </p:txBody>
      </p:sp>
      <p:sp>
        <p:nvSpPr>
          <p:cNvPr id="4" name="Flowchart: Process 3"/>
          <p:cNvSpPr/>
          <p:nvPr/>
        </p:nvSpPr>
        <p:spPr>
          <a:xfrm>
            <a:off x="1327355" y="4734232"/>
            <a:ext cx="3790335" cy="929149"/>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نقد به شیوه کلاسیک عرب</a:t>
            </a:r>
            <a:endParaRPr lang="fa-IR"/>
          </a:p>
        </p:txBody>
      </p:sp>
    </p:spTree>
    <p:extLst>
      <p:ext uri="{BB962C8B-B14F-4D97-AF65-F5344CB8AC3E}">
        <p14:creationId xmlns:p14="http://schemas.microsoft.com/office/powerpoint/2010/main" val="3104537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شعر یونانی معانی و اوزان محدودی دارد و پیرامون خرافات جعلی دور می زند. غرض یونانیان از شعر نمایش امور مربوط به جهان واقعی است. انان در شعر دگرگونی ها و تحولات مسائل مربوط به زمان و تحولات سیاسی را بیان می کنند. </a:t>
            </a:r>
            <a:endParaRPr lang="fa-IR">
              <a:cs typeface="B Nazanin" panose="00000400000000000000" pitchFamily="2" charset="-78"/>
            </a:endParaRPr>
          </a:p>
        </p:txBody>
      </p:sp>
      <p:sp>
        <p:nvSpPr>
          <p:cNvPr id="4" name="Flowchart: Process 3"/>
          <p:cNvSpPr/>
          <p:nvPr/>
        </p:nvSpPr>
        <p:spPr>
          <a:xfrm>
            <a:off x="1312606" y="3982065"/>
            <a:ext cx="4026310" cy="1120877"/>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نمایش امور مربوط به جهان واقعی</a:t>
            </a:r>
            <a:endParaRPr lang="fa-IR"/>
          </a:p>
        </p:txBody>
      </p:sp>
    </p:spTree>
    <p:extLst>
      <p:ext uri="{BB962C8B-B14F-4D97-AF65-F5344CB8AC3E}">
        <p14:creationId xmlns:p14="http://schemas.microsoft.com/office/powerpoint/2010/main" val="3295237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دکتر احسان عباس، منتقد ادبی، محقق و مورخ معاصر عرب به سال 1920 میلادی در روستای عین غزال در منطقه حیفای فلسطین زاده شد. آموزش ابتدایی و دبیرستانی را در عین غزال و حیفا و عکا گذرانید و از 1937 تا 1941 در دانشکده عربی بیت المقدس به تحصیل پرداخت و گواهی تدریس در دبیرستان را اخذ کرد. پس از چند سال معلمی به مصر رفت و در سال 1946 میلادی از دانشگاه قاهره در رشته کارشناسی ادبیات عرب فارغ التحصیل شد. </a:t>
            </a:r>
            <a:endParaRPr lang="fa-IR">
              <a:cs typeface="B Nazanin" panose="00000400000000000000" pitchFamily="2" charset="-78"/>
            </a:endParaRPr>
          </a:p>
        </p:txBody>
      </p:sp>
      <p:sp>
        <p:nvSpPr>
          <p:cNvPr id="4" name="Flowchart: Process 3"/>
          <p:cNvSpPr/>
          <p:nvPr/>
        </p:nvSpPr>
        <p:spPr>
          <a:xfrm>
            <a:off x="1197735" y="4224270"/>
            <a:ext cx="4546242" cy="1159099"/>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FF0000"/>
                </a:solidFill>
                <a:cs typeface="B Nazanin" panose="00000400000000000000" pitchFamily="2" charset="-78"/>
              </a:rPr>
              <a:t>پس از چند سال معلمی به مصر رفت</a:t>
            </a:r>
            <a:endParaRPr lang="fa-IR" b="1">
              <a:solidFill>
                <a:srgbClr val="FF0000"/>
              </a:solidFill>
            </a:endParaRPr>
          </a:p>
        </p:txBody>
      </p:sp>
    </p:spTree>
    <p:extLst>
      <p:ext uri="{BB962C8B-B14F-4D97-AF65-F5344CB8AC3E}">
        <p14:creationId xmlns:p14="http://schemas.microsoft.com/office/powerpoint/2010/main" val="3075032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شعر آنها تشبیه شی به شی وجود ندارد، بلکه بیشتر به تقلید کردار می پردازند. اگر ارسطو با امثال و حکم و استدلال ها و تنوع اقسام ابداع در شعر عربی آشنایی می داشت، ناگزیر بود دامنه اصول و قوانینی را که وضع نموده گسترده تر کند. در آن صورت راهی آماده پیش روی حازم بود تا بر آرای ارسطو چیزی بیفزاید. ابن سینا این ضرورت را حس کرده بود. او تلخیص فن شعر ارسطو را با این سخن به پایان برده است. «به زودی تلاش خواهم کرد تا در دانش مطلق شعر و دانش شعر بر حسب رسم زمان سختی پربار و مفصل ابداع نمایم»</a:t>
            </a:r>
            <a:endParaRPr lang="fa-IR">
              <a:cs typeface="B Nazanin" panose="00000400000000000000" pitchFamily="2" charset="-78"/>
            </a:endParaRPr>
          </a:p>
        </p:txBody>
      </p:sp>
      <p:sp>
        <p:nvSpPr>
          <p:cNvPr id="4" name="Flowchart: Process 3"/>
          <p:cNvSpPr/>
          <p:nvPr/>
        </p:nvSpPr>
        <p:spPr>
          <a:xfrm>
            <a:off x="1047135" y="4527755"/>
            <a:ext cx="4262284" cy="1297858"/>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امثال و حکم و استدلال ها و تنوع اقسام ابداع در شعر عربی</a:t>
            </a:r>
            <a:endParaRPr lang="fa-IR"/>
          </a:p>
        </p:txBody>
      </p:sp>
      <p:sp>
        <p:nvSpPr>
          <p:cNvPr id="5" name="Flowchart: Alternate Process 4"/>
          <p:cNvSpPr/>
          <p:nvPr/>
        </p:nvSpPr>
        <p:spPr>
          <a:xfrm>
            <a:off x="6238568" y="4380271"/>
            <a:ext cx="4734232" cy="1592826"/>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شعر آنها تشبیه شی به شی وجود ندارد، بلکه بیشتر به تقلید کردار می پردازند</a:t>
            </a:r>
            <a:endParaRPr lang="fa-IR"/>
          </a:p>
        </p:txBody>
      </p:sp>
    </p:spTree>
    <p:extLst>
      <p:ext uri="{BB962C8B-B14F-4D97-AF65-F5344CB8AC3E}">
        <p14:creationId xmlns:p14="http://schemas.microsoft.com/office/powerpoint/2010/main" val="92290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ابن سینا در این زمینه  ابداعی صورت نداد و اشتغالات دیگرش وی را از این کار بازداشت تا اینکه حازم کوتاهی آن فیلسوف را جبران کرد</a:t>
            </a:r>
            <a:r>
              <a:rPr lang="fa-IR" b="1" smtClean="0">
                <a:solidFill>
                  <a:srgbClr val="FF0000"/>
                </a:solidFill>
                <a:cs typeface="B Nazanin" panose="00000400000000000000" pitchFamily="2" charset="-78"/>
              </a:rPr>
              <a:t> احتمالا حازم از سر احتیاط، در این بوطیقاچه جدید ابن سینا تامل نکرده است </a:t>
            </a:r>
            <a:r>
              <a:rPr lang="fa-IR" smtClean="0">
                <a:cs typeface="B Nazanin" panose="00000400000000000000" pitchFamily="2" charset="-78"/>
              </a:rPr>
              <a:t>و از آن جا که به بیان مسائل کلی هر شاعری بسنده کرده مسائل زیادی از فن شعر ارسطو را کنار گذاشته است. آنچه حازم علاوه بر مسائل کلی می آورد، از تعمق و ژرف نگری کمتری برخوردار است وی به دو دلیل به جزییات و رمزهای شعری نپرداخته است. یکی به دلیل دشواری این امر و دیگر به جهت پرهیز از درازای سخن وگرنه روشن است کسی که درباره مسائل کلان  و امور متوسط حکم صادر کند. یقینا قادر است به دقایق و نهائی های شعر دست یابد. </a:t>
            </a:r>
            <a:endParaRPr lang="fa-IR">
              <a:cs typeface="B Nazanin" panose="00000400000000000000" pitchFamily="2" charset="-78"/>
            </a:endParaRPr>
          </a:p>
        </p:txBody>
      </p:sp>
    </p:spTree>
    <p:extLst>
      <p:ext uri="{BB962C8B-B14F-4D97-AF65-F5344CB8AC3E}">
        <p14:creationId xmlns:p14="http://schemas.microsoft.com/office/powerpoint/2010/main" val="1433440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حقیقت نومیدی ناشی از وضعیت بد شعر و نقد آن  دوره که به تدریج بر حازم عارض می شد، وی را از ترسیم صادقانه روش نقدی خود بازنداشت وبی اعتمادی وی به سطح فرهنگ اهل روزگارش او را به تنزل تا سطح آنان نکشاند. او نوشت و به کار خود اطمینان  داشت. تقسیم بندی مطالب را به شیوه منطقی انجام داد. از این رو روشی که برگزید با مقصود عملی وی برای اصلاحی که امید داشت متناقض بود کوشش هایش همچون فریادی در بیابان گم شد و نتوانست شعر را نجات دهد و نقد را جان بخشد. </a:t>
            </a:r>
            <a:endParaRPr lang="fa-IR">
              <a:cs typeface="B Nazanin" panose="00000400000000000000" pitchFamily="2" charset="-78"/>
            </a:endParaRPr>
          </a:p>
        </p:txBody>
      </p:sp>
      <p:sp>
        <p:nvSpPr>
          <p:cNvPr id="4" name="Flowchart: Process 3"/>
          <p:cNvSpPr/>
          <p:nvPr/>
        </p:nvSpPr>
        <p:spPr>
          <a:xfrm>
            <a:off x="1696065" y="4380271"/>
            <a:ext cx="3436374" cy="1120877"/>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ترسیم صادقانه روش نقدی</a:t>
            </a:r>
            <a:endParaRPr lang="fa-IR"/>
          </a:p>
        </p:txBody>
      </p:sp>
    </p:spTree>
    <p:extLst>
      <p:ext uri="{BB962C8B-B14F-4D97-AF65-F5344CB8AC3E}">
        <p14:creationId xmlns:p14="http://schemas.microsoft.com/office/powerpoint/2010/main" val="2417637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 کتاب حازم همزمان با نقدالشعر قدامه بن جعفر (ف 326 قمری) و الموازنه آمدی (ف 370 قمری) به عرصه نقد وارد می شد. به نظر من در روند نقد ادبی دور تازه ای به وجود می آورد. </a:t>
            </a:r>
            <a:endParaRPr lang="fa-IR">
              <a:cs typeface="B Nazanin" panose="00000400000000000000" pitchFamily="2" charset="-78"/>
            </a:endParaRPr>
          </a:p>
        </p:txBody>
      </p:sp>
      <p:sp>
        <p:nvSpPr>
          <p:cNvPr id="4" name="Flowchart: Process 3"/>
          <p:cNvSpPr/>
          <p:nvPr/>
        </p:nvSpPr>
        <p:spPr>
          <a:xfrm>
            <a:off x="1563329" y="3672348"/>
            <a:ext cx="3023419" cy="1047136"/>
          </a:xfrm>
          <a:prstGeom prst="flowChart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نقدالشعر قدامه بن جعفر</a:t>
            </a:r>
            <a:endParaRPr lang="fa-IR"/>
          </a:p>
        </p:txBody>
      </p:sp>
      <p:sp>
        <p:nvSpPr>
          <p:cNvPr id="5" name="Flowchart: Alternate Process 4"/>
          <p:cNvSpPr/>
          <p:nvPr/>
        </p:nvSpPr>
        <p:spPr>
          <a:xfrm>
            <a:off x="6194323" y="3436374"/>
            <a:ext cx="3347883" cy="159282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الموازنه آمدی</a:t>
            </a:r>
            <a:endParaRPr lang="fa-IR"/>
          </a:p>
        </p:txBody>
      </p:sp>
    </p:spTree>
    <p:extLst>
      <p:ext uri="{BB962C8B-B14F-4D97-AF65-F5344CB8AC3E}">
        <p14:creationId xmlns:p14="http://schemas.microsoft.com/office/powerpoint/2010/main" val="2152780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روش حازم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برای آشنایی با کار حازم ناچاریم مراحلی را که وی پیموده به روشی تازه و منظم بین کنیم و در هر مرحله یادآور شویم که حازم کار خود را وقف ساختن قواعد نموده و به ندرت به ذکر مثال و نمونه پرداخه است. از این رو جنبه نظری بر کلام وی غالب است</a:t>
            </a:r>
            <a:endParaRPr lang="fa-IR">
              <a:cs typeface="B Nazanin" panose="00000400000000000000" pitchFamily="2" charset="-78"/>
            </a:endParaRPr>
          </a:p>
        </p:txBody>
      </p:sp>
      <p:sp>
        <p:nvSpPr>
          <p:cNvPr id="4" name="Flowchart: Alternate Process 3"/>
          <p:cNvSpPr/>
          <p:nvPr/>
        </p:nvSpPr>
        <p:spPr>
          <a:xfrm>
            <a:off x="1578077" y="3805084"/>
            <a:ext cx="2772697" cy="129785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وقف ساختن قواعد</a:t>
            </a:r>
            <a:endParaRPr lang="fa-IR"/>
          </a:p>
        </p:txBody>
      </p:sp>
    </p:spTree>
    <p:extLst>
      <p:ext uri="{BB962C8B-B14F-4D97-AF65-F5344CB8AC3E}">
        <p14:creationId xmlns:p14="http://schemas.microsoft.com/office/powerpoint/2010/main" val="23221391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شعر چیست</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حازم تعریف مشهور شعر (کلام موزون و مقفی) را نفی نمی کند ولی در این تعریف از جنبه تاثیرگذاری یعنی ایجاد اشتیاق و بیزاری تامل می کند. شعر بر عناصری استوار است که این قدرت تاثیر از انها ناشی می شود که عبارتند از: حس تخیل، محاکات، صدق؛ ابهام. اما «نکوترین شعر آن است که محاکات و شکل آن زیبا افتد، میل بدان قوی باشد و صدق آن نیرومند باشد و دروغ آن نهان ماند و غرابتش قیامت کند»</a:t>
            </a:r>
          </a:p>
          <a:p>
            <a:pPr algn="just"/>
            <a:endParaRPr lang="fa-IR">
              <a:cs typeface="B Nazanin" panose="00000400000000000000" pitchFamily="2" charset="-78"/>
            </a:endParaRPr>
          </a:p>
        </p:txBody>
      </p:sp>
      <p:sp>
        <p:nvSpPr>
          <p:cNvPr id="4" name="Flowchart: Process 3"/>
          <p:cNvSpPr/>
          <p:nvPr/>
        </p:nvSpPr>
        <p:spPr>
          <a:xfrm>
            <a:off x="1430594" y="4350774"/>
            <a:ext cx="3111909" cy="1135626"/>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اشتیاق و بیزاری</a:t>
            </a:r>
            <a:endParaRPr lang="fa-IR"/>
          </a:p>
        </p:txBody>
      </p:sp>
    </p:spTree>
    <p:extLst>
      <p:ext uri="{BB962C8B-B14F-4D97-AF65-F5344CB8AC3E}">
        <p14:creationId xmlns:p14="http://schemas.microsoft.com/office/powerpoint/2010/main" val="1374324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بدترین شعر آن است که خلاف این باشد که دیگر شعر نیست این است تعریف شعر از جنبه تاثیرگذاری اما از جنبه نوآوری شعر زاییده هیجاناتی است که جان را میان قبض و بسط دل کندن و دل بستن شناور می کند، واکنش های روح، ساده را پیچیده اند، مانند شادمانی و افسردگی و حالات مرکب از آن دور، مانند شگفتی، عبرت گرفتن، خشنودی، خشم، آرزو، ترس، امید و ...  چون شعر به توصیف این حالات بپردازد معانی شعری زاده می شوند  که بعدا از ان سخن خواهیم گفت.</a:t>
            </a:r>
            <a:endParaRPr lang="fa-IR">
              <a:cs typeface="B Nazanin" panose="00000400000000000000" pitchFamily="2" charset="-78"/>
            </a:endParaRPr>
          </a:p>
        </p:txBody>
      </p:sp>
    </p:spTree>
    <p:extLst>
      <p:ext uri="{BB962C8B-B14F-4D97-AF65-F5344CB8AC3E}">
        <p14:creationId xmlns:p14="http://schemas.microsoft.com/office/powerpoint/2010/main" val="4213511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a-IR" sz="3600" b="1">
                <a:solidFill>
                  <a:srgbClr val="FF0000"/>
                </a:solidFill>
                <a:cs typeface="B Nazanin" panose="00000400000000000000" pitchFamily="2" charset="-78"/>
              </a:rPr>
              <a:t>ابداع شعر در کامل ترین وجه به سه عامل بیرونی نیازمند </a:t>
            </a:r>
            <a:r>
              <a:rPr lang="fa-IR" sz="3600" b="1" smtClean="0">
                <a:solidFill>
                  <a:srgbClr val="FF0000"/>
                </a:solidFill>
                <a:cs typeface="B Nazanin" panose="00000400000000000000" pitchFamily="2" charset="-78"/>
              </a:rPr>
              <a:t>است</a:t>
            </a:r>
            <a:endParaRPr lang="fa-IR" sz="3600"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solidFill>
                  <a:srgbClr val="FF0000"/>
                </a:solidFill>
                <a:cs typeface="B Nazanin" panose="00000400000000000000" pitchFamily="2" charset="-78"/>
              </a:rPr>
              <a:t>الف) زمینه ها</a:t>
            </a:r>
            <a:r>
              <a:rPr lang="fa-IR" smtClean="0">
                <a:cs typeface="B Nazanin" panose="00000400000000000000" pitchFamily="2" charset="-78"/>
              </a:rPr>
              <a:t>، مهم ترین آنها محیط و آب و هوای معتدل خوراک خوب، چشم انداز های زیبا و رشد و نمو در میان سخنوران که طبعی موزون دارند و سخنان شیوا را حفظ می کنند. </a:t>
            </a:r>
          </a:p>
          <a:p>
            <a:pPr algn="just"/>
            <a:r>
              <a:rPr lang="fa-IR" smtClean="0">
                <a:solidFill>
                  <a:srgbClr val="FF0000"/>
                </a:solidFill>
                <a:cs typeface="B Nazanin" panose="00000400000000000000" pitchFamily="2" charset="-78"/>
              </a:rPr>
              <a:t>ب) ابزارها</a:t>
            </a:r>
            <a:r>
              <a:rPr lang="fa-IR" smtClean="0">
                <a:cs typeface="B Nazanin" panose="00000400000000000000" pitchFamily="2" charset="-78"/>
              </a:rPr>
              <a:t>، دانش های مربوط به الفاظ و معانی</a:t>
            </a:r>
          </a:p>
          <a:p>
            <a:pPr algn="just"/>
            <a:r>
              <a:rPr lang="fa-IR" smtClean="0">
                <a:solidFill>
                  <a:srgbClr val="FF0000"/>
                </a:solidFill>
                <a:cs typeface="B Nazanin" panose="00000400000000000000" pitchFamily="2" charset="-78"/>
              </a:rPr>
              <a:t>ج) انگیزه ها</a:t>
            </a:r>
            <a:r>
              <a:rPr lang="fa-IR" smtClean="0">
                <a:cs typeface="B Nazanin" panose="00000400000000000000" pitchFamily="2" charset="-78"/>
              </a:rPr>
              <a:t>: دو نوع اند، شادی ها و آمال (شادی ها مانند عوامل گریه و شادی و آرزو ها مانند دست یافتن به هدیه و عطا و ...) بنابراین افراد به ندرت در شعر می درخشند، مگر کسی که در محیطی فاضل و در میان مردمی سخنور رشد کند. با آرزوها او را به سرودن شعر خوب و به کار بستن اندیشه وا دارد و اشتیاق، لطافت خاصی در اسلوب شعری وی به وجود آورد. از طرف دیگر کمال ابداع به عوامل درونی نیز نیازمند است، شاعر باید از سه قوه برخوردار باشد</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388282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solidFill>
                  <a:srgbClr val="FF0000"/>
                </a:solidFill>
                <a:cs typeface="B Nazanin" panose="00000400000000000000" pitchFamily="2" charset="-78"/>
              </a:rPr>
              <a:t>الف) قوه حافظه: </a:t>
            </a:r>
            <a:r>
              <a:rPr lang="fa-IR" smtClean="0">
                <a:cs typeface="B Nazanin" panose="00000400000000000000" pitchFamily="2" charset="-78"/>
              </a:rPr>
              <a:t>باید که تخیلات فکر سازمان یافته و  منظم باشند شاعر موضوعی را که به آن می پردازد به خوبی بشناسد و این شناخت او را به ساختن تصویر مناسب وا دارد. بی آنکه خیال شاعر آشفته گردد و موجب درهم ریختگی و از هم گسیختگی تصاویر شود.</a:t>
            </a:r>
          </a:p>
          <a:p>
            <a:pPr algn="just"/>
            <a:r>
              <a:rPr lang="fa-IR" smtClean="0">
                <a:solidFill>
                  <a:srgbClr val="FF0000"/>
                </a:solidFill>
                <a:cs typeface="B Nazanin" panose="00000400000000000000" pitchFamily="2" charset="-78"/>
              </a:rPr>
              <a:t>ب) قوه شناسا: </a:t>
            </a:r>
            <a:r>
              <a:rPr lang="fa-IR" smtClean="0">
                <a:cs typeface="B Nazanin" panose="00000400000000000000" pitchFamily="2" charset="-78"/>
              </a:rPr>
              <a:t>نیرویی است که شاعر را در تشخیص آنچه با اقتضای حال و نظم و سبک و هدف سازگار است یاری می دهد. </a:t>
            </a:r>
          </a:p>
        </p:txBody>
      </p:sp>
    </p:spTree>
    <p:extLst>
      <p:ext uri="{BB962C8B-B14F-4D97-AF65-F5344CB8AC3E}">
        <p14:creationId xmlns:p14="http://schemas.microsoft.com/office/powerpoint/2010/main" val="145162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solidFill>
                  <a:srgbClr val="FF0000"/>
                </a:solidFill>
                <a:cs typeface="B Nazanin" panose="00000400000000000000" pitchFamily="2" charset="-78"/>
              </a:rPr>
              <a:t>ج) قوه سازنده: </a:t>
            </a:r>
            <a:r>
              <a:rPr lang="fa-IR">
                <a:cs typeface="B Nazanin" panose="00000400000000000000" pitchFamily="2" charset="-78"/>
              </a:rPr>
              <a:t>نیرویی که عهده دار پیوند میان اجزای لفظ و معنی و ترکیبات منظم و شیوه های سبکی با یکدیگر است و ترتیب و توالی را حفظ می کند. اجتماع این سه قوه در یک نفر «طبع زیبا» را می آفریند. از این دیدگاه، ویژگی های عمده روش نقد حازم برای ما روشن می شود.  روش وی بر پایه به گزینی، نظام و قیاس استوار است. او تعریف ماهیت شعر و پیوند آن را با حالات روحی از منتقدان فلسفی گرفت و مسئله تاثیر اقلیم و نژاد را در ادبیات از اندیشه های جاحظ برگزید. (تا حدودی در این مسئله با ابن قتبیه هم نظر است</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10208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سال 1952  میلادی درجه فوق لیسانس و در 1954 میلادی دانشنامه دکتری ادبیات را از همان دانشگاه دریافت کرد مدتی در خارطوم سودانی و مدارس </a:t>
            </a:r>
            <a:r>
              <a:rPr lang="fa-IR" smtClean="0">
                <a:cs typeface="B Nazanin" panose="00000400000000000000" pitchFamily="2" charset="-78"/>
              </a:rPr>
              <a:t>فلسطین </a:t>
            </a:r>
            <a:r>
              <a:rPr lang="fa-IR">
                <a:cs typeface="B Nazanin" panose="00000400000000000000" pitchFamily="2" charset="-78"/>
              </a:rPr>
              <a:t>و لبنان به تدریس پرداخت. در 1961 برای تدریس وارد دانشگاه آمریکایی بیروت شد و چند سالی در آن جا سردبیری مجله الابحاث را عهده دار بود. مدتی نیز در دانشگاه های آمریکا کرسی تدریس داشت و از سال 1985 در اردن ساکن شد. </a:t>
            </a:r>
          </a:p>
        </p:txBody>
      </p:sp>
      <p:sp>
        <p:nvSpPr>
          <p:cNvPr id="4" name="Flowchart: Alternate Process 3"/>
          <p:cNvSpPr/>
          <p:nvPr/>
        </p:nvSpPr>
        <p:spPr>
          <a:xfrm>
            <a:off x="838200" y="4380271"/>
            <a:ext cx="3406877" cy="884903"/>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سردبیری مجله الابحاث</a:t>
            </a:r>
            <a:endParaRPr lang="fa-IR"/>
          </a:p>
        </p:txBody>
      </p:sp>
    </p:spTree>
    <p:extLst>
      <p:ext uri="{BB962C8B-B14F-4D97-AF65-F5344CB8AC3E}">
        <p14:creationId xmlns:p14="http://schemas.microsoft.com/office/powerpoint/2010/main" val="25684966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 همه منتقدانی که معتقدند شاعری نیازمند دانش و فرهنگ است هم داستان است و نیز در مبحث انگیزه ها با آنان هم فکر است، اما بحث از سه قوه حافظیه، شناسا (مایزه) و سازنده (صانعه) را در قیاس با آراء فلاسفه (خصوصا ابن سینا) درباره قوای روح (قوه دماغی، قوه مصوره، قوه مخیله، وهمیه و حافظ) مطرح کرد. ارزش این گردآوری، از چیرگی و تسلط حازم بر مسائل گوناگون نقد که در طول زمان در کتاب های منتقدان مختلف پراکنده است ناشی می شود.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9343691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فرق بین شعر و خطابه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آنچه او به تعریف شعر افزوده به روشنی شعر را از خطابه جدا کرده است. برای این کار حازم ناگزیر تحت تاثیر آرای فلسفی ابن سینا و فارابی قرار می گیرد. ظاهرا او نمی خواسته در قلمرو کار قدما گام نهد، بلکه در پی آن بودکه شخصا به نتایج تازه ای دست یابد. </a:t>
            </a:r>
          </a:p>
          <a:p>
            <a:pPr algn="just"/>
            <a:r>
              <a:rPr lang="fa-IR" smtClean="0">
                <a:cs typeface="B Nazanin" panose="00000400000000000000" pitchFamily="2" charset="-78"/>
              </a:rPr>
              <a:t>حازم می گوید: </a:t>
            </a:r>
            <a:r>
              <a:rPr lang="fa-IR" b="1" smtClean="0">
                <a:solidFill>
                  <a:srgbClr val="FF0000"/>
                </a:solidFill>
                <a:cs typeface="B Nazanin" panose="00000400000000000000" pitchFamily="2" charset="-78"/>
              </a:rPr>
              <a:t>شعر بر خیالپردازی استوار است و خطابه بر اقناع</a:t>
            </a:r>
            <a:r>
              <a:rPr lang="fa-IR" smtClean="0">
                <a:cs typeface="B Nazanin" panose="00000400000000000000" pitchFamily="2" charset="-78"/>
              </a:rPr>
              <a:t>، فارابی هم می گوید گزاره های شعری همگی قطعا دروغ اند، زیرا بر خیال پردازی استوارند. با این همه گزاره شعری یک نوع قیاس (سولوجسموس) منطق است، بنابراین تخیل شعر، هم ارز استدلال علمی است و این نوع تخیل را محاکات نامیده اند. محاکات از مهم ترین عناصر شعری به شمار می آید. ولی از عناصر خطابه نیست، زیرا گزاره خطابی بر اقناع قائم است، یعنی صدق و کذب در آن مساوی است</a:t>
            </a:r>
            <a:endParaRPr lang="fa-IR">
              <a:cs typeface="B Nazanin" panose="00000400000000000000" pitchFamily="2" charset="-78"/>
            </a:endParaRPr>
          </a:p>
        </p:txBody>
      </p:sp>
    </p:spTree>
    <p:extLst>
      <p:ext uri="{BB962C8B-B14F-4D97-AF65-F5344CB8AC3E}">
        <p14:creationId xmlns:p14="http://schemas.microsoft.com/office/powerpoint/2010/main" val="30479419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حازم از قواعدی که فارابی بنا نهاده به راهی دیگر می رود و می گوید: «خطابه بر اقناع استوار است این اقناع از طریق تقویت گمان صورت می گیرد نه از طریق ایجاد یقین از این جهت صادق نیست مگر اینکه از مرحله  اقناع به مرحله تصدیق برسد. اما خیالپردازی در شعر (چنانکه فارابی می گوید) یا پدیده را آن گونه که هست وصف می کند یا اینکه چیزی غیر از واقعیت ان را به تصویر می کشد. </a:t>
            </a:r>
            <a:endParaRPr lang="fa-IR" smtClean="0">
              <a:cs typeface="B Nazanin" panose="00000400000000000000" pitchFamily="2" charset="-78"/>
            </a:endParaRPr>
          </a:p>
          <a:p>
            <a:pPr algn="just"/>
            <a:endParaRPr lang="fa-IR">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799303" y="3982065"/>
            <a:ext cx="1946787" cy="1238864"/>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اقناع </a:t>
            </a:r>
            <a:endParaRPr lang="fa-IR"/>
          </a:p>
        </p:txBody>
      </p:sp>
    </p:spTree>
    <p:extLst>
      <p:ext uri="{BB962C8B-B14F-4D97-AF65-F5344CB8AC3E}">
        <p14:creationId xmlns:p14="http://schemas.microsoft.com/office/powerpoint/2010/main" val="21397584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پس بهتر آن است که بگوییم مقدمات تخیل (وقتی پدیده را ان گپونه که هست وصف کند) صادق و (آنگاه که چیزی ورای حقیقت شی را در خیال به تصویر کشد) کاذب است» حازم قیاس شعری </a:t>
            </a:r>
            <a:r>
              <a:rPr lang="fa-IR" smtClean="0">
                <a:cs typeface="B Nazanin" panose="00000400000000000000" pitchFamily="2" charset="-78"/>
              </a:rPr>
              <a:t>(سولوجسموس </a:t>
            </a:r>
            <a:r>
              <a:rPr lang="fa-IR">
                <a:cs typeface="B Nazanin" panose="00000400000000000000" pitchFamily="2" charset="-78"/>
              </a:rPr>
              <a:t>شعری) را این گونه تعریف می کند: در قیاس شعری همیشه نتیجه یا یکی از دو مقدمه به دلیل پرهیز از اطاله حذف می شود (چون سخن شعری قدرت دلالت را دارد) آن گاه می </a:t>
            </a:r>
            <a:r>
              <a:rPr lang="fa-IR" smtClean="0">
                <a:cs typeface="B Nazanin" panose="00000400000000000000" pitchFamily="2" charset="-78"/>
              </a:rPr>
              <a:t>گوید که ان دسته از سخنان قیاسی که مبتنی بر تخیل و دارای محاکات باشند سخن شعری اند، خواه مقدمات آن برهانی باشد، خواه جدلی یا خطابی یا یقینی و مشهور و یا مظنون، بر این اساس میان قول شعری و قول خطابی داد و ستدی در کار است.  </a:t>
            </a:r>
            <a:endParaRPr lang="fa-IR">
              <a:cs typeface="B Nazanin" panose="00000400000000000000" pitchFamily="2" charset="-78"/>
            </a:endParaRPr>
          </a:p>
        </p:txBody>
      </p:sp>
      <p:sp>
        <p:nvSpPr>
          <p:cNvPr id="4" name="Flowchart: Off-page Connector 3"/>
          <p:cNvSpPr/>
          <p:nvPr/>
        </p:nvSpPr>
        <p:spPr>
          <a:xfrm>
            <a:off x="1136946" y="4677439"/>
            <a:ext cx="2020529" cy="1386349"/>
          </a:xfrm>
          <a:prstGeom prst="flowChartOffpage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مقدمات تخیل</a:t>
            </a:r>
            <a:endParaRPr lang="fa-IR"/>
          </a:p>
        </p:txBody>
      </p:sp>
    </p:spTree>
    <p:extLst>
      <p:ext uri="{BB962C8B-B14F-4D97-AF65-F5344CB8AC3E}">
        <p14:creationId xmlns:p14="http://schemas.microsoft.com/office/powerpoint/2010/main" val="27775038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سخنان صادق در شعر می آید، ولی نباید در خطابه بیابد، زیرا اقناع غیر از تصدیق است و مبتنی بر ظن قوی است و گمان با یقین منافات دارد. همچنین سخن دروغ آمیز در شعر می آید، زیرا شعر با مقدماتی سفسطه آمیز آغاز می شود و در هر دو حالت شعر است، چون شعریت آن به اعتبار وجود دو عنصر صدق و کذب نیست، بلکه به اعتبار میزان محاکات و تحبیلی است که در ان آمده است. </a:t>
            </a:r>
            <a:endParaRPr lang="fa-IR">
              <a:cs typeface="B Nazanin" panose="00000400000000000000" pitchFamily="2" charset="-78"/>
            </a:endParaRPr>
          </a:p>
        </p:txBody>
      </p:sp>
      <p:sp>
        <p:nvSpPr>
          <p:cNvPr id="4" name="Flowchart: Alternate Process 3"/>
          <p:cNvSpPr/>
          <p:nvPr/>
        </p:nvSpPr>
        <p:spPr>
          <a:xfrm>
            <a:off x="1312606" y="4232787"/>
            <a:ext cx="3406878" cy="120936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شعر با مقدماتی سفسطه آمیز آغاز می شود</a:t>
            </a:r>
            <a:endParaRPr lang="fa-IR"/>
          </a:p>
        </p:txBody>
      </p:sp>
    </p:spTree>
    <p:extLst>
      <p:ext uri="{BB962C8B-B14F-4D97-AF65-F5344CB8AC3E}">
        <p14:creationId xmlns:p14="http://schemas.microsoft.com/office/powerpoint/2010/main" val="21325371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اگر از منظر صدق و کذب نگاهی تفصیلی در شعر بیفکنیم در می یابیم که در بعضی حالت ها صدق زیبایی بی مانندی را موجب می شود که در چنین حالتی باید اقوال شعری صادق باشد و در حالتی هم صدق چنان زشتی ای می آفریند که نظیری برایش نتوان یافت، در این صورت حکم مورد اول را دارد. در حالتی که شعر به وصف زیبایی معمولی بپردازد</a:t>
            </a:r>
            <a:r>
              <a:rPr lang="fa-IR">
                <a:cs typeface="B Nazanin" panose="00000400000000000000" pitchFamily="2" charset="-78"/>
              </a:rPr>
              <a:t>. </a:t>
            </a:r>
            <a:endParaRPr lang="fa-IR"/>
          </a:p>
        </p:txBody>
      </p:sp>
      <p:sp>
        <p:nvSpPr>
          <p:cNvPr id="4" name="Flowchart: Process 3"/>
          <p:cNvSpPr/>
          <p:nvPr/>
        </p:nvSpPr>
        <p:spPr>
          <a:xfrm>
            <a:off x="1228299" y="4531057"/>
            <a:ext cx="2811438" cy="764274"/>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منظر صدق و کذب</a:t>
            </a:r>
            <a:endParaRPr lang="fa-IR"/>
          </a:p>
        </p:txBody>
      </p:sp>
    </p:spTree>
    <p:extLst>
      <p:ext uri="{BB962C8B-B14F-4D97-AF65-F5344CB8AC3E}">
        <p14:creationId xmlns:p14="http://schemas.microsoft.com/office/powerpoint/2010/main" val="25089585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میزان صدق سخن زیاد است. به ویژه که بر اصل میانه روی در محاکات متکی است و در حالتی که به توصیف امر زشت عادی بپردازد. نیز همین گونه است اما از جنبه کذب گاه سخن بر پایه دروغ بافی های ممکن بنا می شود، گاه نیز شعر بر پایه دروغ های ناممکن و افراط های محال بنا می شود، در یان صورت سخن کاملا دروغ است اما افراط امکان پذیر </a:t>
            </a:r>
            <a:r>
              <a:rPr lang="fa-IR">
                <a:cs typeface="B Nazanin" panose="00000400000000000000" pitchFamily="2" charset="-78"/>
              </a:rPr>
              <a:t>که </a:t>
            </a:r>
            <a:r>
              <a:rPr lang="fa-IR" smtClean="0">
                <a:cs typeface="B Nazanin" panose="00000400000000000000" pitchFamily="2" charset="-78"/>
              </a:rPr>
              <a:t>صدق </a:t>
            </a:r>
            <a:r>
              <a:rPr lang="fa-IR">
                <a:cs typeface="B Nazanin" panose="00000400000000000000" pitchFamily="2" charset="-78"/>
              </a:rPr>
              <a:t>و کذب آن نه از ذات سخن و نه از بداهت عقل ثابت نمی گردد دروغ شمرده نمی شود. </a:t>
            </a:r>
          </a:p>
          <a:p>
            <a:endParaRPr lang="fa-IR"/>
          </a:p>
        </p:txBody>
      </p:sp>
      <p:sp>
        <p:nvSpPr>
          <p:cNvPr id="4" name="Flowchart: Alternate Process 3"/>
          <p:cNvSpPr/>
          <p:nvPr/>
        </p:nvSpPr>
        <p:spPr>
          <a:xfrm>
            <a:off x="1415845" y="4365523"/>
            <a:ext cx="3274142" cy="106188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دروغ بافی های ممکن</a:t>
            </a:r>
            <a:endParaRPr lang="fa-IR"/>
          </a:p>
        </p:txBody>
      </p:sp>
    </p:spTree>
    <p:extLst>
      <p:ext uri="{BB962C8B-B14F-4D97-AF65-F5344CB8AC3E}">
        <p14:creationId xmlns:p14="http://schemas.microsoft.com/office/powerpoint/2010/main" val="27099720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آنچه گفته شد روشن می شود که سخنان شعری بعضی واقعیت دارند و برخی دروغ اند. در هر دو نوع سه حالت میانه، تفریط و افراط وجود دارد. شعری که حاوی ادعاهای قابل تحقق در دو حالت تفریط و میانه باشد صادق است و اگر حاوی دعاوی ممکن باشد محتمل صدق و کذب است. اگر ادعاهایی از قبیل واقعیت ناممکن، واقعیت محال، دروغ کوچک، دروغ متوسط، کذب ممکن، کذب ناممکن و کذب محتال در شعهر باشد شعر کذب است. </a:t>
            </a:r>
            <a:endParaRPr lang="fa-IR">
              <a:cs typeface="B Nazanin" panose="00000400000000000000" pitchFamily="2" charset="-78"/>
            </a:endParaRPr>
          </a:p>
        </p:txBody>
      </p:sp>
    </p:spTree>
    <p:extLst>
      <p:ext uri="{BB962C8B-B14F-4D97-AF65-F5344CB8AC3E}">
        <p14:creationId xmlns:p14="http://schemas.microsoft.com/office/powerpoint/2010/main" val="18901005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با دقت در گفته های حازم می بینیم که سخنانی که دروغ در آنها راه می یابد بسیار بیشتر از سخنانی است که صدق و راستی می پذیرد. حازم بعد از همه این ها به سخن اول بر می گردد و معتقد است که شعریت شعر به اعتبار صدق و یا کذب نیست، بلکه به اعتبار خیالپردازی است. صدق و کذب دو امرند که به مفاهیم ارجاع داده می شوند نه به دلالت ها حتی حازم گامی فراتر نهاده می گوید که صدق و راستی برانگیحته می شوند، ولی اندک کسانی با دروغ تحریک می شوند و به خاطر همین سخن دروغ ضعیف است پس روشن است که صدق بر دیگر مواد و عناصر شعر </a:t>
            </a:r>
            <a:r>
              <a:rPr lang="fa-IR">
                <a:cs typeface="B Nazanin" panose="00000400000000000000" pitchFamily="2" charset="-78"/>
              </a:rPr>
              <a:t>برتری </a:t>
            </a:r>
            <a:r>
              <a:rPr lang="fa-IR" smtClean="0">
                <a:cs typeface="B Nazanin" panose="00000400000000000000" pitchFamily="2" charset="-78"/>
              </a:rPr>
              <a:t>دارد. حازم این سخن نتیجه می گیرد که کسی که می گوید: «همه مقدمات شعر دروغ است» خودش دروغگو است. </a:t>
            </a:r>
            <a:endParaRPr lang="fa-IR"/>
          </a:p>
        </p:txBody>
      </p:sp>
      <p:sp>
        <p:nvSpPr>
          <p:cNvPr id="4" name="Flowchart: Alternate Process 3"/>
          <p:cNvSpPr/>
          <p:nvPr/>
        </p:nvSpPr>
        <p:spPr>
          <a:xfrm>
            <a:off x="1342103" y="4866968"/>
            <a:ext cx="3377381" cy="973393"/>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اعتبار خیالپردازی</a:t>
            </a:r>
            <a:endParaRPr lang="fa-IR"/>
          </a:p>
        </p:txBody>
      </p:sp>
    </p:spTree>
    <p:extLst>
      <p:ext uri="{BB962C8B-B14F-4D97-AF65-F5344CB8AC3E}">
        <p14:creationId xmlns:p14="http://schemas.microsoft.com/office/powerpoint/2010/main" val="11162738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حقیقت آن است که شعر محدود به دروغ نیست. کسانی که می گویند: «شیرین ترین شعر دروغ آمیزترین آن است، منظورشان این نیست که در شعر صدق وجود ندارد، بلکه آنها دروغ را بر راستی در شعر ترجیح داده اند. حازم به یاری سخن ابن سینا درباره مسئله صدق شتافته می گوید : «</a:t>
            </a:r>
            <a:r>
              <a:rPr lang="fa-IR" b="1">
                <a:solidFill>
                  <a:srgbClr val="FF0000"/>
                </a:solidFill>
                <a:cs typeface="B Nazanin" panose="00000400000000000000" pitchFamily="2" charset="-78"/>
              </a:rPr>
              <a:t>لزومی نیست که همه خیالات دروغ باشند</a:t>
            </a:r>
            <a:r>
              <a:rPr lang="fa-IR">
                <a:cs typeface="B Nazanin" panose="00000400000000000000" pitchFamily="2" charset="-78"/>
              </a:rPr>
              <a:t>» و باز می گوید: صدق سخن خیال انگیز امری است غیر از خیالی بودن و یا غیر خیالی بودن آن»  </a:t>
            </a:r>
            <a:endParaRPr lang="fa-IR">
              <a:cs typeface="B Nazanin" panose="00000400000000000000" pitchFamily="2" charset="-78"/>
            </a:endParaRPr>
          </a:p>
        </p:txBody>
      </p:sp>
    </p:spTree>
    <p:extLst>
      <p:ext uri="{BB962C8B-B14F-4D97-AF65-F5344CB8AC3E}">
        <p14:creationId xmlns:p14="http://schemas.microsoft.com/office/powerpoint/2010/main" val="65853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احسان عباس بیشتر کار پژوهشی خود را در زمینه های نظریه نقد، نقد عملی، تاریخ نقد ادبی، عرب، تاریخ ادبیات، نقد شعر معاصر عرب، ادبیات، تطبیقی و تاریخ عرب و اسلام و به ویژه ادبیات و تاریخ انعکاس متمرکز کرده است. آثار وی که بالغ بر 90 کتاب و  صدها مقاله است از تصحیح متون گرفته تا نقد و تطبیق همگی از ارزش علمی فراوان برخوردارند و از معتبر ترین تحقیقات عربی به شمار می روند. </a:t>
            </a:r>
            <a:endParaRPr lang="fa-IR">
              <a:cs typeface="B Nazanin" panose="00000400000000000000" pitchFamily="2" charset="-78"/>
            </a:endParaRPr>
          </a:p>
        </p:txBody>
      </p:sp>
      <p:sp>
        <p:nvSpPr>
          <p:cNvPr id="4" name="Flowchart: Process 3"/>
          <p:cNvSpPr/>
          <p:nvPr/>
        </p:nvSpPr>
        <p:spPr>
          <a:xfrm>
            <a:off x="1297858" y="4306529"/>
            <a:ext cx="2787445" cy="1047136"/>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ادبیات و تاریخ</a:t>
            </a:r>
            <a:endParaRPr lang="fa-IR"/>
          </a:p>
        </p:txBody>
      </p:sp>
    </p:spTree>
    <p:extLst>
      <p:ext uri="{BB962C8B-B14F-4D97-AF65-F5344CB8AC3E}">
        <p14:creationId xmlns:p14="http://schemas.microsoft.com/office/powerpoint/2010/main" val="38147054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marL="0" indent="0">
              <a:buNone/>
            </a:pPr>
            <a:r>
              <a:rPr lang="fa-IR" smtClean="0">
                <a:cs typeface="B Nazanin" panose="00000400000000000000" pitchFamily="2" charset="-78"/>
              </a:rPr>
              <a:t>خلاصه سخن آنکه اگر شعر از جنبه تاثیرگذاری و قدرت ایجاد حالات روحی نگریسته شود صادق است و صدق آن می تواند واکنش روحی ایجاد کد و گاه هست که صداقت شعر واکنش و هیجانی در روح  به وجود نمی آورد، </a:t>
            </a:r>
            <a:r>
              <a:rPr lang="fa-IR" b="1" smtClean="0">
                <a:solidFill>
                  <a:srgbClr val="FF0000"/>
                </a:solidFill>
                <a:cs typeface="B Nazanin" panose="00000400000000000000" pitchFamily="2" charset="-78"/>
              </a:rPr>
              <a:t>اگر شعر دروغ آمیزی بتواند در روح تحرکی ایجاد کند از شعر صادقی که برانگیزاننده نیست بهتر است. </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2948710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حازم به سخن فارابی  استشهاد می کند، «غرض از اقوال خیال انگیز آن است که شنونده را به انجام  امری برانگیزاند که گمان می دارد مطلوب وی با آنچه منفور اوست در آن سخن می توان یافت» گویا حازم این سخن فارابی را که : «</a:t>
            </a:r>
            <a:r>
              <a:rPr lang="fa-IR">
                <a:solidFill>
                  <a:srgbClr val="FF0000"/>
                </a:solidFill>
                <a:cs typeface="B Nazanin" panose="00000400000000000000" pitchFamily="2" charset="-78"/>
              </a:rPr>
              <a:t>اقوال شعری همه کاذب اند</a:t>
            </a:r>
            <a:r>
              <a:rPr lang="fa-IR">
                <a:cs typeface="B Nazanin" panose="00000400000000000000" pitchFamily="2" charset="-78"/>
              </a:rPr>
              <a:t>» نشنیده و به همین جهت نظر فارابی و ابن سینا را یکی دانسته است</a:t>
            </a:r>
            <a:r>
              <a:rPr lang="fa-IR">
                <a:cs typeface="B Nazanin" panose="00000400000000000000" pitchFamily="2" charset="-78"/>
              </a:rPr>
              <a:t>. </a:t>
            </a:r>
            <a:endParaRPr lang="fa-IR"/>
          </a:p>
        </p:txBody>
      </p:sp>
    </p:spTree>
    <p:extLst>
      <p:ext uri="{BB962C8B-B14F-4D97-AF65-F5344CB8AC3E}">
        <p14:creationId xmlns:p14="http://schemas.microsoft.com/office/powerpoint/2010/main" val="33267052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حازم متکلمان را متهم کرد که ایشان نسبت دروغ به شعر (و اینکه در شعر هیچ صدقی نیست) را رواج دادند. به گمان وی </a:t>
            </a:r>
            <a:r>
              <a:rPr lang="fa-IR" b="1">
                <a:solidFill>
                  <a:srgbClr val="FF0000"/>
                </a:solidFill>
                <a:cs typeface="B Nazanin" panose="00000400000000000000" pitchFamily="2" charset="-78"/>
              </a:rPr>
              <a:t>متکلمان در بحث از اعجاز قرآن به علم کلام نیازمند شدند </a:t>
            </a:r>
            <a:r>
              <a:rPr lang="fa-IR">
                <a:cs typeface="B Nazanin" panose="00000400000000000000" pitchFamily="2" charset="-78"/>
              </a:rPr>
              <a:t>و به پژوهش در مقدماتی از فصاحت و بلاغت پرداختند که مایه گمراهی ایشان شد. حازم جز این اتهامی بر متکلمان وارد بیاورده است، ظاهرا او می خواسته بگوید نسبت دادن دروغ به شعر به انگیزه دور کردن شعر از ساحت قرآن بوده است. زیرا قرآن صدق مطلق است ولی او به جای بیان این سخن، متکلمان را به کم بضاعتی در نقد متهم نمود. زیرا مقدمات ساده فصاحت و بلاغت برای نقد کافی نیست در کار بلاغت باید عمرها گذاشت. «بلاغت دریایی است که احدی به نهایت آن نرسد»    </a:t>
            </a:r>
          </a:p>
          <a:p>
            <a:endParaRPr lang="fa-IR"/>
          </a:p>
        </p:txBody>
      </p:sp>
    </p:spTree>
    <p:extLst>
      <p:ext uri="{BB962C8B-B14F-4D97-AF65-F5344CB8AC3E}">
        <p14:creationId xmlns:p14="http://schemas.microsoft.com/office/powerpoint/2010/main" val="939317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حازم با طرح این دیدگاه، مسئله صدق و کذب را به طور کلی شعر جدا کرد و با تاکید بر اهمیت تخیل، اختلافات نظری ناقدان را در این موضوع مرتفع ساخت و نشان داد که جدال در این قضیه، موجب دور شدن از حوزه انفعال و تاثیر شعر و وورد به قلمرو و دلالت گزاره ها است، ناقدان به جای این که در پی صدق و کذب شعر باشند باید از محاکات و حدود تاثیر ان سخن گویند.   </a:t>
            </a:r>
            <a:endParaRPr lang="fa-IR">
              <a:cs typeface="B Nazanin" panose="00000400000000000000" pitchFamily="2" charset="-78"/>
            </a:endParaRPr>
          </a:p>
        </p:txBody>
      </p:sp>
    </p:spTree>
    <p:extLst>
      <p:ext uri="{BB962C8B-B14F-4D97-AF65-F5344CB8AC3E}">
        <p14:creationId xmlns:p14="http://schemas.microsoft.com/office/powerpoint/2010/main" val="20777688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852218" y="1825625"/>
            <a:ext cx="6501581" cy="4351338"/>
          </a:xfrm>
        </p:spPr>
        <p:txBody>
          <a:bodyPr>
            <a:normAutofit/>
          </a:bodyPr>
          <a:lstStyle/>
          <a:p>
            <a:pPr algn="just"/>
            <a:r>
              <a:rPr lang="fa-IR">
                <a:cs typeface="B Nazanin" panose="00000400000000000000" pitchFamily="2" charset="-78"/>
              </a:rPr>
              <a:t>توجه وی به «معانی عام» تاکیدی است بر پیوند استوار میان شاعر و عالم حس در این جا برای نخستین بار ناقدی را می یابیم که از امری سخن می گوید که امروزه به آن «تجربه شعری» می گویند. تجربه شعری برگرفته از واقعیت، که «خیال» و ذخیره فرهنگی شاعر می تواند آن را یاری دهد. در این مسئله حازم اختلاف شدید با ناقد بزرگ عبدالقاهر جرجانی دارد. جرجانی شعر را از جنبه معنی و حتی در حالت تخیل مربوط به عقل می داند و به این وسیله تخیل را به ترفندهای عقلی در بالا بردن مقدم امر خیال انگیز تا درجه معقول محدود می سازد،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946114" cy="2702130"/>
          </a:xfrm>
          <a:prstGeom prst="rect">
            <a:avLst/>
          </a:prstGeom>
        </p:spPr>
      </p:pic>
      <p:sp>
        <p:nvSpPr>
          <p:cNvPr id="5" name="TextBox 4"/>
          <p:cNvSpPr txBox="1"/>
          <p:nvPr/>
        </p:nvSpPr>
        <p:spPr>
          <a:xfrm>
            <a:off x="1504335" y="4896465"/>
            <a:ext cx="2418736"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عبدالقاهر جرجانی</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1877501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لذت ناشی از خوشایندی شعر در نظر او امری عقلانی است اما حازم توانست با تیزبینی بنی تخیل و ترفند های لفظی و زبانی جدایی افکند. درست است که وی معتقد است که ظاهر سازی ها به سراینده و شنونده مربوط است، اما ترفندهای شعری اگر به خود شعر مربوط باشد  محاکات است. حازم با این کار توانست تخیل به عنوان امری کلی و برابر با محاکات را از تخیل به عنوان عنصری خاص مساوی تنویه جدا سازد. </a:t>
            </a:r>
          </a:p>
        </p:txBody>
      </p:sp>
    </p:spTree>
    <p:extLst>
      <p:ext uri="{BB962C8B-B14F-4D97-AF65-F5344CB8AC3E}">
        <p14:creationId xmlns:p14="http://schemas.microsoft.com/office/powerpoint/2010/main" val="21190841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او در نظریه شعری خود از مسئله نظم </a:t>
            </a:r>
            <a:r>
              <a:rPr lang="fa-IR" smtClean="0">
                <a:cs typeface="B Nazanin" panose="00000400000000000000" pitchFamily="2" charset="-78"/>
              </a:rPr>
              <a:t>که </a:t>
            </a:r>
            <a:r>
              <a:rPr lang="fa-IR">
                <a:cs typeface="B Nazanin" panose="00000400000000000000" pitchFamily="2" charset="-78"/>
              </a:rPr>
              <a:t>جرجانی در آن تامل زیادی کرده بود فراتر رفت و از نظم به معنی عام آن سخن گفت و ان را محدود به شکل و سیاق تالیفی نکرد، او می گوید که نظم، سیاق، الفاظ را در بر می گیرد، ولی در کنار آن اسلوب را به وجود می آورد تا سیاق معنی را نیز در برگیرد. توجه جدی حازم به نظم و اسلوب و سبک رویگردانی او از نظریه جرجانی را به کمال رساند.</a:t>
            </a:r>
          </a:p>
          <a:p>
            <a:pPr algn="just"/>
            <a:endParaRPr lang="fa-IR">
              <a:cs typeface="B Nazanin" panose="00000400000000000000" pitchFamily="2" charset="-78"/>
            </a:endParaRPr>
          </a:p>
        </p:txBody>
      </p:sp>
      <p:sp>
        <p:nvSpPr>
          <p:cNvPr id="4" name="Flowchart: Alternate Process 3"/>
          <p:cNvSpPr/>
          <p:nvPr/>
        </p:nvSpPr>
        <p:spPr>
          <a:xfrm>
            <a:off x="1430594" y="4188542"/>
            <a:ext cx="3819832" cy="1253613"/>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توجه جدی حازم به نظم و اسلوب و سبک</a:t>
            </a:r>
            <a:endParaRPr lang="fa-IR"/>
          </a:p>
        </p:txBody>
      </p:sp>
    </p:spTree>
    <p:extLst>
      <p:ext uri="{BB962C8B-B14F-4D97-AF65-F5344CB8AC3E}">
        <p14:creationId xmlns:p14="http://schemas.microsoft.com/office/powerpoint/2010/main" val="33357336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endParaRPr lang="fa-IR"/>
          </a:p>
        </p:txBody>
      </p:sp>
    </p:spTree>
    <p:extLst>
      <p:ext uri="{BB962C8B-B14F-4D97-AF65-F5344CB8AC3E}">
        <p14:creationId xmlns:p14="http://schemas.microsoft.com/office/powerpoint/2010/main" val="6622078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اقسام محاکات و تاثیر آن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حازم بحث از اقسام محاکات را با نگرشی از زوایا و دیدگاه های مختلف به درازا می کشاند، ثاثلا محاکا را از دید هدف به سه نوع، زیبانما، زشت نما و مطابق تقسیم می کند. نوع سوم در توان مبتدیان هم هست. در این نظر به این سخن ابن سینا تکیه می کند که «روشن است که تشبیه سه گونه است: زیبانما، زشت نما و مطابق و البته این سخن ابن سینا خلاصه گفته ارسطو است: «نقاش یا شاعر پدیده ای را یا آن گونه که هست ترسیم می کند یا پست تر از آن و یا آنگونه که باید باشد. </a:t>
            </a:r>
            <a:endParaRPr lang="fa-IR">
              <a:cs typeface="B Nazanin" panose="00000400000000000000" pitchFamily="2" charset="-78"/>
            </a:endParaRPr>
          </a:p>
        </p:txBody>
      </p:sp>
      <p:sp>
        <p:nvSpPr>
          <p:cNvPr id="4" name="Flowchart: Process 3"/>
          <p:cNvSpPr/>
          <p:nvPr/>
        </p:nvSpPr>
        <p:spPr>
          <a:xfrm>
            <a:off x="1297858" y="4483510"/>
            <a:ext cx="3436374" cy="115037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زیبانما، زشت نما و مطابق</a:t>
            </a:r>
            <a:endParaRPr lang="fa-IR"/>
          </a:p>
        </p:txBody>
      </p:sp>
    </p:spTree>
    <p:extLst>
      <p:ext uri="{BB962C8B-B14F-4D97-AF65-F5344CB8AC3E}">
        <p14:creationId xmlns:p14="http://schemas.microsoft.com/office/powerpoint/2010/main" val="20399714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پس محاکات از جهت تخیل شی دو گونه است: یکی آنکه شی را آن گونه که هست می نمایاند، مانند تصویری که نقاش می کشد و یا تندیسی که پیکر تراش می تراشد. نوع دیگر شی را و چیزی دیگر نمایش می </a:t>
            </a:r>
            <a:r>
              <a:rPr lang="fa-IR" smtClean="0">
                <a:cs typeface="B Nazanin" panose="00000400000000000000" pitchFamily="2" charset="-78"/>
              </a:rPr>
              <a:t>دهد، </a:t>
            </a:r>
            <a:r>
              <a:rPr lang="fa-IR">
                <a:cs typeface="B Nazanin" panose="00000400000000000000" pitchFamily="2" charset="-78"/>
              </a:rPr>
              <a:t>مانند چهره در آینه، در یک تقسیم دیگر محاکات از نظر تنوع به آشنا و دور از ذهن و فروع این دو تقسیم می شود. حازم این گونه در تقسیم بندی عوطه ور می شود و نه جانب اموری جزیی می رود که پاره ای از آنها از ذات مقد عربی گرفته شده است. </a:t>
            </a:r>
          </a:p>
          <a:p>
            <a:pPr algn="just"/>
            <a:endParaRPr lang="fa-IR">
              <a:cs typeface="B Nazanin" panose="00000400000000000000" pitchFamily="2" charset="-78"/>
            </a:endParaRPr>
          </a:p>
        </p:txBody>
      </p:sp>
      <p:sp>
        <p:nvSpPr>
          <p:cNvPr id="4" name="Flowchart: Alternate Process 3"/>
          <p:cNvSpPr/>
          <p:nvPr/>
        </p:nvSpPr>
        <p:spPr>
          <a:xfrm>
            <a:off x="1430594" y="4409768"/>
            <a:ext cx="3495367" cy="89965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آشنا و دور از ذهن</a:t>
            </a:r>
            <a:endParaRPr lang="fa-IR"/>
          </a:p>
        </p:txBody>
      </p:sp>
    </p:spTree>
    <p:extLst>
      <p:ext uri="{BB962C8B-B14F-4D97-AF65-F5344CB8AC3E}">
        <p14:creationId xmlns:p14="http://schemas.microsoft.com/office/powerpoint/2010/main" val="2440728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911212" y="1825625"/>
            <a:ext cx="6442587" cy="4351338"/>
          </a:xfrm>
        </p:spPr>
        <p:txBody>
          <a:bodyPr>
            <a:normAutofit/>
          </a:bodyPr>
          <a:lstStyle/>
          <a:p>
            <a:pPr algn="just"/>
            <a:r>
              <a:rPr lang="fa-IR" smtClean="0">
                <a:cs typeface="B Nazanin" panose="00000400000000000000" pitchFamily="2" charset="-78"/>
              </a:rPr>
              <a:t>شاید به همین جهت است که پس از طه حسین منتقد برجسته و ادیب روشندل جریان ساز در ادبیات عرب، نام احسان عباس در جوامع ادبی و تحقیقاتی و دانشگاهی بر سر زبان ها است و دانشجویان ادبیات عرببه آثار او توجه خاصی نشان می دهند لیکن باید گفت گرچه طه حسین طرحی نو در مطالعات و تحقیقات عربی در انداخت  و باب تازه ای به روش های جدید در تحقیقات عربی گشود، ولی او تنها آغاز گر و مبدع این جریان بود و شاید اعتبار کارهایش به پایه نوشته های احسان عباس نرسد.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980660" cy="2480904"/>
          </a:xfrm>
          <a:prstGeom prst="rect">
            <a:avLst/>
          </a:prstGeom>
        </p:spPr>
      </p:pic>
      <p:sp>
        <p:nvSpPr>
          <p:cNvPr id="5" name="TextBox 4"/>
          <p:cNvSpPr txBox="1"/>
          <p:nvPr/>
        </p:nvSpPr>
        <p:spPr>
          <a:xfrm>
            <a:off x="1696065" y="4660490"/>
            <a:ext cx="1828800"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 طه حسین </a:t>
            </a:r>
            <a:endParaRPr lang="fa-IR">
              <a:solidFill>
                <a:srgbClr val="FF0000"/>
              </a:solidFill>
            </a:endParaRPr>
          </a:p>
        </p:txBody>
      </p:sp>
    </p:spTree>
    <p:extLst>
      <p:ext uri="{BB962C8B-B14F-4D97-AF65-F5344CB8AC3E}">
        <p14:creationId xmlns:p14="http://schemas.microsoft.com/office/powerpoint/2010/main" val="2348763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 شاعر در محاکات شیوه زیبانمایی یا زشت نمایی را بپیماید می تواند هدف خود را (در نگرشی به شی عمل و یا اعتقادی) با </a:t>
            </a:r>
            <a:r>
              <a:rPr lang="fa-IR" b="1" smtClean="0">
                <a:solidFill>
                  <a:srgbClr val="FF0000"/>
                </a:solidFill>
                <a:cs typeface="B Nazanin" panose="00000400000000000000" pitchFamily="2" charset="-78"/>
              </a:rPr>
              <a:t>چهار روش </a:t>
            </a:r>
            <a:r>
              <a:rPr lang="fa-IR" smtClean="0">
                <a:cs typeface="B Nazanin" panose="00000400000000000000" pitchFamily="2" charset="-78"/>
              </a:rPr>
              <a:t>تحقق بخشد: </a:t>
            </a:r>
          </a:p>
          <a:p>
            <a:pPr algn="just"/>
            <a:r>
              <a:rPr lang="fa-IR" smtClean="0">
                <a:cs typeface="B Nazanin" panose="00000400000000000000" pitchFamily="2" charset="-78"/>
              </a:rPr>
              <a:t>1- امری را از نظر دینی و تاثیر در روح خوب یا بد جلوه دهد. </a:t>
            </a:r>
          </a:p>
          <a:p>
            <a:pPr algn="just"/>
            <a:r>
              <a:rPr lang="fa-IR" smtClean="0">
                <a:cs typeface="B Nazanin" panose="00000400000000000000" pitchFamily="2" charset="-78"/>
              </a:rPr>
              <a:t>2- امری را از دید سازگاری با عقل زیبا و با توجه به ناسازگاری با عقل زشت تصویر کند.</a:t>
            </a:r>
          </a:p>
          <a:p>
            <a:pPr algn="just"/>
            <a:r>
              <a:rPr lang="fa-IR" smtClean="0">
                <a:cs typeface="B Nazanin" panose="00000400000000000000" pitchFamily="2" charset="-78"/>
              </a:rPr>
              <a:t>3- از جنبه اخلاقی بودن امری آن را زیبا و از جنبه منافات  داشتن با اخلاق زشت جلوه دهد. </a:t>
            </a:r>
          </a:p>
          <a:p>
            <a:pPr algn="just"/>
            <a:r>
              <a:rPr lang="fa-IR" smtClean="0">
                <a:cs typeface="B Nazanin" panose="00000400000000000000" pitchFamily="2" charset="-78"/>
              </a:rPr>
              <a:t>4- امری را بر حسب سودمندی در دنیا زیبا و بر حسب زیان دنیوی زشت جلوه دهد.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307844" y="4761270"/>
            <a:ext cx="1273124" cy="1273124"/>
          </a:xfrm>
          <a:prstGeom prst="rect">
            <a:avLst/>
          </a:prstGeom>
        </p:spPr>
      </p:pic>
    </p:spTree>
    <p:extLst>
      <p:ext uri="{BB962C8B-B14F-4D97-AF65-F5344CB8AC3E}">
        <p14:creationId xmlns:p14="http://schemas.microsoft.com/office/powerpoint/2010/main" val="36916303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 بخواهد عشق پیری را به دختری نورسیده زشت نشان دهد رفتار کودکانه را در سرانه پیری نکوهش می کند، اما اگر عاشق، جوان باشد با طرح جنبه های زشت اخلاق زنان مانند نیرنگ و افسردگی و ...(که از نظر عقل زشت است) آن عشق را زشت تصویر می کند. اما در محاکات شی به شی بهتر است از مطابقت استفاده کند، یعنی زیبا به زیبا و زشت به زشت تشبیه شود. هر گونه  تفاوتی در اندازه یا رنگ دو طرف محاکات را تباه می کند. تفاوت در شکل کلی شی ضرری به محاکات نمی رساند. (زیرا شی را به طوری در نظر می گیرند نه اجزای آن را)</a:t>
            </a:r>
            <a:endParaRPr lang="fa-IR">
              <a:cs typeface="B Nazanin" panose="00000400000000000000" pitchFamily="2" charset="-78"/>
            </a:endParaRPr>
          </a:p>
        </p:txBody>
      </p:sp>
      <p:sp>
        <p:nvSpPr>
          <p:cNvPr id="4" name="Flowchart: Process 3"/>
          <p:cNvSpPr/>
          <p:nvPr/>
        </p:nvSpPr>
        <p:spPr>
          <a:xfrm>
            <a:off x="1356852" y="4645742"/>
            <a:ext cx="3805083" cy="899652"/>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محاکات شی به شی بهتر است از مطابقت استفاده کند</a:t>
            </a:r>
            <a:endParaRPr lang="fa-IR"/>
          </a:p>
        </p:txBody>
      </p:sp>
    </p:spTree>
    <p:extLst>
      <p:ext uri="{BB962C8B-B14F-4D97-AF65-F5344CB8AC3E}">
        <p14:creationId xmlns:p14="http://schemas.microsoft.com/office/powerpoint/2010/main" val="11855979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آنچه گفته شد مشخص می شودکه محاکات در نظر حازم مفهوم گسترده ای دارد و همه انواع تعبیر (یا نقل) را در بر می گیرد. ولی محاکات تشبیهی در تحقیق وی جایگاه مهمی دارد، چنانکه هر جا از شواهد شعر غنایی عرب مثالی اورده، مفهوم تشبیه را بر محاکات غلبه داده است. </a:t>
            </a:r>
          </a:p>
          <a:p>
            <a:pPr algn="just"/>
            <a:endParaRPr lang="fa-IR">
              <a:cs typeface="B Nazanin" panose="00000400000000000000" pitchFamily="2" charset="-78"/>
            </a:endParaRPr>
          </a:p>
        </p:txBody>
      </p:sp>
      <p:sp>
        <p:nvSpPr>
          <p:cNvPr id="4" name="Flowchart: Alternate Process 3"/>
          <p:cNvSpPr/>
          <p:nvPr/>
        </p:nvSpPr>
        <p:spPr>
          <a:xfrm>
            <a:off x="1445342" y="3967316"/>
            <a:ext cx="3937819" cy="116512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محاکات تشبیهی در تحقیق وی جایگاه مهمی دارد</a:t>
            </a:r>
            <a:endParaRPr lang="fa-IR"/>
          </a:p>
        </p:txBody>
      </p:sp>
    </p:spTree>
    <p:extLst>
      <p:ext uri="{BB962C8B-B14F-4D97-AF65-F5344CB8AC3E}">
        <p14:creationId xmlns:p14="http://schemas.microsoft.com/office/powerpoint/2010/main" val="38051647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آنجا که حازم به بررسی علت قدرت محاکات در تاثیرگذاری پرداخته نظر ابن سینا را مورد توجه قرار داده و گفته ارسطو را درباره التذاذ جان ها و انگیزش آنها با محاکات از حیث محاکات بودن و نیز تحریک روح در اثر هماهنگی موسیقایی نقل کرده است، حازم این هماهنگی موسیقایی را به لذت بردن گوش از زیبایی عبارت شعری تفسیر کرده و آن را به لذت حاصل از دیدن شراب در جام بلورین تشبیه داده است که این لذت از تماشای شراب در ظرف سفالی حاصل نمی شود. </a:t>
            </a:r>
            <a:endParaRPr lang="fa-IR">
              <a:cs typeface="B Nazanin" panose="00000400000000000000" pitchFamily="2" charset="-78"/>
            </a:endParaRPr>
          </a:p>
        </p:txBody>
      </p:sp>
    </p:spTree>
    <p:extLst>
      <p:ext uri="{BB962C8B-B14F-4D97-AF65-F5344CB8AC3E}">
        <p14:creationId xmlns:p14="http://schemas.microsoft.com/office/powerpoint/2010/main" val="3141052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زیبایی، از انتخاب عنصر لفظ و هماهنگی ترکیب ناشی می شود، این زیبایی، از انتخاب عنصر لفظ و هماهنگی ترکیب ناشی می شود. از اینجا است که سخن شعری از دیگر سخنان جدا می شود. محاکات همیشه درجه تاثیرگذاری واحدی ندارد، بلکه تاثیر آن به میزان نوآوری و آمادگی روح برای پذیرش آن بستگی دارد. </a:t>
            </a:r>
          </a:p>
          <a:p>
            <a:pPr algn="just"/>
            <a:endParaRPr lang="fa-IR">
              <a:cs typeface="B Nazanin" panose="00000400000000000000" pitchFamily="2" charset="-78"/>
            </a:endParaRPr>
          </a:p>
        </p:txBody>
      </p:sp>
      <p:sp>
        <p:nvSpPr>
          <p:cNvPr id="4" name="Flowchart: Process 3"/>
          <p:cNvSpPr/>
          <p:nvPr/>
        </p:nvSpPr>
        <p:spPr>
          <a:xfrm>
            <a:off x="1578077" y="3967316"/>
            <a:ext cx="4513007" cy="1342103"/>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انتخاب عنصر لفظ و هماهنگی ترکیب</a:t>
            </a:r>
            <a:endParaRPr lang="fa-IR"/>
          </a:p>
        </p:txBody>
      </p:sp>
    </p:spTree>
    <p:extLst>
      <p:ext uri="{BB962C8B-B14F-4D97-AF65-F5344CB8AC3E}">
        <p14:creationId xmlns:p14="http://schemas.microsoft.com/office/powerpoint/2010/main" val="40591015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آمادگی روحی عبارت است از حالت روحی معینی که روح شنونده آماده پذیرش محاکات سازگار با آن حالت باشد، با اینکه  استعدادی عام است، یعنی ایمان به شعر که متاسفانه  در دوره های اخیر از بین رفته است. وقتی منزلت شعر در دل ها از بین برود  تاثیر محاکات نیز از بین می رود یا به سستی می گراید. پیش از این نیز نظر حازم را درباره حواری شعر در چشم مردم روزگار وی بیان کردیم. حازم پس از این مسائل، سوال دقیقی طرح می کند، چرا مردم از محاکات یک پدیده بیشتر لذت می برند تا از اصل آن؟ چرا لذت دیدن یک زن زیبا به اندازه لذت حاصل از دیدن تندیس هنری آن نیست؟ </a:t>
            </a:r>
          </a:p>
        </p:txBody>
      </p:sp>
    </p:spTree>
    <p:extLst>
      <p:ext uri="{BB962C8B-B14F-4D97-AF65-F5344CB8AC3E}">
        <p14:creationId xmlns:p14="http://schemas.microsoft.com/office/powerpoint/2010/main" val="20858471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می گویم لذت حاصل از این دو حالت اساسا با هم متفاوتند، لذت دیدن یک پدیده ناشی از زیبایی آن است، اما لذت حاصل از محاکات ناشی از «</a:t>
            </a:r>
            <a:r>
              <a:rPr lang="fa-IR">
                <a:solidFill>
                  <a:srgbClr val="FF0000"/>
                </a:solidFill>
                <a:cs typeface="B Nazanin" panose="00000400000000000000" pitchFamily="2" charset="-78"/>
              </a:rPr>
              <a:t>شگفتی آفرینی</a:t>
            </a:r>
            <a:r>
              <a:rPr lang="fa-IR">
                <a:cs typeface="B Nazanin" panose="00000400000000000000" pitchFamily="2" charset="-78"/>
              </a:rPr>
              <a:t>» است بسا که پدیده در همه حال زیبا نباشد اما تحلیل آن </a:t>
            </a:r>
            <a:r>
              <a:rPr lang="fa-IR" smtClean="0">
                <a:cs typeface="B Nazanin" panose="00000400000000000000" pitchFamily="2" charset="-78"/>
              </a:rPr>
              <a:t>پدیده </a:t>
            </a:r>
            <a:r>
              <a:rPr lang="fa-IR">
                <a:cs typeface="B Nazanin" panose="00000400000000000000" pitchFamily="2" charset="-78"/>
              </a:rPr>
              <a:t>از طریق محاکات، امکان شگفت آفرینی آن را در همه احوال نفی نمی کند. </a:t>
            </a:r>
          </a:p>
        </p:txBody>
      </p:sp>
      <p:sp>
        <p:nvSpPr>
          <p:cNvPr id="4" name="Flowchart: Alternate Process 3"/>
          <p:cNvSpPr/>
          <p:nvPr/>
        </p:nvSpPr>
        <p:spPr>
          <a:xfrm>
            <a:off x="1386348" y="3937819"/>
            <a:ext cx="3362633" cy="109138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امکان شگفت آفرینی آن</a:t>
            </a:r>
            <a:endParaRPr lang="fa-IR"/>
          </a:p>
        </p:txBody>
      </p:sp>
    </p:spTree>
    <p:extLst>
      <p:ext uri="{BB962C8B-B14F-4D97-AF65-F5344CB8AC3E}">
        <p14:creationId xmlns:p14="http://schemas.microsoft.com/office/powerpoint/2010/main" val="276341595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34580" y="1825625"/>
            <a:ext cx="7519219" cy="4351338"/>
          </a:xfrm>
        </p:spPr>
        <p:txBody>
          <a:bodyPr/>
          <a:lstStyle/>
          <a:p>
            <a:pPr algn="just"/>
            <a:r>
              <a:rPr lang="fa-IR">
                <a:cs typeface="B Nazanin" panose="00000400000000000000" pitchFamily="2" charset="-78"/>
              </a:rPr>
              <a:t>مثالی از طبیعت می آوریم: منظره شمع یا چراغ در وضع عادی گاهی زیبا به نظر می رسد، اما بازتاب تصویر شمع یا چراغ بر سطح آب بسیار زیباتر از خود شمع یا جراغ است ، نخست به خاطر همنشینی و قاره تازه ای (میان نور و سطح آب) و دوم به جهت اینکه این تصویر خیلی کم اتفاق می افتد ولی شمع و چراغ همیشه هست و روح آدمی به امور ظریف و طریف تمایل بیشتر دارد. </a:t>
            </a:r>
          </a:p>
        </p:txBody>
      </p:sp>
      <p:pic>
        <p:nvPicPr>
          <p:cNvPr id="4" name="Picture 3"/>
          <p:cNvPicPr>
            <a:picLocks noChangeAspect="1"/>
          </p:cNvPicPr>
          <p:nvPr/>
        </p:nvPicPr>
        <p:blipFill>
          <a:blip r:embed="rId2"/>
          <a:stretch>
            <a:fillRect/>
          </a:stretch>
        </p:blipFill>
        <p:spPr>
          <a:xfrm>
            <a:off x="838200" y="1825625"/>
            <a:ext cx="2996380" cy="4000322"/>
          </a:xfrm>
          <a:prstGeom prst="rect">
            <a:avLst/>
          </a:prstGeom>
        </p:spPr>
      </p:pic>
    </p:spTree>
    <p:extLst>
      <p:ext uri="{BB962C8B-B14F-4D97-AF65-F5344CB8AC3E}">
        <p14:creationId xmlns:p14="http://schemas.microsoft.com/office/powerpoint/2010/main" val="34904176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معانی شعر بیشتر همگانی است</a:t>
            </a:r>
            <a:r>
              <a:rPr lang="fa-IR" smtClean="0">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حازم با برگرداندن کلی شعر به یک اصل واحد، خاستگاه واحدی برای شعر مقرر کرد و آن را مولود انفعالات روح دانست. این انفعالات روحی مشتمل بر سه عنصر است : 1) عوامل انگیزنده، 2) شاعر و مخاطب (متحرک ها) 3- انگیزنده و متحرک ها</a:t>
            </a:r>
          </a:p>
          <a:p>
            <a:pPr algn="just"/>
            <a:endParaRPr lang="fa-IR">
              <a:cs typeface="B Nazanin" panose="00000400000000000000" pitchFamily="2" charset="-78"/>
            </a:endParaRPr>
          </a:p>
        </p:txBody>
      </p:sp>
    </p:spTree>
    <p:extLst>
      <p:ext uri="{BB962C8B-B14F-4D97-AF65-F5344CB8AC3E}">
        <p14:creationId xmlns:p14="http://schemas.microsoft.com/office/powerpoint/2010/main" val="24195040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 این اساس معانی شعر از توصیف حرکات یا توصیف حال متحرک ها یا توصیف احوال این دو با هم فراتر نمی رود(سومی کامل تر است). وقتی بزرگترین هدف از معانی شعر (یا گزاره های شعری در شکل کمال یافته اش) ایجاد تاثیر و انتقال در روح دمی باشد به گونه ای که فرد را به انجام کار یا باور چیزی وا دارد یا از آن دور کند در این صورت هنری ترین و اصیل ترین معانی در صنایع شعر آنها است که با مقصود فرد پیوند استواری دارد. </a:t>
            </a:r>
            <a:endParaRPr lang="fa-IR">
              <a:cs typeface="B Nazanin" panose="00000400000000000000" pitchFamily="2" charset="-78"/>
            </a:endParaRPr>
          </a:p>
        </p:txBody>
      </p:sp>
      <p:sp>
        <p:nvSpPr>
          <p:cNvPr id="4" name="Flowchart: Off-page Connector 3"/>
          <p:cNvSpPr/>
          <p:nvPr/>
        </p:nvSpPr>
        <p:spPr>
          <a:xfrm>
            <a:off x="1489587" y="4070555"/>
            <a:ext cx="3008671" cy="1651819"/>
          </a:xfrm>
          <a:prstGeom prst="flowChartOffpage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هنری ترین و اصیل ترین</a:t>
            </a:r>
            <a:endParaRPr lang="fa-IR"/>
          </a:p>
        </p:txBody>
      </p:sp>
    </p:spTree>
    <p:extLst>
      <p:ext uri="{BB962C8B-B14F-4D97-AF65-F5344CB8AC3E}">
        <p14:creationId xmlns:p14="http://schemas.microsoft.com/office/powerpoint/2010/main" val="1642686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088194" y="1825625"/>
            <a:ext cx="6265606" cy="4351338"/>
          </a:xfrm>
        </p:spPr>
        <p:txBody>
          <a:bodyPr/>
          <a:lstStyle/>
          <a:p>
            <a:pPr algn="just"/>
            <a:r>
              <a:rPr lang="fa-IR">
                <a:cs typeface="B Nazanin" panose="00000400000000000000" pitchFamily="2" charset="-78"/>
              </a:rPr>
              <a:t> زیرا آنچه در روش و سبک احسان عباس گفتیم، و علاوه بر آن ویژگی هایی همچون استناد دقیق به منابع اصیل، روشمندی احاطه بر منابع نایاب خطی، ورود به قلمرو مغفول ادبیات قدیم (از جمله ادبیات اندلس) احیای نقد ادبی کهن و بلاغت عربی و پرهیز از گمانه زنی های شخصی، کارهای وی را در صدر تحقیقات دانشگاهی عرب نشانده و حتی از کارهای طه حسین نیز معتبرتر و موثق تر ساخته است و برای او سبک خاصی در تحقیق ادبیات رقم زده است. </a:t>
            </a:r>
          </a:p>
          <a:p>
            <a:pPr algn="just"/>
            <a:endParaRPr lang="fa-IR">
              <a:cs typeface="B Nazanin" panose="00000400000000000000" pitchFamily="2" charset="-78"/>
            </a:endParaRPr>
          </a:p>
        </p:txBody>
      </p:sp>
      <p:sp>
        <p:nvSpPr>
          <p:cNvPr id="4" name="Flowchart: Process 3"/>
          <p:cNvSpPr/>
          <p:nvPr/>
        </p:nvSpPr>
        <p:spPr>
          <a:xfrm>
            <a:off x="884903" y="4905990"/>
            <a:ext cx="4011561" cy="1238865"/>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احیای نقد ادبی کهن و بلاغت عربی و پرهیز از گمانه زنی های شخصی</a:t>
            </a:r>
            <a:endParaRPr lang="fa-IR"/>
          </a:p>
        </p:txBody>
      </p:sp>
      <p:pic>
        <p:nvPicPr>
          <p:cNvPr id="5" name="Picture 4"/>
          <p:cNvPicPr>
            <a:picLocks noChangeAspect="1"/>
          </p:cNvPicPr>
          <p:nvPr/>
        </p:nvPicPr>
        <p:blipFill>
          <a:blip r:embed="rId2"/>
          <a:stretch>
            <a:fillRect/>
          </a:stretch>
        </p:blipFill>
        <p:spPr>
          <a:xfrm>
            <a:off x="1000432" y="1825625"/>
            <a:ext cx="3704303" cy="2181225"/>
          </a:xfrm>
          <a:prstGeom prst="rect">
            <a:avLst/>
          </a:prstGeom>
        </p:spPr>
      </p:pic>
      <p:sp>
        <p:nvSpPr>
          <p:cNvPr id="6" name="TextBox 5"/>
          <p:cNvSpPr txBox="1"/>
          <p:nvPr/>
        </p:nvSpPr>
        <p:spPr>
          <a:xfrm>
            <a:off x="1666567" y="4272419"/>
            <a:ext cx="2064774"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احسان عباس</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42781298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روح خاص و عام </a:t>
            </a:r>
            <a:r>
              <a:rPr lang="fa-IR">
                <a:cs typeface="B Nazanin" panose="00000400000000000000" pitchFamily="2" charset="-78"/>
              </a:rPr>
              <a:t>در پذیرش آن (یا بیزاری از آن) به حکم فطرت و عادت یکسان اند. معانی هنری آن است که در یک آن هم آشنا و هم موثر باشد یا این که پس از شناخته شدن موثر واقع شوند. بهترین پدیده ها آن است که آشنایی و تاثیر را با هم دارد. همان چیزی که ادمی بر لذت یا رنج از آن سرشته شده اند. شعر از این لحاظ دربردارنده این امور است</a:t>
            </a:r>
            <a:r>
              <a:rPr lang="fa-IR" smtClean="0">
                <a:cs typeface="B Nazanin" panose="00000400000000000000" pitchFamily="2" charset="-78"/>
              </a:rPr>
              <a:t>:</a:t>
            </a:r>
          </a:p>
          <a:p>
            <a:pPr algn="just"/>
            <a:r>
              <a:rPr lang="fa-IR" smtClean="0">
                <a:cs typeface="B Nazanin" panose="00000400000000000000" pitchFamily="2" charset="-78"/>
              </a:rPr>
              <a:t> </a:t>
            </a:r>
            <a:r>
              <a:rPr lang="fa-IR">
                <a:cs typeface="B Nazanin" panose="00000400000000000000" pitchFamily="2" charset="-78"/>
              </a:rPr>
              <a:t>1) امر نشاط انگیز مثل دیدار یاران و تماشای باغ و </a:t>
            </a:r>
            <a:r>
              <a:rPr lang="fa-IR" smtClean="0">
                <a:cs typeface="B Nazanin" panose="00000400000000000000" pitchFamily="2" charset="-78"/>
              </a:rPr>
              <a:t>آب</a:t>
            </a:r>
          </a:p>
          <a:p>
            <a:pPr algn="just"/>
            <a:r>
              <a:rPr lang="fa-IR" smtClean="0">
                <a:cs typeface="B Nazanin" panose="00000400000000000000" pitchFamily="2" charset="-78"/>
              </a:rPr>
              <a:t> 2</a:t>
            </a:r>
            <a:r>
              <a:rPr lang="fa-IR">
                <a:cs typeface="B Nazanin" panose="00000400000000000000" pitchFamily="2" charset="-78"/>
              </a:rPr>
              <a:t>) امر دردآور همچون </a:t>
            </a:r>
            <a:r>
              <a:rPr lang="fa-IR" smtClean="0">
                <a:cs typeface="B Nazanin" panose="00000400000000000000" pitchFamily="2" charset="-78"/>
              </a:rPr>
              <a:t>فراق</a:t>
            </a:r>
          </a:p>
          <a:p>
            <a:pPr algn="just"/>
            <a:r>
              <a:rPr lang="fa-IR" smtClean="0">
                <a:cs typeface="B Nazanin" panose="00000400000000000000" pitchFamily="2" charset="-78"/>
              </a:rPr>
              <a:t> </a:t>
            </a:r>
            <a:r>
              <a:rPr lang="fa-IR">
                <a:cs typeface="B Nazanin" panose="00000400000000000000" pitchFamily="2" charset="-78"/>
              </a:rPr>
              <a:t>3) امر خوشایند مانند لذت از دسته رفته ای که آدمی از یاد کردن آن لذت می یلبد</a:t>
            </a:r>
          </a:p>
          <a:p>
            <a:pPr algn="just"/>
            <a:endParaRPr lang="fa-IR">
              <a:cs typeface="B Nazanin" panose="00000400000000000000" pitchFamily="2" charset="-78"/>
            </a:endParaRPr>
          </a:p>
        </p:txBody>
      </p:sp>
    </p:spTree>
    <p:extLst>
      <p:ext uri="{BB962C8B-B14F-4D97-AF65-F5344CB8AC3E}">
        <p14:creationId xmlns:p14="http://schemas.microsoft.com/office/powerpoint/2010/main" val="36750270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 تصور این امور فطری است بنابراین می توانیم آنها را «تصورات اصلی» و امور مقابل آنها را «تصورات جانبی» بنامیم. تصورات جانبی موجب شادی، اندوه و درد روح نمی شود، بلکه اکتسابی است، مانند تصوراتی که مفاهیم خود را از علوم و حرفه ها و پیشه ها می گیرند. بعضی از این تصورات برای مردم آشنایند، مانند مفاهیم برگرفته از پیشه ها ولی بیان این مفاهیم در شعر زیبا نیست، اما برخی معانی که برای مردم شناخته نیست متناسب شعر است مثل اخبار قدیم و ظرایف  تاریخی مفاهیم عقلی را در شعر نمی پسندند. </a:t>
            </a:r>
            <a:endParaRPr lang="fa-IR">
              <a:cs typeface="B Nazanin" panose="00000400000000000000" pitchFamily="2" charset="-78"/>
            </a:endParaRPr>
          </a:p>
        </p:txBody>
      </p:sp>
    </p:spTree>
    <p:extLst>
      <p:ext uri="{BB962C8B-B14F-4D97-AF65-F5344CB8AC3E}">
        <p14:creationId xmlns:p14="http://schemas.microsoft.com/office/powerpoint/2010/main" val="1566308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کسی این معانی را در شعر خود نمی آورد مگر آنها که می خواهند خود را شاعری دانشمند بنمایانند. شاعر حقیقی در شعر خود تنها معانی ای را می اورد که توده مردم را به هیجان آورد و در دل ها اثر کند. بنابراین به اجمال می توان گفت  معانی عام عنصر اصلی شعر و جان مایه سخن شیوا و بلند است. معانی اول (یعینی معانی ای که مقصود در خود ان نهفته است) یا معانی ثانوی (دلال هایی که  معانی اول را تقویت می کند)در این مجموعه وارد می شود. بهترین تصورات آن است که مناسب ارائه این دو نوع معانی پشت سر هم باشد، این کار جز با توجه به معانی عام که قائم بر اصل فطرت انسانی است میسر نیست.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23076101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a-IR" sz="3600">
                <a:solidFill>
                  <a:srgbClr val="FF0000"/>
                </a:solidFill>
                <a:cs typeface="B Nazanin" panose="00000400000000000000" pitchFamily="2" charset="-78"/>
              </a:rPr>
              <a:t>تجربه های شعری از زندگی و فرهنگ و دانش گرفته می شود</a:t>
            </a:r>
            <a:r>
              <a:rPr lang="fa-IR" sz="3600" smtClean="0">
                <a:solidFill>
                  <a:srgbClr val="FF0000"/>
                </a:solidFill>
                <a:cs typeface="B Nazanin" panose="00000400000000000000" pitchFamily="2" charset="-78"/>
              </a:rPr>
              <a:t>:</a:t>
            </a:r>
            <a:endParaRPr lang="fa-IR" sz="3600">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دیدم که چگونه حازم شعر را با زندگی طبیعی  زندگی حسی همگانی پیوند داد.او کوشید تا آن جا که می تواند شعر را از علم دور کند و خاستگاه شعر را انفعالات روحی بداند و تاثیرپذیری مردم را از شعر امری فطری (یا امری اکتسابی که به صورت عادت در می آید) بداند. بنابراین طبیعی است که شاعر مضامین و معانی خود را از تجربه حسی برگیرد. ابتدا تصویر محسوسات را در خیال خود رسم می کند، آنگاه خیال وی می تواند انواع تناسب ها را میان آن تصاویر برقرار کند. شاعر می تواند تجربه های برگرفته از طبیعت را که با نیروی خیال و اندیشه و تجربه های به دست آمده  به مدد دانش و فرهنگ استحکام بخشد، </a:t>
            </a:r>
            <a:endParaRPr lang="fa-IR">
              <a:cs typeface="B Nazanin" panose="00000400000000000000" pitchFamily="2" charset="-78"/>
            </a:endParaRPr>
          </a:p>
        </p:txBody>
      </p:sp>
    </p:spTree>
    <p:extLst>
      <p:ext uri="{BB962C8B-B14F-4D97-AF65-F5344CB8AC3E}">
        <p14:creationId xmlns:p14="http://schemas.microsoft.com/office/powerpoint/2010/main" val="180589006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مانند پژوهش و مطالعه تجارب شاعران، ادیبان، تاریخ نویسان و قصه گویان با تجربه های شعری در نمونه های عالی و استفاده از آنه در کنار تجربه های طبیعی و شاعریت خویش که می تواند او را به چگونگی تصرف در این توشه فرهنگی رهنمون گردد. شاعر باید در این دو کار شعرش را برای تناسب و همخوانی میان انواع معانی (اضداد، همانندها و قرینه ها) نرم کن. علمای بلاغت برخی از این تفاسیر و شاعر باید که انها را  مراعات کند. این شیوه ها در تناسب معانی با یکدیگر از نمونه های شعری گذشته بیرون کشیده شده ذوق سریعا  آن را می پسندد. همچنین شاعر باید که در عیب های شعری تامل کند یعنی شیوه های سلبی که از آشفتگی تناسب ها و مطابقت ها ناشی می شود مانند محالات ناشی از افراط در مبالغه و فساد تقسیم با تقابل و پیچیدگی معنی...</a:t>
            </a:r>
          </a:p>
        </p:txBody>
      </p:sp>
    </p:spTree>
    <p:extLst>
      <p:ext uri="{BB962C8B-B14F-4D97-AF65-F5344CB8AC3E}">
        <p14:creationId xmlns:p14="http://schemas.microsoft.com/office/powerpoint/2010/main" val="284473628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a:solidFill>
                  <a:srgbClr val="FF0000"/>
                </a:solidFill>
                <a:cs typeface="B Nazanin" panose="00000400000000000000" pitchFamily="2" charset="-78"/>
              </a:rPr>
              <a:t>پیچیدگی و سادگی </a:t>
            </a:r>
            <a:r>
              <a:rPr lang="fa-IR" smtClean="0">
                <a:solidFill>
                  <a:srgbClr val="FF0000"/>
                </a:solidFill>
                <a:cs typeface="B Nazanin" panose="00000400000000000000" pitchFamily="2" charset="-78"/>
              </a:rPr>
              <a:t>شعر</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بحث پیچیدگی و روشنی شاخه ای از مبحث معنی است با این که حازم معترف است که بعضی از پیچدیگی ها مانند لغز و کنایه و اشارات تاریخی و قصص که دانش خاص خواننده را می طلبد در شعر فراوان می آید، اما او کلا طرفدار  وضوح و روشنی شعر است. حازم پس از برشمردن دشواریهای ناشی از خود معنی (مانند باریکی معنی، با تاویل پذیری معنی ) و دشواری های ناشی از عبارت (مانند تقدم و ...تاخر با بلندی عبارت و فراوانی جملات معترضه و حشو...)</a:t>
            </a:r>
          </a:p>
        </p:txBody>
      </p:sp>
    </p:spTree>
    <p:extLst>
      <p:ext uri="{BB962C8B-B14F-4D97-AF65-F5344CB8AC3E}">
        <p14:creationId xmlns:p14="http://schemas.microsoft.com/office/powerpoint/2010/main" val="33687365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ترفندهایی برای شاعر برمی شمارد که بتواند از دشواری با پیچیدگی شعر خود را بکاهد یا آن را از بین ببرد. اما وقتی معنی باریک و دقیق باشد. شاعر باید آن را در روشن ترین عبارت ادا کند یا آن را با قرینه های مناسب واضح تر سازد و از داستان های معروف برای روشن کردن معنی استفاده کند تا اینکه معانی در عبارات  دشوار مستور نماند. او به شاعر سفارش می کند که از اصطلاحات و عبارات اهل حرف و اصطلاحات و تعبیرات  علمی در شعر اجتناب ورزد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0403825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قضیه سرقت ادبی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مسئله سرقت ادبی نیز به موضوع معانی مربوط است. وجه امتیاز نفد حازم این است که از مسئله سرقت سریع می گذرد، گویی در نقد او سرقت موضوعی جنبی و حاشیه ای است، او د مبحث سرقت معانی را به دو دسته تقسیم می کند</a:t>
            </a:r>
          </a:p>
          <a:p>
            <a:pPr algn="just"/>
            <a:r>
              <a:rPr lang="fa-IR" smtClean="0">
                <a:cs typeface="B Nazanin" panose="00000400000000000000" pitchFamily="2" charset="-78"/>
              </a:rPr>
              <a:t>1) معانی متداول و معمول گذشته</a:t>
            </a:r>
          </a:p>
          <a:p>
            <a:pPr algn="just"/>
            <a:r>
              <a:rPr lang="fa-IR" smtClean="0">
                <a:cs typeface="B Nazanin" panose="00000400000000000000" pitchFamily="2" charset="-78"/>
              </a:rPr>
              <a:t>2) معانی ابداعی نو. </a:t>
            </a:r>
          </a:p>
          <a:p>
            <a:pPr algn="just"/>
            <a:endParaRPr lang="fa-IR">
              <a:cs typeface="B Nazanin" panose="00000400000000000000" pitchFamily="2" charset="-78"/>
            </a:endParaRPr>
          </a:p>
        </p:txBody>
      </p:sp>
    </p:spTree>
    <p:extLst>
      <p:ext uri="{BB962C8B-B14F-4D97-AF65-F5344CB8AC3E}">
        <p14:creationId xmlns:p14="http://schemas.microsoft.com/office/powerpoint/2010/main" val="33383772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دسته اول مانند تشبیه دلیر به شیر که رایج و مشهور است و کاربرد آنها در شعر سرقت به شمار نمی آید زیرا در ذهن و ضمیر مردم نقش بسته است. از این دسته نوع دیگری هست که بر کثرت تداول با قلب و ترکیب سازی با ان متکی است. مرتبه والا و عالی شعر در آفرینش معانی جلوه می کند، «آنکه به آن مرتبت رسد به غایت درجت شاعری رسیده، زیرا این کار (خلق معنی از معانی دیگران) نشان نازک خیالی و باریک اندیشی شاعر است، آنگاه که او معنایی غریب و تازه بر می آورداز نهانگاه های شعری رازی لطیف برون می کشد، این نوع معانی ابتکاری به سرقت نمی رود و شعرا چون نمی توانند آن را پنهان کنند گرد آن را نمی گردد. این نوع از معانی که مرتبه و مقام شاعر را مشخص می کند دارای چهار درجه است: اختراع، استحقاق ،شرکت، سرقت. «سرقت به طور کلی عیب است و برخی سرقت ها سخت زشت و قبیح است. </a:t>
            </a:r>
          </a:p>
        </p:txBody>
      </p:sp>
    </p:spTree>
    <p:extLst>
      <p:ext uri="{BB962C8B-B14F-4D97-AF65-F5344CB8AC3E}">
        <p14:creationId xmlns:p14="http://schemas.microsoft.com/office/powerpoint/2010/main" val="433607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cs typeface="B Nazanin" panose="00000400000000000000" pitchFamily="2" charset="-78"/>
              </a:rPr>
              <a:t>اغراض شعر</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حازم پس از بیان دیدگاه منتقدان گذشته در تقسیم شعر بر اساس اغراض، به جست و جوی اصل واحدی می پردازد، درست مانند قدامه بن جعفر که اغراض شعری را ناشی از خاستگاهی واجد یعین فضیلت اخلاقی (و ضد آن) می شمرد. قدامه ابن فضیلت را در صورت واحدی ترسیم می کرد، یعنی مدح (و  آنچه در مقابل ان قرار دارد)</a:t>
            </a:r>
            <a:endParaRPr lang="fa-IR">
              <a:cs typeface="B Nazanin" panose="00000400000000000000" pitchFamily="2" charset="-78"/>
            </a:endParaRPr>
          </a:p>
        </p:txBody>
      </p:sp>
    </p:spTree>
    <p:extLst>
      <p:ext uri="{BB962C8B-B14F-4D97-AF65-F5344CB8AC3E}">
        <p14:creationId xmlns:p14="http://schemas.microsoft.com/office/powerpoint/2010/main" val="400132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آثار وی به لحاظ برخورداری از صحت و دقت، سندیت، روشمندی، بی طرفی، احاطه حس تشخیص هنری درست، ذوق  ناب و فرهیخته، رعایت استاندارد های عالی تحقیق، شهرت و اعتبار ویژه ای در میان دانشگاه هیان و فرهیختگان عرب برای وی به ارمغان آورده است و روش وی، نمونه اعلای تحقیق آکادمیک را نشان می دهد. </a:t>
            </a:r>
          </a:p>
          <a:p>
            <a:pPr algn="just"/>
            <a:endParaRPr lang="fa-IR">
              <a:cs typeface="B Nazanin" panose="00000400000000000000" pitchFamily="2" charset="-78"/>
            </a:endParaRPr>
          </a:p>
        </p:txBody>
      </p:sp>
      <p:sp>
        <p:nvSpPr>
          <p:cNvPr id="4" name="Flowchart: Process 3"/>
          <p:cNvSpPr/>
          <p:nvPr/>
        </p:nvSpPr>
        <p:spPr>
          <a:xfrm>
            <a:off x="1327355" y="4277032"/>
            <a:ext cx="4100051" cy="1047136"/>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رعایت استاندارد های عالی تحقیق</a:t>
            </a:r>
            <a:endParaRPr lang="fa-IR"/>
          </a:p>
        </p:txBody>
      </p:sp>
      <p:sp>
        <p:nvSpPr>
          <p:cNvPr id="5" name="Flowchart: Alternate Process 4"/>
          <p:cNvSpPr/>
          <p:nvPr/>
        </p:nvSpPr>
        <p:spPr>
          <a:xfrm>
            <a:off x="6710516" y="4085303"/>
            <a:ext cx="3288890" cy="147483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نمونه اعلای تحقیق آکادمیک</a:t>
            </a:r>
            <a:endParaRPr lang="fa-IR"/>
          </a:p>
        </p:txBody>
      </p:sp>
    </p:spTree>
    <p:extLst>
      <p:ext uri="{BB962C8B-B14F-4D97-AF65-F5344CB8AC3E}">
        <p14:creationId xmlns:p14="http://schemas.microsoft.com/office/powerpoint/2010/main" val="113634366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حازم شیوه جدیدی برای نشان دادن این وحدت برگزیده می گوید: «اگر قصد اقوال شعری جلب منافع یا رفع نیازها است، دل مراد خود را در آن می یابد و شاد می شود با این که آنچه را نمی خواهد در آن می یابد و ملول می شود، نیکی ها و بدی ها و خیر و شرها برخی دست یافتنی اند و برخی نه، دستیابی به چیزی که در پی آن هستیم «کامیابی» و ز دست دادن آن «ناکامی» نام دارد، آمدن آنچه باید از آن گریخت</a:t>
            </a:r>
            <a:r>
              <a:rPr lang="en-US">
                <a:cs typeface="B Nazanin" panose="00000400000000000000" pitchFamily="2" charset="-78"/>
              </a:rPr>
              <a:t>  </a:t>
            </a:r>
            <a:r>
              <a:rPr lang="fa-IR">
                <a:cs typeface="B Nazanin" panose="00000400000000000000" pitchFamily="2" charset="-78"/>
              </a:rPr>
              <a:t> «بلا و مصیبت» و گریختن و گرفتار آن شدن «نجات» نامیده می شود شعری که به مناسبت کامیابی و نجات سروده شود «تهنیت « به شعری که درباره ناکامی سرورده شود اگر به قصد تسلی دل باشد «تاسی» و گر به قصد تحسر و اندوه باش «تاسف» گفته می شود.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87904874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شعری که به مناسبت مصیبت سروده می شود اگر دعوت به شکیبایی و صبر بر آن مصیبت کند «تعزیت» و اگر برای گریاندن و رازی بر آن بلا باشد «تفجیع» نام دارد. </a:t>
            </a:r>
            <a:endParaRPr lang="fa-IR">
              <a:cs typeface="B Nazanin" panose="00000400000000000000" pitchFamily="2" charset="-78"/>
            </a:endParaRPr>
          </a:p>
        </p:txBody>
      </p:sp>
    </p:spTree>
    <p:extLst>
      <p:ext uri="{BB962C8B-B14F-4D97-AF65-F5344CB8AC3E}">
        <p14:creationId xmlns:p14="http://schemas.microsoft.com/office/powerpoint/2010/main" val="7386106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اگر مراد و منظور پیش رو باشد و به </a:t>
            </a:r>
            <a:r>
              <a:rPr lang="fa-IR" smtClean="0">
                <a:cs typeface="B Nazanin" panose="00000400000000000000" pitchFamily="2" charset="-78"/>
              </a:rPr>
              <a:t>انگیزه </a:t>
            </a:r>
            <a:r>
              <a:rPr lang="fa-IR">
                <a:cs typeface="B Nazanin" panose="00000400000000000000" pitchFamily="2" charset="-78"/>
              </a:rPr>
              <a:t>پاداش از کسی که کامیاب و پیروز شده با سخنی </a:t>
            </a:r>
            <a:r>
              <a:rPr lang="fa-IR" smtClean="0">
                <a:cs typeface="B Nazanin" panose="00000400000000000000" pitchFamily="2" charset="-78"/>
              </a:rPr>
              <a:t>زیبا یاد کند، «مدیح» و اگر از کسی که احتمال زیانی از جانب وی می رود به زشتی یاد کند آن را «هجو» گویید و اگر مصیبت از دست دادن چیزی باشد، گریه و زاری بر آن با شعر «وثا» نامیده می شود، منافع عبارت اند از : </a:t>
            </a:r>
          </a:p>
          <a:p>
            <a:pPr algn="just"/>
            <a:r>
              <a:rPr lang="fa-IR" smtClean="0">
                <a:cs typeface="B Nazanin" panose="00000400000000000000" pitchFamily="2" charset="-78"/>
              </a:rPr>
              <a:t>1- منافع به دست آمده از تناسب و سازگاری: مانند سازگاری روح با برخی از تصاویر که روح با دیدن تصویر های سازگار با خود شادی و سرور حاصل می کند. </a:t>
            </a:r>
          </a:p>
          <a:p>
            <a:pPr algn="just"/>
            <a:r>
              <a:rPr lang="fa-IR" smtClean="0">
                <a:cs typeface="B Nazanin" panose="00000400000000000000" pitchFamily="2" charset="-78"/>
              </a:rPr>
              <a:t>2- منافع حاصل از طریق کار و اعتماد آدمی به یاری دیگران که در این یاری و کمک سودی برای فرد وجود دارند. </a:t>
            </a:r>
          </a:p>
          <a:p>
            <a:pPr algn="just"/>
            <a:r>
              <a:rPr lang="fa-IR" smtClean="0">
                <a:cs typeface="B Nazanin" panose="00000400000000000000" pitchFamily="2" charset="-78"/>
              </a:rPr>
              <a:t>3- منافع حاصل از توانایی و ثروت یا تشفی و سکون دل، مثل زبانی که بر دشمن وارد آید. </a:t>
            </a:r>
            <a:endParaRPr lang="fa-IR">
              <a:cs typeface="B Nazanin" panose="00000400000000000000" pitchFamily="2" charset="-78"/>
            </a:endParaRPr>
          </a:p>
        </p:txBody>
      </p:sp>
    </p:spTree>
    <p:extLst>
      <p:ext uri="{BB962C8B-B14F-4D97-AF65-F5344CB8AC3E}">
        <p14:creationId xmlns:p14="http://schemas.microsoft.com/office/powerpoint/2010/main" val="32190842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این تقسیم  بندی اقتضا می کند که یادکرد زیبا و ذکر جمیل افراد نیز تقسیم شود: 1- نسیب یادکرد سود و منافعی است که وابسته به پدیده های سازگار با خواهش نفس است. 2- مدیح یادکرد سودها و منافعی که وابسته به پدیده هایی است که دل از آنها خوشنود می شود»  می بینم که چگونه حازم با این تفصیل درباره اغراض شعر (که همه را به کامیابی و نجات (و مقابل آن) مربوط می کند) خود را دوباره به رنج می افکند تا تقسیم بندی دیگری برای انفعالات روحی طرح کند و از رهگذر آن بتواند «نسیب» را در زمره انواع شعر وارد کند، این نوع همان است که در تقسیم بندی قدامه جای نگرفت. </a:t>
            </a:r>
            <a:endParaRPr lang="fa-IR">
              <a:cs typeface="B Nazanin" panose="00000400000000000000" pitchFamily="2" charset="-78"/>
            </a:endParaRPr>
          </a:p>
        </p:txBody>
      </p:sp>
    </p:spTree>
    <p:extLst>
      <p:ext uri="{BB962C8B-B14F-4D97-AF65-F5344CB8AC3E}">
        <p14:creationId xmlns:p14="http://schemas.microsoft.com/office/powerpoint/2010/main" val="68793531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هر حال حازم که شعر را زاییده حرکات و هیجانات روح می داند نیازی به این همه حرکات و هیجانات روح می داند نیازی به این همه رنج بردن برای برپا کردن «منطق» ویژه ای برای اغراض شعری ندارد، چرا که اگر می گفت غرض شعری واحد تصویری از حالتی روحی در یک «لحظه» است. همین سخن برای بازگرداندن اغراض شعر به یک خاستگاه واحد کافی بود و بدون اینکه خود را در دسته بندی و تقسیم به رنج افکنده «خاستگاه واحد» اثبات می شد.  درباره اموری که شاعر باید دو مدح و نسیب و رثاء و فخر و اعتذار ... مراعات کند سخن حازم از توصیه های ملی ناقدان پیشین فراتر نمی رود.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42759223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cs typeface="B Nazanin" panose="00000400000000000000" pitchFamily="2" charset="-78"/>
              </a:rPr>
              <a:t>نظم شعر</a:t>
            </a:r>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حازم می گوید: «بدان که، بهترین شعر آن است که از اندیشه شیفته هنر بیرون تراود» منظور وی این نیست که شعر از فکر صادر می شود، بیشتر دیدیم که او معتقد است شعر مولود تحرکات روح است، بلکه در این جا منظورش احساس صادقانه نسبت به «تجربه» واقعیت است. کسی بهترین نسیب را می سراید که درد زخم تجربه را حس کرده باشد.حازم با جایگزین کردن «خیال» به جای این تجربه این نظر را اصلاح می کند. همان کاری که قبلا کرد. این خیال از طریق دانش و پژوهش های شیوه های شاعران گذشته شکل می گیرد تا آن جا که خیال شاعر به نیروی همانند سازی (</a:t>
            </a:r>
            <a:r>
              <a:rPr lang="en-US" smtClean="0">
                <a:cs typeface="B Nazanin" panose="00000400000000000000" pitchFamily="2" charset="-78"/>
              </a:rPr>
              <a:t>Identification</a:t>
            </a:r>
            <a:r>
              <a:rPr lang="fa-IR" smtClean="0">
                <a:cs typeface="B Nazanin" panose="00000400000000000000" pitchFamily="2" charset="-78"/>
              </a:rPr>
              <a:t>) بدل می شود. این توان در همه شاعران هست. برخی شاعران در هر موضوع با غرض شعر یبه خوبی از این توان بهره می گیرند و شاعری که در این کار ناتوان باشد. جز با تمرین مستمر نمی تواند از قوه خیال بهره ای برگیرد. در این صورت سرودن شعر (پس از فراهم شدن زمینه، ابزار و انگیزه) به طبع و تمرین نیازمند است. این دو با نیروی خیال شاعر گره خورده اند، نیروی خیال از تصوری که بر مطلوب شاعر احاطه دارد چیزی را می گیرد، از این رو نیروی خیال باید به ترسیم امور ذیل بپردازد. </a:t>
            </a:r>
            <a:endParaRPr lang="fa-IR">
              <a:cs typeface="B Nazanin" panose="00000400000000000000" pitchFamily="2" charset="-78"/>
            </a:endParaRPr>
          </a:p>
        </p:txBody>
      </p:sp>
    </p:spTree>
    <p:extLst>
      <p:ext uri="{BB962C8B-B14F-4D97-AF65-F5344CB8AC3E}">
        <p14:creationId xmlns:p14="http://schemas.microsoft.com/office/powerpoint/2010/main" val="406143713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مفاهیم کلی 2)شیوه و اسلوب بیان آن مفاهیم 3)ترتیب معانی در سبک انتخابی 4)جای گرفتن معانی در عبارات 5) تخیل معانی یکی پس از دیگری بر حسب غرض شعر 6) کمال بخشیدن و آراستن معانی 7) سازگاری آن معانی با آهنگ 8) سازگاری معنی تازه، با معنای اصلی برای کمال بیت واحد</a:t>
            </a:r>
          </a:p>
          <a:p>
            <a:pPr algn="just"/>
            <a:r>
              <a:rPr lang="fa-IR" smtClean="0">
                <a:cs typeface="B Nazanin" panose="00000400000000000000" pitchFamily="2" charset="-78"/>
              </a:rPr>
              <a:t>این امور تحقق نمی پذیرد مگر آنکه شاعر از ده قوه برخوردار باشد: </a:t>
            </a:r>
            <a:endParaRPr lang="fa-IR">
              <a:cs typeface="B Nazanin" panose="00000400000000000000" pitchFamily="2" charset="-78"/>
            </a:endParaRPr>
          </a:p>
        </p:txBody>
      </p:sp>
    </p:spTree>
    <p:extLst>
      <p:ext uri="{BB962C8B-B14F-4D97-AF65-F5344CB8AC3E}">
        <p14:creationId xmlns:p14="http://schemas.microsoft.com/office/powerpoint/2010/main" val="357109692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1- توان تشبیه چیزی که بیرون از خودی و قریحه است به چیزی که د رخوی و سرشت جریان داردو از قریحه بیرون می تراود. </a:t>
            </a:r>
          </a:p>
          <a:p>
            <a:pPr marL="0" indent="0" algn="just">
              <a:buNone/>
            </a:pPr>
            <a:r>
              <a:rPr lang="fa-IR" smtClean="0">
                <a:cs typeface="B Nazanin" panose="00000400000000000000" pitchFamily="2" charset="-78"/>
              </a:rPr>
              <a:t>2- توان تصور کلیات شعر و معانی نهفته در مقاصدی که در آن شعر است. </a:t>
            </a:r>
          </a:p>
          <a:p>
            <a:pPr marL="0" indent="0" algn="just">
              <a:buNone/>
            </a:pPr>
            <a:r>
              <a:rPr lang="fa-IR" smtClean="0">
                <a:cs typeface="B Nazanin" panose="00000400000000000000" pitchFamily="2" charset="-78"/>
              </a:rPr>
              <a:t>3- توان تصور بهترین تصویرهای ممکن (از جنبه ترتیب اجزاء)</a:t>
            </a:r>
          </a:p>
          <a:p>
            <a:pPr marL="0" indent="0" algn="just">
              <a:buNone/>
            </a:pPr>
            <a:r>
              <a:rPr lang="fa-IR" smtClean="0">
                <a:cs typeface="B Nazanin" panose="00000400000000000000" pitchFamily="2" charset="-78"/>
              </a:rPr>
              <a:t>4- توان خیال انگیز کردن معانی  به وسیله احساس دقیق آن </a:t>
            </a:r>
          </a:p>
          <a:p>
            <a:pPr algn="just"/>
            <a:endParaRPr lang="fa-IR">
              <a:cs typeface="B Nazanin" panose="00000400000000000000" pitchFamily="2" charset="-78"/>
            </a:endParaRPr>
          </a:p>
        </p:txBody>
      </p:sp>
    </p:spTree>
    <p:extLst>
      <p:ext uri="{BB962C8B-B14F-4D97-AF65-F5344CB8AC3E}">
        <p14:creationId xmlns:p14="http://schemas.microsoft.com/office/powerpoint/2010/main" val="8670248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5- توان در نظر گرفتن وجوهی که مایه تناسب میان معانی است. </a:t>
            </a:r>
          </a:p>
          <a:p>
            <a:pPr marL="0" indent="0" algn="just">
              <a:buNone/>
            </a:pPr>
            <a:r>
              <a:rPr lang="fa-IR">
                <a:cs typeface="B Nazanin" panose="00000400000000000000" pitchFamily="2" charset="-78"/>
              </a:rPr>
              <a:t>6- توان دستیابی به تعبیرات خویش ساختو دال بر معنی</a:t>
            </a:r>
          </a:p>
          <a:p>
            <a:pPr marL="0" indent="0" algn="just">
              <a:buNone/>
            </a:pPr>
            <a:r>
              <a:rPr lang="fa-IR">
                <a:cs typeface="B Nazanin" panose="00000400000000000000" pitchFamily="2" charset="-78"/>
              </a:rPr>
              <a:t>7- توان چاره اندیشی برای سده  کردن ان عبارت به گونه اید سنجیده. </a:t>
            </a:r>
          </a:p>
          <a:p>
            <a:pPr marL="0" indent="0" algn="just">
              <a:buNone/>
            </a:pPr>
            <a:r>
              <a:rPr lang="fa-IR">
                <a:cs typeface="B Nazanin" panose="00000400000000000000" pitchFamily="2" charset="-78"/>
              </a:rPr>
              <a:t>8- توان درآمدن از موضوعی به موضوع دیگر وخروج و ورود در آن </a:t>
            </a:r>
          </a:p>
          <a:p>
            <a:pPr marL="0" indent="0" algn="just">
              <a:buNone/>
            </a:pPr>
            <a:r>
              <a:rPr lang="fa-IR">
                <a:cs typeface="B Nazanin" panose="00000400000000000000" pitchFamily="2" charset="-78"/>
              </a:rPr>
              <a:t>9- توان ایجاد پیوندی زیبا بین فصل ها و ابیات با یکدیگر</a:t>
            </a:r>
          </a:p>
          <a:p>
            <a:pPr marL="0" indent="0" algn="just">
              <a:buNone/>
            </a:pPr>
            <a:r>
              <a:rPr lang="fa-IR">
                <a:cs typeface="B Nazanin" panose="00000400000000000000" pitchFamily="2" charset="-78"/>
              </a:rPr>
              <a:t>10- توان تشخیص سخن زیبا از ناپسند با نظر به خود سخن و جایگاه آن در کلام </a:t>
            </a:r>
          </a:p>
          <a:p>
            <a:pPr algn="just"/>
            <a:endParaRPr lang="fa-IR">
              <a:cs typeface="B Nazanin" panose="00000400000000000000" pitchFamily="2" charset="-78"/>
            </a:endParaRPr>
          </a:p>
        </p:txBody>
      </p:sp>
    </p:spTree>
    <p:extLst>
      <p:ext uri="{BB962C8B-B14F-4D97-AF65-F5344CB8AC3E}">
        <p14:creationId xmlns:p14="http://schemas.microsoft.com/office/powerpoint/2010/main" val="82682614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هر کس این تقسیم بندی را بخواند، گفته ابن طباطبا را درباره سرودن قصیده به یاد می آورد با این فرق که ابن طباطبا از گام های عملی سخن می گفت ولی حازم این مراحل را به نیروهایی  که در طبیعت شاعر قرار دارد تاویل می کند. اگر می گفت که نیروی خیال که نیرویی واحد است می تواند همه این موارد و حتی بیش از این ها را تحقق بخشد، </a:t>
            </a:r>
            <a:endParaRPr lang="fa-IR">
              <a:cs typeface="B Nazanin" panose="00000400000000000000" pitchFamily="2" charset="-78"/>
            </a:endParaRPr>
          </a:p>
        </p:txBody>
      </p:sp>
      <p:sp>
        <p:nvSpPr>
          <p:cNvPr id="4" name="Flowchart: Process 3"/>
          <p:cNvSpPr/>
          <p:nvPr/>
        </p:nvSpPr>
        <p:spPr>
          <a:xfrm>
            <a:off x="1342103" y="4306529"/>
            <a:ext cx="2654710" cy="1032387"/>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ابن طباطبا</a:t>
            </a:r>
            <a:endParaRPr lang="fa-IR"/>
          </a:p>
        </p:txBody>
      </p:sp>
    </p:spTree>
    <p:extLst>
      <p:ext uri="{BB962C8B-B14F-4D97-AF65-F5344CB8AC3E}">
        <p14:creationId xmlns:p14="http://schemas.microsoft.com/office/powerpoint/2010/main" val="1610062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554360" y="1825625"/>
            <a:ext cx="7799439" cy="4351338"/>
          </a:xfrm>
        </p:spPr>
        <p:txBody>
          <a:bodyPr>
            <a:normAutofit/>
          </a:bodyPr>
          <a:lstStyle/>
          <a:p>
            <a:pPr algn="just"/>
            <a:r>
              <a:rPr lang="fa-IR" smtClean="0">
                <a:cs typeface="B Nazanin" panose="00000400000000000000" pitchFamily="2" charset="-78"/>
              </a:rPr>
              <a:t>احسان عباس به تصحیح نسخه های خطی نیز همت گماشته و آثار فراوانی  را تصحیح کرده است. همچنین آثار بسیاری از نویسندگان آمریکا و انگلیس را به عربی برگردانده و از  این رهگذر به کسب جایزه دانشگاه کلمبیا در سال 1993 نائل آمده است. </a:t>
            </a:r>
          </a:p>
          <a:p>
            <a:pPr algn="just"/>
            <a:r>
              <a:rPr lang="fa-IR" smtClean="0">
                <a:cs typeface="B Nazanin" panose="00000400000000000000" pitchFamily="2" charset="-78"/>
              </a:rPr>
              <a:t>تاکنون آثار معدودی از وی به زبان فارسی ترجمه شده است. از جمله مقدمه ای که برای کتاب شناختی تازه از قصاید سعدی از دکتر موید شیرازی نوشته است و کتاب عهد اردشیر (اندرزنامه و سخنان اردشیر بابکان) که توسط س. محمد علی امام شوشتری ترجمه و در سال 1348 در تهران، انجمن آثار ملی چاپ شده است. </a:t>
            </a:r>
          </a:p>
        </p:txBody>
      </p:sp>
      <p:pic>
        <p:nvPicPr>
          <p:cNvPr id="4" name="Picture 3"/>
          <p:cNvPicPr>
            <a:picLocks noChangeAspect="1"/>
          </p:cNvPicPr>
          <p:nvPr/>
        </p:nvPicPr>
        <p:blipFill>
          <a:blip r:embed="rId2"/>
          <a:stretch>
            <a:fillRect/>
          </a:stretch>
        </p:blipFill>
        <p:spPr>
          <a:xfrm>
            <a:off x="838200" y="1825625"/>
            <a:ext cx="2716160" cy="2419350"/>
          </a:xfrm>
          <a:prstGeom prst="rect">
            <a:avLst/>
          </a:prstGeom>
        </p:spPr>
      </p:pic>
      <p:sp>
        <p:nvSpPr>
          <p:cNvPr id="5" name="TextBox 4"/>
          <p:cNvSpPr txBox="1"/>
          <p:nvPr/>
        </p:nvSpPr>
        <p:spPr>
          <a:xfrm>
            <a:off x="1047136" y="4379912"/>
            <a:ext cx="2011926" cy="523220"/>
          </a:xfrm>
          <a:prstGeom prst="rect">
            <a:avLst/>
          </a:prstGeom>
          <a:noFill/>
        </p:spPr>
        <p:txBody>
          <a:bodyPr wrap="square" rtlCol="1">
            <a:spAutoFit/>
          </a:bodyPr>
          <a:lstStyle/>
          <a:p>
            <a:pPr algn="ctr"/>
            <a:r>
              <a:rPr lang="fa-IR" sz="2800" b="1" smtClean="0">
                <a:solidFill>
                  <a:srgbClr val="FF0000"/>
                </a:solidFill>
                <a:cs typeface="B Nazanin" panose="00000400000000000000" pitchFamily="2" charset="-78"/>
              </a:rPr>
              <a:t>موید شیرازی</a:t>
            </a:r>
            <a:endParaRPr lang="fa-IR" sz="2800" b="1">
              <a:solidFill>
                <a:srgbClr val="FF0000"/>
              </a:solidFill>
              <a:cs typeface="B Nazanin" panose="00000400000000000000" pitchFamily="2" charset="-78"/>
            </a:endParaRPr>
          </a:p>
        </p:txBody>
      </p:sp>
    </p:spTree>
    <p:extLst>
      <p:ext uri="{BB962C8B-B14F-4D97-AF65-F5344CB8AC3E}">
        <p14:creationId xmlns:p14="http://schemas.microsoft.com/office/powerpoint/2010/main" val="194025610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لازم </a:t>
            </a:r>
            <a:r>
              <a:rPr lang="fa-IR" smtClean="0">
                <a:cs typeface="B Nazanin" panose="00000400000000000000" pitchFamily="2" charset="-78"/>
              </a:rPr>
              <a:t>نبود </a:t>
            </a:r>
            <a:r>
              <a:rPr lang="fa-IR">
                <a:cs typeface="B Nazanin" panose="00000400000000000000" pitchFamily="2" charset="-78"/>
              </a:rPr>
              <a:t>گرفتار این پیچیدگی شود ولی حازم سخت دلبسته تقسیم بندی است و این نشانگر دانش منطقی او است حازکم این گونه دسته بندی را پیشه می کند و معتقد است که هر کس که جامع همه این توانایی ها باشد شاعری کامل است و می تواند مقولات کلی را به تصویر کشد و آنکه بهره متوسطی از ان توانایی ها دارد شاعری متوسط است که تمرین بر خیال در کار وی غلبه دارد. سوم آنها که بهره اندکی دارند در شمار مدعیان شاعری اند . این گروه دزدان و  ربایندگان مضامین دیگران اند. «بیان بدترین موجودات گیتی و فروهمت ترین آنان اند الفاظ و معانی را به مرتبه ای فروتر از آنچه هست می کشاند بی آنکه تغییری در آن بدهند بلکه بدان تعدی می کشد. </a:t>
            </a:r>
          </a:p>
          <a:p>
            <a:endParaRPr lang="fa-IR"/>
          </a:p>
        </p:txBody>
      </p:sp>
    </p:spTree>
    <p:extLst>
      <p:ext uri="{BB962C8B-B14F-4D97-AF65-F5344CB8AC3E}">
        <p14:creationId xmlns:p14="http://schemas.microsoft.com/office/powerpoint/2010/main" val="213797525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آمادگی برای سرودن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شاعر باید بهترین زمان و مناسب ترین حالت روحی و برای سرودن برگزیند . (در اینجا حازم پیرو سفارش ابوتمام یه محتوی است) سپس معانی را در خیال خد  اماده  کند و آنها را به بخش های منظم دسته بندی نماید و وزنی مناسب و عباراتی دلنشین برگزیند باید از حالات روحی که مانع سرودن می شود مانند افسردگی، پریشانی و آشفتگی  حاضر، حالت غلبه فراموشی و تلاش برای یافتن عبارت ها و کلمات پرهیز کند. وزن را فدای معنی یا معنی را غذای وزن نکند. از معانی باریک و نازکی که عبارات غریب و نادر می طلبد خووداری کند و از آن معانی که در واژه و عبارت نمی گنجد و ذهن برای موزون ساختن آن به رنج و زحمت می افتد بپرهیزد. </a:t>
            </a:r>
            <a:endParaRPr lang="fa-IR">
              <a:cs typeface="B Nazanin" panose="00000400000000000000" pitchFamily="2" charset="-78"/>
            </a:endParaRPr>
          </a:p>
        </p:txBody>
      </p:sp>
    </p:spTree>
    <p:extLst>
      <p:ext uri="{BB962C8B-B14F-4D97-AF65-F5344CB8AC3E}">
        <p14:creationId xmlns:p14="http://schemas.microsoft.com/office/powerpoint/2010/main" val="292487674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در کار نظم شاعران دو دسته اند</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کار سرودن شعر شاعران  دو دسته اند: </a:t>
            </a:r>
            <a:r>
              <a:rPr lang="fa-IR" b="1" smtClean="0">
                <a:solidFill>
                  <a:srgbClr val="FF0000"/>
                </a:solidFill>
                <a:cs typeface="B Nazanin" panose="00000400000000000000" pitchFamily="2" charset="-78"/>
              </a:rPr>
              <a:t>1) شاعر شعر اندیش امروزی </a:t>
            </a:r>
            <a:r>
              <a:rPr lang="fa-IR" smtClean="0">
                <a:cs typeface="B Nazanin" panose="00000400000000000000" pitchFamily="2" charset="-78"/>
              </a:rPr>
              <a:t>که پیش از سرودن و در حین سرودن و پس از سرودن نیاز به اندیشیدن دارد. یعنی کار او متکی به قوه خیال، قوه نظم دهنده شعر. قوه بازنگری و قوه جست و جوی دقیق است. ذهن این شاعر به منظور «یافتن بالاترین مرتب ابداع»  با جا به جا کدن معنی یا لفظ و عبارت به هدف می رسد. </a:t>
            </a:r>
          </a:p>
        </p:txBody>
      </p:sp>
    </p:spTree>
    <p:extLst>
      <p:ext uri="{BB962C8B-B14F-4D97-AF65-F5344CB8AC3E}">
        <p14:creationId xmlns:p14="http://schemas.microsoft.com/office/powerpoint/2010/main" val="15748873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solidFill>
                  <a:srgbClr val="FF0000"/>
                </a:solidFill>
                <a:cs typeface="B Nazanin" panose="00000400000000000000" pitchFamily="2" charset="-78"/>
              </a:rPr>
              <a:t>2)شاعر بدیه سرا (مرتجل</a:t>
            </a:r>
            <a:r>
              <a:rPr lang="fa-IR">
                <a:cs typeface="B Nazanin" panose="00000400000000000000" pitchFamily="2" charset="-78"/>
              </a:rPr>
              <a:t>) بهترین حالات  او زمانی است که سختی ژرف و نازک بیاورد که در آن معانی هماهنگ باشند و بدترین حالت وی هنگامی است که سخنش نازک و هماهنگ نباشد. شاع باید در سرودن زیبایی تالیف، سازگاری حروف و کلمات و سادگی عبارات  را رعایت کند از تکلف بپرهیزد. حسن ترکیب (در نزدیکی الفاظ  و همخوانی آن) مراعات نماید. </a:t>
            </a:r>
          </a:p>
          <a:p>
            <a:endParaRPr lang="fa-IR"/>
          </a:p>
        </p:txBody>
      </p:sp>
    </p:spTree>
    <p:extLst>
      <p:ext uri="{BB962C8B-B14F-4D97-AF65-F5344CB8AC3E}">
        <p14:creationId xmlns:p14="http://schemas.microsoft.com/office/powerpoint/2010/main" val="280881027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زواید و حشوها اجتناب ورزد و نهایتا عباراتی شیرین و استوار انتخاب کند. در موضوع ساگاری وزن با غرض شعر حازم تحقیق جدید و گسترده ای در علم عروضی انجام داد که این مقام گنجایی بیان همه آن را ندارد و تنها به بخشی از آن اشاره می کنیم. از جمله حمله به بحر مضارع و بیزاری آن و استدلال بر این که بیان و شعر و قافیه از مصطلاحات شعر عربی است و نیز بحث از تسلسل موضوعات قصیده در شعر عربی به رغم این که بیت واحد و مستقل است. </a:t>
            </a:r>
            <a:endParaRPr lang="fa-IR"/>
          </a:p>
        </p:txBody>
      </p:sp>
      <p:sp>
        <p:nvSpPr>
          <p:cNvPr id="4" name="Flowchart: Alternate Process 3"/>
          <p:cNvSpPr/>
          <p:nvPr/>
        </p:nvSpPr>
        <p:spPr>
          <a:xfrm>
            <a:off x="1268361" y="4380271"/>
            <a:ext cx="2256504" cy="109138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علم عروضی</a:t>
            </a:r>
            <a:endParaRPr lang="fa-IR"/>
          </a:p>
        </p:txBody>
      </p:sp>
    </p:spTree>
    <p:extLst>
      <p:ext uri="{BB962C8B-B14F-4D97-AF65-F5344CB8AC3E}">
        <p14:creationId xmlns:p14="http://schemas.microsoft.com/office/powerpoint/2010/main" val="121589361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هر چند سخن وی درباره این، موضوعات شباهت زیادی به بحث از امور  متافیزیکی دارد، اما نکات جالبی در آن همیشه می گوید، «بدان که گرچه ابیات شعر به ظاهر از هم جدایند شعر و ترتیب آنها بر مبنای زمان است به تو امکان  نمی دهد که به زمان آغاز بازگردی بلکه بین آنها فاصله زمانی وجود دارد و از آن گریزی نیست. </a:t>
            </a:r>
          </a:p>
          <a:p>
            <a:endParaRPr lang="fa-IR"/>
          </a:p>
        </p:txBody>
      </p:sp>
    </p:spTree>
    <p:extLst>
      <p:ext uri="{BB962C8B-B14F-4D97-AF65-F5344CB8AC3E}">
        <p14:creationId xmlns:p14="http://schemas.microsoft.com/office/powerpoint/2010/main" val="372583495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endParaRPr lang="fa-IR"/>
          </a:p>
        </p:txBody>
      </p:sp>
    </p:spTree>
    <p:extLst>
      <p:ext uri="{BB962C8B-B14F-4D97-AF65-F5344CB8AC3E}">
        <p14:creationId xmlns:p14="http://schemas.microsoft.com/office/powerpoint/2010/main" val="258428911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جد و هزل</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سازگاری یا ناسازگاری شعر یا روح که در مبحث پیشین آمد معیار بزرگی است که حقیقت شعر از لحاظ شیوه ها آرایه های ملازم آن اسلوب ها و سبک ها با آن سنجیده می شود هر کدام  از این عناصر را جداگانه بررسی می کنیم. شعر دو شیوه دارد «</a:t>
            </a:r>
            <a:r>
              <a:rPr lang="fa-IR" b="1" smtClean="0">
                <a:solidFill>
                  <a:srgbClr val="FF0000"/>
                </a:solidFill>
                <a:cs typeface="B Nazanin" panose="00000400000000000000" pitchFamily="2" charset="-78"/>
              </a:rPr>
              <a:t>جد و هزل</a:t>
            </a:r>
            <a:r>
              <a:rPr lang="fa-IR" smtClean="0">
                <a:cs typeface="B Nazanin" panose="00000400000000000000" pitchFamily="2" charset="-78"/>
              </a:rPr>
              <a:t>» در «جد»  سخن از مردانگی و دانایی و ستیز همت و هوی مایه گیرد و در هزل سخن از شوخی و مسخرگی و پستی برخیزد. در سخن  جد بادی از هر گونه شوخی و یا تالیف به روش هزلی پرهیز شود. یعنی از واژه ها و الفاظپست و ساختگی استفاده نشود و سخن بر الفاظ عربی ناب و شیوا و فصیح استوار گردد و معنی آن نام و رسم گوینده را زشت نکند و جوانمردی و مروت وی را تباه نسازد. شیوه هزلی اموری را از شیوه جدی به عاریت می گیرد. </a:t>
            </a:r>
            <a:endParaRPr lang="fa-IR">
              <a:cs typeface="B Nazanin" panose="00000400000000000000" pitchFamily="2" charset="-78"/>
            </a:endParaRPr>
          </a:p>
        </p:txBody>
      </p:sp>
    </p:spTree>
    <p:extLst>
      <p:ext uri="{BB962C8B-B14F-4D97-AF65-F5344CB8AC3E}">
        <p14:creationId xmlns:p14="http://schemas.microsoft.com/office/powerpoint/2010/main" val="336771998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عکس این صادق نیست) </a:t>
            </a:r>
            <a:r>
              <a:rPr lang="fa-IR" smtClean="0">
                <a:cs typeface="B Nazanin" panose="00000400000000000000" pitchFamily="2" charset="-78"/>
              </a:rPr>
              <a:t>سقراط </a:t>
            </a:r>
            <a:r>
              <a:rPr lang="fa-IR">
                <a:cs typeface="B Nazanin" panose="00000400000000000000" pitchFamily="2" charset="-78"/>
              </a:rPr>
              <a:t>گفت سخن هزل خوشایند باشد اما ان سخنی که آمیزه این بدو باشد متعادل است ما نمی پذیریم که شاعر از هر جنس سخنی بگوید ما او را </a:t>
            </a:r>
            <a:r>
              <a:rPr lang="fa-IR" smtClean="0">
                <a:cs typeface="B Nazanin" panose="00000400000000000000" pitchFamily="2" charset="-78"/>
              </a:rPr>
              <a:t>طرد </a:t>
            </a:r>
            <a:r>
              <a:rPr lang="fa-IR">
                <a:cs typeface="B Nazanin" panose="00000400000000000000" pitchFamily="2" charset="-78"/>
              </a:rPr>
              <a:t>می کنیم و </a:t>
            </a:r>
            <a:r>
              <a:rPr lang="fa-IR" b="1">
                <a:solidFill>
                  <a:srgbClr val="FF0000"/>
                </a:solidFill>
                <a:cs typeface="B Nazanin" panose="00000400000000000000" pitchFamily="2" charset="-78"/>
              </a:rPr>
              <a:t>ملاحت و طبیعت سخنش را کنار می زنیم </a:t>
            </a:r>
            <a:r>
              <a:rPr lang="fa-IR">
                <a:cs typeface="B Nazanin" panose="00000400000000000000" pitchFamily="2" charset="-78"/>
              </a:rPr>
              <a:t>و شاعری را که بر شیوه جد گام نهد به دل پذیرایم. بدیهی است که این تقسیم بندی حازم متاثر از نقد یونانی است. </a:t>
            </a:r>
          </a:p>
        </p:txBody>
      </p:sp>
      <p:sp>
        <p:nvSpPr>
          <p:cNvPr id="4" name="Flowchart: Alternate Process 3"/>
          <p:cNvSpPr/>
          <p:nvPr/>
        </p:nvSpPr>
        <p:spPr>
          <a:xfrm>
            <a:off x="1296537" y="4271749"/>
            <a:ext cx="3916908" cy="128289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این تقسیم بندی حازم متاثر از نقد یونانی است</a:t>
            </a:r>
            <a:endParaRPr lang="fa-IR"/>
          </a:p>
        </p:txBody>
      </p:sp>
    </p:spTree>
    <p:extLst>
      <p:ext uri="{BB962C8B-B14F-4D97-AF65-F5344CB8AC3E}">
        <p14:creationId xmlns:p14="http://schemas.microsoft.com/office/powerpoint/2010/main" val="158162260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تقسیم شعر به جد و هزل درست معادل تراژدی  و کمدی در شعر یونان است اما این گفته  </a:t>
            </a:r>
            <a:r>
              <a:rPr lang="fa-IR" b="1">
                <a:solidFill>
                  <a:srgbClr val="FF0000"/>
                </a:solidFill>
                <a:cs typeface="B Nazanin" panose="00000400000000000000" pitchFamily="2" charset="-78"/>
              </a:rPr>
              <a:t>سقراط</a:t>
            </a:r>
            <a:r>
              <a:rPr lang="fa-IR">
                <a:cs typeface="B Nazanin" panose="00000400000000000000" pitchFamily="2" charset="-78"/>
              </a:rPr>
              <a:t> که «او را طرد می کنیم» اشاره دارد به </a:t>
            </a:r>
            <a:r>
              <a:rPr lang="fa-IR" b="1">
                <a:solidFill>
                  <a:srgbClr val="FF0000"/>
                </a:solidFill>
                <a:cs typeface="B Nazanin" panose="00000400000000000000" pitchFamily="2" charset="-78"/>
              </a:rPr>
              <a:t>سخن افلاطون </a:t>
            </a:r>
            <a:r>
              <a:rPr lang="fa-IR">
                <a:cs typeface="B Nazanin" panose="00000400000000000000" pitchFamily="2" charset="-78"/>
              </a:rPr>
              <a:t>در </a:t>
            </a:r>
            <a:r>
              <a:rPr lang="fa-IR" b="1">
                <a:solidFill>
                  <a:srgbClr val="FF0000"/>
                </a:solidFill>
                <a:cs typeface="B Nazanin" panose="00000400000000000000" pitchFamily="2" charset="-78"/>
              </a:rPr>
              <a:t>کتاب جمهوریت </a:t>
            </a:r>
            <a:r>
              <a:rPr lang="fa-IR">
                <a:cs typeface="B Nazanin" panose="00000400000000000000" pitchFamily="2" charset="-78"/>
              </a:rPr>
              <a:t>که می گوید از شاعری که روان می سراید و مصالح عامه مردم را در نظر دارد استقبال می کنیم و شعر ای هزل سرا اگر با خدایان دمنی ورزند منفورند اما بررسی حد مشرکت س این دو شیوه و تصور حازم از آن هر دو از سرشت پژوهش  وی در نمونه های این دو شیوه در شعر عربی مایه می گیرند.</a:t>
            </a:r>
          </a:p>
          <a:p>
            <a:pPr algn="just"/>
            <a:endParaRPr lang="fa-IR">
              <a:cs typeface="B Nazanin" panose="00000400000000000000" pitchFamily="2" charset="-78"/>
            </a:endParaRPr>
          </a:p>
        </p:txBody>
      </p:sp>
    </p:spTree>
    <p:extLst>
      <p:ext uri="{BB962C8B-B14F-4D97-AF65-F5344CB8AC3E}">
        <p14:creationId xmlns:p14="http://schemas.microsoft.com/office/powerpoint/2010/main" val="1333531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کتاب ارزنده تاریخ النقد الادبی عند العرب از 1971 تا امروز ده ها بار در کشورهای مختلف عربی چاپ شده و نگارنده ترجمه آن را به پایان برده و امید که توفیق انتشار آن را پیدا کند. بخش هایی از این ترجمه به طور پراکنده چاپ شده و در همین شماره نیز یکی از مقالات آن با عنوان حازم قرطانجی آمده است. </a:t>
            </a:r>
          </a:p>
          <a:p>
            <a:pPr algn="just"/>
            <a:endParaRPr lang="fa-IR">
              <a:cs typeface="B Nazanin" panose="00000400000000000000" pitchFamily="2" charset="-78"/>
            </a:endParaRPr>
          </a:p>
        </p:txBody>
      </p:sp>
      <p:sp>
        <p:nvSpPr>
          <p:cNvPr id="4" name="Flowchart: Process 3"/>
          <p:cNvSpPr/>
          <p:nvPr/>
        </p:nvSpPr>
        <p:spPr>
          <a:xfrm>
            <a:off x="1406013" y="4001294"/>
            <a:ext cx="9379974" cy="1533834"/>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200">
                <a:solidFill>
                  <a:schemeClr val="tx2"/>
                </a:solidFill>
                <a:cs typeface="B Nazanin" panose="00000400000000000000" pitchFamily="2" charset="-78"/>
              </a:rPr>
              <a:t>حازم‌بن محمد قَرطاجَنّی، ادیب ، شاعر ، نحوی، عروضی و منتقد نامور اندلسی قرن هفتم و مؤلف اولین کتاب کامل نقد ادبی در زبان عربی </a:t>
            </a:r>
            <a:r>
              <a:rPr lang="fa-IR" sz="3200" smtClean="0">
                <a:solidFill>
                  <a:schemeClr val="tx2"/>
                </a:solidFill>
                <a:cs typeface="B Nazanin" panose="00000400000000000000" pitchFamily="2" charset="-78"/>
              </a:rPr>
              <a:t>است</a:t>
            </a:r>
            <a:endParaRPr lang="fa-IR">
              <a:cs typeface="B Nazanin" panose="00000400000000000000" pitchFamily="2" charset="-78"/>
            </a:endParaRPr>
          </a:p>
        </p:txBody>
      </p:sp>
    </p:spTree>
    <p:extLst>
      <p:ext uri="{BB962C8B-B14F-4D97-AF65-F5344CB8AC3E}">
        <p14:creationId xmlns:p14="http://schemas.microsoft.com/office/powerpoint/2010/main" val="228406669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ترفندهای شعری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شعر ترفندهایی است که شاعر در انگیختن دلها و ترغیب به انجام یا روی گردانی از امر بدان جنگ می زند. این ترفند ها اگر مربوط به سخن و موضوع آن باشد محاکات نام دارد که (پایه شعر است) و اگر به گوینده و شنونده (شاعر و توده مردم) مربوط باشد پشتوانه ای برای تقویت تاثیر شعر خواهد برد، اما محاکات  نیازمند اموری است که ان را یاری دهد مانند استدلال های خطابی از جمله ترفندهایی که به خود شاعر مربوط است. استناد زیاد به ضمیر متکلم  است و ترفندهایی که با شنونده مرتبط است</a:t>
            </a:r>
            <a:endParaRPr lang="fa-IR">
              <a:cs typeface="B Nazanin" panose="00000400000000000000" pitchFamily="2" charset="-78"/>
            </a:endParaRPr>
          </a:p>
        </p:txBody>
      </p:sp>
    </p:spTree>
    <p:extLst>
      <p:ext uri="{BB962C8B-B14F-4D97-AF65-F5344CB8AC3E}">
        <p14:creationId xmlns:p14="http://schemas.microsoft.com/office/powerpoint/2010/main" val="191409143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کاربرد فعل امر و مانند آن از جانب شاعر است (همراه با تنوع لازم در هر دو حالت برای رفع دلزدگی و ملالت) «لذا بایسته نیست که در وصف  حالتی ساده سخن را به درازا کشاند، بلکه باید ترکیب حالات کند و آنها را در آمیزد. مثلا وصف حال عاشق و معشوق را به هم بیاورد. چه بسا مهم ترین امری که ترفندهای شعر درباره حال خود شاعر بیان می کند این باشد که گمان این که شاعر در سخن خود راستگو و صادق است و در باب شنونده نیز چاره چویی برای برانگیختن او و ایجاد انفعال در وی «به وسیله ستودن او با صفتی که موجب واکنش وی می شود» ترفندهای شعری اموری زائد بر صدق محاکات است و گونه های ابداع در شعر است که تاثیر را تا سطح مطلوبی تحقق می بخشد. </a:t>
            </a:r>
          </a:p>
          <a:p>
            <a:pPr algn="just"/>
            <a:endParaRPr lang="fa-IR">
              <a:cs typeface="B Nazanin" panose="00000400000000000000" pitchFamily="2" charset="-78"/>
            </a:endParaRPr>
          </a:p>
        </p:txBody>
      </p:sp>
    </p:spTree>
    <p:extLst>
      <p:ext uri="{BB962C8B-B14F-4D97-AF65-F5344CB8AC3E}">
        <p14:creationId xmlns:p14="http://schemas.microsoft.com/office/powerpoint/2010/main" val="413702438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اسلوب های شعر</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اسلوب های شعری سه نوع اند: </a:t>
            </a:r>
          </a:p>
          <a:p>
            <a:pPr algn="just"/>
            <a:r>
              <a:rPr lang="fa-IR" smtClean="0">
                <a:cs typeface="B Nazanin" panose="00000400000000000000" pitchFamily="2" charset="-78"/>
              </a:rPr>
              <a:t>1- اسلوب خشن</a:t>
            </a:r>
          </a:p>
          <a:p>
            <a:pPr algn="just"/>
            <a:r>
              <a:rPr lang="fa-IR" smtClean="0">
                <a:cs typeface="B Nazanin" panose="00000400000000000000" pitchFamily="2" charset="-78"/>
              </a:rPr>
              <a:t>اسلوب لطیف</a:t>
            </a:r>
          </a:p>
          <a:p>
            <a:pPr algn="just"/>
            <a:r>
              <a:rPr lang="fa-IR" smtClean="0">
                <a:cs typeface="B Nazanin" panose="00000400000000000000" pitchFamily="2" charset="-78"/>
              </a:rPr>
              <a:t>اسلوب میانی </a:t>
            </a:r>
            <a:endParaRPr lang="fa-IR">
              <a:cs typeface="B Nazanin" panose="00000400000000000000" pitchFamily="2" charset="-78"/>
            </a:endParaRPr>
          </a:p>
        </p:txBody>
      </p:sp>
    </p:spTree>
    <p:extLst>
      <p:ext uri="{BB962C8B-B14F-4D97-AF65-F5344CB8AC3E}">
        <p14:creationId xmlns:p14="http://schemas.microsoft.com/office/powerpoint/2010/main" val="352960996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10000"/>
          </a:bodyPr>
          <a:lstStyle/>
          <a:p>
            <a:pPr algn="just"/>
            <a:r>
              <a:rPr lang="fa-IR" smtClean="0">
                <a:cs typeface="B Nazanin" panose="00000400000000000000" pitchFamily="2" charset="-78"/>
              </a:rPr>
              <a:t>از این ده گونه سخن فراهم می آید، اگر شاعر به توده مردم توجه کند می بیند که حالات روحی مردم عبارت اند از: لذت و رنج و لذت آمیخته به رنج بر این اساس سخن (از لحاظ بساطت و ترکیب)به انواع زیر تقسیم می شود: </a:t>
            </a:r>
          </a:p>
          <a:p>
            <a:pPr algn="just"/>
            <a:r>
              <a:rPr lang="fa-IR" smtClean="0">
                <a:cs typeface="B Nazanin" panose="00000400000000000000" pitchFamily="2" charset="-78"/>
              </a:rPr>
              <a:t>1) سخن نشاط انگیز</a:t>
            </a:r>
          </a:p>
          <a:p>
            <a:pPr algn="just"/>
            <a:r>
              <a:rPr lang="fa-IR" smtClean="0">
                <a:cs typeface="B Nazanin" panose="00000400000000000000" pitchFamily="2" charset="-78"/>
              </a:rPr>
              <a:t>2)سخن غم انگیز</a:t>
            </a:r>
          </a:p>
          <a:p>
            <a:pPr algn="just"/>
            <a:r>
              <a:rPr lang="fa-IR" smtClean="0">
                <a:cs typeface="B Nazanin" panose="00000400000000000000" pitchFamily="2" charset="-78"/>
              </a:rPr>
              <a:t>3)سخن دردآور </a:t>
            </a:r>
          </a:p>
          <a:p>
            <a:pPr algn="just"/>
            <a:r>
              <a:rPr lang="fa-IR" smtClean="0">
                <a:cs typeface="B Nazanin" panose="00000400000000000000" pitchFamily="2" charset="-78"/>
              </a:rPr>
              <a:t>4)سخن شادی بخش غم انگیز</a:t>
            </a:r>
          </a:p>
          <a:p>
            <a:pPr algn="just"/>
            <a:r>
              <a:rPr lang="fa-IR" smtClean="0">
                <a:cs typeface="B Nazanin" panose="00000400000000000000" pitchFamily="2" charset="-78"/>
              </a:rPr>
              <a:t>5 ) سخن نشاط انگیز دردآور</a:t>
            </a:r>
          </a:p>
          <a:p>
            <a:pPr algn="just"/>
            <a:r>
              <a:rPr lang="fa-IR" smtClean="0">
                <a:cs typeface="B Nazanin" panose="00000400000000000000" pitchFamily="2" charset="-78"/>
              </a:rPr>
              <a:t>6)سخن غم انگیز دردآور </a:t>
            </a:r>
          </a:p>
          <a:p>
            <a:pPr algn="just"/>
            <a:r>
              <a:rPr lang="fa-IR" smtClean="0">
                <a:cs typeface="B Nazanin" panose="00000400000000000000" pitchFamily="2" charset="-78"/>
              </a:rPr>
              <a:t>7)سخن نشاط انگیز درآور غم انگیز</a:t>
            </a:r>
            <a:endParaRPr lang="fa-IR">
              <a:cs typeface="B Nazanin" panose="00000400000000000000" pitchFamily="2" charset="-78"/>
            </a:endParaRPr>
          </a:p>
        </p:txBody>
      </p:sp>
    </p:spTree>
    <p:extLst>
      <p:ext uri="{BB962C8B-B14F-4D97-AF65-F5344CB8AC3E}">
        <p14:creationId xmlns:p14="http://schemas.microsoft.com/office/powerpoint/2010/main" val="220228917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هر روحی بنا به استعداد خود از یکی از این انواع بهره می گیرد، بنابراین سبک اساسی آن است که موافق طبع شنونده باشد، یعنی دو خوشی او را شاد و با نشاط کند، در حزن حالت غم انگیز و اندوهناک و در درد و الم حالتی درد انگیز داشته باشد. حالات خوشایند سخن عبارت است از وصف دریافت های حسی از قبیل هم آغوشی و بوسه، آب و سبزه، نسیم و باده وصال و ستم پس از داد گری و عدالت است (متنبی در وصف این نوع چیره دست است) حالات دردآور، وصف فساد و تباهی و نابودی دنیا... </a:t>
            </a:r>
            <a:endParaRPr lang="fa-IR">
              <a:cs typeface="B Nazanin" panose="00000400000000000000" pitchFamily="2" charset="-78"/>
            </a:endParaRPr>
          </a:p>
        </p:txBody>
      </p:sp>
      <p:sp>
        <p:nvSpPr>
          <p:cNvPr id="4" name="Flowchart: Process 3"/>
          <p:cNvSpPr/>
          <p:nvPr/>
        </p:nvSpPr>
        <p:spPr>
          <a:xfrm>
            <a:off x="1364776" y="4544705"/>
            <a:ext cx="2524836" cy="928048"/>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موافق طبع شنونده</a:t>
            </a:r>
            <a:endParaRPr lang="fa-IR"/>
          </a:p>
        </p:txBody>
      </p:sp>
    </p:spTree>
    <p:extLst>
      <p:ext uri="{BB962C8B-B14F-4D97-AF65-F5344CB8AC3E}">
        <p14:creationId xmlns:p14="http://schemas.microsoft.com/office/powerpoint/2010/main" val="48208864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شاعر باید دست به تنوع بزند و بیان مضامین ترسناک درامیز. مپگر این که موضوع تنوع را بر نتابد و انتقالی از موضوعی به موضوع دیگر را پذیرا باشد(مانند جنگ) در آمیختن مضمون های شعری با مفاهیم سخنوری و خطابه موجب آرامش دل می شود، چون انتقال از موضوعی تنوع می آورد و تنوع </a:t>
            </a:r>
            <a:r>
              <a:rPr lang="fa-IR" smtClean="0">
                <a:cs typeface="B Nazanin" panose="00000400000000000000" pitchFamily="2" charset="-78"/>
              </a:rPr>
              <a:t>مایه </a:t>
            </a:r>
            <a:r>
              <a:rPr lang="fa-IR">
                <a:cs typeface="B Nazanin" panose="00000400000000000000" pitchFamily="2" charset="-78"/>
              </a:rPr>
              <a:t>آرامش دل است بهتر آن است که اقناع در شعر تابع خیال انگیزی باشد ولی تخیل در خطابه و اقناع در شعر نباید زیاد به کار رود. </a:t>
            </a:r>
          </a:p>
          <a:p>
            <a:pPr algn="just"/>
            <a:endParaRPr lang="fa-IR">
              <a:cs typeface="B Nazanin" panose="00000400000000000000" pitchFamily="2" charset="-78"/>
            </a:endParaRPr>
          </a:p>
        </p:txBody>
      </p:sp>
      <p:sp>
        <p:nvSpPr>
          <p:cNvPr id="4" name="Flowchart: Alternate Process 3"/>
          <p:cNvSpPr/>
          <p:nvPr/>
        </p:nvSpPr>
        <p:spPr>
          <a:xfrm>
            <a:off x="1356852" y="4424516"/>
            <a:ext cx="2610464" cy="104713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اقناع در شعر</a:t>
            </a:r>
            <a:endParaRPr lang="fa-IR"/>
          </a:p>
        </p:txBody>
      </p:sp>
    </p:spTree>
    <p:extLst>
      <p:ext uri="{BB962C8B-B14F-4D97-AF65-F5344CB8AC3E}">
        <p14:creationId xmlns:p14="http://schemas.microsoft.com/office/powerpoint/2010/main" val="148241091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منظور از اسلوب شعری چیست؟ </a:t>
            </a:r>
            <a:r>
              <a:rPr lang="fa-IR" smtClean="0">
                <a:cs typeface="B Nazanin" panose="00000400000000000000" pitchFamily="2" charset="-78"/>
              </a:rPr>
              <a:t>اگر الفاظ به شیوه ای معین از پی هم بیایند «</a:t>
            </a:r>
            <a:r>
              <a:rPr lang="fa-IR" smtClean="0">
                <a:solidFill>
                  <a:srgbClr val="FF0000"/>
                </a:solidFill>
                <a:cs typeface="B Nazanin" panose="00000400000000000000" pitchFamily="2" charset="-78"/>
              </a:rPr>
              <a:t>منظم</a:t>
            </a:r>
            <a:r>
              <a:rPr lang="fa-IR" smtClean="0">
                <a:cs typeface="B Nazanin" panose="00000400000000000000" pitchFamily="2" charset="-78"/>
              </a:rPr>
              <a:t>» نامیده می شود و اگر معانی به ترتیبی مرسوم از پی هم بیایند </a:t>
            </a:r>
            <a:r>
              <a:rPr lang="fa-IR" smtClean="0">
                <a:solidFill>
                  <a:srgbClr val="FF0000"/>
                </a:solidFill>
                <a:cs typeface="B Nazanin" panose="00000400000000000000" pitchFamily="2" charset="-78"/>
              </a:rPr>
              <a:t>اسلوب</a:t>
            </a:r>
            <a:r>
              <a:rPr lang="fa-IR" smtClean="0">
                <a:cs typeface="B Nazanin" panose="00000400000000000000" pitchFamily="2" charset="-78"/>
              </a:rPr>
              <a:t> نام می گیرد. «</a:t>
            </a:r>
            <a:r>
              <a:rPr lang="fa-IR" b="1" smtClean="0">
                <a:solidFill>
                  <a:srgbClr val="0070C0"/>
                </a:solidFill>
                <a:cs typeface="B Nazanin" panose="00000400000000000000" pitchFamily="2" charset="-78"/>
              </a:rPr>
              <a:t>اسلوب هیئتی است حاصله از همنشینی معانی و نظم هیئتی است حاصله از همنشینی الفاظ</a:t>
            </a:r>
            <a:r>
              <a:rPr lang="fa-IR" smtClean="0">
                <a:cs typeface="B Nazanin" panose="00000400000000000000" pitchFamily="2" charset="-78"/>
              </a:rPr>
              <a:t>» از این جهت اسلوب شعر هنگام رفتن از مضمونی به مضمون دیگر محتاج توالی تناسب و انس دو مضمون با هم است.</a:t>
            </a:r>
          </a:p>
          <a:p>
            <a:pPr algn="just"/>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45607026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سبک های شعری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سبک ها (منازع) عبارتند از: تکرار اشکال حاصله از نوع منابع شاعران در مفاهیم شعری و انواع تکیه آنها به این شیوه سبک چیزی است که شاعر همیشه سخن خود را به جانب ان سوق می دهد و بر ان می رود تا با آن سخن شکلی بیابد که مورد پذیرش یا رد روح واقع می شود. حازم شیوه شعری را از اسلوب شعری  جدا کرد در این جا با دقت و به آرامی به جانب متمایز ساختن پدیده جدیدی می رود که ما ان را «</a:t>
            </a:r>
            <a:r>
              <a:rPr lang="fa-IR" smtClean="0">
                <a:solidFill>
                  <a:srgbClr val="FF0000"/>
                </a:solidFill>
                <a:cs typeface="B Nazanin" panose="00000400000000000000" pitchFamily="2" charset="-78"/>
              </a:rPr>
              <a:t>تداوم اسلوب شعری انتخابی</a:t>
            </a:r>
            <a:r>
              <a:rPr lang="fa-IR" smtClean="0">
                <a:cs typeface="B Nazanin" panose="00000400000000000000" pitchFamily="2" charset="-78"/>
              </a:rPr>
              <a:t>» یا سبک می نامیم مانند سبک ابن معتز در تشبیه و سبک بحتری در وصف های لطیف، هر شاعری ر سبک خود منفرد است یا این که از سبک شاعری دیگر تقلید می کند و سبک وی مرکب از تعدادی سبک دیگر است. </a:t>
            </a:r>
            <a:endParaRPr lang="fa-IR">
              <a:cs typeface="B Nazanin" panose="00000400000000000000" pitchFamily="2" charset="-78"/>
            </a:endParaRPr>
          </a:p>
        </p:txBody>
      </p:sp>
      <p:sp>
        <p:nvSpPr>
          <p:cNvPr id="4" name="Flowchart: Process 3"/>
          <p:cNvSpPr/>
          <p:nvPr/>
        </p:nvSpPr>
        <p:spPr>
          <a:xfrm>
            <a:off x="1268361" y="4866968"/>
            <a:ext cx="3628104" cy="988142"/>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تکرار اشکال حاصله از نوع منابع</a:t>
            </a:r>
            <a:endParaRPr lang="fa-IR"/>
          </a:p>
        </p:txBody>
      </p:sp>
    </p:spTree>
    <p:extLst>
      <p:ext uri="{BB962C8B-B14F-4D97-AF65-F5344CB8AC3E}">
        <p14:creationId xmlns:p14="http://schemas.microsoft.com/office/powerpoint/2010/main" val="9859677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شاید مفهوم سبک (مترع) این باشد، «قانون کلی در شعر یک شاعر» مثلا قانون کلی شعر مبتنی عبارت است از شیوه هنرمندانه وی در زمینه سازی آغاز فصلها برای حکمت و موعظه کوتاه سخن آنکه سبک عنصر بارز در شیوه شعری را نمابش می دهد. اگر شاعری عبارت خود را بر پایه تضاد یا روشی از کاربرد تعابیر بنا نهاد، این سبک او است» حسن ماخذ در سبک هایی که معانی و اسلوب ها به جانب ان گرایش دارند از طریق لطافت شیوه در تداوم اسلوب و توالی معانی و ورود در سخن از مدخلی لطیف حاصل می شود» زیبایی سبک قابل استدلال و برهان نیست</a:t>
            </a:r>
          </a:p>
          <a:p>
            <a:pPr algn="just"/>
            <a:endParaRPr lang="fa-IR">
              <a:cs typeface="B Nazanin" panose="00000400000000000000" pitchFamily="2" charset="-78"/>
            </a:endParaRPr>
          </a:p>
        </p:txBody>
      </p:sp>
    </p:spTree>
    <p:extLst>
      <p:ext uri="{BB962C8B-B14F-4D97-AF65-F5344CB8AC3E}">
        <p14:creationId xmlns:p14="http://schemas.microsoft.com/office/powerpoint/2010/main" val="33469378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مقایسه شعرا با هم امری نسبی است</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آیا می توان شاعری را بر دیگر شاعران برتری داد؟ در ادب عربی «آمدی» چگونه اصل مقایسه شاعران را بنا نهاد. چنین کاری را ناقدان قبل و بعد وی انجام داده اند. حتی ابن اثیر مقایسه را نه تنها بین دو شاعر بلکه بین دو شعر که موضوع متفاوت دارند</a:t>
            </a:r>
            <a:r>
              <a:rPr lang="en-US" smtClean="0">
                <a:cs typeface="B Nazanin" panose="00000400000000000000" pitchFamily="2" charset="-78"/>
              </a:rPr>
              <a:t>  </a:t>
            </a:r>
            <a:r>
              <a:rPr lang="fa-IR" smtClean="0">
                <a:cs typeface="B Nazanin" panose="00000400000000000000" pitchFamily="2" charset="-78"/>
              </a:rPr>
              <a:t>حایز شمرد. درک  حازم از اصل مقایسه شعرا با همدیگر از دیگر ناقدان به واقعیت نزدیک تر است. </a:t>
            </a:r>
            <a:endParaRPr lang="fa-IR">
              <a:cs typeface="B Nazanin" panose="00000400000000000000" pitchFamily="2" charset="-78"/>
            </a:endParaRPr>
          </a:p>
        </p:txBody>
      </p:sp>
    </p:spTree>
    <p:extLst>
      <p:ext uri="{BB962C8B-B14F-4D97-AF65-F5344CB8AC3E}">
        <p14:creationId xmlns:p14="http://schemas.microsoft.com/office/powerpoint/2010/main" val="33921051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658</TotalTime>
  <Words>11829</Words>
  <Application>Microsoft Office PowerPoint</Application>
  <PresentationFormat>Widescreen</PresentationFormat>
  <Paragraphs>232</Paragraphs>
  <Slides>113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113</vt:i4>
      </vt:variant>
    </vt:vector>
  </HeadingPairs>
  <TitlesOfParts>
    <vt:vector size="119" baseType="lpstr">
      <vt:lpstr>Arial</vt:lpstr>
      <vt:lpstr>B Nazanin</vt:lpstr>
      <vt:lpstr>Calibri</vt:lpstr>
      <vt:lpstr>Calibri Light</vt:lpstr>
      <vt:lpstr>Times New Roman</vt:lpstr>
      <vt:lpstr>Office Theme</vt:lpstr>
      <vt:lpstr>عنوان مقاله: نقد یونانی و نقد عربی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حازم القرطاجنی منتقد اندلسی</vt:lpstr>
      <vt:lpstr>PowerPoint Presentation</vt:lpstr>
      <vt:lpstr>PowerPoint Presentation</vt:lpstr>
      <vt:lpstr>تباهی نقد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روش حازم</vt:lpstr>
      <vt:lpstr>شعر چیست</vt:lpstr>
      <vt:lpstr>PowerPoint Presentation</vt:lpstr>
      <vt:lpstr>ابداع شعر در کامل ترین وجه به سه عامل بیرونی نیازمند است</vt:lpstr>
      <vt:lpstr>PowerPoint Presentation</vt:lpstr>
      <vt:lpstr>PowerPoint Presentation</vt:lpstr>
      <vt:lpstr>PowerPoint Presentation</vt:lpstr>
      <vt:lpstr>فرق بین شعر و خطابه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اقسام محاکات و تاثیر آن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معانی شعر بیشتر همگانی است. </vt:lpstr>
      <vt:lpstr>PowerPoint Presentation</vt:lpstr>
      <vt:lpstr>PowerPoint Presentation</vt:lpstr>
      <vt:lpstr>PowerPoint Presentation</vt:lpstr>
      <vt:lpstr>PowerPoint Presentation</vt:lpstr>
      <vt:lpstr>تجربه های شعری از زندگی و فرهنگ و دانش گرفته می شود:</vt:lpstr>
      <vt:lpstr>PowerPoint Presentation</vt:lpstr>
      <vt:lpstr>پیچیدگی و سادگی شعر</vt:lpstr>
      <vt:lpstr>PowerPoint Presentation</vt:lpstr>
      <vt:lpstr>قضیه سرقت ادبی</vt:lpstr>
      <vt:lpstr>PowerPoint Presentation</vt:lpstr>
      <vt:lpstr>اغراض شعر</vt:lpstr>
      <vt:lpstr>PowerPoint Presentation</vt:lpstr>
      <vt:lpstr>PowerPoint Presentation</vt:lpstr>
      <vt:lpstr>PowerPoint Presentation</vt:lpstr>
      <vt:lpstr>PowerPoint Presentation</vt:lpstr>
      <vt:lpstr>PowerPoint Presentation</vt:lpstr>
      <vt:lpstr>نظم شعر</vt:lpstr>
      <vt:lpstr>PowerPoint Presentation</vt:lpstr>
      <vt:lpstr>PowerPoint Presentation</vt:lpstr>
      <vt:lpstr>PowerPoint Presentation</vt:lpstr>
      <vt:lpstr>PowerPoint Presentation</vt:lpstr>
      <vt:lpstr>PowerPoint Presentation</vt:lpstr>
      <vt:lpstr>آمادگی برای سرودن</vt:lpstr>
      <vt:lpstr>در کار نظم شاعران دو دسته اند</vt:lpstr>
      <vt:lpstr>PowerPoint Presentation</vt:lpstr>
      <vt:lpstr>PowerPoint Presentation</vt:lpstr>
      <vt:lpstr>PowerPoint Presentation</vt:lpstr>
      <vt:lpstr>PowerPoint Presentation</vt:lpstr>
      <vt:lpstr>جد و هزل</vt:lpstr>
      <vt:lpstr>PowerPoint Presentation</vt:lpstr>
      <vt:lpstr>PowerPoint Presentation</vt:lpstr>
      <vt:lpstr>ترفندهای شعری</vt:lpstr>
      <vt:lpstr>PowerPoint Presentation</vt:lpstr>
      <vt:lpstr>اسلوب های شعر</vt:lpstr>
      <vt:lpstr>PowerPoint Presentation</vt:lpstr>
      <vt:lpstr>PowerPoint Presentation</vt:lpstr>
      <vt:lpstr>PowerPoint Presentation</vt:lpstr>
      <vt:lpstr>PowerPoint Presentation</vt:lpstr>
      <vt:lpstr>سبک های شعری</vt:lpstr>
      <vt:lpstr>PowerPoint Presentation</vt:lpstr>
      <vt:lpstr>مقایسه شعرا با هم امری نسبی است</vt:lpstr>
      <vt:lpstr>PowerPoint Presentation</vt:lpstr>
      <vt:lpstr>PowerPoint Presentation</vt:lpstr>
      <vt:lpstr>PowerPoint Presentation</vt:lpstr>
      <vt:lpstr>PowerPoint Presentation</vt:lpstr>
      <vt:lpstr>PowerPoint Presentation</vt:lpstr>
      <vt:lpstr>خاتمه:</vt:lpstr>
      <vt:lpstr>شمولیت نقد حازم</vt:lpstr>
      <vt:lpstr>PowerPoint Presentation</vt:lpstr>
      <vt:lpstr>PowerPoint Presentation</vt:lpstr>
      <vt:lpstr>شعر حرکات روح است (نه عقل)</vt:lpstr>
      <vt:lpstr>PowerPoint Presentation</vt:lpstr>
      <vt:lpstr>PowerPoint Presentation</vt:lpstr>
      <vt:lpstr>ذکر اصطلاحات حازم در کتاب وی</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نقد یونانی و نقد عربی</dc:title>
  <dc:creator>MaZz!i</dc:creator>
  <cp:lastModifiedBy>MaZz!i</cp:lastModifiedBy>
  <cp:revision>103</cp:revision>
  <dcterms:created xsi:type="dcterms:W3CDTF">2024-12-30T10:23:13Z</dcterms:created>
  <dcterms:modified xsi:type="dcterms:W3CDTF">2025-01-29T19:37:58Z</dcterms:modified>
</cp:coreProperties>
</file>