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316" r:id="rId8"/>
    <p:sldId id="262" r:id="rId9"/>
    <p:sldId id="263" r:id="rId10"/>
    <p:sldId id="264" r:id="rId11"/>
    <p:sldId id="317" r:id="rId12"/>
    <p:sldId id="318" r:id="rId13"/>
    <p:sldId id="265" r:id="rId14"/>
    <p:sldId id="319" r:id="rId15"/>
    <p:sldId id="266" r:id="rId16"/>
    <p:sldId id="267" r:id="rId17"/>
    <p:sldId id="268" r:id="rId18"/>
    <p:sldId id="269" r:id="rId19"/>
    <p:sldId id="320" r:id="rId20"/>
    <p:sldId id="270" r:id="rId21"/>
    <p:sldId id="271" r:id="rId22"/>
    <p:sldId id="321" r:id="rId23"/>
    <p:sldId id="322" r:id="rId24"/>
    <p:sldId id="272" r:id="rId25"/>
    <p:sldId id="323" r:id="rId26"/>
    <p:sldId id="273" r:id="rId27"/>
    <p:sldId id="324" r:id="rId28"/>
    <p:sldId id="274" r:id="rId29"/>
    <p:sldId id="275" r:id="rId30"/>
    <p:sldId id="276" r:id="rId31"/>
    <p:sldId id="325" r:id="rId32"/>
    <p:sldId id="277" r:id="rId33"/>
    <p:sldId id="326" r:id="rId34"/>
    <p:sldId id="278" r:id="rId35"/>
    <p:sldId id="279" r:id="rId36"/>
    <p:sldId id="280" r:id="rId37"/>
    <p:sldId id="327" r:id="rId38"/>
    <p:sldId id="281" r:id="rId39"/>
    <p:sldId id="282" r:id="rId40"/>
    <p:sldId id="283" r:id="rId41"/>
    <p:sldId id="284" r:id="rId42"/>
    <p:sldId id="285" r:id="rId43"/>
    <p:sldId id="286" r:id="rId44"/>
    <p:sldId id="328" r:id="rId45"/>
    <p:sldId id="329" r:id="rId46"/>
    <p:sldId id="287" r:id="rId47"/>
    <p:sldId id="330" r:id="rId48"/>
    <p:sldId id="288" r:id="rId49"/>
    <p:sldId id="289" r:id="rId50"/>
    <p:sldId id="331" r:id="rId51"/>
    <p:sldId id="290" r:id="rId52"/>
    <p:sldId id="291" r:id="rId53"/>
    <p:sldId id="332" r:id="rId54"/>
    <p:sldId id="292" r:id="rId55"/>
    <p:sldId id="333" r:id="rId56"/>
    <p:sldId id="293" r:id="rId57"/>
    <p:sldId id="334" r:id="rId58"/>
    <p:sldId id="294" r:id="rId59"/>
    <p:sldId id="335" r:id="rId60"/>
    <p:sldId id="295" r:id="rId61"/>
    <p:sldId id="296" r:id="rId62"/>
    <p:sldId id="336" r:id="rId63"/>
    <p:sldId id="297" r:id="rId64"/>
    <p:sldId id="298" r:id="rId65"/>
    <p:sldId id="337" r:id="rId66"/>
    <p:sldId id="299" r:id="rId67"/>
    <p:sldId id="338" r:id="rId68"/>
    <p:sldId id="300" r:id="rId69"/>
    <p:sldId id="301" r:id="rId70"/>
    <p:sldId id="339" r:id="rId71"/>
    <p:sldId id="302" r:id="rId72"/>
    <p:sldId id="303" r:id="rId73"/>
    <p:sldId id="340" r:id="rId74"/>
    <p:sldId id="304" r:id="rId75"/>
    <p:sldId id="341" r:id="rId76"/>
    <p:sldId id="305" r:id="rId77"/>
    <p:sldId id="306" r:id="rId78"/>
    <p:sldId id="307" r:id="rId79"/>
    <p:sldId id="308" r:id="rId80"/>
    <p:sldId id="309" r:id="rId81"/>
    <p:sldId id="310" r:id="rId82"/>
    <p:sldId id="342" r:id="rId83"/>
    <p:sldId id="311" r:id="rId84"/>
    <p:sldId id="343" r:id="rId85"/>
    <p:sldId id="312" r:id="rId86"/>
    <p:sldId id="313" r:id="rId87"/>
    <p:sldId id="344" r:id="rId88"/>
    <p:sldId id="314" r:id="rId89"/>
    <p:sldId id="345" r:id="rId90"/>
    <p:sldId id="315" r:id="rId91"/>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934" autoAdjust="0"/>
    <p:restoredTop sz="94434" autoAdjust="0"/>
  </p:normalViewPr>
  <p:slideViewPr>
    <p:cSldViewPr snapToGrid="0">
      <p:cViewPr>
        <p:scale>
          <a:sx n="50" d="100"/>
          <a:sy n="50" d="100"/>
        </p:scale>
        <p:origin x="750" y="498"/>
      </p:cViewPr>
      <p:guideLst/>
    </p:cSldViewPr>
  </p:slideViewPr>
  <p:outlineViewPr>
    <p:cViewPr>
      <p:scale>
        <a:sx n="33" d="100"/>
        <a:sy n="33" d="100"/>
      </p:scale>
      <p:origin x="0" y="-697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6FAB3D4-1543-4EE7-B5BE-6B7E403D7B34}" type="datetimeFigureOut">
              <a:rPr lang="fa-IR" smtClean="0"/>
              <a:t>06/07/1446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1926272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FAB3D4-1543-4EE7-B5BE-6B7E403D7B34}" type="datetimeFigureOut">
              <a:rPr lang="fa-IR" smtClean="0"/>
              <a:t>06/07/1446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393696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FAB3D4-1543-4EE7-B5BE-6B7E403D7B34}" type="datetimeFigureOut">
              <a:rPr lang="fa-IR" smtClean="0"/>
              <a:t>06/07/1446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221671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6FAB3D4-1543-4EE7-B5BE-6B7E403D7B34}" type="datetimeFigureOut">
              <a:rPr lang="fa-IR" smtClean="0"/>
              <a:t>06/07/1446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153578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FAB3D4-1543-4EE7-B5BE-6B7E403D7B34}" type="datetimeFigureOut">
              <a:rPr lang="fa-IR" smtClean="0"/>
              <a:t>06/07/1446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263216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6FAB3D4-1543-4EE7-B5BE-6B7E403D7B34}" type="datetimeFigureOut">
              <a:rPr lang="fa-IR" smtClean="0"/>
              <a:t>06/07/1446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59006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6FAB3D4-1543-4EE7-B5BE-6B7E403D7B34}" type="datetimeFigureOut">
              <a:rPr lang="fa-IR" smtClean="0"/>
              <a:t>06/07/1446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267713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6FAB3D4-1543-4EE7-B5BE-6B7E403D7B34}" type="datetimeFigureOut">
              <a:rPr lang="fa-IR" smtClean="0"/>
              <a:t>06/07/1446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10010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AB3D4-1543-4EE7-B5BE-6B7E403D7B34}" type="datetimeFigureOut">
              <a:rPr lang="fa-IR" smtClean="0"/>
              <a:t>06/07/1446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2581753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AB3D4-1543-4EE7-B5BE-6B7E403D7B34}" type="datetimeFigureOut">
              <a:rPr lang="fa-IR" smtClean="0"/>
              <a:t>06/07/1446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2627556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AB3D4-1543-4EE7-B5BE-6B7E403D7B34}" type="datetimeFigureOut">
              <a:rPr lang="fa-IR" smtClean="0"/>
              <a:t>06/07/1446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3E89C81-0F6F-4354-AD58-A6988C5B64F8}" type="slidenum">
              <a:rPr lang="fa-IR" smtClean="0"/>
              <a:t>‹#›</a:t>
            </a:fld>
            <a:endParaRPr lang="fa-IR"/>
          </a:p>
        </p:txBody>
      </p:sp>
    </p:spTree>
    <p:extLst>
      <p:ext uri="{BB962C8B-B14F-4D97-AF65-F5344CB8AC3E}">
        <p14:creationId xmlns:p14="http://schemas.microsoft.com/office/powerpoint/2010/main" val="199897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6FAB3D4-1543-4EE7-B5BE-6B7E403D7B34}" type="datetimeFigureOut">
              <a:rPr lang="fa-IR" smtClean="0"/>
              <a:t>06/07/1446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3E89C81-0F6F-4354-AD58-A6988C5B64F8}" type="slidenum">
              <a:rPr lang="fa-IR" smtClean="0"/>
              <a:t>‹#›</a:t>
            </a:fld>
            <a:endParaRPr lang="fa-IR"/>
          </a:p>
        </p:txBody>
      </p:sp>
    </p:spTree>
    <p:extLst>
      <p:ext uri="{BB962C8B-B14F-4D97-AF65-F5344CB8AC3E}">
        <p14:creationId xmlns:p14="http://schemas.microsoft.com/office/powerpoint/2010/main" val="1839505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mtClean="0">
                <a:solidFill>
                  <a:srgbClr val="FF0000"/>
                </a:solidFill>
                <a:cs typeface="B Nazanin" panose="00000400000000000000" pitchFamily="2" charset="-78"/>
              </a:rPr>
              <a:t>عنوان مقاله: </a:t>
            </a:r>
            <a:r>
              <a:rPr lang="fa-IR" smtClean="0">
                <a:cs typeface="B Nazanin" panose="00000400000000000000" pitchFamily="2" charset="-78"/>
              </a:rPr>
              <a:t>ادوار شعر عرب</a:t>
            </a:r>
            <a:endParaRPr lang="fa-IR">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نویسنده: </a:t>
            </a:r>
            <a:r>
              <a:rPr lang="fa-IR" smtClean="0">
                <a:cs typeface="B Nazanin" panose="00000400000000000000" pitchFamily="2" charset="-78"/>
              </a:rPr>
              <a:t>عباس پورعباسی</a:t>
            </a:r>
          </a:p>
          <a:p>
            <a:r>
              <a:rPr lang="fa-IR" smtClean="0">
                <a:solidFill>
                  <a:srgbClr val="FF0000"/>
                </a:solidFill>
                <a:cs typeface="B Nazanin" panose="00000400000000000000" pitchFamily="2" charset="-78"/>
              </a:rPr>
              <a:t>منبع: </a:t>
            </a:r>
            <a:r>
              <a:rPr lang="fa-IR">
                <a:cs typeface="B Nazanin" panose="00000400000000000000" pitchFamily="2" charset="-78"/>
              </a:rPr>
              <a:t>کیهان فرهنگی شهریور ۱۳۷۲ </a:t>
            </a:r>
            <a:r>
              <a:rPr lang="fa-IR">
                <a:cs typeface="B Nazanin" panose="00000400000000000000" pitchFamily="2" charset="-78"/>
              </a:rPr>
              <a:t>شماره </a:t>
            </a:r>
            <a:r>
              <a:rPr lang="fa-IR" smtClean="0">
                <a:cs typeface="B Nazanin" panose="00000400000000000000" pitchFamily="2" charset="-78"/>
              </a:rPr>
              <a:t>۱۰۱</a:t>
            </a:r>
          </a:p>
          <a:p>
            <a:r>
              <a:rPr lang="fa-IR" smtClean="0">
                <a:cs typeface="B Nazanin" panose="00000400000000000000" pitchFamily="2" charset="-78"/>
              </a:rPr>
              <a:t>صص 27-31</a:t>
            </a:r>
            <a:endParaRPr lang="fa-IR">
              <a:cs typeface="B Nazanin" panose="00000400000000000000" pitchFamily="2" charset="-78"/>
            </a:endParaRPr>
          </a:p>
        </p:txBody>
      </p:sp>
      <p:sp>
        <p:nvSpPr>
          <p:cNvPr id="5" name="TextBox 4"/>
          <p:cNvSpPr txBox="1"/>
          <p:nvPr/>
        </p:nvSpPr>
        <p:spPr>
          <a:xfrm>
            <a:off x="3943350" y="5292487"/>
            <a:ext cx="1695450" cy="369332"/>
          </a:xfrm>
          <a:prstGeom prst="rect">
            <a:avLst/>
          </a:prstGeom>
          <a:noFill/>
        </p:spPr>
        <p:txBody>
          <a:bodyPr wrap="square" rtlCol="1">
            <a:spAutoFit/>
          </a:bodyPr>
          <a:lstStyle/>
          <a:p>
            <a:r>
              <a:rPr lang="fa-IR" b="1" smtClean="0">
                <a:solidFill>
                  <a:srgbClr val="FF0000"/>
                </a:solidFill>
                <a:cs typeface="B Nazanin" panose="00000400000000000000" pitchFamily="2" charset="-78"/>
              </a:rPr>
              <a:t>جبران خلیل جبران</a:t>
            </a:r>
            <a:endParaRPr lang="fa-IR" b="1">
              <a:solidFill>
                <a:srgbClr val="FF0000"/>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3617357"/>
            <a:ext cx="2976563" cy="2976563"/>
          </a:xfrm>
          <a:prstGeom prst="rect">
            <a:avLst/>
          </a:prstGeom>
        </p:spPr>
      </p:pic>
    </p:spTree>
    <p:extLst>
      <p:ext uri="{BB962C8B-B14F-4D97-AF65-F5344CB8AC3E}">
        <p14:creationId xmlns:p14="http://schemas.microsoft.com/office/powerpoint/2010/main" val="1381177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ar-SA" b="1">
                <a:cs typeface="B Nazanin" panose="00000400000000000000" pitchFamily="2" charset="-78"/>
              </a:rPr>
              <a:t>ادوار شعر عرب:</a:t>
            </a:r>
            <a:endParaRPr lang="en-US">
              <a:cs typeface="B Nazanin" panose="00000400000000000000" pitchFamily="2" charset="-78"/>
            </a:endParaRPr>
          </a:p>
          <a:p>
            <a:pPr algn="just"/>
            <a:r>
              <a:rPr lang="ar-SA">
                <a:cs typeface="B Nazanin" panose="00000400000000000000" pitchFamily="2" charset="-78"/>
              </a:rPr>
              <a:t>تاریخ های ادب، شعر عرب را به هفت دوره تقسیم کرده اند، جاهلی، صدراسلام، اموی، عصر عباسی اول، عصر عباسی دوم، دوره مغول و عثمانی( انحطاط) و دوره نهضت. اما دوره شعر معاصر عرب را نیز باید به این هفت دوره افزود.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65050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a:solidFill>
                  <a:srgbClr val="FF0000"/>
                </a:solidFill>
                <a:cs typeface="B Nazanin" panose="00000400000000000000" pitchFamily="2" charset="-78"/>
              </a:rPr>
              <a:t>1- شعر دوره </a:t>
            </a:r>
            <a:r>
              <a:rPr lang="ar-SA" b="1">
                <a:solidFill>
                  <a:srgbClr val="FF0000"/>
                </a:solidFill>
                <a:cs typeface="B Nazanin" panose="00000400000000000000" pitchFamily="2" charset="-78"/>
              </a:rPr>
              <a:t>جاهلی</a:t>
            </a:r>
            <a:r>
              <a:rPr lang="ar-SA" b="1" smtClean="0">
                <a:solidFill>
                  <a:srgbClr val="FF0000"/>
                </a:solidFill>
                <a:cs typeface="B Nazanin" panose="00000400000000000000" pitchFamily="2" charset="-78"/>
              </a:rPr>
              <a:t>:</a:t>
            </a:r>
            <a:endParaRPr lang="fa-IR">
              <a:solidFill>
                <a:srgbClr val="FF0000"/>
              </a:solidFill>
            </a:endParaRPr>
          </a:p>
        </p:txBody>
      </p:sp>
      <p:sp>
        <p:nvSpPr>
          <p:cNvPr id="3" name="Content Placeholder 2"/>
          <p:cNvSpPr>
            <a:spLocks noGrp="1"/>
          </p:cNvSpPr>
          <p:nvPr>
            <p:ph idx="1"/>
          </p:nvPr>
        </p:nvSpPr>
        <p:spPr/>
        <p:txBody>
          <a:bodyPr/>
          <a:lstStyle/>
          <a:p>
            <a:pPr algn="just"/>
            <a:r>
              <a:rPr lang="ar-SA" smtClean="0">
                <a:cs typeface="B Nazanin" panose="00000400000000000000" pitchFamily="2" charset="-78"/>
              </a:rPr>
              <a:t>از </a:t>
            </a:r>
            <a:r>
              <a:rPr lang="ar-SA">
                <a:cs typeface="B Nazanin" panose="00000400000000000000" pitchFamily="2" charset="-78"/>
              </a:rPr>
              <a:t>چگونگی آغاز و نشو و نمای شعر جاهلی و نخصتین شعر و شاعر آن سندی در دست نیست. قدیمی ترین شعر جاهلی که به دست ما رسیده است به صد تا صد و شصت سال پیش از اسلام بر می گردد.</a:t>
            </a:r>
            <a:endParaRPr lang="en-US">
              <a:cs typeface="B Nazanin" panose="00000400000000000000" pitchFamily="2" charset="-78"/>
            </a:endParaRPr>
          </a:p>
          <a:p>
            <a:pPr algn="just"/>
            <a:r>
              <a:rPr lang="ar-SA">
                <a:cs typeface="B Nazanin" panose="00000400000000000000" pitchFamily="2" charset="-78"/>
              </a:rPr>
              <a:t>قصاید برگزیده عهد جاهلیت را «معلقات» می گفتند. عده ای از محققان معاصر این معلقات بر دیوار کعبه رد می کنند. عده ای نیز عدم آویزان کردن چنین قصایدی را در نبود نویسنده و امکانات نوشتن می دانند در حالی که </a:t>
            </a:r>
            <a:r>
              <a:rPr lang="ar-SA" b="1">
                <a:cs typeface="B Nazanin" panose="00000400000000000000" pitchFamily="2" charset="-78"/>
              </a:rPr>
              <a:t>مرقش اکبر</a:t>
            </a:r>
            <a:r>
              <a:rPr lang="ar-SA">
                <a:cs typeface="B Nazanin" panose="00000400000000000000" pitchFamily="2" charset="-78"/>
              </a:rPr>
              <a:t> از خطاطان دوره جاهلیت بوده است و </a:t>
            </a:r>
            <a:r>
              <a:rPr lang="ar-SA" b="1">
                <a:cs typeface="B Nazanin" panose="00000400000000000000" pitchFamily="2" charset="-78"/>
              </a:rPr>
              <a:t>ابن خلدون</a:t>
            </a:r>
            <a:r>
              <a:rPr lang="ar-SA">
                <a:cs typeface="B Nazanin" panose="00000400000000000000" pitchFamily="2" charset="-78"/>
              </a:rPr>
              <a:t> گفته است که در هنگام ظهور اسلام هفده نفر در مکه خواند و نوشتن می دانستند.</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888916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نسب نامه مرقش اکبر</a:t>
            </a:r>
            <a:endParaRPr lang="fa-IR">
              <a:solidFill>
                <a:srgbClr val="FF0000"/>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09600" y="1386424"/>
            <a:ext cx="10477500" cy="4803046"/>
          </a:xfrm>
          <a:prstGeom prst="rect">
            <a:avLst/>
          </a:prstGeom>
        </p:spPr>
      </p:pic>
    </p:spTree>
    <p:extLst>
      <p:ext uri="{BB962C8B-B14F-4D97-AF65-F5344CB8AC3E}">
        <p14:creationId xmlns:p14="http://schemas.microsoft.com/office/powerpoint/2010/main" val="206523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b="1" smtClean="0">
                <a:solidFill>
                  <a:srgbClr val="FF0000"/>
                </a:solidFill>
                <a:cs typeface="B Nazanin" panose="00000400000000000000" pitchFamily="2" charset="-78"/>
              </a:rPr>
              <a:t>ویژگی های شعر جاهلی: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ar-SA" smtClean="0">
                <a:cs typeface="B Nazanin" panose="00000400000000000000" pitchFamily="2" charset="-78"/>
              </a:rPr>
              <a:t>قالب </a:t>
            </a:r>
            <a:r>
              <a:rPr lang="ar-SA">
                <a:cs typeface="B Nazanin" panose="00000400000000000000" pitchFamily="2" charset="-78"/>
              </a:rPr>
              <a:t>های شعر جاهلی را پانزده بحر نوشته اند و از استحکام خاصی که مولود سال ها تلاش باید باشد، برخوردار است. قدما موضوع های شعر جاهلی را وصف، رثا، مدح، هجا، تشبیه، اعتذار و حماسه دانسته اند، اما محققان معاصر، دین و اخلاق و احترام به زنان را نیز به این موضوعات افزوده اند</a:t>
            </a:r>
            <a:r>
              <a:rPr lang="ar-SA" smtClean="0">
                <a:cs typeface="B Nazanin" panose="00000400000000000000" pitchFamily="2" charset="-78"/>
              </a:rPr>
              <a:t>.</a:t>
            </a:r>
            <a:endParaRPr lang="en-US">
              <a:cs typeface="B Nazanin" panose="00000400000000000000" pitchFamily="2" charset="-78"/>
            </a:endParaRPr>
          </a:p>
        </p:txBody>
      </p:sp>
    </p:spTree>
    <p:extLst>
      <p:ext uri="{BB962C8B-B14F-4D97-AF65-F5344CB8AC3E}">
        <p14:creationId xmlns:p14="http://schemas.microsoft.com/office/powerpoint/2010/main" val="144512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ar-SA">
                <a:cs typeface="B Nazanin" panose="00000400000000000000" pitchFamily="2" charset="-78"/>
              </a:rPr>
              <a:t>شعر جاهلی غنایی است و شاعران شعر خود را همراه آواز می خواندند</a:t>
            </a:r>
            <a:r>
              <a:rPr lang="ar-SA">
                <a:cs typeface="B Nazanin" panose="00000400000000000000" pitchFamily="2" charset="-78"/>
              </a:rPr>
              <a:t>. </a:t>
            </a:r>
            <a:r>
              <a:rPr lang="ar-SA" b="1" smtClean="0">
                <a:cs typeface="B Nazanin" panose="00000400000000000000" pitchFamily="2" charset="-78"/>
              </a:rPr>
              <a:t>مهلهل</a:t>
            </a:r>
            <a:r>
              <a:rPr lang="ar-SA" smtClean="0">
                <a:cs typeface="B Nazanin" panose="00000400000000000000" pitchFamily="2" charset="-78"/>
              </a:rPr>
              <a:t> </a:t>
            </a:r>
            <a:r>
              <a:rPr lang="ar-SA">
                <a:cs typeface="B Nazanin" panose="00000400000000000000" pitchFamily="2" charset="-78"/>
              </a:rPr>
              <a:t>که شعر او تقریبا از اشعار قدیمی جاهلی است، شعر خود را به آواز می خواند و از لطافت و نرمی شعر او برمی آید که باب آواز باشد.</a:t>
            </a:r>
            <a:r>
              <a:rPr lang="ar-SA" baseline="30000">
                <a:cs typeface="B Nazanin" panose="00000400000000000000" pitchFamily="2" charset="-78"/>
              </a:rPr>
              <a:t>(4</a:t>
            </a:r>
            <a:r>
              <a:rPr lang="ar-SA">
                <a:cs typeface="B Nazanin" panose="00000400000000000000" pitchFamily="2" charset="-78"/>
              </a:rPr>
              <a:t>)</a:t>
            </a:r>
            <a:endParaRPr lang="en-US">
              <a:cs typeface="B Nazanin" panose="00000400000000000000" pitchFamily="2" charset="-78"/>
            </a:endParaRPr>
          </a:p>
          <a:p>
            <a:endParaRPr lang="fa-IR"/>
          </a:p>
        </p:txBody>
      </p:sp>
      <p:sp>
        <p:nvSpPr>
          <p:cNvPr id="4" name="Flowchart: Connector 3"/>
          <p:cNvSpPr/>
          <p:nvPr/>
        </p:nvSpPr>
        <p:spPr>
          <a:xfrm>
            <a:off x="838200" y="3409950"/>
            <a:ext cx="1809750" cy="1847850"/>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a:solidFill>
                  <a:prstClr val="black"/>
                </a:solidFill>
                <a:cs typeface="B Nazanin" panose="00000400000000000000" pitchFamily="2" charset="-78"/>
              </a:rPr>
              <a:t>غنایی</a:t>
            </a:r>
            <a:endParaRPr lang="fa-IR"/>
          </a:p>
        </p:txBody>
      </p:sp>
    </p:spTree>
    <p:extLst>
      <p:ext uri="{BB962C8B-B14F-4D97-AF65-F5344CB8AC3E}">
        <p14:creationId xmlns:p14="http://schemas.microsoft.com/office/powerpoint/2010/main" val="421386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b="1" smtClean="0">
                <a:cs typeface="B Nazanin" panose="00000400000000000000" pitchFamily="2" charset="-78"/>
              </a:rPr>
              <a:t>حسان بن ثابت </a:t>
            </a:r>
            <a:r>
              <a:rPr lang="ar-SA" smtClean="0">
                <a:cs typeface="B Nazanin" panose="00000400000000000000" pitchFamily="2" charset="-78"/>
              </a:rPr>
              <a:t>درمورد غنایی بودن شعر می گوید:</a:t>
            </a:r>
            <a:endParaRPr lang="en-US" smtClean="0">
              <a:cs typeface="B Nazanin" panose="00000400000000000000" pitchFamily="2" charset="-78"/>
            </a:endParaRPr>
          </a:p>
          <a:p>
            <a:pPr algn="just"/>
            <a:r>
              <a:rPr lang="ar-SA" smtClean="0">
                <a:cs typeface="B Nazanin" panose="00000400000000000000" pitchFamily="2" charset="-78"/>
              </a:rPr>
              <a:t>« اگر سراینده شعری، به آوازش خوان، که آواز برای شعر بهترین وسیله است.»</a:t>
            </a:r>
            <a:r>
              <a:rPr lang="ar-SA" baseline="30000" smtClean="0">
                <a:cs typeface="B Nazanin" panose="00000400000000000000" pitchFamily="2" charset="-78"/>
              </a:rPr>
              <a:t>(5</a:t>
            </a:r>
            <a:r>
              <a:rPr lang="ar-SA" smtClean="0">
                <a:cs typeface="B Nazanin" panose="00000400000000000000" pitchFamily="2" charset="-78"/>
              </a:rPr>
              <a:t>)</a:t>
            </a:r>
            <a:endParaRPr lang="en-US" smtClean="0">
              <a:cs typeface="B Nazanin" panose="00000400000000000000" pitchFamily="2" charset="-78"/>
            </a:endParaRPr>
          </a:p>
          <a:p>
            <a:pPr algn="just"/>
            <a:r>
              <a:rPr lang="ar-SA" smtClean="0">
                <a:cs typeface="B Nazanin" panose="00000400000000000000" pitchFamily="2" charset="-78"/>
              </a:rPr>
              <a:t>اما نکته قابل توجه در شعر جاهلی، قدرت تخیل دقیق و سریع الانتقال شاعران است.</a:t>
            </a:r>
            <a:endParaRPr lang="fa-IR" smtClean="0">
              <a:cs typeface="B Nazanin" panose="00000400000000000000" pitchFamily="2" charset="-78"/>
            </a:endParaRPr>
          </a:p>
          <a:p>
            <a:pPr algn="just"/>
            <a:r>
              <a:rPr lang="ar-SA">
                <a:cs typeface="B Nazanin" panose="00000400000000000000" pitchFamily="2" charset="-78"/>
              </a:rPr>
              <a:t>مشهور است که زندگی خشن و محیط سخت جاهلیت، شعر آن دوره را خشن و سخت ساخته است، اما موقتی شعر می خوانید، مطلق بودن این نظر را نمی یابید زیرا قدرت تخیل و سرعت انتقال خیال شاعر جاهلی اضداد را کنار هم قرار می دهد. </a:t>
            </a:r>
            <a:endParaRPr lang="en-US">
              <a:cs typeface="B Nazanin" panose="00000400000000000000" pitchFamily="2" charset="-78"/>
            </a:endParaRPr>
          </a:p>
          <a:p>
            <a:pPr algn="just"/>
            <a:endParaRPr lang="en-US">
              <a:cs typeface="B Nazanin" panose="00000400000000000000" pitchFamily="2" charset="-78"/>
            </a:endParaRPr>
          </a:p>
        </p:txBody>
      </p:sp>
      <p:sp>
        <p:nvSpPr>
          <p:cNvPr id="4" name="Flowchart: Process 3"/>
          <p:cNvSpPr/>
          <p:nvPr/>
        </p:nvSpPr>
        <p:spPr>
          <a:xfrm>
            <a:off x="1352550" y="4914900"/>
            <a:ext cx="3295650" cy="91440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a:solidFill>
                  <a:prstClr val="black"/>
                </a:solidFill>
                <a:cs typeface="B Nazanin" panose="00000400000000000000" pitchFamily="2" charset="-78"/>
              </a:rPr>
              <a:t>سرعت انتقال خیال</a:t>
            </a:r>
            <a:endParaRPr lang="fa-IR"/>
          </a:p>
        </p:txBody>
      </p:sp>
    </p:spTree>
    <p:extLst>
      <p:ext uri="{BB962C8B-B14F-4D97-AF65-F5344CB8AC3E}">
        <p14:creationId xmlns:p14="http://schemas.microsoft.com/office/powerpoint/2010/main" val="382609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a:cs typeface="B Nazanin" panose="00000400000000000000" pitchFamily="2" charset="-78"/>
              </a:rPr>
              <a:t>وقتی </a:t>
            </a:r>
            <a:r>
              <a:rPr lang="ar-SA" b="1">
                <a:cs typeface="B Nazanin" panose="00000400000000000000" pitchFamily="2" charset="-78"/>
              </a:rPr>
              <a:t>معلقه عنتره بن شداد </a:t>
            </a:r>
            <a:r>
              <a:rPr lang="ar-SA">
                <a:cs typeface="B Nazanin" panose="00000400000000000000" pitchFamily="2" charset="-78"/>
              </a:rPr>
              <a:t>را می خوانید، در ترکیب چند متضاد تابلویی زیبا در قطعه ای از این قصیده ملاحظه خواهید کرد.</a:t>
            </a:r>
            <a:endParaRPr lang="en-US">
              <a:cs typeface="B Nazanin" panose="00000400000000000000" pitchFamily="2" charset="-78"/>
            </a:endParaRPr>
          </a:p>
          <a:p>
            <a:pPr algn="just"/>
            <a:r>
              <a:rPr lang="ar-SA">
                <a:cs typeface="B Nazanin" panose="00000400000000000000" pitchFamily="2" charset="-78"/>
              </a:rPr>
              <a:t>شاعر با مهارتی عجیب عشق را همراه رزم و زیبایی را کنار چکاچک شمشیرها آورده است:</a:t>
            </a:r>
            <a:endParaRPr lang="en-US">
              <a:cs typeface="B Nazanin" panose="00000400000000000000" pitchFamily="2" charset="-78"/>
            </a:endParaRPr>
          </a:p>
          <a:p>
            <a:pPr algn="just"/>
            <a:r>
              <a:rPr lang="ar-SA" b="1">
                <a:cs typeface="B Nazanin" panose="00000400000000000000" pitchFamily="2" charset="-78"/>
              </a:rPr>
              <a:t>« در آن هنگامه که نیزه ها از خون من سیراب و شمشیرهای هندی خون چکان بودند، </a:t>
            </a:r>
            <a:endParaRPr lang="en-US">
              <a:cs typeface="B Nazanin" panose="00000400000000000000" pitchFamily="2" charset="-78"/>
            </a:endParaRPr>
          </a:p>
          <a:p>
            <a:pPr algn="just"/>
            <a:r>
              <a:rPr lang="ar-SA" b="1">
                <a:cs typeface="B Nazanin" panose="00000400000000000000" pitchFamily="2" charset="-78"/>
              </a:rPr>
              <a:t>تو را به یاد آوردم میل بوسه زدن شمشیرها را احساس کردم. </a:t>
            </a:r>
            <a:endParaRPr lang="en-US">
              <a:cs typeface="B Nazanin" panose="00000400000000000000" pitchFamily="2" charset="-78"/>
            </a:endParaRPr>
          </a:p>
          <a:p>
            <a:pPr algn="just"/>
            <a:r>
              <a:rPr lang="ar-SA" b="1">
                <a:cs typeface="B Nazanin" panose="00000400000000000000" pitchFamily="2" charset="-78"/>
              </a:rPr>
              <a:t>درخشش شمشیرها همچون درخشش دندان های توست. </a:t>
            </a:r>
            <a:r>
              <a:rPr lang="ar-SA" b="1" baseline="30000">
                <a:cs typeface="B Nazanin" panose="00000400000000000000" pitchFamily="2" charset="-78"/>
              </a:rPr>
              <a:t>(6)</a:t>
            </a:r>
            <a:endParaRPr lang="en-US">
              <a:cs typeface="B Nazanin" panose="00000400000000000000" pitchFamily="2" charset="-78"/>
            </a:endParaRPr>
          </a:p>
        </p:txBody>
      </p:sp>
    </p:spTree>
    <p:extLst>
      <p:ext uri="{BB962C8B-B14F-4D97-AF65-F5344CB8AC3E}">
        <p14:creationId xmlns:p14="http://schemas.microsoft.com/office/powerpoint/2010/main" val="330874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a:cs typeface="B Nazanin" panose="00000400000000000000" pitchFamily="2" charset="-78"/>
              </a:rPr>
              <a:t>اما ارزش شعر جاهلی تنها در قدرت تخیل، وصف، حماسه سرایی و  ذکر خصال حمیده و ستوده چون وفا به عهد و مهمان نوازی نیست، بلکه شعر جاهلی سندی تاریخی است، تاریخ وقایع، فرهنگ و زندگی آن دوره است که به جز آن، هیچ سند دیگری از آن مرحله در دست نداریم؛ تاریخی که با شعر نوشته شده کمتر تحریف پذیر و جعل پذیر است.</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428750" y="4152900"/>
            <a:ext cx="4019550" cy="129540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a:solidFill>
                  <a:prstClr val="black"/>
                </a:solidFill>
                <a:cs typeface="B Nazanin" panose="00000400000000000000" pitchFamily="2" charset="-78"/>
              </a:rPr>
              <a:t>شعر جاهلی سندی تاریخی است</a:t>
            </a:r>
            <a:endParaRPr lang="fa-IR"/>
          </a:p>
        </p:txBody>
      </p:sp>
    </p:spTree>
    <p:extLst>
      <p:ext uri="{BB962C8B-B14F-4D97-AF65-F5344CB8AC3E}">
        <p14:creationId xmlns:p14="http://schemas.microsoft.com/office/powerpoint/2010/main" val="24958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smtClean="0">
                <a:solidFill>
                  <a:srgbClr val="FF0000"/>
                </a:solidFill>
                <a:cs typeface="B Nazanin" panose="00000400000000000000" pitchFamily="2" charset="-78"/>
              </a:rPr>
              <a:t>2- شعر درصدر اسلام:</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ar-SA" b="1" smtClean="0">
                <a:cs typeface="B Nazanin" panose="00000400000000000000" pitchFamily="2" charset="-78"/>
              </a:rPr>
              <a:t>ابن </a:t>
            </a:r>
            <a:r>
              <a:rPr lang="ar-SA" b="1">
                <a:cs typeface="B Nazanin" panose="00000400000000000000" pitchFamily="2" charset="-78"/>
              </a:rPr>
              <a:t>خلدون </a:t>
            </a:r>
            <a:r>
              <a:rPr lang="ar-SA">
                <a:cs typeface="B Nazanin" panose="00000400000000000000" pitchFamily="2" charset="-78"/>
              </a:rPr>
              <a:t>معتقد است که در صدر اسلام، شعر گوشه عزلت گزیده است و مردم به دین و قرآن مشغول شده اند. اما بسیاری شعر و شعرا دراین دوره، خلاف این نظر را ثابت می کند و شاعران در این دوره بیکار ننشسته، یا در دفاع از دین جدید و یا ضد آن به سرودن شعر پرداخته اند.</a:t>
            </a:r>
            <a:r>
              <a:rPr lang="ar-SA" baseline="30000">
                <a:cs typeface="B Nazanin" panose="00000400000000000000" pitchFamily="2" charset="-78"/>
              </a:rPr>
              <a:t>(7</a:t>
            </a:r>
            <a:r>
              <a:rPr lang="ar-SA" baseline="30000" smtClean="0">
                <a:cs typeface="B Nazanin" panose="00000400000000000000" pitchFamily="2" charset="-78"/>
              </a:rPr>
              <a:t>)</a:t>
            </a:r>
            <a:endParaRPr lang="fa-IR">
              <a:cs typeface="B Nazanin" panose="00000400000000000000" pitchFamily="2" charset="-78"/>
            </a:endParaRPr>
          </a:p>
        </p:txBody>
      </p:sp>
    </p:spTree>
    <p:extLst>
      <p:ext uri="{BB962C8B-B14F-4D97-AF65-F5344CB8AC3E}">
        <p14:creationId xmlns:p14="http://schemas.microsoft.com/office/powerpoint/2010/main" val="328277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ar-SA">
                <a:cs typeface="B Nazanin" panose="00000400000000000000" pitchFamily="2" charset="-78"/>
              </a:rPr>
              <a:t>شاعرانی که هم در دوره جاهلیت شعر می سرودند و هم در دوره اسلام، «</a:t>
            </a:r>
            <a:r>
              <a:rPr lang="ar-SA">
                <a:solidFill>
                  <a:srgbClr val="FF0000"/>
                </a:solidFill>
                <a:cs typeface="B Nazanin" panose="00000400000000000000" pitchFamily="2" charset="-78"/>
              </a:rPr>
              <a:t> مخضرم</a:t>
            </a:r>
            <a:r>
              <a:rPr lang="ar-SA">
                <a:cs typeface="B Nazanin" panose="00000400000000000000" pitchFamily="2" charset="-78"/>
              </a:rPr>
              <a:t>» نامیده می شدند. مخضرمین به اسلام روی آورده و قصاید غرایی در حقانیت این دعوت بزرگ سروده اند که از جمله </a:t>
            </a:r>
            <a:r>
              <a:rPr lang="ar-SA" b="1">
                <a:cs typeface="B Nazanin" panose="00000400000000000000" pitchFamily="2" charset="-78"/>
              </a:rPr>
              <a:t> کعب بن زهیر</a:t>
            </a:r>
            <a:r>
              <a:rPr lang="ar-SA">
                <a:cs typeface="B Nazanin" panose="00000400000000000000" pitchFamily="2" charset="-78"/>
              </a:rPr>
              <a:t> صاحب قصیده معروف « </a:t>
            </a:r>
            <a:r>
              <a:rPr lang="ar-SA" b="1">
                <a:solidFill>
                  <a:srgbClr val="FF0000"/>
                </a:solidFill>
                <a:cs typeface="B Nazanin" panose="00000400000000000000" pitchFamily="2" charset="-78"/>
              </a:rPr>
              <a:t>بانت سعاد</a:t>
            </a:r>
            <a:r>
              <a:rPr lang="ar-SA">
                <a:cs typeface="B Nazanin" panose="00000400000000000000" pitchFamily="2" charset="-78"/>
              </a:rPr>
              <a:t>» را باید نام برد که بخاطر این قصیده، بزرگترین جایزه ادبی جهان را از دست بزرگترین مرد جهان یعنی پیامبر اکرم (ص) دریافت کرد. </a:t>
            </a:r>
            <a:r>
              <a:rPr lang="ar-SA" b="1">
                <a:cs typeface="B Nazanin" panose="00000400000000000000" pitchFamily="2" charset="-78"/>
              </a:rPr>
              <a:t>حسان بن ثابت </a:t>
            </a:r>
            <a:r>
              <a:rPr lang="ar-SA">
                <a:cs typeface="B Nazanin" panose="00000400000000000000" pitchFamily="2" charset="-78"/>
              </a:rPr>
              <a:t>و</a:t>
            </a:r>
            <a:r>
              <a:rPr lang="ar-SA" b="1">
                <a:cs typeface="B Nazanin" panose="00000400000000000000" pitchFamily="2" charset="-78"/>
              </a:rPr>
              <a:t>کمیت اسدی </a:t>
            </a:r>
            <a:r>
              <a:rPr lang="ar-SA">
                <a:cs typeface="B Nazanin" panose="00000400000000000000" pitchFamily="2" charset="-78"/>
              </a:rPr>
              <a:t>و</a:t>
            </a:r>
            <a:r>
              <a:rPr lang="ar-SA" b="1">
                <a:cs typeface="B Nazanin" panose="00000400000000000000" pitchFamily="2" charset="-78"/>
              </a:rPr>
              <a:t> لبید </a:t>
            </a:r>
            <a:r>
              <a:rPr lang="ar-SA">
                <a:cs typeface="B Nazanin" panose="00000400000000000000" pitchFamily="2" charset="-78"/>
              </a:rPr>
              <a:t>نیز از جمله شاعران برجسته این دوره اند.</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200580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5334000" y="1825625"/>
            <a:ext cx="6019800" cy="4351338"/>
          </a:xfrm>
        </p:spPr>
        <p:txBody>
          <a:bodyPr/>
          <a:lstStyle/>
          <a:p>
            <a:pPr algn="just"/>
            <a:r>
              <a:rPr lang="ar-SA">
                <a:cs typeface="B Nazanin" panose="00000400000000000000" pitchFamily="2" charset="-78"/>
              </a:rPr>
              <a:t>عنترة بن شداد در «معلقه» خود چنین می گوید</a:t>
            </a:r>
            <a:r>
              <a:rPr lang="en-US">
                <a:cs typeface="B Nazanin" panose="00000400000000000000" pitchFamily="2" charset="-78"/>
              </a:rPr>
              <a:t>: </a:t>
            </a:r>
            <a:r>
              <a:rPr lang="ar-SA">
                <a:cs typeface="B Nazanin" panose="00000400000000000000" pitchFamily="2" charset="-78"/>
              </a:rPr>
              <a:t> «آیا شاعران چیزی گذاشته اند که نگفته باشند؟ »</a:t>
            </a:r>
            <a:r>
              <a:rPr lang="ar-SA" baseline="30000">
                <a:cs typeface="B Nazanin" panose="00000400000000000000" pitchFamily="2" charset="-78"/>
              </a:rPr>
              <a:t>(2)</a:t>
            </a:r>
            <a:r>
              <a:rPr lang="ar-SA">
                <a:cs typeface="B Nazanin" panose="00000400000000000000" pitchFamily="2" charset="-78"/>
              </a:rPr>
              <a:t> همچنین امرؤ القیس شاعر بزرگ این دوره از شاعری که پیش از او بر اطلال </a:t>
            </a:r>
            <a:r>
              <a:rPr lang="ar-SA" smtClean="0">
                <a:cs typeface="B Nazanin" panose="00000400000000000000" pitchFamily="2" charset="-78"/>
              </a:rPr>
              <a:t>دیار</a:t>
            </a:r>
            <a:r>
              <a:rPr lang="fa-IR" smtClean="0">
                <a:cs typeface="B Nazanin" panose="00000400000000000000" pitchFamily="2" charset="-78"/>
              </a:rPr>
              <a:t> </a:t>
            </a:r>
            <a:r>
              <a:rPr lang="ar-SA" smtClean="0">
                <a:cs typeface="B Nazanin" panose="00000400000000000000" pitchFamily="2" charset="-78"/>
              </a:rPr>
              <a:t>یار </a:t>
            </a:r>
            <a:r>
              <a:rPr lang="ar-SA">
                <a:cs typeface="B Nazanin" panose="00000400000000000000" pitchFamily="2" charset="-78"/>
              </a:rPr>
              <a:t>نالیده است سخن می گوید</a:t>
            </a:r>
            <a:r>
              <a:rPr lang="en-US">
                <a:cs typeface="B Nazanin" panose="00000400000000000000" pitchFamily="2" charset="-78"/>
              </a:rPr>
              <a:t>: </a:t>
            </a:r>
            <a:endParaRPr lang="fa-IR" smtClean="0">
              <a:cs typeface="B Nazanin" panose="00000400000000000000" pitchFamily="2" charset="-78"/>
            </a:endParaRPr>
          </a:p>
          <a:p>
            <a:pPr algn="just"/>
            <a:r>
              <a:rPr lang="ar-SA" smtClean="0">
                <a:cs typeface="B Nazanin" panose="00000400000000000000" pitchFamily="2" charset="-78"/>
              </a:rPr>
              <a:t>«</a:t>
            </a:r>
            <a:r>
              <a:rPr lang="ar-SA">
                <a:cs typeface="B Nazanin" panose="00000400000000000000" pitchFamily="2" charset="-78"/>
              </a:rPr>
              <a:t>بر ویرانه های دیار یار بگذرید تا بر آنها اشک بریزم </a:t>
            </a:r>
            <a:r>
              <a:rPr lang="ar-SA" smtClean="0">
                <a:cs typeface="B Nazanin" panose="00000400000000000000" pitchFamily="2" charset="-78"/>
              </a:rPr>
              <a:t>همان </a:t>
            </a:r>
            <a:r>
              <a:rPr lang="ar-SA">
                <a:cs typeface="B Nazanin" panose="00000400000000000000" pitchFamily="2" charset="-78"/>
              </a:rPr>
              <a:t>گونه که ابن خذام گریست. » </a:t>
            </a:r>
            <a:r>
              <a:rPr lang="ar-SA" baseline="30000">
                <a:cs typeface="B Nazanin" panose="00000400000000000000" pitchFamily="2" charset="-78"/>
              </a:rPr>
              <a:t>(3)</a:t>
            </a:r>
            <a:endParaRPr lang="fa-IR">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990600" y="1825625"/>
            <a:ext cx="4210050" cy="2917825"/>
          </a:xfrm>
          <a:prstGeom prst="rect">
            <a:avLst/>
          </a:prstGeom>
        </p:spPr>
      </p:pic>
      <p:sp>
        <p:nvSpPr>
          <p:cNvPr id="6" name="TextBox 5"/>
          <p:cNvSpPr txBox="1"/>
          <p:nvPr/>
        </p:nvSpPr>
        <p:spPr>
          <a:xfrm>
            <a:off x="1885950" y="5238750"/>
            <a:ext cx="2438400"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عنتره بن شداد</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3165389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a:cs typeface="B Nazanin" panose="00000400000000000000" pitchFamily="2" charset="-78"/>
              </a:rPr>
              <a:t>از ویژگی های شعر این دوره آن است که تحت تأثیر قرآن و ارزش ها و تعلیمات اسلامی قرار گرفته و از معنویت ویژه ای برخوردار شد. غزل در این دوره که در دوره جاهلیت از حد عفت و متانت گذشته بود، وقار و عفت و پاکی همراه با لطافت طبع به خود گرفت. </a:t>
            </a:r>
            <a:r>
              <a:rPr lang="ar-SA" b="1">
                <a:cs typeface="B Nazanin" panose="00000400000000000000" pitchFamily="2" charset="-78"/>
              </a:rPr>
              <a:t>جمیل بثینه </a:t>
            </a:r>
            <a:r>
              <a:rPr lang="ar-SA">
                <a:cs typeface="B Nazanin" panose="00000400000000000000" pitchFamily="2" charset="-78"/>
              </a:rPr>
              <a:t>که از شاعران شعر «عذری» یعنی شعر پاک بود( از گونه های شعر در این دوره) خطاب به یار خود می گوید:</a:t>
            </a:r>
            <a:endParaRPr lang="en-US">
              <a:cs typeface="B Nazanin" panose="00000400000000000000" pitchFamily="2" charset="-78"/>
            </a:endParaRPr>
          </a:p>
          <a:p>
            <a:pPr algn="just"/>
            <a:r>
              <a:rPr lang="ar-SA" b="1">
                <a:solidFill>
                  <a:srgbClr val="FF0000"/>
                </a:solidFill>
                <a:cs typeface="B Nazanin" panose="00000400000000000000" pitchFamily="2" charset="-78"/>
              </a:rPr>
              <a:t>چرا یاری که به تو رو آورده است و تضرع کنان دیدار تو را می طلبد، می کشی؟ بار الها! مرا نزد یارم عزیز بدار و عشق او را در قلبم نیرو ببخش که تو بخشنده و بازدارنده ای».</a:t>
            </a:r>
            <a:endParaRPr lang="en-US">
              <a:solidFill>
                <a:srgbClr val="FF0000"/>
              </a:solidFill>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4260899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smtClean="0">
                <a:solidFill>
                  <a:srgbClr val="FF0000"/>
                </a:solidFill>
                <a:cs typeface="B Nazanin" panose="00000400000000000000" pitchFamily="2" charset="-78"/>
              </a:rPr>
              <a:t>3- دوره اموی: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838200" y="1890019"/>
            <a:ext cx="10515600" cy="4351338"/>
          </a:xfrm>
        </p:spPr>
        <p:txBody>
          <a:bodyPr>
            <a:normAutofit/>
          </a:bodyPr>
          <a:lstStyle/>
          <a:p>
            <a:pPr algn="just"/>
            <a:r>
              <a:rPr lang="ar-SA" smtClean="0">
                <a:cs typeface="B Nazanin" panose="00000400000000000000" pitchFamily="2" charset="-78"/>
              </a:rPr>
              <a:t>چون </a:t>
            </a:r>
            <a:r>
              <a:rPr lang="ar-SA">
                <a:cs typeface="B Nazanin" panose="00000400000000000000" pitchFamily="2" charset="-78"/>
              </a:rPr>
              <a:t>مرکز خلافت در زمان حضرت امام علی (ع) به کوفه منتقل شد، و از سوی دیگر دمشق مقر حکومت معاویه و  خاندان او گردید، شهرهای «مدینه» و «مکه» دور از مسؤولیت های دینی و اداری به پیشرفت و رفاه گراییدند و به مرکز شعر و شعرا تبدیل شدند. مجالس سماع و آواز ورقص و شرابخواری رایج شد و </a:t>
            </a:r>
            <a:r>
              <a:rPr lang="ar-SA" b="1">
                <a:solidFill>
                  <a:srgbClr val="FF0000"/>
                </a:solidFill>
                <a:cs typeface="B Nazanin" panose="00000400000000000000" pitchFamily="2" charset="-78"/>
              </a:rPr>
              <a:t>حتی ترانه ایی به «فارسی» و « رومی» در آن  محل ها خوانده می شد.</a:t>
            </a:r>
            <a:endParaRPr lang="en-US" b="1">
              <a:solidFill>
                <a:srgbClr val="FF0000"/>
              </a:solidFill>
              <a:cs typeface="B Nazanin" panose="00000400000000000000" pitchFamily="2" charset="-78"/>
            </a:endParaRPr>
          </a:p>
          <a:p>
            <a:pPr algn="just"/>
            <a:r>
              <a:rPr lang="ar-SA">
                <a:cs typeface="B Nazanin" panose="00000400000000000000" pitchFamily="2" charset="-78"/>
              </a:rPr>
              <a:t>در چنان جو آرام و پر رفاهی، شعر و شاعری نهضت گسترده ای را آغاز کرد. در این مرحله شعرا به طبقات گوناگونی تقسیم شدند</a:t>
            </a:r>
            <a:r>
              <a:rPr lang="ar-SA" smtClean="0">
                <a:cs typeface="B Nazanin" panose="00000400000000000000" pitchFamily="2" charset="-78"/>
              </a:rPr>
              <a:t>:</a:t>
            </a:r>
            <a:endParaRPr lang="en-US">
              <a:cs typeface="B Nazanin" panose="00000400000000000000" pitchFamily="2" charset="-78"/>
            </a:endParaRPr>
          </a:p>
        </p:txBody>
      </p:sp>
    </p:spTree>
    <p:extLst>
      <p:ext uri="{BB962C8B-B14F-4D97-AF65-F5344CB8AC3E}">
        <p14:creationId xmlns:p14="http://schemas.microsoft.com/office/powerpoint/2010/main" val="294562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229100" y="1825625"/>
            <a:ext cx="7124700" cy="4351338"/>
          </a:xfrm>
        </p:spPr>
        <p:txBody>
          <a:bodyPr/>
          <a:lstStyle/>
          <a:p>
            <a:pPr algn="just"/>
            <a:r>
              <a:rPr lang="ar-SA">
                <a:cs typeface="B Nazanin" panose="00000400000000000000" pitchFamily="2" charset="-78"/>
              </a:rPr>
              <a:t>طبقه شاعران سیاست که خود نیز چند گروه بودند، گروه شاعران شیعی مذهب مانند </a:t>
            </a:r>
            <a:r>
              <a:rPr lang="ar-SA" b="1">
                <a:cs typeface="B Nazanin" panose="00000400000000000000" pitchFamily="2" charset="-78"/>
              </a:rPr>
              <a:t>کمیت اسدی </a:t>
            </a:r>
            <a:r>
              <a:rPr lang="ar-SA">
                <a:cs typeface="B Nazanin" panose="00000400000000000000" pitchFamily="2" charset="-78"/>
              </a:rPr>
              <a:t>و </a:t>
            </a:r>
            <a:r>
              <a:rPr lang="ar-SA" b="1">
                <a:cs typeface="B Nazanin" panose="00000400000000000000" pitchFamily="2" charset="-78"/>
              </a:rPr>
              <a:t>کثیرعزّه</a:t>
            </a:r>
            <a:r>
              <a:rPr lang="ar-SA">
                <a:cs typeface="B Nazanin" panose="00000400000000000000" pitchFamily="2" charset="-78"/>
              </a:rPr>
              <a:t>. گروه شاعران خوارج و از جمله آنان </a:t>
            </a:r>
            <a:r>
              <a:rPr lang="ar-SA" b="1">
                <a:cs typeface="B Nazanin" panose="00000400000000000000" pitchFamily="2" charset="-78"/>
              </a:rPr>
              <a:t> عمران بن حطان </a:t>
            </a:r>
            <a:r>
              <a:rPr lang="ar-SA">
                <a:cs typeface="B Nazanin" panose="00000400000000000000" pitchFamily="2" charset="-78"/>
              </a:rPr>
              <a:t>و </a:t>
            </a:r>
            <a:r>
              <a:rPr lang="ar-SA" b="1">
                <a:cs typeface="B Nazanin" panose="00000400000000000000" pitchFamily="2" charset="-78"/>
              </a:rPr>
              <a:t>طرماح </a:t>
            </a:r>
            <a:r>
              <a:rPr lang="ar-SA">
                <a:cs typeface="B Nazanin" panose="00000400000000000000" pitchFamily="2" charset="-78"/>
              </a:rPr>
              <a:t>را باید نام برد. نمونه گروه شاعران بنی امیه که </a:t>
            </a:r>
            <a:r>
              <a:rPr lang="ar-SA" b="1">
                <a:cs typeface="B Nazanin" panose="00000400000000000000" pitchFamily="2" charset="-78"/>
              </a:rPr>
              <a:t>عبدالله بن زبیر عدی </a:t>
            </a:r>
            <a:r>
              <a:rPr lang="ar-SA">
                <a:cs typeface="B Nazanin" panose="00000400000000000000" pitchFamily="2" charset="-78"/>
              </a:rPr>
              <a:t>و</a:t>
            </a:r>
            <a:r>
              <a:rPr lang="ar-SA" b="1">
                <a:cs typeface="B Nazanin" panose="00000400000000000000" pitchFamily="2" charset="-78"/>
              </a:rPr>
              <a:t> بن رقاع </a:t>
            </a:r>
            <a:r>
              <a:rPr lang="ar-SA">
                <a:cs typeface="B Nazanin" panose="00000400000000000000" pitchFamily="2" charset="-78"/>
              </a:rPr>
              <a:t>از جمله آنان بودند.</a:t>
            </a:r>
            <a:endParaRPr lang="en-US">
              <a:cs typeface="B Nazanin" panose="00000400000000000000" pitchFamily="2" charset="-78"/>
            </a:endParaRPr>
          </a:p>
          <a:p>
            <a:pPr algn="just"/>
            <a:r>
              <a:rPr lang="ar-SA">
                <a:cs typeface="B Nazanin" panose="00000400000000000000" pitchFamily="2" charset="-78"/>
              </a:rPr>
              <a:t>طبقه شاعران غزلسرا که معروفترین آنان </a:t>
            </a:r>
            <a:r>
              <a:rPr lang="ar-SA" b="1">
                <a:cs typeface="B Nazanin" panose="00000400000000000000" pitchFamily="2" charset="-78"/>
              </a:rPr>
              <a:t>عمرو بن ابی ربیعه </a:t>
            </a:r>
            <a:r>
              <a:rPr lang="ar-SA">
                <a:cs typeface="B Nazanin" panose="00000400000000000000" pitchFamily="2" charset="-78"/>
              </a:rPr>
              <a:t> می باشد.</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58169"/>
            <a:ext cx="3257550" cy="3257550"/>
          </a:xfrm>
          <a:prstGeom prst="rect">
            <a:avLst/>
          </a:prstGeom>
        </p:spPr>
      </p:pic>
      <p:sp>
        <p:nvSpPr>
          <p:cNvPr id="5" name="TextBox 4"/>
          <p:cNvSpPr txBox="1"/>
          <p:nvPr/>
        </p:nvSpPr>
        <p:spPr>
          <a:xfrm>
            <a:off x="1123950" y="5448300"/>
            <a:ext cx="2686050" cy="523220"/>
          </a:xfrm>
          <a:prstGeom prst="rect">
            <a:avLst/>
          </a:prstGeom>
          <a:noFill/>
        </p:spPr>
        <p:txBody>
          <a:bodyPr wrap="square" rtlCol="1">
            <a:spAutoFit/>
          </a:bodyPr>
          <a:lstStyle/>
          <a:p>
            <a:pPr algn="ctr"/>
            <a:r>
              <a:rPr lang="ar-SA" sz="2800" b="1">
                <a:solidFill>
                  <a:srgbClr val="FF0000"/>
                </a:solidFill>
                <a:cs typeface="B Nazanin" panose="00000400000000000000" pitchFamily="2" charset="-78"/>
              </a:rPr>
              <a:t>عمرو بن ابی ربیعه</a:t>
            </a:r>
            <a:endParaRPr lang="fa-IR">
              <a:solidFill>
                <a:srgbClr val="FF0000"/>
              </a:solidFill>
            </a:endParaRPr>
          </a:p>
        </p:txBody>
      </p:sp>
    </p:spTree>
    <p:extLst>
      <p:ext uri="{BB962C8B-B14F-4D97-AF65-F5344CB8AC3E}">
        <p14:creationId xmlns:p14="http://schemas.microsoft.com/office/powerpoint/2010/main" val="3090330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ar-SA">
                <a:cs typeface="B Nazanin" panose="00000400000000000000" pitchFamily="2" charset="-78"/>
              </a:rPr>
              <a:t>و طبقه شاعران غزل «عذری» (پاک) که معروفترین شاعران این طبقه </a:t>
            </a:r>
            <a:r>
              <a:rPr lang="ar-SA" b="1">
                <a:cs typeface="B Nazanin" panose="00000400000000000000" pitchFamily="2" charset="-78"/>
              </a:rPr>
              <a:t>قیس بن ذریح </a:t>
            </a:r>
            <a:r>
              <a:rPr lang="ar-SA">
                <a:cs typeface="B Nazanin" panose="00000400000000000000" pitchFamily="2" charset="-78"/>
              </a:rPr>
              <a:t>و</a:t>
            </a:r>
            <a:r>
              <a:rPr lang="ar-SA" b="1">
                <a:cs typeface="B Nazanin" panose="00000400000000000000" pitchFamily="2" charset="-78"/>
              </a:rPr>
              <a:t> جمیل بن معمر</a:t>
            </a:r>
            <a:r>
              <a:rPr lang="ar-SA">
                <a:cs typeface="B Nazanin" panose="00000400000000000000" pitchFamily="2" charset="-78"/>
              </a:rPr>
              <a:t> هستند. طبقه شاعران «زهد» که شاعران بنامه آن </a:t>
            </a:r>
            <a:r>
              <a:rPr lang="ar-SA" b="1">
                <a:cs typeface="B Nazanin" panose="00000400000000000000" pitchFamily="2" charset="-78"/>
              </a:rPr>
              <a:t> ابوالاسود دَولی (از یاران امام علی(ع)) </a:t>
            </a:r>
            <a:r>
              <a:rPr lang="ar-SA">
                <a:cs typeface="B Nazanin" panose="00000400000000000000" pitchFamily="2" charset="-78"/>
              </a:rPr>
              <a:t>و</a:t>
            </a:r>
            <a:r>
              <a:rPr lang="ar-SA" b="1">
                <a:cs typeface="B Nazanin" panose="00000400000000000000" pitchFamily="2" charset="-78"/>
              </a:rPr>
              <a:t> سابق بربری</a:t>
            </a:r>
            <a:r>
              <a:rPr lang="ar-SA">
                <a:cs typeface="B Nazanin" panose="00000400000000000000" pitchFamily="2" charset="-78"/>
              </a:rPr>
              <a:t> می باشند. شاعران دیگری نیز در </a:t>
            </a:r>
            <a:r>
              <a:rPr lang="ar-SA">
                <a:cs typeface="B Nazanin" panose="00000400000000000000" pitchFamily="2" charset="-78"/>
              </a:rPr>
              <a:t>وصف </a:t>
            </a:r>
            <a:r>
              <a:rPr lang="ar-SA" smtClean="0">
                <a:cs typeface="B Nazanin" panose="00000400000000000000" pitchFamily="2" charset="-78"/>
              </a:rPr>
              <a:t>طبیعت </a:t>
            </a:r>
            <a:r>
              <a:rPr lang="ar-SA">
                <a:cs typeface="B Nazanin" panose="00000400000000000000" pitchFamily="2" charset="-78"/>
              </a:rPr>
              <a:t>شعر گفته اند که به شاعران طبیعت معروف شده اند مانند </a:t>
            </a:r>
            <a:r>
              <a:rPr lang="ar-SA" b="1">
                <a:cs typeface="B Nazanin" panose="00000400000000000000" pitchFamily="2" charset="-78"/>
              </a:rPr>
              <a:t>ذوالرمه </a:t>
            </a:r>
            <a:r>
              <a:rPr lang="ar-SA">
                <a:cs typeface="B Nazanin" panose="00000400000000000000" pitchFamily="2" charset="-78"/>
              </a:rPr>
              <a:t> شاعران حماسه و  رجزخوانی نیز یک طبقه را تشکیل می دادند که از جمله آنان </a:t>
            </a:r>
            <a:r>
              <a:rPr lang="ar-SA" b="1">
                <a:cs typeface="B Nazanin" panose="00000400000000000000" pitchFamily="2" charset="-78"/>
              </a:rPr>
              <a:t>ابونجم عجلی ، عجاج </a:t>
            </a:r>
            <a:r>
              <a:rPr lang="ar-SA">
                <a:cs typeface="B Nazanin" panose="00000400000000000000" pitchFamily="2" charset="-78"/>
              </a:rPr>
              <a:t>و</a:t>
            </a:r>
            <a:r>
              <a:rPr lang="ar-SA" b="1">
                <a:cs typeface="B Nazanin" panose="00000400000000000000" pitchFamily="2" charset="-78"/>
              </a:rPr>
              <a:t> رؤبه</a:t>
            </a:r>
            <a:r>
              <a:rPr lang="ar-SA">
                <a:cs typeface="B Nazanin" panose="00000400000000000000" pitchFamily="2" charset="-78"/>
              </a:rPr>
              <a:t> را باید نام برد.</a:t>
            </a:r>
            <a:endParaRPr lang="en-US">
              <a:cs typeface="B Nazanin" panose="00000400000000000000" pitchFamily="2" charset="-78"/>
            </a:endParaRPr>
          </a:p>
          <a:p>
            <a:endParaRPr lang="fa-IR"/>
          </a:p>
        </p:txBody>
      </p:sp>
      <p:sp>
        <p:nvSpPr>
          <p:cNvPr id="4" name="Flowchart: Process 3"/>
          <p:cNvSpPr/>
          <p:nvPr/>
        </p:nvSpPr>
        <p:spPr>
          <a:xfrm>
            <a:off x="1524000" y="4495800"/>
            <a:ext cx="2971800" cy="125730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a:solidFill>
                  <a:prstClr val="black"/>
                </a:solidFill>
                <a:cs typeface="B Nazanin" panose="00000400000000000000" pitchFamily="2" charset="-78"/>
              </a:rPr>
              <a:t>وصف طبیعت</a:t>
            </a:r>
            <a:endParaRPr lang="fa-IR"/>
          </a:p>
        </p:txBody>
      </p:sp>
    </p:spTree>
    <p:extLst>
      <p:ext uri="{BB962C8B-B14F-4D97-AF65-F5344CB8AC3E}">
        <p14:creationId xmlns:p14="http://schemas.microsoft.com/office/powerpoint/2010/main" val="1950484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smtClean="0">
                <a:solidFill>
                  <a:srgbClr val="FF0000"/>
                </a:solidFill>
                <a:cs typeface="B Nazanin" panose="00000400000000000000" pitchFamily="2" charset="-78"/>
              </a:rPr>
              <a:t>4- دوره عباسی اول:</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این </a:t>
            </a:r>
            <a:r>
              <a:rPr lang="fa-IR">
                <a:cs typeface="B Nazanin" panose="00000400000000000000" pitchFamily="2" charset="-78"/>
              </a:rPr>
              <a:t>دوره که دوره شکوفایی شعر عرب است، اوایل قرن دوم تا اواسط قرن سوم را در برمی گیرد. در این دوره افراد بسیاری از ملل مختلف- که به اسلام گرویده بودند- به ملت عرب پیوستند و اختلاط فرهنگ و علوم و ادبیات آنان در شعر عرب اثر گذاشت. از این رو در این دوره واژه ها و اصطلاحات غیر عربی از قبیل «فارسی»،«رومی» و «حبشی» وارد شعر عرب شد</a:t>
            </a:r>
            <a:r>
              <a:rPr lang="fa-IR" smtClean="0">
                <a:cs typeface="B Nazanin" panose="00000400000000000000" pitchFamily="2" charset="-78"/>
              </a:rPr>
              <a:t>.</a:t>
            </a:r>
            <a:endParaRPr lang="en-US">
              <a:cs typeface="B Nazanin" panose="00000400000000000000" pitchFamily="2" charset="-78"/>
            </a:endParaRPr>
          </a:p>
        </p:txBody>
      </p:sp>
      <p:sp>
        <p:nvSpPr>
          <p:cNvPr id="4" name="Flowchart: Process 3"/>
          <p:cNvSpPr/>
          <p:nvPr/>
        </p:nvSpPr>
        <p:spPr>
          <a:xfrm>
            <a:off x="1790700" y="4171950"/>
            <a:ext cx="4362450" cy="121920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اوایل قرن دوم تا اواسط قرن سوم</a:t>
            </a:r>
            <a:endParaRPr lang="fa-IR" b="1">
              <a:solidFill>
                <a:srgbClr val="FF0000"/>
              </a:solidFill>
            </a:endParaRPr>
          </a:p>
        </p:txBody>
      </p:sp>
    </p:spTree>
    <p:extLst>
      <p:ext uri="{BB962C8B-B14F-4D97-AF65-F5344CB8AC3E}">
        <p14:creationId xmlns:p14="http://schemas.microsoft.com/office/powerpoint/2010/main" val="334181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جمله شاعرانی که در شعر خود بیش از دیگران اصطلاحات و واژه های فارسی به کار می برد </a:t>
            </a:r>
            <a:r>
              <a:rPr lang="fa-IR" b="1">
                <a:cs typeface="B Nazanin" panose="00000400000000000000" pitchFamily="2" charset="-78"/>
              </a:rPr>
              <a:t>ابونواس</a:t>
            </a:r>
            <a:r>
              <a:rPr lang="fa-IR">
                <a:cs typeface="B Nazanin" panose="00000400000000000000" pitchFamily="2" charset="-78"/>
              </a:rPr>
              <a:t> بود:</a:t>
            </a:r>
            <a:endParaRPr lang="en-US">
              <a:cs typeface="B Nazanin" panose="00000400000000000000" pitchFamily="2" charset="-78"/>
            </a:endParaRPr>
          </a:p>
          <a:p>
            <a:pPr marL="0" indent="0" algn="ctr">
              <a:buNone/>
            </a:pPr>
            <a:r>
              <a:rPr lang="fa-IR" b="1">
                <a:cs typeface="B Nazanin" panose="00000400000000000000" pitchFamily="2" charset="-78"/>
              </a:rPr>
              <a:t>المهر جان المدار، بوقتهِ الکراز</a:t>
            </a:r>
            <a:endParaRPr lang="en-US">
              <a:cs typeface="B Nazanin" panose="00000400000000000000" pitchFamily="2" charset="-78"/>
            </a:endParaRPr>
          </a:p>
          <a:p>
            <a:pPr marL="0" indent="0" algn="ctr">
              <a:buNone/>
            </a:pPr>
            <a:r>
              <a:rPr lang="fa-IR" b="1">
                <a:cs typeface="B Nazanin" panose="00000400000000000000" pitchFamily="2" charset="-78"/>
              </a:rPr>
              <a:t>والنور کروز الکبار و جشن جاهنبار</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1109662" y="2399538"/>
            <a:ext cx="2509838" cy="3203512"/>
          </a:xfrm>
          <a:prstGeom prst="rect">
            <a:avLst/>
          </a:prstGeom>
        </p:spPr>
      </p:pic>
    </p:spTree>
    <p:extLst>
      <p:ext uri="{BB962C8B-B14F-4D97-AF65-F5344CB8AC3E}">
        <p14:creationId xmlns:p14="http://schemas.microsoft.com/office/powerpoint/2010/main" val="3960168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دوره عباسی از جهت رفاه طلبی و کثرت اماکن عیاشی معروف است. عده ای از شاعران غرل سرا نیز بخاطر هماهنگی با حرکت هنری آن روز، شعر خود را در بابت ترانه و موسیقی می سرودند و از سرودن شعر در وزن های بلند روی گردانده به وزن های خفیف، بسیط و ... رو آوردند</a:t>
            </a:r>
            <a:r>
              <a:rPr lang="fa-IR" smtClean="0">
                <a:cs typeface="B Nazanin" panose="00000400000000000000" pitchFamily="2" charset="-78"/>
              </a:rPr>
              <a:t>.</a:t>
            </a:r>
            <a:endParaRPr lang="en-US">
              <a:cs typeface="B Nazanin" panose="00000400000000000000" pitchFamily="2" charset="-78"/>
            </a:endParaRPr>
          </a:p>
        </p:txBody>
      </p:sp>
    </p:spTree>
    <p:extLst>
      <p:ext uri="{BB962C8B-B14F-4D97-AF65-F5344CB8AC3E}">
        <p14:creationId xmlns:p14="http://schemas.microsoft.com/office/powerpoint/2010/main" val="1467580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شعر این دوره « زحاف» فراوان شد. </a:t>
            </a:r>
            <a:r>
              <a:rPr lang="fa-IR" b="1">
                <a:cs typeface="B Nazanin" panose="00000400000000000000" pitchFamily="2" charset="-78"/>
              </a:rPr>
              <a:t>ولیدبن یزدی</a:t>
            </a:r>
            <a:r>
              <a:rPr lang="fa-IR">
                <a:cs typeface="B Nazanin" panose="00000400000000000000" pitchFamily="2" charset="-78"/>
              </a:rPr>
              <a:t> وزن « مجتث» را از این زحاف ها گرفت و این وزن های سبک و ساده خاص قطعه های آوازخوانی، هجا، مناظره و  بدیه گویی شد. اما قصیده ها با همان متانت گذشته مخصوص مدح و رثا باقی ماند. نمونه ای از شعر بحر« مجتث» از </a:t>
            </a:r>
            <a:r>
              <a:rPr lang="fa-IR" b="1">
                <a:cs typeface="B Nazanin" panose="00000400000000000000" pitchFamily="2" charset="-78"/>
              </a:rPr>
              <a:t>مطیع بن ایاس کوفی</a:t>
            </a:r>
            <a:r>
              <a:rPr lang="fa-IR">
                <a:cs typeface="B Nazanin" panose="00000400000000000000" pitchFamily="2" charset="-78"/>
              </a:rPr>
              <a:t> در زیر می آید:</a:t>
            </a:r>
            <a:endParaRPr lang="en-US">
              <a:cs typeface="B Nazanin" panose="00000400000000000000" pitchFamily="2" charset="-78"/>
            </a:endParaRPr>
          </a:p>
          <a:p>
            <a:pPr algn="ctr"/>
            <a:r>
              <a:rPr lang="fa-IR" b="1">
                <a:solidFill>
                  <a:srgbClr val="FF0000"/>
                </a:solidFill>
                <a:cs typeface="B Nazanin" panose="00000400000000000000" pitchFamily="2" charset="-78"/>
              </a:rPr>
              <a:t>ویلی ممن جفانی                     و حبّه قد برانی</a:t>
            </a:r>
            <a:endParaRPr lang="en-US">
              <a:solidFill>
                <a:srgbClr val="FF0000"/>
              </a:solidFill>
              <a:cs typeface="B Nazanin" panose="00000400000000000000" pitchFamily="2" charset="-78"/>
            </a:endParaRPr>
          </a:p>
          <a:p>
            <a:pPr algn="ctr"/>
            <a:r>
              <a:rPr lang="fa-IR">
                <a:cs typeface="B Nazanin" panose="00000400000000000000" pitchFamily="2" charset="-78"/>
              </a:rPr>
              <a:t>« وای بر من از یاری که مرا ترک نمود و عشق او نحیفم کرد.»</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3101963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دوره عباسی اول، وصف صحرا به وصف باغ ها و گل ها تغییر یافت. زیرا شاعران از صحراها به شهر ها آمدند و در باغ ها و گلستان ها ساکن شدند و به کشورهای مختلف اسلامی آن زمان مسافرت کرده، مناظر زیبا را مشاهده و در شعر خود به وصف کشیدند. دراین دوره شعر آموزشی نیز رایج شد. از شاعران مشهور این دوره </a:t>
            </a:r>
            <a:r>
              <a:rPr lang="fa-IR" b="1">
                <a:cs typeface="B Nazanin" panose="00000400000000000000" pitchFamily="2" charset="-78"/>
              </a:rPr>
              <a:t> بشّاربن برد، ابونواس، ابوالعتاهیه و ابوتمام</a:t>
            </a:r>
            <a:r>
              <a:rPr lang="fa-IR">
                <a:cs typeface="B Nazanin" panose="00000400000000000000" pitchFamily="2" charset="-78"/>
              </a:rPr>
              <a:t> را باید نام برد.</a:t>
            </a:r>
            <a:endParaRPr lang="en-US">
              <a:cs typeface="B Nazanin" panose="00000400000000000000" pitchFamily="2" charset="-78"/>
            </a:endParaRPr>
          </a:p>
          <a:p>
            <a:pPr algn="just"/>
            <a:endParaRPr lang="fa-IR" smtClean="0">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6286500" y="3963988"/>
            <a:ext cx="3962400" cy="189071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وصف صحرا به وصف باغ ها و گل ها تغییر یافت</a:t>
            </a:r>
            <a:endParaRPr lang="fa-IR"/>
          </a:p>
        </p:txBody>
      </p:sp>
      <p:pic>
        <p:nvPicPr>
          <p:cNvPr id="5" name="Picture 4"/>
          <p:cNvPicPr>
            <a:picLocks noChangeAspect="1"/>
          </p:cNvPicPr>
          <p:nvPr/>
        </p:nvPicPr>
        <p:blipFill>
          <a:blip r:embed="rId2"/>
          <a:stretch>
            <a:fillRect/>
          </a:stretch>
        </p:blipFill>
        <p:spPr>
          <a:xfrm>
            <a:off x="885825" y="3903662"/>
            <a:ext cx="3714750" cy="2085975"/>
          </a:xfrm>
          <a:prstGeom prst="rect">
            <a:avLst/>
          </a:prstGeom>
        </p:spPr>
      </p:pic>
    </p:spTree>
    <p:extLst>
      <p:ext uri="{BB962C8B-B14F-4D97-AF65-F5344CB8AC3E}">
        <p14:creationId xmlns:p14="http://schemas.microsoft.com/office/powerpoint/2010/main" val="277026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5- دوره عباسی دوم:</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اوایل </a:t>
            </a:r>
            <a:r>
              <a:rPr lang="fa-IR">
                <a:cs typeface="B Nazanin" panose="00000400000000000000" pitchFamily="2" charset="-78"/>
              </a:rPr>
              <a:t>قرن سوم هجریه به منزله رنسانس علمی در جهان </a:t>
            </a:r>
            <a:r>
              <a:rPr lang="fa-IR" smtClean="0">
                <a:cs typeface="B Nazanin" panose="00000400000000000000" pitchFamily="2" charset="-78"/>
              </a:rPr>
              <a:t>اسلام </a:t>
            </a:r>
            <a:r>
              <a:rPr lang="fa-IR">
                <a:cs typeface="B Nazanin" panose="00000400000000000000" pitchFamily="2" charset="-78"/>
              </a:rPr>
              <a:t>بود. در این قرن، ترجمه از زبان های مختلف رواج فراوان یافت و پژوهش ها و بررسی های علمی افزون گردید.</a:t>
            </a:r>
            <a:endParaRPr lang="en-US">
              <a:cs typeface="B Nazanin" panose="00000400000000000000" pitchFamily="2" charset="-78"/>
            </a:endParaRPr>
          </a:p>
          <a:p>
            <a:pPr algn="just"/>
            <a:r>
              <a:rPr lang="fa-IR">
                <a:cs typeface="B Nazanin" panose="00000400000000000000" pitchFamily="2" charset="-78"/>
              </a:rPr>
              <a:t>آمیزن ملت عرب با ملل مختلف پدیده هایی موثر از جهت فرهنگ وادب و آداب و رسوم در زندگی آنان داشت. به همین دلیل شعر در این مرحله از نکته های دقیق و ظریف سرشار شد.</a:t>
            </a:r>
            <a:endParaRPr lang="en-US">
              <a:cs typeface="B Nazanin" panose="00000400000000000000" pitchFamily="2" charset="-78"/>
            </a:endParaRPr>
          </a:p>
          <a:p>
            <a:pPr algn="just"/>
            <a:r>
              <a:rPr lang="fa-IR">
                <a:cs typeface="B Nazanin" panose="00000400000000000000" pitchFamily="2" charset="-78"/>
              </a:rPr>
              <a:t>ظهور دانشمندان بزرگی چون </a:t>
            </a:r>
            <a:r>
              <a:rPr lang="fa-IR" b="1">
                <a:cs typeface="B Nazanin" panose="00000400000000000000" pitchFamily="2" charset="-78"/>
              </a:rPr>
              <a:t>خلیل بن احمد فراهیدی و ابن سکیت </a:t>
            </a:r>
            <a:r>
              <a:rPr lang="fa-IR">
                <a:cs typeface="B Nazanin" panose="00000400000000000000" pitchFamily="2" charset="-78"/>
              </a:rPr>
              <a:t>در علم زبان و  نحو به حق زبان قرآن را از آشفتنگی و آمیختگی با دیگر زبان ها مصون نگه داشت.</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333500" y="4762500"/>
            <a:ext cx="4000500" cy="93345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رنسانس علمی</a:t>
            </a:r>
            <a:endParaRPr lang="fa-IR"/>
          </a:p>
        </p:txBody>
      </p:sp>
    </p:spTree>
    <p:extLst>
      <p:ext uri="{BB962C8B-B14F-4D97-AF65-F5344CB8AC3E}">
        <p14:creationId xmlns:p14="http://schemas.microsoft.com/office/powerpoint/2010/main" val="2862021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a:cs typeface="B Nazanin" panose="00000400000000000000" pitchFamily="2" charset="-78"/>
              </a:rPr>
              <a:t>درد مشترک: همسایگی تنگاتنگ، دین مشترک،فرهنگ نزدیک و از همه </a:t>
            </a:r>
            <a:r>
              <a:rPr lang="ar-SA" smtClean="0">
                <a:cs typeface="B Nazanin" panose="00000400000000000000" pitchFamily="2" charset="-78"/>
              </a:rPr>
              <a:t>مهمتر</a:t>
            </a:r>
            <a:r>
              <a:rPr lang="fa-IR" smtClean="0">
                <a:cs typeface="B Nazanin" panose="00000400000000000000" pitchFamily="2" charset="-78"/>
              </a:rPr>
              <a:t> </a:t>
            </a:r>
            <a:r>
              <a:rPr lang="ar-SA" smtClean="0">
                <a:cs typeface="B Nazanin" panose="00000400000000000000" pitchFamily="2" charset="-78"/>
              </a:rPr>
              <a:t>«</a:t>
            </a:r>
            <a:r>
              <a:rPr lang="ar-SA">
                <a:solidFill>
                  <a:srgbClr val="FF0000"/>
                </a:solidFill>
                <a:cs typeface="B Nazanin" panose="00000400000000000000" pitchFamily="2" charset="-78"/>
              </a:rPr>
              <a:t>درد مشترک</a:t>
            </a:r>
            <a:r>
              <a:rPr lang="ar-SA">
                <a:cs typeface="B Nazanin" panose="00000400000000000000" pitchFamily="2" charset="-78"/>
              </a:rPr>
              <a:t>»،همگی عواملی هستند که زبان و فرهنگ فارسی و عربی را به هم گره می زنند و در نتیجه نویسندگان و مترجمان آگاه به این دو زبان را در برابر مسؤولیت سنگینی قرار می دهند.</a:t>
            </a:r>
            <a:endParaRPr lang="en-US">
              <a:cs typeface="B Nazanin" panose="00000400000000000000" pitchFamily="2" charset="-78"/>
            </a:endParaRPr>
          </a:p>
          <a:p>
            <a:pPr algn="just"/>
            <a:r>
              <a:rPr lang="ar-SA">
                <a:cs typeface="B Nazanin" panose="00000400000000000000" pitchFamily="2" charset="-78"/>
              </a:rPr>
              <a:t> دیری است که در زمینه تحقیق و ترجمه در این دو زبان تلاش هایی شده است، اما در مقایسه با گستردگی و اهمیت موضوع، این تلاش ها بسیار کم است. زیرا این دو زبان غنی، با فرهنگ والای اسلامی آبیاری شده و میراث عظیمی را تشکیل می دهند که لزوماً باید بیش از این در خدمت خلاقیت و رشد جامعه ما گمارده شوند.</a:t>
            </a:r>
            <a:endParaRPr lang="en-US">
              <a:cs typeface="B Nazanin" panose="00000400000000000000" pitchFamily="2" charset="-78"/>
            </a:endParaRPr>
          </a:p>
        </p:txBody>
      </p:sp>
    </p:spTree>
    <p:extLst>
      <p:ext uri="{BB962C8B-B14F-4D97-AF65-F5344CB8AC3E}">
        <p14:creationId xmlns:p14="http://schemas.microsoft.com/office/powerpoint/2010/main" val="447790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شعر این دوره به رغم تحولات پیاپی، همچنان بنیه و ساختار قالبی و نیز کاربرد واژگان خود را داشت. در مضامین اصلی آن که مدح و رثا بود، تغییر چندانی داده نشد. تنها در نوع مدح تغییراتی حاصل گردید. از جمله، اگر درگذشته از بخشش و شجاعت داد سخن می رفت، در این دوره از تقوا و عدالت حکام یا از کاخی که حاکم ساخته بود به عنوان جزئی از توانایی های حاکم سخن می رفت. حتی در برخی موارد در رثای حیوانات هم شعر سرودند.</a:t>
            </a:r>
            <a:endParaRPr lang="en-US"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224604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5715000" y="1825625"/>
            <a:ext cx="5638800" cy="4351338"/>
          </a:xfrm>
        </p:spPr>
        <p:txBody>
          <a:bodyPr/>
          <a:lstStyle/>
          <a:p>
            <a:pPr algn="just"/>
            <a:r>
              <a:rPr lang="fa-IR">
                <a:cs typeface="B Nazanin" panose="00000400000000000000" pitchFamily="2" charset="-78"/>
              </a:rPr>
              <a:t>عبرت گرفتن از گذشتگان را نیز باید جزو ویژگی های شعر این دوره دانست، به گونه ای که </a:t>
            </a:r>
            <a:r>
              <a:rPr lang="fa-IR">
                <a:solidFill>
                  <a:srgbClr val="FF0000"/>
                </a:solidFill>
                <a:cs typeface="B Nazanin" panose="00000400000000000000" pitchFamily="2" charset="-78"/>
              </a:rPr>
              <a:t>بحتری </a:t>
            </a:r>
            <a:r>
              <a:rPr lang="fa-IR">
                <a:cs typeface="B Nazanin" panose="00000400000000000000" pitchFamily="2" charset="-78"/>
              </a:rPr>
              <a:t>( در گذشته در سال 284 ه.) از مشاهده ویرانه های طاق کسرا متأثر شد و قصیده ای سرود که از جهت وصف کم نظیر است.</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1047749" y="1825625"/>
            <a:ext cx="4449233" cy="3336925"/>
          </a:xfrm>
          <a:prstGeom prst="rect">
            <a:avLst/>
          </a:prstGeom>
        </p:spPr>
      </p:pic>
      <p:sp>
        <p:nvSpPr>
          <p:cNvPr id="5" name="TextBox 4"/>
          <p:cNvSpPr txBox="1"/>
          <p:nvPr/>
        </p:nvSpPr>
        <p:spPr>
          <a:xfrm>
            <a:off x="1905000" y="5467350"/>
            <a:ext cx="2628900" cy="523220"/>
          </a:xfrm>
          <a:prstGeom prst="rect">
            <a:avLst/>
          </a:prstGeom>
          <a:noFill/>
        </p:spPr>
        <p:txBody>
          <a:bodyPr wrap="square" rtlCol="1">
            <a:spAutoFit/>
          </a:bodyPr>
          <a:lstStyle/>
          <a:p>
            <a:pPr algn="ctr"/>
            <a:r>
              <a:rPr lang="fa-IR" sz="2800" b="1" smtClean="0">
                <a:solidFill>
                  <a:srgbClr val="FF0000"/>
                </a:solidFill>
                <a:cs typeface="B Nazanin" panose="00000400000000000000" pitchFamily="2" charset="-78"/>
              </a:rPr>
              <a:t>طاق کسری</a:t>
            </a:r>
            <a:endParaRPr lang="fa-IR" sz="2800" b="1">
              <a:solidFill>
                <a:srgbClr val="FF0000"/>
              </a:solidFill>
              <a:cs typeface="B Nazanin" panose="00000400000000000000" pitchFamily="2" charset="-78"/>
            </a:endParaRPr>
          </a:p>
        </p:txBody>
      </p:sp>
    </p:spTree>
    <p:extLst>
      <p:ext uri="{BB962C8B-B14F-4D97-AF65-F5344CB8AC3E}">
        <p14:creationId xmlns:p14="http://schemas.microsoft.com/office/powerpoint/2010/main" val="2858648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خاقانی شروانی (582 ه.) </a:t>
            </a:r>
            <a:r>
              <a:rPr lang="fa-IR">
                <a:solidFill>
                  <a:srgbClr val="FF0000"/>
                </a:solidFill>
                <a:cs typeface="B Nazanin" panose="00000400000000000000" pitchFamily="2" charset="-78"/>
              </a:rPr>
              <a:t>نیز قصیده اعتباریه «آیینه عبرت» خود را مانند </a:t>
            </a:r>
            <a:r>
              <a:rPr lang="fa-IR" b="1">
                <a:solidFill>
                  <a:srgbClr val="FF0000"/>
                </a:solidFill>
                <a:cs typeface="B Nazanin" panose="00000400000000000000" pitchFamily="2" charset="-78"/>
              </a:rPr>
              <a:t>بختری</a:t>
            </a:r>
            <a:r>
              <a:rPr lang="fa-IR">
                <a:solidFill>
                  <a:srgbClr val="FF0000"/>
                </a:solidFill>
                <a:cs typeface="B Nazanin" panose="00000400000000000000" pitchFamily="2" charset="-78"/>
              </a:rPr>
              <a:t> از مشاهده ویرانه طاق کسرا سرود. </a:t>
            </a:r>
            <a:r>
              <a:rPr lang="fa-IR">
                <a:cs typeface="B Nazanin" panose="00000400000000000000" pitchFamily="2" charset="-78"/>
              </a:rPr>
              <a:t>نکته ای مهم که در بیشتر شعرای دوره عباسی نمایان است، این است که غالب این شعرا دل در هوای آل علی(ع) داشته اندف اما جو حاکم و دشمنی سرسختانه عباسیان با اهل بیت (ع) مانع ظهور چنان ولایی بود. </a:t>
            </a:r>
          </a:p>
        </p:txBody>
      </p:sp>
    </p:spTree>
    <p:extLst>
      <p:ext uri="{BB962C8B-B14F-4D97-AF65-F5344CB8AC3E}">
        <p14:creationId xmlns:p14="http://schemas.microsoft.com/office/powerpoint/2010/main" val="1266212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از این رو است که به محض اینکه </a:t>
            </a:r>
            <a:r>
              <a:rPr lang="fa-IR" b="1">
                <a:cs typeface="B Nazanin" panose="00000400000000000000" pitchFamily="2" charset="-78"/>
              </a:rPr>
              <a:t>بختری</a:t>
            </a:r>
            <a:r>
              <a:rPr lang="fa-IR">
                <a:cs typeface="B Nazanin" panose="00000400000000000000" pitchFamily="2" charset="-78"/>
              </a:rPr>
              <a:t> خبر مرگ </a:t>
            </a:r>
            <a:r>
              <a:rPr lang="fa-IR" b="1">
                <a:cs typeface="B Nazanin" panose="00000400000000000000" pitchFamily="2" charset="-78"/>
              </a:rPr>
              <a:t>متوکل عباسی</a:t>
            </a:r>
            <a:r>
              <a:rPr lang="fa-IR">
                <a:cs typeface="B Nazanin" panose="00000400000000000000" pitchFamily="2" charset="-78"/>
              </a:rPr>
              <a:t> را- که در دشمنی با علویان(ع) سرسخت بود- شنید، نزد پسرش </a:t>
            </a:r>
            <a:r>
              <a:rPr lang="fa-IR" b="1">
                <a:cs typeface="B Nazanin" panose="00000400000000000000" pitchFamily="2" charset="-78"/>
              </a:rPr>
              <a:t>منتصر</a:t>
            </a:r>
            <a:r>
              <a:rPr lang="fa-IR">
                <a:cs typeface="B Nazanin" panose="00000400000000000000" pitchFamily="2" charset="-78"/>
              </a:rPr>
              <a:t> که جانشین پدر شده بودف رفت و قصیده ای در مدح او سرود و او را در این قصیده بخاطر دفع اذیت و آزار از اهل بیت(ع) ستود.</a:t>
            </a:r>
            <a:endParaRPr lang="en-US">
              <a:cs typeface="B Nazanin" panose="00000400000000000000" pitchFamily="2" charset="-78"/>
            </a:endParaRPr>
          </a:p>
          <a:p>
            <a:pPr algn="just"/>
            <a:r>
              <a:rPr lang="fa-IR">
                <a:cs typeface="B Nazanin" panose="00000400000000000000" pitchFamily="2" charset="-78"/>
              </a:rPr>
              <a:t>در عصر عباسی تصوف و عرفان به اوج خود رسید و از زهد جدا شد.</a:t>
            </a:r>
            <a:endParaRPr lang="en-US">
              <a:cs typeface="B Nazanin" panose="00000400000000000000" pitchFamily="2" charset="-78"/>
            </a:endParaRPr>
          </a:p>
          <a:p>
            <a:pPr algn="just"/>
            <a:r>
              <a:rPr lang="fa-IR">
                <a:cs typeface="B Nazanin" panose="00000400000000000000" pitchFamily="2" charset="-78"/>
              </a:rPr>
              <a:t>از شاعران بنام این دوره </a:t>
            </a:r>
            <a:r>
              <a:rPr lang="fa-IR" b="1">
                <a:cs typeface="B Nazanin" panose="00000400000000000000" pitchFamily="2" charset="-78"/>
              </a:rPr>
              <a:t>ابن جهم، بحتریف ابن الرومی، ابن المعتز و متنبی</a:t>
            </a:r>
            <a:r>
              <a:rPr lang="fa-IR">
                <a:cs typeface="B Nazanin" panose="00000400000000000000" pitchFamily="2" charset="-78"/>
              </a:rPr>
              <a:t> را می توان نام برد.</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212359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6- دوره مغول و عثمانی: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a:t>
            </a:r>
            <a:r>
              <a:rPr lang="fa-IR">
                <a:cs typeface="B Nazanin" panose="00000400000000000000" pitchFamily="2" charset="-78"/>
              </a:rPr>
              <a:t>عصر را عصر انحطاط نامیده اند و باید گفت که این دوره، به حق عصر سقوط و تاریکی و انحطاط جهان عرب بوده است. این دوره که بیش از شش قرن به طول انجامید، تاریک ترین دوره ادب است. در این ششصد سال تنها به چند چهره درخشان از شاعران نسبتاً مشهور برمی خوریم. از جمله این چهره ها، </a:t>
            </a:r>
            <a:r>
              <a:rPr lang="fa-IR" b="1">
                <a:cs typeface="B Nazanin" panose="00000400000000000000" pitchFamily="2" charset="-78"/>
              </a:rPr>
              <a:t>بوصیری</a:t>
            </a:r>
            <a:r>
              <a:rPr lang="fa-IR">
                <a:cs typeface="B Nazanin" panose="00000400000000000000" pitchFamily="2" charset="-78"/>
              </a:rPr>
              <a:t>( صاحب قصیده مشهور « برده» در مدح حضرت رسول اکرم(ص) و </a:t>
            </a:r>
            <a:r>
              <a:rPr lang="fa-IR" b="1">
                <a:cs typeface="B Nazanin" panose="00000400000000000000" pitchFamily="2" charset="-78"/>
              </a:rPr>
              <a:t>این الوردی</a:t>
            </a:r>
            <a:r>
              <a:rPr lang="fa-IR">
                <a:cs typeface="B Nazanin" panose="00000400000000000000" pitchFamily="2" charset="-78"/>
              </a:rPr>
              <a:t>( صاحب قصیده معروف « لامیه النصح» در پند که 77 بیت دارد) از شهرت بیشتری برخوردارند.</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Connector 3"/>
          <p:cNvSpPr/>
          <p:nvPr/>
        </p:nvSpPr>
        <p:spPr>
          <a:xfrm>
            <a:off x="1524000" y="4171950"/>
            <a:ext cx="2571750" cy="1676400"/>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عصر انحطاط</a:t>
            </a:r>
            <a:endParaRPr lang="fa-IR"/>
          </a:p>
        </p:txBody>
      </p:sp>
    </p:spTree>
    <p:extLst>
      <p:ext uri="{BB962C8B-B14F-4D97-AF65-F5344CB8AC3E}">
        <p14:creationId xmlns:p14="http://schemas.microsoft.com/office/powerpoint/2010/main" val="3934000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اما چهره درخشان این </a:t>
            </a:r>
            <a:r>
              <a:rPr lang="fa-IR" smtClean="0">
                <a:cs typeface="B Nazanin" panose="00000400000000000000" pitchFamily="2" charset="-78"/>
              </a:rPr>
              <a:t>دوره </a:t>
            </a:r>
            <a:r>
              <a:rPr lang="fa-IR" b="1">
                <a:solidFill>
                  <a:srgbClr val="FF0000"/>
                </a:solidFill>
                <a:cs typeface="B Nazanin" panose="00000400000000000000" pitchFamily="2" charset="-78"/>
              </a:rPr>
              <a:t>صفی الدین حلی</a:t>
            </a:r>
            <a:r>
              <a:rPr lang="fa-IR">
                <a:solidFill>
                  <a:srgbClr val="FF0000"/>
                </a:solidFill>
                <a:cs typeface="B Nazanin" panose="00000400000000000000" pitchFamily="2" charset="-78"/>
              </a:rPr>
              <a:t> </a:t>
            </a:r>
            <a:r>
              <a:rPr lang="fa-IR">
                <a:cs typeface="B Nazanin" panose="00000400000000000000" pitchFamily="2" charset="-78"/>
              </a:rPr>
              <a:t>می باشد. اولین قصیده بدیعی را این شاعر سرود. او به زبان عربی تسلط فراوان داشت و مهارت وی در تفنن به فنون شعر مشهور است.</a:t>
            </a:r>
            <a:endParaRPr lang="en-US">
              <a:cs typeface="B Nazanin" panose="00000400000000000000" pitchFamily="2" charset="-78"/>
            </a:endParaRPr>
          </a:p>
          <a:p>
            <a:pPr algn="just"/>
            <a:r>
              <a:rPr lang="fa-IR">
                <a:cs typeface="B Nazanin" panose="00000400000000000000" pitchFamily="2" charset="-78"/>
              </a:rPr>
              <a:t>از ویژگی های برجسته این دوره، تصنع لفظی و بدیعی و بازی با الفاظ و واژه های پرزرق و برق بود که منجر به کاستن از رونق شعر شد. شاعران نیز در به کار بردن واژه های عامیانه زیاده روی کردند.</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838200" y="4001294"/>
            <a:ext cx="4476750" cy="142875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بازی با الفاظ و واژه های پرزرق و برق</a:t>
            </a:r>
            <a:endParaRPr lang="fa-IR"/>
          </a:p>
        </p:txBody>
      </p:sp>
    </p:spTree>
    <p:extLst>
      <p:ext uri="{BB962C8B-B14F-4D97-AF65-F5344CB8AC3E}">
        <p14:creationId xmlns:p14="http://schemas.microsoft.com/office/powerpoint/2010/main" val="3618620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7- دوره نهضت: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پس </a:t>
            </a:r>
            <a:r>
              <a:rPr lang="fa-IR">
                <a:cs typeface="B Nazanin" panose="00000400000000000000" pitchFamily="2" charset="-78"/>
              </a:rPr>
              <a:t>از پایان گرفتن جنگ های صلیبی، کشورهای عربی در انزوا به سر بردند و تا مدت ها اثری از جهش فکری بروز نکرد. در این مدت اروپا با سرعت از پلکان نهضت علمی خویش بالا رفته و شرق همچنان در عزلتی تاریک مانده بود. شرقی که در قرون سیاه وسطا پرتوافشانی به غرب را به عهده داشت، اکنون باید در انتظار پیام آوران نور از جانب غرب می نشست.</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490514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اروپا در اوایل قرن هفدهم میلادی برای نشر فرهنگ ودین و اندیشه خود دست به تبلیغات گسترده ای زد مانند ایجاد مدارس مسیحی در لبنان به دستور پاپ، جذب گروه هایی از فارق التحصیلان این مدارس برای تعلیم و آموزش در اروپا و نیز ایجاد دانشگاه مسیحی در لبنان،  تأسیس دانشگاه آمریکایی در بیروت. صنعت چاپ و دایر شدن کتابخانه در تئاتر نیز به این جنبش علمی و هنری سرعت بخشید.</a:t>
            </a:r>
            <a:endParaRPr lang="en-US">
              <a:cs typeface="B Nazanin" panose="00000400000000000000" pitchFamily="2" charset="-78"/>
            </a:endParaRPr>
          </a:p>
          <a:p>
            <a:endParaRPr lang="fa-IR"/>
          </a:p>
        </p:txBody>
      </p:sp>
      <p:sp>
        <p:nvSpPr>
          <p:cNvPr id="4" name="Flowchart: Process 3"/>
          <p:cNvSpPr/>
          <p:nvPr/>
        </p:nvSpPr>
        <p:spPr>
          <a:xfrm>
            <a:off x="1543050" y="4038600"/>
            <a:ext cx="4191000" cy="142875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اوایل قرن هفدهم میلادی</a:t>
            </a:r>
            <a:endParaRPr lang="fa-IR"/>
          </a:p>
        </p:txBody>
      </p:sp>
    </p:spTree>
    <p:extLst>
      <p:ext uri="{BB962C8B-B14F-4D97-AF65-F5344CB8AC3E}">
        <p14:creationId xmlns:p14="http://schemas.microsoft.com/office/powerpoint/2010/main" val="2325321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کشور مصر اگرچه مانند لبنان مرکز تبلیغات اروپاییان نبودف اما گروه هایی از مصر برای آموزش صنعت به اروپا فرستاده شده بودند، به طور غیر مستقیم تحت تأثیر فرهنگ و ادب اروپایی قرار گرفتند. تغییر نظام آموزشی و جنبش های سیاسی از جمله عواملی بودند که شاعران را در دیگر کشورهای عربی به ویژه مصر و لبنان، در برابر نیازی تازه قرار دادند.</a:t>
            </a:r>
            <a:endParaRPr lang="en-US">
              <a:cs typeface="B Nazanin" panose="00000400000000000000" pitchFamily="2" charset="-78"/>
            </a:endParaRPr>
          </a:p>
          <a:p>
            <a:pPr algn="just"/>
            <a:r>
              <a:rPr lang="fa-IR">
                <a:cs typeface="B Nazanin" panose="00000400000000000000" pitchFamily="2" charset="-78"/>
              </a:rPr>
              <a:t>شعر کلاسیک وکهن با مضامین قدیم، دیگر جوابگوی این نیازها نبود، بنابراین آنان در صدد کشف و یافتن اسلوب و روشی نو درشعر برآمدند.</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314450" y="4495800"/>
            <a:ext cx="4495800" cy="139065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تغییر نظام آموزشی و جنبش های سیاسی</a:t>
            </a:r>
            <a:endParaRPr lang="fa-IR"/>
          </a:p>
        </p:txBody>
      </p:sp>
    </p:spTree>
    <p:extLst>
      <p:ext uri="{BB962C8B-B14F-4D97-AF65-F5344CB8AC3E}">
        <p14:creationId xmlns:p14="http://schemas.microsoft.com/office/powerpoint/2010/main" val="1146133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شعر در این دوره از خواب چندین ساله بخاست، اما خواب آلود و گیج که تحت تأثیر </a:t>
            </a:r>
            <a:r>
              <a:rPr lang="fa-IR" b="1" smtClean="0">
                <a:solidFill>
                  <a:srgbClr val="FF0000"/>
                </a:solidFill>
                <a:cs typeface="B Nazanin" panose="00000400000000000000" pitchFamily="2" charset="-78"/>
              </a:rPr>
              <a:t>قرون انحطاط مغول و عثمانی ضعیف و رکیک </a:t>
            </a:r>
            <a:r>
              <a:rPr lang="fa-IR" smtClean="0">
                <a:solidFill>
                  <a:srgbClr val="FF0000"/>
                </a:solidFill>
                <a:cs typeface="B Nazanin" panose="00000400000000000000" pitchFamily="2" charset="-78"/>
              </a:rPr>
              <a:t>شده بود</a:t>
            </a:r>
            <a:r>
              <a:rPr lang="fa-IR" smtClean="0">
                <a:cs typeface="B Nazanin" panose="00000400000000000000" pitchFamily="2" charset="-78"/>
              </a:rPr>
              <a:t>. نه قدرت نوگرایی داشت و  نه توان بازگشت به عصر طلایی. پس از گذشت مدتی افتان و خیزان راه خویش را به سوی گذشته یافت: بازگشت ادبی، این سرنوشت ادبیات برخی کشورها است، سقوط، سپس بیداری و آنگاه بازگشت و سرانجام نهضت جدید ادبی( مراحلی که ادبیات ایران پشت سر گذاشت، دقیقا با این مراحل تحول ادبیات منطبق است.)</a:t>
            </a:r>
            <a:endParaRPr lang="en-US" smtClean="0">
              <a:cs typeface="B Nazanin" panose="00000400000000000000" pitchFamily="2" charset="-78"/>
            </a:endParaRPr>
          </a:p>
          <a:p>
            <a:pPr algn="just"/>
            <a:r>
              <a:rPr lang="fa-IR" smtClean="0">
                <a:cs typeface="B Nazanin" panose="00000400000000000000" pitchFamily="2" charset="-78"/>
              </a:rPr>
              <a:t>شعر عرب سرانجام توانست خود را از گرد و خاک قرون انحطاط بتکاند و از بازی ها، صنایع بدیعی و چیستان و ماده تاریخ سازی دور شود.</a:t>
            </a:r>
            <a:endParaRPr lang="en-US"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85053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a:cs typeface="B Nazanin" panose="00000400000000000000" pitchFamily="2" charset="-78"/>
              </a:rPr>
              <a:t>عدم تبادل فرهنگی  و نبود هماهنگی میان کشورهای مسلمان، میدان را حتی برای نویسندگان دست دوم غرب هم گشوده است در حالی که تحقیق در ادبیات فارسی در کشورهای عرب و بیشتر در مصر از زمان سلمان ساوجی و سنایی می گذرد و اگ</a:t>
            </a:r>
            <a:r>
              <a:rPr lang="ar-SA" b="1">
                <a:solidFill>
                  <a:srgbClr val="FF0000"/>
                </a:solidFill>
                <a:cs typeface="B Nazanin" panose="00000400000000000000" pitchFamily="2" charset="-78"/>
              </a:rPr>
              <a:t>ر در مطبوعات عرب مقاله ای از ادبیات معاصر ایران پیدا می کنید</a:t>
            </a:r>
            <a:r>
              <a:rPr lang="ar-SA">
                <a:cs typeface="B Nazanin" panose="00000400000000000000" pitchFamily="2" charset="-78"/>
              </a:rPr>
              <a:t> </a:t>
            </a:r>
            <a:r>
              <a:rPr lang="ar-SA" b="1">
                <a:solidFill>
                  <a:srgbClr val="FF0000"/>
                </a:solidFill>
                <a:cs typeface="B Nazanin" panose="00000400000000000000" pitchFamily="2" charset="-78"/>
              </a:rPr>
              <a:t>از حد پروین اعتصامی و نیما تجاوز نمی کند.</a:t>
            </a:r>
            <a:endParaRPr lang="en-US" b="1">
              <a:solidFill>
                <a:srgbClr val="FF0000"/>
              </a:solidFill>
              <a:cs typeface="B Nazanin" panose="00000400000000000000" pitchFamily="2" charset="-78"/>
            </a:endParaRPr>
          </a:p>
          <a:p>
            <a:pPr algn="just"/>
            <a:r>
              <a:rPr lang="ar-SA">
                <a:cs typeface="B Nazanin" panose="00000400000000000000" pitchFamily="2" charset="-78"/>
              </a:rPr>
              <a:t>زیرا کشورهای مسلمان چهار «مصراع» دروازه های کشورهای خود را به روی غرب گشوده اما به روی هم بسته اند!</a:t>
            </a:r>
            <a:endParaRPr lang="en-US">
              <a:cs typeface="B Nazanin" panose="00000400000000000000" pitchFamily="2" charset="-78"/>
            </a:endParaRPr>
          </a:p>
        </p:txBody>
      </p:sp>
    </p:spTree>
    <p:extLst>
      <p:ext uri="{BB962C8B-B14F-4D97-AF65-F5344CB8AC3E}">
        <p14:creationId xmlns:p14="http://schemas.microsoft.com/office/powerpoint/2010/main" val="2689675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پیشگامان دوره </a:t>
            </a:r>
            <a:r>
              <a:rPr lang="fa-IR" b="1">
                <a:solidFill>
                  <a:srgbClr val="FF0000"/>
                </a:solidFill>
                <a:cs typeface="B Nazanin" panose="00000400000000000000" pitchFamily="2" charset="-78"/>
              </a:rPr>
              <a:t>نهضت</a:t>
            </a:r>
            <a:r>
              <a:rPr lang="fa-IR" b="1" smtClean="0">
                <a:solidFill>
                  <a:srgbClr val="FF0000"/>
                </a:solidFill>
                <a:cs typeface="B Nazanin" panose="00000400000000000000" pitchFamily="2" charset="-78"/>
              </a:rPr>
              <a:t>:</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4095750" y="1825625"/>
            <a:ext cx="7258050" cy="4351338"/>
          </a:xfrm>
        </p:spPr>
        <p:txBody>
          <a:bodyPr/>
          <a:lstStyle/>
          <a:p>
            <a:pPr algn="just"/>
            <a:r>
              <a:rPr lang="fa-IR" smtClean="0">
                <a:cs typeface="B Nazanin" panose="00000400000000000000" pitchFamily="2" charset="-78"/>
              </a:rPr>
              <a:t>اگرچه </a:t>
            </a:r>
            <a:r>
              <a:rPr lang="fa-IR">
                <a:cs typeface="B Nazanin" panose="00000400000000000000" pitchFamily="2" charset="-78"/>
              </a:rPr>
              <a:t>شعر این مرحله در نتیجه بازگشت به دوره عباسی از جهت بنیه از استحکام و جزالت و هویت مطلوبی برخوردار شد، اما از جهت محتوا تحول چشمگیری نداشت. ظهور شاعرانی چون </a:t>
            </a:r>
            <a:r>
              <a:rPr lang="fa-IR" b="1">
                <a:cs typeface="B Nazanin" panose="00000400000000000000" pitchFamily="2" charset="-78"/>
              </a:rPr>
              <a:t>ناصیف یازجی</a:t>
            </a:r>
            <a:r>
              <a:rPr lang="fa-IR">
                <a:cs typeface="B Nazanin" panose="00000400000000000000" pitchFamily="2" charset="-78"/>
              </a:rPr>
              <a:t>( در گذشته در 1871 م.) در لبنان و </a:t>
            </a:r>
            <a:r>
              <a:rPr lang="fa-IR" b="1">
                <a:cs typeface="B Nazanin" panose="00000400000000000000" pitchFamily="2" charset="-78"/>
              </a:rPr>
              <a:t>محمود سامی بارودی</a:t>
            </a:r>
            <a:r>
              <a:rPr lang="fa-IR">
                <a:cs typeface="B Nazanin" panose="00000400000000000000" pitchFamily="2" charset="-78"/>
              </a:rPr>
              <a:t>( در گذشته در 1904 م.) در مصر زمینه تحول شعر را فراهم کرد. </a:t>
            </a:r>
            <a:r>
              <a:rPr lang="fa-IR" b="1">
                <a:cs typeface="B Nazanin" panose="00000400000000000000" pitchFamily="2" charset="-78"/>
              </a:rPr>
              <a:t>یازجی</a:t>
            </a:r>
            <a:r>
              <a:rPr lang="fa-IR">
                <a:cs typeface="B Nazanin" panose="00000400000000000000" pitchFamily="2" charset="-78"/>
              </a:rPr>
              <a:t> زبان شعر را از مبالغه گویی و محسنات لفظی آزاد کرد و به دلیل تسلط او بر زبان عرب، واژه ها و اصطلاحات ضعیف و رکیک از شعر وی دور شده اند.</a:t>
            </a:r>
            <a:endParaRPr lang="en-US">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042436" cy="2879726"/>
          </a:xfrm>
          <a:prstGeom prst="rect">
            <a:avLst/>
          </a:prstGeom>
        </p:spPr>
      </p:pic>
      <p:sp>
        <p:nvSpPr>
          <p:cNvPr id="5" name="TextBox 4"/>
          <p:cNvSpPr txBox="1"/>
          <p:nvPr/>
        </p:nvSpPr>
        <p:spPr>
          <a:xfrm>
            <a:off x="981075" y="5029200"/>
            <a:ext cx="2756686" cy="523220"/>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محمود سامی بارودی</a:t>
            </a:r>
            <a:endParaRPr lang="fa-IR">
              <a:solidFill>
                <a:srgbClr val="FF0000"/>
              </a:solidFill>
            </a:endParaRPr>
          </a:p>
        </p:txBody>
      </p:sp>
    </p:spTree>
    <p:extLst>
      <p:ext uri="{BB962C8B-B14F-4D97-AF65-F5344CB8AC3E}">
        <p14:creationId xmlns:p14="http://schemas.microsoft.com/office/powerpoint/2010/main" val="3316321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cs typeface="B Nazanin" panose="00000400000000000000" pitchFamily="2" charset="-78"/>
              </a:rPr>
              <a:t>بارودی </a:t>
            </a:r>
            <a:r>
              <a:rPr lang="fa-IR">
                <a:cs typeface="B Nazanin" panose="00000400000000000000" pitchFamily="2" charset="-78"/>
              </a:rPr>
              <a:t>که از شرایط بهتری برخوردار بود، توانست شعر کلاسیک را برای عرضه مفاهیم زمان خود به کار ببرد. شعر از از شخصیتی نیرومند وسنت شکن برخاسته است، </a:t>
            </a:r>
            <a:r>
              <a:rPr lang="fa-IR">
                <a:solidFill>
                  <a:srgbClr val="FF0000"/>
                </a:solidFill>
                <a:cs typeface="B Nazanin" panose="00000400000000000000" pitchFamily="2" charset="-78"/>
              </a:rPr>
              <a:t>بنابراین نهضت شعر عرب، در حقیقت با </a:t>
            </a:r>
            <a:r>
              <a:rPr lang="fa-IR" b="1">
                <a:solidFill>
                  <a:srgbClr val="FF0000"/>
                </a:solidFill>
                <a:cs typeface="B Nazanin" panose="00000400000000000000" pitchFamily="2" charset="-78"/>
              </a:rPr>
              <a:t>محمود سامی بارودی</a:t>
            </a:r>
            <a:r>
              <a:rPr lang="fa-IR">
                <a:solidFill>
                  <a:srgbClr val="FF0000"/>
                </a:solidFill>
                <a:cs typeface="B Nazanin" panose="00000400000000000000" pitchFamily="2" charset="-78"/>
              </a:rPr>
              <a:t> آغاز شده است.</a:t>
            </a:r>
            <a:endParaRPr lang="en-US">
              <a:solidFill>
                <a:srgbClr val="FF0000"/>
              </a:solidFill>
              <a:cs typeface="B Nazanin" panose="00000400000000000000" pitchFamily="2" charset="-78"/>
            </a:endParaRPr>
          </a:p>
          <a:p>
            <a:pPr algn="just"/>
            <a:r>
              <a:rPr lang="fa-IR">
                <a:cs typeface="B Nazanin" panose="00000400000000000000" pitchFamily="2" charset="-78"/>
              </a:rPr>
              <a:t>گزیده ای از قطعه « زندانی» او را می خوانیم:</a:t>
            </a:r>
            <a:endParaRPr lang="en-US">
              <a:cs typeface="B Nazanin" panose="00000400000000000000" pitchFamily="2" charset="-78"/>
            </a:endParaRPr>
          </a:p>
          <a:p>
            <a:pPr algn="just"/>
            <a:r>
              <a:rPr lang="fa-IR" b="1">
                <a:cs typeface="B Nazanin" panose="00000400000000000000" pitchFamily="2" charset="-78"/>
              </a:rPr>
              <a:t>« درد من شیدایی است</a:t>
            </a:r>
            <a:endParaRPr lang="en-US">
              <a:cs typeface="B Nazanin" panose="00000400000000000000" pitchFamily="2" charset="-78"/>
            </a:endParaRPr>
          </a:p>
          <a:p>
            <a:pPr algn="just"/>
            <a:r>
              <a:rPr lang="fa-IR" b="1">
                <a:cs typeface="B Nazanin" panose="00000400000000000000" pitchFamily="2" charset="-78"/>
              </a:rPr>
              <a:t>همدلی نیست، نه یاری با من، و سیاهی را پایانی نیست</a:t>
            </a:r>
            <a:endParaRPr lang="en-US">
              <a:cs typeface="B Nazanin" panose="00000400000000000000" pitchFamily="2" charset="-78"/>
            </a:endParaRPr>
          </a:p>
          <a:p>
            <a:pPr algn="just"/>
            <a:r>
              <a:rPr lang="fa-IR" b="1">
                <a:cs typeface="B Nazanin" panose="00000400000000000000" pitchFamily="2" charset="-78"/>
              </a:rPr>
              <a:t>همه اطراف، مرا دیوار است</a:t>
            </a:r>
            <a:endParaRPr lang="en-US">
              <a:cs typeface="B Nazanin" panose="00000400000000000000" pitchFamily="2" charset="-78"/>
            </a:endParaRPr>
          </a:p>
          <a:p>
            <a:pPr algn="just"/>
            <a:r>
              <a:rPr lang="fa-IR" b="1">
                <a:cs typeface="B Nazanin" panose="00000400000000000000" pitchFamily="2" charset="-78"/>
              </a:rPr>
              <a:t>درها سخت به هم چسبیده</a:t>
            </a:r>
            <a:endParaRPr lang="en-US">
              <a:cs typeface="B Nazanin" panose="00000400000000000000" pitchFamily="2" charset="-78"/>
            </a:endParaRPr>
          </a:p>
          <a:p>
            <a:pPr algn="just"/>
            <a:r>
              <a:rPr lang="fa-IR" b="1">
                <a:cs typeface="B Nazanin" panose="00000400000000000000" pitchFamily="2" charset="-78"/>
              </a:rPr>
              <a:t>گام، چون بردارم، دست تاریکی، سخت، در جای مرا بنشاند!»</a:t>
            </a:r>
            <a:endParaRPr lang="en-US">
              <a:cs typeface="B Nazanin" panose="00000400000000000000" pitchFamily="2" charset="-78"/>
            </a:endParaRPr>
          </a:p>
        </p:txBody>
      </p:sp>
    </p:spTree>
    <p:extLst>
      <p:ext uri="{BB962C8B-B14F-4D97-AF65-F5344CB8AC3E}">
        <p14:creationId xmlns:p14="http://schemas.microsoft.com/office/powerpoint/2010/main" val="1862481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10050" y="1825625"/>
            <a:ext cx="7143750" cy="4351338"/>
          </a:xfrm>
        </p:spPr>
        <p:txBody>
          <a:bodyPr/>
          <a:lstStyle/>
          <a:p>
            <a:pPr algn="just"/>
            <a:r>
              <a:rPr lang="fa-IR">
                <a:cs typeface="B Nazanin" panose="00000400000000000000" pitchFamily="2" charset="-78"/>
              </a:rPr>
              <a:t>به راستی این بیت ها شما را به یاد شعر « می تراود مهتاب» </a:t>
            </a:r>
            <a:r>
              <a:rPr lang="fa-IR" b="1">
                <a:cs typeface="B Nazanin" panose="00000400000000000000" pitchFamily="2" charset="-78"/>
              </a:rPr>
              <a:t>نیما</a:t>
            </a:r>
            <a:r>
              <a:rPr lang="fa-IR">
                <a:cs typeface="B Nazanin" panose="00000400000000000000" pitchFamily="2" charset="-78"/>
              </a:rPr>
              <a:t> نمی اندازد؟</a:t>
            </a:r>
            <a:endParaRPr lang="en-US">
              <a:cs typeface="B Nazanin" panose="00000400000000000000" pitchFamily="2" charset="-78"/>
            </a:endParaRPr>
          </a:p>
          <a:p>
            <a:pPr algn="just"/>
            <a:r>
              <a:rPr lang="fa-IR" b="1">
                <a:cs typeface="B Nazanin" panose="00000400000000000000" pitchFamily="2" charset="-78"/>
              </a:rPr>
              <a:t>«... خواب در چشم ترم می شکند</a:t>
            </a:r>
            <a:endParaRPr lang="en-US">
              <a:cs typeface="B Nazanin" panose="00000400000000000000" pitchFamily="2" charset="-78"/>
            </a:endParaRPr>
          </a:p>
          <a:p>
            <a:pPr algn="just"/>
            <a:r>
              <a:rPr lang="fa-IR" b="1">
                <a:cs typeface="B Nazanin" panose="00000400000000000000" pitchFamily="2" charset="-78"/>
              </a:rPr>
              <a:t>نگران با من استاده سحر...</a:t>
            </a:r>
            <a:endParaRPr lang="en-US">
              <a:cs typeface="B Nazanin" panose="00000400000000000000" pitchFamily="2" charset="-78"/>
            </a:endParaRPr>
          </a:p>
          <a:p>
            <a:pPr algn="just"/>
            <a:r>
              <a:rPr lang="fa-IR" b="1">
                <a:cs typeface="B Nazanin" panose="00000400000000000000" pitchFamily="2" charset="-78"/>
              </a:rPr>
              <a:t>دست ها می سایم تا دری بگشایم...</a:t>
            </a:r>
            <a:endParaRPr lang="en-US">
              <a:cs typeface="B Nazanin" panose="00000400000000000000" pitchFamily="2" charset="-78"/>
            </a:endParaRPr>
          </a:p>
          <a:p>
            <a:pPr algn="just"/>
            <a:r>
              <a:rPr lang="fa-IR" b="1">
                <a:cs typeface="B Nazanin" panose="00000400000000000000" pitchFamily="2" charset="-78"/>
              </a:rPr>
              <a:t>در و دیوار به هم ریخته شان</a:t>
            </a:r>
            <a:endParaRPr lang="en-US">
              <a:cs typeface="B Nazanin" panose="00000400000000000000" pitchFamily="2" charset="-78"/>
            </a:endParaRPr>
          </a:p>
          <a:p>
            <a:pPr algn="just"/>
            <a:r>
              <a:rPr lang="fa-IR" b="1">
                <a:cs typeface="B Nazanin" panose="00000400000000000000" pitchFamily="2" charset="-78"/>
              </a:rPr>
              <a:t>بر سرم می شکند.»</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048000" cy="2999874"/>
          </a:xfrm>
          <a:prstGeom prst="rect">
            <a:avLst/>
          </a:prstGeom>
        </p:spPr>
      </p:pic>
      <p:sp>
        <p:nvSpPr>
          <p:cNvPr id="5" name="TextBox 4"/>
          <p:cNvSpPr txBox="1"/>
          <p:nvPr/>
        </p:nvSpPr>
        <p:spPr>
          <a:xfrm>
            <a:off x="1447800" y="5200650"/>
            <a:ext cx="1543050"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نیما یوشیج</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1386614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با اینکه </a:t>
            </a:r>
            <a:r>
              <a:rPr lang="fa-IR" b="1">
                <a:cs typeface="B Nazanin" panose="00000400000000000000" pitchFamily="2" charset="-78"/>
              </a:rPr>
              <a:t>بارودی</a:t>
            </a:r>
            <a:r>
              <a:rPr lang="fa-IR">
                <a:cs typeface="B Nazanin" panose="00000400000000000000" pitchFamily="2" charset="-78"/>
              </a:rPr>
              <a:t> 32 سال پیش از </a:t>
            </a:r>
            <a:r>
              <a:rPr lang="fa-IR" b="1">
                <a:cs typeface="B Nazanin" panose="00000400000000000000" pitchFamily="2" charset="-78"/>
              </a:rPr>
              <a:t>نیما</a:t>
            </a:r>
            <a:r>
              <a:rPr lang="fa-IR">
                <a:cs typeface="B Nazanin" panose="00000400000000000000" pitchFamily="2" charset="-78"/>
              </a:rPr>
              <a:t> در گذشته است، در دو بیداری و بی همدلی و بی همدردی و دیوارها ودرهای به هم ریخته، حرف هر دو شاعر پیشگام و صاحب مکتب در این مایه است. در اوایل قرن بیستم گروهی از شاعران عرب در صدد نوآوری در شعر برآمدند اما شیوه شعر غربی را در زبان فصیح و متعالی عرب پیاده کردند. این عده تقریبا همان راه </a:t>
            </a:r>
            <a:r>
              <a:rPr lang="fa-IR" b="1">
                <a:cs typeface="B Nazanin" panose="00000400000000000000" pitchFamily="2" charset="-78"/>
              </a:rPr>
              <a:t>بارودی</a:t>
            </a:r>
            <a:r>
              <a:rPr lang="fa-IR">
                <a:cs typeface="B Nazanin" panose="00000400000000000000" pitchFamily="2" charset="-78"/>
              </a:rPr>
              <a:t> رادرپیش گرفتند</a:t>
            </a:r>
            <a:r>
              <a:rPr lang="fa-IR">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3201058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981450" y="1825625"/>
            <a:ext cx="7372350" cy="4351338"/>
          </a:xfrm>
        </p:spPr>
        <p:txBody>
          <a:bodyPr/>
          <a:lstStyle/>
          <a:p>
            <a:pPr algn="just"/>
            <a:r>
              <a:rPr lang="fa-IR" b="1">
                <a:cs typeface="B Nazanin" panose="00000400000000000000" pitchFamily="2" charset="-78"/>
              </a:rPr>
              <a:t>احمد شوقی</a:t>
            </a:r>
            <a:r>
              <a:rPr lang="fa-IR">
                <a:cs typeface="B Nazanin" panose="00000400000000000000" pitchFamily="2" charset="-78"/>
              </a:rPr>
              <a:t>( در گذشته در 1932 م.) </a:t>
            </a:r>
            <a:r>
              <a:rPr lang="fa-IR" b="1">
                <a:cs typeface="B Nazanin" panose="00000400000000000000" pitchFamily="2" charset="-78"/>
              </a:rPr>
              <a:t>حافظ </a:t>
            </a:r>
            <a:r>
              <a:rPr lang="fa-IR" b="1">
                <a:cs typeface="B Nazanin" panose="00000400000000000000" pitchFamily="2" charset="-78"/>
              </a:rPr>
              <a:t>ابراهیم </a:t>
            </a:r>
            <a:r>
              <a:rPr lang="fa-IR" smtClean="0">
                <a:cs typeface="B Nazanin" panose="00000400000000000000" pitchFamily="2" charset="-78"/>
              </a:rPr>
              <a:t>(در </a:t>
            </a:r>
            <a:r>
              <a:rPr lang="fa-IR">
                <a:cs typeface="B Nazanin" panose="00000400000000000000" pitchFamily="2" charset="-78"/>
              </a:rPr>
              <a:t>گذشته 1932 م.) </a:t>
            </a:r>
            <a:r>
              <a:rPr lang="fa-IR" b="1">
                <a:cs typeface="B Nazanin" panose="00000400000000000000" pitchFamily="2" charset="-78"/>
              </a:rPr>
              <a:t>معروف رصافی </a:t>
            </a:r>
            <a:r>
              <a:rPr lang="fa-IR">
                <a:cs typeface="B Nazanin" panose="00000400000000000000" pitchFamily="2" charset="-78"/>
              </a:rPr>
              <a:t>(1945 م.) و </a:t>
            </a:r>
            <a:r>
              <a:rPr lang="fa-IR" b="1">
                <a:cs typeface="B Nazanin" panose="00000400000000000000" pitchFamily="2" charset="-78"/>
              </a:rPr>
              <a:t>خلیل مطران </a:t>
            </a:r>
            <a:r>
              <a:rPr lang="fa-IR">
                <a:cs typeface="B Nazanin" panose="00000400000000000000" pitchFamily="2" charset="-78"/>
              </a:rPr>
              <a:t>(1942 م.) شاعرانی هستند که در صدد تحول شعر برآمدند.</a:t>
            </a:r>
            <a:endParaRPr lang="en-US">
              <a:cs typeface="B Nazanin" panose="00000400000000000000" pitchFamily="2" charset="-78"/>
            </a:endParaRPr>
          </a:p>
          <a:p>
            <a:pPr algn="just"/>
            <a:r>
              <a:rPr lang="fa-IR">
                <a:cs typeface="B Nazanin" panose="00000400000000000000" pitchFamily="2" charset="-78"/>
              </a:rPr>
              <a:t>در این مرحله برای نخستین بار نمایشنامه های منظوم </a:t>
            </a:r>
            <a:r>
              <a:rPr lang="fa-IR" b="1">
                <a:cs typeface="B Nazanin" panose="00000400000000000000" pitchFamily="2" charset="-78"/>
              </a:rPr>
              <a:t>احمد شوقی</a:t>
            </a:r>
            <a:r>
              <a:rPr lang="fa-IR">
                <a:cs typeface="B Nazanin" panose="00000400000000000000" pitchFamily="2" charset="-78"/>
              </a:rPr>
              <a:t> گامی نو در شعر عرب به شمار می رفت. </a:t>
            </a:r>
            <a:endParaRPr lang="en-US">
              <a:cs typeface="B Nazanin" panose="00000400000000000000" pitchFamily="2" charset="-78"/>
            </a:endParaRPr>
          </a:p>
          <a:p>
            <a:pPr algn="just"/>
            <a:r>
              <a:rPr lang="fa-IR" b="1">
                <a:cs typeface="B Nazanin" panose="00000400000000000000" pitchFamily="2" charset="-78"/>
              </a:rPr>
              <a:t>خلیل یازجی</a:t>
            </a:r>
            <a:r>
              <a:rPr lang="fa-IR">
                <a:cs typeface="B Nazanin" panose="00000400000000000000" pitchFamily="2" charset="-78"/>
              </a:rPr>
              <a:t> نیز در این زمینه کارهایی عرضه کرد.</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25624"/>
            <a:ext cx="2933700" cy="3089275"/>
          </a:xfrm>
          <a:prstGeom prst="rect">
            <a:avLst/>
          </a:prstGeom>
        </p:spPr>
      </p:pic>
      <p:sp>
        <p:nvSpPr>
          <p:cNvPr id="5" name="TextBox 4"/>
          <p:cNvSpPr txBox="1"/>
          <p:nvPr/>
        </p:nvSpPr>
        <p:spPr>
          <a:xfrm>
            <a:off x="1352550" y="5372100"/>
            <a:ext cx="1771650"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احمد شوقی</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1793520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143000" y="1690688"/>
            <a:ext cx="2533650" cy="3457377"/>
          </a:xfrm>
          <a:prstGeom prst="rect">
            <a:avLst/>
          </a:prstGeom>
        </p:spPr>
      </p:pic>
      <p:sp>
        <p:nvSpPr>
          <p:cNvPr id="5" name="TextBox 4"/>
          <p:cNvSpPr txBox="1"/>
          <p:nvPr/>
        </p:nvSpPr>
        <p:spPr>
          <a:xfrm>
            <a:off x="1466850" y="5460027"/>
            <a:ext cx="1885950"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حافظ ابراهیم</a:t>
            </a:r>
            <a:endParaRPr lang="fa-IR" sz="2000" b="1">
              <a:solidFill>
                <a:srgbClr val="FF0000"/>
              </a:solidFill>
              <a:cs typeface="B Nazanin" panose="00000400000000000000" pitchFamily="2" charset="-78"/>
            </a:endParaRPr>
          </a:p>
        </p:txBody>
      </p:sp>
      <p:sp>
        <p:nvSpPr>
          <p:cNvPr id="6" name="Rectangle 5"/>
          <p:cNvSpPr/>
          <p:nvPr/>
        </p:nvSpPr>
        <p:spPr>
          <a:xfrm>
            <a:off x="4987879" y="5429250"/>
            <a:ext cx="1576072" cy="461665"/>
          </a:xfrm>
          <a:prstGeom prst="rect">
            <a:avLst/>
          </a:prstGeom>
        </p:spPr>
        <p:txBody>
          <a:bodyPr wrap="none">
            <a:spAutoFit/>
          </a:bodyPr>
          <a:lstStyle/>
          <a:p>
            <a:r>
              <a:rPr lang="fa-IR" sz="2400">
                <a:solidFill>
                  <a:srgbClr val="FF0000"/>
                </a:solidFill>
                <a:cs typeface="B Nazanin" panose="00000400000000000000" pitchFamily="2" charset="-78"/>
              </a:rPr>
              <a:t>معروف رصافی </a:t>
            </a:r>
          </a:p>
        </p:txBody>
      </p:sp>
      <p:pic>
        <p:nvPicPr>
          <p:cNvPr id="7" name="Picture 6"/>
          <p:cNvPicPr>
            <a:picLocks noChangeAspect="1"/>
          </p:cNvPicPr>
          <p:nvPr/>
        </p:nvPicPr>
        <p:blipFill>
          <a:blip r:embed="rId3"/>
          <a:stretch>
            <a:fillRect/>
          </a:stretch>
        </p:blipFill>
        <p:spPr>
          <a:xfrm>
            <a:off x="4553768" y="1690688"/>
            <a:ext cx="2570932" cy="3420538"/>
          </a:xfrm>
          <a:prstGeom prst="rect">
            <a:avLst/>
          </a:prstGeom>
        </p:spPr>
      </p:pic>
      <p:pic>
        <p:nvPicPr>
          <p:cNvPr id="8" name="Picture 7"/>
          <p:cNvPicPr>
            <a:picLocks noChangeAspect="1"/>
          </p:cNvPicPr>
          <p:nvPr/>
        </p:nvPicPr>
        <p:blipFill>
          <a:blip r:embed="rId4"/>
          <a:stretch>
            <a:fillRect/>
          </a:stretch>
        </p:blipFill>
        <p:spPr>
          <a:xfrm>
            <a:off x="7781924" y="1690688"/>
            <a:ext cx="2638425" cy="3457377"/>
          </a:xfrm>
          <a:prstGeom prst="rect">
            <a:avLst/>
          </a:prstGeom>
        </p:spPr>
      </p:pic>
      <p:sp>
        <p:nvSpPr>
          <p:cNvPr id="9" name="TextBox 8"/>
          <p:cNvSpPr txBox="1"/>
          <p:nvPr/>
        </p:nvSpPr>
        <p:spPr>
          <a:xfrm>
            <a:off x="7962900" y="5460027"/>
            <a:ext cx="1943100"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خلیل مطران</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9431466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a:cs typeface="B Nazanin" panose="00000400000000000000" pitchFamily="2" charset="-78"/>
              </a:rPr>
              <a:t>مراحل تحول شعر معاصر عرب و طبقه بندی شاعران آن:</a:t>
            </a:r>
            <a:endParaRPr lang="en-US">
              <a:cs typeface="B Nazanin" panose="00000400000000000000" pitchFamily="2" charset="-78"/>
            </a:endParaRPr>
          </a:p>
          <a:p>
            <a:pPr algn="just"/>
            <a:r>
              <a:rPr lang="fa-IR">
                <a:cs typeface="B Nazanin" panose="00000400000000000000" pitchFamily="2" charset="-78"/>
              </a:rPr>
              <a:t>کاروان شعر معاصر عرب از اواخر قرن نوزدهم تا به امروز، از چهار منزل گذشته و همچنان پا در رکاب است. بنابراین شاعران آن را با توجه به مکتبی که در آن قلم زده اند به چهار طبقه تقسیم می کنند.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158206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الف: شاعران کلاسیک: </a:t>
            </a:r>
            <a:r>
              <a:rPr lang="fa-IR">
                <a:cs typeface="B Nazanin" panose="00000400000000000000" pitchFamily="2" charset="-78"/>
              </a:rPr>
              <a:t>سبک این عده از شاعران همان سبک دوره عباسی است اما مضامین آنان با مضامین شعری کلاسیک اروپا منطبق بود. آنان معتقد بودند که معیارهای شعر برای همه ادوار لایتغیر هستند.</a:t>
            </a:r>
            <a:endParaRPr lang="en-US">
              <a:cs typeface="B Nazanin" panose="00000400000000000000" pitchFamily="2" charset="-78"/>
            </a:endParaRPr>
          </a:p>
          <a:p>
            <a:pPr algn="just"/>
            <a:r>
              <a:rPr lang="fa-IR">
                <a:cs typeface="B Nazanin" panose="00000400000000000000" pitchFamily="2" charset="-78"/>
              </a:rPr>
              <a:t>شعر عرب در این مرحله هنوز به محدت هدف نرسیده بود زیرا در آن هنگام که مردم عراق از سلطه جابرانه حکومت عثمانی به جان آمده بودند وشاعران عراقی همچون </a:t>
            </a:r>
            <a:r>
              <a:rPr lang="fa-IR" b="1">
                <a:cs typeface="B Nazanin" panose="00000400000000000000" pitchFamily="2" charset="-78"/>
              </a:rPr>
              <a:t>جمیل صدقی زهاوی و معروف رصافی</a:t>
            </a:r>
            <a:r>
              <a:rPr lang="fa-IR">
                <a:cs typeface="B Nazanin" panose="00000400000000000000" pitchFamily="2" charset="-78"/>
              </a:rPr>
              <a:t> با قصاید خود به سلطان عثمانی حمله می کردند، </a:t>
            </a:r>
            <a:r>
              <a:rPr lang="fa-IR" b="1">
                <a:cs typeface="B Nazanin" panose="00000400000000000000" pitchFamily="2" charset="-78"/>
              </a:rPr>
              <a:t>احمد شوقی و حافظ ابراهیم</a:t>
            </a:r>
            <a:r>
              <a:rPr lang="fa-IR">
                <a:cs typeface="B Nazanin" panose="00000400000000000000" pitchFamily="2" charset="-78"/>
              </a:rPr>
              <a:t> در کشور مصر در دفاع از دربار عثمانی به مدیحه سرایی می پرداختند.</a:t>
            </a:r>
            <a:endParaRPr lang="en-US">
              <a:cs typeface="B Nazanin" panose="00000400000000000000" pitchFamily="2" charset="-78"/>
            </a:endParaRPr>
          </a:p>
          <a:p>
            <a:endParaRPr lang="fa-IR"/>
          </a:p>
        </p:txBody>
      </p:sp>
      <p:sp>
        <p:nvSpPr>
          <p:cNvPr id="4" name="Flowchart: Process 3"/>
          <p:cNvSpPr/>
          <p:nvPr/>
        </p:nvSpPr>
        <p:spPr>
          <a:xfrm>
            <a:off x="1409700" y="4953000"/>
            <a:ext cx="3238500" cy="78105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دفاع از دربار عثمانی</a:t>
            </a:r>
            <a:endParaRPr lang="fa-IR" b="1">
              <a:solidFill>
                <a:srgbClr val="FF0000"/>
              </a:solidFill>
            </a:endParaRPr>
          </a:p>
        </p:txBody>
      </p:sp>
    </p:spTree>
    <p:extLst>
      <p:ext uri="{BB962C8B-B14F-4D97-AF65-F5344CB8AC3E}">
        <p14:creationId xmlns:p14="http://schemas.microsoft.com/office/powerpoint/2010/main" val="1103108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شعر این مرحله از قصاید سیاسی و اجتماعی سرشار بود و شاعران تلاش می کردند که در شعر تحولی نو پدید آورند، اما شرایط چندان مناسب نبود. از این رو است که </a:t>
            </a:r>
            <a:r>
              <a:rPr lang="fa-IR" b="1">
                <a:cs typeface="B Nazanin" panose="00000400000000000000" pitchFamily="2" charset="-78"/>
              </a:rPr>
              <a:t>حافظ ابراهیم</a:t>
            </a:r>
            <a:r>
              <a:rPr lang="fa-IR">
                <a:cs typeface="B Nazanin" panose="00000400000000000000" pitchFamily="2" charset="-78"/>
              </a:rPr>
              <a:t>، شاعر مصری فریاد می زند:</a:t>
            </a:r>
            <a:endParaRPr lang="en-US">
              <a:cs typeface="B Nazanin" panose="00000400000000000000" pitchFamily="2" charset="-78"/>
            </a:endParaRPr>
          </a:p>
          <a:p>
            <a:pPr algn="ctr"/>
            <a:r>
              <a:rPr lang="fa-IR" b="1">
                <a:cs typeface="B Nazanin" panose="00000400000000000000" pitchFamily="2" charset="-78"/>
              </a:rPr>
              <a:t>ای شعر! گاهِ آن رسیده است</a:t>
            </a:r>
            <a:endParaRPr lang="en-US">
              <a:cs typeface="B Nazanin" panose="00000400000000000000" pitchFamily="2" charset="-78"/>
            </a:endParaRPr>
          </a:p>
          <a:p>
            <a:pPr algn="ctr"/>
            <a:r>
              <a:rPr lang="fa-IR" b="1">
                <a:cs typeface="B Nazanin" panose="00000400000000000000" pitchFamily="2" charset="-78"/>
              </a:rPr>
              <a:t>که قید و بندهایی را که محال اندیشان</a:t>
            </a:r>
            <a:endParaRPr lang="en-US">
              <a:cs typeface="B Nazanin" panose="00000400000000000000" pitchFamily="2" charset="-78"/>
            </a:endParaRPr>
          </a:p>
          <a:p>
            <a:pPr algn="ctr"/>
            <a:r>
              <a:rPr lang="fa-IR" b="1">
                <a:cs typeface="B Nazanin" panose="00000400000000000000" pitchFamily="2" charset="-78"/>
              </a:rPr>
              <a:t>به دست و پایمان بسته اند، بشکنیم</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581228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از دیگر شاعران معروف کلاسیک می توان از </a:t>
            </a:r>
            <a:r>
              <a:rPr lang="fa-IR" b="1">
                <a:cs typeface="B Nazanin" panose="00000400000000000000" pitchFamily="2" charset="-78"/>
              </a:rPr>
              <a:t>اسماعیل صبری، محمد مهدی جواهری و ولی الدین یکن </a:t>
            </a:r>
            <a:r>
              <a:rPr lang="fa-IR">
                <a:cs typeface="B Nazanin" panose="00000400000000000000" pitchFamily="2" charset="-78"/>
              </a:rPr>
              <a:t>نام برد که سراسر شعرشان از مضامین سیاسی آتشین سرشار است. </a:t>
            </a:r>
            <a:r>
              <a:rPr lang="fa-IR" b="1">
                <a:cs typeface="B Nazanin" panose="00000400000000000000" pitchFamily="2" charset="-78"/>
              </a:rPr>
              <a:t>احمد صوفی نجفی</a:t>
            </a:r>
            <a:r>
              <a:rPr lang="fa-IR">
                <a:cs typeface="B Nazanin" panose="00000400000000000000" pitchFamily="2" charset="-78"/>
              </a:rPr>
              <a:t> نیز این این دسته </a:t>
            </a:r>
            <a:r>
              <a:rPr lang="fa-IR">
                <a:cs typeface="B Nazanin" panose="00000400000000000000" pitchFamily="2" charset="-78"/>
              </a:rPr>
              <a:t>است</a:t>
            </a:r>
            <a:r>
              <a:rPr lang="fa-IR" smtClean="0">
                <a:cs typeface="B Nazanin" panose="00000400000000000000" pitchFamily="2" charset="-78"/>
              </a:rPr>
              <a:t>.</a:t>
            </a:r>
            <a:endParaRPr lang="en-US">
              <a:cs typeface="B Nazanin" panose="00000400000000000000" pitchFamily="2" charset="-78"/>
            </a:endParaRPr>
          </a:p>
        </p:txBody>
      </p:sp>
      <p:sp>
        <p:nvSpPr>
          <p:cNvPr id="4" name="Flowchart: Process 3"/>
          <p:cNvSpPr/>
          <p:nvPr/>
        </p:nvSpPr>
        <p:spPr>
          <a:xfrm>
            <a:off x="1695450" y="3714750"/>
            <a:ext cx="4019550" cy="165735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مضامین سیاسی آتشین</a:t>
            </a:r>
            <a:endParaRPr lang="fa-IR"/>
          </a:p>
        </p:txBody>
      </p:sp>
    </p:spTree>
    <p:extLst>
      <p:ext uri="{BB962C8B-B14F-4D97-AF65-F5344CB8AC3E}">
        <p14:creationId xmlns:p14="http://schemas.microsoft.com/office/powerpoint/2010/main" val="1362980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3924300" y="1825625"/>
            <a:ext cx="7429500" cy="4351338"/>
          </a:xfrm>
        </p:spPr>
        <p:txBody>
          <a:bodyPr/>
          <a:lstStyle/>
          <a:p>
            <a:pPr algn="just"/>
            <a:r>
              <a:rPr lang="ar-SA">
                <a:cs typeface="B Nazanin" panose="00000400000000000000" pitchFamily="2" charset="-78"/>
              </a:rPr>
              <a:t>بی تردید عوامل مؤثر و سازنده ای که یک غرب متحد یکپارچه و نیرومند ساخته به مراتب کمتر و ضعیفتر از عوامل مشترک بین مسلمانان است.</a:t>
            </a:r>
            <a:endParaRPr lang="en-US">
              <a:cs typeface="B Nazanin" panose="00000400000000000000" pitchFamily="2" charset="-78"/>
            </a:endParaRPr>
          </a:p>
          <a:p>
            <a:pPr algn="just"/>
            <a:r>
              <a:rPr lang="ar-SA">
                <a:cs typeface="B Nazanin" panose="00000400000000000000" pitchFamily="2" charset="-78"/>
              </a:rPr>
              <a:t>شاید ویژگی برجسته غربیان این باشد که برای فرهنگ و ادب خود حدود ومرزهایی قائل نیستند، این است که گوته آلمانی تنها یک نویسنده آلمانی نمانده بلکه جزو مفاخر همه غرب است. همان گونه که در مرحله خاصی از تاریخ اسلام، </a:t>
            </a:r>
            <a:r>
              <a:rPr lang="ar-SA" b="1">
                <a:cs typeface="B Nazanin" panose="00000400000000000000" pitchFamily="2" charset="-78"/>
              </a:rPr>
              <a:t>ابوعلی سینا</a:t>
            </a:r>
            <a:r>
              <a:rPr lang="ar-SA">
                <a:cs typeface="B Nazanin" panose="00000400000000000000" pitchFamily="2" charset="-78"/>
              </a:rPr>
              <a:t> و </a:t>
            </a:r>
            <a:r>
              <a:rPr lang="ar-SA" b="1">
                <a:cs typeface="B Nazanin" panose="00000400000000000000" pitchFamily="2" charset="-78"/>
              </a:rPr>
              <a:t>غزالی</a:t>
            </a:r>
            <a:r>
              <a:rPr lang="ar-SA">
                <a:cs typeface="B Nazanin" panose="00000400000000000000" pitchFamily="2" charset="-78"/>
              </a:rPr>
              <a:t> و بسیاری از  دانشمندان مسلمان جزو مفاخر همه مسلمانان شدند.</a:t>
            </a:r>
            <a:endParaRPr lang="en-US">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1" y="1858169"/>
            <a:ext cx="2781300" cy="3190081"/>
          </a:xfrm>
          <a:prstGeom prst="rect">
            <a:avLst/>
          </a:prstGeom>
        </p:spPr>
      </p:pic>
      <p:sp>
        <p:nvSpPr>
          <p:cNvPr id="5" name="TextBox 4"/>
          <p:cNvSpPr txBox="1"/>
          <p:nvPr/>
        </p:nvSpPr>
        <p:spPr>
          <a:xfrm>
            <a:off x="1504950" y="5391150"/>
            <a:ext cx="1543050"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غزالی</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2057536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14850" y="1825625"/>
            <a:ext cx="6838950" cy="4351338"/>
          </a:xfrm>
        </p:spPr>
        <p:txBody>
          <a:bodyPr/>
          <a:lstStyle/>
          <a:p>
            <a:pPr algn="just"/>
            <a:r>
              <a:rPr lang="fa-IR">
                <a:cs typeface="B Nazanin" panose="00000400000000000000" pitchFamily="2" charset="-78"/>
              </a:rPr>
              <a:t>از شاعران این مکتب، تنها </a:t>
            </a:r>
            <a:r>
              <a:rPr lang="fa-IR" b="1">
                <a:cs typeface="B Nazanin" panose="00000400000000000000" pitchFamily="2" charset="-78"/>
              </a:rPr>
              <a:t>محمد مهدی جواهری</a:t>
            </a:r>
            <a:r>
              <a:rPr lang="fa-IR">
                <a:cs typeface="B Nazanin" panose="00000400000000000000" pitchFamily="2" charset="-78"/>
              </a:rPr>
              <a:t> زنده است. وی 92 سال دارد و در همین سن هم قصایدی ارزنده می سراید. علاقه خاصی به کشور ایران ومردم آن دارد و در وصف طبیعت ایران قصایدی سروده است.  گزیده ای از اشعار </a:t>
            </a:r>
            <a:r>
              <a:rPr lang="fa-IR" b="1">
                <a:cs typeface="B Nazanin" panose="00000400000000000000" pitchFamily="2" charset="-78"/>
              </a:rPr>
              <a:t>حافظ</a:t>
            </a:r>
            <a:r>
              <a:rPr lang="fa-IR">
                <a:cs typeface="B Nazanin" panose="00000400000000000000" pitchFamily="2" charset="-78"/>
              </a:rPr>
              <a:t> را نیز به زبان عربی برگردانده است. قصاید «عاشورا»، «امنت بالحسین (ع)»، و قصیده ای در مدح حضرت علی(ع) از سروده های اوست.</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25624"/>
            <a:ext cx="3454658" cy="3127375"/>
          </a:xfrm>
          <a:prstGeom prst="rect">
            <a:avLst/>
          </a:prstGeom>
        </p:spPr>
      </p:pic>
      <p:sp>
        <p:nvSpPr>
          <p:cNvPr id="5" name="TextBox 4"/>
          <p:cNvSpPr txBox="1"/>
          <p:nvPr/>
        </p:nvSpPr>
        <p:spPr>
          <a:xfrm>
            <a:off x="1295400" y="5353050"/>
            <a:ext cx="2609850" cy="954107"/>
          </a:xfrm>
          <a:prstGeom prst="rect">
            <a:avLst/>
          </a:prstGeom>
          <a:noFill/>
        </p:spPr>
        <p:txBody>
          <a:bodyPr wrap="square" rtlCol="1">
            <a:spAutoFit/>
          </a:bodyPr>
          <a:lstStyle/>
          <a:p>
            <a:pPr algn="ctr"/>
            <a:r>
              <a:rPr lang="fa-IR" sz="2800" b="1">
                <a:solidFill>
                  <a:srgbClr val="FF0000"/>
                </a:solidFill>
                <a:cs typeface="B Nazanin" panose="00000400000000000000" pitchFamily="2" charset="-78"/>
              </a:rPr>
              <a:t>محمد مهدی جواهری</a:t>
            </a:r>
            <a:endParaRPr lang="fa-IR">
              <a:solidFill>
                <a:srgbClr val="FF0000"/>
              </a:solidFill>
            </a:endParaRPr>
          </a:p>
        </p:txBody>
      </p:sp>
    </p:spTree>
    <p:extLst>
      <p:ext uri="{BB962C8B-B14F-4D97-AF65-F5344CB8AC3E}">
        <p14:creationId xmlns:p14="http://schemas.microsoft.com/office/powerpoint/2010/main" val="2054174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cs typeface="B Nazanin" panose="00000400000000000000" pitchFamily="2" charset="-78"/>
              </a:rPr>
              <a:t>جواهری</a:t>
            </a:r>
            <a:r>
              <a:rPr lang="fa-IR">
                <a:cs typeface="B Nazanin" panose="00000400000000000000" pitchFamily="2" charset="-78"/>
              </a:rPr>
              <a:t> شاعری بی باک و  متهور است. او نه تنها در برخورد با رژیم های مختلف عراق، بلکه در شعر خود نیز همیشه ستیزه جوست:« </a:t>
            </a:r>
            <a:r>
              <a:rPr lang="fa-IR" b="1">
                <a:cs typeface="B Nazanin" panose="00000400000000000000" pitchFamily="2" charset="-78"/>
              </a:rPr>
              <a:t>بگذار زمان هر چه می خواهد، درباره ام بگوید- مرا چه باک، خود بی تفاوتم ( بی اعتنا هستم)».</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801946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اما نه چنان بی اعتنا که بگذارد ستمگران در کشورش آسوده بچرند، بلکه همجون صاعقه ای با شعر خود بر سر آنان نازل می شود:</a:t>
            </a:r>
            <a:endParaRPr lang="en-US">
              <a:cs typeface="B Nazanin" panose="00000400000000000000" pitchFamily="2" charset="-78"/>
            </a:endParaRPr>
          </a:p>
          <a:p>
            <a:pPr algn="just"/>
            <a:r>
              <a:rPr lang="fa-IR" b="1">
                <a:cs typeface="B Nazanin" panose="00000400000000000000" pitchFamily="2" charset="-78"/>
              </a:rPr>
              <a:t>«طاغوتیان سرکش سیه روی</a:t>
            </a:r>
            <a:endParaRPr lang="en-US">
              <a:cs typeface="B Nazanin" panose="00000400000000000000" pitchFamily="2" charset="-78"/>
            </a:endParaRPr>
          </a:p>
          <a:p>
            <a:pPr algn="just"/>
            <a:r>
              <a:rPr lang="fa-IR" b="1">
                <a:cs typeface="B Nazanin" panose="00000400000000000000" pitchFamily="2" charset="-78"/>
              </a:rPr>
              <a:t> که بر پیکر ملتی ستم کشیده پا نهاده ایم</a:t>
            </a:r>
            <a:endParaRPr lang="en-US">
              <a:cs typeface="B Nazanin" panose="00000400000000000000" pitchFamily="2" charset="-78"/>
            </a:endParaRPr>
          </a:p>
          <a:p>
            <a:pPr algn="just"/>
            <a:r>
              <a:rPr lang="fa-IR" b="1">
                <a:cs typeface="B Nazanin" panose="00000400000000000000" pitchFamily="2" charset="-78"/>
              </a:rPr>
              <a:t>هنگام جوش و خروش خون شهیدان رسیده است</a:t>
            </a:r>
            <a:endParaRPr lang="en-US">
              <a:cs typeface="B Nazanin" panose="00000400000000000000" pitchFamily="2" charset="-78"/>
            </a:endParaRPr>
          </a:p>
          <a:p>
            <a:pPr algn="just"/>
            <a:r>
              <a:rPr lang="fa-IR" b="1">
                <a:cs typeface="B Nazanin" panose="00000400000000000000" pitchFamily="2" charset="-78"/>
              </a:rPr>
              <a:t>تاوان پس دهید، به یاد بیاورید</a:t>
            </a:r>
            <a:endParaRPr lang="en-US">
              <a:cs typeface="B Nazanin" panose="00000400000000000000" pitchFamily="2" charset="-78"/>
            </a:endParaRPr>
          </a:p>
          <a:p>
            <a:pPr algn="just"/>
            <a:r>
              <a:rPr lang="fa-IR" b="1">
                <a:cs typeface="B Nazanin" panose="00000400000000000000" pitchFamily="2" charset="-78"/>
              </a:rPr>
              <a:t>آن لحظه های تنگ و سیاه را</a:t>
            </a:r>
            <a:endParaRPr lang="en-US">
              <a:cs typeface="B Nazanin" panose="00000400000000000000" pitchFamily="2" charset="-78"/>
            </a:endParaRPr>
          </a:p>
          <a:p>
            <a:pPr algn="just"/>
            <a:r>
              <a:rPr lang="fa-IR" b="1">
                <a:cs typeface="B Nazanin" panose="00000400000000000000" pitchFamily="2" charset="-78"/>
              </a:rPr>
              <a:t>که خود، خفقان گرفته اید</a:t>
            </a:r>
            <a:endParaRPr lang="en-US">
              <a:cs typeface="B Nazanin" panose="00000400000000000000" pitchFamily="2" charset="-78"/>
            </a:endParaRPr>
          </a:p>
          <a:p>
            <a:pPr algn="just"/>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088934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b="1">
                <a:cs typeface="B Nazanin" panose="00000400000000000000" pitchFamily="2" charset="-78"/>
              </a:rPr>
              <a:t>و تنها جنایت ها و معصیت هایتان، به سخن می آیند».</a:t>
            </a:r>
            <a:endParaRPr lang="en-US">
              <a:cs typeface="B Nazanin" panose="00000400000000000000" pitchFamily="2" charset="-78"/>
            </a:endParaRPr>
          </a:p>
          <a:p>
            <a:pPr algn="just"/>
            <a:r>
              <a:rPr lang="fa-IR">
                <a:cs typeface="B Nazanin" panose="00000400000000000000" pitchFamily="2" charset="-78"/>
              </a:rPr>
              <a:t>( البته هر بار پس از سرودن چنین قصیده ای تبعیدگاهی دور از انتظار شاعر است).</a:t>
            </a:r>
            <a:endParaRPr lang="en-US">
              <a:cs typeface="B Nazanin" panose="00000400000000000000" pitchFamily="2" charset="-78"/>
            </a:endParaRPr>
          </a:p>
          <a:p>
            <a:pPr algn="just"/>
            <a:r>
              <a:rPr lang="fa-IR" b="1">
                <a:cs typeface="B Nazanin" panose="00000400000000000000" pitchFamily="2" charset="-78"/>
              </a:rPr>
              <a:t>« به ستوه آمدم</a:t>
            </a:r>
            <a:endParaRPr lang="en-US">
              <a:cs typeface="B Nazanin" panose="00000400000000000000" pitchFamily="2" charset="-78"/>
            </a:endParaRPr>
          </a:p>
          <a:p>
            <a:pPr algn="just"/>
            <a:r>
              <a:rPr lang="fa-IR" b="1">
                <a:cs typeface="B Nazanin" panose="00000400000000000000" pitchFamily="2" charset="-78"/>
              </a:rPr>
              <a:t>ایستادنم به «لندن»</a:t>
            </a:r>
            <a:endParaRPr lang="en-US">
              <a:cs typeface="B Nazanin" panose="00000400000000000000" pitchFamily="2" charset="-78"/>
            </a:endParaRPr>
          </a:p>
          <a:p>
            <a:pPr algn="just"/>
            <a:r>
              <a:rPr lang="fa-IR" b="1">
                <a:cs typeface="B Nazanin" panose="00000400000000000000" pitchFamily="2" charset="-78"/>
              </a:rPr>
              <a:t>همانند همزیستی پاکان نیکرو با روسپیان</a:t>
            </a:r>
            <a:endParaRPr lang="en-US">
              <a:cs typeface="B Nazanin" panose="00000400000000000000" pitchFamily="2" charset="-78"/>
            </a:endParaRPr>
          </a:p>
          <a:p>
            <a:pPr algn="just"/>
            <a:r>
              <a:rPr lang="fa-IR" b="1">
                <a:cs typeface="B Nazanin" panose="00000400000000000000" pitchFamily="2" charset="-78"/>
              </a:rPr>
              <a:t>همچون توفق «مسیح» میان یهودیان »</a:t>
            </a:r>
          </a:p>
          <a:p>
            <a:pPr algn="just"/>
            <a:r>
              <a:rPr lang="fa-IR">
                <a:cs typeface="B Nazanin" panose="00000400000000000000" pitchFamily="2" charset="-78"/>
              </a:rPr>
              <a:t>درباره زندگی، عقاید و شعر </a:t>
            </a:r>
            <a:r>
              <a:rPr lang="fa-IR" b="1">
                <a:cs typeface="B Nazanin" panose="00000400000000000000" pitchFamily="2" charset="-78"/>
              </a:rPr>
              <a:t>محمد مهدی جواهری</a:t>
            </a:r>
            <a:r>
              <a:rPr lang="fa-IR">
                <a:cs typeface="B Nazanin" panose="00000400000000000000" pitchFamily="2" charset="-78"/>
              </a:rPr>
              <a:t> نقدهای بسیار نوشته شده و شاعر از تیرهای انتقاد مصمون نمانده است.</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1881792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ب: شاعران رمانتیک: </a:t>
            </a:r>
            <a:r>
              <a:rPr lang="fa-IR">
                <a:cs typeface="B Nazanin" panose="00000400000000000000" pitchFamily="2" charset="-78"/>
              </a:rPr>
              <a:t>این طبقه از شاعران از مطالعه شعر اروپا متأثر شده اند. از آنان </a:t>
            </a:r>
            <a:r>
              <a:rPr lang="fa-IR" b="1">
                <a:cs typeface="B Nazanin" panose="00000400000000000000" pitchFamily="2" charset="-78"/>
              </a:rPr>
              <a:t>خلیل مطران</a:t>
            </a:r>
            <a:r>
              <a:rPr lang="fa-IR">
                <a:cs typeface="B Nazanin" panose="00000400000000000000" pitchFamily="2" charset="-78"/>
              </a:rPr>
              <a:t> بر وحدت قصیده از یک سو و الویت معنی بر لفظ از سوی دیگر، تأکید می کرد. وی می کوشید سبکی به کار برد که با گذشت نسل ها نیز ماندگار باشد اما رنگ و روی رؤیایی که در جای جای شعر او پیدا بود مانع از این جاودانگی شد:</a:t>
            </a:r>
            <a:endParaRPr lang="en-US">
              <a:cs typeface="B Nazanin" panose="00000400000000000000" pitchFamily="2" charset="-78"/>
            </a:endParaRPr>
          </a:p>
          <a:p>
            <a:pPr algn="just"/>
            <a:r>
              <a:rPr lang="fa-IR" b="1">
                <a:cs typeface="B Nazanin" panose="00000400000000000000" pitchFamily="2" charset="-78"/>
              </a:rPr>
              <a:t>« آیا به یاد داری، هنگام گذر از میان دو رؤیا را </a:t>
            </a:r>
            <a:endParaRPr lang="en-US">
              <a:cs typeface="B Nazanin" panose="00000400000000000000" pitchFamily="2" charset="-78"/>
            </a:endParaRPr>
          </a:p>
          <a:p>
            <a:pPr algn="just"/>
            <a:r>
              <a:rPr lang="fa-IR" b="1">
                <a:cs typeface="B Nazanin" panose="00000400000000000000" pitchFamily="2" charset="-78"/>
              </a:rPr>
              <a:t>آن دو ملک زیبا را، که میان آسمان و زمین بودند»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297285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24350" y="1825625"/>
            <a:ext cx="7029450" cy="4351338"/>
          </a:xfrm>
        </p:spPr>
        <p:txBody>
          <a:bodyPr/>
          <a:lstStyle/>
          <a:p>
            <a:pPr algn="just"/>
            <a:r>
              <a:rPr lang="fa-IR">
                <a:cs typeface="B Nazanin" panose="00000400000000000000" pitchFamily="2" charset="-78"/>
              </a:rPr>
              <a:t>با ظهور ناقدان زبردستی چون </a:t>
            </a:r>
            <a:r>
              <a:rPr lang="fa-IR" b="1">
                <a:cs typeface="B Nazanin" panose="00000400000000000000" pitchFamily="2" charset="-78"/>
              </a:rPr>
              <a:t>مازنی، عباس محمود عقاد، میخائیل نعیمه</a:t>
            </a:r>
            <a:r>
              <a:rPr lang="fa-IR">
                <a:cs typeface="B Nazanin" panose="00000400000000000000" pitchFamily="2" charset="-78"/>
              </a:rPr>
              <a:t>( صاحب کتاب نقد « غربال»)، </a:t>
            </a:r>
            <a:r>
              <a:rPr lang="fa-IR" b="1">
                <a:cs typeface="B Nazanin" panose="00000400000000000000" pitchFamily="2" charset="-78"/>
              </a:rPr>
              <a:t>جبران خلیل جبران و هجوم</a:t>
            </a:r>
            <a:r>
              <a:rPr lang="fa-IR">
                <a:cs typeface="B Nazanin" panose="00000400000000000000" pitchFamily="2" charset="-78"/>
              </a:rPr>
              <a:t> آنان به کتب </a:t>
            </a:r>
            <a:r>
              <a:rPr lang="fa-IR" b="1">
                <a:cs typeface="B Nazanin" panose="00000400000000000000" pitchFamily="2" charset="-78"/>
              </a:rPr>
              <a:t>کلاسیسم</a:t>
            </a:r>
            <a:r>
              <a:rPr lang="fa-IR">
                <a:cs typeface="B Nazanin" panose="00000400000000000000" pitchFamily="2" charset="-78"/>
              </a:rPr>
              <a:t> و نقدهای گزنده ای که بر شاعرانی مانند </a:t>
            </a:r>
            <a:r>
              <a:rPr lang="fa-IR" b="1">
                <a:cs typeface="B Nazanin" panose="00000400000000000000" pitchFamily="2" charset="-78"/>
              </a:rPr>
              <a:t>احمد شوقی </a:t>
            </a:r>
            <a:r>
              <a:rPr lang="fa-IR">
                <a:cs typeface="B Nazanin" panose="00000400000000000000" pitchFamily="2" charset="-78"/>
              </a:rPr>
              <a:t>( امیرالشعرا) نوشتند، راه برای چهره های جدید گشوده شد.</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25625"/>
            <a:ext cx="3257550" cy="3511766"/>
          </a:xfrm>
          <a:prstGeom prst="rect">
            <a:avLst/>
          </a:prstGeom>
        </p:spPr>
      </p:pic>
      <p:sp>
        <p:nvSpPr>
          <p:cNvPr id="5" name="TextBox 4"/>
          <p:cNvSpPr txBox="1"/>
          <p:nvPr/>
        </p:nvSpPr>
        <p:spPr>
          <a:xfrm>
            <a:off x="1390650" y="5810250"/>
            <a:ext cx="2152650" cy="461665"/>
          </a:xfrm>
          <a:prstGeom prst="rect">
            <a:avLst/>
          </a:prstGeom>
          <a:noFill/>
        </p:spPr>
        <p:txBody>
          <a:bodyPr wrap="square" rtlCol="1">
            <a:spAutoFit/>
          </a:bodyPr>
          <a:lstStyle/>
          <a:p>
            <a:pPr algn="ctr"/>
            <a:r>
              <a:rPr lang="fa-IR" sz="2400" b="1">
                <a:solidFill>
                  <a:srgbClr val="FF0000"/>
                </a:solidFill>
                <a:cs typeface="B Nazanin" panose="00000400000000000000" pitchFamily="2" charset="-78"/>
              </a:rPr>
              <a:t>عباس محمود عقاد</a:t>
            </a:r>
            <a:endParaRPr lang="fa-IR" sz="1600">
              <a:solidFill>
                <a:srgbClr val="FF0000"/>
              </a:solidFill>
            </a:endParaRPr>
          </a:p>
        </p:txBody>
      </p:sp>
    </p:spTree>
    <p:extLst>
      <p:ext uri="{BB962C8B-B14F-4D97-AF65-F5344CB8AC3E}">
        <p14:creationId xmlns:p14="http://schemas.microsoft.com/office/powerpoint/2010/main" val="4243092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شعر رمانتیک در جهان عرب آمیزه ای از شعر رمانتیک غرب و فرهنگ کهن عرب و نیز احساس عاطفی برخاسته از شرایط حاکم بر این دوره است. این گونه شعر با سرعتی عجیب در جهان عرب انتشار یافت و البته در این حرکت نقش شعرای مهاجر(مهجر) که به علل سیاسی و اجتماعی به کشورهای آمریکایی شمالی و جنوبی مهاجرت کرده بودند، کاملا محسوس است. در دیار غربت است که </a:t>
            </a:r>
            <a:r>
              <a:rPr lang="fa-IR" b="1">
                <a:cs typeface="B Nazanin" panose="00000400000000000000" pitchFamily="2" charset="-78"/>
              </a:rPr>
              <a:t>ایلیا ابوماضی</a:t>
            </a:r>
            <a:r>
              <a:rPr lang="fa-IR">
                <a:cs typeface="B Nazanin" panose="00000400000000000000" pitchFamily="2" charset="-78"/>
              </a:rPr>
              <a:t>( در گذشته در 1957 م.) برجسته ترین شاعر «مهجر» می سراید:</a:t>
            </a:r>
            <a:endParaRPr lang="en-US">
              <a:cs typeface="B Nazanin" panose="00000400000000000000" pitchFamily="2" charset="-78"/>
            </a:endParaRPr>
          </a:p>
          <a:p>
            <a:pPr algn="just"/>
            <a:r>
              <a:rPr lang="fa-IR" b="1">
                <a:cs typeface="B Nazanin" panose="00000400000000000000" pitchFamily="2" charset="-78"/>
              </a:rPr>
              <a:t>« کشور من، کشوری که آزادگان در آن</a:t>
            </a:r>
            <a:endParaRPr lang="en-US">
              <a:cs typeface="B Nazanin" panose="00000400000000000000" pitchFamily="2" charset="-78"/>
            </a:endParaRPr>
          </a:p>
          <a:p>
            <a:pPr algn="just"/>
            <a:r>
              <a:rPr lang="fa-IR" b="1">
                <a:cs typeface="B Nazanin" panose="00000400000000000000" pitchFamily="2" charset="-78"/>
              </a:rPr>
              <a:t>به تنگنا فتاده اند و خود از آزادگان</a:t>
            </a:r>
            <a:endParaRPr lang="en-US">
              <a:cs typeface="B Nazanin" panose="00000400000000000000" pitchFamily="2" charset="-78"/>
            </a:endParaRPr>
          </a:p>
          <a:p>
            <a:pPr algn="just"/>
            <a:r>
              <a:rPr lang="fa-IR" b="1">
                <a:cs typeface="B Nazanin" panose="00000400000000000000" pitchFamily="2" charset="-78"/>
              </a:rPr>
              <a:t>به تنگنایی مبدل شده است.»</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144646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شاعران مهجر و ادبیات مهجر را باید جداگانه مورد بررسی قرار داد. اما در این جا تنها به ذکر نامی از چند شاعر مشهور این مقطع (مهجر) اکتفا می کنیم: </a:t>
            </a:r>
            <a:r>
              <a:rPr lang="fa-IR" b="1">
                <a:cs typeface="B Nazanin" panose="00000400000000000000" pitchFamily="2" charset="-78"/>
              </a:rPr>
              <a:t>رشید ایوب، نسیب عریضه، میخائیل نعیمه، ایلیا ابوماضی، رشید سلیم خوری، الیاس فرحات جورج  صیدح و شکرالله الجر. </a:t>
            </a:r>
            <a:r>
              <a:rPr lang="fa-IR">
                <a:cs typeface="B Nazanin" panose="00000400000000000000" pitchFamily="2" charset="-78"/>
              </a:rPr>
              <a:t>از شاعران شعر رمانتیک </a:t>
            </a:r>
            <a:r>
              <a:rPr lang="fa-IR" b="1">
                <a:cs typeface="B Nazanin" panose="00000400000000000000" pitchFamily="2" charset="-78"/>
              </a:rPr>
              <a:t>احمد زکی ابوشادی، ابراهیم ناجی، علی محمود طه، الیاس ابوشبکه، عمر ابورشید و ابوالقاسم شابی</a:t>
            </a:r>
            <a:r>
              <a:rPr lang="fa-IR">
                <a:cs typeface="B Nazanin" panose="00000400000000000000" pitchFamily="2" charset="-78"/>
              </a:rPr>
              <a:t> را باید نام برد.</a:t>
            </a:r>
            <a:endParaRPr lang="en-US">
              <a:cs typeface="B Nazanin" panose="00000400000000000000" pitchFamily="2" charset="-78"/>
            </a:endParaRPr>
          </a:p>
          <a:p>
            <a:endParaRPr lang="fa-IR"/>
          </a:p>
        </p:txBody>
      </p:sp>
      <p:sp>
        <p:nvSpPr>
          <p:cNvPr id="4" name="Flowchart: Process 3"/>
          <p:cNvSpPr/>
          <p:nvPr/>
        </p:nvSpPr>
        <p:spPr>
          <a:xfrm>
            <a:off x="1238250" y="4457700"/>
            <a:ext cx="4095750" cy="125730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شاعران مهجر و ادبیات مهجر</a:t>
            </a:r>
            <a:endParaRPr lang="fa-IR"/>
          </a:p>
        </p:txBody>
      </p:sp>
    </p:spTree>
    <p:extLst>
      <p:ext uri="{BB962C8B-B14F-4D97-AF65-F5344CB8AC3E}">
        <p14:creationId xmlns:p14="http://schemas.microsoft.com/office/powerpoint/2010/main" val="17512441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بیشتر از این شاعران را نمی توان شاعر رمانتیک محض دانست زیرا اینان در دوره بیداری و آگاهی مشرق زمین زیسته و هر کدام در کوران نهضت و قیام علیه استعمار و ستم حکام قلم زده اند و ظاهراً محققان و شعرشناسان عرب، از جمله </a:t>
            </a:r>
            <a:r>
              <a:rPr lang="fa-IR" b="1">
                <a:cs typeface="B Nazanin" panose="00000400000000000000" pitchFamily="2" charset="-78"/>
              </a:rPr>
              <a:t>مصطفی بدوی</a:t>
            </a:r>
            <a:r>
              <a:rPr lang="fa-IR">
                <a:cs typeface="B Nazanin" panose="00000400000000000000" pitchFamily="2" charset="-78"/>
              </a:rPr>
              <a:t> این طبقه بندی ها را بیشتر بر اساس زمان و دوره ای که شاعر در آن زیسته است، دسته بندی کرده اند</a:t>
            </a:r>
            <a:r>
              <a:rPr lang="fa-IR">
                <a:cs typeface="B Nazanin" panose="00000400000000000000" pitchFamily="2" charset="-78"/>
              </a:rPr>
              <a:t>. </a:t>
            </a:r>
            <a:endParaRPr lang="en-US">
              <a:cs typeface="B Nazanin" panose="00000400000000000000" pitchFamily="2" charset="-78"/>
            </a:endParaRPr>
          </a:p>
        </p:txBody>
      </p:sp>
    </p:spTree>
    <p:extLst>
      <p:ext uri="{BB962C8B-B14F-4D97-AF65-F5344CB8AC3E}">
        <p14:creationId xmlns:p14="http://schemas.microsoft.com/office/powerpoint/2010/main" val="12216595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771900" y="1825625"/>
            <a:ext cx="7581900" cy="4351338"/>
          </a:xfrm>
        </p:spPr>
        <p:txBody>
          <a:bodyPr/>
          <a:lstStyle/>
          <a:p>
            <a:pPr algn="just"/>
            <a:r>
              <a:rPr lang="fa-IR">
                <a:cs typeface="B Nazanin" panose="00000400000000000000" pitchFamily="2" charset="-78"/>
              </a:rPr>
              <a:t>زیرا شعری را که به انعکاس مشکلات سیاسی و اجتماعی ملتی می پردازد و بی هیچ واسطه ای چشم مردم را بر مظلومیت خویش می گشاید، </a:t>
            </a:r>
            <a:r>
              <a:rPr lang="fa-IR" b="1">
                <a:solidFill>
                  <a:srgbClr val="FF0000"/>
                </a:solidFill>
                <a:cs typeface="B Nazanin" panose="00000400000000000000" pitchFamily="2" charset="-78"/>
              </a:rPr>
              <a:t>نمی توان به معنی دوران ویکتور هوگو، «رمانتیک» دانست</a:t>
            </a:r>
            <a:r>
              <a:rPr lang="fa-IR">
                <a:cs typeface="B Nazanin" panose="00000400000000000000" pitchFamily="2" charset="-78"/>
              </a:rPr>
              <a:t>. وقتی قصیده معروف « اراده الحیاه» از </a:t>
            </a:r>
            <a:r>
              <a:rPr lang="fa-IR" b="1">
                <a:cs typeface="B Nazanin" panose="00000400000000000000" pitchFamily="2" charset="-78"/>
              </a:rPr>
              <a:t>ابوالقاسم شابّی </a:t>
            </a:r>
            <a:r>
              <a:rPr lang="fa-IR">
                <a:cs typeface="B Nazanin" panose="00000400000000000000" pitchFamily="2" charset="-78"/>
              </a:rPr>
              <a:t>شاعر تونسی را می خوانیم، با اینکه عناصر طبیعت نقش اصلی ادای مفهموم را به عهده دارند همچنان احساس رمانتیک بودن آن کمتر به ذهن می رسد:</a:t>
            </a:r>
            <a:endParaRPr lang="fa-IR"/>
          </a:p>
        </p:txBody>
      </p:sp>
      <p:pic>
        <p:nvPicPr>
          <p:cNvPr id="4" name="Picture 3"/>
          <p:cNvPicPr>
            <a:picLocks noChangeAspect="1"/>
          </p:cNvPicPr>
          <p:nvPr/>
        </p:nvPicPr>
        <p:blipFill>
          <a:blip r:embed="rId2"/>
          <a:stretch>
            <a:fillRect/>
          </a:stretch>
        </p:blipFill>
        <p:spPr>
          <a:xfrm>
            <a:off x="838200" y="2014537"/>
            <a:ext cx="2781300" cy="2676525"/>
          </a:xfrm>
          <a:prstGeom prst="rect">
            <a:avLst/>
          </a:prstGeom>
        </p:spPr>
      </p:pic>
      <p:sp>
        <p:nvSpPr>
          <p:cNvPr id="5" name="TextBox 4"/>
          <p:cNvSpPr txBox="1"/>
          <p:nvPr/>
        </p:nvSpPr>
        <p:spPr>
          <a:xfrm>
            <a:off x="1295400" y="4991100"/>
            <a:ext cx="1695450"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ابوالقاسم شابی</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165548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ar-SA">
                <a:cs typeface="B Nazanin" panose="00000400000000000000" pitchFamily="2" charset="-78"/>
              </a:rPr>
              <a:t>اما امروز نویسنده مسلمان یا باید مانند سلمان رشدی منحرف باشد و یا در محدوده مرزهای کینه های دیرینه، گمنام بماند.</a:t>
            </a:r>
            <a:endParaRPr lang="en-US">
              <a:cs typeface="B Nazanin" panose="00000400000000000000" pitchFamily="2" charset="-78"/>
            </a:endParaRPr>
          </a:p>
          <a:p>
            <a:pPr algn="just"/>
            <a:r>
              <a:rPr lang="ar-SA">
                <a:cs typeface="B Nazanin" panose="00000400000000000000" pitchFamily="2" charset="-78"/>
              </a:rPr>
              <a:t>- چرا میلیون ها کشته و زخمی دو جنگ اول و دوم جهانی هیچ کینه ای در دل اروپایی ها علیه آلمان و آلمانی نگذاشته است؟!</a:t>
            </a:r>
            <a:endParaRPr lang="en-US">
              <a:cs typeface="B Nazanin" panose="00000400000000000000" pitchFamily="2" charset="-78"/>
            </a:endParaRPr>
          </a:p>
          <a:p>
            <a:pPr algn="just"/>
            <a:r>
              <a:rPr lang="ar-SA">
                <a:cs typeface="B Nazanin" panose="00000400000000000000" pitchFamily="2" charset="-78"/>
              </a:rPr>
              <a:t>زیرا آنان پیشرفت و نیروی خویش را در اتحاد و پرورش اندیشه ها دیده اند، نه در پرورش کینه ها!</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504950" y="4362450"/>
            <a:ext cx="4686300" cy="146685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a:solidFill>
                  <a:prstClr val="black"/>
                </a:solidFill>
                <a:cs typeface="B Nazanin" panose="00000400000000000000" pitchFamily="2" charset="-78"/>
              </a:rPr>
              <a:t>محدوده مرزهای کینه های دیرینه</a:t>
            </a:r>
            <a:endParaRPr lang="fa-IR"/>
          </a:p>
        </p:txBody>
      </p:sp>
    </p:spTree>
    <p:extLst>
      <p:ext uri="{BB962C8B-B14F-4D97-AF65-F5344CB8AC3E}">
        <p14:creationId xmlns:p14="http://schemas.microsoft.com/office/powerpoint/2010/main" val="1506418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cs typeface="B Nazanin" panose="00000400000000000000" pitchFamily="2" charset="-78"/>
              </a:rPr>
              <a:t>« چو ملت اراده کند زندگی را</a:t>
            </a:r>
            <a:endParaRPr lang="en-US">
              <a:cs typeface="B Nazanin" panose="00000400000000000000" pitchFamily="2" charset="-78"/>
            </a:endParaRPr>
          </a:p>
          <a:p>
            <a:pPr algn="just"/>
            <a:r>
              <a:rPr lang="fa-IR" b="1">
                <a:cs typeface="B Nazanin" panose="00000400000000000000" pitchFamily="2" charset="-78"/>
              </a:rPr>
              <a:t>قضا و قدر، خود اجابت کند</a:t>
            </a:r>
            <a:endParaRPr lang="en-US">
              <a:cs typeface="B Nazanin" panose="00000400000000000000" pitchFamily="2" charset="-78"/>
            </a:endParaRPr>
          </a:p>
          <a:p>
            <a:pPr algn="just"/>
            <a:r>
              <a:rPr lang="fa-IR" b="1">
                <a:cs typeface="B Nazanin" panose="00000400000000000000" pitchFamily="2" charset="-78"/>
              </a:rPr>
              <a:t>شب تار آخر به پایان رسد</a:t>
            </a:r>
            <a:endParaRPr lang="en-US">
              <a:cs typeface="B Nazanin" panose="00000400000000000000" pitchFamily="2" charset="-78"/>
            </a:endParaRPr>
          </a:p>
          <a:p>
            <a:pPr algn="just"/>
            <a:r>
              <a:rPr lang="fa-IR" b="1">
                <a:cs typeface="B Nazanin" panose="00000400000000000000" pitchFamily="2" charset="-78"/>
              </a:rPr>
              <a:t>گسسته بباید همه قید و بند</a:t>
            </a:r>
            <a:endParaRPr lang="en-US">
              <a:cs typeface="B Nazanin" panose="00000400000000000000" pitchFamily="2" charset="-78"/>
            </a:endParaRPr>
          </a:p>
          <a:p>
            <a:pPr algn="just"/>
            <a:r>
              <a:rPr lang="fa-IR" b="1">
                <a:cs typeface="B Nazanin" panose="00000400000000000000" pitchFamily="2" charset="-78"/>
              </a:rPr>
              <a:t>کسی را که شوق هدف نیست در زندگی</a:t>
            </a:r>
            <a:endParaRPr lang="en-US">
              <a:cs typeface="B Nazanin" panose="00000400000000000000" pitchFamily="2" charset="-78"/>
            </a:endParaRPr>
          </a:p>
          <a:p>
            <a:pPr algn="just"/>
            <a:r>
              <a:rPr lang="fa-IR" b="1">
                <a:cs typeface="B Nazanin" panose="00000400000000000000" pitchFamily="2" charset="-78"/>
              </a:rPr>
              <a:t>بگندد به آلایش زندگی، خس شود»</a:t>
            </a:r>
            <a:endParaRPr lang="en-US">
              <a:cs typeface="B Nazanin" panose="00000400000000000000" pitchFamily="2" charset="-78"/>
            </a:endParaRPr>
          </a:p>
          <a:p>
            <a:pPr algn="just"/>
            <a:r>
              <a:rPr lang="fa-IR">
                <a:cs typeface="B Nazanin" panose="00000400000000000000" pitchFamily="2" charset="-78"/>
              </a:rPr>
              <a:t>آیا در این مقطع از قصیده بویی از جو –رمانتیسم احساس می شود؟! </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214370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اما به ناگاه فیل شاعر یاد هندوستان می کند و در شبی از شب های غم انگیز پاییزی به دامان طبیعت پناه می برد و آن قدر از نور ستارگان پیاله می نوشد که سرمست می شود و آن قدر برای «غم» ترانه می سراید و می خواند که غم نیز سیاه مست می گردد.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0933391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این قصیده پنجاه و پنج بیتی، شاعر طی چهل </a:t>
            </a:r>
            <a:r>
              <a:rPr lang="fa-IR">
                <a:cs typeface="B Nazanin" panose="00000400000000000000" pitchFamily="2" charset="-78"/>
              </a:rPr>
              <a:t>و </a:t>
            </a:r>
            <a:r>
              <a:rPr lang="fa-IR" smtClean="0">
                <a:cs typeface="B Nazanin" panose="00000400000000000000" pitchFamily="2" charset="-78"/>
              </a:rPr>
              <a:t>پنج </a:t>
            </a:r>
            <a:r>
              <a:rPr lang="fa-IR">
                <a:cs typeface="B Nazanin" panose="00000400000000000000" pitchFamily="2" charset="-78"/>
              </a:rPr>
              <a:t>بیت، در طبیعت گام برمی دارد و از چهار فصل سال و باد و باران و ستارگان می گذرد و از خلال این سیر و سفر طولانی در سیاحتی رویایی «زندگی» را در چشم خواننده با ارزش ومتعالی جلوه می دهد. و آنگاه می گوید:</a:t>
            </a:r>
            <a:endParaRPr lang="en-US">
              <a:cs typeface="B Nazanin" panose="00000400000000000000" pitchFamily="2" charset="-78"/>
            </a:endParaRPr>
          </a:p>
          <a:p>
            <a:pPr algn="just"/>
            <a:r>
              <a:rPr lang="fa-IR" b="1">
                <a:cs typeface="B Nazanin" panose="00000400000000000000" pitchFamily="2" charset="-78"/>
              </a:rPr>
              <a:t>« در فلک فریادی است:</a:t>
            </a:r>
            <a:endParaRPr lang="en-US">
              <a:cs typeface="B Nazanin" panose="00000400000000000000" pitchFamily="2" charset="-78"/>
            </a:endParaRPr>
          </a:p>
          <a:p>
            <a:pPr algn="just"/>
            <a:r>
              <a:rPr lang="fa-IR" b="1">
                <a:cs typeface="B Nazanin" panose="00000400000000000000" pitchFamily="2" charset="-78"/>
              </a:rPr>
              <a:t>همت عالی و پرواز بلند،</a:t>
            </a:r>
            <a:endParaRPr lang="en-US">
              <a:cs typeface="B Nazanin" panose="00000400000000000000" pitchFamily="2" charset="-78"/>
            </a:endParaRPr>
          </a:p>
          <a:p>
            <a:pPr algn="just"/>
            <a:r>
              <a:rPr lang="fa-IR" b="1">
                <a:cs typeface="B Nazanin" panose="00000400000000000000" pitchFamily="2" charset="-78"/>
              </a:rPr>
              <a:t>شرر زندگی و پیروزی است.»</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1983547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572000" y="1825625"/>
            <a:ext cx="6781800" cy="4351338"/>
          </a:xfrm>
        </p:spPr>
        <p:txBody>
          <a:bodyPr/>
          <a:lstStyle/>
          <a:p>
            <a:pPr algn="just"/>
            <a:r>
              <a:rPr lang="fa-IR">
                <a:cs typeface="B Nazanin" panose="00000400000000000000" pitchFamily="2" charset="-78"/>
              </a:rPr>
              <a:t>از شاعرانی که بیش از دیگران در این سبک تحول ایجاد کرده و خود نیز صاحب سبکی شده اند، باید به این افراد اشاره کرد: </a:t>
            </a:r>
            <a:r>
              <a:rPr lang="fa-IR" b="1">
                <a:cs typeface="B Nazanin" panose="00000400000000000000" pitchFamily="2" charset="-78"/>
              </a:rPr>
              <a:t>سعید عقل </a:t>
            </a:r>
            <a:r>
              <a:rPr lang="fa-IR">
                <a:cs typeface="B Nazanin" panose="00000400000000000000" pitchFamily="2" charset="-78"/>
              </a:rPr>
              <a:t>از لبنان، </a:t>
            </a:r>
            <a:r>
              <a:rPr lang="fa-IR" b="1">
                <a:cs typeface="B Nazanin" panose="00000400000000000000" pitchFamily="2" charset="-78"/>
              </a:rPr>
              <a:t>فدوی طوقان</a:t>
            </a:r>
            <a:r>
              <a:rPr lang="fa-IR">
                <a:cs typeface="B Nazanin" panose="00000400000000000000" pitchFamily="2" charset="-78"/>
              </a:rPr>
              <a:t> از فلسطین، </a:t>
            </a:r>
            <a:r>
              <a:rPr lang="fa-IR" b="1">
                <a:cs typeface="B Nazanin" panose="00000400000000000000" pitchFamily="2" charset="-78"/>
              </a:rPr>
              <a:t>نازک ملائکه </a:t>
            </a:r>
            <a:r>
              <a:rPr lang="fa-IR">
                <a:cs typeface="B Nazanin" panose="00000400000000000000" pitchFamily="2" charset="-78"/>
              </a:rPr>
              <a:t>از عراق، </a:t>
            </a:r>
            <a:r>
              <a:rPr lang="fa-IR" b="1">
                <a:cs typeface="B Nazanin" panose="00000400000000000000" pitchFamily="2" charset="-78"/>
              </a:rPr>
              <a:t>نزار قبانی </a:t>
            </a:r>
            <a:r>
              <a:rPr lang="fa-IR">
                <a:cs typeface="B Nazanin" panose="00000400000000000000" pitchFamily="2" charset="-78"/>
              </a:rPr>
              <a:t>از سوریه و </a:t>
            </a:r>
            <a:r>
              <a:rPr lang="fa-IR" b="1">
                <a:cs typeface="B Nazanin" panose="00000400000000000000" pitchFamily="2" charset="-78"/>
              </a:rPr>
              <a:t>کمال نشأت </a:t>
            </a:r>
            <a:r>
              <a:rPr lang="fa-IR">
                <a:cs typeface="B Nazanin" panose="00000400000000000000" pitchFamily="2" charset="-78"/>
              </a:rPr>
              <a:t>از مصر.</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733800" cy="2936875"/>
          </a:xfrm>
          <a:prstGeom prst="rect">
            <a:avLst/>
          </a:prstGeom>
        </p:spPr>
      </p:pic>
      <p:sp>
        <p:nvSpPr>
          <p:cNvPr id="5" name="TextBox 4"/>
          <p:cNvSpPr txBox="1"/>
          <p:nvPr/>
        </p:nvSpPr>
        <p:spPr>
          <a:xfrm>
            <a:off x="1581150" y="5105400"/>
            <a:ext cx="2266950" cy="461665"/>
          </a:xfrm>
          <a:prstGeom prst="rect">
            <a:avLst/>
          </a:prstGeom>
          <a:noFill/>
        </p:spPr>
        <p:txBody>
          <a:bodyPr wrap="square" rtlCol="1">
            <a:spAutoFit/>
          </a:bodyPr>
          <a:lstStyle/>
          <a:p>
            <a:pPr algn="ctr"/>
            <a:r>
              <a:rPr lang="fa-IR" sz="2400" smtClean="0">
                <a:solidFill>
                  <a:srgbClr val="FF0000"/>
                </a:solidFill>
                <a:cs typeface="B Nazanin" panose="00000400000000000000" pitchFamily="2" charset="-78"/>
              </a:rPr>
              <a:t>کمال نشات</a:t>
            </a:r>
            <a:endParaRPr lang="fa-IR" sz="2400">
              <a:solidFill>
                <a:srgbClr val="FF0000"/>
              </a:solidFill>
              <a:cs typeface="B Nazanin" panose="00000400000000000000" pitchFamily="2" charset="-78"/>
            </a:endParaRPr>
          </a:p>
        </p:txBody>
      </p:sp>
    </p:spTree>
    <p:extLst>
      <p:ext uri="{BB962C8B-B14F-4D97-AF65-F5344CB8AC3E}">
        <p14:creationId xmlns:p14="http://schemas.microsoft.com/office/powerpoint/2010/main" val="3715028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a:cs typeface="B Nazanin" panose="00000400000000000000" pitchFamily="2" charset="-78"/>
              </a:rPr>
              <a:t>ج: شاعران رئالیست و سمبولیست: </a:t>
            </a:r>
            <a:r>
              <a:rPr lang="fa-IR">
                <a:cs typeface="B Nazanin" panose="00000400000000000000" pitchFamily="2" charset="-78"/>
              </a:rPr>
              <a:t>جنگ دوم جهانی و تحولات و انقلاب های پیاپی و از همه مهمتر فاجعه فلسطین باعث شد جهان عرب با واقعیت های تلخی روبه رو شود. دیگر برای شعر رمانتیک جایی در این مرز و بوم نبود، پس ای شعر بزودی از صحنه خارج شد.</a:t>
            </a:r>
            <a:endParaRPr lang="en-US">
              <a:cs typeface="B Nazanin" panose="00000400000000000000" pitchFamily="2" charset="-78"/>
            </a:endParaRPr>
          </a:p>
          <a:p>
            <a:pPr algn="just"/>
            <a:r>
              <a:rPr lang="fa-IR">
                <a:cs typeface="B Nazanin" panose="00000400000000000000" pitchFamily="2" charset="-78"/>
              </a:rPr>
              <a:t>شاعر عرب نمی توانست در حالی که مردم آواره فلسطین در حاشیه های شهر و چادرهای محقر زندگی سخت آوارگی را تجربه می کردند از مناظر دلفریب طبیعت و رؤیاها سخن بگوید</a:t>
            </a:r>
            <a:r>
              <a:rPr lang="fa-IR">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981697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just"/>
            <a:r>
              <a:rPr lang="fa-IR">
                <a:cs typeface="B Nazanin" panose="00000400000000000000" pitchFamily="2" charset="-78"/>
              </a:rPr>
              <a:t>حتی شاعری چون </a:t>
            </a:r>
            <a:r>
              <a:rPr lang="fa-IR" b="1">
                <a:cs typeface="B Nazanin" panose="00000400000000000000" pitchFamily="2" charset="-78"/>
              </a:rPr>
              <a:t>نزارقبانی</a:t>
            </a:r>
            <a:r>
              <a:rPr lang="fa-IR">
                <a:cs typeface="B Nazanin" panose="00000400000000000000" pitchFamily="2" charset="-78"/>
              </a:rPr>
              <a:t> که در جهان عرب به شاعر «زن» معروف بود، برای اینکه از قافله عقب نماند، این بار از پشت سراپرده ها و از سالن های مجلل هتل ها در آمد و فریاد زد:</a:t>
            </a:r>
            <a:endParaRPr lang="en-US">
              <a:cs typeface="B Nazanin" panose="00000400000000000000" pitchFamily="2" charset="-78"/>
            </a:endParaRPr>
          </a:p>
          <a:p>
            <a:pPr algn="just"/>
            <a:r>
              <a:rPr lang="fa-IR" b="1">
                <a:cs typeface="B Nazanin" panose="00000400000000000000" pitchFamily="2" charset="-78"/>
              </a:rPr>
              <a:t>« من دگرگونه شاعری گشتم</a:t>
            </a:r>
            <a:endParaRPr lang="en-US">
              <a:cs typeface="B Nazanin" panose="00000400000000000000" pitchFamily="2" charset="-78"/>
            </a:endParaRPr>
          </a:p>
          <a:p>
            <a:pPr algn="just"/>
            <a:r>
              <a:rPr lang="fa-IR" b="1">
                <a:cs typeface="B Nazanin" panose="00000400000000000000" pitchFamily="2" charset="-78"/>
              </a:rPr>
              <a:t>شعر را با گل زنبق و یاسمن می نوشتم</a:t>
            </a:r>
            <a:endParaRPr lang="en-US">
              <a:cs typeface="B Nazanin" panose="00000400000000000000" pitchFamily="2" charset="-78"/>
            </a:endParaRPr>
          </a:p>
          <a:p>
            <a:pPr algn="just"/>
            <a:r>
              <a:rPr lang="fa-IR" b="1">
                <a:cs typeface="B Nazanin" panose="00000400000000000000" pitchFamily="2" charset="-78"/>
              </a:rPr>
              <a:t>و حالا شعر را با سرنیزه می نویسم»</a:t>
            </a:r>
            <a:endParaRPr lang="en-US">
              <a:cs typeface="B Nazanin" panose="00000400000000000000" pitchFamily="2" charset="-78"/>
            </a:endParaRPr>
          </a:p>
          <a:p>
            <a:pPr algn="just"/>
            <a:r>
              <a:rPr lang="fa-IR">
                <a:cs typeface="B Nazanin" panose="00000400000000000000" pitchFamily="2" charset="-78"/>
              </a:rPr>
              <a:t>و در جایی دیگر داد می زند:</a:t>
            </a:r>
            <a:endParaRPr lang="en-US">
              <a:cs typeface="B Nazanin" panose="00000400000000000000" pitchFamily="2" charset="-78"/>
            </a:endParaRPr>
          </a:p>
          <a:p>
            <a:pPr algn="just"/>
            <a:r>
              <a:rPr lang="fa-IR" b="1">
                <a:cs typeface="B Nazanin" panose="00000400000000000000" pitchFamily="2" charset="-78"/>
              </a:rPr>
              <a:t>« بیست سال بود که من</a:t>
            </a:r>
            <a:endParaRPr lang="en-US">
              <a:cs typeface="B Nazanin" panose="00000400000000000000" pitchFamily="2" charset="-78"/>
            </a:endParaRPr>
          </a:p>
          <a:p>
            <a:pPr algn="just"/>
            <a:r>
              <a:rPr lang="fa-IR" b="1">
                <a:cs typeface="B Nazanin" panose="00000400000000000000" pitchFamily="2" charset="-78"/>
              </a:rPr>
              <a:t>به دنبال سرزمین و شناسنامه ای می گشتم</a:t>
            </a:r>
          </a:p>
          <a:p>
            <a:pPr algn="just"/>
            <a:r>
              <a:rPr lang="fa-IR" b="1">
                <a:cs typeface="B Nazanin" panose="00000400000000000000" pitchFamily="2" charset="-78"/>
              </a:rPr>
              <a:t>و اکنون تفنگی به دست آورده ام </a:t>
            </a:r>
            <a:endParaRPr lang="en-US">
              <a:cs typeface="B Nazanin" panose="00000400000000000000" pitchFamily="2" charset="-78"/>
            </a:endParaRPr>
          </a:p>
          <a:p>
            <a:pPr algn="just"/>
            <a:r>
              <a:rPr lang="fa-IR" b="1">
                <a:cs typeface="B Nazanin" panose="00000400000000000000" pitchFamily="2" charset="-78"/>
              </a:rPr>
              <a:t>مرا با خود به فلسطین ببرید»</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619124" y="3072606"/>
            <a:ext cx="3895726" cy="2670876"/>
          </a:xfrm>
          <a:prstGeom prst="rect">
            <a:avLst/>
          </a:prstGeom>
        </p:spPr>
      </p:pic>
    </p:spTree>
    <p:extLst>
      <p:ext uri="{BB962C8B-B14F-4D97-AF65-F5344CB8AC3E}">
        <p14:creationId xmlns:p14="http://schemas.microsoft.com/office/powerpoint/2010/main" val="33201792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شعر در این مرحله افزون بر فریاد مردم، از اندیشه های جدید که از تماس با اندیشه های غرب حاصل شده، سرشار است. شاعرانی چون </a:t>
            </a:r>
            <a:r>
              <a:rPr lang="fa-IR" b="1">
                <a:cs typeface="B Nazanin" panose="00000400000000000000" pitchFamily="2" charset="-78"/>
              </a:rPr>
              <a:t>عبدالرحمان شرقاوی، بدر شاکرسیاب، نازک ملائکه و عبدالوهاب بیاتی </a:t>
            </a:r>
            <a:r>
              <a:rPr lang="fa-IR">
                <a:cs typeface="B Nazanin" panose="00000400000000000000" pitchFamily="2" charset="-78"/>
              </a:rPr>
              <a:t>اندیشه های سیاسی شرق را با افکار و مضامین شعری غرب به ویژه </a:t>
            </a:r>
            <a:r>
              <a:rPr lang="fa-IR" b="1">
                <a:cs typeface="B Nazanin" panose="00000400000000000000" pitchFamily="2" charset="-78"/>
              </a:rPr>
              <a:t>تی اس الیوت</a:t>
            </a:r>
            <a:r>
              <a:rPr lang="fa-IR">
                <a:cs typeface="B Nazanin" panose="00000400000000000000" pitchFamily="2" charset="-78"/>
              </a:rPr>
              <a:t> در آمیخته و طرحی نو از شعر ارائه دادند که مفاهیم و مضامین آن محسوس و برگرفته از زندگی شهر و مشکلات ناشی از آن بود.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145138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شعر این شعرای واقع گرا در عین احساس مسؤولیت اجتماعی، گرایش به سوی استقلال فکری فردی است. شاعر شخصیت خویش را از راه مطرح کردن عناصر دراماتیک و اسطوره ای نشان می دهد. در این دوره به کار تصویرهای شاعرانه- که یک پدیده ابداعی در این مرحله به حساب می آمد- متداول شد. شاعر پخته تر شد و از مرحله شعار دادن که به عادت، همراه تحولات اجتماعی و سیاسی و انقلاب ها می آیدف گذشت. در این جا شعری از </a:t>
            </a:r>
            <a:r>
              <a:rPr lang="fa-IR" b="1">
                <a:cs typeface="B Nazanin" panose="00000400000000000000" pitchFamily="2" charset="-78"/>
              </a:rPr>
              <a:t>کمال نشأت</a:t>
            </a:r>
            <a:r>
              <a:rPr lang="fa-IR">
                <a:cs typeface="B Nazanin" panose="00000400000000000000" pitchFamily="2" charset="-78"/>
              </a:rPr>
              <a:t>( متولد 14923 م.) می خوانیم که بی سرو صدا اما مصمم می اندیشد:</a:t>
            </a:r>
            <a:endParaRPr lang="en-US">
              <a:cs typeface="B Nazanin" panose="00000400000000000000" pitchFamily="2" charset="-78"/>
            </a:endParaRPr>
          </a:p>
          <a:p>
            <a:endParaRPr lang="fa-IR"/>
          </a:p>
        </p:txBody>
      </p:sp>
      <p:sp>
        <p:nvSpPr>
          <p:cNvPr id="4" name="Flowchart: Process 3"/>
          <p:cNvSpPr/>
          <p:nvPr/>
        </p:nvSpPr>
        <p:spPr>
          <a:xfrm>
            <a:off x="1447800" y="4552950"/>
            <a:ext cx="3867150" cy="123825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عناصر دراماتیک و اسطوره ای</a:t>
            </a:r>
            <a:endParaRPr lang="fa-IR"/>
          </a:p>
        </p:txBody>
      </p:sp>
    </p:spTree>
    <p:extLst>
      <p:ext uri="{BB962C8B-B14F-4D97-AF65-F5344CB8AC3E}">
        <p14:creationId xmlns:p14="http://schemas.microsoft.com/office/powerpoint/2010/main" val="20817343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cs typeface="B Nazanin" panose="00000400000000000000" pitchFamily="2" charset="-78"/>
              </a:rPr>
              <a:t>«... خوابید یار من </a:t>
            </a:r>
            <a:endParaRPr lang="en-US">
              <a:cs typeface="B Nazanin" panose="00000400000000000000" pitchFamily="2" charset="-78"/>
            </a:endParaRPr>
          </a:p>
          <a:p>
            <a:pPr algn="just"/>
            <a:r>
              <a:rPr lang="fa-IR" b="1">
                <a:cs typeface="B Nazanin" panose="00000400000000000000" pitchFamily="2" charset="-78"/>
              </a:rPr>
              <a:t>حدیثمان نجواست </a:t>
            </a:r>
            <a:endParaRPr lang="en-US">
              <a:cs typeface="B Nazanin" panose="00000400000000000000" pitchFamily="2" charset="-78"/>
            </a:endParaRPr>
          </a:p>
          <a:p>
            <a:pPr algn="just"/>
            <a:r>
              <a:rPr lang="fa-IR" b="1">
                <a:cs typeface="B Nazanin" panose="00000400000000000000" pitchFamily="2" charset="-78"/>
              </a:rPr>
              <a:t>سر می نهم بر بالش امید</a:t>
            </a:r>
            <a:endParaRPr lang="en-US">
              <a:cs typeface="B Nazanin" panose="00000400000000000000" pitchFamily="2" charset="-78"/>
            </a:endParaRPr>
          </a:p>
          <a:p>
            <a:pPr algn="just"/>
            <a:r>
              <a:rPr lang="fa-IR" b="1">
                <a:cs typeface="B Nazanin" panose="00000400000000000000" pitchFamily="2" charset="-78"/>
              </a:rPr>
              <a:t>امید های دور</a:t>
            </a:r>
            <a:endParaRPr lang="en-US">
              <a:cs typeface="B Nazanin" panose="00000400000000000000" pitchFamily="2" charset="-78"/>
            </a:endParaRPr>
          </a:p>
          <a:p>
            <a:pPr algn="just"/>
            <a:r>
              <a:rPr lang="fa-IR" b="1">
                <a:cs typeface="B Nazanin" panose="00000400000000000000" pitchFamily="2" charset="-78"/>
              </a:rPr>
              <a:t>آرزویی که زندگی را وقف آن کردم</a:t>
            </a:r>
            <a:endParaRPr lang="en-US">
              <a:cs typeface="B Nazanin" panose="00000400000000000000" pitchFamily="2" charset="-78"/>
            </a:endParaRPr>
          </a:p>
          <a:p>
            <a:pPr algn="just"/>
            <a:r>
              <a:rPr lang="fa-IR" b="1">
                <a:cs typeface="B Nazanin" panose="00000400000000000000" pitchFamily="2" charset="-78"/>
              </a:rPr>
              <a:t>زندگی را رنگ دیگری باید</a:t>
            </a:r>
            <a:endParaRPr lang="en-US">
              <a:cs typeface="B Nazanin" panose="00000400000000000000" pitchFamily="2" charset="-78"/>
            </a:endParaRPr>
          </a:p>
          <a:p>
            <a:pPr algn="just"/>
            <a:r>
              <a:rPr lang="fa-IR" b="1">
                <a:cs typeface="B Nazanin" panose="00000400000000000000" pitchFamily="2" charset="-78"/>
              </a:rPr>
              <a:t>زندگی یعنی، زندگی را بهر او سازم.»</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6302454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انقلابی بزرگ که در وزن های شعری به وجود آمد، همان تحولی است که </a:t>
            </a:r>
            <a:r>
              <a:rPr lang="fa-IR" b="1">
                <a:cs typeface="B Nazanin" panose="00000400000000000000" pitchFamily="2" charset="-78"/>
              </a:rPr>
              <a:t>بدر شاکر سیاب و نازک ملائکه و  صلاح  عبدالصبور </a:t>
            </a:r>
            <a:r>
              <a:rPr lang="fa-IR">
                <a:cs typeface="B Nazanin" panose="00000400000000000000" pitchFamily="2" charset="-78"/>
              </a:rPr>
              <a:t>در شعر پدید آوردند و همه جهان عرب را در بر گرفت. این نوآوران از کل قصیده و صناعات آن، تنها « افاعیل» وزن را باقی گذاشتند، اما کوتاهی و بلندی مصراع ها از یک واژه تا چند واژه متفاوت است. در این سبک جدید که بدون شک برگرفته از شکل غربی است از قافیه واحد در قصیده استفاده شده و گاهی قافیه به کلی فراموش می شود.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41914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ar-SA">
                <a:cs typeface="B Nazanin" panose="00000400000000000000" pitchFamily="2" charset="-78"/>
              </a:rPr>
              <a:t>به راستی در این برهه حساس از زمانی که غرب خود را حاکم مطلق و بلا منازع زمین می پندارد، چه چیزی می تواند جامعه ما را از هجوم فرهنگی بسیار مدرن- که به نام نظام نوجهانی وارد می شود- مصون بدارد؟!</a:t>
            </a:r>
            <a:endParaRPr lang="en-US">
              <a:cs typeface="B Nazanin" panose="00000400000000000000" pitchFamily="2" charset="-78"/>
            </a:endParaRPr>
          </a:p>
          <a:p>
            <a:pPr algn="just"/>
            <a:r>
              <a:rPr lang="ar-SA">
                <a:cs typeface="B Nazanin" panose="00000400000000000000" pitchFamily="2" charset="-78"/>
              </a:rPr>
              <a:t>اکنون که مسلمانان نمی توانند امکانات فراوان خویش را برای متحد شدن به کار گیرند و مانند غربیان بازارهای گوناگون « </a:t>
            </a:r>
            <a:r>
              <a:rPr lang="ar-SA">
                <a:solidFill>
                  <a:srgbClr val="FF0000"/>
                </a:solidFill>
                <a:cs typeface="B Nazanin" panose="00000400000000000000" pitchFamily="2" charset="-78"/>
              </a:rPr>
              <a:t>منافع مشترک</a:t>
            </a:r>
            <a:r>
              <a:rPr lang="ar-SA">
                <a:cs typeface="B Nazanin" panose="00000400000000000000" pitchFamily="2" charset="-78"/>
              </a:rPr>
              <a:t>» بسازند، دست کم یک « </a:t>
            </a:r>
            <a:r>
              <a:rPr lang="ar-SA">
                <a:solidFill>
                  <a:srgbClr val="FF0000"/>
                </a:solidFill>
                <a:cs typeface="B Nazanin" panose="00000400000000000000" pitchFamily="2" charset="-78"/>
              </a:rPr>
              <a:t>بازار درد مشترک</a:t>
            </a:r>
            <a:r>
              <a:rPr lang="ar-SA">
                <a:cs typeface="B Nazanin" panose="00000400000000000000" pitchFamily="2" charset="-78"/>
              </a:rPr>
              <a:t>» بسازند!.</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9669894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800600" y="1825625"/>
            <a:ext cx="6553200" cy="4351338"/>
          </a:xfrm>
        </p:spPr>
        <p:txBody>
          <a:bodyPr/>
          <a:lstStyle/>
          <a:p>
            <a:pPr algn="just"/>
            <a:r>
              <a:rPr lang="fa-IR">
                <a:cs typeface="B Nazanin" panose="00000400000000000000" pitchFamily="2" charset="-78"/>
              </a:rPr>
              <a:t>شاعرانی مانند </a:t>
            </a:r>
            <a:r>
              <a:rPr lang="fa-IR" b="1">
                <a:cs typeface="B Nazanin" panose="00000400000000000000" pitchFamily="2" charset="-78"/>
              </a:rPr>
              <a:t>یوسف الخال، خلیل الحاوی و ادونیس </a:t>
            </a:r>
            <a:r>
              <a:rPr lang="fa-IR">
                <a:cs typeface="B Nazanin" panose="00000400000000000000" pitchFamily="2" charset="-78"/>
              </a:rPr>
              <a:t>با قصاید ارزنده ای که در این مرحله عرضه کردند به این مرحله از شعر رونق ویژه ای بخشیدند و آنان را در صدر نوپردازان و نوگرایان شعر عرب باید به شمار آورد.</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58169"/>
            <a:ext cx="3771900" cy="3037681"/>
          </a:xfrm>
          <a:prstGeom prst="rect">
            <a:avLst/>
          </a:prstGeom>
        </p:spPr>
      </p:pic>
      <p:sp>
        <p:nvSpPr>
          <p:cNvPr id="5" name="TextBox 4"/>
          <p:cNvSpPr txBox="1"/>
          <p:nvPr/>
        </p:nvSpPr>
        <p:spPr>
          <a:xfrm>
            <a:off x="1552575" y="5353050"/>
            <a:ext cx="2343150" cy="523220"/>
          </a:xfrm>
          <a:prstGeom prst="rect">
            <a:avLst/>
          </a:prstGeom>
          <a:noFill/>
        </p:spPr>
        <p:txBody>
          <a:bodyPr wrap="square" rtlCol="1">
            <a:spAutoFit/>
          </a:bodyPr>
          <a:lstStyle/>
          <a:p>
            <a:pPr algn="ctr"/>
            <a:r>
              <a:rPr lang="fa-IR" sz="2800" smtClean="0">
                <a:solidFill>
                  <a:srgbClr val="FF0000"/>
                </a:solidFill>
                <a:cs typeface="B Nazanin" panose="00000400000000000000" pitchFamily="2" charset="-78"/>
              </a:rPr>
              <a:t>خلیل الحاوی</a:t>
            </a:r>
            <a:endParaRPr lang="fa-IR" sz="2800">
              <a:solidFill>
                <a:srgbClr val="FF0000"/>
              </a:solidFill>
              <a:cs typeface="B Nazanin" panose="00000400000000000000" pitchFamily="2" charset="-78"/>
            </a:endParaRPr>
          </a:p>
        </p:txBody>
      </p:sp>
    </p:spTree>
    <p:extLst>
      <p:ext uri="{BB962C8B-B14F-4D97-AF65-F5344CB8AC3E}">
        <p14:creationId xmlns:p14="http://schemas.microsoft.com/office/powerpoint/2010/main" val="3648099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cs typeface="B Nazanin" panose="00000400000000000000" pitchFamily="2" charset="-78"/>
              </a:rPr>
              <a:t>یوسف الخال </a:t>
            </a:r>
            <a:r>
              <a:rPr lang="fa-IR">
                <a:cs typeface="B Nazanin" panose="00000400000000000000" pitchFamily="2" charset="-78"/>
              </a:rPr>
              <a:t>اندیشمند و نظریه پرداز پرکار در شعر معاصر عرب است. او را شاعر رنگ ها هم گفته اند.</a:t>
            </a:r>
            <a:endParaRPr lang="en-US">
              <a:cs typeface="B Nazanin" panose="00000400000000000000" pitchFamily="2" charset="-78"/>
            </a:endParaRPr>
          </a:p>
          <a:p>
            <a:pPr algn="just"/>
            <a:r>
              <a:rPr lang="fa-IR" b="1">
                <a:cs typeface="B Nazanin" panose="00000400000000000000" pitchFamily="2" charset="-78"/>
              </a:rPr>
              <a:t>خلیل الحاوی</a:t>
            </a:r>
            <a:r>
              <a:rPr lang="fa-IR">
                <a:cs typeface="B Nazanin" panose="00000400000000000000" pitchFamily="2" charset="-78"/>
              </a:rPr>
              <a:t> را شاعر بیداری و آزادی نام نهاده اند، اما در شعر او سایه مرگ همه جا در حرکت است، </a:t>
            </a:r>
            <a:endParaRPr lang="fa-IR">
              <a:cs typeface="B Nazanin" panose="00000400000000000000" pitchFamily="2" charset="-78"/>
            </a:endParaRPr>
          </a:p>
        </p:txBody>
      </p:sp>
      <p:sp>
        <p:nvSpPr>
          <p:cNvPr id="4" name="Flowchart: Connector 3"/>
          <p:cNvSpPr/>
          <p:nvPr/>
        </p:nvSpPr>
        <p:spPr>
          <a:xfrm>
            <a:off x="1466850" y="4000500"/>
            <a:ext cx="2419350" cy="1752600"/>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شاعر رنگ ها</a:t>
            </a:r>
            <a:endParaRPr lang="fa-IR"/>
          </a:p>
        </p:txBody>
      </p:sp>
      <p:sp>
        <p:nvSpPr>
          <p:cNvPr id="5" name="Flowchart: Connector 4"/>
          <p:cNvSpPr/>
          <p:nvPr/>
        </p:nvSpPr>
        <p:spPr>
          <a:xfrm>
            <a:off x="7715250" y="4000500"/>
            <a:ext cx="2476500" cy="1752600"/>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سایه مرگ</a:t>
            </a:r>
            <a:endParaRPr lang="fa-IR"/>
          </a:p>
        </p:txBody>
      </p:sp>
    </p:spTree>
    <p:extLst>
      <p:ext uri="{BB962C8B-B14F-4D97-AF65-F5344CB8AC3E}">
        <p14:creationId xmlns:p14="http://schemas.microsoft.com/office/powerpoint/2010/main" val="3859128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پس در حقیقت او شاعر مرگ </a:t>
            </a:r>
            <a:r>
              <a:rPr lang="fa-IR">
                <a:solidFill>
                  <a:srgbClr val="FF0000"/>
                </a:solidFill>
                <a:cs typeface="B Nazanin" panose="00000400000000000000" pitchFamily="2" charset="-78"/>
              </a:rPr>
              <a:t>است</a:t>
            </a:r>
            <a:r>
              <a:rPr lang="fa-IR" smtClean="0">
                <a:solidFill>
                  <a:srgbClr val="FF0000"/>
                </a:solidFill>
                <a:cs typeface="B Nazanin" panose="00000400000000000000" pitchFamily="2" charset="-78"/>
              </a:rPr>
              <a:t>:</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smtClean="0">
                <a:cs typeface="B Nazanin" panose="00000400000000000000" pitchFamily="2" charset="-78"/>
              </a:rPr>
              <a:t>« </a:t>
            </a:r>
            <a:r>
              <a:rPr lang="fa-IR" b="1">
                <a:cs typeface="B Nazanin" panose="00000400000000000000" pitchFamily="2" charset="-78"/>
              </a:rPr>
              <a:t>ژرفتر کن حفره را ای گور کن!</a:t>
            </a:r>
            <a:endParaRPr lang="en-US">
              <a:cs typeface="B Nazanin" panose="00000400000000000000" pitchFamily="2" charset="-78"/>
            </a:endParaRPr>
          </a:p>
          <a:p>
            <a:pPr algn="just"/>
            <a:r>
              <a:rPr lang="fa-IR" b="1">
                <a:cs typeface="B Nazanin" panose="00000400000000000000" pitchFamily="2" charset="-78"/>
              </a:rPr>
              <a:t>ژرف تا بی انتها</a:t>
            </a:r>
            <a:endParaRPr lang="en-US">
              <a:cs typeface="B Nazanin" panose="00000400000000000000" pitchFamily="2" charset="-78"/>
            </a:endParaRPr>
          </a:p>
          <a:p>
            <a:pPr algn="just"/>
            <a:r>
              <a:rPr lang="fa-IR" b="1">
                <a:cs typeface="B Nazanin" panose="00000400000000000000" pitchFamily="2" charset="-78"/>
              </a:rPr>
              <a:t>بر تن من خاک نمناک مپاش</a:t>
            </a:r>
            <a:endParaRPr lang="en-US">
              <a:cs typeface="B Nazanin" panose="00000400000000000000" pitchFamily="2" charset="-78"/>
            </a:endParaRPr>
          </a:p>
          <a:p>
            <a:pPr algn="just"/>
            <a:r>
              <a:rPr lang="fa-IR" b="1">
                <a:cs typeface="B Nazanin" panose="00000400000000000000" pitchFamily="2" charset="-78"/>
              </a:rPr>
              <a:t>رَحِمی دارد آن، زندگی می زاید. تا مبادا بار دیگر</a:t>
            </a:r>
            <a:endParaRPr lang="en-US">
              <a:cs typeface="B Nazanin" panose="00000400000000000000" pitchFamily="2" charset="-78"/>
            </a:endParaRPr>
          </a:p>
          <a:p>
            <a:pPr algn="just"/>
            <a:r>
              <a:rPr lang="fa-IR" b="1">
                <a:cs typeface="B Nazanin" panose="00000400000000000000" pitchFamily="2" charset="-78"/>
              </a:rPr>
              <a:t>بار دیگر به سراغم آید!</a:t>
            </a:r>
            <a:endParaRPr lang="en-US">
              <a:cs typeface="B Nazanin" panose="00000400000000000000" pitchFamily="2" charset="-78"/>
            </a:endParaRPr>
          </a:p>
          <a:p>
            <a:pPr algn="just"/>
            <a:r>
              <a:rPr lang="fa-IR" b="1">
                <a:cs typeface="B Nazanin" panose="00000400000000000000" pitchFamily="2" charset="-78"/>
              </a:rPr>
              <a:t>تو بپیچان مرا در گچ سخت...»</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7008998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a:solidFill>
                  <a:srgbClr val="FF0000"/>
                </a:solidFill>
                <a:cs typeface="B Nazanin" panose="00000400000000000000" pitchFamily="2" charset="-78"/>
              </a:rPr>
              <a:t>اما شاعر مرگ طلب، نجات را هم طالب است؛ نجات همه زمین </a:t>
            </a:r>
            <a:r>
              <a:rPr lang="fa-IR" sz="3600">
                <a:solidFill>
                  <a:srgbClr val="FF0000"/>
                </a:solidFill>
                <a:cs typeface="B Nazanin" panose="00000400000000000000" pitchFamily="2" charset="-78"/>
              </a:rPr>
              <a:t>را</a:t>
            </a:r>
            <a:r>
              <a:rPr lang="fa-IR" sz="3600" smtClean="0">
                <a:solidFill>
                  <a:srgbClr val="FF0000"/>
                </a:solidFill>
                <a:cs typeface="B Nazanin" panose="00000400000000000000" pitchFamily="2" charset="-78"/>
              </a:rPr>
              <a:t>.</a:t>
            </a:r>
            <a:endParaRPr lang="fa-IR" sz="3600">
              <a:solidFill>
                <a:srgbClr val="FF0000"/>
              </a:solidFill>
            </a:endParaRPr>
          </a:p>
        </p:txBody>
      </p:sp>
      <p:sp>
        <p:nvSpPr>
          <p:cNvPr id="3" name="Content Placeholder 2"/>
          <p:cNvSpPr>
            <a:spLocks noGrp="1"/>
          </p:cNvSpPr>
          <p:nvPr>
            <p:ph idx="1"/>
          </p:nvPr>
        </p:nvSpPr>
        <p:spPr/>
        <p:txBody>
          <a:bodyPr/>
          <a:lstStyle/>
          <a:p>
            <a:pPr algn="just"/>
            <a:r>
              <a:rPr lang="fa-IR" b="1" smtClean="0">
                <a:cs typeface="B Nazanin" panose="00000400000000000000" pitchFamily="2" charset="-78"/>
              </a:rPr>
              <a:t>« </a:t>
            </a:r>
            <a:r>
              <a:rPr lang="fa-IR" b="1">
                <a:cs typeface="B Nazanin" panose="00000400000000000000" pitchFamily="2" charset="-78"/>
              </a:rPr>
              <a:t>و تو ای خدای سرسبزی</a:t>
            </a:r>
            <a:endParaRPr lang="en-US">
              <a:cs typeface="B Nazanin" panose="00000400000000000000" pitchFamily="2" charset="-78"/>
            </a:endParaRPr>
          </a:p>
          <a:p>
            <a:pPr algn="just"/>
            <a:r>
              <a:rPr lang="fa-IR" b="1">
                <a:cs typeface="B Nazanin" panose="00000400000000000000" pitchFamily="2" charset="-78"/>
              </a:rPr>
              <a:t>مادر خاک را تو زایش ده ما را نجات ده،</a:t>
            </a:r>
            <a:endParaRPr lang="en-US">
              <a:cs typeface="B Nazanin" panose="00000400000000000000" pitchFamily="2" charset="-78"/>
            </a:endParaRPr>
          </a:p>
          <a:p>
            <a:pPr algn="just"/>
            <a:r>
              <a:rPr lang="fa-IR" b="1">
                <a:cs typeface="B Nazanin" panose="00000400000000000000" pitchFamily="2" charset="-78"/>
              </a:rPr>
              <a:t>رگ های زمین را از این نازایی کشنده نجات بخش ».</a:t>
            </a:r>
            <a:endParaRPr lang="en-US">
              <a:cs typeface="B Nazanin" panose="00000400000000000000" pitchFamily="2" charset="-78"/>
            </a:endParaRPr>
          </a:p>
          <a:p>
            <a:pPr algn="just"/>
            <a:r>
              <a:rPr lang="fa-IR">
                <a:cs typeface="B Nazanin" panose="00000400000000000000" pitchFamily="2" charset="-78"/>
              </a:rPr>
              <a:t>                                             (مجله الی امام شماره 2123، ص 43).</a:t>
            </a:r>
            <a:endParaRPr lang="en-US">
              <a:cs typeface="B Nazanin" panose="00000400000000000000" pitchFamily="2" charset="-78"/>
            </a:endParaRPr>
          </a:p>
          <a:p>
            <a:r>
              <a:rPr lang="fa-IR">
                <a:cs typeface="B Nazanin" panose="00000400000000000000" pitchFamily="2" charset="-78"/>
              </a:rPr>
              <a:t>اما ایمان شاعر به مرگ قوی تر بود چون برای سومین بار که دست به خودکشی زد، نجاتش غیر ممکن بود!</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10851482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38650" y="1825625"/>
            <a:ext cx="6915150" cy="4351338"/>
          </a:xfrm>
        </p:spPr>
        <p:txBody>
          <a:bodyPr/>
          <a:lstStyle/>
          <a:p>
            <a:pPr algn="just"/>
            <a:r>
              <a:rPr lang="fa-IR" smtClean="0">
                <a:cs typeface="B Nazanin" panose="00000400000000000000" pitchFamily="2" charset="-78"/>
              </a:rPr>
              <a:t>از </a:t>
            </a:r>
            <a:r>
              <a:rPr lang="fa-IR">
                <a:cs typeface="B Nazanin" panose="00000400000000000000" pitchFamily="2" charset="-78"/>
              </a:rPr>
              <a:t>میان شاعران این مرحله که حساس ترین مرحله شعر معاصر است </a:t>
            </a:r>
            <a:r>
              <a:rPr lang="fa-IR" b="1">
                <a:cs typeface="B Nazanin" panose="00000400000000000000" pitchFamily="2" charset="-78"/>
              </a:rPr>
              <a:t>أدونیس (احمد علی اسیر) </a:t>
            </a:r>
            <a:r>
              <a:rPr lang="fa-IR">
                <a:cs typeface="B Nazanin" panose="00000400000000000000" pitchFamily="2" charset="-78"/>
              </a:rPr>
              <a:t>بیش از همه در جهان درخشیده است. این شاعر پرکار وجدی اما بی هیاهو در سال 1930 میلادی زاده شد و اکنون در دانشگاه های لبنان مدرس ادبیات عرب است.</a:t>
            </a:r>
            <a:endParaRPr lang="en-US">
              <a:cs typeface="B Nazanin" panose="00000400000000000000" pitchFamily="2" charset="-78"/>
            </a:endParaRPr>
          </a:p>
          <a:p>
            <a:pPr algn="just"/>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457405" cy="2403475"/>
          </a:xfrm>
          <a:prstGeom prst="rect">
            <a:avLst/>
          </a:prstGeom>
        </p:spPr>
      </p:pic>
      <p:sp>
        <p:nvSpPr>
          <p:cNvPr id="5" name="TextBox 4"/>
          <p:cNvSpPr txBox="1"/>
          <p:nvPr/>
        </p:nvSpPr>
        <p:spPr>
          <a:xfrm>
            <a:off x="1524000" y="4743450"/>
            <a:ext cx="2038350" cy="523220"/>
          </a:xfrm>
          <a:prstGeom prst="rect">
            <a:avLst/>
          </a:prstGeom>
          <a:noFill/>
        </p:spPr>
        <p:txBody>
          <a:bodyPr wrap="square" rtlCol="1">
            <a:spAutoFit/>
          </a:bodyPr>
          <a:lstStyle/>
          <a:p>
            <a:pPr algn="ctr"/>
            <a:r>
              <a:rPr lang="fa-IR" sz="2800" smtClean="0">
                <a:solidFill>
                  <a:srgbClr val="FF0000"/>
                </a:solidFill>
                <a:cs typeface="B Nazanin" panose="00000400000000000000" pitchFamily="2" charset="-78"/>
              </a:rPr>
              <a:t>آدونیس</a:t>
            </a:r>
            <a:endParaRPr lang="fa-IR" sz="2800">
              <a:solidFill>
                <a:srgbClr val="FF0000"/>
              </a:solidFill>
              <a:cs typeface="B Nazanin" panose="00000400000000000000" pitchFamily="2" charset="-78"/>
            </a:endParaRPr>
          </a:p>
        </p:txBody>
      </p:sp>
    </p:spTree>
    <p:extLst>
      <p:ext uri="{BB962C8B-B14F-4D97-AF65-F5344CB8AC3E}">
        <p14:creationId xmlns:p14="http://schemas.microsoft.com/office/powerpoint/2010/main" val="26016906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نظرات خود را درباره پیروی یا تقلید و ابداع و خلاقیت در شعر در کتابی به نام « ثابت و متحول» در سه جلد با نام های «</a:t>
            </a:r>
            <a:r>
              <a:rPr lang="fa-IR">
                <a:solidFill>
                  <a:srgbClr val="FF0000"/>
                </a:solidFill>
                <a:cs typeface="B Nazanin" panose="00000400000000000000" pitchFamily="2" charset="-78"/>
              </a:rPr>
              <a:t>اصول</a:t>
            </a:r>
            <a:r>
              <a:rPr lang="fa-IR">
                <a:cs typeface="B Nazanin" panose="00000400000000000000" pitchFamily="2" charset="-78"/>
              </a:rPr>
              <a:t>»، « </a:t>
            </a:r>
            <a:r>
              <a:rPr lang="fa-IR">
                <a:solidFill>
                  <a:srgbClr val="FF0000"/>
                </a:solidFill>
                <a:cs typeface="B Nazanin" panose="00000400000000000000" pitchFamily="2" charset="-78"/>
              </a:rPr>
              <a:t>اصولی کردن اصول</a:t>
            </a:r>
            <a:r>
              <a:rPr lang="fa-IR">
                <a:cs typeface="B Nazanin" panose="00000400000000000000" pitchFamily="2" charset="-78"/>
              </a:rPr>
              <a:t>» و « </a:t>
            </a:r>
            <a:r>
              <a:rPr lang="fa-IR">
                <a:solidFill>
                  <a:srgbClr val="FF0000"/>
                </a:solidFill>
                <a:cs typeface="B Nazanin" panose="00000400000000000000" pitchFamily="2" charset="-78"/>
              </a:rPr>
              <a:t>برخورد نوگرایی</a:t>
            </a:r>
            <a:r>
              <a:rPr lang="fa-IR">
                <a:cs typeface="B Nazanin" panose="00000400000000000000" pitchFamily="2" charset="-78"/>
              </a:rPr>
              <a:t>» نوشته و انتشارات « دارالعوده» لبنان نیز دیوان کلیات شعر او را در دو جلد و برای پنجمین بار منتشر کرده است.</a:t>
            </a:r>
            <a:endParaRPr lang="en-US">
              <a:cs typeface="B Nazanin" panose="00000400000000000000" pitchFamily="2" charset="-78"/>
            </a:endParaRPr>
          </a:p>
          <a:p>
            <a:endParaRPr lang="fa-IR"/>
          </a:p>
        </p:txBody>
      </p:sp>
      <p:sp>
        <p:nvSpPr>
          <p:cNvPr id="4" name="Flowchart: Process 3"/>
          <p:cNvSpPr/>
          <p:nvPr/>
        </p:nvSpPr>
        <p:spPr>
          <a:xfrm>
            <a:off x="1485900" y="3771900"/>
            <a:ext cx="3752850" cy="173355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تقلید و ابداع و خلاقیت</a:t>
            </a:r>
            <a:endParaRPr lang="fa-IR"/>
          </a:p>
        </p:txBody>
      </p:sp>
    </p:spTree>
    <p:extLst>
      <p:ext uri="{BB962C8B-B14F-4D97-AF65-F5344CB8AC3E}">
        <p14:creationId xmlns:p14="http://schemas.microsoft.com/office/powerpoint/2010/main" val="66397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cs typeface="B Nazanin" panose="00000400000000000000" pitchFamily="2" charset="-78"/>
              </a:rPr>
              <a:t>« درمیان صوت و انعکاس آن</a:t>
            </a:r>
            <a:endParaRPr lang="en-US">
              <a:cs typeface="B Nazanin" panose="00000400000000000000" pitchFamily="2" charset="-78"/>
            </a:endParaRPr>
          </a:p>
          <a:p>
            <a:pPr algn="just"/>
            <a:r>
              <a:rPr lang="fa-IR" b="1">
                <a:cs typeface="B Nazanin" panose="00000400000000000000" pitchFamily="2" charset="-78"/>
              </a:rPr>
              <a:t>شاعری سخنور نشسته، همچون ماه شکسته</a:t>
            </a:r>
            <a:endParaRPr lang="en-US">
              <a:cs typeface="B Nazanin" panose="00000400000000000000" pitchFamily="2" charset="-78"/>
            </a:endParaRPr>
          </a:p>
          <a:p>
            <a:pPr algn="just"/>
            <a:r>
              <a:rPr lang="fa-IR" b="1">
                <a:cs typeface="B Nazanin" panose="00000400000000000000" pitchFamily="2" charset="-78"/>
              </a:rPr>
              <a:t>و شاعری مهر سکوت به لب بسته، همچو کودکی </a:t>
            </a:r>
            <a:endParaRPr lang="en-US">
              <a:cs typeface="B Nazanin" panose="00000400000000000000" pitchFamily="2" charset="-78"/>
            </a:endParaRPr>
          </a:p>
          <a:p>
            <a:pPr algn="just"/>
            <a:r>
              <a:rPr lang="fa-IR" b="1">
                <a:cs typeface="B Nazanin" panose="00000400000000000000" pitchFamily="2" charset="-78"/>
              </a:rPr>
              <a:t>شبان، بر بازوان آتشفشان آرمیده است»</a:t>
            </a:r>
            <a:endParaRPr lang="en-US">
              <a:cs typeface="B Nazanin" panose="00000400000000000000" pitchFamily="2" charset="-78"/>
            </a:endParaRPr>
          </a:p>
          <a:p>
            <a:pPr algn="just"/>
            <a:r>
              <a:rPr lang="fa-IR">
                <a:cs typeface="B Nazanin" panose="00000400000000000000" pitchFamily="2" charset="-78"/>
              </a:rPr>
              <a:t>(دیوان، جلد دوم، ص 168)</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174923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پایان این مقطع ذکر نام چند شاعر برجسته از این گروه ضروری می نماید: </a:t>
            </a:r>
            <a:r>
              <a:rPr lang="fa-IR" b="1">
                <a:cs typeface="B Nazanin" panose="00000400000000000000" pitchFamily="2" charset="-78"/>
              </a:rPr>
              <a:t>محمد مفتاح تیتوری</a:t>
            </a:r>
            <a:r>
              <a:rPr lang="fa-IR">
                <a:cs typeface="B Nazanin" panose="00000400000000000000" pitchFamily="2" charset="-78"/>
              </a:rPr>
              <a:t> در سال 1930 میلادی از پدری سودانی و مادری مصری در اسکندریه به دنیا آمد. </a:t>
            </a:r>
            <a:r>
              <a:rPr lang="fa-IR" b="1">
                <a:cs typeface="B Nazanin" panose="00000400000000000000" pitchFamily="2" charset="-78"/>
              </a:rPr>
              <a:t>تاج السّر حسن </a:t>
            </a:r>
            <a:r>
              <a:rPr lang="fa-IR">
                <a:cs typeface="B Nazanin" panose="00000400000000000000" pitchFamily="2" charset="-78"/>
              </a:rPr>
              <a:t> نیز در سال 1930 میلادی در شمال سودان به دنیا آمد. شعر وی متأثر از جو فقیرانه زندگی روستایی اوست.</a:t>
            </a:r>
            <a:endParaRPr lang="en-US">
              <a:cs typeface="B Nazanin" panose="00000400000000000000" pitchFamily="2" charset="-78"/>
            </a:endParaRPr>
          </a:p>
          <a:p>
            <a:pPr algn="just"/>
            <a:r>
              <a:rPr lang="fa-IR">
                <a:cs typeface="B Nazanin" panose="00000400000000000000" pitchFamily="2" charset="-78"/>
              </a:rPr>
              <a:t>شاعر دیگر </a:t>
            </a:r>
            <a:r>
              <a:rPr lang="fa-IR" b="1">
                <a:cs typeface="B Nazanin" panose="00000400000000000000" pitchFamily="2" charset="-78"/>
              </a:rPr>
              <a:t>احمد معطی حجازی</a:t>
            </a:r>
            <a:r>
              <a:rPr lang="fa-IR">
                <a:cs typeface="B Nazanin" panose="00000400000000000000" pitchFamily="2" charset="-78"/>
              </a:rPr>
              <a:t> از مصر سفلی و متولد 1935 است.</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281959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19600" y="1825625"/>
            <a:ext cx="6934200" cy="4351338"/>
          </a:xfrm>
        </p:spPr>
        <p:txBody>
          <a:bodyPr/>
          <a:lstStyle/>
          <a:p>
            <a:pPr algn="just"/>
            <a:r>
              <a:rPr lang="fa-IR" b="1">
                <a:cs typeface="B Nazanin" panose="00000400000000000000" pitchFamily="2" charset="-78"/>
              </a:rPr>
              <a:t>د: شعر فلسطین، شعر مقاومت: </a:t>
            </a:r>
            <a:r>
              <a:rPr lang="fa-IR">
                <a:cs typeface="B Nazanin" panose="00000400000000000000" pitchFamily="2" charset="-78"/>
              </a:rPr>
              <a:t>وقتی از ادبیات یا شعر مقاومت نامی به میان می آید شعر فلسطین هم خودنمایی می کند. اهمیت این زمین بلا زده حکم می کند که در این مقاله زیر عنوان شعر مقاومت از شاعران این خاک بر باد رفته که شعر را با خون و باروت می نویسند، یاد کنیم.</a:t>
            </a:r>
            <a:endParaRPr lang="en-US">
              <a:cs typeface="B Nazanin" panose="00000400000000000000" pitchFamily="2" charset="-78"/>
            </a:endParaRPr>
          </a:p>
          <a:p>
            <a:pPr algn="just"/>
            <a:r>
              <a:rPr lang="fa-IR">
                <a:cs typeface="B Nazanin" panose="00000400000000000000" pitchFamily="2" charset="-78"/>
              </a:rPr>
              <a:t>از میان شاعران فلسطین تنها </a:t>
            </a:r>
            <a:r>
              <a:rPr lang="fa-IR" b="1">
                <a:cs typeface="B Nazanin" panose="00000400000000000000" pitchFamily="2" charset="-78"/>
              </a:rPr>
              <a:t>محمود درویش</a:t>
            </a:r>
            <a:r>
              <a:rPr lang="fa-IR">
                <a:cs typeface="B Nazanin" panose="00000400000000000000" pitchFamily="2" charset="-78"/>
              </a:rPr>
              <a:t> است که در دو دهه اخیر در ایران بر سر زبان ها افتاده است و گاه گاهی اثری از او در مطبوعات ایران می خوانیم.</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4"/>
            <a:ext cx="3579004" cy="3317875"/>
          </a:xfrm>
          <a:prstGeom prst="rect">
            <a:avLst/>
          </a:prstGeom>
        </p:spPr>
      </p:pic>
      <p:sp>
        <p:nvSpPr>
          <p:cNvPr id="5" name="TextBox 4"/>
          <p:cNvSpPr txBox="1"/>
          <p:nvPr/>
        </p:nvSpPr>
        <p:spPr>
          <a:xfrm>
            <a:off x="1409700" y="5581650"/>
            <a:ext cx="2324100"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محمود درویش</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24778132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cs typeface="B Nazanin" panose="00000400000000000000" pitchFamily="2" charset="-78"/>
              </a:rPr>
              <a:t>محمود درویش</a:t>
            </a:r>
            <a:r>
              <a:rPr lang="fa-IR">
                <a:cs typeface="B Nazanin" panose="00000400000000000000" pitchFamily="2" charset="-78"/>
              </a:rPr>
              <a:t> را شاعر خاک نامیده اند و اولین قصیده ای که در کشور ما باعث شهرت او شد « </a:t>
            </a:r>
            <a:r>
              <a:rPr lang="fa-IR">
                <a:solidFill>
                  <a:srgbClr val="FF0000"/>
                </a:solidFill>
                <a:cs typeface="B Nazanin" panose="00000400000000000000" pitchFamily="2" charset="-78"/>
              </a:rPr>
              <a:t>بنویس من عربم</a:t>
            </a:r>
            <a:r>
              <a:rPr lang="fa-IR">
                <a:cs typeface="B Nazanin" panose="00000400000000000000" pitchFamily="2" charset="-78"/>
              </a:rPr>
              <a:t>» بود. </a:t>
            </a:r>
            <a:r>
              <a:rPr lang="fa-IR" b="1">
                <a:cs typeface="B Nazanin" panose="00000400000000000000" pitchFamily="2" charset="-78"/>
              </a:rPr>
              <a:t>سمیع القاسم</a:t>
            </a:r>
            <a:r>
              <a:rPr lang="fa-IR">
                <a:cs typeface="B Nazanin" panose="00000400000000000000" pitchFamily="2" charset="-78"/>
              </a:rPr>
              <a:t> هم از دیگر شاعرانی است که نام او در ایران درخشیده و در مطبوعات ایران جایگاه ویژه ای یافته است. او در سال 1370 همزمان با برپایی چهارمین نمایشگاه بین المللی کتاب در تهران و در « هفته ادبیات مقاومت فلسطین» که در محل دائمی نمایشگاه ها برپا بود، به ایران آمد.</a:t>
            </a:r>
            <a:endParaRPr lang="en-US">
              <a:cs typeface="B Nazanin" panose="00000400000000000000" pitchFamily="2" charset="-78"/>
            </a:endParaRPr>
          </a:p>
          <a:p>
            <a:pPr algn="just"/>
            <a:r>
              <a:rPr lang="fa-IR" b="1">
                <a:cs typeface="B Nazanin" panose="00000400000000000000" pitchFamily="2" charset="-78"/>
              </a:rPr>
              <a:t>شمر سمیح فن </a:t>
            </a:r>
            <a:r>
              <a:rPr lang="fa-IR">
                <a:cs typeface="B Nazanin" panose="00000400000000000000" pitchFamily="2" charset="-78"/>
              </a:rPr>
              <a:t>روایت است اما بدون « </a:t>
            </a:r>
            <a:r>
              <a:rPr lang="fa-IR">
                <a:solidFill>
                  <a:srgbClr val="FF0000"/>
                </a:solidFill>
                <a:cs typeface="B Nazanin" panose="00000400000000000000" pitchFamily="2" charset="-78"/>
              </a:rPr>
              <a:t>یکی بود یکی نبود</a:t>
            </a:r>
            <a:r>
              <a:rPr lang="fa-IR">
                <a:cs typeface="B Nazanin" panose="00000400000000000000" pitchFamily="2" charset="-78"/>
              </a:rPr>
              <a:t>». شعری خودمانی و بی تکلف و بی تعارف که شکست هاف جنگ های خیالی و جار و جنجال تبلیغاتی را بی پرده فاش می کند.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53174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a:cs typeface="B Nazanin" panose="00000400000000000000" pitchFamily="2" charset="-78"/>
              </a:rPr>
              <a:t>اگر « تبادل فرهنگی» را از « تهاجم فرهنگی» جدا کنیم، می توانیم حرکتی حساب شده و هماهنگ ( در سطوح رسمی و غیر رسمی) از راه تبادل فرهنگی و به طور کلی تبادل در همه علوم با جهان اسلام به ویژه جهان عرب که تبادل فرهنگی گسترده تری با جهان دارد، علوم و فرهنگ و ادب اسلامی را از انزوای کنونی در آوریم.</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504950" y="3962400"/>
            <a:ext cx="3810000" cy="161925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a:solidFill>
                  <a:prstClr val="black"/>
                </a:solidFill>
                <a:cs typeface="B Nazanin" panose="00000400000000000000" pitchFamily="2" charset="-78"/>
              </a:rPr>
              <a:t>راه تبادل فرهنگی</a:t>
            </a:r>
            <a:endParaRPr lang="fa-IR"/>
          </a:p>
        </p:txBody>
      </p:sp>
    </p:spTree>
    <p:extLst>
      <p:ext uri="{BB962C8B-B14F-4D97-AF65-F5344CB8AC3E}">
        <p14:creationId xmlns:p14="http://schemas.microsoft.com/office/powerpoint/2010/main" val="27291107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a:cs typeface="B Nazanin" panose="00000400000000000000" pitchFamily="2" charset="-78"/>
              </a:rPr>
              <a:t>در قصیده بلند « لیلای عدنی»، </a:t>
            </a:r>
            <a:r>
              <a:rPr lang="fa-IR" b="1">
                <a:cs typeface="B Nazanin" panose="00000400000000000000" pitchFamily="2" charset="-78"/>
              </a:rPr>
              <a:t>لیلا</a:t>
            </a:r>
            <a:r>
              <a:rPr lang="fa-IR">
                <a:cs typeface="B Nazanin" panose="00000400000000000000" pitchFamily="2" charset="-78"/>
              </a:rPr>
              <a:t> دختری بدوی است که فریاد او در خون شهریان جریان می یابد و در عین طلب انتقام به درو می اندیشد. پدرش شهید می شود و مجموعه « مرزوق» به نام پدر او ثبت می شود:</a:t>
            </a:r>
            <a:endParaRPr lang="en-US">
              <a:cs typeface="B Nazanin" panose="00000400000000000000" pitchFamily="2" charset="-78"/>
            </a:endParaRPr>
          </a:p>
          <a:p>
            <a:pPr algn="just"/>
            <a:r>
              <a:rPr lang="fa-IR" b="1">
                <a:cs typeface="B Nazanin" panose="00000400000000000000" pitchFamily="2" charset="-78"/>
              </a:rPr>
              <a:t>پنجه در آهن تفنگ محکم کرد</a:t>
            </a:r>
            <a:endParaRPr lang="en-US">
              <a:cs typeface="B Nazanin" panose="00000400000000000000" pitchFamily="2" charset="-78"/>
            </a:endParaRPr>
          </a:p>
          <a:p>
            <a:pPr algn="just"/>
            <a:r>
              <a:rPr lang="fa-IR" b="1">
                <a:cs typeface="B Nazanin" panose="00000400000000000000" pitchFamily="2" charset="-78"/>
              </a:rPr>
              <a:t>لیلا گریست، لیلای مظلوم، چرا</a:t>
            </a:r>
            <a:endParaRPr lang="en-US">
              <a:cs typeface="B Nazanin" panose="00000400000000000000" pitchFamily="2" charset="-78"/>
            </a:endParaRPr>
          </a:p>
          <a:p>
            <a:pPr algn="just"/>
            <a:r>
              <a:rPr lang="fa-IR" b="1">
                <a:cs typeface="B Nazanin" panose="00000400000000000000" pitchFamily="2" charset="-78"/>
              </a:rPr>
              <a:t>از تو ابزار قتل ساختند؟!</a:t>
            </a:r>
            <a:endParaRPr lang="en-US">
              <a:cs typeface="B Nazanin" panose="00000400000000000000" pitchFamily="2" charset="-78"/>
            </a:endParaRPr>
          </a:p>
          <a:p>
            <a:pPr algn="just"/>
            <a:r>
              <a:rPr lang="fa-IR" b="1">
                <a:cs typeface="B Nazanin" panose="00000400000000000000" pitchFamily="2" charset="-78"/>
              </a:rPr>
              <a:t>انگشت لیلا بر ماشه بوسه زد</a:t>
            </a:r>
            <a:endParaRPr lang="en-US">
              <a:cs typeface="B Nazanin" panose="00000400000000000000" pitchFamily="2" charset="-78"/>
            </a:endParaRPr>
          </a:p>
          <a:p>
            <a:pPr algn="just"/>
            <a:r>
              <a:rPr lang="fa-IR" b="1">
                <a:cs typeface="B Nazanin" panose="00000400000000000000" pitchFamily="2" charset="-78"/>
              </a:rPr>
              <a:t>فریاد زد: </a:t>
            </a:r>
            <a:endParaRPr lang="en-US">
              <a:cs typeface="B Nazanin" panose="00000400000000000000" pitchFamily="2" charset="-78"/>
            </a:endParaRPr>
          </a:p>
          <a:p>
            <a:pPr algn="just"/>
            <a:r>
              <a:rPr lang="ar-SA" b="1">
                <a:cs typeface="B Nazanin" panose="00000400000000000000" pitchFamily="2" charset="-78"/>
              </a:rPr>
              <a:t>«برادران درو کنید،  همه را درو کنید.»</a:t>
            </a:r>
            <a:endParaRPr lang="en-US">
              <a:cs typeface="B Nazanin" panose="00000400000000000000" pitchFamily="2" charset="-78"/>
            </a:endParaRPr>
          </a:p>
          <a:p>
            <a:pPr algn="just"/>
            <a:r>
              <a:rPr lang="ar-SA">
                <a:cs typeface="B Nazanin" panose="00000400000000000000" pitchFamily="2" charset="-78"/>
              </a:rPr>
              <a:t>( دیوان شاعر، ص 165)</a:t>
            </a:r>
            <a:endParaRPr lang="fa-IR">
              <a:cs typeface="B Nazanin" panose="00000400000000000000" pitchFamily="2" charset="-78"/>
            </a:endParaRPr>
          </a:p>
        </p:txBody>
      </p:sp>
    </p:spTree>
    <p:extLst>
      <p:ext uri="{BB962C8B-B14F-4D97-AF65-F5344CB8AC3E}">
        <p14:creationId xmlns:p14="http://schemas.microsoft.com/office/powerpoint/2010/main" val="2618493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a:cs typeface="B Nazanin" panose="00000400000000000000" pitchFamily="2" charset="-78"/>
              </a:rPr>
              <a:t>سزاوار این بود که از پیشکسوتان شعر معاصر فلسطین هم سخن می گفتیم، شگفتا که تا کنون در کشور ما گمنام مانده اند! مگر می شود از شعر معاصر عرب یا فلسطین سخت گفت و </a:t>
            </a:r>
            <a:r>
              <a:rPr lang="ar-SA" b="1">
                <a:solidFill>
                  <a:srgbClr val="FF0000"/>
                </a:solidFill>
                <a:cs typeface="B Nazanin" panose="00000400000000000000" pitchFamily="2" charset="-78"/>
              </a:rPr>
              <a:t>فدوی طوقان</a:t>
            </a:r>
            <a:r>
              <a:rPr lang="ar-SA">
                <a:cs typeface="B Nazanin" panose="00000400000000000000" pitchFamily="2" charset="-78"/>
              </a:rPr>
              <a:t> را به حساب نیاورد</a:t>
            </a:r>
            <a:r>
              <a:rPr lang="ar-SA">
                <a:cs typeface="B Nazanin" panose="00000400000000000000" pitchFamily="2" charset="-78"/>
              </a:rPr>
              <a:t>. </a:t>
            </a:r>
            <a:endParaRPr lang="fa-IR">
              <a:cs typeface="B Nazanin" panose="00000400000000000000" pitchFamily="2" charset="-78"/>
            </a:endParaRPr>
          </a:p>
        </p:txBody>
      </p:sp>
    </p:spTree>
    <p:extLst>
      <p:ext uri="{BB962C8B-B14F-4D97-AF65-F5344CB8AC3E}">
        <p14:creationId xmlns:p14="http://schemas.microsoft.com/office/powerpoint/2010/main" val="3726439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ar-SA">
                <a:cs typeface="B Nazanin" panose="00000400000000000000" pitchFamily="2" charset="-78"/>
              </a:rPr>
              <a:t>نام این شاعر پاکباخته عارف در صف اول شاعران شعر معاصر عرب می درخشد:</a:t>
            </a:r>
            <a:endParaRPr lang="en-US">
              <a:cs typeface="B Nazanin" panose="00000400000000000000" pitchFamily="2" charset="-78"/>
            </a:endParaRPr>
          </a:p>
          <a:p>
            <a:pPr algn="just"/>
            <a:r>
              <a:rPr lang="ar-SA" b="1">
                <a:cs typeface="B Nazanin" panose="00000400000000000000" pitchFamily="2" charset="-78"/>
              </a:rPr>
              <a:t>« قلب من شرقی است</a:t>
            </a:r>
            <a:endParaRPr lang="en-US">
              <a:cs typeface="B Nazanin" panose="00000400000000000000" pitchFamily="2" charset="-78"/>
            </a:endParaRPr>
          </a:p>
          <a:p>
            <a:pPr algn="just"/>
            <a:r>
              <a:rPr lang="ar-SA" b="1">
                <a:cs typeface="B Nazanin" panose="00000400000000000000" pitchFamily="2" charset="-78"/>
              </a:rPr>
              <a:t>عشق می ورزد، تا نابودی</a:t>
            </a:r>
            <a:endParaRPr lang="en-US">
              <a:cs typeface="B Nazanin" panose="00000400000000000000" pitchFamily="2" charset="-78"/>
            </a:endParaRPr>
          </a:p>
          <a:p>
            <a:pPr algn="just"/>
            <a:r>
              <a:rPr lang="ar-SA" b="1">
                <a:cs typeface="B Nazanin" panose="00000400000000000000" pitchFamily="2" charset="-78"/>
              </a:rPr>
              <a:t>قلب من نیز به زنجیر</a:t>
            </a:r>
            <a:endParaRPr lang="en-US">
              <a:cs typeface="B Nazanin" panose="00000400000000000000" pitchFamily="2" charset="-78"/>
            </a:endParaRPr>
          </a:p>
          <a:p>
            <a:pPr algn="just"/>
            <a:r>
              <a:rPr lang="ar-SA" b="1">
                <a:cs typeface="B Nazanin" panose="00000400000000000000" pitchFamily="2" charset="-78"/>
              </a:rPr>
              <a:t>ایمان دارد.»</a:t>
            </a:r>
            <a:endParaRPr lang="en-US">
              <a:cs typeface="B Nazanin" panose="00000400000000000000" pitchFamily="2" charset="-78"/>
            </a:endParaRPr>
          </a:p>
          <a:p>
            <a:pPr algn="just"/>
            <a:r>
              <a:rPr lang="ar-SA">
                <a:cs typeface="B Nazanin" panose="00000400000000000000" pitchFamily="2" charset="-78"/>
              </a:rPr>
              <a:t>( ماهنامه الشعر، قاهره، آگوست 1965، ص 36)</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27573640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ar-SA">
                <a:cs typeface="B Nazanin" panose="00000400000000000000" pitchFamily="2" charset="-78"/>
              </a:rPr>
              <a:t>این شاعر دردمند از </a:t>
            </a:r>
            <a:r>
              <a:rPr lang="ar-SA" b="1">
                <a:solidFill>
                  <a:srgbClr val="FF0000"/>
                </a:solidFill>
                <a:cs typeface="B Nazanin" panose="00000400000000000000" pitchFamily="2" charset="-78"/>
              </a:rPr>
              <a:t>پیشگامان شعر مقاومت فلسطین </a:t>
            </a:r>
            <a:r>
              <a:rPr lang="ar-SA">
                <a:cs typeface="B Nazanin" panose="00000400000000000000" pitchFamily="2" charset="-78"/>
              </a:rPr>
              <a:t>است که در سال 1917 میلادی در شهر نابلس فلسطین </a:t>
            </a:r>
            <a:r>
              <a:rPr lang="ar-SA">
                <a:cs typeface="B Nazanin" panose="00000400000000000000" pitchFamily="2" charset="-78"/>
              </a:rPr>
              <a:t>به </a:t>
            </a:r>
            <a:r>
              <a:rPr lang="ar-SA" smtClean="0">
                <a:cs typeface="B Nazanin" panose="00000400000000000000" pitchFamily="2" charset="-78"/>
              </a:rPr>
              <a:t>دنیا </a:t>
            </a:r>
            <a:r>
              <a:rPr lang="ar-SA">
                <a:cs typeface="B Nazanin" panose="00000400000000000000" pitchFamily="2" charset="-78"/>
              </a:rPr>
              <a:t>آمده تاریخ سراسر رنج و جهاد این سرزمین جنگ زده به غارت رفته را در همه لحظه های عمر طولانی خویش، پیش چشم داشته و در طول این عمر دراز که هر لحظه اش قرنی است، تلخی مرگ بسیاری از عزیزان و هم سنگران خویش را با تمام وجود دردمندانه جرعه جرعه نوشیده است. فاجعه میهن خود را با درد و رنج و اضطراب تجربه کرده و از اینکه می بیند به ناچار بادبان را باید در اختیار باد گذاشت، افسرده و رنجور می شود.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4565293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ar-SA" b="1">
                <a:cs typeface="B Nazanin" panose="00000400000000000000" pitchFamily="2" charset="-78"/>
              </a:rPr>
              <a:t>« دل به گریه سپردم</a:t>
            </a:r>
            <a:endParaRPr lang="en-US">
              <a:cs typeface="B Nazanin" panose="00000400000000000000" pitchFamily="2" charset="-78"/>
            </a:endParaRPr>
          </a:p>
          <a:p>
            <a:pPr algn="just"/>
            <a:r>
              <a:rPr lang="ar-SA" b="1">
                <a:cs typeface="B Nazanin" panose="00000400000000000000" pitchFamily="2" charset="-78"/>
              </a:rPr>
              <a:t>یأس من فاجعه روح من است</a:t>
            </a:r>
            <a:endParaRPr lang="en-US">
              <a:cs typeface="B Nazanin" panose="00000400000000000000" pitchFamily="2" charset="-78"/>
            </a:endParaRPr>
          </a:p>
          <a:p>
            <a:pPr algn="just"/>
            <a:r>
              <a:rPr lang="ar-SA" b="1">
                <a:cs typeface="B Nazanin" panose="00000400000000000000" pitchFamily="2" charset="-78"/>
              </a:rPr>
              <a:t>غربت و رنجوری، هر دو بدبختی من</a:t>
            </a:r>
            <a:endParaRPr lang="en-US">
              <a:cs typeface="B Nazanin" panose="00000400000000000000" pitchFamily="2" charset="-78"/>
            </a:endParaRPr>
          </a:p>
          <a:p>
            <a:pPr algn="just"/>
            <a:r>
              <a:rPr lang="ar-SA" b="1">
                <a:cs typeface="B Nazanin" panose="00000400000000000000" pitchFamily="2" charset="-78"/>
              </a:rPr>
              <a:t>در کجا، یا کی، نمی دانم ولی</a:t>
            </a:r>
            <a:endParaRPr lang="en-US">
              <a:cs typeface="B Nazanin" panose="00000400000000000000" pitchFamily="2" charset="-78"/>
            </a:endParaRPr>
          </a:p>
          <a:p>
            <a:pPr algn="just"/>
            <a:r>
              <a:rPr lang="ar-SA" b="1">
                <a:cs typeface="B Nazanin" panose="00000400000000000000" pitchFamily="2" charset="-78"/>
              </a:rPr>
              <a:t>من پی عالم گم گشته خویشف همچنان می گردم»</a:t>
            </a:r>
            <a:endParaRPr lang="en-US">
              <a:cs typeface="B Nazanin" panose="00000400000000000000" pitchFamily="2" charset="-78"/>
            </a:endParaRPr>
          </a:p>
          <a:p>
            <a:pPr algn="l"/>
            <a:r>
              <a:rPr lang="ar-SA">
                <a:cs typeface="B Nazanin" panose="00000400000000000000" pitchFamily="2" charset="-78"/>
              </a:rPr>
              <a:t>( ماهنامه الشعر، سال 1965، شماره 3، ص 41).</a:t>
            </a:r>
            <a:endParaRPr lang="en-US">
              <a:cs typeface="B Nazanin" panose="00000400000000000000" pitchFamily="2" charset="-78"/>
            </a:endParaRPr>
          </a:p>
          <a:p>
            <a:endParaRPr lang="fa-IR"/>
          </a:p>
        </p:txBody>
      </p:sp>
    </p:spTree>
    <p:extLst>
      <p:ext uri="{BB962C8B-B14F-4D97-AF65-F5344CB8AC3E}">
        <p14:creationId xmlns:p14="http://schemas.microsoft.com/office/powerpoint/2010/main" val="1413306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ar-SA" smtClean="0">
                <a:cs typeface="B Nazanin" panose="00000400000000000000" pitchFamily="2" charset="-78"/>
              </a:rPr>
              <a:t>شاعر </a:t>
            </a:r>
            <a:r>
              <a:rPr lang="ar-SA">
                <a:cs typeface="B Nazanin" panose="00000400000000000000" pitchFamily="2" charset="-78"/>
              </a:rPr>
              <a:t>شاید بتواند میل های شخصی خود را در اختیار داشته باشد، اما احساس مسؤولیت را چه کند؟ هر یک از حوادث خونین و دلخراش میهن اش می تواند لرزه بر ارکان وجودش بیندازد و او را از حالی به حال د یگر بگرداند، اما این بار، عصیانگر و پرخاشگر و بی باک تر:</a:t>
            </a:r>
            <a:endParaRPr lang="en-US">
              <a:cs typeface="B Nazanin" panose="00000400000000000000" pitchFamily="2" charset="-78"/>
            </a:endParaRPr>
          </a:p>
          <a:p>
            <a:pPr algn="just"/>
            <a:r>
              <a:rPr lang="ar-SA" b="1">
                <a:cs typeface="B Nazanin" panose="00000400000000000000" pitchFamily="2" charset="-78"/>
              </a:rPr>
              <a:t>« می می خوانم</a:t>
            </a:r>
            <a:endParaRPr lang="en-US">
              <a:cs typeface="B Nazanin" panose="00000400000000000000" pitchFamily="2" charset="-78"/>
            </a:endParaRPr>
          </a:p>
          <a:p>
            <a:pPr algn="just"/>
            <a:r>
              <a:rPr lang="ar-SA" b="1">
                <a:cs typeface="B Nazanin" panose="00000400000000000000" pitchFamily="2" charset="-78"/>
              </a:rPr>
              <a:t>ترانه های اشتیاقم را</a:t>
            </a:r>
            <a:endParaRPr lang="en-US">
              <a:cs typeface="B Nazanin" panose="00000400000000000000" pitchFamily="2" charset="-78"/>
            </a:endParaRPr>
          </a:p>
          <a:p>
            <a:pPr algn="just"/>
            <a:r>
              <a:rPr lang="ar-SA" b="1">
                <a:cs typeface="B Nazanin" panose="00000400000000000000" pitchFamily="2" charset="-78"/>
              </a:rPr>
              <a:t>گو که خروار ها زنجیر، له کنند مرا</a:t>
            </a:r>
            <a:endParaRPr lang="en-US">
              <a:cs typeface="B Nazanin" panose="00000400000000000000" pitchFamily="2" charset="-78"/>
            </a:endParaRPr>
          </a:p>
          <a:p>
            <a:pPr algn="just"/>
            <a:r>
              <a:rPr lang="ar-SA" b="1">
                <a:cs typeface="B Nazanin" panose="00000400000000000000" pitchFamily="2" charset="-78"/>
              </a:rPr>
              <a:t>در ماورای پنهانی درونم چیزی است</a:t>
            </a:r>
            <a:endParaRPr lang="en-US">
              <a:cs typeface="B Nazanin" panose="00000400000000000000" pitchFamily="2" charset="-78"/>
            </a:endParaRPr>
          </a:p>
          <a:p>
            <a:pPr algn="just"/>
            <a:r>
              <a:rPr lang="ar-SA" b="1">
                <a:cs typeface="B Nazanin" panose="00000400000000000000" pitchFamily="2" charset="-78"/>
              </a:rPr>
              <a:t>که دیوار را یقین نمی داند</a:t>
            </a:r>
            <a:endParaRPr lang="en-US">
              <a:cs typeface="B Nazanin" panose="00000400000000000000" pitchFamily="2" charset="-78"/>
            </a:endParaRPr>
          </a:p>
          <a:p>
            <a:pPr algn="just"/>
            <a:r>
              <a:rPr lang="ar-SA" b="1">
                <a:cs typeface="B Nazanin" panose="00000400000000000000" pitchFamily="2" charset="-78"/>
              </a:rPr>
              <a:t>گام هایم را به آن می سپارم، قوی خواهد ماند».</a:t>
            </a:r>
            <a:endParaRPr lang="en-US">
              <a:cs typeface="B Nazanin" panose="00000400000000000000" pitchFamily="2" charset="-78"/>
            </a:endParaRPr>
          </a:p>
          <a:p>
            <a:pPr algn="just"/>
            <a:r>
              <a:rPr lang="ar-SA">
                <a:cs typeface="B Nazanin" panose="00000400000000000000" pitchFamily="2" charset="-78"/>
              </a:rPr>
              <a:t>( ماهنامه الشعر، قاهره، شماره 3، 1965، ص 42).</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6548723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ar-SA" b="1">
                <a:cs typeface="B Nazanin" panose="00000400000000000000" pitchFamily="2" charset="-78"/>
              </a:rPr>
              <a:t>فدوی طوقان </a:t>
            </a:r>
            <a:r>
              <a:rPr lang="ar-SA">
                <a:cs typeface="B Nazanin" panose="00000400000000000000" pitchFamily="2" charset="-78"/>
              </a:rPr>
              <a:t>شاهد جنگ آزادی آمریکا بوده و  با شعر خود در آن شرکت کرد. </a:t>
            </a:r>
            <a:r>
              <a:rPr lang="ar-SA" b="1">
                <a:cs typeface="B Nazanin" panose="00000400000000000000" pitchFamily="2" charset="-78"/>
              </a:rPr>
              <a:t>جورج واشنگتن</a:t>
            </a:r>
            <a:r>
              <a:rPr lang="ar-SA">
                <a:cs typeface="B Nazanin" panose="00000400000000000000" pitchFamily="2" charset="-78"/>
              </a:rPr>
              <a:t> رئیس جمهور وقت آمریکا، از او سپاسگزاری و تمجید کرد و اظهار داشت که: « الهه هنرهای زیبا او را برگزیده است». او با شعر خود در رهایی مردم سنگال از چنگال استعمار همدردی کرد. </a:t>
            </a:r>
            <a:r>
              <a:rPr lang="ar-SA" b="1">
                <a:cs typeface="B Nazanin" panose="00000400000000000000" pitchFamily="2" charset="-78"/>
              </a:rPr>
              <a:t>طوقان،</a:t>
            </a:r>
            <a:r>
              <a:rPr lang="ar-SA">
                <a:cs typeface="B Nazanin" panose="00000400000000000000" pitchFamily="2" charset="-78"/>
              </a:rPr>
              <a:t> رهایی کشور خویش را در رهایی انسان از بند یافت.</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8837051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33900" y="1825625"/>
            <a:ext cx="6819900" cy="4351338"/>
          </a:xfrm>
        </p:spPr>
        <p:txBody>
          <a:bodyPr>
            <a:normAutofit lnSpcReduction="10000"/>
          </a:bodyPr>
          <a:lstStyle/>
          <a:p>
            <a:pPr algn="just"/>
            <a:r>
              <a:rPr lang="ar-SA">
                <a:cs typeface="B Nazanin" panose="00000400000000000000" pitchFamily="2" charset="-78"/>
              </a:rPr>
              <a:t>از دیگر شاعران معاصر فلسطین </a:t>
            </a:r>
            <a:r>
              <a:rPr lang="ar-SA">
                <a:solidFill>
                  <a:srgbClr val="FF0000"/>
                </a:solidFill>
                <a:cs typeface="B Nazanin" panose="00000400000000000000" pitchFamily="2" charset="-78"/>
              </a:rPr>
              <a:t>حسن بحیری </a:t>
            </a:r>
            <a:r>
              <a:rPr lang="ar-SA">
                <a:cs typeface="B Nazanin" panose="00000400000000000000" pitchFamily="2" charset="-78"/>
              </a:rPr>
              <a:t>است، نامی که تا پیش از سال 1370 شمسی برای مردم کشور ما ناشناخته بود. این شاعر سوخته که دیگر شاعران فلسطینی او را « استاد ما» می گفتند، به حق شایسته چنین مقامی است. تارهای صوتی حنجره این شاعر همچون گیتارف به قفسه سینه اش بسته است، صدای گرم او هنگام تلفظ واژه « وطنی» گویی از استخوان های سینه برمی خیزد و طنین ارتعاشات آن درد و شوق وطن گمشده اش را در گوش جان، سرازیر می کند. از شاعران معاصر دیگر فلسطین، </a:t>
            </a:r>
            <a:r>
              <a:rPr lang="ar-SA" b="1">
                <a:cs typeface="B Nazanin" panose="00000400000000000000" pitchFamily="2" charset="-78"/>
              </a:rPr>
              <a:t>سلمی جویسی، توفیق صایغ، جبرا ابراهیم جبرا، معین سبیسو و ابراهیم طوقا ( برادر فدوی طوقان) </a:t>
            </a:r>
            <a:r>
              <a:rPr lang="ar-SA">
                <a:cs typeface="B Nazanin" panose="00000400000000000000" pitchFamily="2" charset="-78"/>
              </a:rPr>
              <a:t>را باید نام برد.</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25625"/>
            <a:ext cx="3429000" cy="2562225"/>
          </a:xfrm>
          <a:prstGeom prst="rect">
            <a:avLst/>
          </a:prstGeom>
        </p:spPr>
      </p:pic>
      <p:sp>
        <p:nvSpPr>
          <p:cNvPr id="5" name="TextBox 4"/>
          <p:cNvSpPr txBox="1"/>
          <p:nvPr/>
        </p:nvSpPr>
        <p:spPr>
          <a:xfrm>
            <a:off x="1390650" y="4724400"/>
            <a:ext cx="2305050"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حسین بحیری</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6461032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b="1">
                <a:cs typeface="B Nazanin" panose="00000400000000000000" pitchFamily="2" charset="-78"/>
              </a:rPr>
              <a:t>ه: شاعران شعر منثور ( سپید): </a:t>
            </a:r>
            <a:r>
              <a:rPr lang="ar-SA">
                <a:cs typeface="B Nazanin" panose="00000400000000000000" pitchFamily="2" charset="-78"/>
              </a:rPr>
              <a:t>موج حرکت شعر نو گروه دیگری از شاعران را با خود آورد که شعرشان از قید و بند قافیه آزاد است و البته حرف های گفتنی بسیار و تصویر شعری زیبا دارد. از شاعران بنام این موج، </a:t>
            </a:r>
            <a:r>
              <a:rPr lang="ar-SA" b="1">
                <a:cs typeface="B Nazanin" panose="00000400000000000000" pitchFamily="2" charset="-78"/>
              </a:rPr>
              <a:t>توفیق صایغ، جبرا ابراهیم جبرا، محمد منیر رمزی، محمد ماغوط و ریاض نجیب ریّس</a:t>
            </a:r>
            <a:r>
              <a:rPr lang="ar-SA">
                <a:cs typeface="B Nazanin" panose="00000400000000000000" pitchFamily="2" charset="-78"/>
              </a:rPr>
              <a:t> در صحنه شعر سپید مشهوراند.</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28129067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43400" y="1825625"/>
            <a:ext cx="7010400" cy="4351338"/>
          </a:xfrm>
        </p:spPr>
        <p:txBody>
          <a:bodyPr/>
          <a:lstStyle/>
          <a:p>
            <a:pPr algn="just"/>
            <a:r>
              <a:rPr lang="ar-SA" b="1">
                <a:cs typeface="B Nazanin" panose="00000400000000000000" pitchFamily="2" charset="-78"/>
              </a:rPr>
              <a:t>ریاض نجیب ریّس </a:t>
            </a:r>
            <a:r>
              <a:rPr lang="ar-SA">
                <a:cs typeface="B Nazanin" panose="00000400000000000000" pitchFamily="2" charset="-78"/>
              </a:rPr>
              <a:t>مجموعه شعری به نام « جستجوی توفیق صایغ» دارد و مجموعه « مرگ دیگران» او مورد تحسین بسیاری از نویسندگان و شعرا چون </a:t>
            </a:r>
            <a:r>
              <a:rPr lang="ar-SA" b="1">
                <a:cs typeface="B Nazanin" panose="00000400000000000000" pitchFamily="2" charset="-78"/>
              </a:rPr>
              <a:t>غسان کنفانی، یوسف الخال، أدونیس و  جبرا ابراهیم جبرا</a:t>
            </a:r>
            <a:r>
              <a:rPr lang="ar-SA">
                <a:cs typeface="B Nazanin" panose="00000400000000000000" pitchFamily="2" charset="-78"/>
              </a:rPr>
              <a:t> واقع شده است. </a:t>
            </a:r>
            <a:r>
              <a:rPr lang="ar-SA" b="1">
                <a:cs typeface="B Nazanin" panose="00000400000000000000" pitchFamily="2" charset="-78"/>
              </a:rPr>
              <a:t>محمد ماغوط</a:t>
            </a:r>
            <a:r>
              <a:rPr lang="ar-SA">
                <a:cs typeface="B Nazanin" panose="00000400000000000000" pitchFamily="2" charset="-78"/>
              </a:rPr>
              <a:t> غیر از چند دیوان شعر، نمایشنامه ای به شعر منثور (سپید) به نام « گنجشک گوژپشت» دارد.</a:t>
            </a:r>
            <a:endParaRPr lang="en-US">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25625"/>
            <a:ext cx="3352800" cy="3298825"/>
          </a:xfrm>
          <a:prstGeom prst="rect">
            <a:avLst/>
          </a:prstGeom>
        </p:spPr>
      </p:pic>
      <p:sp>
        <p:nvSpPr>
          <p:cNvPr id="5" name="TextBox 4"/>
          <p:cNvSpPr txBox="1"/>
          <p:nvPr/>
        </p:nvSpPr>
        <p:spPr>
          <a:xfrm>
            <a:off x="1257300" y="5467350"/>
            <a:ext cx="2324100" cy="523220"/>
          </a:xfrm>
          <a:prstGeom prst="rect">
            <a:avLst/>
          </a:prstGeom>
          <a:noFill/>
        </p:spPr>
        <p:txBody>
          <a:bodyPr wrap="square" rtlCol="1">
            <a:spAutoFit/>
          </a:bodyPr>
          <a:lstStyle/>
          <a:p>
            <a:pPr algn="ctr"/>
            <a:r>
              <a:rPr lang="fa-IR" sz="2800" b="1" smtClean="0">
                <a:solidFill>
                  <a:srgbClr val="FF0000"/>
                </a:solidFill>
                <a:cs typeface="B Nazanin" panose="00000400000000000000" pitchFamily="2" charset="-78"/>
              </a:rPr>
              <a:t>محمد ماغوط</a:t>
            </a:r>
            <a:endParaRPr lang="fa-IR" sz="2800" b="1">
              <a:solidFill>
                <a:srgbClr val="FF0000"/>
              </a:solidFill>
              <a:cs typeface="B Nazanin" panose="00000400000000000000" pitchFamily="2" charset="-78"/>
            </a:endParaRPr>
          </a:p>
        </p:txBody>
      </p:sp>
    </p:spTree>
    <p:extLst>
      <p:ext uri="{BB962C8B-B14F-4D97-AF65-F5344CB8AC3E}">
        <p14:creationId xmlns:p14="http://schemas.microsoft.com/office/powerpoint/2010/main" val="3713565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ar-SA">
                <a:cs typeface="B Nazanin" panose="00000400000000000000" pitchFamily="2" charset="-78"/>
              </a:rPr>
              <a:t>در این نوشتار که دوره های شعر عرب و تحول آن را در بر می گیرد، تلاش بر این است که بیشتر به دوره « شعر معاصر» بپردازیم. بدیهی است گنجاندن نزدیک به شانزده قرن شعر در یک مقاله غیرممکن و شاید کار نادرستی باشد، اما اشاره فهرست وار به منظور یادآوری شاید برای علاقه مندان بی فایده نباشد.</a:t>
            </a:r>
            <a:endParaRPr lang="en-US">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371600" y="4095750"/>
            <a:ext cx="3124200" cy="133350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a:solidFill>
                  <a:prstClr val="black"/>
                </a:solidFill>
                <a:cs typeface="B Nazanin" panose="00000400000000000000" pitchFamily="2" charset="-78"/>
              </a:rPr>
              <a:t>شانزده قرن شعر</a:t>
            </a:r>
            <a:endParaRPr lang="fa-IR"/>
          </a:p>
        </p:txBody>
      </p:sp>
    </p:spTree>
    <p:extLst>
      <p:ext uri="{BB962C8B-B14F-4D97-AF65-F5344CB8AC3E}">
        <p14:creationId xmlns:p14="http://schemas.microsoft.com/office/powerpoint/2010/main" val="3121877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ar-SA">
                <a:cs typeface="B Nazanin" panose="00000400000000000000" pitchFamily="2" charset="-78"/>
              </a:rPr>
              <a:t>این شاعر گاهی نقبی به تاریخ می زند، با دیدی معاصر و جستجوگر. در قصیده « </a:t>
            </a:r>
            <a:r>
              <a:rPr lang="ar-SA" b="1">
                <a:solidFill>
                  <a:srgbClr val="FF0000"/>
                </a:solidFill>
                <a:cs typeface="B Nazanin" panose="00000400000000000000" pitchFamily="2" charset="-78"/>
              </a:rPr>
              <a:t>سقوط وحشی</a:t>
            </a:r>
            <a:r>
              <a:rPr lang="ar-SA">
                <a:cs typeface="B Nazanin" panose="00000400000000000000" pitchFamily="2" charset="-78"/>
              </a:rPr>
              <a:t>» شاعر زبونی بدبختی و  شقاوت و پشیمانی برده ای که حضرت حمزه(ع) عموی پیامبر(ص) را به شهادت رساند، وصف می کند:</a:t>
            </a:r>
            <a:endParaRPr lang="en-US">
              <a:cs typeface="B Nazanin" panose="00000400000000000000" pitchFamily="2" charset="-78"/>
            </a:endParaRPr>
          </a:p>
          <a:p>
            <a:pPr algn="just"/>
            <a:r>
              <a:rPr lang="ar-SA" b="1">
                <a:cs typeface="B Nazanin" panose="00000400000000000000" pitchFamily="2" charset="-78"/>
              </a:rPr>
              <a:t>« رجزی خواند سرورم، آنگه گفت:</a:t>
            </a:r>
            <a:endParaRPr lang="en-US">
              <a:cs typeface="B Nazanin" panose="00000400000000000000" pitchFamily="2" charset="-78"/>
            </a:endParaRPr>
          </a:p>
          <a:p>
            <a:pPr algn="just"/>
            <a:r>
              <a:rPr lang="ar-SA" b="1">
                <a:cs typeface="B Nazanin" panose="00000400000000000000" pitchFamily="2" charset="-78"/>
              </a:rPr>
              <a:t>بنده ام را می فرستم به جنگش!</a:t>
            </a:r>
            <a:endParaRPr lang="en-US">
              <a:cs typeface="B Nazanin" panose="00000400000000000000" pitchFamily="2" charset="-78"/>
            </a:endParaRPr>
          </a:p>
          <a:p>
            <a:pPr algn="just"/>
            <a:r>
              <a:rPr lang="ar-SA" b="1">
                <a:cs typeface="B Nazanin" panose="00000400000000000000" pitchFamily="2" charset="-78"/>
              </a:rPr>
              <a:t>و من، مرگی به عریانی خویشتن</a:t>
            </a:r>
            <a:endParaRPr lang="en-US">
              <a:cs typeface="B Nazanin" panose="00000400000000000000" pitchFamily="2" charset="-78"/>
            </a:endParaRPr>
          </a:p>
          <a:p>
            <a:pPr algn="just"/>
            <a:r>
              <a:rPr lang="ar-SA" b="1">
                <a:cs typeface="B Nazanin" panose="00000400000000000000" pitchFamily="2" charset="-78"/>
              </a:rPr>
              <a:t>به سوی او بردم...</a:t>
            </a:r>
            <a:endParaRPr lang="en-US">
              <a:cs typeface="B Nazanin" panose="00000400000000000000" pitchFamily="2" charset="-78"/>
            </a:endParaRPr>
          </a:p>
          <a:p>
            <a:pPr algn="just"/>
            <a:r>
              <a:rPr lang="ar-SA" b="1">
                <a:cs typeface="B Nazanin" panose="00000400000000000000" pitchFamily="2" charset="-78"/>
              </a:rPr>
              <a:t>گفتم: بمیر، ای سرور شهیدان!</a:t>
            </a:r>
            <a:endParaRPr lang="en-US">
              <a:cs typeface="B Nazanin" panose="00000400000000000000" pitchFamily="2" charset="-78"/>
            </a:endParaRPr>
          </a:p>
          <a:p>
            <a:pPr algn="just"/>
            <a:r>
              <a:rPr lang="ar-SA" b="1">
                <a:cs typeface="B Nazanin" panose="00000400000000000000" pitchFamily="2" charset="-78"/>
              </a:rPr>
              <a:t>فردا همه گواه خواهند بود که من،</a:t>
            </a:r>
            <a:endParaRPr lang="en-US">
              <a:cs typeface="B Nazanin" panose="00000400000000000000" pitchFamily="2" charset="-78"/>
            </a:endParaRPr>
          </a:p>
          <a:p>
            <a:pPr algn="just"/>
            <a:r>
              <a:rPr lang="ar-SA" b="1">
                <a:cs typeface="B Nazanin" panose="00000400000000000000" pitchFamily="2" charset="-78"/>
              </a:rPr>
              <a:t>سرکرده قاتلانم!»</a:t>
            </a:r>
            <a:endParaRPr lang="en-US">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3166568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ادوار شعر غرب</Template>
  <TotalTime>89</TotalTime>
  <Words>7026</Words>
  <Application>Microsoft Office PowerPoint</Application>
  <PresentationFormat>Widescreen</PresentationFormat>
  <Paragraphs>281</Paragraphs>
  <Slides>90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90</vt:i4>
      </vt:variant>
    </vt:vector>
  </HeadingPairs>
  <TitlesOfParts>
    <vt:vector size="96" baseType="lpstr">
      <vt:lpstr>Arial</vt:lpstr>
      <vt:lpstr>B Nazanin</vt:lpstr>
      <vt:lpstr>Calibri</vt:lpstr>
      <vt:lpstr>Calibri Light</vt:lpstr>
      <vt:lpstr>Times New Roman</vt:lpstr>
      <vt:lpstr>Office Theme</vt:lpstr>
      <vt:lpstr>عنوان مقاله: ادوار شعر عرب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شعر دوره جاهلی:</vt:lpstr>
      <vt:lpstr>نسب نامه مرقش اکبر</vt:lpstr>
      <vt:lpstr>ویژگی های شعر جاهلی: </vt:lpstr>
      <vt:lpstr>PowerPoint Presentation</vt:lpstr>
      <vt:lpstr>PowerPoint Presentation</vt:lpstr>
      <vt:lpstr>PowerPoint Presentation</vt:lpstr>
      <vt:lpstr>PowerPoint Presentation</vt:lpstr>
      <vt:lpstr>2- شعر درصدر اسلام:</vt:lpstr>
      <vt:lpstr>PowerPoint Presentation</vt:lpstr>
      <vt:lpstr>PowerPoint Presentation</vt:lpstr>
      <vt:lpstr>3- دوره اموی:</vt:lpstr>
      <vt:lpstr>PowerPoint Presentation</vt:lpstr>
      <vt:lpstr>PowerPoint Presentation</vt:lpstr>
      <vt:lpstr>4- دوره عباسی اول:</vt:lpstr>
      <vt:lpstr>PowerPoint Presentation</vt:lpstr>
      <vt:lpstr>PowerPoint Presentation</vt:lpstr>
      <vt:lpstr>PowerPoint Presentation</vt:lpstr>
      <vt:lpstr>PowerPoint Presentation</vt:lpstr>
      <vt:lpstr>5- دوره عباسی دوم:</vt:lpstr>
      <vt:lpstr>PowerPoint Presentation</vt:lpstr>
      <vt:lpstr>PowerPoint Presentation</vt:lpstr>
      <vt:lpstr>PowerPoint Presentation</vt:lpstr>
      <vt:lpstr>PowerPoint Presentation</vt:lpstr>
      <vt:lpstr>6- دوره مغول و عثمانی:</vt:lpstr>
      <vt:lpstr>PowerPoint Presentation</vt:lpstr>
      <vt:lpstr>7- دوره نهضت:  </vt:lpstr>
      <vt:lpstr>PowerPoint Presentation</vt:lpstr>
      <vt:lpstr>PowerPoint Presentation</vt:lpstr>
      <vt:lpstr>PowerPoint Presentation</vt:lpstr>
      <vt:lpstr>پیشگامان دوره نهضت: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پس در حقیقت او شاعر مرگ است:</vt:lpstr>
      <vt:lpstr>اما شاعر مرگ طلب، نجات را هم طالب است؛ نجات همه زمین را.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MaZz!i</dc:creator>
  <cp:lastModifiedBy>MaZz!i</cp:lastModifiedBy>
  <cp:revision>13</cp:revision>
  <dcterms:created xsi:type="dcterms:W3CDTF">2025-01-05T16:47:53Z</dcterms:created>
  <dcterms:modified xsi:type="dcterms:W3CDTF">2025-01-05T18:17:31Z</dcterms:modified>
</cp:coreProperties>
</file>