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30" r:id="rId4"/>
    <p:sldId id="315" r:id="rId5"/>
    <p:sldId id="258" r:id="rId6"/>
    <p:sldId id="316" r:id="rId7"/>
    <p:sldId id="259" r:id="rId8"/>
    <p:sldId id="260" r:id="rId9"/>
    <p:sldId id="317" r:id="rId10"/>
    <p:sldId id="261" r:id="rId11"/>
    <p:sldId id="262" r:id="rId12"/>
    <p:sldId id="263" r:id="rId13"/>
    <p:sldId id="264" r:id="rId14"/>
    <p:sldId id="265" r:id="rId15"/>
    <p:sldId id="266" r:id="rId16"/>
    <p:sldId id="267" r:id="rId17"/>
    <p:sldId id="268" r:id="rId18"/>
    <p:sldId id="269" r:id="rId19"/>
    <p:sldId id="270" r:id="rId20"/>
    <p:sldId id="271" r:id="rId21"/>
    <p:sldId id="273" r:id="rId22"/>
    <p:sldId id="274" r:id="rId23"/>
    <p:sldId id="275" r:id="rId24"/>
    <p:sldId id="276" r:id="rId25"/>
    <p:sldId id="279" r:id="rId26"/>
    <p:sldId id="280" r:id="rId27"/>
    <p:sldId id="281" r:id="rId28"/>
    <p:sldId id="282" r:id="rId29"/>
    <p:sldId id="318" r:id="rId30"/>
    <p:sldId id="283" r:id="rId31"/>
    <p:sldId id="284" r:id="rId32"/>
    <p:sldId id="285" r:id="rId33"/>
    <p:sldId id="286" r:id="rId34"/>
    <p:sldId id="287" r:id="rId35"/>
    <p:sldId id="319" r:id="rId36"/>
    <p:sldId id="288" r:id="rId37"/>
    <p:sldId id="320" r:id="rId38"/>
    <p:sldId id="289" r:id="rId39"/>
    <p:sldId id="290" r:id="rId40"/>
    <p:sldId id="291" r:id="rId41"/>
    <p:sldId id="292" r:id="rId42"/>
    <p:sldId id="293" r:id="rId43"/>
    <p:sldId id="321" r:id="rId44"/>
    <p:sldId id="294" r:id="rId45"/>
    <p:sldId id="278" r:id="rId46"/>
    <p:sldId id="295" r:id="rId47"/>
    <p:sldId id="296" r:id="rId48"/>
    <p:sldId id="297" r:id="rId49"/>
    <p:sldId id="322" r:id="rId50"/>
    <p:sldId id="298" r:id="rId51"/>
    <p:sldId id="299" r:id="rId52"/>
    <p:sldId id="300" r:id="rId53"/>
    <p:sldId id="323" r:id="rId54"/>
    <p:sldId id="301" r:id="rId55"/>
    <p:sldId id="302" r:id="rId56"/>
    <p:sldId id="303" r:id="rId57"/>
    <p:sldId id="304" r:id="rId58"/>
    <p:sldId id="324" r:id="rId59"/>
    <p:sldId id="305" r:id="rId60"/>
    <p:sldId id="325" r:id="rId61"/>
    <p:sldId id="306" r:id="rId62"/>
    <p:sldId id="326" r:id="rId63"/>
    <p:sldId id="307" r:id="rId64"/>
    <p:sldId id="308" r:id="rId65"/>
    <p:sldId id="327" r:id="rId66"/>
    <p:sldId id="309" r:id="rId67"/>
    <p:sldId id="328" r:id="rId68"/>
    <p:sldId id="310" r:id="rId69"/>
    <p:sldId id="311" r:id="rId70"/>
    <p:sldId id="312" r:id="rId71"/>
    <p:sldId id="329" r:id="rId72"/>
    <p:sldId id="313" r:id="rId73"/>
    <p:sldId id="314" r:id="rId74"/>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630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221B321-1559-476B-B7D2-6077F4EA0D9B}" type="datetimeFigureOut">
              <a:rPr lang="fa-IR" smtClean="0"/>
              <a:t>23/07/1446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809F030-CED3-44E9-AE88-4744E0A60E53}" type="slidenum">
              <a:rPr lang="fa-IR" smtClean="0"/>
              <a:t>‹#›</a:t>
            </a:fld>
            <a:endParaRPr lang="fa-IR"/>
          </a:p>
        </p:txBody>
      </p:sp>
    </p:spTree>
    <p:extLst>
      <p:ext uri="{BB962C8B-B14F-4D97-AF65-F5344CB8AC3E}">
        <p14:creationId xmlns:p14="http://schemas.microsoft.com/office/powerpoint/2010/main" val="60744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221B321-1559-476B-B7D2-6077F4EA0D9B}" type="datetimeFigureOut">
              <a:rPr lang="fa-IR" smtClean="0"/>
              <a:t>23/07/1446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809F030-CED3-44E9-AE88-4744E0A60E53}" type="slidenum">
              <a:rPr lang="fa-IR" smtClean="0"/>
              <a:t>‹#›</a:t>
            </a:fld>
            <a:endParaRPr lang="fa-IR"/>
          </a:p>
        </p:txBody>
      </p:sp>
    </p:spTree>
    <p:extLst>
      <p:ext uri="{BB962C8B-B14F-4D97-AF65-F5344CB8AC3E}">
        <p14:creationId xmlns:p14="http://schemas.microsoft.com/office/powerpoint/2010/main" val="76554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221B321-1559-476B-B7D2-6077F4EA0D9B}" type="datetimeFigureOut">
              <a:rPr lang="fa-IR" smtClean="0"/>
              <a:t>23/07/1446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809F030-CED3-44E9-AE88-4744E0A60E53}" type="slidenum">
              <a:rPr lang="fa-IR" smtClean="0"/>
              <a:t>‹#›</a:t>
            </a:fld>
            <a:endParaRPr lang="fa-IR"/>
          </a:p>
        </p:txBody>
      </p:sp>
    </p:spTree>
    <p:extLst>
      <p:ext uri="{BB962C8B-B14F-4D97-AF65-F5344CB8AC3E}">
        <p14:creationId xmlns:p14="http://schemas.microsoft.com/office/powerpoint/2010/main" val="305781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221B321-1559-476B-B7D2-6077F4EA0D9B}" type="datetimeFigureOut">
              <a:rPr lang="fa-IR" smtClean="0"/>
              <a:t>23/07/1446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809F030-CED3-44E9-AE88-4744E0A60E53}" type="slidenum">
              <a:rPr lang="fa-IR" smtClean="0"/>
              <a:t>‹#›</a:t>
            </a:fld>
            <a:endParaRPr lang="fa-IR"/>
          </a:p>
        </p:txBody>
      </p:sp>
    </p:spTree>
    <p:extLst>
      <p:ext uri="{BB962C8B-B14F-4D97-AF65-F5344CB8AC3E}">
        <p14:creationId xmlns:p14="http://schemas.microsoft.com/office/powerpoint/2010/main" val="346472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21B321-1559-476B-B7D2-6077F4EA0D9B}" type="datetimeFigureOut">
              <a:rPr lang="fa-IR" smtClean="0"/>
              <a:t>23/07/1446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809F030-CED3-44E9-AE88-4744E0A60E53}" type="slidenum">
              <a:rPr lang="fa-IR" smtClean="0"/>
              <a:t>‹#›</a:t>
            </a:fld>
            <a:endParaRPr lang="fa-IR"/>
          </a:p>
        </p:txBody>
      </p:sp>
    </p:spTree>
    <p:extLst>
      <p:ext uri="{BB962C8B-B14F-4D97-AF65-F5344CB8AC3E}">
        <p14:creationId xmlns:p14="http://schemas.microsoft.com/office/powerpoint/2010/main" val="1612678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221B321-1559-476B-B7D2-6077F4EA0D9B}" type="datetimeFigureOut">
              <a:rPr lang="fa-IR" smtClean="0"/>
              <a:t>23/07/1446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809F030-CED3-44E9-AE88-4744E0A60E53}" type="slidenum">
              <a:rPr lang="fa-IR" smtClean="0"/>
              <a:t>‹#›</a:t>
            </a:fld>
            <a:endParaRPr lang="fa-IR"/>
          </a:p>
        </p:txBody>
      </p:sp>
    </p:spTree>
    <p:extLst>
      <p:ext uri="{BB962C8B-B14F-4D97-AF65-F5344CB8AC3E}">
        <p14:creationId xmlns:p14="http://schemas.microsoft.com/office/powerpoint/2010/main" val="98258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221B321-1559-476B-B7D2-6077F4EA0D9B}" type="datetimeFigureOut">
              <a:rPr lang="fa-IR" smtClean="0"/>
              <a:t>23/07/1446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809F030-CED3-44E9-AE88-4744E0A60E53}" type="slidenum">
              <a:rPr lang="fa-IR" smtClean="0"/>
              <a:t>‹#›</a:t>
            </a:fld>
            <a:endParaRPr lang="fa-IR"/>
          </a:p>
        </p:txBody>
      </p:sp>
    </p:spTree>
    <p:extLst>
      <p:ext uri="{BB962C8B-B14F-4D97-AF65-F5344CB8AC3E}">
        <p14:creationId xmlns:p14="http://schemas.microsoft.com/office/powerpoint/2010/main" val="18377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221B321-1559-476B-B7D2-6077F4EA0D9B}" type="datetimeFigureOut">
              <a:rPr lang="fa-IR" smtClean="0"/>
              <a:t>23/07/1446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809F030-CED3-44E9-AE88-4744E0A60E53}" type="slidenum">
              <a:rPr lang="fa-IR" smtClean="0"/>
              <a:t>‹#›</a:t>
            </a:fld>
            <a:endParaRPr lang="fa-IR"/>
          </a:p>
        </p:txBody>
      </p:sp>
    </p:spTree>
    <p:extLst>
      <p:ext uri="{BB962C8B-B14F-4D97-AF65-F5344CB8AC3E}">
        <p14:creationId xmlns:p14="http://schemas.microsoft.com/office/powerpoint/2010/main" val="124375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1B321-1559-476B-B7D2-6077F4EA0D9B}" type="datetimeFigureOut">
              <a:rPr lang="fa-IR" smtClean="0"/>
              <a:t>23/07/1446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809F030-CED3-44E9-AE88-4744E0A60E53}" type="slidenum">
              <a:rPr lang="fa-IR" smtClean="0"/>
              <a:t>‹#›</a:t>
            </a:fld>
            <a:endParaRPr lang="fa-IR"/>
          </a:p>
        </p:txBody>
      </p:sp>
    </p:spTree>
    <p:extLst>
      <p:ext uri="{BB962C8B-B14F-4D97-AF65-F5344CB8AC3E}">
        <p14:creationId xmlns:p14="http://schemas.microsoft.com/office/powerpoint/2010/main" val="192855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21B321-1559-476B-B7D2-6077F4EA0D9B}" type="datetimeFigureOut">
              <a:rPr lang="fa-IR" smtClean="0"/>
              <a:t>23/07/1446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809F030-CED3-44E9-AE88-4744E0A60E53}" type="slidenum">
              <a:rPr lang="fa-IR" smtClean="0"/>
              <a:t>‹#›</a:t>
            </a:fld>
            <a:endParaRPr lang="fa-IR"/>
          </a:p>
        </p:txBody>
      </p:sp>
    </p:spTree>
    <p:extLst>
      <p:ext uri="{BB962C8B-B14F-4D97-AF65-F5344CB8AC3E}">
        <p14:creationId xmlns:p14="http://schemas.microsoft.com/office/powerpoint/2010/main" val="280070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21B321-1559-476B-B7D2-6077F4EA0D9B}" type="datetimeFigureOut">
              <a:rPr lang="fa-IR" smtClean="0"/>
              <a:t>23/07/1446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809F030-CED3-44E9-AE88-4744E0A60E53}" type="slidenum">
              <a:rPr lang="fa-IR" smtClean="0"/>
              <a:t>‹#›</a:t>
            </a:fld>
            <a:endParaRPr lang="fa-IR"/>
          </a:p>
        </p:txBody>
      </p:sp>
    </p:spTree>
    <p:extLst>
      <p:ext uri="{BB962C8B-B14F-4D97-AF65-F5344CB8AC3E}">
        <p14:creationId xmlns:p14="http://schemas.microsoft.com/office/powerpoint/2010/main" val="349848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221B321-1559-476B-B7D2-6077F4EA0D9B}" type="datetimeFigureOut">
              <a:rPr lang="fa-IR" smtClean="0"/>
              <a:t>23/07/1446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809F030-CED3-44E9-AE88-4744E0A60E53}" type="slidenum">
              <a:rPr lang="fa-IR" smtClean="0"/>
              <a:t>‹#›</a:t>
            </a:fld>
            <a:endParaRPr lang="fa-IR"/>
          </a:p>
        </p:txBody>
      </p:sp>
    </p:spTree>
    <p:extLst>
      <p:ext uri="{BB962C8B-B14F-4D97-AF65-F5344CB8AC3E}">
        <p14:creationId xmlns:p14="http://schemas.microsoft.com/office/powerpoint/2010/main" val="191065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mtClean="0">
                <a:solidFill>
                  <a:srgbClr val="FF0000"/>
                </a:solidFill>
                <a:cs typeface="B Nazanin" panose="00000400000000000000" pitchFamily="2" charset="-78"/>
              </a:rPr>
              <a:t>عنوان مقاله</a:t>
            </a:r>
            <a:r>
              <a:rPr lang="fa-IR" smtClean="0">
                <a:cs typeface="B Nazanin" panose="00000400000000000000" pitchFamily="2" charset="-78"/>
              </a:rPr>
              <a:t>: الجزایر</a:t>
            </a:r>
            <a:endParaRPr lang="fa-IR">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نویسنده: </a:t>
            </a:r>
            <a:r>
              <a:rPr lang="fa-IR" smtClean="0">
                <a:cs typeface="B Nazanin" panose="00000400000000000000" pitchFamily="2" charset="-78"/>
              </a:rPr>
              <a:t>سید جعفر شهیدی</a:t>
            </a:r>
          </a:p>
          <a:p>
            <a:r>
              <a:rPr lang="fa-IR" smtClean="0">
                <a:solidFill>
                  <a:srgbClr val="FF0000"/>
                </a:solidFill>
                <a:cs typeface="B Nazanin" panose="00000400000000000000" pitchFamily="2" charset="-78"/>
              </a:rPr>
              <a:t>منبع</a:t>
            </a:r>
            <a:r>
              <a:rPr lang="fa-IR" smtClean="0">
                <a:cs typeface="B Nazanin" panose="00000400000000000000" pitchFamily="2" charset="-78"/>
              </a:rPr>
              <a:t>: یغما، سال بیست و ششم مرداد 1353 شماره های 5 و 6 و 7</a:t>
            </a:r>
          </a:p>
          <a:p>
            <a:r>
              <a:rPr lang="fa-IR" smtClean="0">
                <a:cs typeface="B Nazanin" panose="00000400000000000000" pitchFamily="2" charset="-78"/>
              </a:rPr>
              <a:t>پیاپی 299-300-301</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2631" y="3217251"/>
            <a:ext cx="2882738" cy="3000668"/>
          </a:xfrm>
          <a:prstGeom prst="rect">
            <a:avLst/>
          </a:prstGeom>
        </p:spPr>
      </p:pic>
    </p:spTree>
    <p:extLst>
      <p:ext uri="{BB962C8B-B14F-4D97-AF65-F5344CB8AC3E}">
        <p14:creationId xmlns:p14="http://schemas.microsoft.com/office/powerpoint/2010/main" val="1178522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بعد از ظهر همانروز بهمراهی آقای آل </a:t>
            </a:r>
            <a:r>
              <a:rPr lang="fa-IR" smtClean="0">
                <a:cs typeface="B Nazanin" panose="00000400000000000000" pitchFamily="2" charset="-78"/>
              </a:rPr>
              <a:t>علی </a:t>
            </a:r>
            <a:r>
              <a:rPr lang="fa-IR">
                <a:cs typeface="B Nazanin" panose="00000400000000000000" pitchFamily="2" charset="-78"/>
              </a:rPr>
              <a:t>عازم وهران شدیم . جلسه های کنفرانس در سینمای «المغرب» تشکیل میشد. هزار تن دانشجویان دانشگاههای قسنطینه، وهران، الجزایر و بین پانصد تا هزار نفر از مردم شهر ، صبح و عصر پیش از آن که هدف دولت الجزایر را از این کنفرانسها که شش سال است پی در پی تشکیل میشود و دو سال است نماینده ایران در آن شرکت میکند شرح دهم ، بهتر است الجزایر را برای آن دسته از خوانندگان گرامی که اطلاع فراوانی در باره این کشور ندارند باختصار معرفی کنم . </a:t>
            </a:r>
          </a:p>
        </p:txBody>
      </p:sp>
    </p:spTree>
    <p:extLst>
      <p:ext uri="{BB962C8B-B14F-4D97-AF65-F5344CB8AC3E}">
        <p14:creationId xmlns:p14="http://schemas.microsoft.com/office/powerpoint/2010/main" val="26326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247248" y="1825625"/>
            <a:ext cx="6106551" cy="4351338"/>
          </a:xfrm>
        </p:spPr>
        <p:txBody>
          <a:bodyPr/>
          <a:lstStyle/>
          <a:p>
            <a:pPr algn="just"/>
            <a:r>
              <a:rPr lang="fa-IR" smtClean="0">
                <a:cs typeface="B Nazanin" panose="00000400000000000000" pitchFamily="2" charset="-78"/>
              </a:rPr>
              <a:t>الجزاير کشوری است در </a:t>
            </a:r>
            <a:r>
              <a:rPr lang="fa-IR" b="1" smtClean="0">
                <a:solidFill>
                  <a:srgbClr val="FF0000"/>
                </a:solidFill>
                <a:cs typeface="B Nazanin" panose="00000400000000000000" pitchFamily="2" charset="-78"/>
              </a:rPr>
              <a:t>شمال غربی آفریقا </a:t>
            </a:r>
            <a:r>
              <a:rPr lang="fa-IR" smtClean="0">
                <a:cs typeface="B Nazanin" panose="00000400000000000000" pitchFamily="2" charset="-78"/>
              </a:rPr>
              <a:t>، مساحت آن بالغ بر دو میلیون و سیصد و هفتاد و شش هزار کیلومتر مربع است و دوازده میلیون و پانصد هزار تن جمعیت دارد . از این عده تقريباً يك و نيم درصد غير مسلمان و بقیه مسلمانند کشور الجزایر در کنار دریای مدیترانه است و از شمال بدریای مدیترانه از مشرق به تونس و لیبی از مغرب به مراکش و موریتانی و از جنوب به نیجر و مالی محدود میشود. مهمترین صادرات آن نفت و مواد شیمیایی است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4376702" cy="3998401"/>
          </a:xfrm>
          <a:prstGeom prst="rect">
            <a:avLst/>
          </a:prstGeom>
        </p:spPr>
      </p:pic>
    </p:spTree>
    <p:extLst>
      <p:ext uri="{BB962C8B-B14F-4D97-AF65-F5344CB8AC3E}">
        <p14:creationId xmlns:p14="http://schemas.microsoft.com/office/powerpoint/2010/main" val="76227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در </a:t>
            </a:r>
            <a:r>
              <a:rPr lang="fa-IR">
                <a:solidFill>
                  <a:srgbClr val="FF0000"/>
                </a:solidFill>
                <a:cs typeface="B Nazanin" panose="00000400000000000000" pitchFamily="2" charset="-78"/>
              </a:rPr>
              <a:t>تقسيمات</a:t>
            </a:r>
            <a:r>
              <a:rPr lang="fa-IR">
                <a:cs typeface="B Nazanin" panose="00000400000000000000" pitchFamily="2" charset="-78"/>
              </a:rPr>
              <a:t> </a:t>
            </a:r>
            <a:r>
              <a:rPr lang="fa-IR">
                <a:solidFill>
                  <a:srgbClr val="FF0000"/>
                </a:solidFill>
                <a:cs typeface="B Nazanin" panose="00000400000000000000" pitchFamily="2" charset="-78"/>
              </a:rPr>
              <a:t>فعلی</a:t>
            </a:r>
            <a:r>
              <a:rPr lang="fa-IR">
                <a:cs typeface="B Nazanin" panose="00000400000000000000" pitchFamily="2" charset="-78"/>
              </a:rPr>
              <a:t> این کشور به </a:t>
            </a:r>
            <a:r>
              <a:rPr lang="fa-IR">
                <a:solidFill>
                  <a:srgbClr val="FF0000"/>
                </a:solidFill>
                <a:cs typeface="B Nazanin" panose="00000400000000000000" pitchFamily="2" charset="-78"/>
              </a:rPr>
              <a:t>۱۳ ایالت </a:t>
            </a:r>
            <a:r>
              <a:rPr lang="fa-IR">
                <a:cs typeface="B Nazanin" panose="00000400000000000000" pitchFamily="2" charset="-78"/>
              </a:rPr>
              <a:t>تقسیم شده است . ایالات عمده آن جز الجزیره که پایتخت این کشور است دو ایالت قسنطينه و وهران است که بترتیب در شمال شرقی و شمال غربی کشور واقع اند. ایالت مرکزی و همچنین قسنطینه و وهران دارای دانشگاه است. دیگر از شهرهای مهم آن عنابه مرکز کارخانه ذوب آهن وارزیو ، بندر صادرات نفتی این کشور است، زبان عامه مردم الجزایر عربی محلی و به اصطلاح عربی دارج است که فهم آن برای غیر بومی ها هر چند زبان عربی را فصیح بدانند دشوار است. در مدت یکصد سال سلطه فرانسویان که زبان فرانسه بر مردم این کشور تحمیل شد عموم طبقات تحصیل کرده بدان آشنا شده.اند و تا قبل از نهضت فرهنگی اخیر زبان علمی این کشور گردید . </a:t>
            </a:r>
            <a:endParaRPr lang="en-US">
              <a:cs typeface="B Nazanin" panose="00000400000000000000" pitchFamily="2" charset="-78"/>
            </a:endParaRPr>
          </a:p>
          <a:p>
            <a:pPr algn="just"/>
            <a:endParaRPr lang="fa-IR">
              <a:cs typeface="B Nazanin" panose="00000400000000000000" pitchFamily="2" charset="-78"/>
            </a:endParaRPr>
          </a:p>
        </p:txBody>
      </p:sp>
      <p:sp>
        <p:nvSpPr>
          <p:cNvPr id="4" name="Flowchart: Connector 3"/>
          <p:cNvSpPr/>
          <p:nvPr/>
        </p:nvSpPr>
        <p:spPr>
          <a:xfrm>
            <a:off x="1772529" y="4853354"/>
            <a:ext cx="1885071" cy="1111348"/>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عربی دارج</a:t>
            </a:r>
            <a:endParaRPr lang="fa-IR"/>
          </a:p>
        </p:txBody>
      </p:sp>
    </p:spTree>
    <p:extLst>
      <p:ext uri="{BB962C8B-B14F-4D97-AF65-F5344CB8AC3E}">
        <p14:creationId xmlns:p14="http://schemas.microsoft.com/office/powerpoint/2010/main" val="323262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تاريخ الجزائر : تاریخ گذشته قدیم الجزایر را نمیتوان از تاریخ مجموع افريقا تفكيك كرد چه این سرزمین گاه با سرزمین مراکش و یا تونس و یا قسمتی از افریقا تحت اداره قدرتی </a:t>
            </a:r>
            <a:r>
              <a:rPr lang="fa-IR" smtClean="0">
                <a:cs typeface="B Nazanin" panose="00000400000000000000" pitchFamily="2" charset="-78"/>
              </a:rPr>
              <a:t>بوده </a:t>
            </a:r>
            <a:r>
              <a:rPr lang="fa-IR">
                <a:cs typeface="B Nazanin" panose="00000400000000000000" pitchFamily="2" charset="-78"/>
              </a:rPr>
              <a:t>است و گاه فرماندهانی بر قسمتهای مختلف آن حکومت میکرده اند . پیش از اینکه دین اسلام بدین سرزمین داخل شود بترتيب : فنیقیها کارتاژها. رومیان بر آن حکومت کرده اند . </a:t>
            </a:r>
            <a:endParaRPr lang="en-US">
              <a:cs typeface="B Nazanin" panose="00000400000000000000" pitchFamily="2" charset="-78"/>
            </a:endParaRPr>
          </a:p>
          <a:p>
            <a:pPr algn="just"/>
            <a:endParaRPr lang="fa-IR">
              <a:cs typeface="B Nazanin" panose="00000400000000000000" pitchFamily="2" charset="-78"/>
            </a:endParaRPr>
          </a:p>
        </p:txBody>
      </p:sp>
      <p:sp>
        <p:nvSpPr>
          <p:cNvPr id="4" name="Flowchart: Alternate Process 3"/>
          <p:cNvSpPr/>
          <p:nvPr/>
        </p:nvSpPr>
        <p:spPr>
          <a:xfrm>
            <a:off x="838200" y="4001294"/>
            <a:ext cx="3390314" cy="1561514"/>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prstClr val="black"/>
                </a:solidFill>
                <a:cs typeface="B Nazanin" panose="00000400000000000000" pitchFamily="2" charset="-78"/>
              </a:rPr>
              <a:t>1-فنیقیها </a:t>
            </a:r>
          </a:p>
          <a:p>
            <a:pPr algn="ctr"/>
            <a:r>
              <a:rPr lang="fa-IR" sz="2800" smtClean="0">
                <a:solidFill>
                  <a:prstClr val="black"/>
                </a:solidFill>
                <a:cs typeface="B Nazanin" panose="00000400000000000000" pitchFamily="2" charset="-78"/>
              </a:rPr>
              <a:t>2- کارتاژها</a:t>
            </a:r>
          </a:p>
          <a:p>
            <a:pPr algn="ctr"/>
            <a:r>
              <a:rPr lang="fa-IR" sz="2800" smtClean="0">
                <a:solidFill>
                  <a:prstClr val="black"/>
                </a:solidFill>
                <a:cs typeface="B Nazanin" panose="00000400000000000000" pitchFamily="2" charset="-78"/>
              </a:rPr>
              <a:t>3- </a:t>
            </a:r>
            <a:r>
              <a:rPr lang="fa-IR" sz="2800">
                <a:solidFill>
                  <a:prstClr val="black"/>
                </a:solidFill>
                <a:cs typeface="B Nazanin" panose="00000400000000000000" pitchFamily="2" charset="-78"/>
              </a:rPr>
              <a:t>رومیان</a:t>
            </a:r>
            <a:endParaRPr lang="fa-IR"/>
          </a:p>
        </p:txBody>
      </p:sp>
    </p:spTree>
    <p:extLst>
      <p:ext uri="{BB962C8B-B14F-4D97-AF65-F5344CB8AC3E}">
        <p14:creationId xmlns:p14="http://schemas.microsoft.com/office/powerpoint/2010/main" val="163633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a:solidFill>
                  <a:srgbClr val="FF0000"/>
                </a:solidFill>
                <a:cs typeface="B Nazanin" panose="00000400000000000000" pitchFamily="2" charset="-78"/>
              </a:rPr>
              <a:t>اسلام در الجزایر </a:t>
            </a:r>
            <a:r>
              <a:rPr lang="fa-IR">
                <a:cs typeface="B Nazanin" panose="00000400000000000000" pitchFamily="2" charset="-78"/>
              </a:rPr>
              <a:t>: </a:t>
            </a: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در </a:t>
            </a:r>
            <a:r>
              <a:rPr lang="fa-IR">
                <a:cs typeface="B Nazanin" panose="00000400000000000000" pitchFamily="2" charset="-78"/>
              </a:rPr>
              <a:t>سال های ۶۳-۶۴ هجری در حکومت معاويه بن يزيد عقبة بن نافع الفهرى براى بار دوم بافریقا حمله برد و به سرزمینی که فعلا الجزایر خوانده میشود در آمد. در سالهای ۸۰-۷۸ هجری ابو عبدالرحمان موسى بن عبد الرحمن بن زید آنرا تصرف کرد. در طول خلافت امویان و عباسیان الجزایر گاه بانضمام تونس و مراکش و گاه بطور جداگانه و گاه با تقسیم بدو ناحیه شرقی و غربی تحت فرمانروائی امویان شام، و آل عباس و حکام دست نشانده آنان و گاه تحت ریاست حکام و خاندانهای مستقل اداره میشده است . ذكر هريك از این سلسله ها و مدت حکومت حکام این ناحیه از حوصله گفتار امروز ما خارج است . اما مناسب میدانم اشاره ای به </a:t>
            </a:r>
            <a:r>
              <a:rPr lang="fa-IR" b="1">
                <a:solidFill>
                  <a:srgbClr val="FF0000"/>
                </a:solidFill>
                <a:cs typeface="B Nazanin" panose="00000400000000000000" pitchFamily="2" charset="-78"/>
              </a:rPr>
              <a:t>خاندان رستمیه </a:t>
            </a:r>
            <a:r>
              <a:rPr lang="fa-IR" b="1" smtClean="0">
                <a:solidFill>
                  <a:srgbClr val="FF0000"/>
                </a:solidFill>
                <a:cs typeface="B Nazanin" panose="00000400000000000000" pitchFamily="2" charset="-78"/>
              </a:rPr>
              <a:t>یا </a:t>
            </a:r>
            <a:r>
              <a:rPr lang="fa-IR" b="1">
                <a:solidFill>
                  <a:srgbClr val="FF0000"/>
                </a:solidFill>
                <a:cs typeface="B Nazanin" panose="00000400000000000000" pitchFamily="2" charset="-78"/>
              </a:rPr>
              <a:t>ائمه رستمیه </a:t>
            </a:r>
            <a:r>
              <a:rPr lang="fa-IR">
                <a:cs typeface="B Nazanin" panose="00000400000000000000" pitchFamily="2" charset="-78"/>
              </a:rPr>
              <a:t>بکنم. حکومت رستمیه از سال ۱۴۴ هجری تا سال ۲۹۶ هجری دوام یافت. مؤسس این سلسله مردی بنام </a:t>
            </a:r>
            <a:r>
              <a:rPr lang="fa-IR" b="1">
                <a:solidFill>
                  <a:srgbClr val="FF0000"/>
                </a:solidFill>
                <a:cs typeface="B Nazanin" panose="00000400000000000000" pitchFamily="2" charset="-78"/>
              </a:rPr>
              <a:t>عبدالرحمان بن رستم </a:t>
            </a:r>
            <a:r>
              <a:rPr lang="fa-IR">
                <a:cs typeface="B Nazanin" panose="00000400000000000000" pitchFamily="2" charset="-78"/>
              </a:rPr>
              <a:t>است</a:t>
            </a:r>
          </a:p>
        </p:txBody>
      </p:sp>
    </p:spTree>
    <p:extLst>
      <p:ext uri="{BB962C8B-B14F-4D97-AF65-F5344CB8AC3E}">
        <p14:creationId xmlns:p14="http://schemas.microsoft.com/office/powerpoint/2010/main" val="1224787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عبدالرحمان را از فرزندان شاپور ذوالاکتاف خوانده اند و یاقوت او را عبدالرحمان بن عبدالوهاب بن رستم بن بهرام بن شاپور بن بادگان بن شاپور ذى الاكتاف نوشته است . این نسب نامه مطمئناً مانند بسیاری از نسب نامه ها مجعول است . از احوال عبدالرحمان و پدر و جد او رستم اطلاع زیادی نداریم جز اینکه میدانیم بهرام مولای عثمان بن عفان بوده است، عبدالرحمان از زعمای خوارج و از پیشوایان فرقه اباضیه است . </a:t>
            </a:r>
            <a:endParaRPr lang="en-US">
              <a:cs typeface="B Nazanin" panose="00000400000000000000" pitchFamily="2" charset="-78"/>
            </a:endParaRPr>
          </a:p>
          <a:p>
            <a:pPr algn="just"/>
            <a:endParaRPr lang="fa-IR">
              <a:cs typeface="B Nazanin" panose="00000400000000000000" pitchFamily="2" charset="-78"/>
            </a:endParaRPr>
          </a:p>
        </p:txBody>
      </p:sp>
      <p:sp>
        <p:nvSpPr>
          <p:cNvPr id="4" name="Flowchart: Process 3"/>
          <p:cNvSpPr/>
          <p:nvPr/>
        </p:nvSpPr>
        <p:spPr>
          <a:xfrm>
            <a:off x="838200" y="4220308"/>
            <a:ext cx="4234376" cy="1308295"/>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عبدالرحمان را از فرزندان شاپور ذوالاکتاف خوانده اند</a:t>
            </a:r>
            <a:endParaRPr lang="fa-IR"/>
          </a:p>
        </p:txBody>
      </p:sp>
    </p:spTree>
    <p:extLst>
      <p:ext uri="{BB962C8B-B14F-4D97-AF65-F5344CB8AC3E}">
        <p14:creationId xmlns:p14="http://schemas.microsoft.com/office/powerpoint/2010/main" val="2067188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خوارج اباضیه از سالها پیش این سرزمین را ما من خود ساخته بودند ، عبدالرحمان چگونه و کی بدین سرزمین رفته است معلوم نیست ولی تاریخ مختصری که در باره زندگانی و حکومت او در دست است نشان میدهد که مردی بسیار دیندار، پارسا و عادل بوده است . اوایل قرن دوم هجری خوارج اباضیه در افریقا قدرتی بدست آوردند و ابوالخطاب عبدالاعلی المعافری از طرابلس به قیروان آمد و آن شهر را مسخر کرد و عبدالرحمان را به نیایت خود حاکم آن شهر نمود. تسخیر قیروان از جانب خوارج موجب شد که خلافت بغداد در باره این منطقه تصمیم جدی بگیرد. در سال ۱۴۴ محمد بن اشعث به قیروان حمله برد</a:t>
            </a:r>
          </a:p>
        </p:txBody>
      </p:sp>
      <p:sp>
        <p:nvSpPr>
          <p:cNvPr id="4" name="Flowchart: Process 3"/>
          <p:cNvSpPr/>
          <p:nvPr/>
        </p:nvSpPr>
        <p:spPr>
          <a:xfrm>
            <a:off x="1322363" y="4656406"/>
            <a:ext cx="2729132"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خوارج اباضیه</a:t>
            </a:r>
            <a:endParaRPr lang="fa-IR"/>
          </a:p>
        </p:txBody>
      </p:sp>
    </p:spTree>
    <p:extLst>
      <p:ext uri="{BB962C8B-B14F-4D97-AF65-F5344CB8AC3E}">
        <p14:creationId xmlns:p14="http://schemas.microsoft.com/office/powerpoint/2010/main" val="5935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a:solidFill>
                  <a:srgbClr val="FF0000"/>
                </a:solidFill>
                <a:cs typeface="B Nazanin" panose="00000400000000000000" pitchFamily="2" charset="-78"/>
              </a:rPr>
              <a:t>عبدالرحمان طرف مغرب الجزیره گریخت و در آنجا شهر تاهرت را بنا کرد</a:t>
            </a:r>
            <a:r>
              <a:rPr lang="fa-IR">
                <a:cs typeface="B Nazanin" panose="00000400000000000000" pitchFamily="2" charset="-78"/>
              </a:rPr>
              <a:t>. و پس از آنکه در تاهرت مستقر شد خوارج اباضیه با او بیعت کردند و او خود را امام خواند. حکومت یا امامت عبدالرحمان تا سال ۱۶۰ هجری طول کشید و پس از وی پسرش عبدالوهاب تا سال ۱۶۸ و پس از او ابوسعید الافلح فرزند وی تا سال ۲۰۸ امامت کرد. در دوره الافلح دولت بنی رستم باوج ترقی رسید، تاهرت مرکز تجارت افریقا شده بود. واقوام مختلف از جمله ایرانیان بدانجا رفتند پسرش عبدالوهاب تا سال ۱۶۸ و پس از اوا بو سعيد الافلح و سپس فرزندش ابوبکر بن الافلح تا سال ۲۵۸ و پس از وی ابوالبقان محمد بن الافلح و پس از او يعقوب بن الافلح به امامت رسیدند . </a:t>
            </a:r>
            <a:endParaRPr lang="fa-IR" smtClean="0">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2472292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سال ۲۹۶ هجری ابو عبدالله شیعی داعی فاطمیان به تاهرت حمله برد یعقوب کشته شد و حکومت رستمیان یا سلسله خوارج اباضیه پس از ۱۳۲ سال امامت در این شهر پایان یافت </a:t>
            </a:r>
            <a:endParaRPr lang="en-US">
              <a:cs typeface="B Nazanin" panose="00000400000000000000" pitchFamily="2" charset="-78"/>
            </a:endParaRPr>
          </a:p>
          <a:p>
            <a:pPr algn="just"/>
            <a:r>
              <a:rPr lang="fa-IR">
                <a:cs typeface="B Nazanin" panose="00000400000000000000" pitchFamily="2" charset="-78"/>
              </a:rPr>
              <a:t>رستمیان برای اینکه از گزند بنی الاغلب حکام قیروان که تابع عباسیان بودند در امان باشند و همچنین بخاطر دشمنی ادارسه با آنان، بدوستی با امویان اندلس </a:t>
            </a:r>
            <a:r>
              <a:rPr lang="fa-IR" smtClean="0">
                <a:cs typeface="B Nazanin" panose="00000400000000000000" pitchFamily="2" charset="-78"/>
              </a:rPr>
              <a:t>تظاهر می </a:t>
            </a:r>
            <a:r>
              <a:rPr lang="fa-IR">
                <a:cs typeface="B Nazanin" panose="00000400000000000000" pitchFamily="2" charset="-78"/>
              </a:rPr>
              <a:t>کردند . </a:t>
            </a:r>
          </a:p>
        </p:txBody>
      </p:sp>
    </p:spTree>
    <p:extLst>
      <p:ext uri="{BB962C8B-B14F-4D97-AF65-F5344CB8AC3E}">
        <p14:creationId xmlns:p14="http://schemas.microsoft.com/office/powerpoint/2010/main" val="330268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رستمیان گذشته از اینکه حکومت را در دست داشتند مردمانی عالم و علم دوست بودند و میتوان گفت زعامت دینی و سیاسی را بعهده داشتند. رستمیان مردمانی آزادمنش بودند ، چنانکه بدشمنان اباضیه یعنی دشمنان حکومت خود نیز همان اندازه مجال فعالیت میدادند خود انها که به پشتیبانان خود؛ و همین آزاد منشی آنان بود که سبب شد ابو عبدالله شیعی بر آنان دست یابد. هر چند حکومت یا امامت اباضیه در الجزاير دوام نکرد اما مذهب اباضیه همچنان در این سرزمین باقی است و هنوز هم پیروان آن در شهرهای بجایه و تاهرت و نواحی شمال شرقی الجزیره زندگی میکنند. در کنفرانس و هران نماینده این مذهب نیز حاضر بود و پیرامون مشکلات اسلام و مشکلات خانواده از نظر فرقه اباضیه سخنرانی کرد </a:t>
            </a:r>
          </a:p>
        </p:txBody>
      </p:sp>
    </p:spTree>
    <p:extLst>
      <p:ext uri="{BB962C8B-B14F-4D97-AF65-F5344CB8AC3E}">
        <p14:creationId xmlns:p14="http://schemas.microsoft.com/office/powerpoint/2010/main" val="2892264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دو سال قبل جناب سید جعفر شهیدی استاد دانشگاه در پنجمین و ششمین کنفرانس اسلامی الجزایر شرکت جست گزارش این سفر را از این شماره خواهید خواند. اطمینان دارد که ایرانیان مسلمان از شناختن يك كشورى نجیب و اسلامی خوشنود میشوند خاصه اطلاعاتی که بدین دقت و اجمال در کتب و رسائل دیگر نخواهند دید. </a:t>
            </a:r>
          </a:p>
        </p:txBody>
      </p:sp>
    </p:spTree>
    <p:extLst>
      <p:ext uri="{BB962C8B-B14F-4D97-AF65-F5344CB8AC3E}">
        <p14:creationId xmlns:p14="http://schemas.microsoft.com/office/powerpoint/2010/main" val="2893062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حال که سخن از اباضیه بمیان آمد مناسب است که درباره این مذهب نیز توضیحات مختصری داده شود . اباضیه فرقه ای از خوارج اند خوارج چنانکه میدانیم به گروهی گفته میشد که بر امير المؤمنين علی علیه السلام خرده گرفتند که چرا بداوری ابو موسی اشعری و عمر بن العاص، درباره صلاحیت وى و يا معاوية بن ابی سفیان برای خلافت مسلمان گردن نهاد . آنان این عمل امام را مخالف حکم خدا دانستند و بر وی خروج کردند و پس از نبرد صفین ماندند </a:t>
            </a:r>
            <a:r>
              <a:rPr lang="fa-IR">
                <a:cs typeface="B Nazanin" panose="00000400000000000000" pitchFamily="2" charset="-78"/>
              </a:rPr>
              <a:t>جمعیتی تشکیل دادند و سرانجام در محلی بنام حرورا که در دو میلی کوفه بود بین آنان و سپاهیان علی علیه السلام نبردی در گرفت و انبوهی از آنان بقتل رسیدند و آنانکه باقی نقاط مختلف گریختند. خوارج در دوران حکومت بنی امیه قدرتی بدست آوردند به و پیوسته مزاحم حکومت بودند . </a:t>
            </a:r>
          </a:p>
          <a:p>
            <a:pPr algn="just"/>
            <a:endParaRPr lang="en-US">
              <a:cs typeface="B Nazanin" panose="00000400000000000000" pitchFamily="2" charset="-78"/>
            </a:endParaRPr>
          </a:p>
        </p:txBody>
      </p:sp>
      <p:sp>
        <p:nvSpPr>
          <p:cNvPr id="4" name="Flowchart: Process 3"/>
          <p:cNvSpPr/>
          <p:nvPr/>
        </p:nvSpPr>
        <p:spPr>
          <a:xfrm>
            <a:off x="1159010" y="5107818"/>
            <a:ext cx="3319975" cy="106914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اباضیه فرقه ای از خوارج اند</a:t>
            </a:r>
            <a:endParaRPr lang="fa-IR"/>
          </a:p>
        </p:txBody>
      </p:sp>
    </p:spTree>
    <p:extLst>
      <p:ext uri="{BB962C8B-B14F-4D97-AF65-F5344CB8AC3E}">
        <p14:creationId xmlns:p14="http://schemas.microsoft.com/office/powerpoint/2010/main" val="76915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آغاز، سخن خوارج بر سر مسأله خلافت وروا نبودن داوری مخلوق در حکم خدا بود، اما در طول زمان بموازات نبردهای خونین در میدانهای جنگ، جنگ فکری نیز بین آنان و دیگر مسلمانان در گرفت و رفته رفته خوارج برای خود مکتبی کلامی تأسیس کردند و سخن از مخالفت با حکومت علی و معاویه به بحث در اصل خلافت و شرایط آن و مسألة ثواب وعقاب و کفر و ایمان بمیان آمد. </a:t>
            </a:r>
            <a:endParaRPr lang="fa-IR">
              <a:cs typeface="B Nazanin" panose="00000400000000000000" pitchFamily="2" charset="-78"/>
            </a:endParaRPr>
          </a:p>
        </p:txBody>
      </p:sp>
      <p:sp>
        <p:nvSpPr>
          <p:cNvPr id="4" name="Flowchart: Alternate Process 3"/>
          <p:cNvSpPr/>
          <p:nvPr/>
        </p:nvSpPr>
        <p:spPr>
          <a:xfrm>
            <a:off x="1448972" y="4332849"/>
            <a:ext cx="3938954" cy="1308296"/>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خوارج برای خود مکتبی کلامی تأسیس کردند</a:t>
            </a:r>
            <a:endParaRPr lang="fa-IR"/>
          </a:p>
        </p:txBody>
      </p:sp>
    </p:spTree>
    <p:extLst>
      <p:ext uri="{BB962C8B-B14F-4D97-AF65-F5344CB8AC3E}">
        <p14:creationId xmlns:p14="http://schemas.microsoft.com/office/powerpoint/2010/main" val="3700760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همچنانکه پیروان این مذهب بر اثر اختلاف در مباحث کلامی و احکام متفرع بر آن بتدریج بفرقه های گوناگون تقسیم گردیدند که یکی از این فرقه ها فرقه اباضیه است . اباضیه پیروان مردی بنام عبدالله بن اباض اند . نسبت عبدالله را به بنی تمیم داده اند. اباضیه در اواخر حکومت امویان و مخصوصاً ایام مروان بن محمد (۱۲۷-۱۳۲ هـ - ق) که دولت این خاندن بزوال میرفت قدرت یافتند . </a:t>
            </a:r>
            <a:endParaRPr lang="en-US" smtClean="0">
              <a:cs typeface="B Nazanin" panose="00000400000000000000" pitchFamily="2" charset="-78"/>
            </a:endParaRPr>
          </a:p>
          <a:p>
            <a:pPr algn="just"/>
            <a:endParaRPr lang="fa-IR">
              <a:cs typeface="B Nazanin" panose="00000400000000000000" pitchFamily="2" charset="-78"/>
            </a:endParaRPr>
          </a:p>
        </p:txBody>
      </p:sp>
      <p:sp>
        <p:nvSpPr>
          <p:cNvPr id="4" name="Flowchart: Alternate Process 3"/>
          <p:cNvSpPr/>
          <p:nvPr/>
        </p:nvSpPr>
        <p:spPr>
          <a:xfrm>
            <a:off x="1132764" y="4012442"/>
            <a:ext cx="3179929" cy="1405719"/>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اباضیه پیروان مردی بنام عبدالله بن اباض اند</a:t>
            </a:r>
            <a:endParaRPr lang="fa-IR"/>
          </a:p>
        </p:txBody>
      </p:sp>
    </p:spTree>
    <p:extLst>
      <p:ext uri="{BB962C8B-B14F-4D97-AF65-F5344CB8AC3E}">
        <p14:creationId xmlns:p14="http://schemas.microsoft.com/office/powerpoint/2010/main" val="1863084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مذهب خوارج در نیمه اول قرن اول هجری در مغرب منتشر شد و دو فرقه اباضیه و صفریه بین مردم بر بر بدعوت پرداختند سرزمین افریقا بخاطر فکر آرام مردم این منطقه برای گسترش چنین دعوتها جای مناسبی بود </a:t>
            </a:r>
            <a:r>
              <a:rPr lang="fa-IR" b="1">
                <a:solidFill>
                  <a:srgbClr val="FF0000"/>
                </a:solidFill>
                <a:cs typeface="B Nazanin" panose="00000400000000000000" pitchFamily="2" charset="-78"/>
              </a:rPr>
              <a:t>مذهب اباضیه بسرعت بین مردم رواج یافت و تقريباً بصورت مذهب ملی در آمد، </a:t>
            </a:r>
            <a:r>
              <a:rPr lang="fa-IR">
                <a:cs typeface="B Nazanin" panose="00000400000000000000" pitchFamily="2" charset="-78"/>
              </a:rPr>
              <a:t>در</a:t>
            </a:r>
            <a:r>
              <a:rPr lang="fa-IR" b="1">
                <a:solidFill>
                  <a:srgbClr val="FF0000"/>
                </a:solidFill>
                <a:cs typeface="B Nazanin" panose="00000400000000000000" pitchFamily="2" charset="-78"/>
              </a:rPr>
              <a:t> </a:t>
            </a:r>
            <a:r>
              <a:rPr lang="fa-IR">
                <a:cs typeface="B Nazanin" panose="00000400000000000000" pitchFamily="2" charset="-78"/>
              </a:rPr>
              <a:t>قرن دوم هجری بنام دو تن از رؤسای خوارج یعنی ابوالخطاب و ابوحاتم بر میخوریم که در مغرب شوکتی داشته اند . روی هم رفته مذهب ایاضیه از مذاهب معتدل خوارج است اباضیان مخالفان خود را کافر میخوانند اما آنان را مشرک نمیدانند بهمین جهت کشتن ایشان را جز در میدان جنگ جائز نمی شمرند همچنین لازم نمیدانند که امام از قریش باشد بلکه میگویند پارسائی و اطلاع از احکام الهی برای امام کافی است و اگر امام از شروط امامت تخطی کرد خلع او واجب است . </a:t>
            </a:r>
          </a:p>
        </p:txBody>
      </p:sp>
    </p:spTree>
    <p:extLst>
      <p:ext uri="{BB962C8B-B14F-4D97-AF65-F5344CB8AC3E}">
        <p14:creationId xmlns:p14="http://schemas.microsoft.com/office/powerpoint/2010/main" val="1279145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پس از سقوط حکومت رستمیان خاندان بنو حماد، مرابطين ، بنی زبان بر قسمتهای مختلف و گاهی بیشتر مناطق الجزائر حکومت کردند که این گفتار گنجایش ذکر تفصیلی این خاندانها را ندارد. در آغاز قرن دهم هجری قمری عثمانیان بر این سرزمین دست یافتند. حکومت عثمانیها بر این منطقه سه قرن دوام یافت. اروپائیان از دیر باز یعنی پس از خاتمه جنگهای صلیبی به الجزایر چشم دوخته بودند و نوشته اند لاوی گری کشیش معروف فرانسوی و متخصص در مطالعات افریقایی گفته است: « رسالت الهی بما حکم میکند  </a:t>
            </a:r>
            <a:r>
              <a:rPr lang="fa-IR" smtClean="0">
                <a:cs typeface="B Nazanin" panose="00000400000000000000" pitchFamily="2" charset="-78"/>
              </a:rPr>
              <a:t>الجزایر </a:t>
            </a:r>
            <a:r>
              <a:rPr lang="fa-IR">
                <a:cs typeface="B Nazanin" panose="00000400000000000000" pitchFamily="2" charset="-78"/>
              </a:rPr>
              <a:t>را تابع دین مسیح کنیم و این سرزمین را بنور تمدن انجیل منور سازیم . .</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661116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عبدالقادر و مبارزه های او : </a:t>
            </a:r>
          </a:p>
        </p:txBody>
      </p:sp>
      <p:sp>
        <p:nvSpPr>
          <p:cNvPr id="3" name="Content Placeholder 2"/>
          <p:cNvSpPr>
            <a:spLocks noGrp="1"/>
          </p:cNvSpPr>
          <p:nvPr>
            <p:ph idx="1"/>
          </p:nvPr>
        </p:nvSpPr>
        <p:spPr/>
        <p:txBody>
          <a:bodyPr/>
          <a:lstStyle/>
          <a:p>
            <a:pPr algn="just"/>
            <a:r>
              <a:rPr lang="fa-IR">
                <a:cs typeface="B Nazanin" panose="00000400000000000000" pitchFamily="2" charset="-78"/>
              </a:rPr>
              <a:t>اگر بخواهند درباره </a:t>
            </a:r>
            <a:r>
              <a:rPr lang="fa-IR" smtClean="0">
                <a:cs typeface="B Nazanin" panose="00000400000000000000" pitchFamily="2" charset="-78"/>
              </a:rPr>
              <a:t>مبارزه های </a:t>
            </a:r>
            <a:r>
              <a:rPr lang="fa-IR">
                <a:cs typeface="B Nazanin" panose="00000400000000000000" pitchFamily="2" charset="-78"/>
              </a:rPr>
              <a:t>ملت الجزایر با اشغالگران فرانسوی تاریخی بنویسند کتابی بزرگ خواهد شد که مسلماً درخشانترین فصل آن نبردهای امیر محی الدین و پسر وی عبدالقادر است. با نام عبد القادر بخاطر موقعیت نظامی و رشادت او در میدانهای جنگ آشنایی دارید اما شاید بعضی از شما نشنیده باشید که وی هنگامیکه بمبارزه با اشغالگران برخاست ، عالمی عامل و دین داری کامل بود و در دمشق و بغداد نزد علمای این دو شهر تعلم یافته بود. بنابراین در مبارزه مردم الجزایر نیروی ایمان را باید عامل اساسی پیروزی دانست </a:t>
            </a:r>
            <a:endParaRPr lang="en-US">
              <a:cs typeface="B Nazanin" panose="00000400000000000000" pitchFamily="2" charset="-78"/>
            </a:endParaRPr>
          </a:p>
        </p:txBody>
      </p:sp>
      <p:sp>
        <p:nvSpPr>
          <p:cNvPr id="4" name="Flowchart: Process 3"/>
          <p:cNvSpPr/>
          <p:nvPr/>
        </p:nvSpPr>
        <p:spPr>
          <a:xfrm>
            <a:off x="1097280" y="4684542"/>
            <a:ext cx="5472332" cy="1125415"/>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مبارزه های ملت الجزایر با اشغالگران فرانسوی</a:t>
            </a:r>
            <a:endParaRPr lang="fa-IR"/>
          </a:p>
        </p:txBody>
      </p:sp>
    </p:spTree>
    <p:extLst>
      <p:ext uri="{BB962C8B-B14F-4D97-AF65-F5344CB8AC3E}">
        <p14:creationId xmlns:p14="http://schemas.microsoft.com/office/powerpoint/2010/main" val="2222754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عبد الحميد بن </a:t>
            </a:r>
            <a:r>
              <a:rPr lang="fa-IR" smtClean="0">
                <a:solidFill>
                  <a:srgbClr val="FF0000"/>
                </a:solidFill>
                <a:cs typeface="B Nazanin" panose="00000400000000000000" pitchFamily="2" charset="-78"/>
              </a:rPr>
              <a:t>باديس: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a:t>
            </a:r>
            <a:r>
              <a:rPr lang="fa-IR">
                <a:cs typeface="B Nazanin" panose="00000400000000000000" pitchFamily="2" charset="-78"/>
              </a:rPr>
              <a:t>اینجا باید از عالم ارزنده دیگری نام ببریم که کوشش علمی و عملی او در آزادی الجزاير بلكه شمال افريقا اثری فراوان داشت ولی افسوس که در دنیای اسلام شهرتی را که در خور آن میباشد نیافته است. حتی نام او در بعض کتب فرهنگ و ترجمه نیامده است . این شیخ عبدالحميد بن باديس متولد ۱۸۸۲ - ۱۹۴۰ و از قبایل بربر است . ( در باره بربر و وجه تسمیه آن شاید بمناسبت شرحی مختصر بنویسم ) . </a:t>
            </a:r>
            <a:r>
              <a:rPr lang="fa-IR" b="1" smtClean="0">
                <a:solidFill>
                  <a:srgbClr val="FF0000"/>
                </a:solidFill>
                <a:cs typeface="B Nazanin" panose="00000400000000000000" pitchFamily="2" charset="-78"/>
              </a:rPr>
              <a:t>ابن باديس بدون آنکه سید جمال الدین اسد آبادی را دیده باشد از مبارزه های او الهام گرفت</a:t>
            </a:r>
            <a:r>
              <a:rPr lang="fa-IR" smtClean="0">
                <a:cs typeface="B Nazanin" panose="00000400000000000000" pitchFamily="2" charset="-78"/>
              </a:rPr>
              <a:t>. در سال ۱۹۳۱ که به ریاست جمعیت علمای مسلمان الجزائر نائل شد مجلۀ شهاب را منتشر کرد و مقالات اساسی این مجله دعوت باتحاد اسلامی و قیام علیه اشغالگران بود </a:t>
            </a:r>
            <a:endParaRPr lang="fa-IR">
              <a:cs typeface="B Nazanin" panose="00000400000000000000" pitchFamily="2" charset="-78"/>
            </a:endParaRPr>
          </a:p>
        </p:txBody>
      </p:sp>
      <p:sp>
        <p:nvSpPr>
          <p:cNvPr id="4" name="Flowchart: Process 3"/>
          <p:cNvSpPr/>
          <p:nvPr/>
        </p:nvSpPr>
        <p:spPr>
          <a:xfrm>
            <a:off x="1125414" y="4895557"/>
            <a:ext cx="3896751" cy="900332"/>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جمعیت علمای مسلمان الجزائر</a:t>
            </a:r>
            <a:endParaRPr lang="fa-IR"/>
          </a:p>
        </p:txBody>
      </p:sp>
    </p:spTree>
    <p:extLst>
      <p:ext uri="{BB962C8B-B14F-4D97-AF65-F5344CB8AC3E}">
        <p14:creationId xmlns:p14="http://schemas.microsoft.com/office/powerpoint/2010/main" val="2543298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a:solidFill>
                  <a:srgbClr val="FF0000"/>
                </a:solidFill>
                <a:cs typeface="B Nazanin" panose="00000400000000000000" pitchFamily="2" charset="-78"/>
              </a:rPr>
              <a:t>ابن باديس در واقع مؤسس مکتبی در تحول تعلیمات اسلامی در الجزایر و </a:t>
            </a:r>
            <a:r>
              <a:rPr lang="fa-IR" b="1" smtClean="0">
                <a:solidFill>
                  <a:srgbClr val="FF0000"/>
                </a:solidFill>
                <a:cs typeface="B Nazanin" panose="00000400000000000000" pitchFamily="2" charset="-78"/>
              </a:rPr>
              <a:t>افریقای </a:t>
            </a:r>
            <a:r>
              <a:rPr lang="fa-IR" b="1">
                <a:solidFill>
                  <a:srgbClr val="FF0000"/>
                </a:solidFill>
                <a:cs typeface="B Nazanin" panose="00000400000000000000" pitchFamily="2" charset="-78"/>
              </a:rPr>
              <a:t>مسلمان است </a:t>
            </a:r>
            <a:r>
              <a:rPr lang="fa-IR">
                <a:cs typeface="B Nazanin" panose="00000400000000000000" pitchFamily="2" charset="-78"/>
              </a:rPr>
              <a:t>. نتیجه این نهضت و تجدد طلبیها اولا در قاره افریقا این بود که در این قرن الجزائر، تونس، لیبی، مراکش، موریتانی و این ممالک دیگر اشغالگران را از سرزمینهای خود راندند و ثانیاً انعکاس آن در جهان اسلام است که پس از گذشت کمتر از نیم قرن و با آنکه دو جنگ بزرگ بین الملل در خلال این مدت رخ داده است و اثرات زیان بار آن در ممالک اسلامی بر همگان آشکار است میبینیم نزدیکی بین ممالك اسلامي روز بروز بیشتر میشود. نفرتها و اختلاف نظرها که در </a:t>
            </a:r>
            <a:r>
              <a:rPr lang="fa-IR" b="1">
                <a:solidFill>
                  <a:srgbClr val="FF0000"/>
                </a:solidFill>
                <a:cs typeface="B Nazanin" panose="00000400000000000000" pitchFamily="2" charset="-78"/>
              </a:rPr>
              <a:t>قرن دوازدهم و سیزدهم هجری </a:t>
            </a:r>
            <a:r>
              <a:rPr lang="fa-IR">
                <a:cs typeface="B Nazanin" panose="00000400000000000000" pitchFamily="2" charset="-78"/>
              </a:rPr>
              <a:t>بشدت بین مذاهب وجود داشت جای خود را به تفاهم مشترك داده است و زمینه نزدیکی بیشتر را بین رهبران دینی و سایر مسلمان فراهم ساخته است . </a:t>
            </a:r>
            <a:endParaRPr lang="en-US">
              <a:cs typeface="B Nazanin" panose="00000400000000000000" pitchFamily="2" charset="-78"/>
            </a:endParaRPr>
          </a:p>
          <a:p>
            <a:pPr algn="just"/>
            <a:r>
              <a:rPr lang="fa-IR" smtClean="0">
                <a:cs typeface="B Nazanin" panose="00000400000000000000" pitchFamily="2" charset="-78"/>
              </a:rPr>
              <a:t>. </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648121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کنفرانس اسلامی : </a:t>
            </a: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اکنون </a:t>
            </a:r>
            <a:r>
              <a:rPr lang="fa-IR">
                <a:cs typeface="B Nazanin" panose="00000400000000000000" pitchFamily="2" charset="-78"/>
              </a:rPr>
              <a:t>که بخشی از تاریخ سیاسی الجزایر فهرست وار باستحضار خوانندگان رسید ببینیم کنفرانس اسلامی الجزایر چیست و چرا و برای چه هر سال در این کشور تشکیل میشود. چنانکه دیدیم الجزاير متجاوز از يك قرن بنام ملتی مسلمان با فرانسویان مبارزه کرد و حالا که بصورت دولت مستقل اسلامی در صحنه سیاست بین المللی قدم نهاده و سرنوشت خود را بدست خویش گرفته </a:t>
            </a:r>
            <a:r>
              <a:rPr lang="fa-IR" smtClean="0">
                <a:cs typeface="B Nazanin" panose="00000400000000000000" pitchFamily="2" charset="-78"/>
              </a:rPr>
              <a:t>است</a:t>
            </a:r>
            <a:endParaRPr lang="fa-IR">
              <a:cs typeface="B Nazanin" panose="00000400000000000000" pitchFamily="2" charset="-78"/>
            </a:endParaRPr>
          </a:p>
        </p:txBody>
      </p:sp>
    </p:spTree>
    <p:extLst>
      <p:ext uri="{BB962C8B-B14F-4D97-AF65-F5344CB8AC3E}">
        <p14:creationId xmlns:p14="http://schemas.microsoft.com/office/powerpoint/2010/main" val="448859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601328" y="1825625"/>
            <a:ext cx="7752471" cy="4351338"/>
          </a:xfrm>
        </p:spPr>
        <p:txBody>
          <a:bodyPr/>
          <a:lstStyle/>
          <a:p>
            <a:pPr algn="just"/>
            <a:r>
              <a:rPr lang="fa-IR">
                <a:cs typeface="B Nazanin" panose="00000400000000000000" pitchFamily="2" charset="-78"/>
              </a:rPr>
              <a:t>طبعاً مشکلاتی در پیش دارد مشکلاتی غیر از آنچه جنبه سیاسی دارد و باید از طریق مذاکرات دیپلماسی حل شود، مشکلات حقوقی و اجتماعی ، حل این مشکلات باید در داخل کشور و بموجب قانون و مسئولیت دولت و بر طبق موازین اسلامی صورت گیرد. رهبران الجزایر پس از سقوط احمد بن بلا متوجه شدند که برای حفظ ثبات مملکت و در هم کوبیدن نفوذ کمونیزم </a:t>
            </a:r>
            <a:r>
              <a:rPr lang="fa-IR">
                <a:cs typeface="B Nazanin" panose="00000400000000000000" pitchFamily="2" charset="-78"/>
              </a:rPr>
              <a:t>باید </a:t>
            </a:r>
            <a:r>
              <a:rPr lang="fa-IR" smtClean="0">
                <a:cs typeface="B Nazanin" panose="00000400000000000000" pitchFamily="2" charset="-78"/>
              </a:rPr>
              <a:t>به مبانی </a:t>
            </a:r>
            <a:r>
              <a:rPr lang="fa-IR">
                <a:cs typeface="B Nazanin" panose="00000400000000000000" pitchFamily="2" charset="-78"/>
              </a:rPr>
              <a:t>اسلامی توجه بیشتری شود و برای رفع گرفتاریهای موجود لازمست از افکار همه علمای اسلامی استمداد کنند</a:t>
            </a:r>
          </a:p>
          <a:p>
            <a:endParaRPr lang="fa-IR"/>
          </a:p>
        </p:txBody>
      </p:sp>
      <p:pic>
        <p:nvPicPr>
          <p:cNvPr id="4" name="Picture 3"/>
          <p:cNvPicPr>
            <a:picLocks noChangeAspect="1"/>
          </p:cNvPicPr>
          <p:nvPr/>
        </p:nvPicPr>
        <p:blipFill>
          <a:blip r:embed="rId2"/>
          <a:stretch>
            <a:fillRect/>
          </a:stretch>
        </p:blipFill>
        <p:spPr>
          <a:xfrm>
            <a:off x="838200" y="1825625"/>
            <a:ext cx="2763128" cy="3245357"/>
          </a:xfrm>
          <a:prstGeom prst="rect">
            <a:avLst/>
          </a:prstGeom>
        </p:spPr>
      </p:pic>
      <p:sp>
        <p:nvSpPr>
          <p:cNvPr id="5" name="TextBox 4"/>
          <p:cNvSpPr txBox="1"/>
          <p:nvPr/>
        </p:nvSpPr>
        <p:spPr>
          <a:xfrm>
            <a:off x="1340533" y="5362362"/>
            <a:ext cx="1758461"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احمد بن بلا</a:t>
            </a:r>
            <a:endParaRPr lang="fa-IR">
              <a:solidFill>
                <a:srgbClr val="FF0000"/>
              </a:solidFill>
            </a:endParaRPr>
          </a:p>
        </p:txBody>
      </p:sp>
    </p:spTree>
    <p:extLst>
      <p:ext uri="{BB962C8B-B14F-4D97-AF65-F5344CB8AC3E}">
        <p14:creationId xmlns:p14="http://schemas.microsoft.com/office/powerpoint/2010/main" val="115334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080867" y="628227"/>
            <a:ext cx="10030265" cy="5644648"/>
          </a:xfrm>
          <a:prstGeom prst="rect">
            <a:avLst/>
          </a:prstGeom>
        </p:spPr>
      </p:pic>
    </p:spTree>
    <p:extLst>
      <p:ext uri="{BB962C8B-B14F-4D97-AF65-F5344CB8AC3E}">
        <p14:creationId xmlns:p14="http://schemas.microsoft.com/office/powerpoint/2010/main" val="3991256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انعقاد کنفرانس نمایندگان کشورهای اسلامی که پنجمین آن امسال </a:t>
            </a:r>
            <a:r>
              <a:rPr lang="fa-IR" smtClean="0">
                <a:cs typeface="B Nazanin" panose="00000400000000000000" pitchFamily="2" charset="-78"/>
              </a:rPr>
              <a:t>در </a:t>
            </a:r>
            <a:r>
              <a:rPr lang="fa-IR" b="1">
                <a:solidFill>
                  <a:srgbClr val="FF0000"/>
                </a:solidFill>
                <a:cs typeface="B Nazanin" panose="00000400000000000000" pitchFamily="2" charset="-78"/>
              </a:rPr>
              <a:t>وهران مرکز استان شرقی الجزایر</a:t>
            </a:r>
            <a:r>
              <a:rPr lang="fa-IR">
                <a:cs typeface="B Nazanin" panose="00000400000000000000" pitchFamily="2" charset="-78"/>
              </a:rPr>
              <a:t> تشکیل شد بدین منظور است که درباره مسائلی محدود بحث شود. مسائلی که با زندگانی روزمره مردم الجزایر مربوط است و بیشتر بر محور خانواده و شئون دینی و اجتماعی و فرهنگی و اقتصادی ملت دور میزند در سال جاری برای اولین بار از ایران دعوت شد تا در این کنفرانس شرکت کند با در نظر گرفتن اینکه از ،پاکستان ترکیه و افغانستان نماینده دعوت نشده بود اهمیت خاصی که الجزایر برای ایران در بین کشورهای اسلامی قائل شده است بخوبی مشهود می گردد . گذشته از ثبات سیاسی و اقتصادی و اهمیت بین المللی کشورما ، شاید آگهی از آراء علمای مذهب شیعه نیز یکی از امتیازاتی است که الجزایر بدان توجه دارد و این اهتمام را کاملا درك كردم . </a:t>
            </a:r>
            <a:endParaRPr lang="fa-IR" smtClean="0">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1102108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می دانیم که در مذهب شیعه باب اجتهاد مفتوح است یعنی مجتهدان میتوانند با در نظر گرفتن مبانی اسلامی و استفاده از مدارک و توسل بحكم عقل برای مشکلات روز و فروع مستحدث حکم شرعی استنباط کنند، در صورتیکه </a:t>
            </a:r>
            <a:r>
              <a:rPr lang="fa-IR" b="1">
                <a:solidFill>
                  <a:srgbClr val="FF0000"/>
                </a:solidFill>
                <a:cs typeface="B Nazanin" panose="00000400000000000000" pitchFamily="2" charset="-78"/>
              </a:rPr>
              <a:t>در مذهب سنت و جماعت باب اجتهاد بسته است و فتاوی باید منطبق با آراء ائمه سلف باشد </a:t>
            </a:r>
            <a:r>
              <a:rPr lang="fa-IR">
                <a:cs typeface="B Nazanin" panose="00000400000000000000" pitchFamily="2" charset="-78"/>
              </a:rPr>
              <a:t>مباحثی که امسال در کنفرانس اسلامی در وهران طرح شد عبارت بود از : </a:t>
            </a:r>
            <a:endParaRPr lang="en-US">
              <a:cs typeface="B Nazanin" panose="00000400000000000000" pitchFamily="2" charset="-78"/>
            </a:endParaRPr>
          </a:p>
          <a:p>
            <a:pPr marL="0" indent="0" algn="just">
              <a:buNone/>
            </a:pPr>
            <a:r>
              <a:rPr lang="fa-IR" smtClean="0">
                <a:cs typeface="B Nazanin" panose="00000400000000000000" pitchFamily="2" charset="-78"/>
              </a:rPr>
              <a:t>۱- </a:t>
            </a:r>
            <a:r>
              <a:rPr lang="fa-IR">
                <a:cs typeface="B Nazanin" panose="00000400000000000000" pitchFamily="2" charset="-78"/>
              </a:rPr>
              <a:t>لغت و انقلاب فرهنگی گاه علوم انسانی و مطالعات فرهنگی</a:t>
            </a:r>
            <a:endParaRPr lang="en-US">
              <a:cs typeface="B Nazanin" panose="00000400000000000000" pitchFamily="2" charset="-78"/>
            </a:endParaRPr>
          </a:p>
          <a:p>
            <a:pPr marL="0" indent="0" algn="just">
              <a:buNone/>
            </a:pPr>
            <a:r>
              <a:rPr lang="fa-IR" smtClean="0">
                <a:cs typeface="B Nazanin" panose="00000400000000000000" pitchFamily="2" charset="-78"/>
              </a:rPr>
              <a:t>۲- </a:t>
            </a:r>
            <a:r>
              <a:rPr lang="fa-IR">
                <a:cs typeface="B Nazanin" panose="00000400000000000000" pitchFamily="2" charset="-78"/>
              </a:rPr>
              <a:t>اسلام و مشکل جوانان و خانواده ها . </a:t>
            </a:r>
            <a:endParaRPr lang="en-US">
              <a:cs typeface="B Nazanin" panose="00000400000000000000" pitchFamily="2" charset="-78"/>
            </a:endParaRPr>
          </a:p>
          <a:p>
            <a:pPr marL="0" indent="0" algn="just">
              <a:buNone/>
            </a:pPr>
            <a:r>
              <a:rPr lang="fa-IR">
                <a:cs typeface="B Nazanin" panose="00000400000000000000" pitchFamily="2" charset="-78"/>
              </a:rPr>
              <a:t>3- اسلام و رشد اقتصادی . </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2947472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یکی از مشکلاتی که الجزایر با آن روبرو است مسأله ازدواج با خارجیان است ، در فقه اهل سنت و جماعت ازدواج دائم با اهل کتاب مانعی ندارد و بعضی از جوانان الجزایر بعذر آنکه زنان الجزایری عقب مانده تر از فرانسویان اند، بیشتر مایلند از فرانسویان زن بگیرند . </a:t>
            </a:r>
            <a:endParaRPr lang="en-US">
              <a:cs typeface="B Nazanin" panose="00000400000000000000" pitchFamily="2" charset="-78"/>
            </a:endParaRPr>
          </a:p>
          <a:p>
            <a:pPr algn="just"/>
            <a:r>
              <a:rPr lang="fa-IR">
                <a:cs typeface="B Nazanin" panose="00000400000000000000" pitchFamily="2" charset="-78"/>
              </a:rPr>
              <a:t>رهبران الجزایر متوجه شدند که اگر اوضاع بهمین منوال پیش برود ، در آینده </a:t>
            </a:r>
            <a:r>
              <a:rPr lang="fa-IR" smtClean="0">
                <a:cs typeface="B Nazanin" panose="00000400000000000000" pitchFamily="2" charset="-78"/>
              </a:rPr>
              <a:t>، </a:t>
            </a:r>
            <a:r>
              <a:rPr lang="fa-IR" smtClean="0">
                <a:cs typeface="B Nazanin" panose="00000400000000000000" pitchFamily="2" charset="-78"/>
              </a:rPr>
              <a:t>این </a:t>
            </a:r>
            <a:r>
              <a:rPr lang="fa-IR">
                <a:cs typeface="B Nazanin" panose="00000400000000000000" pitchFamily="2" charset="-78"/>
              </a:rPr>
              <a:t>یادداشتها دو سال پیش نوشته شده است. امسال هفتمین کنفرانس در این کشور تشکیل میشود ضمناً باید توجه داشت که بعضی مسائل دو کنفرانس در هم </a:t>
            </a:r>
            <a:r>
              <a:rPr lang="fa-IR" smtClean="0">
                <a:cs typeface="B Nazanin" panose="00000400000000000000" pitchFamily="2" charset="-78"/>
              </a:rPr>
              <a:t>آمیخته </a:t>
            </a:r>
            <a:r>
              <a:rPr lang="fa-IR">
                <a:cs typeface="B Nazanin" panose="00000400000000000000" pitchFamily="2" charset="-78"/>
              </a:rPr>
              <a:t>شده است . </a:t>
            </a:r>
          </a:p>
        </p:txBody>
      </p:sp>
    </p:spTree>
    <p:extLst>
      <p:ext uri="{BB962C8B-B14F-4D97-AF65-F5344CB8AC3E}">
        <p14:creationId xmlns:p14="http://schemas.microsoft.com/office/powerpoint/2010/main" val="2645741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981156" y="1825625"/>
            <a:ext cx="7372643" cy="4351338"/>
          </a:xfrm>
        </p:spPr>
        <p:txBody>
          <a:bodyPr>
            <a:normAutofit lnSpcReduction="10000"/>
          </a:bodyPr>
          <a:lstStyle/>
          <a:p>
            <a:pPr algn="just"/>
            <a:r>
              <a:rPr lang="fa-IR">
                <a:cs typeface="B Nazanin" panose="00000400000000000000" pitchFamily="2" charset="-78"/>
              </a:rPr>
              <a:t>ممكن است استعمار فرانسه بصورت دیگری تجدید شود و شاید این بار بنوعی مؤثرتر و ریشه دار تر در آید این است که بفکر چاره جوئی افتاده اند. سال گذشته در قطعنامه کنفرانس تصویب شد که هر چند ازدواج با اهل کتاب از لحاظ فقه اسلامی مانعی ندارد، اما بخاطر حفظ مصالح ملی بهتر است که مردم الجزایر از غیر مسلمان زن نگیرند. یکی از استادان الازهر ) دكتر علی عبدالواحد وافی در پایان مقاله ای که برای کنفرانس پنجم از قاهره به وهران فرستاده بود نوشت که </a:t>
            </a:r>
            <a:r>
              <a:rPr lang="fa-IR" b="1">
                <a:solidFill>
                  <a:srgbClr val="FF0000"/>
                </a:solidFill>
                <a:cs typeface="B Nazanin" panose="00000400000000000000" pitchFamily="2" charset="-78"/>
              </a:rPr>
              <a:t>در مسألۀ جواز ازدواج با اهل کتاب مذاهب اسلام متحد القول نیستند </a:t>
            </a:r>
            <a:r>
              <a:rPr lang="fa-IR">
                <a:cs typeface="B Nazanin" panose="00000400000000000000" pitchFamily="2" charset="-78"/>
              </a:rPr>
              <a:t>و مذهب شیعه که پیشوای آن امام جعفر صادق فرزند پیغمبر است و بیش از ۵۰ میلیون پیرو دارد این ازدواج را جائز نمیداند چنین فتوی برای وزیر شئون دینی الجزایر غنیمتی بود. </a:t>
            </a:r>
          </a:p>
        </p:txBody>
      </p:sp>
      <p:pic>
        <p:nvPicPr>
          <p:cNvPr id="4" name="Picture 3"/>
          <p:cNvPicPr>
            <a:picLocks noChangeAspect="1"/>
          </p:cNvPicPr>
          <p:nvPr/>
        </p:nvPicPr>
        <p:blipFill>
          <a:blip r:embed="rId2"/>
          <a:stretch>
            <a:fillRect/>
          </a:stretch>
        </p:blipFill>
        <p:spPr>
          <a:xfrm>
            <a:off x="727270" y="1690688"/>
            <a:ext cx="3127278" cy="3429000"/>
          </a:xfrm>
          <a:prstGeom prst="rect">
            <a:avLst/>
          </a:prstGeom>
        </p:spPr>
      </p:pic>
      <p:sp>
        <p:nvSpPr>
          <p:cNvPr id="5" name="TextBox 4"/>
          <p:cNvSpPr txBox="1"/>
          <p:nvPr/>
        </p:nvSpPr>
        <p:spPr>
          <a:xfrm>
            <a:off x="1102189" y="5331655"/>
            <a:ext cx="2377440"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علی عبدالواحد وافی</a:t>
            </a:r>
            <a:endParaRPr lang="fa-IR">
              <a:solidFill>
                <a:srgbClr val="FF0000"/>
              </a:solidFill>
            </a:endParaRPr>
          </a:p>
        </p:txBody>
      </p:sp>
    </p:spTree>
    <p:extLst>
      <p:ext uri="{BB962C8B-B14F-4D97-AF65-F5344CB8AC3E}">
        <p14:creationId xmlns:p14="http://schemas.microsoft.com/office/powerpoint/2010/main" val="4033245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روزی که با ایشان ملاقات کردم پرسید رأی علمای شیعه در ازدواج با اهل کتاب چیست؟ گفتم فتوای مشهور این است که چنین ازدواجی جائز نیست. وزیر از من خواست تا در فرصتی مناسب این رأی را به اطلاع شرکت کنندگان در کنفرانس برسانم سرانجام در قطعنامه کنفرانس هم گنجانده </a:t>
            </a:r>
            <a:r>
              <a:rPr lang="fa-IR" smtClean="0">
                <a:cs typeface="B Nazanin" panose="00000400000000000000" pitchFamily="2" charset="-78"/>
              </a:rPr>
              <a:t>شد</a:t>
            </a:r>
            <a:endParaRPr lang="fa-IR">
              <a:cs typeface="B Nazanin" panose="00000400000000000000" pitchFamily="2" charset="-78"/>
            </a:endParaRPr>
          </a:p>
        </p:txBody>
      </p:sp>
    </p:spTree>
    <p:extLst>
      <p:ext uri="{BB962C8B-B14F-4D97-AF65-F5344CB8AC3E}">
        <p14:creationId xmlns:p14="http://schemas.microsoft.com/office/powerpoint/2010/main" val="1192466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مسأله دیگر موضوع تحدید نسل و جلوگیری از ازدیاد نفوس است که در درجه اول مشکل بزرگ کشورهای افریقائی و سپس آسیائی است. </a:t>
            </a:r>
            <a:r>
              <a:rPr lang="fa-IR" b="1">
                <a:solidFill>
                  <a:srgbClr val="FF0000"/>
                </a:solidFill>
                <a:cs typeface="B Nazanin" panose="00000400000000000000" pitchFamily="2" charset="-78"/>
              </a:rPr>
              <a:t>چنانکه استنباط کردم فقهای مالکی و حنفی خوردن قرصهای ضد بارداری را جائز نمیدانند </a:t>
            </a:r>
            <a:r>
              <a:rPr lang="fa-IR">
                <a:cs typeface="B Nazanin" panose="00000400000000000000" pitchFamily="2" charset="-78"/>
              </a:rPr>
              <a:t>دلیل فتوی آنان آیه ۳۳ سوره بنی اسرائیل است «ولا تقتلوا اولادكم خشية املاق ، نحن نرزقهم واياكم ان قتلهم كان خطأ كبيراً » فتها بعلت تشریع حکم توسل می جستند که آنجا ترس از تنگدستی موجب قتل کودکان بوده است و اینجا هم همان ملاك وجود دارد چون نظر فقهای شیعه را جویا شدند </a:t>
            </a:r>
          </a:p>
          <a:p>
            <a:endParaRPr lang="fa-IR"/>
          </a:p>
        </p:txBody>
      </p:sp>
    </p:spTree>
    <p:extLst>
      <p:ext uri="{BB962C8B-B14F-4D97-AF65-F5344CB8AC3E}">
        <p14:creationId xmlns:p14="http://schemas.microsoft.com/office/powerpoint/2010/main" val="1789931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گفتم این فرع از فروع مستحدث است و من در حال حاضر بر رأی قطعی مراجع وقوف ندارم اما نهی از قتل اولاد شامل چنین موضوعی نمیتواند باشد و بر طبق قواعد جلوگیری از بارداری با سقط جنین فرق دارد. این مطلب را نیز ناگفته نگذاریم که درباره مسأله تحدید نسل وجواز و عدم جواز آن ، با فقها و علمای مالکی و حنفی و بعضی مذاهب دیگر فراوان بحث شد . </a:t>
            </a:r>
          </a:p>
        </p:txBody>
      </p:sp>
    </p:spTree>
    <p:extLst>
      <p:ext uri="{BB962C8B-B14F-4D97-AF65-F5344CB8AC3E}">
        <p14:creationId xmlns:p14="http://schemas.microsoft.com/office/powerpoint/2010/main" val="2351819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46916" y="1825625"/>
            <a:ext cx="7006883" cy="4351338"/>
          </a:xfrm>
        </p:spPr>
        <p:txBody>
          <a:bodyPr/>
          <a:lstStyle/>
          <a:p>
            <a:pPr algn="just"/>
            <a:r>
              <a:rPr lang="fa-IR">
                <a:cs typeface="B Nazanin" panose="00000400000000000000" pitchFamily="2" charset="-78"/>
              </a:rPr>
              <a:t>مخصوصاً با شیخ عبدالله گنون دبیر جمعیت علمای مغرب که از علما و نویسندگان درجه اول مغرب است هم در الجزایر و هم در طنجه در این باره گفتگو کردم میتوان گفت که از نظر ایشان در حرام نبودن اصل مسأله بحثی نیست. منتهی نگرانی دیگری پیش آمده است که میگویند دایه مهربان تر از مادر شدن غربیها برای آسیا و افریقا چه علتی دارد؟</a:t>
            </a:r>
          </a:p>
          <a:p>
            <a:endParaRPr lang="fa-IR"/>
          </a:p>
        </p:txBody>
      </p:sp>
      <p:pic>
        <p:nvPicPr>
          <p:cNvPr id="4" name="Picture 3"/>
          <p:cNvPicPr>
            <a:picLocks noChangeAspect="1"/>
          </p:cNvPicPr>
          <p:nvPr/>
        </p:nvPicPr>
        <p:blipFill>
          <a:blip r:embed="rId2"/>
          <a:stretch>
            <a:fillRect/>
          </a:stretch>
        </p:blipFill>
        <p:spPr>
          <a:xfrm>
            <a:off x="838199" y="1825624"/>
            <a:ext cx="3511027" cy="3393489"/>
          </a:xfrm>
          <a:prstGeom prst="rect">
            <a:avLst/>
          </a:prstGeom>
        </p:spPr>
      </p:pic>
      <p:sp>
        <p:nvSpPr>
          <p:cNvPr id="5" name="TextBox 4"/>
          <p:cNvSpPr txBox="1"/>
          <p:nvPr/>
        </p:nvSpPr>
        <p:spPr>
          <a:xfrm>
            <a:off x="1446041" y="5354049"/>
            <a:ext cx="2293034"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شیخ عبدالله گنون</a:t>
            </a:r>
            <a:endParaRPr lang="fa-IR">
              <a:solidFill>
                <a:srgbClr val="FF0000"/>
              </a:solidFill>
            </a:endParaRPr>
          </a:p>
        </p:txBody>
      </p:sp>
    </p:spTree>
    <p:extLst>
      <p:ext uri="{BB962C8B-B14F-4D97-AF65-F5344CB8AC3E}">
        <p14:creationId xmlns:p14="http://schemas.microsoft.com/office/powerpoint/2010/main" val="360338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می گویند مسیحیان احساس کرده اند که در بعضی مناطق افریقائی در نیم قرن پیش آمار مسیحی بیش از مسلمان بود و اکنون بر عکس شده است. اگر نصاب تصاعدی جمعیت در افریقا این چنین </a:t>
            </a:r>
            <a:r>
              <a:rPr lang="fa-IR" smtClean="0">
                <a:cs typeface="B Nazanin" panose="00000400000000000000" pitchFamily="2" charset="-78"/>
              </a:rPr>
              <a:t>بالا رود </a:t>
            </a:r>
            <a:r>
              <a:rPr lang="fa-IR">
                <a:cs typeface="B Nazanin" panose="00000400000000000000" pitchFamily="2" charset="-78"/>
              </a:rPr>
              <a:t>اکثریت های مسیحی تبدیل </a:t>
            </a:r>
            <a:r>
              <a:rPr lang="fa-IR" smtClean="0">
                <a:cs typeface="B Nazanin" panose="00000400000000000000" pitchFamily="2" charset="-78"/>
              </a:rPr>
              <a:t>به اقلیت </a:t>
            </a:r>
            <a:r>
              <a:rPr lang="fa-IR">
                <a:cs typeface="B Nazanin" panose="00000400000000000000" pitchFamily="2" charset="-78"/>
              </a:rPr>
              <a:t>خواهند شد و دیگر اینکه میگویند : که اگر جمعیت افریقا بدین نسبت بالا برود مواد اولیه ای که اکنون از این قاره </a:t>
            </a:r>
            <a:r>
              <a:rPr lang="fa-IR" smtClean="0">
                <a:cs typeface="B Nazanin" panose="00000400000000000000" pitchFamily="2" charset="-78"/>
              </a:rPr>
              <a:t>به کشورهای </a:t>
            </a:r>
            <a:r>
              <a:rPr lang="fa-IR">
                <a:cs typeface="B Nazanin" panose="00000400000000000000" pitchFamily="2" charset="-78"/>
              </a:rPr>
              <a:t>اروپایی صادر میشود باید </a:t>
            </a:r>
            <a:r>
              <a:rPr lang="fa-IR" smtClean="0">
                <a:cs typeface="B Nazanin" panose="00000400000000000000" pitchFamily="2" charset="-78"/>
              </a:rPr>
              <a:t>به مصرف </a:t>
            </a:r>
            <a:r>
              <a:rPr lang="fa-IR">
                <a:cs typeface="B Nazanin" panose="00000400000000000000" pitchFamily="2" charset="-78"/>
              </a:rPr>
              <a:t>خود این مردم برسد و غربیان در مضیقه خواهند </a:t>
            </a:r>
            <a:r>
              <a:rPr lang="fa-IR" smtClean="0">
                <a:cs typeface="B Nazanin" panose="00000400000000000000" pitchFamily="2" charset="-78"/>
              </a:rPr>
              <a:t>افتاد</a:t>
            </a:r>
            <a:endParaRPr lang="fa-IR">
              <a:cs typeface="B Nazanin" panose="00000400000000000000" pitchFamily="2" charset="-78"/>
            </a:endParaRPr>
          </a:p>
        </p:txBody>
      </p:sp>
    </p:spTree>
    <p:extLst>
      <p:ext uri="{BB962C8B-B14F-4D97-AF65-F5344CB8AC3E}">
        <p14:creationId xmlns:p14="http://schemas.microsoft.com/office/powerpoint/2010/main" val="3652702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149968" y="1825625"/>
            <a:ext cx="7203831" cy="4351338"/>
          </a:xfrm>
        </p:spPr>
        <p:txBody>
          <a:bodyPr>
            <a:normAutofit lnSpcReduction="10000"/>
          </a:bodyPr>
          <a:lstStyle/>
          <a:p>
            <a:pPr algn="just"/>
            <a:r>
              <a:rPr lang="fa-IR">
                <a:cs typeface="B Nazanin" panose="00000400000000000000" pitchFamily="2" charset="-78"/>
              </a:rPr>
              <a:t>و بخاطر همین بد بینی بود که آقای مولود قاسم وزیر شئون دینی الجزایر در یکی از جلسه های رسمی امسال سال ۱۳۵۱ به کنفرانس استکهلم حمله کرد و گفت جنبه سیاسی این کنفرانس بر بشر دوستیآن غلبه داشت امروز سوم مرداد ۱۳۵۰ حاج دکتر عبدالملك كريم امر الله نماینده اندونزی سخنرانی داشت. موضوع سخنرانی ایشان اسلام و مشکل خانوادگی و تربیت نژاد نو بود ولی محصول سخنرانی یکساعته این شد که مرحوم والدشان جمعیتی اسلامی تأسیس کردند که فعلا خود ایشان اداره آن جمعیت را بعهده دارند و در ضمن سخنرانی از رئیس جمهور قبلی انتقادو از رئیس فعلی ستایش کردند . در پایان سخنرانی رئیس جلسه از حضار خواست که چون سخنران خسته است از او پرسشی نشود . </a:t>
            </a:r>
            <a:endParaRPr lang="en-US">
              <a:cs typeface="B Nazanin" panose="00000400000000000000" pitchFamily="2" charset="-78"/>
            </a:endParaRP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52233"/>
            <a:ext cx="3311768" cy="2925377"/>
          </a:xfrm>
          <a:prstGeom prst="rect">
            <a:avLst/>
          </a:prstGeom>
        </p:spPr>
      </p:pic>
      <p:sp>
        <p:nvSpPr>
          <p:cNvPr id="5" name="TextBox 4"/>
          <p:cNvSpPr txBox="1"/>
          <p:nvPr/>
        </p:nvSpPr>
        <p:spPr>
          <a:xfrm>
            <a:off x="1192823" y="5139155"/>
            <a:ext cx="2602523" cy="954107"/>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مولود قاسم وزیر شئون دینی الجزایر</a:t>
            </a:r>
            <a:endParaRPr lang="fa-IR">
              <a:solidFill>
                <a:srgbClr val="FF0000"/>
              </a:solidFill>
            </a:endParaRPr>
          </a:p>
        </p:txBody>
      </p:sp>
    </p:spTree>
    <p:extLst>
      <p:ext uri="{BB962C8B-B14F-4D97-AF65-F5344CB8AC3E}">
        <p14:creationId xmlns:p14="http://schemas.microsoft.com/office/powerpoint/2010/main" val="2989902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07976" y="1825625"/>
            <a:ext cx="7245824" cy="4351338"/>
          </a:xfrm>
        </p:spPr>
        <p:txBody>
          <a:bodyPr/>
          <a:lstStyle/>
          <a:p>
            <a:pPr algn="just"/>
            <a:r>
              <a:rPr lang="fa-IR">
                <a:cs typeface="B Nazanin" panose="00000400000000000000" pitchFamily="2" charset="-78"/>
              </a:rPr>
              <a:t>هنگامیکه از دفتر ریاست دانشگاه ،وقت نظر مرا درباره شرکت در پنجمین کنفرانس اسلامی الجزایر خواستند تعجب کردم که این آشنائی از کجا است ؟ احتمال دادم وزارت شئون دينى الجزائر از طریق مجله آخر ساعه و عکس و تفصیلات مربوط به مجمع بحوث اسلامی قاهره با نام بنده آشنا شده است . وقتی دعوت نامه رسید دانستم حدسم درست بوده است . </a:t>
            </a:r>
            <a:endParaRPr lang="en-US">
              <a:cs typeface="B Nazanin" panose="00000400000000000000" pitchFamily="2" charset="-78"/>
            </a:endParaRPr>
          </a:p>
          <a:p>
            <a:endParaRPr lang="fa-IR"/>
          </a:p>
        </p:txBody>
      </p:sp>
      <p:sp>
        <p:nvSpPr>
          <p:cNvPr id="4" name="Flowchart: Process 3"/>
          <p:cNvSpPr/>
          <p:nvPr/>
        </p:nvSpPr>
        <p:spPr>
          <a:xfrm>
            <a:off x="4107976" y="4929578"/>
            <a:ext cx="2797791" cy="105087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وزارت شئون دينى الجزائر</a:t>
            </a:r>
            <a:endParaRPr lang="fa-IR"/>
          </a:p>
        </p:txBody>
      </p:sp>
      <p:pic>
        <p:nvPicPr>
          <p:cNvPr id="5" name="Picture 4"/>
          <p:cNvPicPr>
            <a:picLocks noChangeAspect="1"/>
          </p:cNvPicPr>
          <p:nvPr/>
        </p:nvPicPr>
        <p:blipFill>
          <a:blip r:embed="rId2"/>
          <a:stretch>
            <a:fillRect/>
          </a:stretch>
        </p:blipFill>
        <p:spPr>
          <a:xfrm>
            <a:off x="838200" y="1690688"/>
            <a:ext cx="2846696" cy="3360524"/>
          </a:xfrm>
          <a:prstGeom prst="rect">
            <a:avLst/>
          </a:prstGeom>
        </p:spPr>
      </p:pic>
      <p:sp>
        <p:nvSpPr>
          <p:cNvPr id="6" name="Flowchart: Alternate Process 5"/>
          <p:cNvSpPr/>
          <p:nvPr/>
        </p:nvSpPr>
        <p:spPr>
          <a:xfrm>
            <a:off x="7730888" y="4864076"/>
            <a:ext cx="2988860" cy="1181882"/>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Nazanin" panose="00000400000000000000" pitchFamily="2" charset="-78"/>
              </a:rPr>
              <a:t>مجله آخر ساعه</a:t>
            </a:r>
            <a:endParaRPr lang="fa-IR" sz="2800">
              <a:solidFill>
                <a:srgbClr val="FF0000"/>
              </a:solidFill>
            </a:endParaRPr>
          </a:p>
        </p:txBody>
      </p:sp>
    </p:spTree>
    <p:extLst>
      <p:ext uri="{BB962C8B-B14F-4D97-AF65-F5344CB8AC3E}">
        <p14:creationId xmlns:p14="http://schemas.microsoft.com/office/powerpoint/2010/main" val="1452222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امروز پنجم مرداد نوبت سخنرانی بنده بود. چون از مقدمات کار دانستم بعضی از دوستان الجزایری من از وضع اسلام در ممالک غیر عربی کمتر اطلاع دارند زیرا اگر اطلاع کافی داشتند برای وجود جمعیت اسلامی در کشور ۹۰ میلیونی آنهم اندونزی کف نمیزدند. دیدم لازمست وضع ایران را از جهت موقعیت دینی و تعلیمات اسلامی هر چندهم مختصر باشد تشریح کنم و از تحقیقاتی که علمای ایران در طول بیش از دو قرن از زمینه های علوم کرده اند و سهمی را که در توسعه فرهنگ اسلامی به عهده داشته اند خاطر نشان حضار سازم، </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4228035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زیرا از عکس العمل سخنرانی </a:t>
            </a:r>
            <a:r>
              <a:rPr lang="fa-IR" smtClean="0">
                <a:cs typeface="B Nazanin" panose="00000400000000000000" pitchFamily="2" charset="-78"/>
              </a:rPr>
              <a:t>نماینده </a:t>
            </a:r>
            <a:r>
              <a:rPr lang="fa-IR">
                <a:cs typeface="B Nazanin" panose="00000400000000000000" pitchFamily="2" charset="-78"/>
              </a:rPr>
              <a:t>اندونزی و ابراز مسرت فراوان دانشجویان بخوبی </a:t>
            </a:r>
            <a:r>
              <a:rPr lang="fa-IR" b="1">
                <a:solidFill>
                  <a:srgbClr val="FF0000"/>
                </a:solidFill>
                <a:cs typeface="B Nazanin" panose="00000400000000000000" pitchFamily="2" charset="-78"/>
              </a:rPr>
              <a:t>معلوم شد ما مسلمانها مملکت </a:t>
            </a:r>
            <a:r>
              <a:rPr lang="fa-IR" b="1" smtClean="0">
                <a:solidFill>
                  <a:srgbClr val="FF0000"/>
                </a:solidFill>
                <a:cs typeface="B Nazanin" panose="00000400000000000000" pitchFamily="2" charset="-78"/>
              </a:rPr>
              <a:t>هم </a:t>
            </a:r>
            <a:r>
              <a:rPr lang="fa-IR" b="1">
                <a:solidFill>
                  <a:srgbClr val="FF0000"/>
                </a:solidFill>
                <a:cs typeface="B Nazanin" panose="00000400000000000000" pitchFamily="2" charset="-78"/>
              </a:rPr>
              <a:t>را درست نمیشناسیم</a:t>
            </a:r>
            <a:r>
              <a:rPr lang="fa-IR">
                <a:cs typeface="B Nazanin" panose="00000400000000000000" pitchFamily="2" charset="-78"/>
              </a:rPr>
              <a:t>، وگرنه خبر تشكيل يك جمعيت مسلمان در کشور نود ملیونی مسلمان اندونزی نباید با آن همه اعجاب روبرو شود . سرانجام گفتم به موجب قانون اساسی دین ملت ،ایران اسلام و مذهب رسمی آنان شیعه دوازده امامی است. و افزودم که در پنجاه سال اخیر بیش از ۳۰۰ کتاب در رشته های مختلف دینی تنها بزبان عربی در ایران بچاپ رسیده است و سپس درباره وضع فعلی تبلیغات اسلامی در ایران توضیحاتی دادم و چون شنیدند که مهندسان و پزشکان و دانشجویان جمعیتهای اسلامی برای تعلیم و بحث و مناظره درباره مسائل دینی دارند نهایت خوشحال شدند بطوری که تا مدتی کف زدن ادامه داشت . </a:t>
            </a:r>
          </a:p>
        </p:txBody>
      </p:sp>
    </p:spTree>
    <p:extLst>
      <p:ext uri="{BB962C8B-B14F-4D97-AF65-F5344CB8AC3E}">
        <p14:creationId xmlns:p14="http://schemas.microsoft.com/office/powerpoint/2010/main" val="2810153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موضوع سخنرانی مشکلات خانواده و جوانان و نظر اسلام در این باره بود که اگر فرصت دست داد ان شاء الله تمام یا خلاصه ای از ترجمه آن را در آخر این یادداشتها خواهم نوشت . </a:t>
            </a:r>
            <a:endParaRPr lang="en-US">
              <a:cs typeface="B Nazanin" panose="00000400000000000000" pitchFamily="2" charset="-78"/>
            </a:endParaRPr>
          </a:p>
          <a:p>
            <a:pPr algn="just"/>
            <a:r>
              <a:rPr lang="fa-IR">
                <a:cs typeface="B Nazanin" panose="00000400000000000000" pitchFamily="2" charset="-78"/>
              </a:rPr>
              <a:t>چون گفتار بپایان رسید سه تن از استادان به نوبت مطالب آمرا ستودند و تأیید کردند. آنگاه نوبت به پرسش دانشجویان رسید پرسشهای دانشجویان بسیار بود، چه در داخل سالن و چه در تالار مجاور کنفرانس . </a:t>
            </a:r>
          </a:p>
        </p:txBody>
      </p:sp>
    </p:spTree>
    <p:extLst>
      <p:ext uri="{BB962C8B-B14F-4D97-AF65-F5344CB8AC3E}">
        <p14:creationId xmlns:p14="http://schemas.microsoft.com/office/powerpoint/2010/main" val="2908576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نوشتن همه این پرسشها لزومی ندارد ولی يك دو پرسش را مینویسم تا بدانید ما مسلمانها تا چه اندازه از حال هم بیخبریم. دانشجوئی پرسید شما به چه خطی مینویسید گفتم به همین خطی که این مقاله نوشته شده است خط مشترك ما و شما گويا ما را با ترکها عوضی گرفته بودند یا گمان میکردند ما هم خط خود را تغییر داده ایم . دانشجوی دیگری پرسید قرآن شما چگونه است آیا با قرآن ما فرق دارد ؟ بسیار دریغ خوردم که تبلیغات دشمنان مشترك ما تا این درجه در ممالک اسلامی اثر کرده است </a:t>
            </a:r>
          </a:p>
          <a:p>
            <a:endParaRPr lang="fa-IR"/>
          </a:p>
        </p:txBody>
      </p:sp>
    </p:spTree>
    <p:extLst>
      <p:ext uri="{BB962C8B-B14F-4D97-AF65-F5344CB8AC3E}">
        <p14:creationId xmlns:p14="http://schemas.microsoft.com/office/powerpoint/2010/main" val="4001869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از حسن تصادف آن روز يك جلد قرآن مجید در بغل داشتم آنرا برای او فرستادم و گفتم ببینید و مطمئن باشید که این نسخه برای نشان دادن به شما چاپ نشده است . همین قرآنی است که شما دارید و می خوانید همین قرآنی است که همه مسلمانان دارند. بعلاوه نمونه هایی از چاپ مختلف قرآن را در مهمانخانه دارم با من بیائید تا همۀ آنها را به شما نشان بدهم . </a:t>
            </a:r>
          </a:p>
        </p:txBody>
      </p:sp>
    </p:spTree>
    <p:extLst>
      <p:ext uri="{BB962C8B-B14F-4D97-AF65-F5344CB8AC3E}">
        <p14:creationId xmlns:p14="http://schemas.microsoft.com/office/powerpoint/2010/main" val="1358863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854548" y="1825625"/>
            <a:ext cx="7499252" cy="4351338"/>
          </a:xfrm>
        </p:spPr>
        <p:txBody>
          <a:bodyPr/>
          <a:lstStyle/>
          <a:p>
            <a:pPr algn="just"/>
            <a:r>
              <a:rPr lang="fa-IR">
                <a:cs typeface="B Nazanin" panose="00000400000000000000" pitchFamily="2" charset="-78"/>
              </a:rPr>
              <a:t>دانشجوگی پرسید لباس دختران دانشجوی ایران چه شکلی است؟ مقصودش این بود که دختران دانشجو با حجابند یا بی حجاب ؟ گفتم. من در راهرو این عمارت تابلویی را دیدم که عکس دختران ورزشکار را نشان میداد دختران دانشجوی ما هم تقریباً همینطور لباس می پوشند . ناتمام تصحيح بیت آخر قطعه استاد امیری فیروزکوهی را در صفحۀ ۳۲۸ همین شماره حتماً چنین بخوانید: </a:t>
            </a:r>
            <a:endParaRPr lang="en-US">
              <a:cs typeface="B Nazanin" panose="00000400000000000000" pitchFamily="2" charset="-78"/>
            </a:endParaRPr>
          </a:p>
          <a:p>
            <a:pPr algn="just"/>
            <a:r>
              <a:rPr lang="fa-IR">
                <a:cs typeface="B Nazanin" panose="00000400000000000000" pitchFamily="2" charset="-78"/>
              </a:rPr>
              <a:t>مرا زاد روان بس یاد بهزاد </a:t>
            </a:r>
            <a:r>
              <a:rPr lang="fa-IR">
                <a:cs typeface="B Nazanin" panose="00000400000000000000" pitchFamily="2" charset="-78"/>
              </a:rPr>
              <a:t>	</a:t>
            </a:r>
            <a:r>
              <a:rPr lang="fa-IR" smtClean="0">
                <a:cs typeface="B Nazanin" panose="00000400000000000000" pitchFamily="2" charset="-78"/>
              </a:rPr>
              <a:t>که </a:t>
            </a:r>
            <a:r>
              <a:rPr lang="fa-IR">
                <a:cs typeface="B Nazanin" panose="00000400000000000000" pitchFamily="2" charset="-78"/>
              </a:rPr>
              <a:t>زادی به زیاد همدمی نیست</a:t>
            </a:r>
            <a:endParaRPr lang="en-US">
              <a:cs typeface="B Nazanin"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838200" y="1825625"/>
            <a:ext cx="2872984" cy="2872984"/>
          </a:xfrm>
          <a:prstGeom prst="rect">
            <a:avLst/>
          </a:prstGeom>
        </p:spPr>
      </p:pic>
      <p:sp>
        <p:nvSpPr>
          <p:cNvPr id="5" name="TextBox 4"/>
          <p:cNvSpPr txBox="1"/>
          <p:nvPr/>
        </p:nvSpPr>
        <p:spPr>
          <a:xfrm>
            <a:off x="1115451" y="4833546"/>
            <a:ext cx="2318482"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امیری فیروزکوهی</a:t>
            </a:r>
            <a:endParaRPr lang="fa-IR">
              <a:solidFill>
                <a:srgbClr val="FF0000"/>
              </a:solidFill>
            </a:endParaRPr>
          </a:p>
        </p:txBody>
      </p:sp>
    </p:spTree>
    <p:extLst>
      <p:ext uri="{BB962C8B-B14F-4D97-AF65-F5344CB8AC3E}">
        <p14:creationId xmlns:p14="http://schemas.microsoft.com/office/powerpoint/2010/main" val="2876851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امروز باید برای دیدن کارخانه گاز مایع و منجمد به بندر ارزيو ( </a:t>
            </a:r>
            <a:r>
              <a:rPr lang="en-US">
                <a:cs typeface="B Nazanin" panose="00000400000000000000" pitchFamily="2" charset="-78"/>
              </a:rPr>
              <a:t>Arzeui</a:t>
            </a:r>
            <a:r>
              <a:rPr lang="fa-IR">
                <a:cs typeface="B Nazanin" panose="00000400000000000000" pitchFamily="2" charset="-78"/>
              </a:rPr>
              <a:t> ) برویم. بیش از ما دانشجویان از این سفر خوشحالند. چرا كه يك روز بجای این که صبح و عصر در </a:t>
            </a:r>
            <a:endParaRPr lang="en-US">
              <a:cs typeface="B Nazanin" panose="00000400000000000000" pitchFamily="2" charset="-78"/>
            </a:endParaRPr>
          </a:p>
          <a:p>
            <a:pPr algn="just"/>
            <a:r>
              <a:rPr lang="fa-IR">
                <a:cs typeface="B Nazanin" panose="00000400000000000000" pitchFamily="2" charset="-78"/>
              </a:rPr>
              <a:t>تالار سخنرانی گرد آیند و مکررات خسته کننده ما را بشنوند ، در خارج از شهر و در هوای </a:t>
            </a:r>
            <a:endParaRPr lang="en-US">
              <a:cs typeface="B Nazanin" panose="00000400000000000000" pitchFamily="2" charset="-78"/>
            </a:endParaRPr>
          </a:p>
          <a:p>
            <a:pPr algn="just"/>
            <a:r>
              <a:rPr lang="fa-IR">
                <a:cs typeface="B Nazanin" panose="00000400000000000000" pitchFamily="2" charset="-78"/>
              </a:rPr>
              <a:t>آزاد و کنار دریا بسر میبرند . </a:t>
            </a:r>
            <a:r>
              <a:rPr lang="fa-IR" smtClean="0">
                <a:cs typeface="B Nazanin" panose="00000400000000000000" pitchFamily="2" charset="-78"/>
              </a:rPr>
              <a:t>«د </a:t>
            </a:r>
            <a:r>
              <a:rPr lang="fa-IR">
                <a:cs typeface="B Nazanin" panose="00000400000000000000" pitchFamily="2" charset="-78"/>
              </a:rPr>
              <a:t>ارزیو» که تلفظ آن بفتح همزه و سکون را ، وضم یاء است . بندری است با پانزده هزار تن جمعیت و در ساحل دریای مدیترانه جزء استان وهران در شمال غربی الجزیره است. پیش از آنکه فرانسویان الجزائر را اشغال کنند، دهکده ای را که اکنون در ده کیلومتری ( ارزیو ) است و « بطیوه ، نام دارد ارزیو میگفتند و شهر ( ارزیو ) فعلی را بندر ارزیو مینامیدند. در دوره فرانسویها این بندر را ارزیو (جدید و بطیوه را (ارزیو قدیم) </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2095097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586068" y="1825625"/>
            <a:ext cx="6767732" cy="4351338"/>
          </a:xfrm>
        </p:spPr>
        <p:txBody>
          <a:bodyPr>
            <a:normAutofit lnSpcReduction="10000"/>
          </a:bodyPr>
          <a:lstStyle/>
          <a:p>
            <a:pPr algn="just"/>
            <a:r>
              <a:rPr lang="fa-IR">
                <a:cs typeface="B Nazanin" panose="00000400000000000000" pitchFamily="2" charset="-78"/>
              </a:rPr>
              <a:t>نامیدند . نام این شهر با اندک تغییر در ضبط کتابهای جغرافی قدیم آمده است ، در المسالك والممالك ابو عبيد الله بن عزيز بكرى </a:t>
            </a:r>
            <a:r>
              <a:rPr lang="fa-IR" smtClean="0">
                <a:cs typeface="B Nazanin" panose="00000400000000000000" pitchFamily="2" charset="-78"/>
              </a:rPr>
              <a:t>(ارزاو </a:t>
            </a:r>
            <a:r>
              <a:rPr lang="fa-IR">
                <a:cs typeface="B Nazanin" panose="00000400000000000000" pitchFamily="2" charset="-78"/>
              </a:rPr>
              <a:t>) ثبت شده و نویسد : ه ارزاو ، از بنای رومیان است. شهرکی خالی است که در آن آثار عجیب از دوره باستان دیده میشود و هر کس که بدین شهر در آید از بسیاری عجائب حیران گردد. در نزدیکی ) ارزاو ( کوهی بزرگ است که در آن سه قلعه بارو دار است. در این کوه معدن آهن و زیبق بود و بین ( ارزاو ) و ( وهران ( چهل میل راهست ، ( انتهى ) . وصفی که بکری از ارزیو میکند منطبق بر دهکده ) بطیوه ) فعلی است . چه آثار رومیان و فینیقیان در (بطیوه) است که امروز بسیاری از آنرا بموزههای دهران و الجزائر برده اند. </a:t>
            </a:r>
          </a:p>
        </p:txBody>
      </p:sp>
      <p:pic>
        <p:nvPicPr>
          <p:cNvPr id="4" name="Picture 3"/>
          <p:cNvPicPr>
            <a:picLocks noChangeAspect="1"/>
          </p:cNvPicPr>
          <p:nvPr/>
        </p:nvPicPr>
        <p:blipFill>
          <a:blip r:embed="rId2"/>
          <a:stretch>
            <a:fillRect/>
          </a:stretch>
        </p:blipFill>
        <p:spPr>
          <a:xfrm>
            <a:off x="838200" y="1825625"/>
            <a:ext cx="3747868" cy="3027730"/>
          </a:xfrm>
          <a:prstGeom prst="rect">
            <a:avLst/>
          </a:prstGeom>
        </p:spPr>
      </p:pic>
      <p:sp>
        <p:nvSpPr>
          <p:cNvPr id="5" name="TextBox 4"/>
          <p:cNvSpPr txBox="1"/>
          <p:nvPr/>
        </p:nvSpPr>
        <p:spPr>
          <a:xfrm>
            <a:off x="1097280" y="5106572"/>
            <a:ext cx="3108960"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ابو عبيد الله بن عزيز بكرى</a:t>
            </a:r>
            <a:endParaRPr lang="fa-IR">
              <a:solidFill>
                <a:srgbClr val="FF0000"/>
              </a:solidFill>
            </a:endParaRPr>
          </a:p>
        </p:txBody>
      </p:sp>
    </p:spTree>
    <p:extLst>
      <p:ext uri="{BB962C8B-B14F-4D97-AF65-F5344CB8AC3E}">
        <p14:creationId xmlns:p14="http://schemas.microsoft.com/office/powerpoint/2010/main" val="3825595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207434" y="1825625"/>
            <a:ext cx="8146366" cy="4351338"/>
          </a:xfrm>
        </p:spPr>
        <p:txBody>
          <a:bodyPr>
            <a:normAutofit/>
          </a:bodyPr>
          <a:lstStyle/>
          <a:p>
            <a:pPr algn="just"/>
            <a:r>
              <a:rPr lang="fa-IR">
                <a:cs typeface="B Nazanin" panose="00000400000000000000" pitchFamily="2" charset="-78"/>
              </a:rPr>
              <a:t>شریف ادریسی در کتاب خود </a:t>
            </a:r>
            <a:r>
              <a:rPr lang="fa-IR" smtClean="0">
                <a:cs typeface="B Nazanin" panose="00000400000000000000" pitchFamily="2" charset="-78"/>
              </a:rPr>
              <a:t>(نزهة </a:t>
            </a:r>
            <a:r>
              <a:rPr lang="fa-IR">
                <a:cs typeface="B Nazanin" panose="00000400000000000000" pitchFamily="2" charset="-78"/>
              </a:rPr>
              <a:t>المشتاق فى اختراق الافاق ) نیز از ارزیو نام برده است و گوید: «از طرف مشانه تا بندر </a:t>
            </a:r>
            <a:r>
              <a:rPr lang="fa-IR" smtClean="0">
                <a:cs typeface="B Nazanin" panose="00000400000000000000" pitchFamily="2" charset="-78"/>
              </a:rPr>
              <a:t>(ارزیو) </a:t>
            </a:r>
            <a:r>
              <a:rPr lang="fa-IR">
                <a:cs typeface="B Nazanin" panose="00000400000000000000" pitchFamily="2" charset="-78"/>
              </a:rPr>
              <a:t>۱۸ میل است و ( ارزیو ) روستایی است بزرگ که بدانجا گندم آورند و تجار آن گندم را از این بندر به شهرها فرستند». ارزیو بخاطر موقعیت سوق الجيشي مورد توجه حاکمان وقت </a:t>
            </a:r>
            <a:r>
              <a:rPr lang="fa-IR" smtClean="0">
                <a:cs typeface="B Nazanin" panose="00000400000000000000" pitchFamily="2" charset="-78"/>
              </a:rPr>
              <a:t>بوده </a:t>
            </a:r>
            <a:r>
              <a:rPr lang="fa-IR">
                <a:cs typeface="B Nazanin" panose="00000400000000000000" pitchFamily="2" charset="-78"/>
              </a:rPr>
              <a:t>است چنانکه در دورۀ «موحدین» پایگاه کشتی های جنگی این سلسله .بود باری دیدار ما از این شهر مجموعاً هشت ساعت طول کشید. </a:t>
            </a:r>
            <a:endParaRPr lang="en-US">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256692" cy="2543175"/>
          </a:xfrm>
          <a:prstGeom prst="rect">
            <a:avLst/>
          </a:prstGeom>
        </p:spPr>
      </p:pic>
      <p:sp>
        <p:nvSpPr>
          <p:cNvPr id="5" name="TextBox 4"/>
          <p:cNvSpPr txBox="1"/>
          <p:nvPr/>
        </p:nvSpPr>
        <p:spPr>
          <a:xfrm>
            <a:off x="988841" y="4698610"/>
            <a:ext cx="1955409"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شریف ادریسی</a:t>
            </a:r>
            <a:endParaRPr lang="fa-IR">
              <a:solidFill>
                <a:srgbClr val="FF0000"/>
              </a:solidFill>
            </a:endParaRPr>
          </a:p>
        </p:txBody>
      </p:sp>
    </p:spTree>
    <p:extLst>
      <p:ext uri="{BB962C8B-B14F-4D97-AF65-F5344CB8AC3E}">
        <p14:creationId xmlns:p14="http://schemas.microsoft.com/office/powerpoint/2010/main" val="1964235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a:solidFill>
                  <a:srgbClr val="FF0000"/>
                </a:solidFill>
                <a:cs typeface="B Nazanin" panose="00000400000000000000" pitchFamily="2" charset="-78"/>
              </a:rPr>
              <a:t>در این دیدار یکهزار دانشجو نیز شرکت داشتند</a:t>
            </a:r>
            <a:r>
              <a:rPr lang="fa-IR">
                <a:cs typeface="B Nazanin" panose="00000400000000000000" pitchFamily="2" charset="-78"/>
              </a:rPr>
              <a:t>، دانشجویان را به سه دسته قسمت کرده بودند و با گروه ما مجموعاً چهار گروه میشدیم و برنامه طوری تنظیم شده بود که هر گروهی در ساعاتی معین باید یکی از چهار مرکز دیدنی را که تصفیه خانه شبکه لوله کشی امونياك ، و گاز سیال است بازدید کنند. هنگام ورود به کارخانه کلاههای ایمنی در اختیار ما گذاشته شد و در هر نقطه کاردانان فنی که عموماً الجزائری بودند توضیحاتی دقیق دادند . رفقا را نمیدانم ولی من که جز کلیات چیزی دستگیرم نشد . </a:t>
            </a:r>
            <a:endParaRPr lang="en-US">
              <a:cs typeface="B Nazanin" panose="00000400000000000000" pitchFamily="2" charset="-78"/>
            </a:endParaRPr>
          </a:p>
        </p:txBody>
      </p:sp>
    </p:spTree>
    <p:extLst>
      <p:ext uri="{BB962C8B-B14F-4D97-AF65-F5344CB8AC3E}">
        <p14:creationId xmlns:p14="http://schemas.microsoft.com/office/powerpoint/2010/main" val="150147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تاریخ دعوت </a:t>
            </a:r>
            <a:r>
              <a:rPr lang="fa-IR" b="1">
                <a:solidFill>
                  <a:srgbClr val="FF0000"/>
                </a:solidFill>
                <a:cs typeface="B Nazanin" panose="00000400000000000000" pitchFamily="2" charset="-78"/>
              </a:rPr>
              <a:t>آخر تیر و اوائل مرداد و گرمترین روزهای این سرزمین </a:t>
            </a:r>
            <a:r>
              <a:rPr lang="fa-IR">
                <a:cs typeface="B Nazanin" panose="00000400000000000000" pitchFamily="2" charset="-78"/>
              </a:rPr>
              <a:t>بود. روزهایی که همه کوشش میکنند برای رفع خستگی به منطقه های خنك بروند. اما دیدن کشوری اسلامی و آشنائی با مردمی که در عصر ما و در زندگانی خود من قهرمان مبارزه با اشغالگران غیر مسلمان بودند فرصتی نبود که بتوان آنرا از دست داد دعوت را با کمال میل پذیرفتم . </a:t>
            </a:r>
          </a:p>
        </p:txBody>
      </p:sp>
      <p:sp>
        <p:nvSpPr>
          <p:cNvPr id="4" name="Flowchart: Process 3"/>
          <p:cNvSpPr/>
          <p:nvPr/>
        </p:nvSpPr>
        <p:spPr>
          <a:xfrm>
            <a:off x="838200" y="4107766"/>
            <a:ext cx="4839286" cy="1139483"/>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قهرمان مبارزه با اشغالگران غیر مسلمان</a:t>
            </a:r>
            <a:endParaRPr lang="fa-IR"/>
          </a:p>
        </p:txBody>
      </p:sp>
    </p:spTree>
    <p:extLst>
      <p:ext uri="{BB962C8B-B14F-4D97-AF65-F5344CB8AC3E}">
        <p14:creationId xmlns:p14="http://schemas.microsoft.com/office/powerpoint/2010/main" val="668338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کاردانان مخصوصاً میکوشیدند که با عربی سخن بگویند منتهی بیشتر آنان قادر بگفتگو بزبان عربی فصیح نبودند اما بهر صورت مطالب آنان مفهوم بود . نهار در مهمانخانه ای که در کنار دریا ساخته ،بودند از طرف شهردار ارزیو داده شد و ساعت ۴ بعد از ظهر به (وهران) </a:t>
            </a:r>
            <a:r>
              <a:rPr lang="fa-IR">
                <a:cs typeface="B Nazanin" panose="00000400000000000000" pitchFamily="2" charset="-78"/>
              </a:rPr>
              <a:t>باز گشتیم جلسه های کنفرانس صبح و عصر بدون تعطیل تشکیل میشود </a:t>
            </a:r>
            <a:endParaRPr lang="en-US">
              <a:cs typeface="B Nazanin" panose="00000400000000000000" pitchFamily="2" charset="-78"/>
            </a:endParaRPr>
          </a:p>
        </p:txBody>
      </p:sp>
      <p:sp>
        <p:nvSpPr>
          <p:cNvPr id="4" name="Flowchart: Process 3"/>
          <p:cNvSpPr/>
          <p:nvPr/>
        </p:nvSpPr>
        <p:spPr>
          <a:xfrm>
            <a:off x="1266092" y="3910818"/>
            <a:ext cx="3615397" cy="1519311"/>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بیشتر آنان قادر بگفتگو بزبان عربی فصیح نبودند</a:t>
            </a:r>
            <a:endParaRPr lang="fa-IR"/>
          </a:p>
        </p:txBody>
      </p:sp>
    </p:spTree>
    <p:extLst>
      <p:ext uri="{BB962C8B-B14F-4D97-AF65-F5344CB8AC3E}">
        <p14:creationId xmlns:p14="http://schemas.microsoft.com/office/powerpoint/2010/main" val="13749585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 </a:t>
            </a:r>
            <a:r>
              <a:rPr lang="fa-IR">
                <a:cs typeface="B Nazanin" panose="00000400000000000000" pitchFamily="2" charset="-78"/>
              </a:rPr>
              <a:t>جمعه ها هم صبح و عصر جلسه داریم گویا چند تن از دانشجویان در جلسه امروز عصر غائب بودند </a:t>
            </a:r>
            <a:r>
              <a:rPr lang="fa-IR" smtClean="0">
                <a:cs typeface="B Nazanin" panose="00000400000000000000" pitchFamily="2" charset="-78"/>
              </a:rPr>
              <a:t>توضيحاً </a:t>
            </a:r>
            <a:r>
              <a:rPr lang="fa-IR">
                <a:cs typeface="B Nazanin" panose="00000400000000000000" pitchFamily="2" charset="-78"/>
              </a:rPr>
              <a:t>باید عرض کنم که در این کنفرانس یکهزار و یکصد تن دانشجو از سه دانشگاه قسنطينه ، وهران </a:t>
            </a:r>
            <a:r>
              <a:rPr lang="fa-IR" smtClean="0">
                <a:cs typeface="B Nazanin" panose="00000400000000000000" pitchFamily="2" charset="-78"/>
              </a:rPr>
              <a:t>و الجزيره </a:t>
            </a:r>
            <a:r>
              <a:rPr lang="fa-IR">
                <a:cs typeface="B Nazanin" panose="00000400000000000000" pitchFamily="2" charset="-78"/>
              </a:rPr>
              <a:t>شرکت دارند. اینان قبلا برای شرکت در این کنفرانس نام نویسی کرده اند و متعهد شده اند كه يك جلسه هم غائب نشوند . هزینه شام و نهار و اطاق خواب آنان به عهده وزارت شئون دینی است . </a:t>
            </a:r>
          </a:p>
        </p:txBody>
      </p:sp>
    </p:spTree>
    <p:extLst>
      <p:ext uri="{BB962C8B-B14F-4D97-AF65-F5344CB8AC3E}">
        <p14:creationId xmlns:p14="http://schemas.microsoft.com/office/powerpoint/2010/main" val="3094407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میدانستم آقای مولود قاسم وزیر تعلیم اصلی و شئون دینی الجزائر مردی مسلمان و سخت علاقمند و پای بند تعلیمات دینی و مرد منظمی است </a:t>
            </a:r>
            <a:r>
              <a:rPr lang="fa-IR" b="1">
                <a:solidFill>
                  <a:srgbClr val="FF0000"/>
                </a:solidFill>
                <a:cs typeface="B Nazanin" panose="00000400000000000000" pitchFamily="2" charset="-78"/>
              </a:rPr>
              <a:t>اما او را تا این حد جدی نمیدانستم </a:t>
            </a:r>
            <a:r>
              <a:rPr lang="fa-IR">
                <a:cs typeface="B Nazanin" panose="00000400000000000000" pitchFamily="2" charset="-78"/>
              </a:rPr>
              <a:t>در آن گرمای کسل کننده که بدون مبالغه همگی غرق در عرق بودیم با چهره ای برافروخته پشت میز خطا به رفت و روز نامه ای را که بزبان آلمانی بود در آورد و خبری از آن را خواند و ترجمه کرد که گروهی از علمای مسیحی مدت بیست و دو روز در زیر زمینی به مشورت پرداختند تا راه حلی بیابند که چگونه </a:t>
            </a:r>
            <a:r>
              <a:rPr lang="fa-IR" smtClean="0">
                <a:cs typeface="B Nazanin" panose="00000400000000000000" pitchFamily="2" charset="-78"/>
              </a:rPr>
              <a:t>تعلیمات مسیحی </a:t>
            </a:r>
            <a:r>
              <a:rPr lang="fa-IR">
                <a:cs typeface="B Nazanin" panose="00000400000000000000" pitchFamily="2" charset="-78"/>
              </a:rPr>
              <a:t>را بهتر رواج دهند در تمام این مدت از آن زیر زمین خارج نشدند ، آنگاه دانشجویان متخلف را توبیخ کرد که شما از حضور در تالاری که وسائل راحت نسبی شما در آن فراهم است غائب میشوید در صورتیکه خودتان داوطلب بودید. اگر دانشجوئی بخواهد از جلسه غیبت کند بهتر است که بمحل خود برگردد و اصلا حاضر نشود . </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647239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931282" y="2039815"/>
            <a:ext cx="5276622" cy="2714173"/>
          </a:xfrm>
          <a:prstGeom prst="rect">
            <a:avLst/>
          </a:prstGeom>
        </p:spPr>
      </p:pic>
      <p:sp>
        <p:nvSpPr>
          <p:cNvPr id="5" name="TextBox 4"/>
          <p:cNvSpPr txBox="1"/>
          <p:nvPr/>
        </p:nvSpPr>
        <p:spPr>
          <a:xfrm>
            <a:off x="4473527" y="5103115"/>
            <a:ext cx="2461846"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مولود قاسم</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3033105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امشب قرار شد برای دیدار دانشجویان و گفتگو با آنان به کوی دانشجویان بروم این کار از این سال سنت شد و سال بعد نیز دو بار بدیدن آنان رفتم در آنها دیگر امتیازات برخاسته است ، </a:t>
            </a:r>
            <a:r>
              <a:rPr lang="fa-IR" b="1">
                <a:solidFill>
                  <a:srgbClr val="FF0000"/>
                </a:solidFill>
                <a:cs typeface="B Nazanin" panose="00000400000000000000" pitchFamily="2" charset="-78"/>
              </a:rPr>
              <a:t>سخنران و سخن شنو بشقاب بدست در يك صف ایستادیم تا نوبت غذا گرفتن شو</a:t>
            </a:r>
            <a:r>
              <a:rPr lang="fa-IR">
                <a:cs typeface="B Nazanin" panose="00000400000000000000" pitchFamily="2" charset="-78"/>
              </a:rPr>
              <a:t>د . سپس با گروهی سر میزی نشستم پس از صرف شام وقت نماز عشا بود . دوستان دانشجو می خواستند من امامت را عهده دارشوم ، معذرت خواستم و یکی از دانشجویان را پیش گماردم تا امامت کرد . پس از نماز به تالار رفتم و از ساعت ۸/۵ تا ۱۲/۵ بحث و پاسخ و پرسش ادامه داشت و متجاوز از سی و دو سئوال از موضوع مختلف فرستاده شد</a:t>
            </a:r>
          </a:p>
        </p:txBody>
      </p:sp>
    </p:spTree>
    <p:extLst>
      <p:ext uri="{BB962C8B-B14F-4D97-AF65-F5344CB8AC3E}">
        <p14:creationId xmlns:p14="http://schemas.microsoft.com/office/powerpoint/2010/main" val="36433926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پرسش و پاسخ ها سبب گردید که این عده از دانشجویان تا حدی با وضع دینی اجتماعی فرهنگی کشور ما آشنا شوند. </a:t>
            </a:r>
            <a:r>
              <a:rPr lang="fa-IR" b="1">
                <a:solidFill>
                  <a:srgbClr val="FF0000"/>
                </a:solidFill>
                <a:cs typeface="B Nazanin" panose="00000400000000000000" pitchFamily="2" charset="-78"/>
              </a:rPr>
              <a:t>بسیاری از تصورات خطا باطل شد و میتوانم بگویم که در پایان جلمه دلهای ما بیش از پیش با یکدیگر نزدیك گردید</a:t>
            </a:r>
            <a:r>
              <a:rPr lang="fa-IR">
                <a:cs typeface="B Nazanin" panose="00000400000000000000" pitchFamily="2" charset="-78"/>
              </a:rPr>
              <a:t>. نیم بعد از نصف شب بود و رفقا باز هم میخواستند به بحث ادامه دهم ولی گفتم ما و شما ساعت ۹ فردا که روز جمعه است باید در تالار سخنرانی حاضر باشیم و بهتر است که فعلا با هم خداحافظی کنیم </a:t>
            </a:r>
          </a:p>
        </p:txBody>
      </p:sp>
    </p:spTree>
    <p:extLst>
      <p:ext uri="{BB962C8B-B14F-4D97-AF65-F5344CB8AC3E}">
        <p14:creationId xmlns:p14="http://schemas.microsoft.com/office/powerpoint/2010/main" val="290065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چنانکه نوشتم جمعه هم تعطیل نداریم، امروز جمعه هشتم مرداد ، آقای حاج سعید عیسی </a:t>
            </a:r>
            <a:r>
              <a:rPr lang="fa-IR">
                <a:cs typeface="B Nazanin" panose="00000400000000000000" pitchFamily="2" charset="-78"/>
              </a:rPr>
              <a:t> </a:t>
            </a:r>
            <a:r>
              <a:rPr lang="fa-IR" smtClean="0">
                <a:cs typeface="B Nazanin" panose="00000400000000000000" pitchFamily="2" charset="-78"/>
              </a:rPr>
              <a:t>استاد </a:t>
            </a:r>
            <a:r>
              <a:rPr lang="fa-IR">
                <a:cs typeface="B Nazanin" panose="00000400000000000000" pitchFamily="2" charset="-78"/>
              </a:rPr>
              <a:t>مدرسه تربیت معلمان در وهران </a:t>
            </a:r>
            <a:r>
              <a:rPr lang="fa-IR" smtClean="0">
                <a:cs typeface="B Nazanin" panose="00000400000000000000" pitchFamily="2" charset="-78"/>
              </a:rPr>
              <a:t>سخنرانی </a:t>
            </a:r>
            <a:r>
              <a:rPr lang="fa-IR">
                <a:cs typeface="B Nazanin" panose="00000400000000000000" pitchFamily="2" charset="-78"/>
              </a:rPr>
              <a:t>کرد. آقای سعید از خوارج اباضی است . موضوع سخنرانی ایشان طبق بر نامه چاپ شده کنفرانی(مذهب اباضی و علاقه آن با مذاهب دیگر در جهت اقتصاد و خانواده ) بود. اما سخنران از قیام عبد الله بن وهب راسبی در سال سی و نهم هجری به مخالفت با داوری عمر و بن العاص و ابو موسی اشعری (حكمين) وتأسيس فرقه خوارج آغاز کرد ، و تا نوشته های احمد امین گفتار خود را ادامه داد. آنچه کمتر شنیده شد مطالب مربوط به موضوع سخنرانی و آنچه بیشتر گفت بحث های کلامی مذاهب بود. </a:t>
            </a:r>
            <a:endParaRPr lang="en-US">
              <a:cs typeface="B Nazanin" panose="00000400000000000000" pitchFamily="2" charset="-78"/>
            </a:endParaRPr>
          </a:p>
          <a:p>
            <a:pPr algn="just"/>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18884640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يك دو بار وزیر بدو تذکر داد که از موضوع خارج نشود. سخنران در گفتار خود هر جا بنام مبارك امير المؤمنين على عليه السلام میرسید ، با تعبیر (کرم الله وجهه ) از آن بزرگوار یاد میکرد ، در حالیکه این دعا بر خلاف سیرت خوارج حتى فرقه اباضیه (در صدر اول) است. اکثر خوارج اگر درباره آن بزرگوار (غفر الله له) نگویند، از </a:t>
            </a:r>
            <a:r>
              <a:rPr lang="fa-IR" smtClean="0">
                <a:cs typeface="B Nazanin" panose="00000400000000000000" pitchFamily="2" charset="-78"/>
              </a:rPr>
              <a:t>جمله </a:t>
            </a:r>
            <a:r>
              <a:rPr lang="fa-IR">
                <a:cs typeface="B Nazanin" panose="00000400000000000000" pitchFamily="2" charset="-78"/>
              </a:rPr>
              <a:t>(رضی الله عنه) فراتر نمیروند. موجب خوشوقتی است که تعصبات جاهلانه و دشمنی های نابجا اندك اندك تخفیف مییابد . </a:t>
            </a:r>
          </a:p>
        </p:txBody>
      </p:sp>
    </p:spTree>
    <p:extLst>
      <p:ext uri="{BB962C8B-B14F-4D97-AF65-F5344CB8AC3E}">
        <p14:creationId xmlns:p14="http://schemas.microsoft.com/office/powerpoint/2010/main" val="25048801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108960" y="1825625"/>
            <a:ext cx="8244840" cy="4351338"/>
          </a:xfrm>
        </p:spPr>
        <p:txBody>
          <a:bodyPr/>
          <a:lstStyle/>
          <a:p>
            <a:pPr algn="just"/>
            <a:r>
              <a:rPr lang="fa-IR">
                <a:cs typeface="B Nazanin" panose="00000400000000000000" pitchFamily="2" charset="-78"/>
              </a:rPr>
              <a:t>سخنران دنباله گفتار را بمذهب شیعه کشانید و عین نوشته مرحوم احمد امین را در معرفی  شیعیان بیان کرد </a:t>
            </a:r>
            <a:r>
              <a:rPr lang="fa-IR">
                <a:cs typeface="B Nazanin" panose="00000400000000000000" pitchFamily="2" charset="-78"/>
              </a:rPr>
              <a:t>: </a:t>
            </a:r>
            <a:r>
              <a:rPr lang="fa-IR" smtClean="0">
                <a:cs typeface="B Nazanin" panose="00000400000000000000" pitchFamily="2" charset="-78"/>
              </a:rPr>
              <a:t>در </a:t>
            </a:r>
            <a:r>
              <a:rPr lang="fa-IR">
                <a:cs typeface="B Nazanin" panose="00000400000000000000" pitchFamily="2" charset="-78"/>
              </a:rPr>
              <a:t>شیعه گری پناهگاهی است که هر کس بخواهد اسلام را نابود سازد بدان پناه می برده در پایان مسلم بود که بنده باید بدفاع برخیزم اما چقدر تعجب کردم و در عین حال خوشحال شدم که دیدم آقای محمد المبارك بر من سبقت گرفت و اجازه سخن خواست </a:t>
            </a:r>
          </a:p>
          <a:p>
            <a:endParaRPr lang="fa-IR"/>
          </a:p>
        </p:txBody>
      </p:sp>
      <p:pic>
        <p:nvPicPr>
          <p:cNvPr id="4" name="Picture 3"/>
          <p:cNvPicPr>
            <a:picLocks noChangeAspect="1"/>
          </p:cNvPicPr>
          <p:nvPr/>
        </p:nvPicPr>
        <p:blipFill>
          <a:blip r:embed="rId2"/>
          <a:stretch>
            <a:fillRect/>
          </a:stretch>
        </p:blipFill>
        <p:spPr>
          <a:xfrm>
            <a:off x="694592" y="1825625"/>
            <a:ext cx="2203353" cy="2931881"/>
          </a:xfrm>
          <a:prstGeom prst="rect">
            <a:avLst/>
          </a:prstGeom>
        </p:spPr>
      </p:pic>
      <p:sp>
        <p:nvSpPr>
          <p:cNvPr id="5" name="TextBox 4"/>
          <p:cNvSpPr txBox="1"/>
          <p:nvPr/>
        </p:nvSpPr>
        <p:spPr>
          <a:xfrm>
            <a:off x="1050680" y="5134708"/>
            <a:ext cx="1491175" cy="646331"/>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محمد المبارک، اندیشمند سوری</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2540061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آقای محمد المبارك از علمای معروف جهان اسلام و فعلا در مدینه ساکن است. او از شهرهای ایران دیدن کرده و با علما و استادان دانشگاه قم تهران و مشهد ملاقات کرده است : آقای مبارک در پاسخ برای اطلاع از عقاید پیروان هر مذهب، باید بکتابهای علمای آن مذهب رجوع کرد. استناد به نوشته احمد امین در معرفی مذهب شیعه درست نیست. و افزود من كتب فقه شیعه را خوانده ام. اگر اسناد روایات شیعه را حذف کنیم در مضمون ، بیش از ده درصد با روایات اهل سنت اختلاف ندارد. </a:t>
            </a:r>
          </a:p>
        </p:txBody>
      </p:sp>
    </p:spTree>
    <p:extLst>
      <p:ext uri="{BB962C8B-B14F-4D97-AF65-F5344CB8AC3E}">
        <p14:creationId xmlns:p14="http://schemas.microsoft.com/office/powerpoint/2010/main" val="271973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اکنون بعلت دو بار مسافرت باین سرزمین و بحکم اجبار و علاقه و براثر خواندن کتابهائی چند اطلاعاتی هر چند هنوز هم مختصر است در باره این کشور و کشورهای شمال افریقا اندوخته ام . اما آنروز مجموع اطلاعاتم شرحی بود که سیزده سال پیش از چند منبع برای درج در لغت نامه فراهم کرده بودم مجال مطالعه بیشتر نبود و </a:t>
            </a:r>
            <a:r>
              <a:rPr lang="fa-IR" b="1">
                <a:solidFill>
                  <a:srgbClr val="FF0000"/>
                </a:solidFill>
                <a:cs typeface="B Nazanin" panose="00000400000000000000" pitchFamily="2" charset="-78"/>
              </a:rPr>
              <a:t>نگران شدم که با مردم کشوری که روحیه و عادات و اخلاق و زندگانی اجتماعی آنان را درست نمیدانم چگونه روبرو شوم</a:t>
            </a:r>
            <a:r>
              <a:rPr lang="fa-IR">
                <a:cs typeface="B Nazanin" panose="00000400000000000000" pitchFamily="2" charset="-78"/>
              </a:rPr>
              <a:t>. اما هنگامیکه بدانجا رسیدم و بسیاری از مردم آن سرزمین را نسبت به عادات و اخلاق و حتی دین کشور خودمان نا آشناتر دیدم رفع نگرانی شد . </a:t>
            </a:r>
            <a:endParaRPr lang="en-US">
              <a:cs typeface="B Nazanin" panose="00000400000000000000" pitchFamily="2" charset="-78"/>
            </a:endParaRPr>
          </a:p>
          <a:p>
            <a:endParaRPr lang="fa-IR"/>
          </a:p>
        </p:txBody>
      </p:sp>
    </p:spTree>
    <p:extLst>
      <p:ext uri="{BB962C8B-B14F-4D97-AF65-F5344CB8AC3E}">
        <p14:creationId xmlns:p14="http://schemas.microsoft.com/office/powerpoint/2010/main" val="15428140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آن ده درصد باقی خلاف بین مذاهب اهل سنت بیشتر است تا خلاف بین شیعه و مذاهب اهل سنت . سپس گفت من به ایران رفتم و کتابهای درسی دبیرستان ها را که مخصوص تعلیمات دینی است خواندم، اصول دین شیعه مانند اهل سنت سه اصل است و درباره دو اصل </a:t>
            </a:r>
            <a:r>
              <a:rPr lang="fa-IR">
                <a:cs typeface="B Nazanin" panose="00000400000000000000" pitchFamily="2" charset="-78"/>
              </a:rPr>
              <a:t>دیگر </a:t>
            </a:r>
            <a:r>
              <a:rPr lang="fa-IR" smtClean="0">
                <a:cs typeface="B Nazanin" panose="00000400000000000000" pitchFamily="2" charset="-78"/>
              </a:rPr>
              <a:t>( </a:t>
            </a:r>
            <a:r>
              <a:rPr lang="fa-IR">
                <a:cs typeface="B Nazanin" panose="00000400000000000000" pitchFamily="2" charset="-78"/>
              </a:rPr>
              <a:t>عدل و </a:t>
            </a:r>
            <a:r>
              <a:rPr lang="fa-IR">
                <a:cs typeface="B Nazanin" panose="00000400000000000000" pitchFamily="2" charset="-78"/>
              </a:rPr>
              <a:t>امامت </a:t>
            </a:r>
            <a:r>
              <a:rPr lang="fa-IR" smtClean="0">
                <a:cs typeface="B Nazanin" panose="00000400000000000000" pitchFamily="2" charset="-78"/>
              </a:rPr>
              <a:t>) </a:t>
            </a:r>
            <a:r>
              <a:rPr lang="fa-IR">
                <a:cs typeface="B Nazanin" panose="00000400000000000000" pitchFamily="2" charset="-78"/>
              </a:rPr>
              <a:t>نوشته اند: اگر کسی این </a:t>
            </a:r>
            <a:r>
              <a:rPr lang="fa-IR">
                <a:cs typeface="B Nazanin" panose="00000400000000000000" pitchFamily="2" charset="-78"/>
              </a:rPr>
              <a:t>دو </a:t>
            </a:r>
            <a:r>
              <a:rPr lang="fa-IR" smtClean="0">
                <a:cs typeface="B Nazanin" panose="00000400000000000000" pitchFamily="2" charset="-78"/>
              </a:rPr>
              <a:t>اصل </a:t>
            </a:r>
            <a:r>
              <a:rPr lang="fa-IR">
                <a:cs typeface="B Nazanin" panose="00000400000000000000" pitchFamily="2" charset="-78"/>
              </a:rPr>
              <a:t>را نپذیرد مسلمان است ولی شیعه نیست </a:t>
            </a:r>
          </a:p>
          <a:p>
            <a:endParaRPr lang="fa-IR"/>
          </a:p>
        </p:txBody>
      </p:sp>
    </p:spTree>
    <p:extLst>
      <p:ext uri="{BB962C8B-B14F-4D97-AF65-F5344CB8AC3E}">
        <p14:creationId xmlns:p14="http://schemas.microsoft.com/office/powerpoint/2010/main" val="1776769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من نه از آن جهت خوشحال بودم که عالمی سنی به دفاع از مذهب شیعه برخاسته است ، بلکه از آن جهت که روشن بینی علمای اسلام بدانجا رسید است که دیگر به نوشته های توام با تعصب علمای سلف نمی نگردند و برای کشف حقیقت خود به جستجو بر می خیزند (همان) سیره ای که محدثان در قرنهای اول اسلام پیش گرفته بودند). پس از ایشان ، بنده هم به سهم خود سخنران را باشتباهات تاریخی وی متوجه ساختم. آنگاه نوبت </a:t>
            </a:r>
            <a:r>
              <a:rPr lang="fa-IR" smtClean="0">
                <a:cs typeface="B Nazanin" panose="00000400000000000000" pitchFamily="2" charset="-78"/>
              </a:rPr>
              <a:t>به دانشجویان </a:t>
            </a:r>
            <a:r>
              <a:rPr lang="fa-IR">
                <a:cs typeface="B Nazanin" panose="00000400000000000000" pitchFamily="2" charset="-78"/>
              </a:rPr>
              <a:t>رسید ، باید توضیح دهم که در این کنفرانس پس از خاتمه هر سخنرانی نخست از استادان و سخنرانان پرسش میشود که اعتراضی یا توضیحی دارند یا نه. و آنان شخصاً پشت میز خطابه می آیند. </a:t>
            </a:r>
          </a:p>
        </p:txBody>
      </p:sp>
    </p:spTree>
    <p:extLst>
      <p:ext uri="{BB962C8B-B14F-4D97-AF65-F5344CB8AC3E}">
        <p14:creationId xmlns:p14="http://schemas.microsoft.com/office/powerpoint/2010/main" val="36959176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و سخنان خود را میگویند اما در مورد دانشجویان چنین نیست، آنان باید مطالب خود را در کاغذی بنویسند و بمنشى جلسه تسلیم کنند. سال گذشته خواستند این رسم را بهم بزنند و بدانشجویان هم اجازه دهند پشت میز خطابه بیایند ولی در همان روز اول پیش آمدی شد که از این تصمیم منصرف گشتند. این پیش آمد را ضمن یادداشتهای کنفرانس ششم خواهم نوشت ) . رفقای دانشجو سخنران را سخت سئوال پیج کردند </a:t>
            </a:r>
            <a:endParaRPr lang="fa-IR">
              <a:cs typeface="B Nazanin" panose="00000400000000000000" pitchFamily="2" charset="-78"/>
            </a:endParaRPr>
          </a:p>
        </p:txBody>
      </p:sp>
    </p:spTree>
    <p:extLst>
      <p:ext uri="{BB962C8B-B14F-4D97-AF65-F5344CB8AC3E}">
        <p14:creationId xmlns:p14="http://schemas.microsoft.com/office/powerpoint/2010/main" val="7598003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فرقه اباضیه در الجزایر زندگی خاصی دارند ، و کمتر با اجتماع می آمیزند و همین کناره گیری سبب شده است که از بعض دوستان مکرر شنیدم، اینان سری و مرموز زندگی میکنند. به عقیده من این توهم باطلی است. اباضیه مردمانی بسیار سلیم دل و سخت پای بند فرائض دینی و در عین حال مقتصد و میانه رو هستند . پای بندی آنان به سنن ، سبب شده است که این فرقه بسیاری از تجدد طلبیها را طرد کرده اند و در نتیجه آمیزش آنان با طبقات مختلف کمتر شده است. زنان اباضی سر تا پا پوشیده اند ، نظیر این حجاب را تنها در بانوان مسلمان هند و پاکستان میتوان دید زنان بندرت از خانه بیرون می آیند و در اجتماعات هم شرکت نمی کنند. </a:t>
            </a:r>
          </a:p>
        </p:txBody>
      </p:sp>
      <p:sp>
        <p:nvSpPr>
          <p:cNvPr id="4" name="Flowchart: Process 3"/>
          <p:cNvSpPr/>
          <p:nvPr/>
        </p:nvSpPr>
        <p:spPr>
          <a:xfrm>
            <a:off x="1434905" y="4937760"/>
            <a:ext cx="5359790" cy="1097280"/>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فرقه اباضیه در الجزایر زندگی خاصی دارند ، و کمتر با اجتماع می آمیزند</a:t>
            </a:r>
            <a:endParaRPr lang="fa-IR"/>
          </a:p>
        </p:txBody>
      </p:sp>
    </p:spTree>
    <p:extLst>
      <p:ext uri="{BB962C8B-B14F-4D97-AF65-F5344CB8AC3E}">
        <p14:creationId xmlns:p14="http://schemas.microsoft.com/office/powerpoint/2010/main" val="977459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دانشجویان سخنران را </a:t>
            </a:r>
            <a:r>
              <a:rPr lang="fa-IR" smtClean="0">
                <a:cs typeface="B Nazanin" panose="00000400000000000000" pitchFamily="2" charset="-78"/>
              </a:rPr>
              <a:t>به یاد </a:t>
            </a:r>
            <a:r>
              <a:rPr lang="fa-IR">
                <a:cs typeface="B Nazanin" panose="00000400000000000000" pitchFamily="2" charset="-78"/>
              </a:rPr>
              <a:t>انتقاد گرفتند که چرا با زنان خود چنین نامنصفانه رفتار می کنند. سرانجام سخنران در ماند و گفت آقایان زن من بدین وضعی که دارد راضی است. و هرگز نمیخواهد آن را تغییر دهد، شما از خود او و از من که شوهر او هستم درباره او دلسوزتر نیستید و با این سخن توام با استرحام که قهقهه خنده بدنبال آن بود میز خطابه را </a:t>
            </a:r>
            <a:r>
              <a:rPr lang="fa-IR" smtClean="0">
                <a:cs typeface="B Nazanin" panose="00000400000000000000" pitchFamily="2" charset="-78"/>
              </a:rPr>
              <a:t>ترك </a:t>
            </a:r>
            <a:r>
              <a:rPr lang="fa-IR">
                <a:cs typeface="B Nazanin" panose="00000400000000000000" pitchFamily="2" charset="-78"/>
              </a:rPr>
              <a:t>گفت. </a:t>
            </a:r>
          </a:p>
        </p:txBody>
      </p:sp>
    </p:spTree>
    <p:extLst>
      <p:ext uri="{BB962C8B-B14F-4D97-AF65-F5344CB8AC3E}">
        <p14:creationId xmlns:p14="http://schemas.microsoft.com/office/powerpoint/2010/main" val="641232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840480" y="1825625"/>
            <a:ext cx="7513319" cy="4351338"/>
          </a:xfrm>
        </p:spPr>
        <p:txBody>
          <a:bodyPr/>
          <a:lstStyle/>
          <a:p>
            <a:pPr algn="just"/>
            <a:r>
              <a:rPr lang="fa-IR">
                <a:cs typeface="B Nazanin" panose="00000400000000000000" pitchFamily="2" charset="-78"/>
              </a:rPr>
              <a:t>ظهر امروز (جمعه) باید برای خواندن نماز جمعه به مسجد برویم. رفتن به مسجد در روزهای جمعه جزء برنامه رسمی است و همه اعضای کنفرانس باید در آن شرکت کنند . گویا این رسم در تمام کنفرانسهای اسلامی کشورهای عربی برقرار است . برای خواندن نماز جمعه به مسجد ابی مروان رفتیم. مسجد ابی مروان طبق کتیبه ای که بالای محراب آنست در سال ۳۵۰ هجری قمری ساخته شده ، و گمان دارم منسوب به ابو عبدالملك مروان محمد </a:t>
            </a:r>
            <a:r>
              <a:rPr lang="fa-IR">
                <a:cs typeface="B Nazanin" panose="00000400000000000000" pitchFamily="2" charset="-78"/>
              </a:rPr>
              <a:t>اسدی </a:t>
            </a:r>
            <a:r>
              <a:rPr lang="fa-IR" smtClean="0">
                <a:cs typeface="B Nazanin" panose="00000400000000000000" pitchFamily="2" charset="-78"/>
              </a:rPr>
              <a:t>(بونی) </a:t>
            </a:r>
            <a:r>
              <a:rPr lang="fa-IR">
                <a:cs typeface="B Nazanin" panose="00000400000000000000" pitchFamily="2" charset="-78"/>
              </a:rPr>
              <a:t>فقیه مالکی مذهب است که سمعانی از او نام برده و نویسد : </a:t>
            </a:r>
            <a:r>
              <a:rPr lang="fa-IR" b="1">
                <a:solidFill>
                  <a:srgbClr val="FF0000"/>
                </a:solidFill>
                <a:cs typeface="B Nazanin" panose="00000400000000000000" pitchFamily="2" charset="-78"/>
              </a:rPr>
              <a:t>وی از بزرگان اصحاب ابوالحسن قایسی است، و شرحی بر موطا نوشته است</a:t>
            </a:r>
            <a:r>
              <a:rPr lang="fa-IR">
                <a:cs typeface="B Nazanin" panose="00000400000000000000" pitchFamily="2" charset="-78"/>
              </a:rPr>
              <a:t>، او از مردم اندلس بود. سپس به افریقا رفت و در (بونه) امامت کرد و در ۴۴۰ هجری در گذشت </a:t>
            </a:r>
          </a:p>
          <a:p>
            <a:endParaRPr lang="fa-IR"/>
          </a:p>
        </p:txBody>
      </p:sp>
      <p:pic>
        <p:nvPicPr>
          <p:cNvPr id="4" name="Picture 3"/>
          <p:cNvPicPr>
            <a:picLocks noChangeAspect="1"/>
          </p:cNvPicPr>
          <p:nvPr/>
        </p:nvPicPr>
        <p:blipFill>
          <a:blip r:embed="rId2"/>
          <a:stretch>
            <a:fillRect/>
          </a:stretch>
        </p:blipFill>
        <p:spPr>
          <a:xfrm>
            <a:off x="838200" y="1825625"/>
            <a:ext cx="3002280" cy="3283895"/>
          </a:xfrm>
          <a:prstGeom prst="rect">
            <a:avLst/>
          </a:prstGeom>
        </p:spPr>
      </p:pic>
      <p:sp>
        <p:nvSpPr>
          <p:cNvPr id="5" name="TextBox 4"/>
          <p:cNvSpPr txBox="1"/>
          <p:nvPr/>
        </p:nvSpPr>
        <p:spPr>
          <a:xfrm>
            <a:off x="1420837" y="5430129"/>
            <a:ext cx="1899138"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موطا اماام مالک</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949848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شاید مروان چندی در این مسجد نماز خوانده و مسجد بنام او معروف شده و نام او بجای ابو عبدالملك مروان ، در کتیبه ابو مروان آمده است چنانکه در عکس میبینید معماری مسجد به سبك معماری اندلسی است . و با اینکه پیش از هزار سال بر ساختمان آن میگذرد ، بنای اصلی مسجد استوار مانده است. تنها در داخل ساختمان تغییراتی داده </a:t>
            </a:r>
            <a:r>
              <a:rPr lang="fa-IR" smtClean="0">
                <a:cs typeface="B Nazanin" panose="00000400000000000000" pitchFamily="2" charset="-78"/>
              </a:rPr>
              <a:t>اند</a:t>
            </a:r>
            <a:endParaRPr lang="fa-IR">
              <a:cs typeface="B Nazanin" panose="00000400000000000000" pitchFamily="2" charset="-78"/>
            </a:endParaRPr>
          </a:p>
        </p:txBody>
      </p:sp>
    </p:spTree>
    <p:extLst>
      <p:ext uri="{BB962C8B-B14F-4D97-AF65-F5344CB8AC3E}">
        <p14:creationId xmlns:p14="http://schemas.microsoft.com/office/powerpoint/2010/main" val="14964587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علت تغییر این است که فرانسویان پس از اشغال الجزیره این مسجد را به بیمارستان تبدیل کردند مسجد بزرگی نیز در </a:t>
            </a:r>
            <a:r>
              <a:rPr lang="fa-IR">
                <a:cs typeface="B Nazanin" panose="00000400000000000000" pitchFamily="2" charset="-78"/>
              </a:rPr>
              <a:t>الجزیره </a:t>
            </a:r>
            <a:r>
              <a:rPr lang="fa-IR" smtClean="0">
                <a:cs typeface="B Nazanin" panose="00000400000000000000" pitchFamily="2" charset="-78"/>
              </a:rPr>
              <a:t>(پای تخت) </a:t>
            </a:r>
            <a:r>
              <a:rPr lang="fa-IR">
                <a:cs typeface="B Nazanin" panose="00000400000000000000" pitchFamily="2" charset="-78"/>
              </a:rPr>
              <a:t>است که مسجد (کشاوه) نام دارد و آنرا نیز فرانسویان تبدیل به کلیسا نمودند. سال گذشته که در آن مسجد نماز خواندم هنوز هم تصویر قدیسها که با نقاشی رنگی ترسیم شده بود بر سر در مسجد دیده میشد، و پایه ای که صلیب را بر آن نصب کرده بودند باقی بود . بدون شك يكى از علل سرسختی الجزایریان در نبردهای با فرانسه بی اعتنائی شدید اشغالگران به عواطف و معتقدات این مردم بوده است . </a:t>
            </a:r>
          </a:p>
          <a:p>
            <a:endParaRPr lang="fa-IR"/>
          </a:p>
        </p:txBody>
      </p:sp>
      <p:sp>
        <p:nvSpPr>
          <p:cNvPr id="4" name="Flowchart: Process 3"/>
          <p:cNvSpPr/>
          <p:nvPr/>
        </p:nvSpPr>
        <p:spPr>
          <a:xfrm>
            <a:off x="1252025" y="4600135"/>
            <a:ext cx="3446584" cy="984739"/>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بی اعتنائی شدید اشغالگران</a:t>
            </a:r>
            <a:endParaRPr lang="fa-IR"/>
          </a:p>
        </p:txBody>
      </p:sp>
    </p:spTree>
    <p:extLst>
      <p:ext uri="{BB962C8B-B14F-4D97-AF65-F5344CB8AC3E}">
        <p14:creationId xmlns:p14="http://schemas.microsoft.com/office/powerpoint/2010/main" val="37585635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عصر امروز (یکشنبه دهم مرداد آخرین جلسه کنفرانس است .) مجلس امروز را بانوان اداره می کردند و ما تماشاگر بودیم بانو فاطمه الحبابی همسر آقای دکتر محمد عزیز الحبابي اداره جلسه را بعهده داشت. آقای الحبابی استاد فلسفه است و بخاطر سبك مخصوص خود در بحث ، که اساس آن ایجاد شك و تردید در ذهن دانشجو است طرفدار و مخالفانی دارد . وی در جامع اسلامی عربی و نیز در محافل علمی غرب مشهور است. در فلسفه به عربی و فرانسه تألیفاتی دارد که بعض آنها از زبانی بزبان دیگر ترجمه شده است ، بانو الحبابی دبیر دبیرستان است و جامعه شناسی و فلسفه را درس میدهد ، شرکت کنندگان در بحث، بانوان و دوشیزگان معلم و دانشجو بودند و بحث بر محور تشکیلات خانواده و وظائف افراد دور میزد ، روی هم رفته مجلس امروز </a:t>
            </a:r>
          </a:p>
        </p:txBody>
      </p:sp>
    </p:spTree>
    <p:extLst>
      <p:ext uri="{BB962C8B-B14F-4D97-AF65-F5344CB8AC3E}">
        <p14:creationId xmlns:p14="http://schemas.microsoft.com/office/powerpoint/2010/main" val="33271021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عصر گرمتر از مجالس دیگر بود شایان امروز دوشنبه یازدهم مرداد کنفرانس پایان یافت و قطعنامه خوانده و تصویب شد . مواد قطعنامه بوسیله چهار گروه عضو تنظیم گردید. در گروه ما که مسئول تنظیم پیشنهادهای مربوط به بهبود داخل خانواده هاست من چند پیشنهاد دادم که همگی بدون کوچکترین تغییر به تصویب رسید. از جمله تعمیم تعلیمات ضروری در تمام خانواده های شهری و روستائی. استفاده از بانوان و دوشیزگان در کارهایی که در صلاحیت آنهاست</a:t>
            </a:r>
          </a:p>
        </p:txBody>
      </p:sp>
    </p:spTree>
    <p:extLst>
      <p:ext uri="{BB962C8B-B14F-4D97-AF65-F5344CB8AC3E}">
        <p14:creationId xmlns:p14="http://schemas.microsoft.com/office/powerpoint/2010/main" val="347495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عصر ما با آنکه وسایل ارتباط بین کشورها و ملتها آنچنان افزون و پیوسته شده است که میتوان زمین را بخانه و مردم آنرا به ساکنان خانه همانند کرد،</a:t>
            </a:r>
            <a:r>
              <a:rPr lang="fa-IR" b="1">
                <a:solidFill>
                  <a:srgbClr val="FF0000"/>
                </a:solidFill>
                <a:cs typeface="B Nazanin" panose="00000400000000000000" pitchFamily="2" charset="-78"/>
              </a:rPr>
              <a:t> متأسفانه ملتهای مسلمان دنیا از حال یکدیگر اطلاع درستی ندارند </a:t>
            </a:r>
            <a:r>
              <a:rPr lang="fa-IR">
                <a:cs typeface="B Nazanin" panose="00000400000000000000" pitchFamily="2" charset="-78"/>
              </a:rPr>
              <a:t>. اطلاعات دقیق و مفصلی که هزار سال پیش در کتابهای اصطخری و ابن حوقل در باره سرزمین های اسلامی آنوقت میبینیم و آنچنان دقیق که گاهی لهجه های مردم و تلفظ کلمات را نیز نشان میدهند، امروز در دست نیست و چقدر تعجب آور بود که </a:t>
            </a:r>
            <a:r>
              <a:rPr lang="fa-IR" b="1">
                <a:solidFill>
                  <a:srgbClr val="FF0000"/>
                </a:solidFill>
                <a:cs typeface="B Nazanin" panose="00000400000000000000" pitchFamily="2" charset="-78"/>
              </a:rPr>
              <a:t>بعضی دوستان دانشجوی الجزائري من در روزهای اول گمان میکردند چنانکه نمایندگان یوگسلاوی ، سیلان ، ژاپن و فیلیپین نماینده اقلیت دینی هستند من نیز از طرف اقلیت مسلمان به آن سرزمین رفته ام </a:t>
            </a:r>
            <a:r>
              <a:rPr lang="fa-IR">
                <a:cs typeface="B Nazanin" panose="00000400000000000000" pitchFamily="2" charset="-78"/>
              </a:rPr>
              <a:t>و </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3585400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این روزها میهمانیهای مفصلی از طرف فرماندار وهران، فرمانده نیروی دریایی بعض شخصیتهای برجسته شهر بافتخار نمایندگان کشورها داده میشود. سرانجام به الجزیره برگشتم و مجدداً در هتل (آلیتی) اقامت کردم دو روز در الجزیره ماندم باز هم آقای تفضلی با ملاقاتهای مکرر و احوال پرسیهای پی در پی بنده را ممنون و شرمنده ساختند. آقای تفضلی بین رجال سیاسی این کشور احترامی خاص دارند. </a:t>
            </a:r>
          </a:p>
        </p:txBody>
      </p:sp>
    </p:spTree>
    <p:extLst>
      <p:ext uri="{BB962C8B-B14F-4D97-AF65-F5344CB8AC3E}">
        <p14:creationId xmlns:p14="http://schemas.microsoft.com/office/powerpoint/2010/main" val="12604770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آقای نورالدین آل علی وابسته فرهنگی و استاد فارسی در دانشگاههای الجزیره و هران و قسنطینه که در طول مدت کنفرانس همراه من بود، این دو روز صبح و عصر با من است . کوشش پی در پی توام با ایمان و علاقه این جوان بی طمع و بی تظاهر سبب شده است، که زبان فارسی در این سه دانشگاه توفیقی خاص پیدا کند و فارسی نه تنها به صورت متن تدریس میشود بلکه تاریخ ادبیات ایران و ادبیات تطبیقی فارسی و عربی را نیز تدریس میکنند </a:t>
            </a:r>
          </a:p>
          <a:p>
            <a:endParaRPr lang="fa-IR"/>
          </a:p>
        </p:txBody>
      </p:sp>
    </p:spTree>
    <p:extLst>
      <p:ext uri="{BB962C8B-B14F-4D97-AF65-F5344CB8AC3E}">
        <p14:creationId xmlns:p14="http://schemas.microsoft.com/office/powerpoint/2010/main" val="1035845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023360" y="1825625"/>
            <a:ext cx="7330440" cy="4351338"/>
          </a:xfrm>
        </p:spPr>
        <p:txBody>
          <a:bodyPr/>
          <a:lstStyle/>
          <a:p>
            <a:pPr algn="just"/>
            <a:r>
              <a:rPr lang="fa-IR">
                <a:cs typeface="B Nazanin" panose="00000400000000000000" pitchFamily="2" charset="-78"/>
              </a:rPr>
              <a:t>تعجب آور بلکه تحسین آمیز است که آل علی گاهی هزینه رفت و آمد خود را برای تدریس در این سه دانشگاه که هر کدام مدت یکساعت پرواز هوا وقت می گیرد شخصاً می پردازد. در الجزیره تعداد فراوانی دانشجوی علاقمند بزبان و ادبیات فارسی داریم که هنوز هم با من رشته مکاتبه خود را ادامه داده و میدهند </a:t>
            </a:r>
            <a:endParaRPr lang="en-US">
              <a:cs typeface="B Nazanin" panose="00000400000000000000" pitchFamily="2" charset="-78"/>
            </a:endParaRPr>
          </a:p>
          <a:p>
            <a:pPr algn="just"/>
            <a:r>
              <a:rPr lang="fa-IR">
                <a:cs typeface="B Nazanin" panose="00000400000000000000" pitchFamily="2" charset="-78"/>
              </a:rPr>
              <a:t>امروز سومین روز اقامت در الجزیره است کاری .ندارم گرما هم ناراحت کننده است ولی خبر دادند که باید بحضور حضرت هواری بومدین رئیس جمهور برویم اغلب مهمانان الجزیره را ترك كرده اند تنها من و نماینده سوریه و بی عثمان امین استاد فلسفه که اصلا مصری ولی  </a:t>
            </a:r>
            <a:r>
              <a:rPr lang="fa-IR" smtClean="0">
                <a:cs typeface="B Nazanin" panose="00000400000000000000" pitchFamily="2" charset="-78"/>
              </a:rPr>
              <a:t>مقيم </a:t>
            </a:r>
            <a:r>
              <a:rPr lang="fa-IR">
                <a:cs typeface="B Nazanin" panose="00000400000000000000" pitchFamily="2" charset="-78"/>
              </a:rPr>
              <a:t>الجزیره است باقی مانده ایم .</a:t>
            </a:r>
          </a:p>
        </p:txBody>
      </p:sp>
      <p:pic>
        <p:nvPicPr>
          <p:cNvPr id="4" name="Picture 3"/>
          <p:cNvPicPr>
            <a:picLocks noChangeAspect="1"/>
          </p:cNvPicPr>
          <p:nvPr/>
        </p:nvPicPr>
        <p:blipFill>
          <a:blip r:embed="rId2"/>
          <a:stretch>
            <a:fillRect/>
          </a:stretch>
        </p:blipFill>
        <p:spPr>
          <a:xfrm>
            <a:off x="838200" y="1825625"/>
            <a:ext cx="3185160" cy="3284837"/>
          </a:xfrm>
          <a:prstGeom prst="rect">
            <a:avLst/>
          </a:prstGeom>
        </p:spPr>
      </p:pic>
      <p:sp>
        <p:nvSpPr>
          <p:cNvPr id="5" name="TextBox 4"/>
          <p:cNvSpPr txBox="1"/>
          <p:nvPr/>
        </p:nvSpPr>
        <p:spPr>
          <a:xfrm>
            <a:off x="1547446" y="5359791"/>
            <a:ext cx="1730326"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عثمان امین</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15238478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ملاقات ما با آقای رئیس جمهور در حدود سه ربع ساعت طول کشید ، با بیرون آمدن از کاخ ریاست جمهوری برنامه </a:t>
            </a:r>
            <a:r>
              <a:rPr lang="fa-IR" smtClean="0">
                <a:cs typeface="B Nazanin" panose="00000400000000000000" pitchFamily="2" charset="-78"/>
              </a:rPr>
              <a:t>کار ما </a:t>
            </a:r>
            <a:r>
              <a:rPr lang="fa-IR">
                <a:cs typeface="B Nazanin" panose="00000400000000000000" pitchFamily="2" charset="-78"/>
              </a:rPr>
              <a:t>در الجزایر پایان رفت فردا این کشور را ترك خواهم گفت .</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718220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938954" y="1825625"/>
            <a:ext cx="7414846" cy="4351338"/>
          </a:xfrm>
        </p:spPr>
        <p:txBody>
          <a:bodyPr>
            <a:normAutofit/>
          </a:bodyPr>
          <a:lstStyle/>
          <a:p>
            <a:pPr algn="just"/>
            <a:r>
              <a:rPr lang="fa-IR">
                <a:cs typeface="B Nazanin" panose="00000400000000000000" pitchFamily="2" charset="-78"/>
              </a:rPr>
              <a:t>هنگامیکه گفتم </a:t>
            </a:r>
            <a:r>
              <a:rPr lang="fa-IR" smtClean="0">
                <a:cs typeface="B Nazanin" panose="00000400000000000000" pitchFamily="2" charset="-78"/>
              </a:rPr>
              <a:t>نود و نه </a:t>
            </a:r>
            <a:r>
              <a:rPr lang="fa-IR">
                <a:cs typeface="B Nazanin" panose="00000400000000000000" pitchFamily="2" charset="-78"/>
              </a:rPr>
              <a:t>درصد ایرانیان مسلمانند از تعجب و خوشحالی در پوست نمی گنجیدند. کنفرانس از هشتم ژوئیه در مرکز ایالت «</a:t>
            </a:r>
            <a:r>
              <a:rPr lang="fa-IR" smtClean="0">
                <a:cs typeface="B Nazanin" panose="00000400000000000000" pitchFamily="2" charset="-78"/>
              </a:rPr>
              <a:t>وهران» </a:t>
            </a:r>
            <a:r>
              <a:rPr lang="fa-IR">
                <a:cs typeface="B Nazanin" panose="00000400000000000000" pitchFamily="2" charset="-78"/>
              </a:rPr>
              <a:t>که در شمال غربی این کشور است </a:t>
            </a:r>
            <a:endParaRPr lang="en-US">
              <a:cs typeface="B Nazanin" panose="00000400000000000000" pitchFamily="2" charset="-78"/>
            </a:endParaRPr>
          </a:p>
          <a:p>
            <a:pPr algn="just"/>
            <a:r>
              <a:rPr lang="fa-IR">
                <a:cs typeface="B Nazanin" panose="00000400000000000000" pitchFamily="2" charset="-78"/>
              </a:rPr>
              <a:t>تشکیل شده بود و برای رسیدن به وهران باید نخست به الجزیره رفت. در فرودگاه الجزیره، دوست قدیمی من آقای نورالدین آل علی وابسته فرهنگی و استاد فارسی دانشگاههای الجزایر و دو نفر از اعضای وزارت شئون دینی آن کشور در انتظارم </a:t>
            </a:r>
            <a:r>
              <a:rPr lang="fa-IR" smtClean="0">
                <a:cs typeface="B Nazanin" panose="00000400000000000000" pitchFamily="2" charset="-78"/>
              </a:rPr>
              <a:t>بودند</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38167"/>
            <a:ext cx="2903806" cy="2781300"/>
          </a:xfrm>
          <a:prstGeom prst="rect">
            <a:avLst/>
          </a:prstGeom>
        </p:spPr>
      </p:pic>
      <p:sp>
        <p:nvSpPr>
          <p:cNvPr id="5" name="TextBox 4"/>
          <p:cNvSpPr txBox="1"/>
          <p:nvPr/>
        </p:nvSpPr>
        <p:spPr>
          <a:xfrm>
            <a:off x="1223889" y="5078437"/>
            <a:ext cx="2039816" cy="646331"/>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کتاب اسلام در غرب از نورالدین آل علی</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1312646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 از فرودگاه مرا به هتل «آلیتی» که یکی از دو مهمانخانه درجه اول و مقر شرکت کنندگان در کنفرانس بود هدایت کردند. بامداد فردا جناب آقای تفضلی سفير كبير وقت ( با آنکه تا آن ساعت هیچگونه آشنایی بین ما نبود پیغام دادند که من جز بحکم ضرورت بدیدن نمایندگان سیاسی نمی روم </a:t>
            </a:r>
            <a:r>
              <a:rPr lang="fa-IR" b="1">
                <a:solidFill>
                  <a:srgbClr val="FF0000"/>
                </a:solidFill>
                <a:cs typeface="B Nazanin" panose="00000400000000000000" pitchFamily="2" charset="-78"/>
              </a:rPr>
              <a:t>ولی مقام علم را چندان محترم می شمارم </a:t>
            </a:r>
            <a:r>
              <a:rPr lang="fa-IR">
                <a:cs typeface="B Nazanin" panose="00000400000000000000" pitchFamily="2" charset="-78"/>
              </a:rPr>
              <a:t>که میخواهم برای دیدن شما به مهمانخانه . آمدند و مرا مرهون الطاف خود ساختند</a:t>
            </a:r>
          </a:p>
          <a:p>
            <a:endParaRPr lang="fa-IR"/>
          </a:p>
        </p:txBody>
      </p:sp>
    </p:spTree>
    <p:extLst>
      <p:ext uri="{BB962C8B-B14F-4D97-AF65-F5344CB8AC3E}">
        <p14:creationId xmlns:p14="http://schemas.microsoft.com/office/powerpoint/2010/main" val="2933443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7081</Words>
  <Application>Microsoft Office PowerPoint</Application>
  <PresentationFormat>Widescreen</PresentationFormat>
  <Paragraphs>119</Paragraphs>
  <Slides>73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B Nazanin</vt:lpstr>
      <vt:lpstr>Calibri</vt:lpstr>
      <vt:lpstr>Calibri Light</vt:lpstr>
      <vt:lpstr>Times New Roman</vt:lpstr>
      <vt:lpstr>Office Theme</vt:lpstr>
      <vt:lpstr>عنوان مقاله: الجزایر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اسلام در الجزایر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عبدالقادر و مبارزه های او : </vt:lpstr>
      <vt:lpstr>عبد الحميد بن باديس: </vt:lpstr>
      <vt:lpstr>PowerPoint Presentation</vt:lpstr>
      <vt:lpstr>کنفرانس اسلامی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الجزایر</dc:title>
  <dc:creator>MaZz!i</dc:creator>
  <cp:lastModifiedBy>MaZz!i</cp:lastModifiedBy>
  <cp:revision>26</cp:revision>
  <dcterms:created xsi:type="dcterms:W3CDTF">2025-01-22T14:46:33Z</dcterms:created>
  <dcterms:modified xsi:type="dcterms:W3CDTF">2025-01-22T16:17:41Z</dcterms:modified>
</cp:coreProperties>
</file>