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84"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 id="285" r:id="rId29"/>
    <p:sldId id="283" r:id="rId30"/>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16536"/>
    </p:cViewPr>
  </p:outlineViewPr>
  <p:notesTextViewPr>
    <p:cViewPr>
      <p:scale>
        <a:sx n="1" d="1"/>
        <a:sy n="1" d="1"/>
      </p:scale>
      <p:origin x="0" y="0"/>
    </p:cViewPr>
  </p:notesTextViewPr>
  <p:sorterViewPr>
    <p:cViewPr>
      <p:scale>
        <a:sx n="100" d="100"/>
        <a:sy n="100" d="100"/>
      </p:scale>
      <p:origin x="0" y="-933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9091BD50-AC84-499D-A6CD-EBA292682ADF}" type="datetimeFigureOut">
              <a:rPr lang="fa-IR" smtClean="0"/>
              <a:t>10/07/1446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213072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091BD50-AC84-499D-A6CD-EBA292682ADF}" type="datetimeFigureOut">
              <a:rPr lang="fa-IR" smtClean="0"/>
              <a:t>10/07/1446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269733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091BD50-AC84-499D-A6CD-EBA292682ADF}" type="datetimeFigureOut">
              <a:rPr lang="fa-IR" smtClean="0"/>
              <a:t>10/07/1446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3243582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091BD50-AC84-499D-A6CD-EBA292682ADF}" type="datetimeFigureOut">
              <a:rPr lang="fa-IR" smtClean="0"/>
              <a:t>10/07/1446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2776095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91BD50-AC84-499D-A6CD-EBA292682ADF}" type="datetimeFigureOut">
              <a:rPr lang="fa-IR" smtClean="0"/>
              <a:t>10/07/1446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2776575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9091BD50-AC84-499D-A6CD-EBA292682ADF}" type="datetimeFigureOut">
              <a:rPr lang="fa-IR" smtClean="0"/>
              <a:t>10/07/1446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459272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9091BD50-AC84-499D-A6CD-EBA292682ADF}" type="datetimeFigureOut">
              <a:rPr lang="fa-IR" smtClean="0"/>
              <a:t>10/07/1446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1276150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9091BD50-AC84-499D-A6CD-EBA292682ADF}" type="datetimeFigureOut">
              <a:rPr lang="fa-IR" smtClean="0"/>
              <a:t>10/07/1446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2062033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91BD50-AC84-499D-A6CD-EBA292682ADF}" type="datetimeFigureOut">
              <a:rPr lang="fa-IR" smtClean="0"/>
              <a:t>10/07/1446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3216137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91BD50-AC84-499D-A6CD-EBA292682ADF}" type="datetimeFigureOut">
              <a:rPr lang="fa-IR" smtClean="0"/>
              <a:t>10/07/1446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4185114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91BD50-AC84-499D-A6CD-EBA292682ADF}" type="datetimeFigureOut">
              <a:rPr lang="fa-IR" smtClean="0"/>
              <a:t>10/07/1446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8EB717F-B994-409B-85C0-AC9C218E3B93}" type="slidenum">
              <a:rPr lang="fa-IR" smtClean="0"/>
              <a:t>‹#›</a:t>
            </a:fld>
            <a:endParaRPr lang="fa-IR"/>
          </a:p>
        </p:txBody>
      </p:sp>
    </p:spTree>
    <p:extLst>
      <p:ext uri="{BB962C8B-B14F-4D97-AF65-F5344CB8AC3E}">
        <p14:creationId xmlns:p14="http://schemas.microsoft.com/office/powerpoint/2010/main" val="2154651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091BD50-AC84-499D-A6CD-EBA292682ADF}" type="datetimeFigureOut">
              <a:rPr lang="fa-IR" smtClean="0"/>
              <a:t>10/07/1446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8EB717F-B994-409B-85C0-AC9C218E3B93}" type="slidenum">
              <a:rPr lang="fa-IR" smtClean="0"/>
              <a:t>‹#›</a:t>
            </a:fld>
            <a:endParaRPr lang="fa-IR"/>
          </a:p>
        </p:txBody>
      </p:sp>
    </p:spTree>
    <p:extLst>
      <p:ext uri="{BB962C8B-B14F-4D97-AF65-F5344CB8AC3E}">
        <p14:creationId xmlns:p14="http://schemas.microsoft.com/office/powerpoint/2010/main" val="3811321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800" smtClean="0">
                <a:solidFill>
                  <a:srgbClr val="FF0000"/>
                </a:solidFill>
                <a:cs typeface="B Nazanin" panose="00000400000000000000" pitchFamily="2" charset="-78"/>
              </a:rPr>
              <a:t>عنوان مقاله: </a:t>
            </a:r>
            <a:r>
              <a:rPr lang="fa-IR" sz="4800" smtClean="0">
                <a:cs typeface="B Nazanin" panose="00000400000000000000" pitchFamily="2" charset="-78"/>
              </a:rPr>
              <a:t>قانون مندی جامعه و آزادی(نقد دیدگاه دورکیم)</a:t>
            </a:r>
            <a:endParaRPr lang="fa-IR" sz="48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امان الله فصیحی</a:t>
            </a:r>
          </a:p>
          <a:p>
            <a:r>
              <a:rPr lang="fa-IR" smtClean="0">
                <a:solidFill>
                  <a:srgbClr val="FF0000"/>
                </a:solidFill>
                <a:cs typeface="B Nazanin" panose="00000400000000000000" pitchFamily="2" charset="-78"/>
              </a:rPr>
              <a:t>منبع: </a:t>
            </a:r>
            <a:r>
              <a:rPr lang="fa-IR" smtClean="0">
                <a:cs typeface="B Nazanin" panose="00000400000000000000" pitchFamily="2" charset="-78"/>
              </a:rPr>
              <a:t>معرفت سال نوزدهم. شماره 157. دی 1389</a:t>
            </a:r>
          </a:p>
          <a:p>
            <a:r>
              <a:rPr lang="fa-IR" smtClean="0">
                <a:cs typeface="B Nazanin" panose="00000400000000000000" pitchFamily="2" charset="-78"/>
              </a:rPr>
              <a:t>صص 107-122</a:t>
            </a:r>
          </a:p>
          <a:p>
            <a:endParaRPr lang="fa-IR"/>
          </a:p>
        </p:txBody>
      </p:sp>
    </p:spTree>
    <p:extLst>
      <p:ext uri="{BB962C8B-B14F-4D97-AF65-F5344CB8AC3E}">
        <p14:creationId xmlns:p14="http://schemas.microsoft.com/office/powerpoint/2010/main" val="3584340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قانونمندی جامعه در دیدگاه دورکیم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نظر دورکیم، جامعه به مثابه امر داده شده دارای وجود مستقل از افراد و قانون مختص به خود است. از نظر </a:t>
            </a:r>
            <a:r>
              <a:rPr lang="fa-IR" smtClean="0">
                <a:cs typeface="B Nazanin" panose="00000400000000000000" pitchFamily="2" charset="-78"/>
              </a:rPr>
              <a:t>وی، </a:t>
            </a:r>
            <a:r>
              <a:rPr lang="fa-IR" smtClean="0">
                <a:cs typeface="B Nazanin" panose="00000400000000000000" pitchFamily="2" charset="-78"/>
              </a:rPr>
              <a:t>جامعه </a:t>
            </a:r>
            <a:r>
              <a:rPr lang="fa-IR" smtClean="0">
                <a:cs typeface="B Nazanin" panose="00000400000000000000" pitchFamily="2" charset="-78"/>
              </a:rPr>
              <a:t>که </a:t>
            </a:r>
            <a:r>
              <a:rPr lang="fa-IR" smtClean="0">
                <a:cs typeface="B Nazanin" panose="00000400000000000000" pitchFamily="2" charset="-78"/>
              </a:rPr>
              <a:t>«</a:t>
            </a:r>
            <a:r>
              <a:rPr lang="fa-IR" b="1" smtClean="0">
                <a:solidFill>
                  <a:srgbClr val="FF0000"/>
                </a:solidFill>
                <a:cs typeface="B Nazanin" panose="00000400000000000000" pitchFamily="2" charset="-78"/>
              </a:rPr>
              <a:t>امر </a:t>
            </a:r>
            <a:r>
              <a:rPr lang="fa-IR" b="1" smtClean="0">
                <a:solidFill>
                  <a:srgbClr val="FF0000"/>
                </a:solidFill>
                <a:cs typeface="B Nazanin" panose="00000400000000000000" pitchFamily="2" charset="-78"/>
              </a:rPr>
              <a:t>خودزا</a:t>
            </a:r>
            <a:r>
              <a:rPr lang="fa-IR" smtClean="0">
                <a:cs typeface="B Nazanin" panose="00000400000000000000" pitchFamily="2" charset="-78"/>
              </a:rPr>
              <a:t>» است که پس از تکون از افراد مستقل شده و بر اساس منطق و نظم درونی خود عمل می کند. دیگر منطق عمل اجتماعی تابع اراده و خواست افراد نیست. از نظر دورکیم، قانون مندی جامعه با نفی آزادی انسان ملازم است و نفی آزادی از خواص ذاتی قانون مندی جامعه است. این مطلب در تعریف وی از «</a:t>
            </a:r>
            <a:r>
              <a:rPr lang="fa-IR" smtClean="0">
                <a:solidFill>
                  <a:srgbClr val="FF0000"/>
                </a:solidFill>
                <a:cs typeface="B Nazanin" panose="00000400000000000000" pitchFamily="2" charset="-78"/>
              </a:rPr>
              <a:t>واقعیت اجتماعی</a:t>
            </a:r>
            <a:r>
              <a:rPr lang="fa-IR" smtClean="0">
                <a:cs typeface="B Nazanin" panose="00000400000000000000" pitchFamily="2" charset="-78"/>
              </a:rPr>
              <a:t>» آشکار است. </a:t>
            </a:r>
            <a:endParaRPr lang="fa-IR">
              <a:cs typeface="B Nazanin" panose="00000400000000000000" pitchFamily="2" charset="-78"/>
            </a:endParaRPr>
          </a:p>
        </p:txBody>
      </p:sp>
      <p:sp>
        <p:nvSpPr>
          <p:cNvPr id="4" name="Flowchart: Alternate Process 3"/>
          <p:cNvSpPr/>
          <p:nvPr/>
        </p:nvSpPr>
        <p:spPr>
          <a:xfrm>
            <a:off x="1209822" y="4431323"/>
            <a:ext cx="4135901" cy="99880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تابع اراده و خواست افراد</a:t>
            </a:r>
            <a:endParaRPr lang="fa-IR"/>
          </a:p>
        </p:txBody>
      </p:sp>
    </p:spTree>
    <p:extLst>
      <p:ext uri="{BB962C8B-B14F-4D97-AF65-F5344CB8AC3E}">
        <p14:creationId xmlns:p14="http://schemas.microsoft.com/office/powerpoint/2010/main" val="307598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solidFill>
                  <a:srgbClr val="FF0000"/>
                </a:solidFill>
                <a:cs typeface="B Nazanin" panose="00000400000000000000" pitchFamily="2" charset="-78"/>
              </a:rPr>
              <a:t>جامعه به مثابه امر طبیعی</a:t>
            </a:r>
            <a:r>
              <a:rPr lang="fa-IR" smtClean="0">
                <a:cs typeface="B Nazanin" panose="00000400000000000000" pitchFamily="2" charset="-78"/>
              </a:rPr>
              <a:t>: طبق برخی عبارات دورکیم، ماهیت امر اجتماعی از سنخ امر در طبیعی است. بنابراین، جامعه به مثابه امر طبیعی، بدون فکر و </a:t>
            </a:r>
            <a:r>
              <a:rPr lang="fa-IR" smtClean="0">
                <a:cs typeface="B Nazanin" panose="00000400000000000000" pitchFamily="2" charset="-78"/>
              </a:rPr>
              <a:t>اراده، </a:t>
            </a:r>
            <a:r>
              <a:rPr lang="fa-IR" smtClean="0">
                <a:cs typeface="B Nazanin" panose="00000400000000000000" pitchFamily="2" charset="-78"/>
              </a:rPr>
              <a:t>مطیع قوانین طبیعت است. رابطه بین جامعه و افراد رابطه علی یا ضرورت است. قلمرو اجتماعی در سطحی بالاتر است، ولی ادامه قلمرو طبیعی است. جهان اجتماعی پیچیده تر از جهان فیزیکی است، ولی از نظر کیفی ، متفاوت نیست، کل اجتماعی و جزء منفرد متاثر از قانون با نظم طبیعی و علمی آن هستند.</a:t>
            </a:r>
            <a:endParaRPr lang="fa-IR">
              <a:cs typeface="B Nazanin" panose="00000400000000000000" pitchFamily="2" charset="-78"/>
            </a:endParaRPr>
          </a:p>
        </p:txBody>
      </p:sp>
      <p:sp>
        <p:nvSpPr>
          <p:cNvPr id="4" name="Flowchart: Alternate Process 3"/>
          <p:cNvSpPr/>
          <p:nvPr/>
        </p:nvSpPr>
        <p:spPr>
          <a:xfrm>
            <a:off x="1491175" y="4375053"/>
            <a:ext cx="3699803" cy="92846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رابطه علی یا ضرورت</a:t>
            </a:r>
            <a:endParaRPr lang="fa-IR"/>
          </a:p>
        </p:txBody>
      </p:sp>
    </p:spTree>
    <p:extLst>
      <p:ext uri="{BB962C8B-B14F-4D97-AF65-F5344CB8AC3E}">
        <p14:creationId xmlns:p14="http://schemas.microsoft.com/office/powerpoint/2010/main" val="1550591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حکومت یا خدا و ملازم آن، سیمای فرد به مثابه عبد یا خدمتگزار است، در این صورت، جامعه مطاع و فرد مطیع است. دوگانگی ای که تشکیل می دهند انان را از طریق قدرت به هم پیوند می دهند. این </a:t>
            </a:r>
            <a:r>
              <a:rPr lang="fa-IR" smtClean="0">
                <a:cs typeface="B Nazanin" panose="00000400000000000000" pitchFamily="2" charset="-78"/>
              </a:rPr>
              <a:t>رابطه، </a:t>
            </a:r>
            <a:r>
              <a:rPr lang="fa-IR" smtClean="0">
                <a:cs typeface="B Nazanin" panose="00000400000000000000" pitchFamily="2" charset="-78"/>
              </a:rPr>
              <a:t>رابطه تسلط و تسلیم، فرماندهی و فرمان برداری است. </a:t>
            </a:r>
          </a:p>
          <a:p>
            <a:pPr algn="just"/>
            <a:endParaRPr lang="fa-IR">
              <a:cs typeface="B Nazanin" panose="00000400000000000000" pitchFamily="2" charset="-78"/>
            </a:endParaRPr>
          </a:p>
        </p:txBody>
      </p:sp>
      <p:sp>
        <p:nvSpPr>
          <p:cNvPr id="4" name="Flowchart: Alternate Process 3"/>
          <p:cNvSpPr/>
          <p:nvPr/>
        </p:nvSpPr>
        <p:spPr>
          <a:xfrm>
            <a:off x="838200" y="4135901"/>
            <a:ext cx="4135901" cy="858130"/>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جامعه مطاع و فرد مطیع است</a:t>
            </a:r>
            <a:endParaRPr lang="fa-IR"/>
          </a:p>
        </p:txBody>
      </p:sp>
    </p:spTree>
    <p:extLst>
      <p:ext uri="{BB962C8B-B14F-4D97-AF65-F5344CB8AC3E}">
        <p14:creationId xmlns:p14="http://schemas.microsoft.com/office/powerpoint/2010/main" val="3627703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جامعه به مثابه امر </a:t>
            </a:r>
            <a:r>
              <a:rPr lang="fa-IR" smtClean="0">
                <a:solidFill>
                  <a:srgbClr val="FF0000"/>
                </a:solidFill>
                <a:cs typeface="B Nazanin" panose="00000400000000000000" pitchFamily="2" charset="-78"/>
              </a:rPr>
              <a:t>اخلاقی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طبق بیان دیگر دورکیم، قوانین حاکم بر جامعه از سنخ قوانین اخلاقی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2603548"/>
            <a:ext cx="2946009" cy="2206663"/>
          </a:xfrm>
          <a:prstGeom prst="rect">
            <a:avLst/>
          </a:prstGeom>
        </p:spPr>
      </p:pic>
      <p:sp>
        <p:nvSpPr>
          <p:cNvPr id="5" name="TextBox 4"/>
          <p:cNvSpPr txBox="1"/>
          <p:nvPr/>
        </p:nvSpPr>
        <p:spPr>
          <a:xfrm>
            <a:off x="1631852" y="5261317"/>
            <a:ext cx="1167619" cy="461665"/>
          </a:xfrm>
          <a:prstGeom prst="rect">
            <a:avLst/>
          </a:prstGeom>
          <a:noFill/>
        </p:spPr>
        <p:txBody>
          <a:bodyPr wrap="square" rtlCol="1">
            <a:spAutoFit/>
          </a:bodyPr>
          <a:lstStyle/>
          <a:p>
            <a:pPr algn="ctr"/>
            <a:r>
              <a:rPr lang="fa-IR" sz="2400" smtClean="0">
                <a:solidFill>
                  <a:srgbClr val="FF0000"/>
                </a:solidFill>
                <a:cs typeface="B Nazanin" panose="00000400000000000000" pitchFamily="2" charset="-78"/>
              </a:rPr>
              <a:t>دورکیم</a:t>
            </a:r>
            <a:endParaRPr lang="fa-IR" sz="2400">
              <a:solidFill>
                <a:srgbClr val="FF0000"/>
              </a:solidFill>
              <a:cs typeface="B Nazanin" panose="00000400000000000000" pitchFamily="2" charset="-78"/>
            </a:endParaRPr>
          </a:p>
        </p:txBody>
      </p:sp>
    </p:spTree>
    <p:extLst>
      <p:ext uri="{BB962C8B-B14F-4D97-AF65-F5344CB8AC3E}">
        <p14:creationId xmlns:p14="http://schemas.microsoft.com/office/powerpoint/2010/main" val="852247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فردگرایی و آزادی در دیدگاه </a:t>
            </a:r>
            <a:r>
              <a:rPr lang="fa-IR" smtClean="0">
                <a:solidFill>
                  <a:srgbClr val="FF0000"/>
                </a:solidFill>
                <a:cs typeface="B Nazanin" panose="00000400000000000000" pitchFamily="2" charset="-78"/>
              </a:rPr>
              <a:t>دورکیم</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در موارد مختلف آثار دورکیم عباراتی به چشم می خورد که بیانگر رشد فردیت و آزادی انسان در جامعه است. </a:t>
            </a:r>
          </a:p>
          <a:p>
            <a:pPr marL="0" indent="0" algn="just">
              <a:buNone/>
            </a:pPr>
            <a:r>
              <a:rPr lang="fa-IR" smtClean="0">
                <a:solidFill>
                  <a:srgbClr val="FF0000"/>
                </a:solidFill>
                <a:cs typeface="B Nazanin" panose="00000400000000000000" pitchFamily="2" charset="-78"/>
              </a:rPr>
              <a:t>الف- فردگرایی : </a:t>
            </a:r>
            <a:r>
              <a:rPr lang="fa-IR" smtClean="0">
                <a:cs typeface="B Nazanin" panose="00000400000000000000" pitchFamily="2" charset="-78"/>
              </a:rPr>
              <a:t>کسانی که به دنبال حل تعارض قانون مندی جامعه و آزادی در اندیشه دورکیم برامده اند به فردگرایی دورکیم توجه نموده اند. مقصود دورکیم از فردگرایی، فردگرایی اخلاقی است. نه فردگرایی اخلاقی  در اندیشه دورکیم به معنای رهایی انسان از قید جامعه نیست، بلکه به معنای استقلال در عمل و گسترش یافتن قلمرو انتخاب است. ولی فرد در برابر پیامدهای عمل آزادانه خود کاملا مجبور و ملزم به اطاعت است. نیز فرد بخشی از کل و محصول محیط اجتماعی است. </a:t>
            </a:r>
            <a:endParaRPr lang="fa-IR">
              <a:cs typeface="B Nazanin" panose="00000400000000000000" pitchFamily="2" charset="-78"/>
            </a:endParaRPr>
          </a:p>
        </p:txBody>
      </p:sp>
      <p:sp>
        <p:nvSpPr>
          <p:cNvPr id="4" name="Flowchart: Process 3"/>
          <p:cNvSpPr/>
          <p:nvPr/>
        </p:nvSpPr>
        <p:spPr>
          <a:xfrm>
            <a:off x="1603717" y="5050302"/>
            <a:ext cx="2982351" cy="773723"/>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قلمرو انتخاب</a:t>
            </a:r>
            <a:endParaRPr lang="fa-IR"/>
          </a:p>
        </p:txBody>
      </p:sp>
    </p:spTree>
    <p:extLst>
      <p:ext uri="{BB962C8B-B14F-4D97-AF65-F5344CB8AC3E}">
        <p14:creationId xmlns:p14="http://schemas.microsoft.com/office/powerpoint/2010/main" val="1658838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معنای آزادی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توجه به معنای آزادی نیز در اندیشه دورکیم مهم است . وی بحث آزادی را به گونه ای مطرح نموده که مغایرتی با قانون مندی و نظم اجتماعی نداشته باشد. در حقیقت دورکیم به معنای آزادی نیز تصرف نموده است. </a:t>
            </a:r>
            <a:r>
              <a:rPr lang="fa-IR" b="1" smtClean="0">
                <a:solidFill>
                  <a:srgbClr val="FF0000"/>
                </a:solidFill>
                <a:cs typeface="B Nazanin" panose="00000400000000000000" pitchFamily="2" charset="-78"/>
              </a:rPr>
              <a:t>دورکیم از دو نوع آزادی سخن می گوید:</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122478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1- آزادی به مثابه محصولات نظم</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قسم نخست آزادی از نظر دورکیم، «محصول» یا «ثمره» نظم و قاعده اجتماعی است نه از خواص ذاتی فرد آزادی به این معنا، رهایی انسان از قید طبیعت است. یعنی تسلط انسان بر طبیعت محصول حیات اجتماعی و نیروهای هوشمند جامعه است که به مرور حاصل می شود. هر چه بشر بیشتر به طبیعت مسلط شود، به آزادی بیشتر دست می یابد.</a:t>
            </a:r>
            <a:endParaRPr lang="fa-IR">
              <a:cs typeface="B Nazanin" panose="00000400000000000000" pitchFamily="2" charset="-78"/>
            </a:endParaRPr>
          </a:p>
        </p:txBody>
      </p:sp>
      <p:sp>
        <p:nvSpPr>
          <p:cNvPr id="4" name="Flowchart: Off-page Connector 3"/>
          <p:cNvSpPr/>
          <p:nvPr/>
        </p:nvSpPr>
        <p:spPr>
          <a:xfrm>
            <a:off x="1448972" y="3981157"/>
            <a:ext cx="2672862" cy="1392701"/>
          </a:xfrm>
          <a:prstGeom prst="flowChartOffpage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آزادی</a:t>
            </a:r>
            <a:endParaRPr lang="fa-IR"/>
          </a:p>
        </p:txBody>
      </p:sp>
    </p:spTree>
    <p:extLst>
      <p:ext uri="{BB962C8B-B14F-4D97-AF65-F5344CB8AC3E}">
        <p14:creationId xmlns:p14="http://schemas.microsoft.com/office/powerpoint/2010/main" val="3609501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وی معتقد است آزادی و قانون مندی جامعه مخالف یکدیگر نیستند. تضادی که برخی برقرار نموده اند، ساختگی است دو عامل مزبور یکدیگر را نقض و محدود نمی کنند. در واقع ازادی و قانون مندی متضمن یکدیگرند نه واقع یکدیگر آزادی ثمره قدرتی است که در رسم تصور شده باشد، زیرا </a:t>
            </a:r>
            <a:r>
              <a:rPr lang="fa-IR" b="1" smtClean="0">
                <a:solidFill>
                  <a:srgbClr val="FF0000"/>
                </a:solidFill>
                <a:cs typeface="B Nazanin" panose="00000400000000000000" pitchFamily="2" charset="-78"/>
              </a:rPr>
              <a:t>آزادی به معنای هرج و مرج و عمل دلخواه نیست</a:t>
            </a:r>
            <a:r>
              <a:rPr lang="fa-IR" smtClean="0">
                <a:cs typeface="B Nazanin" panose="00000400000000000000" pitchFamily="2" charset="-78"/>
              </a:rPr>
              <a:t>، بلکه به معنای خودداری و عمل کردن خردمندانه و انجام تکلیف است. از سوی دیگر، مقصود از نظم و قاعده هم این است که قوانین جامعه محترم شمرده شود. </a:t>
            </a:r>
            <a:endParaRPr lang="fa-IR">
              <a:cs typeface="B Nazanin" panose="00000400000000000000" pitchFamily="2" charset="-78"/>
            </a:endParaRPr>
          </a:p>
        </p:txBody>
      </p:sp>
      <p:sp>
        <p:nvSpPr>
          <p:cNvPr id="4" name="Flowchart: Process 3"/>
          <p:cNvSpPr/>
          <p:nvPr/>
        </p:nvSpPr>
        <p:spPr>
          <a:xfrm>
            <a:off x="2747889" y="4417255"/>
            <a:ext cx="6696222" cy="1308296"/>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FF0000"/>
                </a:solidFill>
                <a:cs typeface="B Nazanin" panose="00000400000000000000" pitchFamily="2" charset="-78"/>
              </a:rPr>
              <a:t>آزادی و قانون مندی جامعه مخالف یکدیگر نیستند</a:t>
            </a:r>
            <a:endParaRPr lang="fa-IR" b="1">
              <a:solidFill>
                <a:srgbClr val="FF0000"/>
              </a:solidFill>
            </a:endParaRPr>
          </a:p>
        </p:txBody>
      </p:sp>
    </p:spTree>
    <p:extLst>
      <p:ext uri="{BB962C8B-B14F-4D97-AF65-F5344CB8AC3E}">
        <p14:creationId xmlns:p14="http://schemas.microsoft.com/office/powerpoint/2010/main" val="2769596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دورکیم فراسوی آزادی ناشی از نظم و قاعده است که بالقوه در اختیار فرد است این نوع آزادیف اطاعت روشن بینانه یا ریاضت آگاهانه از نظارت اجتماعی است. از نظر دورکیم، اگر چه قوانین اجتماعی مانندد قوانین طبیعی، تغییر ناپذیرو گریز ناپذیرند. ولی به عقیده او رفتار عمدی و آگاهانه، هر چند ضروری و تعیین شده باشد، به نوعی با رفتار غیر ارادی و انعکاسی متفاوت است. </a:t>
            </a:r>
            <a:endParaRPr lang="fa-IR">
              <a:cs typeface="B Nazanin" panose="00000400000000000000" pitchFamily="2" charset="-78"/>
            </a:endParaRPr>
          </a:p>
        </p:txBody>
      </p:sp>
      <p:sp>
        <p:nvSpPr>
          <p:cNvPr id="4" name="Flowchart: Alternate Process 3"/>
          <p:cNvSpPr/>
          <p:nvPr/>
        </p:nvSpPr>
        <p:spPr>
          <a:xfrm>
            <a:off x="1308295" y="4037428"/>
            <a:ext cx="3488788" cy="139270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رفتار عمدی و آگاهانه</a:t>
            </a:r>
            <a:endParaRPr lang="fa-IR"/>
          </a:p>
        </p:txBody>
      </p:sp>
    </p:spTree>
    <p:extLst>
      <p:ext uri="{BB962C8B-B14F-4D97-AF65-F5344CB8AC3E}">
        <p14:creationId xmlns:p14="http://schemas.microsoft.com/office/powerpoint/2010/main" val="3903097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نقد و بررسی دیدگاه دورکیم</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از مرور دیدگاه دورکیم درباره جبر و آزادی، اینک این پرسش مطرح می شود که آیا در اندیشه دورکیم آزادی با قانون مندی جامعه سازگار است یا نه؟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635317" y="2929731"/>
            <a:ext cx="2143125" cy="2143125"/>
          </a:xfrm>
          <a:prstGeom prst="rect">
            <a:avLst/>
          </a:prstGeom>
        </p:spPr>
      </p:pic>
    </p:spTree>
    <p:extLst>
      <p:ext uri="{BB962C8B-B14F-4D97-AF65-F5344CB8AC3E}">
        <p14:creationId xmlns:p14="http://schemas.microsoft.com/office/powerpoint/2010/main" val="4002119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چکیده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نوشتار حاضر تلاشی است در راستای تحلیل نظریه دورکیم در ارتباط با قانون مندی جامعه و آزادی انسان،  این بحث یکی از مباحث عمده نظم است. حل مسئله فوق ثمرات علمی و علی مهم در پی دارد. این نوشتار به نقد دیدگاه دورکیم پرداخته است. روش این نوشتار، اسنادی و تحقیق متن است. یعنی دیدگاه دورکیم با ارجاع به آثار اصلی خودش استخراج  و سپس بررسی و تحلیل شده است. </a:t>
            </a:r>
            <a:endParaRPr lang="fa-IR">
              <a:cs typeface="B Nazanin" panose="00000400000000000000" pitchFamily="2" charset="-78"/>
            </a:endParaRPr>
          </a:p>
        </p:txBody>
      </p:sp>
      <p:sp>
        <p:nvSpPr>
          <p:cNvPr id="4" name="Flowchart: Process 3"/>
          <p:cNvSpPr/>
          <p:nvPr/>
        </p:nvSpPr>
        <p:spPr>
          <a:xfrm>
            <a:off x="1405719" y="4312693"/>
            <a:ext cx="3152633" cy="1173707"/>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اسنادی و تحقیق متن</a:t>
            </a:r>
            <a:endParaRPr lang="fa-IR"/>
          </a:p>
        </p:txBody>
      </p:sp>
    </p:spTree>
    <p:extLst>
      <p:ext uri="{BB962C8B-B14F-4D97-AF65-F5344CB8AC3E}">
        <p14:creationId xmlns:p14="http://schemas.microsoft.com/office/powerpoint/2010/main" val="1109928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6175716" y="1825625"/>
            <a:ext cx="5178083" cy="4351338"/>
          </a:xfrm>
        </p:spPr>
        <p:txBody>
          <a:bodyPr/>
          <a:lstStyle/>
          <a:p>
            <a:pPr algn="just"/>
            <a:r>
              <a:rPr lang="fa-IR" smtClean="0">
                <a:cs typeface="B Nazanin" panose="00000400000000000000" pitchFamily="2" charset="-78"/>
              </a:rPr>
              <a:t>آزادی در اندیشه دورکیم به معنای تبیعت فرد از قوانین اجتماعی است نه رهایی از جامعه و مقاومت در برابر آن. </a:t>
            </a:r>
            <a:endParaRPr lang="fa-IR">
              <a:cs typeface="B Nazanin" panose="00000400000000000000" pitchFamily="2" charset="-78"/>
            </a:endParaRPr>
          </a:p>
        </p:txBody>
      </p:sp>
      <p:sp>
        <p:nvSpPr>
          <p:cNvPr id="4" name="Flowchart: Alternate Process 3"/>
          <p:cNvSpPr/>
          <p:nvPr/>
        </p:nvSpPr>
        <p:spPr>
          <a:xfrm>
            <a:off x="1880783" y="4797083"/>
            <a:ext cx="3376246" cy="128016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تبیعت فرد از قوانین اجتماعی</a:t>
            </a:r>
            <a:endParaRPr lang="fa-IR"/>
          </a:p>
        </p:txBody>
      </p:sp>
      <p:pic>
        <p:nvPicPr>
          <p:cNvPr id="5" name="Picture 4"/>
          <p:cNvPicPr>
            <a:picLocks noChangeAspect="1"/>
          </p:cNvPicPr>
          <p:nvPr/>
        </p:nvPicPr>
        <p:blipFill>
          <a:blip r:embed="rId2"/>
          <a:stretch>
            <a:fillRect/>
          </a:stretch>
        </p:blipFill>
        <p:spPr>
          <a:xfrm>
            <a:off x="1440399" y="1825625"/>
            <a:ext cx="4257015" cy="2458394"/>
          </a:xfrm>
          <a:prstGeom prst="rect">
            <a:avLst/>
          </a:prstGeom>
        </p:spPr>
      </p:pic>
    </p:spTree>
    <p:extLst>
      <p:ext uri="{BB962C8B-B14F-4D97-AF65-F5344CB8AC3E}">
        <p14:creationId xmlns:p14="http://schemas.microsoft.com/office/powerpoint/2010/main" val="1960065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درک نادرست دورکیم از هستی اجتماعی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اولین ضعف دیدگاه دورکیم این است که وی ماهیت جامعه را به امر طبیعی تقلیل داده و قوانین آن را به جامعه تعمیم  داده است، لازمه این کار- چنان که بیان شد- سلب ارائه انسان است. اگر قوانین جهان طبیعت در عالم انسانی نیز حاکم باشد، دیگر انسان هیچ اختیاری ندارد و ابزار محض در دست امر اجتماعی است. </a:t>
            </a:r>
            <a:endParaRPr lang="fa-IR">
              <a:cs typeface="B Nazanin" panose="00000400000000000000" pitchFamily="2" charset="-78"/>
            </a:endParaRPr>
          </a:p>
        </p:txBody>
      </p:sp>
      <p:sp>
        <p:nvSpPr>
          <p:cNvPr id="4" name="Flowchart: Connector 3"/>
          <p:cNvSpPr/>
          <p:nvPr/>
        </p:nvSpPr>
        <p:spPr>
          <a:xfrm>
            <a:off x="1533378" y="3995225"/>
            <a:ext cx="2264899" cy="1589649"/>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امر اجتماعی</a:t>
            </a:r>
            <a:endParaRPr lang="fa-IR"/>
          </a:p>
        </p:txBody>
      </p:sp>
    </p:spTree>
    <p:extLst>
      <p:ext uri="{BB962C8B-B14F-4D97-AF65-F5344CB8AC3E}">
        <p14:creationId xmlns:p14="http://schemas.microsoft.com/office/powerpoint/2010/main" val="29785569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حتی اگر نگوییم که فشار اخلاقی اراده انسان را «نابود» می کند، نهایت چیزی که در این زمینه می توان گفت این است: معنای جبر اخلاقی این است که انسان مطابق خواست جامعه دست به انتخاب می زند. اگر چه این سخن دورکیم که  ماهیت امر اجتماعی را از سنخ امر اخلاقی محسوب نموده، سخن خوب و قابل قبولی است، ولی اشکال کارش این ست که در نهایت از نظر وی ترکیب فرد و جامعه از سنخ ترکیب طبیعی است.</a:t>
            </a:r>
            <a:endParaRPr lang="fa-IR">
              <a:cs typeface="B Nazanin" panose="00000400000000000000" pitchFamily="2" charset="-78"/>
            </a:endParaRPr>
          </a:p>
        </p:txBody>
      </p:sp>
      <p:sp>
        <p:nvSpPr>
          <p:cNvPr id="4" name="Flowchart: Data 3"/>
          <p:cNvSpPr/>
          <p:nvPr/>
        </p:nvSpPr>
        <p:spPr>
          <a:xfrm>
            <a:off x="1575582" y="4164037"/>
            <a:ext cx="2461846" cy="1645920"/>
          </a:xfrm>
          <a:prstGeom prst="flowChartInputOutpu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معنای جبر اخلاقی</a:t>
            </a:r>
            <a:endParaRPr lang="fa-IR"/>
          </a:p>
        </p:txBody>
      </p:sp>
    </p:spTree>
    <p:extLst>
      <p:ext uri="{BB962C8B-B14F-4D97-AF65-F5344CB8AC3E}">
        <p14:creationId xmlns:p14="http://schemas.microsoft.com/office/powerpoint/2010/main" val="15087495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کاستی دیگر دیدگاه دورکیم در باب جمع میان آزادی و قانون مندی جامعه، ریشه انسان شناختی دارد. از نظر وی، </a:t>
            </a:r>
            <a:r>
              <a:rPr lang="fa-IR" b="1" smtClean="0">
                <a:solidFill>
                  <a:srgbClr val="FF0000"/>
                </a:solidFill>
                <a:cs typeface="B Nazanin" panose="00000400000000000000" pitchFamily="2" charset="-78"/>
              </a:rPr>
              <a:t>درونی سازی واقعیت اجتماعی مهم ترین خصلت انسان است</a:t>
            </a:r>
            <a:r>
              <a:rPr lang="fa-IR" smtClean="0">
                <a:cs typeface="B Nazanin" panose="00000400000000000000" pitchFamily="2" charset="-78"/>
              </a:rPr>
              <a:t>. امر اجتماعی به مثابه امر بیرونی و تحمیل گر، از طریق تصویر و نمادسازی به بخشی از وجود فرد تبدیل می شود، آنگاه از درون او را کنترل می کند. قاعده اجتماعی پس از آنکه از طریق جامعه پذیری اولیه و ثانویه در فرد جذب شد، به طبیعت ثانوی تبدیل می گردد. </a:t>
            </a:r>
            <a:endParaRPr lang="fa-IR">
              <a:cs typeface="B Nazanin" panose="00000400000000000000" pitchFamily="2" charset="-78"/>
            </a:endParaRPr>
          </a:p>
        </p:txBody>
      </p:sp>
    </p:spTree>
    <p:extLst>
      <p:ext uri="{BB962C8B-B14F-4D97-AF65-F5344CB8AC3E}">
        <p14:creationId xmlns:p14="http://schemas.microsoft.com/office/powerpoint/2010/main" val="34768401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ارزش ها و قواعد اجتماعی غالبا خود به دست مردم تضعیف می گردند، برانداخته می شوند، مورد مقاومت قرار می گیرند، بازاندیشنده می شوند، طرد می شوند و دگرگون می شوند. این سخن به این معنا است که انسان از قبل دارای خصلت های ذاتی است که در جریان فرهنگ پذیری از خود واکنش نشان می دهد، وگرنه مقاومت معنا نداشت. </a:t>
            </a:r>
            <a:endParaRPr lang="fa-IR">
              <a:cs typeface="B Nazanin" panose="00000400000000000000" pitchFamily="2" charset="-78"/>
            </a:endParaRPr>
          </a:p>
        </p:txBody>
      </p:sp>
      <p:sp>
        <p:nvSpPr>
          <p:cNvPr id="4" name="Flowchart: Process 3"/>
          <p:cNvSpPr/>
          <p:nvPr/>
        </p:nvSpPr>
        <p:spPr>
          <a:xfrm>
            <a:off x="1561514" y="4051495"/>
            <a:ext cx="3249637" cy="1364567"/>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خصلت های ذاتی</a:t>
            </a:r>
            <a:endParaRPr lang="fa-IR"/>
          </a:p>
        </p:txBody>
      </p:sp>
    </p:spTree>
    <p:extLst>
      <p:ext uri="{BB962C8B-B14F-4D97-AF65-F5344CB8AC3E}">
        <p14:creationId xmlns:p14="http://schemas.microsoft.com/office/powerpoint/2010/main" val="420852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754880" y="1825625"/>
            <a:ext cx="6598920" cy="4351338"/>
          </a:xfrm>
        </p:spPr>
        <p:txBody>
          <a:bodyPr/>
          <a:lstStyle/>
          <a:p>
            <a:pPr algn="just"/>
            <a:r>
              <a:rPr lang="fa-IR" smtClean="0">
                <a:cs typeface="B Nazanin" panose="00000400000000000000" pitchFamily="2" charset="-78"/>
              </a:rPr>
              <a:t>یکی از کاستی های نظریه دورکیم، این است که وی از قانون مندی و اصل علیت درک روشن و واضح ندارد. دورکیم پدیده های اجتماعی را بر اساس روابط میان خودشان تبیین می کند. وی در این تبیین اراده انسان را کاملا نادیده می گیرد. به همین دلیل است که وی در جمع میان قانون مندی جامعه و آزادی انسان موثر نشده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705665" cy="2775672"/>
          </a:xfrm>
          <a:prstGeom prst="rect">
            <a:avLst/>
          </a:prstGeom>
        </p:spPr>
      </p:pic>
      <p:sp>
        <p:nvSpPr>
          <p:cNvPr id="5" name="TextBox 4"/>
          <p:cNvSpPr txBox="1"/>
          <p:nvPr/>
        </p:nvSpPr>
        <p:spPr>
          <a:xfrm>
            <a:off x="1533378" y="5190978"/>
            <a:ext cx="2124222"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دورکیم</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1642558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اگرچه قانون مندی جامعه و تاریخ از الگوهای ثابت و استثناپذیر حکایت دارد، ولی در اصتثناپذیر نبودن قانون باید میان دو بعد شکل یا صورت و محتوا </a:t>
            </a:r>
            <a:endParaRPr lang="fa-IR">
              <a:cs typeface="B Nazanin" panose="00000400000000000000" pitchFamily="2" charset="-78"/>
            </a:endParaRPr>
          </a:p>
        </p:txBody>
      </p:sp>
      <p:sp>
        <p:nvSpPr>
          <p:cNvPr id="4" name="Flowchart: Process 3"/>
          <p:cNvSpPr/>
          <p:nvPr/>
        </p:nvSpPr>
        <p:spPr>
          <a:xfrm>
            <a:off x="1519311" y="3713871"/>
            <a:ext cx="3502855" cy="1547446"/>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الگوهای ثابت و استثناپذیر</a:t>
            </a:r>
            <a:endParaRPr lang="fa-IR"/>
          </a:p>
        </p:txBody>
      </p:sp>
    </p:spTree>
    <p:extLst>
      <p:ext uri="{BB962C8B-B14F-4D97-AF65-F5344CB8AC3E}">
        <p14:creationId xmlns:p14="http://schemas.microsoft.com/office/powerpoint/2010/main" val="4190536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جمع بندی و نتیجه گیری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آنچه در این نوشتار  بیان شد، دیدگاه دورکیم در مورد قانون مند جامعه و آزادی انسان بود، نتایجی که از این بررسی به دست می آید به شکل زیر بیان می شود. </a:t>
            </a:r>
          </a:p>
          <a:p>
            <a:pPr algn="just"/>
            <a:r>
              <a:rPr lang="fa-IR" smtClean="0">
                <a:cs typeface="B Nazanin" panose="00000400000000000000" pitchFamily="2" charset="-78"/>
              </a:rPr>
              <a:t>1- عبارات دورکیم در مورد قانون مندی و آزادی انسان مغایر و متناقض است. در برخی موارد، وی قانون مندی ر مغایر آزادی انسان و در برخی موارد هم از آزادی انسان دفاع نموده است. </a:t>
            </a:r>
          </a:p>
        </p:txBody>
      </p:sp>
    </p:spTree>
    <p:extLst>
      <p:ext uri="{BB962C8B-B14F-4D97-AF65-F5344CB8AC3E}">
        <p14:creationId xmlns:p14="http://schemas.microsoft.com/office/powerpoint/2010/main" val="1965382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جمع بندی و نتیجه گیری</a:t>
            </a:r>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2- برخلاف دیدگاه برخی، نگارنده معتقد است که با تحلیل دقیق مفهوم آزادی و جبر در اندیشه دورکیم نمی توان از این تعارض و تناقض رمزگشایی کرد. </a:t>
            </a:r>
          </a:p>
          <a:p>
            <a:pPr algn="just"/>
            <a:r>
              <a:rPr lang="fa-IR">
                <a:cs typeface="B Nazanin" panose="00000400000000000000" pitchFamily="2" charset="-78"/>
              </a:rPr>
              <a:t>3- دورکیم جبر اجتماعی را با استعارات مختلف مانند جبر، فیزیکی، جبر اخلاقی، سیمای درونی شدن و سیمای ساخته شدن فرد به وسیله جامعه بیان نموده است.  </a:t>
            </a:r>
          </a:p>
          <a:p>
            <a:endParaRPr lang="fa-IR"/>
          </a:p>
        </p:txBody>
      </p:sp>
      <p:sp>
        <p:nvSpPr>
          <p:cNvPr id="4" name="Flowchart: Terminator 3"/>
          <p:cNvSpPr/>
          <p:nvPr/>
        </p:nvSpPr>
        <p:spPr>
          <a:xfrm>
            <a:off x="1856935" y="4149969"/>
            <a:ext cx="3460653" cy="1392702"/>
          </a:xfrm>
          <a:prstGeom prst="flowChartTermina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استعارات مختلف</a:t>
            </a:r>
            <a:endParaRPr lang="fa-IR"/>
          </a:p>
        </p:txBody>
      </p:sp>
    </p:spTree>
    <p:extLst>
      <p:ext uri="{BB962C8B-B14F-4D97-AF65-F5344CB8AC3E}">
        <p14:creationId xmlns:p14="http://schemas.microsoft.com/office/powerpoint/2010/main" val="10367660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توجه به مطالب مزبور، روشن می شود که در اندیشه دورکی، تعارض میان نظم و آزادی برطرف شدنی نیست. دورکیم در حقیقت به بیانات مختلف به یک جبر اشاره کرده است. آزادی و نظم دو روی یک حقیقت است، وی انسان را از عرصه مطالعه علوم اجتماعی خارج نموده است. </a:t>
            </a:r>
          </a:p>
          <a:p>
            <a:pPr algn="just"/>
            <a:r>
              <a:rPr lang="fa-IR" smtClean="0">
                <a:cs typeface="B Nazanin" panose="00000400000000000000" pitchFamily="2" charset="-78"/>
              </a:rPr>
              <a:t>مهم ترین کاستی های دیدگاه دورکیم، درک نادرست وی از هستی جامعه، درک حقیقت انسان و قانون مندی و اصل علیت است. </a:t>
            </a:r>
            <a:endParaRPr lang="fa-IR">
              <a:cs typeface="B Nazanin" panose="00000400000000000000" pitchFamily="2" charset="-78"/>
            </a:endParaRPr>
          </a:p>
        </p:txBody>
      </p:sp>
      <p:sp>
        <p:nvSpPr>
          <p:cNvPr id="4" name="Flowchart: Off-page Connector 3"/>
          <p:cNvSpPr/>
          <p:nvPr/>
        </p:nvSpPr>
        <p:spPr>
          <a:xfrm>
            <a:off x="1350498" y="4290646"/>
            <a:ext cx="2897945" cy="1463040"/>
          </a:xfrm>
          <a:prstGeom prst="flowChartOffpage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اصل علیت</a:t>
            </a:r>
            <a:endParaRPr lang="fa-IR"/>
          </a:p>
        </p:txBody>
      </p:sp>
    </p:spTree>
    <p:extLst>
      <p:ext uri="{BB962C8B-B14F-4D97-AF65-F5344CB8AC3E}">
        <p14:creationId xmlns:p14="http://schemas.microsoft.com/office/powerpoint/2010/main" val="2946229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چکیده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ارتباط </a:t>
            </a:r>
            <a:r>
              <a:rPr lang="fa-IR" smtClean="0">
                <a:cs typeface="B Nazanin" panose="00000400000000000000" pitchFamily="2" charset="-78"/>
              </a:rPr>
              <a:t>با موضوع </a:t>
            </a:r>
            <a:r>
              <a:rPr lang="fa-IR" b="1" smtClean="0">
                <a:solidFill>
                  <a:srgbClr val="FF0000"/>
                </a:solidFill>
                <a:cs typeface="B Nazanin" panose="00000400000000000000" pitchFamily="2" charset="-78"/>
              </a:rPr>
              <a:t>سه دیدگاه </a:t>
            </a:r>
            <a:r>
              <a:rPr lang="fa-IR" smtClean="0">
                <a:cs typeface="B Nazanin" panose="00000400000000000000" pitchFamily="2" charset="-78"/>
              </a:rPr>
              <a:t>قابل طرح است: </a:t>
            </a:r>
          </a:p>
          <a:p>
            <a:pPr algn="just"/>
            <a:r>
              <a:rPr lang="fa-IR" smtClean="0">
                <a:cs typeface="B Nazanin" panose="00000400000000000000" pitchFamily="2" charset="-78"/>
              </a:rPr>
              <a:t>1- قانون مندی جامعه مانند قوانین حاکم بر طبیعت ، باعث سلب کامل اختیار انسان می شود. </a:t>
            </a:r>
          </a:p>
          <a:p>
            <a:pPr algn="just"/>
            <a:r>
              <a:rPr lang="fa-IR" smtClean="0">
                <a:cs typeface="B Nazanin" panose="00000400000000000000" pitchFamily="2" charset="-78"/>
              </a:rPr>
              <a:t>2- طبق دیدگاه دیگر</a:t>
            </a:r>
            <a:r>
              <a:rPr lang="fa-IR" smtClean="0">
                <a:cs typeface="B Nazanin" panose="00000400000000000000" pitchFamily="2" charset="-78"/>
              </a:rPr>
              <a:t>، </a:t>
            </a:r>
            <a:r>
              <a:rPr lang="fa-IR" smtClean="0">
                <a:cs typeface="B Nazanin" panose="00000400000000000000" pitchFamily="2" charset="-78"/>
              </a:rPr>
              <a:t>قانون مندی جامعه مانند قانون مندی طبیعت به صورت کامل، اختیار انسان را سلب نمی کند، بکه ارائه انسان را در چارچوب قوانین جامعه محدود می </a:t>
            </a:r>
            <a:r>
              <a:rPr lang="fa-IR" smtClean="0">
                <a:cs typeface="B Nazanin" panose="00000400000000000000" pitchFamily="2" charset="-78"/>
              </a:rPr>
              <a:t>نماید</a:t>
            </a:r>
            <a:endParaRPr lang="fa-IR" smtClean="0">
              <a:cs typeface="B Nazanin" panose="00000400000000000000" pitchFamily="2" charset="-78"/>
            </a:endParaRPr>
          </a:p>
        </p:txBody>
      </p:sp>
      <p:sp>
        <p:nvSpPr>
          <p:cNvPr id="4" name="Flowchart: Alternate Process 3"/>
          <p:cNvSpPr/>
          <p:nvPr/>
        </p:nvSpPr>
        <p:spPr>
          <a:xfrm>
            <a:off x="1392702" y="4037428"/>
            <a:ext cx="4670473" cy="118168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قانون مندی طبیعت به صورت کامل</a:t>
            </a:r>
            <a:endParaRPr lang="fa-IR"/>
          </a:p>
        </p:txBody>
      </p:sp>
    </p:spTree>
    <p:extLst>
      <p:ext uri="{BB962C8B-B14F-4D97-AF65-F5344CB8AC3E}">
        <p14:creationId xmlns:p14="http://schemas.microsoft.com/office/powerpoint/2010/main" val="971823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چکیده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3- قانون مندی جامعه آزادی انسان را حتی محدود هم نمی کند. چون اراده انسان حزء علت تامه است. از نظر دورکیم، چنین اجتماعی، گاه به معنای ضرورت و قطعیت  و گاه به معنای محدودیت به کار رفته است. از این رو، میان قانون مندی جامعه و آزادی انسان نمی توان جمع کرد. آنچه که سسبب شده تا دورکیم نتواند مان قانون مندی جامعه و آزادی انسان نمی توان جمع کرد. آنچه که سبب شده تا دورکیم نتواند میان قانون مندی جامعه و آزادی انسان جمع نماید، تلقی نادرست  وی از هستی جامعه، حقیقت انسان ها و اصل علیت است. </a:t>
            </a:r>
          </a:p>
          <a:p>
            <a:endParaRPr lang="fa-IR"/>
          </a:p>
        </p:txBody>
      </p:sp>
      <p:sp>
        <p:nvSpPr>
          <p:cNvPr id="4" name="Flowchart: Alternate Process 3"/>
          <p:cNvSpPr/>
          <p:nvPr/>
        </p:nvSpPr>
        <p:spPr>
          <a:xfrm>
            <a:off x="1674055" y="4614203"/>
            <a:ext cx="4783016" cy="104100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تلقی نادرست  وی از هستی جامعه، حقیقت انسان ها و اصل علیت</a:t>
            </a:r>
            <a:endParaRPr lang="fa-IR"/>
          </a:p>
        </p:txBody>
      </p:sp>
    </p:spTree>
    <p:extLst>
      <p:ext uri="{BB962C8B-B14F-4D97-AF65-F5344CB8AC3E}">
        <p14:creationId xmlns:p14="http://schemas.microsoft.com/office/powerpoint/2010/main" val="2812955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کلید </a:t>
            </a:r>
            <a:r>
              <a:rPr lang="fa-IR" smtClean="0">
                <a:solidFill>
                  <a:srgbClr val="FF0000"/>
                </a:solidFill>
                <a:cs typeface="B Nazanin" panose="00000400000000000000" pitchFamily="2" charset="-78"/>
              </a:rPr>
              <a:t>واژه ها:</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جامعه، قانون، آزادی، نظم، اختیار، جبر، علت، ضرورت و قطعیت</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3407385" y="2813318"/>
            <a:ext cx="5876120" cy="2518337"/>
          </a:xfrm>
          <a:prstGeom prst="rect">
            <a:avLst/>
          </a:prstGeom>
        </p:spPr>
      </p:pic>
    </p:spTree>
    <p:extLst>
      <p:ext uri="{BB962C8B-B14F-4D97-AF65-F5344CB8AC3E}">
        <p14:creationId xmlns:p14="http://schemas.microsoft.com/office/powerpoint/2010/main" val="4006934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a:t>
            </a:r>
            <a:r>
              <a:rPr lang="fa-IR" smtClean="0">
                <a:cs typeface="B Nazanin" panose="00000400000000000000" pitchFamily="2" charset="-78"/>
              </a:rPr>
              <a:t>سوی </a:t>
            </a:r>
            <a:r>
              <a:rPr lang="fa-IR" smtClean="0">
                <a:cs typeface="B Nazanin" panose="00000400000000000000" pitchFamily="2" charset="-78"/>
              </a:rPr>
              <a:t>دیگر، دورکیم، در موارد زیادبه فردگرایی و آزادی انسان اشاره نموده است. وی در مقدمه چاپ دوم کتاب قواعد روش جامعه شناسی به صراحت با تبیین جبرانگار مخالفت نموده، یعنی جبرگرایی را مغایر روش خود دانسته است. در موارد دیگر نیز دورکیم تصریح می کند که میان قانون مندی جامعه و آزادی انسان یا میان جامعه و فرد هیچ گونه تعارض و ناسازگاری وجود ندارد. به همین دلیل، برخی به منظور حل مساله آزادی و قانون مندی جامعه، آثار دورکیم را مورد بازخوانی قرار داده و به رمزگشایی انها پرداخته اند. </a:t>
            </a:r>
            <a:endParaRPr lang="fa-IR">
              <a:cs typeface="B Nazanin" panose="00000400000000000000" pitchFamily="2" charset="-78"/>
            </a:endParaRPr>
          </a:p>
        </p:txBody>
      </p:sp>
      <p:sp>
        <p:nvSpPr>
          <p:cNvPr id="4" name="Flowchart: Alternate Process 3"/>
          <p:cNvSpPr/>
          <p:nvPr/>
        </p:nvSpPr>
        <p:spPr>
          <a:xfrm>
            <a:off x="1702191" y="4656406"/>
            <a:ext cx="3826412" cy="122388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تبیین جبرانگار</a:t>
            </a:r>
            <a:endParaRPr lang="fa-IR"/>
          </a:p>
        </p:txBody>
      </p:sp>
    </p:spTree>
    <p:extLst>
      <p:ext uri="{BB962C8B-B14F-4D97-AF65-F5344CB8AC3E}">
        <p14:creationId xmlns:p14="http://schemas.microsoft.com/office/powerpoint/2010/main" val="2254448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کسی که معتقد است قانون مندی جامعه از سنخ قوانین طبیعی است و فرد را در برابر آن مجبور بداند. در نتیجه، روشی را که در پیش می گیرد، همان روش علوم طبیعی در جهان انسانی است دیگر در مطالعات اجتماعی، فرد به صورت کامل نادیده انگاشته می شود به عکس، اگر کسی قانون مندی جامعه را منکر شود، یا قانون مندی آن را </a:t>
            </a:r>
            <a:r>
              <a:rPr lang="fa-IR" smtClean="0">
                <a:cs typeface="B Nazanin" panose="00000400000000000000" pitchFamily="2" charset="-78"/>
              </a:rPr>
              <a:t>از سنخ </a:t>
            </a:r>
            <a:r>
              <a:rPr lang="fa-IR" smtClean="0">
                <a:cs typeface="B Nazanin" panose="00000400000000000000" pitchFamily="2" charset="-78"/>
              </a:rPr>
              <a:t>قوانین طبیعت نداند و یا اینکه در جمع میان قانون مندی و آزادی انسان موفق شود، قطعا روش شناسی او نیز متفاوت خواهد بود. </a:t>
            </a:r>
            <a:endParaRPr lang="fa-IR">
              <a:cs typeface="B Nazanin" panose="00000400000000000000" pitchFamily="2" charset="-78"/>
            </a:endParaRPr>
          </a:p>
        </p:txBody>
      </p:sp>
      <p:sp>
        <p:nvSpPr>
          <p:cNvPr id="4" name="Flowchart: Process 3"/>
          <p:cNvSpPr/>
          <p:nvPr/>
        </p:nvSpPr>
        <p:spPr>
          <a:xfrm>
            <a:off x="1575582" y="4389120"/>
            <a:ext cx="3770141" cy="101287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سنخ قوانین طبیعت</a:t>
            </a:r>
            <a:endParaRPr lang="fa-IR"/>
          </a:p>
        </p:txBody>
      </p:sp>
    </p:spTree>
    <p:extLst>
      <p:ext uri="{BB962C8B-B14F-4D97-AF65-F5344CB8AC3E}">
        <p14:creationId xmlns:p14="http://schemas.microsoft.com/office/powerpoint/2010/main" val="3265293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تعریف </a:t>
            </a:r>
            <a:r>
              <a:rPr lang="fa-IR" b="1" smtClean="0">
                <a:solidFill>
                  <a:srgbClr val="FF0000"/>
                </a:solidFill>
                <a:cs typeface="B Nazanin" panose="00000400000000000000" pitchFamily="2" charset="-78"/>
              </a:rPr>
              <a:t>قانون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واژه «قانون» دارای تعاریف مختلف است که «روابط علی و معلولی میان پدیده ها» ، «رابطه پایدار و ثابت میان پدیده ها» و «همبستگی ریاضی و آماری» از مهم ترین تعاریف قانون است. قانون از یک حیث به دو معنای «</a:t>
            </a:r>
            <a:r>
              <a:rPr lang="fa-IR" smtClean="0">
                <a:solidFill>
                  <a:srgbClr val="FF0000"/>
                </a:solidFill>
                <a:cs typeface="B Nazanin" panose="00000400000000000000" pitchFamily="2" charset="-78"/>
              </a:rPr>
              <a:t>اعتباری</a:t>
            </a:r>
            <a:r>
              <a:rPr lang="fa-IR" smtClean="0">
                <a:cs typeface="B Nazanin" panose="00000400000000000000" pitchFamily="2" charset="-78"/>
              </a:rPr>
              <a:t>» و «</a:t>
            </a:r>
            <a:r>
              <a:rPr lang="fa-IR" smtClean="0">
                <a:solidFill>
                  <a:srgbClr val="FF0000"/>
                </a:solidFill>
                <a:cs typeface="B Nazanin" panose="00000400000000000000" pitchFamily="2" charset="-78"/>
              </a:rPr>
              <a:t>تکوینی</a:t>
            </a:r>
            <a:r>
              <a:rPr lang="fa-IR" smtClean="0">
                <a:cs typeface="B Nazanin" panose="00000400000000000000" pitchFamily="2" charset="-78"/>
              </a:rPr>
              <a:t>» تقسیم می شود. قوانین اعتباری صراحتا یا التزاما بر امر یا نهای دلالت دارد، این قوانین به اعتبار  معتبر وابسته اند. قوانین تکوینی از یک ارتباط نفس الامری میان اشیا حکایت دارند</a:t>
            </a:r>
            <a:r>
              <a:rPr lang="fa-IR" b="1" smtClean="0">
                <a:solidFill>
                  <a:srgbClr val="FF0000"/>
                </a:solidFill>
                <a:cs typeface="B Nazanin" panose="00000400000000000000" pitchFamily="2" charset="-78"/>
              </a:rPr>
              <a:t>. در این نوشتار مقصود قوانین اعتباری نیست</a:t>
            </a:r>
            <a:r>
              <a:rPr lang="fa-IR" smtClean="0">
                <a:cs typeface="B Nazanin" panose="00000400000000000000" pitchFamily="2" charset="-78"/>
              </a:rPr>
              <a:t>. قانون حقیقی، به «عقلی» و «علمی» تقسیم می شود. </a:t>
            </a:r>
            <a:endParaRPr lang="fa-IR">
              <a:cs typeface="B Nazanin" panose="00000400000000000000" pitchFamily="2" charset="-78"/>
            </a:endParaRPr>
          </a:p>
        </p:txBody>
      </p:sp>
    </p:spTree>
    <p:extLst>
      <p:ext uri="{BB962C8B-B14F-4D97-AF65-F5344CB8AC3E}">
        <p14:creationId xmlns:p14="http://schemas.microsoft.com/office/powerpoint/2010/main" val="1812798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783014" y="1825625"/>
            <a:ext cx="6570785" cy="4351338"/>
          </a:xfrm>
        </p:spPr>
        <p:txBody>
          <a:bodyPr/>
          <a:lstStyle/>
          <a:p>
            <a:pPr marL="0" indent="0" algn="just">
              <a:buNone/>
            </a:pPr>
            <a:r>
              <a:rPr lang="fa-IR" smtClean="0">
                <a:cs typeface="B Nazanin" panose="00000400000000000000" pitchFamily="2" charset="-78"/>
              </a:rPr>
              <a:t>پوپر در عین اینکه به قوانین و الگوهای ثابت اجتماعی اعتقاد دارد، ولی به جبر انسان معتقد نیست و به رابطه دیالکتیکی میان قوانین اجتماعی و اراده آزاد انسان قایل است.</a:t>
            </a:r>
          </a:p>
          <a:p>
            <a:pPr marL="0" indent="0" algn="just">
              <a:buNone/>
            </a:pPr>
            <a:endParaRPr lang="fa-IR">
              <a:cs typeface="B Nazanin" panose="00000400000000000000" pitchFamily="2" charset="-78"/>
            </a:endParaRPr>
          </a:p>
        </p:txBody>
      </p:sp>
      <p:sp>
        <p:nvSpPr>
          <p:cNvPr id="4" name="Flowchart: Document 3"/>
          <p:cNvSpPr/>
          <p:nvPr/>
        </p:nvSpPr>
        <p:spPr>
          <a:xfrm>
            <a:off x="4923692" y="4001294"/>
            <a:ext cx="4065563" cy="1631852"/>
          </a:xfrm>
          <a:prstGeom prst="flowChartDocumen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رابطه دیالکتیکی میان قوانین اجتماعی و اراده آزاد انسان</a:t>
            </a:r>
            <a:endParaRPr lang="fa-IR"/>
          </a:p>
        </p:txBody>
      </p:sp>
      <p:pic>
        <p:nvPicPr>
          <p:cNvPr id="5" name="Picture 4"/>
          <p:cNvPicPr>
            <a:picLocks noChangeAspect="1"/>
          </p:cNvPicPr>
          <p:nvPr/>
        </p:nvPicPr>
        <p:blipFill>
          <a:blip r:embed="rId2"/>
          <a:stretch>
            <a:fillRect/>
          </a:stretch>
        </p:blipFill>
        <p:spPr>
          <a:xfrm>
            <a:off x="838200" y="1873897"/>
            <a:ext cx="3550920" cy="3298303"/>
          </a:xfrm>
          <a:prstGeom prst="rect">
            <a:avLst/>
          </a:prstGeom>
        </p:spPr>
      </p:pic>
      <p:sp>
        <p:nvSpPr>
          <p:cNvPr id="6" name="TextBox 5"/>
          <p:cNvSpPr txBox="1"/>
          <p:nvPr/>
        </p:nvSpPr>
        <p:spPr>
          <a:xfrm>
            <a:off x="1603717" y="5633146"/>
            <a:ext cx="1603717" cy="461665"/>
          </a:xfrm>
          <a:prstGeom prst="rect">
            <a:avLst/>
          </a:prstGeom>
          <a:noFill/>
        </p:spPr>
        <p:txBody>
          <a:bodyPr wrap="square" rtlCol="1">
            <a:spAutoFit/>
          </a:bodyPr>
          <a:lstStyle/>
          <a:p>
            <a:pPr algn="ctr"/>
            <a:r>
              <a:rPr lang="fa-IR" sz="2400" smtClean="0">
                <a:solidFill>
                  <a:srgbClr val="FF0000"/>
                </a:solidFill>
                <a:cs typeface="B Nazanin" panose="00000400000000000000" pitchFamily="2" charset="-78"/>
              </a:rPr>
              <a:t>کارل پوپر</a:t>
            </a:r>
            <a:endParaRPr lang="fa-IR" sz="2400">
              <a:solidFill>
                <a:srgbClr val="FF0000"/>
              </a:solidFill>
              <a:cs typeface="B Nazanin" panose="00000400000000000000" pitchFamily="2" charset="-78"/>
            </a:endParaRPr>
          </a:p>
        </p:txBody>
      </p:sp>
    </p:spTree>
    <p:extLst>
      <p:ext uri="{BB962C8B-B14F-4D97-AF65-F5344CB8AC3E}">
        <p14:creationId xmlns:p14="http://schemas.microsoft.com/office/powerpoint/2010/main" val="1196696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2141</Words>
  <Application>Microsoft Office PowerPoint</Application>
  <PresentationFormat>Widescreen</PresentationFormat>
  <Paragraphs>75</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B Nazanin</vt:lpstr>
      <vt:lpstr>Calibri</vt:lpstr>
      <vt:lpstr>Calibri Light</vt:lpstr>
      <vt:lpstr>Times New Roman</vt:lpstr>
      <vt:lpstr>Office Theme</vt:lpstr>
      <vt:lpstr>عنوان مقاله: قانون مندی جامعه و آزادی(نقد دیدگاه دورکیم)</vt:lpstr>
      <vt:lpstr>چکیده</vt:lpstr>
      <vt:lpstr>چکیده</vt:lpstr>
      <vt:lpstr>چکیده</vt:lpstr>
      <vt:lpstr>کلید واژه ها:</vt:lpstr>
      <vt:lpstr>PowerPoint Presentation</vt:lpstr>
      <vt:lpstr>PowerPoint Presentation</vt:lpstr>
      <vt:lpstr>تعریف قانون</vt:lpstr>
      <vt:lpstr>PowerPoint Presentation</vt:lpstr>
      <vt:lpstr>قانونمندی جامعه در دیدگاه دورکیم</vt:lpstr>
      <vt:lpstr>PowerPoint Presentation</vt:lpstr>
      <vt:lpstr>PowerPoint Presentation</vt:lpstr>
      <vt:lpstr>جامعه به مثابه امر اخلاقی</vt:lpstr>
      <vt:lpstr>فردگرایی و آزادی در دیدگاه دورکیم</vt:lpstr>
      <vt:lpstr>معنای آزادی</vt:lpstr>
      <vt:lpstr>1- آزادی به مثابه محصولات نظم</vt:lpstr>
      <vt:lpstr>PowerPoint Presentation</vt:lpstr>
      <vt:lpstr>PowerPoint Presentation</vt:lpstr>
      <vt:lpstr>نقد و بررسی دیدگاه دورکیم</vt:lpstr>
      <vt:lpstr>PowerPoint Presentation</vt:lpstr>
      <vt:lpstr>درک نادرست دورکیم از هستی اجتماعی</vt:lpstr>
      <vt:lpstr>PowerPoint Presentation</vt:lpstr>
      <vt:lpstr>PowerPoint Presentation</vt:lpstr>
      <vt:lpstr>PowerPoint Presentation</vt:lpstr>
      <vt:lpstr>PowerPoint Presentation</vt:lpstr>
      <vt:lpstr>PowerPoint Presentation</vt:lpstr>
      <vt:lpstr>جمع بندی و نتیجه گیری</vt:lpstr>
      <vt:lpstr>جمع بندی و نتیجه گیری</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دورکیم</dc:title>
  <dc:creator>MaZz!i</dc:creator>
  <cp:lastModifiedBy>MaZz!i</cp:lastModifiedBy>
  <cp:revision>16</cp:revision>
  <dcterms:created xsi:type="dcterms:W3CDTF">2025-01-06T06:43:44Z</dcterms:created>
  <dcterms:modified xsi:type="dcterms:W3CDTF">2025-01-09T14:34:24Z</dcterms:modified>
</cp:coreProperties>
</file>