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94" r:id="rId23"/>
    <p:sldId id="277" r:id="rId24"/>
    <p:sldId id="279" r:id="rId25"/>
    <p:sldId id="278" r:id="rId26"/>
    <p:sldId id="280" r:id="rId27"/>
    <p:sldId id="281" r:id="rId28"/>
    <p:sldId id="282" r:id="rId29"/>
    <p:sldId id="283" r:id="rId30"/>
    <p:sldId id="284" r:id="rId31"/>
    <p:sldId id="293" r:id="rId32"/>
    <p:sldId id="285" r:id="rId33"/>
    <p:sldId id="286" r:id="rId34"/>
    <p:sldId id="287" r:id="rId35"/>
    <p:sldId id="288" r:id="rId36"/>
    <p:sldId id="289" r:id="rId37"/>
    <p:sldId id="292" r:id="rId38"/>
    <p:sldId id="290" r:id="rId39"/>
    <p:sldId id="291" r:id="rId40"/>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028" autoAdjust="0"/>
    <p:restoredTop sz="94434" autoAdjust="0"/>
  </p:normalViewPr>
  <p:slideViewPr>
    <p:cSldViewPr snapToGrid="0">
      <p:cViewPr varScale="1">
        <p:scale>
          <a:sx n="53" d="100"/>
          <a:sy n="53" d="100"/>
        </p:scale>
        <p:origin x="84" y="456"/>
      </p:cViewPr>
      <p:guideLst/>
    </p:cSldViewPr>
  </p:slideViewPr>
  <p:outlineViewPr>
    <p:cViewPr>
      <p:scale>
        <a:sx n="33" d="100"/>
        <a:sy n="33" d="100"/>
      </p:scale>
      <p:origin x="0" y="-5136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628C4A94-153F-4E60-AB88-6EA5B673BC70}"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357E7A3-75D7-4988-88C6-B31B0873124D}" type="slidenum">
              <a:rPr lang="fa-IR" smtClean="0"/>
              <a:t>‹#›</a:t>
            </a:fld>
            <a:endParaRPr lang="fa-IR"/>
          </a:p>
        </p:txBody>
      </p:sp>
    </p:spTree>
    <p:extLst>
      <p:ext uri="{BB962C8B-B14F-4D97-AF65-F5344CB8AC3E}">
        <p14:creationId xmlns:p14="http://schemas.microsoft.com/office/powerpoint/2010/main" val="902844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28C4A94-153F-4E60-AB88-6EA5B673BC70}"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357E7A3-75D7-4988-88C6-B31B0873124D}" type="slidenum">
              <a:rPr lang="fa-IR" smtClean="0"/>
              <a:t>‹#›</a:t>
            </a:fld>
            <a:endParaRPr lang="fa-IR"/>
          </a:p>
        </p:txBody>
      </p:sp>
    </p:spTree>
    <p:extLst>
      <p:ext uri="{BB962C8B-B14F-4D97-AF65-F5344CB8AC3E}">
        <p14:creationId xmlns:p14="http://schemas.microsoft.com/office/powerpoint/2010/main" val="3481575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28C4A94-153F-4E60-AB88-6EA5B673BC70}"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357E7A3-75D7-4988-88C6-B31B0873124D}" type="slidenum">
              <a:rPr lang="fa-IR" smtClean="0"/>
              <a:t>‹#›</a:t>
            </a:fld>
            <a:endParaRPr lang="fa-IR"/>
          </a:p>
        </p:txBody>
      </p:sp>
    </p:spTree>
    <p:extLst>
      <p:ext uri="{BB962C8B-B14F-4D97-AF65-F5344CB8AC3E}">
        <p14:creationId xmlns:p14="http://schemas.microsoft.com/office/powerpoint/2010/main" val="108214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28C4A94-153F-4E60-AB88-6EA5B673BC70}"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357E7A3-75D7-4988-88C6-B31B0873124D}" type="slidenum">
              <a:rPr lang="fa-IR" smtClean="0"/>
              <a:t>‹#›</a:t>
            </a:fld>
            <a:endParaRPr lang="fa-IR"/>
          </a:p>
        </p:txBody>
      </p:sp>
    </p:spTree>
    <p:extLst>
      <p:ext uri="{BB962C8B-B14F-4D97-AF65-F5344CB8AC3E}">
        <p14:creationId xmlns:p14="http://schemas.microsoft.com/office/powerpoint/2010/main" val="2278830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8C4A94-153F-4E60-AB88-6EA5B673BC70}" type="datetimeFigureOut">
              <a:rPr lang="fa-IR" smtClean="0"/>
              <a:t>09/07/1446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357E7A3-75D7-4988-88C6-B31B0873124D}" type="slidenum">
              <a:rPr lang="fa-IR" smtClean="0"/>
              <a:t>‹#›</a:t>
            </a:fld>
            <a:endParaRPr lang="fa-IR"/>
          </a:p>
        </p:txBody>
      </p:sp>
    </p:spTree>
    <p:extLst>
      <p:ext uri="{BB962C8B-B14F-4D97-AF65-F5344CB8AC3E}">
        <p14:creationId xmlns:p14="http://schemas.microsoft.com/office/powerpoint/2010/main" val="1294127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628C4A94-153F-4E60-AB88-6EA5B673BC70}" type="datetimeFigureOut">
              <a:rPr lang="fa-IR" smtClean="0"/>
              <a:t>09/07/1446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357E7A3-75D7-4988-88C6-B31B0873124D}" type="slidenum">
              <a:rPr lang="fa-IR" smtClean="0"/>
              <a:t>‹#›</a:t>
            </a:fld>
            <a:endParaRPr lang="fa-IR"/>
          </a:p>
        </p:txBody>
      </p:sp>
    </p:spTree>
    <p:extLst>
      <p:ext uri="{BB962C8B-B14F-4D97-AF65-F5344CB8AC3E}">
        <p14:creationId xmlns:p14="http://schemas.microsoft.com/office/powerpoint/2010/main" val="30648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628C4A94-153F-4E60-AB88-6EA5B673BC70}" type="datetimeFigureOut">
              <a:rPr lang="fa-IR" smtClean="0"/>
              <a:t>09/07/1446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7357E7A3-75D7-4988-88C6-B31B0873124D}" type="slidenum">
              <a:rPr lang="fa-IR" smtClean="0"/>
              <a:t>‹#›</a:t>
            </a:fld>
            <a:endParaRPr lang="fa-IR"/>
          </a:p>
        </p:txBody>
      </p:sp>
    </p:spTree>
    <p:extLst>
      <p:ext uri="{BB962C8B-B14F-4D97-AF65-F5344CB8AC3E}">
        <p14:creationId xmlns:p14="http://schemas.microsoft.com/office/powerpoint/2010/main" val="4174657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628C4A94-153F-4E60-AB88-6EA5B673BC70}" type="datetimeFigureOut">
              <a:rPr lang="fa-IR" smtClean="0"/>
              <a:t>09/07/1446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7357E7A3-75D7-4988-88C6-B31B0873124D}" type="slidenum">
              <a:rPr lang="fa-IR" smtClean="0"/>
              <a:t>‹#›</a:t>
            </a:fld>
            <a:endParaRPr lang="fa-IR"/>
          </a:p>
        </p:txBody>
      </p:sp>
    </p:spTree>
    <p:extLst>
      <p:ext uri="{BB962C8B-B14F-4D97-AF65-F5344CB8AC3E}">
        <p14:creationId xmlns:p14="http://schemas.microsoft.com/office/powerpoint/2010/main" val="1729771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8C4A94-153F-4E60-AB88-6EA5B673BC70}" type="datetimeFigureOut">
              <a:rPr lang="fa-IR" smtClean="0"/>
              <a:t>09/07/1446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7357E7A3-75D7-4988-88C6-B31B0873124D}" type="slidenum">
              <a:rPr lang="fa-IR" smtClean="0"/>
              <a:t>‹#›</a:t>
            </a:fld>
            <a:endParaRPr lang="fa-IR"/>
          </a:p>
        </p:txBody>
      </p:sp>
    </p:spTree>
    <p:extLst>
      <p:ext uri="{BB962C8B-B14F-4D97-AF65-F5344CB8AC3E}">
        <p14:creationId xmlns:p14="http://schemas.microsoft.com/office/powerpoint/2010/main" val="932448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8C4A94-153F-4E60-AB88-6EA5B673BC70}" type="datetimeFigureOut">
              <a:rPr lang="fa-IR" smtClean="0"/>
              <a:t>09/07/1446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357E7A3-75D7-4988-88C6-B31B0873124D}" type="slidenum">
              <a:rPr lang="fa-IR" smtClean="0"/>
              <a:t>‹#›</a:t>
            </a:fld>
            <a:endParaRPr lang="fa-IR"/>
          </a:p>
        </p:txBody>
      </p:sp>
    </p:spTree>
    <p:extLst>
      <p:ext uri="{BB962C8B-B14F-4D97-AF65-F5344CB8AC3E}">
        <p14:creationId xmlns:p14="http://schemas.microsoft.com/office/powerpoint/2010/main" val="44971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8C4A94-153F-4E60-AB88-6EA5B673BC70}" type="datetimeFigureOut">
              <a:rPr lang="fa-IR" smtClean="0"/>
              <a:t>09/07/1446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357E7A3-75D7-4988-88C6-B31B0873124D}" type="slidenum">
              <a:rPr lang="fa-IR" smtClean="0"/>
              <a:t>‹#›</a:t>
            </a:fld>
            <a:endParaRPr lang="fa-IR"/>
          </a:p>
        </p:txBody>
      </p:sp>
    </p:spTree>
    <p:extLst>
      <p:ext uri="{BB962C8B-B14F-4D97-AF65-F5344CB8AC3E}">
        <p14:creationId xmlns:p14="http://schemas.microsoft.com/office/powerpoint/2010/main" val="2642103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28C4A94-153F-4E60-AB88-6EA5B673BC70}" type="datetimeFigureOut">
              <a:rPr lang="fa-IR" smtClean="0"/>
              <a:t>09/07/1446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357E7A3-75D7-4988-88C6-B31B0873124D}" type="slidenum">
              <a:rPr lang="fa-IR" smtClean="0"/>
              <a:t>‹#›</a:t>
            </a:fld>
            <a:endParaRPr lang="fa-IR"/>
          </a:p>
        </p:txBody>
      </p:sp>
    </p:spTree>
    <p:extLst>
      <p:ext uri="{BB962C8B-B14F-4D97-AF65-F5344CB8AC3E}">
        <p14:creationId xmlns:p14="http://schemas.microsoft.com/office/powerpoint/2010/main" val="3301472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smtClean="0">
                <a:solidFill>
                  <a:srgbClr val="FF0000"/>
                </a:solidFill>
                <a:cs typeface="B Nazanin" panose="00000400000000000000" pitchFamily="2" charset="-78"/>
              </a:rPr>
              <a:t>عنوان مقاله</a:t>
            </a:r>
            <a:r>
              <a:rPr lang="fa-IR" smtClean="0">
                <a:cs typeface="B Nazanin" panose="00000400000000000000" pitchFamily="2" charset="-78"/>
              </a:rPr>
              <a:t>: </a:t>
            </a:r>
            <a:r>
              <a:rPr lang="ar-SA" sz="4000" b="1">
                <a:cs typeface="B Nazanin" panose="00000400000000000000" pitchFamily="2" charset="-78"/>
              </a:rPr>
              <a:t>توفيق الحكيم </a:t>
            </a:r>
            <a:r>
              <a:rPr lang="ar-SA" sz="4000" b="1">
                <a:cs typeface="B Nazanin" panose="00000400000000000000" pitchFamily="2" charset="-78"/>
              </a:rPr>
              <a:t>و </a:t>
            </a:r>
            <a:r>
              <a:rPr lang="ar-SA" sz="4000" b="1" smtClean="0">
                <a:cs typeface="B Nazanin" panose="00000400000000000000" pitchFamily="2" charset="-78"/>
              </a:rPr>
              <a:t>ت</a:t>
            </a:r>
            <a:r>
              <a:rPr lang="fa-IR" sz="4000" b="1" smtClean="0">
                <a:cs typeface="B Nazanin" panose="00000400000000000000" pitchFamily="2" charset="-78"/>
              </a:rPr>
              <a:t>ئ</a:t>
            </a:r>
            <a:r>
              <a:rPr lang="ar-SA" sz="4000" b="1" smtClean="0">
                <a:cs typeface="B Nazanin" panose="00000400000000000000" pitchFamily="2" charset="-78"/>
              </a:rPr>
              <a:t>اتر </a:t>
            </a:r>
            <a:r>
              <a:rPr lang="ar-SA" sz="4000" b="1">
                <a:cs typeface="B Nazanin" panose="00000400000000000000" pitchFamily="2" charset="-78"/>
              </a:rPr>
              <a:t>عرب</a:t>
            </a:r>
            <a:endParaRPr lang="fa-IR" sz="4000">
              <a:cs typeface="B Nazanin" panose="00000400000000000000" pitchFamily="2" charset="-78"/>
            </a:endParaRPr>
          </a:p>
        </p:txBody>
      </p:sp>
      <p:sp>
        <p:nvSpPr>
          <p:cNvPr id="3" name="Subtitle 2"/>
          <p:cNvSpPr>
            <a:spLocks noGrp="1"/>
          </p:cNvSpPr>
          <p:nvPr>
            <p:ph type="subTitle" idx="1"/>
          </p:nvPr>
        </p:nvSpPr>
        <p:spPr/>
        <p:txBody>
          <a:bodyPr>
            <a:normAutofit lnSpcReduction="10000"/>
          </a:bodyPr>
          <a:lstStyle/>
          <a:p>
            <a:r>
              <a:rPr lang="ar-SA">
                <a:solidFill>
                  <a:srgbClr val="FF0000"/>
                </a:solidFill>
                <a:cs typeface="B Nazanin" panose="00000400000000000000" pitchFamily="2" charset="-78"/>
              </a:rPr>
              <a:t>نوشته </a:t>
            </a:r>
            <a:r>
              <a:rPr lang="fa-IR" smtClean="0">
                <a:solidFill>
                  <a:srgbClr val="FF0000"/>
                </a:solidFill>
                <a:cs typeface="B Nazanin" panose="00000400000000000000" pitchFamily="2" charset="-78"/>
              </a:rPr>
              <a:t>: </a:t>
            </a:r>
            <a:r>
              <a:rPr lang="ar-SA" smtClean="0">
                <a:cs typeface="B Nazanin" panose="00000400000000000000" pitchFamily="2" charset="-78"/>
              </a:rPr>
              <a:t>سی</a:t>
            </a:r>
            <a:r>
              <a:rPr lang="en-US" smtClean="0">
                <a:cs typeface="B Nazanin" panose="00000400000000000000" pitchFamily="2" charset="-78"/>
              </a:rPr>
              <a:t> </a:t>
            </a:r>
            <a:r>
              <a:rPr lang="en-US">
                <a:cs typeface="B Nazanin" panose="00000400000000000000" pitchFamily="2" charset="-78"/>
              </a:rPr>
              <a:t>. </a:t>
            </a:r>
            <a:r>
              <a:rPr lang="ar-SA">
                <a:cs typeface="B Nazanin" panose="00000400000000000000" pitchFamily="2" charset="-78"/>
              </a:rPr>
              <a:t>و</a:t>
            </a:r>
            <a:r>
              <a:rPr lang="en-US">
                <a:cs typeface="B Nazanin" panose="00000400000000000000" pitchFamily="2" charset="-78"/>
              </a:rPr>
              <a:t> . </a:t>
            </a:r>
            <a:r>
              <a:rPr lang="ar-SA">
                <a:cs typeface="B Nazanin" panose="00000400000000000000" pitchFamily="2" charset="-78"/>
              </a:rPr>
              <a:t>لانگ</a:t>
            </a:r>
            <a:endParaRPr lang="en-US">
              <a:cs typeface="B Nazanin" panose="00000400000000000000" pitchFamily="2" charset="-78"/>
            </a:endParaRPr>
          </a:p>
          <a:p>
            <a:r>
              <a:rPr lang="ar-SA">
                <a:solidFill>
                  <a:srgbClr val="FF0000"/>
                </a:solidFill>
                <a:cs typeface="B Nazanin" panose="00000400000000000000" pitchFamily="2" charset="-78"/>
              </a:rPr>
              <a:t> </a:t>
            </a:r>
            <a:r>
              <a:rPr lang="ar-SA" smtClean="0">
                <a:solidFill>
                  <a:srgbClr val="FF0000"/>
                </a:solidFill>
                <a:cs typeface="B Nazanin" panose="00000400000000000000" pitchFamily="2" charset="-78"/>
              </a:rPr>
              <a:t>ترجمه</a:t>
            </a:r>
            <a:r>
              <a:rPr lang="fa-IR" smtClean="0">
                <a:solidFill>
                  <a:srgbClr val="FF0000"/>
                </a:solidFill>
                <a:cs typeface="B Nazanin" panose="00000400000000000000" pitchFamily="2" charset="-78"/>
              </a:rPr>
              <a:t>: </a:t>
            </a:r>
            <a:r>
              <a:rPr lang="fa-IR" smtClean="0">
                <a:cs typeface="B Nazanin" panose="00000400000000000000" pitchFamily="2" charset="-78"/>
              </a:rPr>
              <a:t>محمد </a:t>
            </a:r>
            <a:r>
              <a:rPr lang="en-US" smtClean="0">
                <a:cs typeface="B Nazanin" panose="00000400000000000000" pitchFamily="2" charset="-78"/>
              </a:rPr>
              <a:t> </a:t>
            </a:r>
            <a:r>
              <a:rPr lang="ar-SA" smtClean="0">
                <a:cs typeface="B Nazanin" panose="00000400000000000000" pitchFamily="2" charset="-78"/>
              </a:rPr>
              <a:t>کامیابی</a:t>
            </a:r>
            <a:endParaRPr lang="en-US" smtClean="0">
              <a:cs typeface="B Nazanin" panose="00000400000000000000" pitchFamily="2" charset="-78"/>
            </a:endParaRPr>
          </a:p>
          <a:p>
            <a:r>
              <a:rPr lang="fa-IR" smtClean="0">
                <a:cs typeface="B Nazanin" panose="00000400000000000000" pitchFamily="2" charset="-78"/>
              </a:rPr>
              <a:t>منبع:  نامه نور تیر 1358 شماره 1</a:t>
            </a:r>
            <a:endParaRPr lang="en-US">
              <a:cs typeface="B Nazanin" panose="00000400000000000000" pitchFamily="2" charset="-78"/>
            </a:endParaRPr>
          </a:p>
          <a:p>
            <a:r>
              <a:rPr lang="fa-IR" smtClean="0">
                <a:cs typeface="B Nazanin" panose="00000400000000000000" pitchFamily="2" charset="-78"/>
              </a:rPr>
              <a:t>صص 28-37</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561975" y="3509963"/>
            <a:ext cx="2977638" cy="2906897"/>
          </a:xfrm>
          <a:prstGeom prst="rect">
            <a:avLst/>
          </a:prstGeom>
        </p:spPr>
      </p:pic>
      <p:sp>
        <p:nvSpPr>
          <p:cNvPr id="5" name="TextBox 4"/>
          <p:cNvSpPr txBox="1"/>
          <p:nvPr/>
        </p:nvSpPr>
        <p:spPr>
          <a:xfrm>
            <a:off x="3749470" y="5237165"/>
            <a:ext cx="1504335" cy="400110"/>
          </a:xfrm>
          <a:prstGeom prst="rect">
            <a:avLst/>
          </a:prstGeom>
          <a:noFill/>
        </p:spPr>
        <p:txBody>
          <a:bodyPr wrap="square" rtlCol="1">
            <a:spAutoFit/>
          </a:bodyPr>
          <a:lstStyle/>
          <a:p>
            <a:pPr algn="ctr"/>
            <a:r>
              <a:rPr lang="ar-SA" sz="2000" b="1">
                <a:solidFill>
                  <a:srgbClr val="FF0000"/>
                </a:solidFill>
                <a:latin typeface="Calibri Light" panose="020F0302020204030204"/>
                <a:ea typeface="+mj-ea"/>
                <a:cs typeface="B Nazanin" panose="00000400000000000000" pitchFamily="2" charset="-78"/>
              </a:rPr>
              <a:t>توفيق الحكيم</a:t>
            </a:r>
            <a:endParaRPr lang="fa-IR" sz="1050">
              <a:solidFill>
                <a:srgbClr val="FF0000"/>
              </a:solidFill>
            </a:endParaRPr>
          </a:p>
        </p:txBody>
      </p:sp>
    </p:spTree>
    <p:extLst>
      <p:ext uri="{BB962C8B-B14F-4D97-AF65-F5344CB8AC3E}">
        <p14:creationId xmlns:p14="http://schemas.microsoft.com/office/powerpoint/2010/main" val="18727698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185652" y="1825625"/>
            <a:ext cx="8168148" cy="4351338"/>
          </a:xfrm>
        </p:spPr>
        <p:txBody>
          <a:bodyPr/>
          <a:lstStyle/>
          <a:p>
            <a:pPr algn="just"/>
            <a:r>
              <a:rPr lang="ar-SA">
                <a:cs typeface="B Nazanin" panose="00000400000000000000" pitchFamily="2" charset="-78"/>
              </a:rPr>
              <a:t>توفیق الحکیم در سال ۱۸۹۸ به دنیا آمد،</a:t>
            </a:r>
            <a:r>
              <a:rPr lang="ar-SA" baseline="30000">
                <a:cs typeface="B Nazanin" panose="00000400000000000000" pitchFamily="2" charset="-78"/>
              </a:rPr>
              <a:t>4</a:t>
            </a:r>
            <a:r>
              <a:rPr lang="ar-SA">
                <a:cs typeface="B Nazanin" panose="00000400000000000000" pitchFamily="2" charset="-78"/>
              </a:rPr>
              <a:t> او در عین اینکه بنیانگذار تاتر عرب است ، نقطه ی اوج آن نیز به شمار می آید ، بطور کلی</a:t>
            </a:r>
            <a:r>
              <a:rPr lang="en-US">
                <a:cs typeface="B Nazanin" panose="00000400000000000000" pitchFamily="2" charset="-78"/>
              </a:rPr>
              <a:t> - </a:t>
            </a:r>
            <a:r>
              <a:rPr lang="ar-SA">
                <a:cs typeface="B Nazanin" panose="00000400000000000000" pitchFamily="2" charset="-78"/>
              </a:rPr>
              <a:t>حداقل به نظر نویسنده ی سطور</a:t>
            </a:r>
            <a:r>
              <a:rPr lang="en-US">
                <a:cs typeface="B Nazanin" panose="00000400000000000000" pitchFamily="2" charset="-78"/>
              </a:rPr>
              <a:t> - </a:t>
            </a:r>
            <a:r>
              <a:rPr lang="ar-SA">
                <a:cs typeface="B Nazanin" panose="00000400000000000000" pitchFamily="2" charset="-78"/>
              </a:rPr>
              <a:t>یکی از بزرگترین شخصیت های درام" عربی است</a:t>
            </a:r>
            <a:r>
              <a:rPr lang="en-US">
                <a:cs typeface="B Nazanin" panose="00000400000000000000" pitchFamily="2" charset="-78"/>
              </a:rPr>
              <a:t>. </a:t>
            </a:r>
            <a:r>
              <a:rPr lang="ar-SA">
                <a:cs typeface="B Nazanin" panose="00000400000000000000" pitchFamily="2" charset="-78"/>
              </a:rPr>
              <a:t>او خیلی زود تحت تاثیر تاتر فرانسه قرار گرفت و حتی زمانی که در پاریس مشغول گذراندن دوره ی فوق لیسانس حقوق بود، نمایشنامه ی موفقی به نام" </a:t>
            </a:r>
            <a:r>
              <a:rPr lang="ar-SA" b="1">
                <a:solidFill>
                  <a:srgbClr val="FF0000"/>
                </a:solidFill>
                <a:cs typeface="B Nazanin" panose="00000400000000000000" pitchFamily="2" charset="-78"/>
              </a:rPr>
              <a:t>جلوی گیشه </a:t>
            </a:r>
            <a:r>
              <a:rPr lang="ar-SA">
                <a:cs typeface="B Nazanin" panose="00000400000000000000" pitchFamily="2" charset="-78"/>
              </a:rPr>
              <a:t>"</a:t>
            </a:r>
            <a:r>
              <a:rPr lang="ar-SA" baseline="30000">
                <a:cs typeface="B Nazanin" panose="00000400000000000000" pitchFamily="2" charset="-78"/>
              </a:rPr>
              <a:t>۵</a:t>
            </a:r>
            <a:r>
              <a:rPr lang="ar-SA">
                <a:cs typeface="B Nazanin" panose="00000400000000000000" pitchFamily="2" charset="-78"/>
              </a:rPr>
              <a:t> به زبان فرانسه نوشت</a:t>
            </a:r>
            <a:r>
              <a:rPr lang="en-US">
                <a:cs typeface="B Nazanin" panose="00000400000000000000" pitchFamily="2" charset="-78"/>
              </a:rPr>
              <a:t>. </a:t>
            </a:r>
            <a:r>
              <a:rPr lang="ar-SA">
                <a:cs typeface="B Nazanin" panose="00000400000000000000" pitchFamily="2" charset="-78"/>
              </a:rPr>
              <a:t>در</a:t>
            </a:r>
            <a:r>
              <a:rPr lang="en-US">
                <a:cs typeface="B Nazanin" panose="00000400000000000000" pitchFamily="2" charset="-78"/>
              </a:rPr>
              <a:t>  </a:t>
            </a:r>
            <a:r>
              <a:rPr lang="ar-SA">
                <a:cs typeface="B Nazanin" panose="00000400000000000000" pitchFamily="2" charset="-78"/>
              </a:rPr>
              <a:t>بازگشت به مصر ضمن اشتغال به کارهای مختلف اداری، نمایشنامه نویسی به زبان عربی را آغاز کرد و </a:t>
            </a:r>
            <a:r>
              <a:rPr lang="ar-SA" b="1">
                <a:solidFill>
                  <a:srgbClr val="FF0000"/>
                </a:solidFill>
                <a:cs typeface="B Nazanin" panose="00000400000000000000" pitchFamily="2" charset="-78"/>
              </a:rPr>
              <a:t>شصت نمایشنامه نوشت</a:t>
            </a:r>
            <a:r>
              <a:rPr lang="en-US">
                <a:cs typeface="B Nazanin" panose="00000400000000000000" pitchFamily="2" charset="-78"/>
              </a:rPr>
              <a:t>.</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58169"/>
            <a:ext cx="2143125" cy="2772825"/>
          </a:xfrm>
          <a:prstGeom prst="rect">
            <a:avLst/>
          </a:prstGeom>
        </p:spPr>
      </p:pic>
      <p:sp>
        <p:nvSpPr>
          <p:cNvPr id="5" name="TextBox 4"/>
          <p:cNvSpPr txBox="1"/>
          <p:nvPr/>
        </p:nvSpPr>
        <p:spPr>
          <a:xfrm>
            <a:off x="1091381" y="4970206"/>
            <a:ext cx="1592825" cy="461665"/>
          </a:xfrm>
          <a:prstGeom prst="rect">
            <a:avLst/>
          </a:prstGeom>
          <a:noFill/>
        </p:spPr>
        <p:txBody>
          <a:bodyPr wrap="square" rtlCol="1">
            <a:spAutoFit/>
          </a:bodyPr>
          <a:lstStyle/>
          <a:p>
            <a:pPr algn="ctr"/>
            <a:r>
              <a:rPr lang="ar-SA" sz="2400">
                <a:solidFill>
                  <a:srgbClr val="FF0000"/>
                </a:solidFill>
                <a:cs typeface="B Nazanin" panose="00000400000000000000" pitchFamily="2" charset="-78"/>
              </a:rPr>
              <a:t>توفیق الحکیم</a:t>
            </a:r>
            <a:endParaRPr lang="fa-IR" sz="1600">
              <a:solidFill>
                <a:srgbClr val="FF0000"/>
              </a:solidFill>
            </a:endParaRPr>
          </a:p>
        </p:txBody>
      </p:sp>
    </p:spTree>
    <p:extLst>
      <p:ext uri="{BB962C8B-B14F-4D97-AF65-F5344CB8AC3E}">
        <p14:creationId xmlns:p14="http://schemas.microsoft.com/office/powerpoint/2010/main" val="5232677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306528" y="1825625"/>
            <a:ext cx="7047271" cy="4351338"/>
          </a:xfrm>
        </p:spPr>
        <p:txBody>
          <a:bodyPr/>
          <a:lstStyle/>
          <a:p>
            <a:pPr algn="just"/>
            <a:r>
              <a:rPr lang="ar-SA">
                <a:cs typeface="B Nazanin" panose="00000400000000000000" pitchFamily="2" charset="-78"/>
              </a:rPr>
              <a:t>این مقاله با بررسی دو نمایشنامه ی توفیف الحکیم در صدد معرفی او به بریتانیاست اول</a:t>
            </a:r>
            <a:r>
              <a:rPr lang="ar-SA">
                <a:solidFill>
                  <a:srgbClr val="FF0000"/>
                </a:solidFill>
                <a:cs typeface="B Nazanin" panose="00000400000000000000" pitchFamily="2" charset="-78"/>
              </a:rPr>
              <a:t>" اهل الكهف</a:t>
            </a:r>
            <a:r>
              <a:rPr lang="en-US">
                <a:cs typeface="B Nazanin" panose="00000400000000000000" pitchFamily="2" charset="-78"/>
              </a:rPr>
              <a:t>" </a:t>
            </a:r>
            <a:r>
              <a:rPr lang="ar-SA">
                <a:cs typeface="B Nazanin" panose="00000400000000000000" pitchFamily="2" charset="-78"/>
              </a:rPr>
              <a:t>(</a:t>
            </a:r>
            <a:r>
              <a:rPr lang="ar-SA">
                <a:solidFill>
                  <a:srgbClr val="FF0000"/>
                </a:solidFill>
                <a:cs typeface="B Nazanin" panose="00000400000000000000" pitchFamily="2" charset="-78"/>
              </a:rPr>
              <a:t>اصحاب الکهف</a:t>
            </a:r>
            <a:r>
              <a:rPr lang="en-US">
                <a:solidFill>
                  <a:srgbClr val="FF0000"/>
                </a:solidFill>
                <a:cs typeface="B Nazanin" panose="00000400000000000000" pitchFamily="2" charset="-78"/>
              </a:rPr>
              <a:t> </a:t>
            </a:r>
            <a:r>
              <a:rPr lang="en-US">
                <a:cs typeface="B Nazanin" panose="00000400000000000000" pitchFamily="2" charset="-78"/>
              </a:rPr>
              <a:t>- </a:t>
            </a:r>
            <a:r>
              <a:rPr lang="ar-SA">
                <a:cs typeface="B Nazanin" panose="00000400000000000000" pitchFamily="2" charset="-78"/>
              </a:rPr>
              <a:t>-۱۹۳۳ که در عین حال نخستین اثر چاپ شده و نمایانگر استعداد بارور و اتکای به نفس اوست. این اثر به و سیله بزرگانی چون </a:t>
            </a:r>
            <a:r>
              <a:rPr lang="en-US">
                <a:cs typeface="B Nazanin" panose="00000400000000000000" pitchFamily="2" charset="-78"/>
              </a:rPr>
              <a:t>" </a:t>
            </a:r>
            <a:r>
              <a:rPr lang="ar-SA">
                <a:cs typeface="B Nazanin" panose="00000400000000000000" pitchFamily="2" charset="-78"/>
              </a:rPr>
              <a:t>طه حسین</a:t>
            </a:r>
            <a:r>
              <a:rPr lang="en-US">
                <a:cs typeface="B Nazanin" panose="00000400000000000000" pitchFamily="2" charset="-78"/>
              </a:rPr>
              <a:t> " </a:t>
            </a:r>
            <a:r>
              <a:rPr lang="ar-SA">
                <a:cs typeface="B Nazanin" panose="00000400000000000000" pitchFamily="2" charset="-78"/>
              </a:rPr>
              <a:t>، به عنوان نقطه ی تحول ادبیات عرب شناخته شده که احتمالا</a:t>
            </a:r>
            <a:r>
              <a:rPr lang="en-US">
                <a:cs typeface="B Nazanin" panose="00000400000000000000" pitchFamily="2" charset="-78"/>
              </a:rPr>
              <a:t>" </a:t>
            </a:r>
            <a:r>
              <a:rPr lang="ar-SA">
                <a:solidFill>
                  <a:srgbClr val="FF0000"/>
                </a:solidFill>
                <a:cs typeface="B Nazanin" panose="00000400000000000000" pitchFamily="2" charset="-78"/>
              </a:rPr>
              <a:t>بهترین نمایشنامه </a:t>
            </a:r>
            <a:r>
              <a:rPr lang="ar-SA">
                <a:cs typeface="B Nazanin" panose="00000400000000000000" pitchFamily="2" charset="-78"/>
              </a:rPr>
              <a:t>ی وی است</a:t>
            </a:r>
            <a:r>
              <a:rPr lang="en-US">
                <a:cs typeface="B Nazanin" panose="00000400000000000000" pitchFamily="2" charset="-78"/>
              </a:rPr>
              <a:t>. </a:t>
            </a:r>
            <a:r>
              <a:rPr lang="ar-SA">
                <a:cs typeface="B Nazanin" panose="00000400000000000000" pitchFamily="2" charset="-78"/>
              </a:rPr>
              <a:t>دیگری متاخرست ،</a:t>
            </a:r>
            <a:r>
              <a:rPr lang="en-US">
                <a:cs typeface="B Nazanin" panose="00000400000000000000" pitchFamily="2" charset="-78"/>
              </a:rPr>
              <a:t> "</a:t>
            </a:r>
            <a:r>
              <a:rPr lang="ar-SA">
                <a:solidFill>
                  <a:srgbClr val="FF0000"/>
                </a:solidFill>
                <a:cs typeface="B Nazanin" panose="00000400000000000000" pitchFamily="2" charset="-78"/>
              </a:rPr>
              <a:t>رحلة الى الغد</a:t>
            </a:r>
            <a:r>
              <a:rPr lang="ar-SA">
                <a:cs typeface="B Nazanin" panose="00000400000000000000" pitchFamily="2" charset="-78"/>
              </a:rPr>
              <a:t>" (</a:t>
            </a:r>
            <a:r>
              <a:rPr lang="ar-SA">
                <a:solidFill>
                  <a:srgbClr val="FF0000"/>
                </a:solidFill>
                <a:cs typeface="B Nazanin" panose="00000400000000000000" pitchFamily="2" charset="-78"/>
              </a:rPr>
              <a:t>سفری به فردا</a:t>
            </a:r>
            <a:r>
              <a:rPr lang="ar-SA">
                <a:cs typeface="B Nazanin" panose="00000400000000000000" pitchFamily="2" charset="-78"/>
              </a:rPr>
              <a:t>)</a:t>
            </a:r>
            <a:r>
              <a:rPr lang="en-US">
                <a:cs typeface="B Nazanin" panose="00000400000000000000" pitchFamily="2" charset="-78"/>
              </a:rPr>
              <a:t>  - </a:t>
            </a:r>
            <a:r>
              <a:rPr lang="ar-SA">
                <a:cs typeface="B Nazanin" panose="00000400000000000000" pitchFamily="2" charset="-78"/>
              </a:rPr>
              <a:t>۱۹۷۵ -نام دارد</a:t>
            </a:r>
            <a:r>
              <a:rPr lang="en-US">
                <a:cs typeface="B Nazanin" panose="00000400000000000000" pitchFamily="2" charset="-78"/>
              </a:rPr>
              <a:t> . </a:t>
            </a:r>
            <a:r>
              <a:rPr lang="ar-SA">
                <a:cs typeface="B Nazanin" panose="00000400000000000000" pitchFamily="2" charset="-78"/>
              </a:rPr>
              <a:t>دو نمایشنامه اختلاف چندانی با هم ندارد و مضمون اصلی هر دو این است که</a:t>
            </a:r>
            <a:r>
              <a:rPr lang="en-US">
                <a:cs typeface="B Nazanin" panose="00000400000000000000" pitchFamily="2" charset="-78"/>
              </a:rPr>
              <a:t>: </a:t>
            </a:r>
            <a:r>
              <a:rPr lang="ar-SA">
                <a:cs typeface="B Nazanin" panose="00000400000000000000" pitchFamily="2" charset="-78"/>
              </a:rPr>
              <a:t>انسان زندانی گذشته ی خویش است</a:t>
            </a:r>
            <a:r>
              <a:rPr lang="en-US">
                <a:cs typeface="B Nazanin" panose="00000400000000000000" pitchFamily="2" charset="-78"/>
              </a:rPr>
              <a:t> . </a:t>
            </a:r>
            <a:r>
              <a:rPr lang="ar-SA">
                <a:cs typeface="B Nazanin" panose="00000400000000000000" pitchFamily="2" charset="-78"/>
              </a:rPr>
              <a:t>در این جا برخی از تشابهات برجسته ی این دو اثر مورد بررسی قرار می گیرد.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43612"/>
            <a:ext cx="3307040" cy="2200685"/>
          </a:xfrm>
          <a:prstGeom prst="rect">
            <a:avLst/>
          </a:prstGeom>
        </p:spPr>
      </p:pic>
      <p:sp>
        <p:nvSpPr>
          <p:cNvPr id="5" name="TextBox 4"/>
          <p:cNvSpPr txBox="1"/>
          <p:nvPr/>
        </p:nvSpPr>
        <p:spPr>
          <a:xfrm>
            <a:off x="1592826" y="4542503"/>
            <a:ext cx="1858297"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طه حسین</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2827697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از نمایشنامه های معروف توفیق حکیم: اهل الکهف</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"اهل الكهف</a:t>
            </a:r>
            <a:r>
              <a:rPr lang="en-US">
                <a:cs typeface="B Nazanin" panose="00000400000000000000" pitchFamily="2" charset="-78"/>
              </a:rPr>
              <a:t> " </a:t>
            </a:r>
            <a:r>
              <a:rPr lang="ar-SA">
                <a:cs typeface="B Nazanin" panose="00000400000000000000" pitchFamily="2" charset="-78"/>
              </a:rPr>
              <a:t>آخرین ماه هراس انگیز زندگی به مرد را توصیف می کند</a:t>
            </a:r>
            <a:r>
              <a:rPr lang="en-US">
                <a:cs typeface="B Nazanin" panose="00000400000000000000" pitchFamily="2" charset="-78"/>
              </a:rPr>
              <a:t>. </a:t>
            </a:r>
            <a:r>
              <a:rPr lang="ar-SA">
                <a:cs typeface="B Nazanin" panose="00000400000000000000" pitchFamily="2" charset="-78"/>
              </a:rPr>
              <a:t>دو تن از آنان" مرنوش</a:t>
            </a:r>
            <a:r>
              <a:rPr lang="en-US">
                <a:cs typeface="B Nazanin" panose="00000400000000000000" pitchFamily="2" charset="-78"/>
              </a:rPr>
              <a:t>" </a:t>
            </a:r>
            <a:r>
              <a:rPr lang="ar-SA">
                <a:cs typeface="B Nazanin" panose="00000400000000000000" pitchFamily="2" charset="-78"/>
              </a:rPr>
              <a:t>و</a:t>
            </a:r>
            <a:r>
              <a:rPr lang="en-US">
                <a:cs typeface="B Nazanin" panose="00000400000000000000" pitchFamily="2" charset="-78"/>
              </a:rPr>
              <a:t>"</a:t>
            </a:r>
            <a:r>
              <a:rPr lang="ar-SA">
                <a:cs typeface="B Nazanin" panose="00000400000000000000" pitchFamily="2" charset="-78"/>
              </a:rPr>
              <a:t>مشلينيا</a:t>
            </a:r>
            <a:r>
              <a:rPr lang="en-US">
                <a:cs typeface="B Nazanin" panose="00000400000000000000" pitchFamily="2" charset="-78"/>
              </a:rPr>
              <a:t>"</a:t>
            </a:r>
            <a:r>
              <a:rPr lang="ar-SA">
                <a:cs typeface="B Nazanin" panose="00000400000000000000" pitchFamily="2" charset="-78"/>
              </a:rPr>
              <a:t>، از نجبای جوان هستند ( طرفدار پنهانی مسیحیان و در عین حال مشاوران نزدیک</a:t>
            </a:r>
            <a:r>
              <a:rPr lang="en-US">
                <a:cs typeface="B Nazanin" panose="00000400000000000000" pitchFamily="2" charset="-78"/>
              </a:rPr>
              <a:t> " </a:t>
            </a:r>
            <a:r>
              <a:rPr lang="ar-SA">
                <a:cs typeface="B Nazanin" panose="00000400000000000000" pitchFamily="2" charset="-78"/>
              </a:rPr>
              <a:t>دقیانوس" فرمانروای کافر</a:t>
            </a:r>
            <a:r>
              <a:rPr lang="en-US">
                <a:cs typeface="B Nazanin" panose="00000400000000000000" pitchFamily="2" charset="-78"/>
              </a:rPr>
              <a:t> " </a:t>
            </a:r>
            <a:r>
              <a:rPr lang="ar-SA">
                <a:cs typeface="B Nazanin" panose="00000400000000000000" pitchFamily="2" charset="-78"/>
              </a:rPr>
              <a:t>طرسوس")، و زمانی که پادشاه دستور قتل عام همه ی هم کیشان آنان را می دهد ، به غار" </a:t>
            </a:r>
            <a:r>
              <a:rPr lang="ar-SA">
                <a:cs typeface="B Nazanin" panose="00000400000000000000" pitchFamily="2" charset="-78"/>
              </a:rPr>
              <a:t>یملیخا </a:t>
            </a:r>
            <a:r>
              <a:rPr lang="ar-SA" smtClean="0">
                <a:cs typeface="B Nazanin" panose="00000400000000000000" pitchFamily="2" charset="-78"/>
              </a:rPr>
              <a:t>"،</a:t>
            </a:r>
            <a:r>
              <a:rPr lang="ar-SA" smtClean="0">
                <a:cs typeface="B Nazanin" panose="00000400000000000000" pitchFamily="2" charset="-78"/>
              </a:rPr>
              <a:t> یک جویان مسیحی، پناهنده می شوند</a:t>
            </a:r>
            <a:r>
              <a:rPr lang="en-US" smtClean="0">
                <a:cs typeface="B Nazanin" panose="00000400000000000000" pitchFamily="2" charset="-78"/>
              </a:rPr>
              <a:t>. </a:t>
            </a:r>
            <a:r>
              <a:rPr lang="ar-SA" smtClean="0">
                <a:cs typeface="B Nazanin" panose="00000400000000000000" pitchFamily="2" charset="-78"/>
              </a:rPr>
              <a:t>پرده ی اول( که تمام آن به جز قسمت های آخر که در تاریکی می گذرد و این از شیوه های خاص توفیق الحکیم است ) در بازگشت می گوید که سکه های دقیانوس دیگر ارزش قانونی ندارد ،و به دلایل بی شماری در" طرسوس</a:t>
            </a:r>
            <a:r>
              <a:rPr lang="en-US" smtClean="0">
                <a:cs typeface="B Nazanin" panose="00000400000000000000" pitchFamily="2" charset="-78"/>
              </a:rPr>
              <a:t>" </a:t>
            </a:r>
            <a:r>
              <a:rPr lang="ar-SA" smtClean="0">
                <a:cs typeface="B Nazanin" panose="00000400000000000000" pitchFamily="2" charset="-78"/>
              </a:rPr>
              <a:t>یک تحول بزرگ واقع شده است</a:t>
            </a:r>
            <a:r>
              <a:rPr lang="en-US" smtClean="0">
                <a:cs typeface="B Nazanin" panose="00000400000000000000" pitchFamily="2" charset="-78"/>
              </a:rPr>
              <a:t>. </a:t>
            </a:r>
            <a:r>
              <a:rPr lang="ar-SA" smtClean="0">
                <a:cs typeface="B Nazanin" panose="00000400000000000000" pitchFamily="2" charset="-78"/>
              </a:rPr>
              <a:t>مدتی نمی گذرد که مردم به غار هجوم می آورند و غار نشینان را به کاخ می برند</a:t>
            </a:r>
            <a:r>
              <a:rPr lang="en-US" smtClean="0">
                <a:cs typeface="B Nazanin" panose="00000400000000000000" pitchFamily="2" charset="-78"/>
              </a:rPr>
              <a:t> </a:t>
            </a:r>
            <a:endParaRPr lang="fa-IR" smtClean="0">
              <a:cs typeface="B Nazanin" panose="00000400000000000000" pitchFamily="2" charset="-78"/>
            </a:endParaRPr>
          </a:p>
          <a:p>
            <a:pPr algn="just"/>
            <a:r>
              <a:rPr lang="ar-SA" smtClean="0">
                <a:cs typeface="B Nazanin" panose="00000400000000000000" pitchFamily="2" charset="-78"/>
              </a:rPr>
              <a:t> در آنجا از رفتار احترام آمیز مردم در می یابند که از فرارشان سه قرن می گذرد آنان از مدت ها پیش رسما</a:t>
            </a:r>
            <a:r>
              <a:rPr lang="en-US" smtClean="0">
                <a:cs typeface="B Nazanin" panose="00000400000000000000" pitchFamily="2" charset="-78"/>
              </a:rPr>
              <a:t> " </a:t>
            </a:r>
            <a:r>
              <a:rPr lang="ar-SA" smtClean="0">
                <a:cs typeface="B Nazanin" panose="00000400000000000000" pitchFamily="2" charset="-78"/>
              </a:rPr>
              <a:t>جزو قدیسان شده اند</a:t>
            </a:r>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612226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از نمایشنامه های معروف توفیق حکیم: اهل الکهف</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smtClean="0">
                <a:cs typeface="B Nazanin" panose="00000400000000000000" pitchFamily="2" charset="-78"/>
              </a:rPr>
              <a:t>.</a:t>
            </a:r>
            <a:r>
              <a:rPr lang="ar-SA">
                <a:cs typeface="B Nazanin" panose="00000400000000000000" pitchFamily="2" charset="-78"/>
              </a:rPr>
              <a:t> "يمليخا</a:t>
            </a:r>
            <a:r>
              <a:rPr lang="en-US">
                <a:cs typeface="B Nazanin" panose="00000400000000000000" pitchFamily="2" charset="-78"/>
              </a:rPr>
              <a:t>" </a:t>
            </a:r>
            <a:r>
              <a:rPr lang="ar-SA">
                <a:cs typeface="B Nazanin" panose="00000400000000000000" pitchFamily="2" charset="-78"/>
              </a:rPr>
              <a:t>با رفتاری که در معابر از مردم می بیند و تغییراتی را که در شهر مشاهده می کند، اولین کسی</a:t>
            </a:r>
            <a:r>
              <a:rPr lang="en-US">
                <a:cs typeface="B Nazanin" panose="00000400000000000000" pitchFamily="2" charset="-78"/>
              </a:rPr>
              <a:t>  </a:t>
            </a:r>
            <a:r>
              <a:rPr lang="ar-SA">
                <a:cs typeface="B Nazanin" panose="00000400000000000000" pitchFamily="2" charset="-78"/>
              </a:rPr>
              <a:t>است که این حقیقت وحشتناک را می پذیرد</a:t>
            </a:r>
            <a:r>
              <a:rPr lang="en-US">
                <a:cs typeface="B Nazanin" panose="00000400000000000000" pitchFamily="2" charset="-78"/>
              </a:rPr>
              <a:t>. </a:t>
            </a:r>
            <a:br>
              <a:rPr lang="en-US">
                <a:cs typeface="B Nazanin" panose="00000400000000000000" pitchFamily="2" charset="-78"/>
              </a:rPr>
            </a:br>
            <a:r>
              <a:rPr lang="en-US">
                <a:cs typeface="B Nazanin" panose="00000400000000000000" pitchFamily="2" charset="-78"/>
              </a:rPr>
              <a:t>"</a:t>
            </a:r>
            <a:r>
              <a:rPr lang="ar-SA">
                <a:cs typeface="B Nazanin" panose="00000400000000000000" pitchFamily="2" charset="-78"/>
              </a:rPr>
              <a:t>مرتوش" با کشف آرامگاه پسرش متقاعد می شود اما</a:t>
            </a:r>
            <a:r>
              <a:rPr lang="en-US">
                <a:cs typeface="B Nazanin" panose="00000400000000000000" pitchFamily="2" charset="-78"/>
              </a:rPr>
              <a:t> " </a:t>
            </a:r>
            <a:r>
              <a:rPr lang="ar-SA">
                <a:cs typeface="B Nazanin" panose="00000400000000000000" pitchFamily="2" charset="-78"/>
              </a:rPr>
              <a:t>مشلينيا</a:t>
            </a:r>
            <a:r>
              <a:rPr lang="en-US">
                <a:cs typeface="B Nazanin" panose="00000400000000000000" pitchFamily="2" charset="-78"/>
              </a:rPr>
              <a:t> " </a:t>
            </a:r>
            <a:r>
              <a:rPr lang="ar-SA">
                <a:cs typeface="B Nazanin" panose="00000400000000000000" pitchFamily="2" charset="-78"/>
              </a:rPr>
              <a:t>سیصد سال را فاصله ای بی اهمیت می شمارد، به خصوص که دختر سلطان، "پریسکا "به دختر دقیانوس- که همین نام را داشت و پنهانی نامزد وی بود برتری زیادی دارد</a:t>
            </a:r>
            <a:r>
              <a:rPr lang="en-US">
                <a:cs typeface="B Nazanin" panose="00000400000000000000" pitchFamily="2" charset="-78"/>
              </a:rPr>
              <a:t>. </a:t>
            </a:r>
            <a:r>
              <a:rPr lang="ar-SA">
                <a:cs typeface="B Nazanin" panose="00000400000000000000" pitchFamily="2" charset="-78"/>
              </a:rPr>
              <a:t>تنها هنگامی که او در منصرف کردن عقیده ی</a:t>
            </a:r>
            <a:r>
              <a:rPr lang="en-US">
                <a:cs typeface="B Nazanin" panose="00000400000000000000" pitchFamily="2" charset="-78"/>
              </a:rPr>
              <a:t> " </a:t>
            </a:r>
            <a:r>
              <a:rPr lang="ar-SA">
                <a:cs typeface="B Nazanin" panose="00000400000000000000" pitchFamily="2" charset="-78"/>
              </a:rPr>
              <a:t>پریسکا</a:t>
            </a:r>
            <a:r>
              <a:rPr lang="en-US">
                <a:cs typeface="B Nazanin" panose="00000400000000000000" pitchFamily="2" charset="-78"/>
              </a:rPr>
              <a:t> " </a:t>
            </a:r>
            <a:r>
              <a:rPr lang="ar-SA">
                <a:cs typeface="B Nazanin" panose="00000400000000000000" pitchFamily="2" charset="-78"/>
              </a:rPr>
              <a:t>سیصد سال مانعی در راه اتحاد آنهاست، شکست می خورد، در می یابد که دیگر زمان همراه او نیست</a:t>
            </a:r>
            <a:r>
              <a:rPr lang="en-US">
                <a:cs typeface="B Nazanin" panose="00000400000000000000" pitchFamily="2" charset="-78"/>
              </a:rPr>
              <a:t>.</a:t>
            </a:r>
          </a:p>
          <a:p>
            <a:pPr algn="just"/>
            <a:endParaRPr lang="en-US">
              <a:cs typeface="B Nazanin" panose="00000400000000000000" pitchFamily="2" charset="-78"/>
            </a:endParaRPr>
          </a:p>
        </p:txBody>
      </p:sp>
    </p:spTree>
    <p:extLst>
      <p:ext uri="{BB962C8B-B14F-4D97-AF65-F5344CB8AC3E}">
        <p14:creationId xmlns:p14="http://schemas.microsoft.com/office/powerpoint/2010/main" val="1928324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از نمایشنامه های معروف توفیق حکیم: اهل الکهف</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این گروه یکی یکی به غار بر می گردند، غاری که تنها رابطشان با دنیایی است که شناخته اند. پرده ی چهارم که تماما" در تاریکی می گذرد ، با بیداری دوباره</a:t>
            </a:r>
            <a:r>
              <a:rPr lang="en-US">
                <a:cs typeface="B Nazanin" panose="00000400000000000000" pitchFamily="2" charset="-78"/>
              </a:rPr>
              <a:t> " </a:t>
            </a:r>
            <a:r>
              <a:rPr lang="ar-SA">
                <a:cs typeface="B Nazanin" panose="00000400000000000000" pitchFamily="2" charset="-78"/>
              </a:rPr>
              <a:t>طرسوس</a:t>
            </a:r>
            <a:r>
              <a:rPr lang="en-US">
                <a:cs typeface="B Nazanin" panose="00000400000000000000" pitchFamily="2" charset="-78"/>
              </a:rPr>
              <a:t>" </a:t>
            </a:r>
            <a:r>
              <a:rPr lang="ar-SA">
                <a:cs typeface="B Nazanin" panose="00000400000000000000" pitchFamily="2" charset="-78"/>
              </a:rPr>
              <a:t>جدید می پردازند و</a:t>
            </a:r>
            <a:r>
              <a:rPr lang="en-US">
                <a:cs typeface="B Nazanin" panose="00000400000000000000" pitchFamily="2" charset="-78"/>
              </a:rPr>
              <a:t> " </a:t>
            </a:r>
            <a:r>
              <a:rPr lang="ar-SA">
                <a:cs typeface="B Nazanin" panose="00000400000000000000" pitchFamily="2" charset="-78"/>
              </a:rPr>
              <a:t>مشلینیا</a:t>
            </a:r>
            <a:r>
              <a:rPr lang="en-US">
                <a:cs typeface="B Nazanin" panose="00000400000000000000" pitchFamily="2" charset="-78"/>
              </a:rPr>
              <a:t> " </a:t>
            </a:r>
            <a:r>
              <a:rPr lang="ar-SA">
                <a:cs typeface="B Nazanin" panose="00000400000000000000" pitchFamily="2" charset="-78"/>
              </a:rPr>
              <a:t>و</a:t>
            </a:r>
            <a:r>
              <a:rPr lang="en-US">
                <a:cs typeface="B Nazanin" panose="00000400000000000000" pitchFamily="2" charset="-78"/>
              </a:rPr>
              <a:t> " </a:t>
            </a:r>
            <a:r>
              <a:rPr lang="ar-SA">
                <a:cs typeface="B Nazanin" panose="00000400000000000000" pitchFamily="2" charset="-78"/>
              </a:rPr>
              <a:t>مرنوش</a:t>
            </a:r>
            <a:r>
              <a:rPr lang="en-US">
                <a:cs typeface="B Nazanin" panose="00000400000000000000" pitchFamily="2" charset="-78"/>
              </a:rPr>
              <a:t>" </a:t>
            </a:r>
            <a:r>
              <a:rPr lang="ar-SA">
                <a:cs typeface="B Nazanin" panose="00000400000000000000" pitchFamily="2" charset="-78"/>
              </a:rPr>
              <a:t>معتقد می شوند که همه آنها یک رویا بوده است و بر آن می شوند که با فرستادن"یملیخا" برای تهیه ی غذا، قضیه را تکرار کنند ولی "یملیخا"در اثر گرسنگی می میرد، " بدون آنکه بدانم زندگی ام خواب است یا واقعیت". "مشلینیا" و "مرنوش" هم درمی یابند که لباس آنان، لباس زمان دقیانوس نیست و این کشف وحشتناک و ناگهانی مرگ" مرنوش</a:t>
            </a:r>
            <a:r>
              <a:rPr lang="en-US">
                <a:cs typeface="B Nazanin" panose="00000400000000000000" pitchFamily="2" charset="-78"/>
              </a:rPr>
              <a:t>" </a:t>
            </a:r>
            <a:r>
              <a:rPr lang="ar-SA">
                <a:cs typeface="B Nazanin" panose="00000400000000000000" pitchFamily="2" charset="-78"/>
              </a:rPr>
              <a:t>را تسریع می کند</a:t>
            </a:r>
            <a:r>
              <a:rPr lang="en-US">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3604060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 </a:t>
            </a:r>
            <a:r>
              <a:rPr lang="ar-SA">
                <a:cs typeface="B Nazanin" panose="00000400000000000000" pitchFamily="2" charset="-78"/>
              </a:rPr>
              <a:t>مشلينيا</a:t>
            </a:r>
            <a:r>
              <a:rPr lang="en-US">
                <a:cs typeface="B Nazanin" panose="00000400000000000000" pitchFamily="2" charset="-78"/>
              </a:rPr>
              <a:t> " </a:t>
            </a:r>
            <a:r>
              <a:rPr lang="ar-SA">
                <a:cs typeface="B Nazanin" panose="00000400000000000000" pitchFamily="2" charset="-78"/>
              </a:rPr>
              <a:t>دوباره با خود به بحث می پردازد که به هر صورت سه قرن ، وقتی که عاشق باشی، چیزی نیست</a:t>
            </a:r>
            <a:r>
              <a:rPr lang="en-US">
                <a:cs typeface="B Nazanin" panose="00000400000000000000" pitchFamily="2" charset="-78"/>
              </a:rPr>
              <a:t> ) </a:t>
            </a:r>
            <a:r>
              <a:rPr lang="ar-SA">
                <a:cs typeface="B Nazanin" panose="00000400000000000000" pitchFamily="2" charset="-78"/>
              </a:rPr>
              <a:t>مارویا نیستیم</a:t>
            </a:r>
            <a:r>
              <a:rPr lang="en-US">
                <a:cs typeface="B Nazanin" panose="00000400000000000000" pitchFamily="2" charset="-78"/>
              </a:rPr>
              <a:t> ... </a:t>
            </a:r>
            <a:r>
              <a:rPr lang="ar-SA">
                <a:cs typeface="B Nazanin" panose="00000400000000000000" pitchFamily="2" charset="-78"/>
              </a:rPr>
              <a:t>زمان رویاست</a:t>
            </a:r>
            <a:r>
              <a:rPr lang="en-US">
                <a:cs typeface="B Nazanin" panose="00000400000000000000" pitchFamily="2" charset="-78"/>
              </a:rPr>
              <a:t>. </a:t>
            </a:r>
            <a:r>
              <a:rPr lang="ar-SA">
                <a:cs typeface="B Nazanin" panose="00000400000000000000" pitchFamily="2" charset="-78"/>
              </a:rPr>
              <a:t>این ماییم که واقعیت هستیم.</a:t>
            </a:r>
            <a:r>
              <a:rPr lang="en-US">
                <a:cs typeface="B Nazanin" panose="00000400000000000000" pitchFamily="2" charset="-78"/>
              </a:rPr>
              <a:t>" </a:t>
            </a:r>
            <a:r>
              <a:rPr lang="ar-SA">
                <a:cs typeface="B Nazanin" panose="00000400000000000000" pitchFamily="2" charset="-78"/>
              </a:rPr>
              <a:t>پریسکا</a:t>
            </a:r>
            <a:r>
              <a:rPr lang="en-US">
                <a:cs typeface="B Nazanin" panose="00000400000000000000" pitchFamily="2" charset="-78"/>
              </a:rPr>
              <a:t> " </a:t>
            </a:r>
            <a:r>
              <a:rPr lang="ar-SA">
                <a:cs typeface="B Nazanin" panose="00000400000000000000" pitchFamily="2" charset="-78"/>
              </a:rPr>
              <a:t>به طرز ناگهانی وارد می شود و عقیده ی او را تایید می کند</a:t>
            </a:r>
            <a:r>
              <a:rPr lang="en-US">
                <a:cs typeface="B Nazanin" panose="00000400000000000000" pitchFamily="2" charset="-78"/>
              </a:rPr>
              <a:t>  </a:t>
            </a:r>
            <a:r>
              <a:rPr lang="ar-SA">
                <a:cs typeface="B Nazanin" panose="00000400000000000000" pitchFamily="2" charset="-78"/>
              </a:rPr>
              <a:t>: "عشق نیرومندتر از زمان است".  عقیده ی او در مدت یک ماه تغییر یافته و او دیگر سیصد سال گمشده ی</a:t>
            </a:r>
            <a:r>
              <a:rPr lang="en-US">
                <a:cs typeface="B Nazanin" panose="00000400000000000000" pitchFamily="2" charset="-78"/>
              </a:rPr>
              <a:t> " </a:t>
            </a:r>
            <a:r>
              <a:rPr lang="ar-SA">
                <a:cs typeface="B Nazanin" panose="00000400000000000000" pitchFamily="2" charset="-78"/>
              </a:rPr>
              <a:t>مشلینیا</a:t>
            </a:r>
            <a:r>
              <a:rPr lang="en-US">
                <a:cs typeface="B Nazanin" panose="00000400000000000000" pitchFamily="2" charset="-78"/>
              </a:rPr>
              <a:t> " </a:t>
            </a:r>
            <a:r>
              <a:rPr lang="ar-SA">
                <a:cs typeface="B Nazanin" panose="00000400000000000000" pitchFamily="2" charset="-78"/>
              </a:rPr>
              <a:t>را مانع عشق خودشان نمی داند ، اینک او درباره ی موقعیت خود در زمان نامطمئن است و عقیده دارد که ممکن است </a:t>
            </a:r>
            <a:r>
              <a:rPr lang="ar-SA">
                <a:cs typeface="B Nazanin" panose="00000400000000000000" pitchFamily="2" charset="-78"/>
              </a:rPr>
              <a:t>خود </a:t>
            </a:r>
            <a:r>
              <a:rPr lang="fa-IR">
                <a:cs typeface="B Nazanin" panose="00000400000000000000" pitchFamily="2" charset="-78"/>
              </a:rPr>
              <a:t> </a:t>
            </a:r>
            <a:r>
              <a:rPr lang="ar-SA" smtClean="0">
                <a:cs typeface="B Nazanin" panose="00000400000000000000" pitchFamily="2" charset="-78"/>
              </a:rPr>
              <a:t>او </a:t>
            </a:r>
            <a:r>
              <a:rPr lang="ar-SA">
                <a:cs typeface="B Nazanin" panose="00000400000000000000" pitchFamily="2" charset="-78"/>
              </a:rPr>
              <a:t>همان پریسکایی باشد که</a:t>
            </a:r>
            <a:r>
              <a:rPr lang="en-US">
                <a:cs typeface="B Nazanin" panose="00000400000000000000" pitchFamily="2" charset="-78"/>
              </a:rPr>
              <a:t> " </a:t>
            </a:r>
            <a:r>
              <a:rPr lang="ar-SA">
                <a:cs typeface="B Nazanin" panose="00000400000000000000" pitchFamily="2" charset="-78"/>
              </a:rPr>
              <a:t>مشلینیا</a:t>
            </a:r>
            <a:r>
              <a:rPr lang="en-US">
                <a:cs typeface="B Nazanin" panose="00000400000000000000" pitchFamily="2" charset="-78"/>
              </a:rPr>
              <a:t> " </a:t>
            </a:r>
            <a:r>
              <a:rPr lang="ar-SA">
                <a:cs typeface="B Nazanin" panose="00000400000000000000" pitchFamily="2" charset="-78"/>
              </a:rPr>
              <a:t>در زمان دقیانوس او را دوست داشت</a:t>
            </a:r>
            <a:r>
              <a:rPr lang="en-US">
                <a:cs typeface="B Nazanin" panose="00000400000000000000" pitchFamily="2" charset="-78"/>
              </a:rPr>
              <a:t> .</a:t>
            </a:r>
          </a:p>
          <a:p>
            <a:pPr algn="just"/>
            <a:endParaRPr lang="fa-IR">
              <a:cs typeface="B Nazanin" panose="00000400000000000000" pitchFamily="2" charset="-78"/>
            </a:endParaRPr>
          </a:p>
        </p:txBody>
      </p:sp>
    </p:spTree>
    <p:extLst>
      <p:ext uri="{BB962C8B-B14F-4D97-AF65-F5344CB8AC3E}">
        <p14:creationId xmlns:p14="http://schemas.microsoft.com/office/powerpoint/2010/main" val="3565605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دو عاشق قبل از مرگ" مشلینیا"  در اثر گرسنگی، لحظه ی کوتاهی را با شادی می گذرانند</a:t>
            </a:r>
            <a:r>
              <a:rPr lang="en-US">
                <a:cs typeface="B Nazanin" panose="00000400000000000000" pitchFamily="2" charset="-78"/>
              </a:rPr>
              <a:t> - </a:t>
            </a:r>
            <a:r>
              <a:rPr lang="ar-SA">
                <a:cs typeface="B Nazanin" panose="00000400000000000000" pitchFamily="2" charset="-78"/>
              </a:rPr>
              <a:t>پریسکا در کنار او میماند</a:t>
            </a:r>
            <a:r>
              <a:rPr lang="en-US">
                <a:cs typeface="B Nazanin" panose="00000400000000000000" pitchFamily="2" charset="-78"/>
              </a:rPr>
              <a:t>. </a:t>
            </a:r>
            <a:r>
              <a:rPr lang="ar-SA">
                <a:cs typeface="B Nazanin" panose="00000400000000000000" pitchFamily="2" charset="-78"/>
              </a:rPr>
              <a:t>با این امید که در آنده با او زنده شود ، گرچه می داند که در بیرون چه خبر است چون" پریسکا" قبل از آنکه عقیده اش تغییر کند ، به پدرش پیشنهاد کرده است که غار" قدیسان" به معبدی تبدیل شود در این وقت، گروهی وارد می شوند که سلطان را در حال گذاشتن اولین سنگ زیربنای آن تماشا کنند</a:t>
            </a:r>
            <a:r>
              <a:rPr lang="en-US">
                <a:cs typeface="B Nazanin" panose="00000400000000000000" pitchFamily="2" charset="-78"/>
              </a:rPr>
              <a:t>. </a:t>
            </a:r>
            <a:r>
              <a:rPr lang="ar-SA">
                <a:cs typeface="B Nazanin" panose="00000400000000000000" pitchFamily="2" charset="-78"/>
              </a:rPr>
              <a:t>مدخل غار بتونه می شود و</a:t>
            </a:r>
            <a:r>
              <a:rPr lang="en-US">
                <a:cs typeface="B Nazanin" panose="00000400000000000000" pitchFamily="2" charset="-78"/>
              </a:rPr>
              <a:t> "</a:t>
            </a:r>
            <a:r>
              <a:rPr lang="ar-SA">
                <a:cs typeface="B Nazanin" panose="00000400000000000000" pitchFamily="2" charset="-78"/>
              </a:rPr>
              <a:t>پریسکا</a:t>
            </a:r>
            <a:r>
              <a:rPr lang="en-US">
                <a:cs typeface="B Nazanin" panose="00000400000000000000" pitchFamily="2" charset="-78"/>
              </a:rPr>
              <a:t>" </a:t>
            </a:r>
            <a:r>
              <a:rPr lang="ar-SA">
                <a:cs typeface="B Nazanin" panose="00000400000000000000" pitchFamily="2" charset="-78"/>
              </a:rPr>
              <a:t>و عاشق مرده ی او زندانی می شوند</a:t>
            </a:r>
            <a:r>
              <a:rPr lang="en-US">
                <a:cs typeface="B Nazanin" panose="00000400000000000000" pitchFamily="2" charset="-78"/>
              </a:rPr>
              <a:t> . </a:t>
            </a:r>
            <a:endParaRPr lang="fa-IR">
              <a:cs typeface="B Nazanin" panose="00000400000000000000" pitchFamily="2" charset="-78"/>
            </a:endParaRPr>
          </a:p>
        </p:txBody>
      </p:sp>
    </p:spTree>
    <p:extLst>
      <p:ext uri="{BB962C8B-B14F-4D97-AF65-F5344CB8AC3E}">
        <p14:creationId xmlns:p14="http://schemas.microsoft.com/office/powerpoint/2010/main" val="2987900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a:t>
            </a:r>
            <a:r>
              <a:rPr lang="ar-SA">
                <a:cs typeface="B Nazanin" panose="00000400000000000000" pitchFamily="2" charset="-78"/>
              </a:rPr>
              <a:t>اهل الكهف</a:t>
            </a:r>
            <a:r>
              <a:rPr lang="en-US">
                <a:cs typeface="B Nazanin" panose="00000400000000000000" pitchFamily="2" charset="-78"/>
              </a:rPr>
              <a:t>" </a:t>
            </a:r>
            <a:r>
              <a:rPr lang="ar-SA">
                <a:cs typeface="B Nazanin" panose="00000400000000000000" pitchFamily="2" charset="-78"/>
              </a:rPr>
              <a:t>که در این خلاصه حق آن ادا نمی شود، می تواند مورد پسند عارف و عامی باشد</a:t>
            </a:r>
            <a:r>
              <a:rPr lang="en-US">
                <a:cs typeface="B Nazanin" panose="00000400000000000000" pitchFamily="2" charset="-78"/>
              </a:rPr>
              <a:t>. </a:t>
            </a:r>
            <a:r>
              <a:rPr lang="ar-SA">
                <a:cs typeface="B Nazanin" panose="00000400000000000000" pitchFamily="2" charset="-78"/>
              </a:rPr>
              <a:t>داستانی است با شکل دراماتیکی خالصی که مبتنی بر سوره ای از قرآن است و تاثیری قوی و صفابخش برخواننده می گذارد</a:t>
            </a:r>
            <a:r>
              <a:rPr lang="en-US">
                <a:cs typeface="B Nazanin" panose="00000400000000000000" pitchFamily="2" charset="-78"/>
              </a:rPr>
              <a:t>. </a:t>
            </a:r>
            <a:r>
              <a:rPr lang="ar-SA">
                <a:cs typeface="B Nazanin" panose="00000400000000000000" pitchFamily="2" charset="-78"/>
              </a:rPr>
              <a:t>طرح آن از پیوستگی یکسان و تحرک و انسجام برخوردار است</a:t>
            </a:r>
            <a:r>
              <a:rPr lang="en-US">
                <a:cs typeface="B Nazanin" panose="00000400000000000000" pitchFamily="2" charset="-78"/>
              </a:rPr>
              <a:t>. </a:t>
            </a:r>
            <a:r>
              <a:rPr lang="ar-SA">
                <a:cs typeface="B Nazanin" panose="00000400000000000000" pitchFamily="2" charset="-78"/>
              </a:rPr>
              <a:t>شخصیت های عمده به خوبی تصویر شده اند ، اما نه چنان که فضای اسرار آمیز داستان را ضعیف کند</a:t>
            </a:r>
            <a:r>
              <a:rPr lang="en-US">
                <a:cs typeface="B Nazanin" panose="00000400000000000000" pitchFamily="2" charset="-78"/>
              </a:rPr>
              <a:t>. </a:t>
            </a:r>
            <a:r>
              <a:rPr lang="ar-SA">
                <a:cs typeface="B Nazanin" panose="00000400000000000000" pitchFamily="2" charset="-78"/>
              </a:rPr>
              <a:t>نمایشنامه به عنوان یک تحقیق روان شناسانه ، در دست یابی اش صریح و در پژوهش خود خستگی ناپذیر و بی ملال است</a:t>
            </a:r>
            <a:r>
              <a:rPr lang="en-US">
                <a:cs typeface="B Nazanin" panose="00000400000000000000" pitchFamily="2" charset="-78"/>
              </a:rPr>
              <a:t>. </a:t>
            </a:r>
            <a:r>
              <a:rPr lang="ar-SA">
                <a:cs typeface="B Nazanin" panose="00000400000000000000" pitchFamily="2" charset="-78"/>
              </a:rPr>
              <a:t>هیچ کلمه ای تلف نشده و هیچ گسیختگی در آن دیده نمی شود .</a:t>
            </a:r>
            <a:endParaRPr lang="fa-IR">
              <a:cs typeface="B Nazanin" panose="00000400000000000000" pitchFamily="2" charset="-78"/>
            </a:endParaRPr>
          </a:p>
        </p:txBody>
      </p:sp>
      <p:sp>
        <p:nvSpPr>
          <p:cNvPr id="4" name="Flowchart: Process 3"/>
          <p:cNvSpPr/>
          <p:nvPr/>
        </p:nvSpPr>
        <p:spPr>
          <a:xfrm>
            <a:off x="1210234" y="4693024"/>
            <a:ext cx="5298141" cy="954741"/>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نمایشنامه به عنوان یک تحقیق روان شناسانه</a:t>
            </a:r>
            <a:endParaRPr lang="fa-IR"/>
          </a:p>
        </p:txBody>
      </p:sp>
    </p:spTree>
    <p:extLst>
      <p:ext uri="{BB962C8B-B14F-4D97-AF65-F5344CB8AC3E}">
        <p14:creationId xmlns:p14="http://schemas.microsoft.com/office/powerpoint/2010/main" val="19183962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مضمون اصلی آن به سبک کلاسیک فرانسوی و یونانی، شتابی به جلو دارد</a:t>
            </a:r>
            <a:r>
              <a:rPr lang="en-US">
                <a:cs typeface="B Nazanin" panose="00000400000000000000" pitchFamily="2" charset="-78"/>
              </a:rPr>
              <a:t>. </a:t>
            </a:r>
          </a:p>
          <a:p>
            <a:pPr algn="just"/>
            <a:r>
              <a:rPr lang="ar-SA">
                <a:cs typeface="B Nazanin" panose="00000400000000000000" pitchFamily="2" charset="-78"/>
              </a:rPr>
              <a:t>این بدان معنی نیست که کنش نمایشنامه غیر قابل انعطاف است ذهن بارور  توفیق الحکیم تایید می کند که " </a:t>
            </a:r>
            <a:r>
              <a:rPr lang="ar-SA" b="1">
                <a:solidFill>
                  <a:srgbClr val="FF0000"/>
                </a:solidFill>
                <a:cs typeface="B Nazanin" panose="00000400000000000000" pitchFamily="2" charset="-78"/>
              </a:rPr>
              <a:t>نیروی عشق برتر از زمان است، زن بیوفاست</a:t>
            </a:r>
            <a:r>
              <a:rPr lang="ar-SA">
                <a:cs typeface="B Nazanin" panose="00000400000000000000" pitchFamily="2" charset="-78"/>
              </a:rPr>
              <a:t>".</a:t>
            </a:r>
            <a:endParaRPr lang="en-US">
              <a:cs typeface="B Nazanin" panose="00000400000000000000" pitchFamily="2" charset="-78"/>
            </a:endParaRPr>
          </a:p>
          <a:p>
            <a:pPr algn="just"/>
            <a:r>
              <a:rPr lang="ar-SA">
                <a:cs typeface="B Nazanin" panose="00000400000000000000" pitchFamily="2" charset="-78"/>
              </a:rPr>
              <a:t>تفاوت های دقیقا بازیگران اصلی به این منظور است که توجه خواننده را جلب کند. " یملیخا" در همان آغاز کوشش خود برای همسانی با جهانی که برایش غیر قابل درک است شکست می خورد. بنابراین زودتر از همه تسلیم می شود.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586684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"مرنوش " که کلا وابسته ی خانواده ی گذشته خویش است، کوششی برای سازگاری با دنیایی که با دوران کودکی او تفاوت دارد، نمی کند. </a:t>
            </a:r>
            <a:r>
              <a:rPr lang="en-US">
                <a:cs typeface="B Nazanin" panose="00000400000000000000" pitchFamily="2" charset="-78"/>
              </a:rPr>
              <a:t>" </a:t>
            </a:r>
            <a:r>
              <a:rPr lang="ar-SA">
                <a:cs typeface="B Nazanin" panose="00000400000000000000" pitchFamily="2" charset="-78"/>
              </a:rPr>
              <a:t>مشلینیا</a:t>
            </a:r>
            <a:r>
              <a:rPr lang="en-US">
                <a:cs typeface="B Nazanin" panose="00000400000000000000" pitchFamily="2" charset="-78"/>
              </a:rPr>
              <a:t> "</a:t>
            </a:r>
            <a:r>
              <a:rPr lang="ar-SA">
                <a:cs typeface="B Nazanin" panose="00000400000000000000" pitchFamily="2" charset="-78"/>
              </a:rPr>
              <a:t>آماده است که زندگی تازه ای را شروع کند. اما"پریسکا" با نپذیرفتن او در ابتدا و تاخیر در نجاتش، او را به مرگی پیش رس می کشاند و خود پریسکا که در ابتدا با"مشلینیا" به مخالفت بر می خیزد و بعد با درک گذشته ی خود تسلیم سرنوشت می شود، مردد است که آیا</a:t>
            </a:r>
            <a:r>
              <a:rPr lang="en-US">
                <a:cs typeface="B Nazanin" panose="00000400000000000000" pitchFamily="2" charset="-78"/>
              </a:rPr>
              <a:t> " </a:t>
            </a:r>
            <a:r>
              <a:rPr lang="ar-SA">
                <a:cs typeface="B Nazanin" panose="00000400000000000000" pitchFamily="2" charset="-78"/>
              </a:rPr>
              <a:t>طرسوس</a:t>
            </a:r>
            <a:r>
              <a:rPr lang="en-US">
                <a:cs typeface="B Nazanin" panose="00000400000000000000" pitchFamily="2" charset="-78"/>
              </a:rPr>
              <a:t> " </a:t>
            </a:r>
            <a:r>
              <a:rPr lang="ar-SA">
                <a:cs typeface="B Nazanin" panose="00000400000000000000" pitchFamily="2" charset="-78"/>
              </a:rPr>
              <a:t>جدید جایگاه هویت واقعی اوست؟ و در این تردید غار و عشق ( یعنی گذشته ) را انتخاب می کند</a:t>
            </a:r>
            <a:r>
              <a:rPr lang="en-US">
                <a:cs typeface="B Nazanin" panose="00000400000000000000" pitchFamily="2" charset="-78"/>
              </a:rPr>
              <a:t>.</a:t>
            </a:r>
          </a:p>
        </p:txBody>
      </p:sp>
      <p:sp>
        <p:nvSpPr>
          <p:cNvPr id="4" name="Flowchart: Process 3"/>
          <p:cNvSpPr/>
          <p:nvPr/>
        </p:nvSpPr>
        <p:spPr>
          <a:xfrm>
            <a:off x="1426464" y="4462272"/>
            <a:ext cx="3694176" cy="1280160"/>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جایگاه هویت واقعی</a:t>
            </a:r>
            <a:endParaRPr lang="fa-IR"/>
          </a:p>
        </p:txBody>
      </p:sp>
    </p:spTree>
    <p:extLst>
      <p:ext uri="{BB962C8B-B14F-4D97-AF65-F5344CB8AC3E}">
        <p14:creationId xmlns:p14="http://schemas.microsoft.com/office/powerpoint/2010/main" val="1668572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endParaRPr lang="fa-IR"/>
          </a:p>
        </p:txBody>
      </p:sp>
      <p:sp>
        <p:nvSpPr>
          <p:cNvPr id="4" name="Flowchart: Process 3"/>
          <p:cNvSpPr/>
          <p:nvPr/>
        </p:nvSpPr>
        <p:spPr>
          <a:xfrm>
            <a:off x="1627239" y="2386345"/>
            <a:ext cx="8937522" cy="1743203"/>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SA" sz="2400">
                <a:solidFill>
                  <a:schemeClr val="tx1"/>
                </a:solidFill>
                <a:cs typeface="B Nazanin" panose="00000400000000000000" pitchFamily="2" charset="-78"/>
              </a:rPr>
              <a:t>گروه تئاتر فرهنگسرای نیاوران ،نمایشنامه بسوی زندگی بهتر ، اثر </a:t>
            </a:r>
            <a:r>
              <a:rPr lang="ar-SA" sz="2400">
                <a:solidFill>
                  <a:schemeClr val="tx1"/>
                </a:solidFill>
                <a:cs typeface="B Nazanin" panose="00000400000000000000" pitchFamily="2" charset="-78"/>
              </a:rPr>
              <a:t>توفیق </a:t>
            </a:r>
            <a:r>
              <a:rPr lang="fa-IR" sz="2400" smtClean="0">
                <a:solidFill>
                  <a:schemeClr val="tx1"/>
                </a:solidFill>
                <a:cs typeface="B Nazanin" panose="00000400000000000000" pitchFamily="2" charset="-78"/>
              </a:rPr>
              <a:t> </a:t>
            </a:r>
            <a:r>
              <a:rPr lang="ar-SA" sz="2400" smtClean="0">
                <a:solidFill>
                  <a:schemeClr val="tx1"/>
                </a:solidFill>
                <a:cs typeface="B Nazanin" panose="00000400000000000000" pitchFamily="2" charset="-78"/>
              </a:rPr>
              <a:t>الحکیم </a:t>
            </a:r>
            <a:r>
              <a:rPr lang="ar-SA" sz="2400">
                <a:solidFill>
                  <a:schemeClr val="tx1"/>
                </a:solidFill>
                <a:cs typeface="B Nazanin" panose="00000400000000000000" pitchFamily="2" charset="-78"/>
              </a:rPr>
              <a:t>را از تاریخ ۳۱ خردادماه ۵۸ به روی صحنه آورده است ، بهمین دلیل مقاله ی</a:t>
            </a:r>
            <a:r>
              <a:rPr lang="en-US" sz="2400">
                <a:solidFill>
                  <a:schemeClr val="tx1"/>
                </a:solidFill>
                <a:cs typeface="B Nazanin" panose="00000400000000000000" pitchFamily="2" charset="-78"/>
              </a:rPr>
              <a:t> "</a:t>
            </a:r>
            <a:r>
              <a:rPr lang="ar-SA" sz="2400">
                <a:solidFill>
                  <a:schemeClr val="tx1"/>
                </a:solidFill>
                <a:cs typeface="B Nazanin" panose="00000400000000000000" pitchFamily="2" charset="-78"/>
              </a:rPr>
              <a:t>توفيق الحكيم و تئاتر عرب</a:t>
            </a:r>
            <a:r>
              <a:rPr lang="en-US" sz="2400">
                <a:solidFill>
                  <a:schemeClr val="tx1"/>
                </a:solidFill>
                <a:cs typeface="B Nazanin" panose="00000400000000000000" pitchFamily="2" charset="-78"/>
              </a:rPr>
              <a:t> " </a:t>
            </a:r>
            <a:r>
              <a:rPr lang="ar-SA" sz="2400">
                <a:solidFill>
                  <a:schemeClr val="tx1"/>
                </a:solidFill>
                <a:cs typeface="B Nazanin" panose="00000400000000000000" pitchFamily="2" charset="-78"/>
              </a:rPr>
              <a:t>را جهت آشنائی بیشتر با توفیق الحکیم انتخاب وارائه میکنیم</a:t>
            </a:r>
            <a:r>
              <a:rPr lang="en-US" sz="2400">
                <a:solidFill>
                  <a:schemeClr val="tx1"/>
                </a:solidFill>
                <a:cs typeface="B Nazanin" panose="00000400000000000000" pitchFamily="2" charset="-78"/>
              </a:rPr>
              <a:t> </a:t>
            </a:r>
            <a:r>
              <a:rPr lang="en-US">
                <a:solidFill>
                  <a:schemeClr val="tx1"/>
                </a:solidFill>
                <a:cs typeface="B Nazanin" panose="00000400000000000000" pitchFamily="2" charset="-78"/>
              </a:rPr>
              <a:t>. </a:t>
            </a:r>
          </a:p>
        </p:txBody>
      </p:sp>
    </p:spTree>
    <p:extLst>
      <p:ext uri="{BB962C8B-B14F-4D97-AF65-F5344CB8AC3E}">
        <p14:creationId xmlns:p14="http://schemas.microsoft.com/office/powerpoint/2010/main" val="35636246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a:t>
            </a:r>
            <a:r>
              <a:rPr lang="ar-SA">
                <a:cs typeface="B Nazanin" panose="00000400000000000000" pitchFamily="2" charset="-78"/>
              </a:rPr>
              <a:t>نمایشنامه بدون شک بیشتر محتوی شرح حال است. در حقیقت نظرات خود توفیق الحکیم در این دوره از زندگی اش متاثر از گذشته و طبیعت واقعی خودش ،وضع ناهنجار او به عنوان یک وصله ی ناجور و تجربه اش از بی ثباتی زنان ( تمام این مضمون ها در کارهای بعدی او مهم هستند</a:t>
            </a:r>
            <a:r>
              <a:rPr lang="en-US">
                <a:cs typeface="B Nazanin" panose="00000400000000000000" pitchFamily="2" charset="-78"/>
              </a:rPr>
              <a:t> ( </a:t>
            </a:r>
            <a:r>
              <a:rPr lang="ar-SA">
                <a:cs typeface="B Nazanin" panose="00000400000000000000" pitchFamily="2" charset="-78"/>
              </a:rPr>
              <a:t>در اینجا هویت یافته است</a:t>
            </a:r>
            <a:r>
              <a:rPr lang="en-US">
                <a:cs typeface="B Nazanin" panose="00000400000000000000" pitchFamily="2" charset="-78"/>
              </a:rPr>
              <a:t>. </a:t>
            </a:r>
            <a:r>
              <a:rPr lang="ar-SA">
                <a:cs typeface="B Nazanin" panose="00000400000000000000" pitchFamily="2" charset="-78"/>
              </a:rPr>
              <a:t>همچنین ممکن است روا باشد که" اهل الكهف</a:t>
            </a:r>
            <a:r>
              <a:rPr lang="en-US">
                <a:cs typeface="B Nazanin" panose="00000400000000000000" pitchFamily="2" charset="-78"/>
              </a:rPr>
              <a:t>" </a:t>
            </a:r>
            <a:r>
              <a:rPr lang="ar-SA">
                <a:cs typeface="B Nazanin" panose="00000400000000000000" pitchFamily="2" charset="-78"/>
              </a:rPr>
              <a:t>را یک اثر تمثیلی به حساب آوریم ، که </a:t>
            </a:r>
            <a:r>
              <a:rPr lang="ar-SA" b="1">
                <a:solidFill>
                  <a:srgbClr val="FF0000"/>
                </a:solidFill>
                <a:cs typeface="B Nazanin" panose="00000400000000000000" pitchFamily="2" charset="-78"/>
              </a:rPr>
              <a:t>غارنشینان خود</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مصر</a:t>
            </a:r>
            <a:r>
              <a:rPr lang="en-US" b="1">
                <a:solidFill>
                  <a:srgbClr val="FF0000"/>
                </a:solidFill>
                <a:cs typeface="B Nazanin" panose="00000400000000000000" pitchFamily="2" charset="-78"/>
              </a:rPr>
              <a:t>" </a:t>
            </a:r>
            <a:r>
              <a:rPr lang="ar-SA" b="1">
                <a:solidFill>
                  <a:srgbClr val="FF0000"/>
                </a:solidFill>
                <a:cs typeface="B Nazanin" panose="00000400000000000000" pitchFamily="2" charset="-78"/>
              </a:rPr>
              <a:t>باشد که از خواب طولانی دوره ی عثمانی بیدار می شود </a:t>
            </a:r>
            <a:r>
              <a:rPr lang="ar-SA">
                <a:cs typeface="B Nazanin" panose="00000400000000000000" pitchFamily="2" charset="-78"/>
              </a:rPr>
              <a:t>و سلطه ی نوظهور بریتانیا را درک می کند</a:t>
            </a:r>
            <a:r>
              <a:rPr lang="en-US">
                <a:cs typeface="B Nazanin" panose="00000400000000000000" pitchFamily="2" charset="-78"/>
              </a:rPr>
              <a:t>. </a:t>
            </a:r>
            <a:r>
              <a:rPr lang="ar-SA">
                <a:cs typeface="B Nazanin" panose="00000400000000000000" pitchFamily="2" charset="-78"/>
              </a:rPr>
              <a:t>در این صورت، مانند تمام آثار تخیلی، در تفسیر موضوع نمی توان یک جانبه بود</a:t>
            </a:r>
            <a:r>
              <a:rPr lang="en-US">
                <a:cs typeface="B Nazanin" panose="00000400000000000000" pitchFamily="2" charset="-78"/>
              </a:rPr>
              <a:t> .</a:t>
            </a:r>
          </a:p>
          <a:p>
            <a:pPr algn="just"/>
            <a:endParaRPr lang="fa-IR">
              <a:cs typeface="B Nazanin" panose="00000400000000000000" pitchFamily="2" charset="-78"/>
            </a:endParaRPr>
          </a:p>
        </p:txBody>
      </p:sp>
    </p:spTree>
    <p:extLst>
      <p:ext uri="{BB962C8B-B14F-4D97-AF65-F5344CB8AC3E}">
        <p14:creationId xmlns:p14="http://schemas.microsoft.com/office/powerpoint/2010/main" val="250743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نمایشنامه گرچه حاصل کار زمان است، اما خاستگاهش زمان نمی شناسد و به تعبیر گویاتر همه چیز برای همه هست</a:t>
            </a:r>
            <a:r>
              <a:rPr lang="en-US">
                <a:cs typeface="B Nazanin" panose="00000400000000000000" pitchFamily="2" charset="-78"/>
              </a:rPr>
              <a:t>. </a:t>
            </a:r>
            <a:r>
              <a:rPr lang="ar-SA">
                <a:cs typeface="B Nazanin" panose="00000400000000000000" pitchFamily="2" charset="-78"/>
              </a:rPr>
              <a:t>اساس کار هر چه باشد، نمایشنامه ای است بزرگ که مهارت و هنر استادانه اش خاص هنرمندان بزرگ </a:t>
            </a:r>
            <a:r>
              <a:rPr lang="ar-SA">
                <a:cs typeface="B Nazanin" panose="00000400000000000000" pitchFamily="2" charset="-78"/>
              </a:rPr>
              <a:t>است</a:t>
            </a:r>
            <a:r>
              <a:rPr lang="ar-SA" smtClean="0">
                <a:cs typeface="B Nazanin" panose="00000400000000000000" pitchFamily="2" charset="-78"/>
              </a:rPr>
              <a:t>.</a:t>
            </a:r>
            <a:endParaRPr lang="en-US">
              <a:cs typeface="B Nazanin" panose="00000400000000000000" pitchFamily="2" charset="-78"/>
            </a:endParaRPr>
          </a:p>
        </p:txBody>
      </p:sp>
      <p:sp>
        <p:nvSpPr>
          <p:cNvPr id="4" name="Flowchart: Alternate Process 3"/>
          <p:cNvSpPr/>
          <p:nvPr/>
        </p:nvSpPr>
        <p:spPr>
          <a:xfrm>
            <a:off x="1499616" y="3694176"/>
            <a:ext cx="3584448" cy="1243584"/>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مهارت و هنر استادانه اش</a:t>
            </a:r>
            <a:endParaRPr lang="fa-IR"/>
          </a:p>
        </p:txBody>
      </p:sp>
    </p:spTree>
    <p:extLst>
      <p:ext uri="{BB962C8B-B14F-4D97-AF65-F5344CB8AC3E}">
        <p14:creationId xmlns:p14="http://schemas.microsoft.com/office/powerpoint/2010/main" val="906037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5687568" y="1825625"/>
            <a:ext cx="5666232" cy="4351338"/>
          </a:xfrm>
        </p:spPr>
        <p:txBody>
          <a:bodyPr/>
          <a:lstStyle/>
          <a:p>
            <a:pPr algn="just"/>
            <a:r>
              <a:rPr lang="ar-SA" smtClean="0">
                <a:cs typeface="B Nazanin" panose="00000400000000000000" pitchFamily="2" charset="-78"/>
              </a:rPr>
              <a:t> ذوق هنری و استعداد توفيق الحكيم در</a:t>
            </a:r>
            <a:r>
              <a:rPr lang="en-US" smtClean="0">
                <a:cs typeface="B Nazanin" panose="00000400000000000000" pitchFamily="2" charset="-78"/>
              </a:rPr>
              <a:t> "</a:t>
            </a:r>
            <a:r>
              <a:rPr lang="ar-SA" smtClean="0">
                <a:cs typeface="B Nazanin" panose="00000400000000000000" pitchFamily="2" charset="-78"/>
              </a:rPr>
              <a:t>اهل الكهف</a:t>
            </a:r>
            <a:r>
              <a:rPr lang="en-US" smtClean="0">
                <a:cs typeface="B Nazanin" panose="00000400000000000000" pitchFamily="2" charset="-78"/>
              </a:rPr>
              <a:t>" </a:t>
            </a:r>
            <a:r>
              <a:rPr lang="ar-SA" smtClean="0">
                <a:cs typeface="B Nazanin" panose="00000400000000000000" pitchFamily="2" charset="-78"/>
              </a:rPr>
              <a:t>مقید است، اما در "رحلة الى الغد" میدان باز است</a:t>
            </a:r>
            <a:r>
              <a:rPr lang="en-US" smtClean="0">
                <a:cs typeface="B Nazanin" panose="00000400000000000000" pitchFamily="2" charset="-78"/>
              </a:rPr>
              <a:t>. </a:t>
            </a:r>
            <a:r>
              <a:rPr lang="ar-SA" smtClean="0">
                <a:cs typeface="B Nazanin" panose="00000400000000000000" pitchFamily="2" charset="-78"/>
              </a:rPr>
              <a:t>در وهله ی اول زمان و مکان نوست ، در ابتدای پرده ی اول آینده گرا و در پرده ی چهارم الهام آمیز می شود ، و در تعدادی از رجعت های نویسنده مضمون ها عمیق تر می شوند</a:t>
            </a:r>
            <a:r>
              <a:rPr lang="en-US" smtClean="0">
                <a:cs typeface="B Nazanin" panose="00000400000000000000" pitchFamily="2" charset="-78"/>
              </a:rPr>
              <a:t>. </a:t>
            </a:r>
            <a:r>
              <a:rPr lang="ar-SA" smtClean="0">
                <a:cs typeface="B Nazanin" panose="00000400000000000000" pitchFamily="2" charset="-78"/>
              </a:rPr>
              <a:t>اما از همه ی اینها گذشته، این جستجوی دیگری است در طبیعت، رابطه ی گذشته و حال ، تنها در این فرصت است که </a:t>
            </a:r>
            <a:r>
              <a:rPr lang="fa-IR">
                <a:cs typeface="B Nazanin" panose="00000400000000000000" pitchFamily="2" charset="-78"/>
              </a:rPr>
              <a:t> </a:t>
            </a:r>
            <a:r>
              <a:rPr lang="ar-SA" smtClean="0">
                <a:cs typeface="B Nazanin" panose="00000400000000000000" pitchFamily="2" charset="-78"/>
              </a:rPr>
              <a:t>توفیق الحکیم سؤال را مطرح می کند: " </a:t>
            </a:r>
            <a:r>
              <a:rPr lang="ar-SA" smtClean="0">
                <a:solidFill>
                  <a:srgbClr val="FF0000"/>
                </a:solidFill>
                <a:cs typeface="B Nazanin" panose="00000400000000000000" pitchFamily="2" charset="-78"/>
              </a:rPr>
              <a:t>آیا زندگی یک زندان است ؟</a:t>
            </a:r>
            <a:r>
              <a:rPr lang="en-US" smtClean="0">
                <a:solidFill>
                  <a:srgbClr val="FF0000"/>
                </a:solidFill>
                <a:cs typeface="B Nazanin" panose="00000400000000000000" pitchFamily="2" charset="-78"/>
              </a:rPr>
              <a:t> </a:t>
            </a:r>
            <a:r>
              <a:rPr lang="en-US" smtClean="0">
                <a:cs typeface="B Nazanin" panose="00000400000000000000" pitchFamily="2" charset="-78"/>
              </a:rPr>
              <a:t>"</a:t>
            </a:r>
            <a:endParaRPr lang="fa-IR" smtClean="0">
              <a:cs typeface="B Nazanin" panose="00000400000000000000" pitchFamily="2" charset="-78"/>
            </a:endParaRPr>
          </a:p>
          <a:p>
            <a:endParaRPr lang="fa-IR"/>
          </a:p>
        </p:txBody>
      </p:sp>
      <p:pic>
        <p:nvPicPr>
          <p:cNvPr id="4" name="Picture 3"/>
          <p:cNvPicPr>
            <a:picLocks noChangeAspect="1"/>
          </p:cNvPicPr>
          <p:nvPr/>
        </p:nvPicPr>
        <p:blipFill>
          <a:blip r:embed="rId2"/>
          <a:stretch>
            <a:fillRect/>
          </a:stretch>
        </p:blipFill>
        <p:spPr>
          <a:xfrm>
            <a:off x="838200" y="1825625"/>
            <a:ext cx="4676706" cy="3605911"/>
          </a:xfrm>
          <a:prstGeom prst="rect">
            <a:avLst/>
          </a:prstGeom>
        </p:spPr>
      </p:pic>
    </p:spTree>
    <p:extLst>
      <p:ext uri="{BB962C8B-B14F-4D97-AF65-F5344CB8AC3E}">
        <p14:creationId xmlns:p14="http://schemas.microsoft.com/office/powerpoint/2010/main" val="3504615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حال آنکه در "اهل الکهف " می پرسید "آیا زندگی یک رؤیا است؟" قهرمان داستان، پزشکی است زندانی که بنا به شهادت همسرش، به جرم کشتن شوهر اول او، به اعدام محکوم شده است. او خود از پزشک خواسته بود که او را بکشد "ازدواج ما مورد مسخره ی اجتماع است و باید به هر قیمت که شده، پایان یابد". اما وقتی که عاشق وکیل جوانی می شود، بهتر می بیند که پزشک را لو دهد. </a:t>
            </a:r>
            <a:endParaRPr lang="fa-IR">
              <a:cs typeface="B Nazanin" panose="00000400000000000000" pitchFamily="2" charset="-78"/>
            </a:endParaRPr>
          </a:p>
        </p:txBody>
      </p:sp>
      <p:sp>
        <p:nvSpPr>
          <p:cNvPr id="4" name="Flowchart: Alternate Process 3"/>
          <p:cNvSpPr/>
          <p:nvPr/>
        </p:nvSpPr>
        <p:spPr>
          <a:xfrm>
            <a:off x="1554480" y="4059936"/>
            <a:ext cx="3566160" cy="1389888"/>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آیا زندگی یک رؤیا است؟"</a:t>
            </a:r>
            <a:endParaRPr lang="fa-IR"/>
          </a:p>
        </p:txBody>
      </p:sp>
    </p:spTree>
    <p:extLst>
      <p:ext uri="{BB962C8B-B14F-4D97-AF65-F5344CB8AC3E}">
        <p14:creationId xmlns:p14="http://schemas.microsoft.com/office/powerpoint/2010/main" val="16995262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پزشک در قبال کار بدتری، از مرگ رهایی می یابد و آن اینکه قبول کند با یک سفینه فضایی به پروازی مخاطره آمیز، به سوی مقصدی نا معلوم دست زند. پس از جدا شدن سفینه از زمین، در می باید که همسفری دارد، مهندسی که مثل خود او، حکم اعدامش به تعویق افتاده است</a:t>
            </a:r>
            <a:r>
              <a:rPr lang="en-US" smtClean="0">
                <a:cs typeface="B Nazanin" panose="00000400000000000000" pitchFamily="2" charset="-78"/>
              </a:rPr>
              <a:t>. </a:t>
            </a:r>
            <a:r>
              <a:rPr lang="ar-SA" smtClean="0">
                <a:cs typeface="B Nazanin" panose="00000400000000000000" pitchFamily="2" charset="-78"/>
              </a:rPr>
              <a:t>گرچه دوهمسفر در سفینه آزادند، ولی هنوز زندانی هستند</a:t>
            </a:r>
            <a:r>
              <a:rPr lang="en-US" smtClean="0">
                <a:cs typeface="B Nazanin" panose="00000400000000000000" pitchFamily="2" charset="-78"/>
              </a:rPr>
              <a:t> . </a:t>
            </a:r>
            <a:r>
              <a:rPr lang="ar-SA" smtClean="0">
                <a:cs typeface="B Nazanin" panose="00000400000000000000" pitchFamily="2" charset="-78"/>
              </a:rPr>
              <a:t>چرا که در این جا بیشتر از جامعه ی انسانی فاصله دارند تا آن زمان که در زندان بودند</a:t>
            </a:r>
            <a:endParaRPr lang="fa-IR" smtClean="0">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280160" y="4078224"/>
            <a:ext cx="3090672" cy="1316736"/>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جامعه ی انسانی</a:t>
            </a:r>
            <a:endParaRPr lang="fa-IR"/>
          </a:p>
        </p:txBody>
      </p:sp>
    </p:spTree>
    <p:extLst>
      <p:ext uri="{BB962C8B-B14F-4D97-AF65-F5344CB8AC3E}">
        <p14:creationId xmlns:p14="http://schemas.microsoft.com/office/powerpoint/2010/main" val="15311601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وقتی که سفینه بر </a:t>
            </a:r>
            <a:r>
              <a:rPr lang="ar-SA" b="1">
                <a:solidFill>
                  <a:srgbClr val="FF0000"/>
                </a:solidFill>
                <a:cs typeface="B Nazanin" panose="00000400000000000000" pitchFamily="2" charset="-78"/>
              </a:rPr>
              <a:t>سیاره بی ناشناخته </a:t>
            </a:r>
            <a:r>
              <a:rPr lang="ar-SA">
                <a:cs typeface="B Nazanin" panose="00000400000000000000" pitchFamily="2" charset="-78"/>
              </a:rPr>
              <a:t>می نشیند، به سرعت در می یابند که موقعیت آنها تغییر نکرده است</a:t>
            </a:r>
            <a:r>
              <a:rPr lang="en-US">
                <a:cs typeface="B Nazanin" panose="00000400000000000000" pitchFamily="2" charset="-78"/>
              </a:rPr>
              <a:t>. </a:t>
            </a:r>
            <a:r>
              <a:rPr lang="ar-SA">
                <a:cs typeface="B Nazanin" panose="00000400000000000000" pitchFamily="2" charset="-78"/>
              </a:rPr>
              <a:t>در وطن جدیدشان، نه زمان حالی، نه همراهی</a:t>
            </a:r>
            <a:r>
              <a:rPr lang="en-US">
                <a:cs typeface="B Nazanin" panose="00000400000000000000" pitchFamily="2" charset="-78"/>
              </a:rPr>
              <a:t> ) </a:t>
            </a:r>
            <a:r>
              <a:rPr lang="ar-SA">
                <a:cs typeface="B Nazanin" panose="00000400000000000000" pitchFamily="2" charset="-78"/>
              </a:rPr>
              <a:t>دونفر با هم سازش ندارند) ، نه کاری، نه خلاقیتی یا گریزی از یکنواختی و نه آینده ای در انتظارشان هست. حتی در این کره از بیماری و مرگ طبیعی هم خبری نیست</a:t>
            </a:r>
            <a:r>
              <a:rPr lang="en-US">
                <a:cs typeface="B Nazanin" panose="00000400000000000000" pitchFamily="2" charset="-78"/>
              </a:rPr>
              <a:t>. </a:t>
            </a:r>
            <a:r>
              <a:rPr lang="ar-SA">
                <a:cs typeface="B Nazanin" panose="00000400000000000000" pitchFamily="2" charset="-78"/>
              </a:rPr>
              <a:t>پزشک برای وقت گذرانی، به خاطرات خود در زمین باز می گردد، اما مهندس هیچ خاطره ی شادی ندارد که به گذشته بنگرد</a:t>
            </a:r>
            <a:r>
              <a:rPr lang="en-US">
                <a:cs typeface="B Nazanin" panose="00000400000000000000" pitchFamily="2" charset="-78"/>
              </a:rPr>
              <a:t>. </a:t>
            </a:r>
            <a:r>
              <a:rPr lang="ar-SA">
                <a:cs typeface="B Nazanin" panose="00000400000000000000" pitchFamily="2" charset="-78"/>
              </a:rPr>
              <a:t>زندگی، دور از مسایل انسانی به تدریج غیر قابل تحمل می شود، آنها در صدد اجرای پیمان خودکشی هستند که در آخرین لحظه فکر امکان تعمیر سفینه به ذهنشان خطور می کند</a:t>
            </a:r>
            <a:r>
              <a:rPr lang="en-US">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12116504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a:solidFill>
                  <a:srgbClr val="FF0000"/>
                </a:solidFill>
                <a:cs typeface="B Nazanin" panose="00000400000000000000" pitchFamily="2" charset="-78"/>
              </a:rPr>
              <a:t>مشتاقانه مشغول تجدید تماس با زمین می شوند</a:t>
            </a:r>
            <a:r>
              <a:rPr lang="en-US">
                <a:cs typeface="B Nazanin" panose="00000400000000000000" pitchFamily="2" charset="-78"/>
              </a:rPr>
              <a:t>. </a:t>
            </a:r>
            <a:r>
              <a:rPr lang="ar-SA">
                <a:cs typeface="B Nazanin" panose="00000400000000000000" pitchFamily="2" charset="-78"/>
              </a:rPr>
              <a:t>ما دوباره آنها را در حالی که موفق شده اند، می بینیم، اکنون آماده می شوند گزارش های خود را برای زمینی که از زمان پرواز آنها ۲۰9 سال پیر شده است</a:t>
            </a:r>
            <a:r>
              <a:rPr lang="en-US">
                <a:cs typeface="B Nazanin" panose="00000400000000000000" pitchFamily="2" charset="-78"/>
              </a:rPr>
              <a:t>. </a:t>
            </a:r>
            <a:r>
              <a:rPr lang="ar-SA">
                <a:cs typeface="B Nazanin" panose="00000400000000000000" pitchFamily="2" charset="-78"/>
              </a:rPr>
              <a:t>بفرستند ، گرچه زمین در بادی امر جای بهتری می نماید( جنگ قدیمی شده و شور زندگی آن قدر افزایش یافته که همسر پزشک هنوز زنده است) ولی برای اکثریت ساکنان آن خوشحال کننده نیست</a:t>
            </a:r>
            <a:endParaRPr lang="fa-IR">
              <a:cs typeface="B Nazanin" panose="00000400000000000000" pitchFamily="2" charset="-78"/>
            </a:endParaRPr>
          </a:p>
        </p:txBody>
      </p:sp>
    </p:spTree>
    <p:extLst>
      <p:ext uri="{BB962C8B-B14F-4D97-AF65-F5344CB8AC3E}">
        <p14:creationId xmlns:p14="http://schemas.microsoft.com/office/powerpoint/2010/main" val="21780588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در </a:t>
            </a:r>
            <a:r>
              <a:rPr lang="fa-IR" smtClean="0">
                <a:cs typeface="B Nazanin" panose="00000400000000000000" pitchFamily="2" charset="-78"/>
              </a:rPr>
              <a:t> </a:t>
            </a:r>
            <a:r>
              <a:rPr lang="ar-SA" smtClean="0">
                <a:cs typeface="B Nazanin" panose="00000400000000000000" pitchFamily="2" charset="-78"/>
              </a:rPr>
              <a:t>وطن </a:t>
            </a:r>
            <a:r>
              <a:rPr lang="ar-SA">
                <a:cs typeface="B Nazanin" panose="00000400000000000000" pitchFamily="2" charset="-78"/>
              </a:rPr>
              <a:t>آنان دو </a:t>
            </a:r>
            <a:r>
              <a:rPr lang="ar-SA">
                <a:cs typeface="B Nazanin" panose="00000400000000000000" pitchFamily="2" charset="-78"/>
              </a:rPr>
              <a:t>حزب </a:t>
            </a:r>
            <a:r>
              <a:rPr lang="ar-SA" smtClean="0">
                <a:cs typeface="B Nazanin" panose="00000400000000000000" pitchFamily="2" charset="-78"/>
              </a:rPr>
              <a:t>سیاسی </a:t>
            </a:r>
            <a:r>
              <a:rPr lang="ar-SA">
                <a:cs typeface="B Nazanin" panose="00000400000000000000" pitchFamily="2" charset="-78"/>
              </a:rPr>
              <a:t>هست، حزب حاکم که معتقد به ادامه ی پیشرفت و گسترش است و دیگری خواهان بازگشت نظام گذشته. مهندس که گذشته ای ندارد، در تسلیم شدن به جامعه ی جدید، مشکلی نمی بیند و به حزب " </a:t>
            </a:r>
            <a:r>
              <a:rPr lang="ar-SA">
                <a:solidFill>
                  <a:srgbClr val="FF0000"/>
                </a:solidFill>
                <a:cs typeface="B Nazanin" panose="00000400000000000000" pitchFamily="2" charset="-78"/>
              </a:rPr>
              <a:t>ترقی خواه</a:t>
            </a:r>
            <a:r>
              <a:rPr lang="ar-SA">
                <a:cs typeface="B Nazanin" panose="00000400000000000000" pitchFamily="2" charset="-78"/>
              </a:rPr>
              <a:t>" می پیوندد، اما پزشک که قادر نیست بین گذشته و زمان حال ارتباط برقرار کند، گزارش خود را به دست باد می دهد و با چنگ و دندان در جهت حفظ منافع حزب "</a:t>
            </a:r>
            <a:r>
              <a:rPr lang="ar-SA">
                <a:solidFill>
                  <a:srgbClr val="FF0000"/>
                </a:solidFill>
                <a:cs typeface="B Nazanin" panose="00000400000000000000" pitchFamily="2" charset="-78"/>
              </a:rPr>
              <a:t> مرتجع</a:t>
            </a:r>
            <a:r>
              <a:rPr lang="ar-SA">
                <a:cs typeface="B Nazanin" panose="00000400000000000000" pitchFamily="2" charset="-78"/>
              </a:rPr>
              <a:t>" می جنگد.</a:t>
            </a:r>
            <a:endParaRPr lang="en-US">
              <a:cs typeface="B Nazanin" panose="00000400000000000000" pitchFamily="2" charset="-78"/>
            </a:endParaRPr>
          </a:p>
        </p:txBody>
      </p:sp>
    </p:spTree>
    <p:extLst>
      <p:ext uri="{BB962C8B-B14F-4D97-AF65-F5344CB8AC3E}">
        <p14:creationId xmlns:p14="http://schemas.microsoft.com/office/powerpoint/2010/main" val="9843240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پلیس مخفی حزب ترقی خواه، گفتگویی بین پزشک و یک عضو مؤنث حزب می شنود و دختر به زندان می افتد. پزشک داوطلب میشود که به جای دختر به زندان برود و تضمین می کند که همان زندانی ا ی که بوده است، باقی بماند ، با همان شرایطی که در سرتاسر نمایشنامه داشته است</a:t>
            </a:r>
            <a:r>
              <a:rPr lang="en-US">
                <a:cs typeface="B Nazanin" panose="00000400000000000000" pitchFamily="2" charset="-78"/>
              </a:rPr>
              <a:t>. </a:t>
            </a:r>
            <a:r>
              <a:rPr lang="ar-SA">
                <a:cs typeface="B Nazanin" panose="00000400000000000000" pitchFamily="2" charset="-78"/>
              </a:rPr>
              <a:t>ساده لوحی نهادی او در قبال نیرنگ ها و فریب های جنس زن، پس از ۳۰۹ سال پرواز تغییر نکرده است</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
        <p:nvSpPr>
          <p:cNvPr id="4" name="Flowchart: Process 3"/>
          <p:cNvSpPr/>
          <p:nvPr/>
        </p:nvSpPr>
        <p:spPr>
          <a:xfrm>
            <a:off x="1170432" y="4187952"/>
            <a:ext cx="3657600" cy="1298448"/>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ساده لوحی نهادی</a:t>
            </a:r>
            <a:endParaRPr lang="fa-IR"/>
          </a:p>
        </p:txBody>
      </p:sp>
    </p:spTree>
    <p:extLst>
      <p:ext uri="{BB962C8B-B14F-4D97-AF65-F5344CB8AC3E}">
        <p14:creationId xmlns:p14="http://schemas.microsoft.com/office/powerpoint/2010/main" val="9460862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69664" y="1825625"/>
            <a:ext cx="7184136" cy="4351338"/>
          </a:xfrm>
        </p:spPr>
        <p:txBody>
          <a:bodyPr/>
          <a:lstStyle/>
          <a:p>
            <a:pPr algn="just"/>
            <a:r>
              <a:rPr lang="en-US">
                <a:cs typeface="B Nazanin" panose="00000400000000000000" pitchFamily="2" charset="-78"/>
              </a:rPr>
              <a:t>" </a:t>
            </a:r>
            <a:r>
              <a:rPr lang="ar-SA">
                <a:cs typeface="B Nazanin" panose="00000400000000000000" pitchFamily="2" charset="-78"/>
              </a:rPr>
              <a:t>رحلة الى الغد" در وهله ی اول پخته تر و خوش آیندتر و در عین حال دلگیرتر از" اهل الكهف</a:t>
            </a:r>
            <a:r>
              <a:rPr lang="en-US">
                <a:cs typeface="B Nazanin" panose="00000400000000000000" pitchFamily="2" charset="-78"/>
              </a:rPr>
              <a:t> " </a:t>
            </a:r>
            <a:r>
              <a:rPr lang="ar-SA">
                <a:cs typeface="B Nazanin" panose="00000400000000000000" pitchFamily="2" charset="-78"/>
              </a:rPr>
              <a:t>به نظر می رسد</a:t>
            </a:r>
            <a:r>
              <a:rPr lang="en-US">
                <a:cs typeface="B Nazanin" panose="00000400000000000000" pitchFamily="2" charset="-78"/>
              </a:rPr>
              <a:t>. </a:t>
            </a:r>
            <a:r>
              <a:rPr lang="ar-SA">
                <a:cs typeface="B Nazanin" panose="00000400000000000000" pitchFamily="2" charset="-78"/>
              </a:rPr>
              <a:t>شخصیت های</a:t>
            </a:r>
            <a:r>
              <a:rPr lang="en-US">
                <a:cs typeface="B Nazanin" panose="00000400000000000000" pitchFamily="2" charset="-78"/>
              </a:rPr>
              <a:t> "</a:t>
            </a:r>
            <a:r>
              <a:rPr lang="ar-SA">
                <a:cs typeface="B Nazanin" panose="00000400000000000000" pitchFamily="2" charset="-78"/>
              </a:rPr>
              <a:t>رحلة الى الغد</a:t>
            </a:r>
            <a:r>
              <a:rPr lang="en-US">
                <a:cs typeface="B Nazanin" panose="00000400000000000000" pitchFamily="2" charset="-78"/>
              </a:rPr>
              <a:t>" </a:t>
            </a:r>
            <a:r>
              <a:rPr lang="ar-SA">
                <a:cs typeface="B Nazanin" panose="00000400000000000000" pitchFamily="2" charset="-78"/>
              </a:rPr>
              <a:t>برخلاف "يمليخا</a:t>
            </a:r>
            <a:r>
              <a:rPr lang="en-US">
                <a:cs typeface="B Nazanin" panose="00000400000000000000" pitchFamily="2" charset="-78"/>
              </a:rPr>
              <a:t> " </a:t>
            </a:r>
            <a:r>
              <a:rPr lang="ar-SA">
                <a:cs typeface="B Nazanin" panose="00000400000000000000" pitchFamily="2" charset="-78"/>
              </a:rPr>
              <a:t>،</a:t>
            </a:r>
            <a:r>
              <a:rPr lang="en-US">
                <a:cs typeface="B Nazanin" panose="00000400000000000000" pitchFamily="2" charset="-78"/>
              </a:rPr>
              <a:t> "</a:t>
            </a:r>
            <a:r>
              <a:rPr lang="ar-SA">
                <a:cs typeface="B Nazanin" panose="00000400000000000000" pitchFamily="2" charset="-78"/>
              </a:rPr>
              <a:t>مرنوش</a:t>
            </a:r>
            <a:r>
              <a:rPr lang="en-US">
                <a:cs typeface="B Nazanin" panose="00000400000000000000" pitchFamily="2" charset="-78"/>
              </a:rPr>
              <a:t>" </a:t>
            </a:r>
            <a:r>
              <a:rPr lang="ar-SA">
                <a:cs typeface="B Nazanin" panose="00000400000000000000" pitchFamily="2" charset="-78"/>
              </a:rPr>
              <a:t>و</a:t>
            </a:r>
            <a:r>
              <a:rPr lang="en-US">
                <a:cs typeface="B Nazanin" panose="00000400000000000000" pitchFamily="2" charset="-78"/>
              </a:rPr>
              <a:t> " </a:t>
            </a:r>
            <a:r>
              <a:rPr lang="ar-SA">
                <a:cs typeface="B Nazanin" panose="00000400000000000000" pitchFamily="2" charset="-78"/>
              </a:rPr>
              <a:t>مشيلينيا</a:t>
            </a:r>
            <a:r>
              <a:rPr lang="en-US">
                <a:cs typeface="B Nazanin" panose="00000400000000000000" pitchFamily="2" charset="-78"/>
              </a:rPr>
              <a:t> " </a:t>
            </a:r>
            <a:r>
              <a:rPr lang="ar-SA">
                <a:cs typeface="B Nazanin" panose="00000400000000000000" pitchFamily="2" charset="-78"/>
              </a:rPr>
              <a:t>، به خوبی از وضع بدخود آگاه هستند</a:t>
            </a:r>
            <a:r>
              <a:rPr lang="en-US">
                <a:cs typeface="B Nazanin" panose="00000400000000000000" pitchFamily="2" charset="-78"/>
              </a:rPr>
              <a:t> .</a:t>
            </a:r>
            <a:r>
              <a:rPr lang="ar-SA">
                <a:cs typeface="B Nazanin" panose="00000400000000000000" pitchFamily="2" charset="-78"/>
              </a:rPr>
              <a:t> اما دکتر مثل آنها</a:t>
            </a:r>
            <a:r>
              <a:rPr lang="en-US">
                <a:cs typeface="B Nazanin" panose="00000400000000000000" pitchFamily="2" charset="-78"/>
              </a:rPr>
              <a:t> ) </a:t>
            </a:r>
            <a:r>
              <a:rPr lang="ar-SA">
                <a:cs typeface="B Nazanin" panose="00000400000000000000" pitchFamily="2" charset="-78"/>
              </a:rPr>
              <a:t>سرگشته و بریده از جامعه ی انسانی و بدترین دشمن خود در ارتباط با این جامعه</a:t>
            </a:r>
            <a:r>
              <a:rPr lang="en-US">
                <a:cs typeface="B Nazanin" panose="00000400000000000000" pitchFamily="2" charset="-78"/>
              </a:rPr>
              <a:t> ( </a:t>
            </a:r>
            <a:r>
              <a:rPr lang="ar-SA">
                <a:cs typeface="B Nazanin" panose="00000400000000000000" pitchFamily="2" charset="-78"/>
              </a:rPr>
              <a:t>از توجیه خود در چنین شرایط نا آشنایی کاملا</a:t>
            </a:r>
            <a:r>
              <a:rPr lang="en-US">
                <a:cs typeface="B Nazanin" panose="00000400000000000000" pitchFamily="2" charset="-78"/>
              </a:rPr>
              <a:t>" </a:t>
            </a:r>
            <a:r>
              <a:rPr lang="ar-SA">
                <a:cs typeface="B Nazanin" panose="00000400000000000000" pitchFamily="2" charset="-78"/>
              </a:rPr>
              <a:t>در مانده است، گرچه مانند آنها به تلاشهای کافکایی نمی پردازد</a:t>
            </a:r>
            <a:r>
              <a:rPr lang="en-US">
                <a:cs typeface="B Nazanin" panose="00000400000000000000" pitchFamily="2" charset="-78"/>
              </a:rPr>
              <a:t>.</a:t>
            </a:r>
          </a:p>
          <a:p>
            <a:pPr algn="just"/>
            <a:endParaRPr lang="fa-IR">
              <a:cs typeface="B Nazanin" panose="00000400000000000000" pitchFamily="2" charset="-78"/>
            </a:endParaRPr>
          </a:p>
        </p:txBody>
      </p:sp>
      <p:sp>
        <p:nvSpPr>
          <p:cNvPr id="4" name="Flowchart: Process 3"/>
          <p:cNvSpPr/>
          <p:nvPr/>
        </p:nvSpPr>
        <p:spPr>
          <a:xfrm>
            <a:off x="4169664" y="5225987"/>
            <a:ext cx="4626864" cy="950976"/>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شخصیت های</a:t>
            </a:r>
            <a:r>
              <a:rPr lang="en-US" sz="2800">
                <a:solidFill>
                  <a:prstClr val="black"/>
                </a:solidFill>
                <a:cs typeface="B Nazanin" panose="00000400000000000000" pitchFamily="2" charset="-78"/>
              </a:rPr>
              <a:t> "</a:t>
            </a:r>
            <a:r>
              <a:rPr lang="ar-SA" sz="2800">
                <a:solidFill>
                  <a:prstClr val="black"/>
                </a:solidFill>
                <a:cs typeface="B Nazanin" panose="00000400000000000000" pitchFamily="2" charset="-78"/>
              </a:rPr>
              <a:t>رحلة الى الغد</a:t>
            </a:r>
            <a:r>
              <a:rPr lang="en-US" sz="2800">
                <a:solidFill>
                  <a:prstClr val="black"/>
                </a:solidFill>
                <a:cs typeface="B Nazanin" panose="00000400000000000000" pitchFamily="2" charset="-78"/>
              </a:rPr>
              <a:t>"</a:t>
            </a:r>
            <a:endParaRPr lang="fa-IR"/>
          </a:p>
        </p:txBody>
      </p:sp>
      <p:pic>
        <p:nvPicPr>
          <p:cNvPr id="5" name="Picture 4"/>
          <p:cNvPicPr>
            <a:picLocks noChangeAspect="1"/>
          </p:cNvPicPr>
          <p:nvPr/>
        </p:nvPicPr>
        <p:blipFill>
          <a:blip r:embed="rId2"/>
          <a:stretch>
            <a:fillRect/>
          </a:stretch>
        </p:blipFill>
        <p:spPr>
          <a:xfrm>
            <a:off x="838200" y="1825625"/>
            <a:ext cx="2977896" cy="2362200"/>
          </a:xfrm>
          <a:prstGeom prst="rect">
            <a:avLst/>
          </a:prstGeom>
        </p:spPr>
      </p:pic>
      <p:sp>
        <p:nvSpPr>
          <p:cNvPr id="6" name="TextBox 5"/>
          <p:cNvSpPr txBox="1"/>
          <p:nvPr/>
        </p:nvSpPr>
        <p:spPr>
          <a:xfrm>
            <a:off x="1389888" y="4590288"/>
            <a:ext cx="1761744" cy="461665"/>
          </a:xfrm>
          <a:prstGeom prst="rect">
            <a:avLst/>
          </a:prstGeom>
          <a:noFill/>
        </p:spPr>
        <p:txBody>
          <a:bodyPr wrap="square" rtlCol="1">
            <a:spAutoFit/>
          </a:bodyPr>
          <a:lstStyle/>
          <a:p>
            <a:pPr algn="ctr"/>
            <a:r>
              <a:rPr lang="fa-IR" sz="2400" smtClean="0">
                <a:solidFill>
                  <a:srgbClr val="FF0000"/>
                </a:solidFill>
                <a:cs typeface="B Nazanin" panose="00000400000000000000" pitchFamily="2" charset="-78"/>
              </a:rPr>
              <a:t>فرانتس کافکا</a:t>
            </a:r>
            <a:endParaRPr lang="fa-IR" sz="2400">
              <a:solidFill>
                <a:srgbClr val="FF0000"/>
              </a:solidFill>
              <a:cs typeface="B Nazanin" panose="00000400000000000000" pitchFamily="2" charset="-78"/>
            </a:endParaRPr>
          </a:p>
        </p:txBody>
      </p:sp>
    </p:spTree>
    <p:extLst>
      <p:ext uri="{BB962C8B-B14F-4D97-AF65-F5344CB8AC3E}">
        <p14:creationId xmlns:p14="http://schemas.microsoft.com/office/powerpoint/2010/main" val="3776192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در یکی از مقاله های اخیر مجله ی</a:t>
            </a:r>
            <a:r>
              <a:rPr lang="en-US">
                <a:cs typeface="B Nazanin" panose="00000400000000000000" pitchFamily="2" charset="-78"/>
              </a:rPr>
              <a:t> "</a:t>
            </a:r>
            <a:r>
              <a:rPr lang="ar-SA">
                <a:cs typeface="B Nazanin" panose="00000400000000000000" pitchFamily="2" charset="-78"/>
              </a:rPr>
              <a:t>ام</a:t>
            </a:r>
            <a:r>
              <a:rPr lang="en-US">
                <a:cs typeface="B Nazanin" panose="00000400000000000000" pitchFamily="2" charset="-78"/>
              </a:rPr>
              <a:t> .</a:t>
            </a:r>
            <a:r>
              <a:rPr lang="ar-SA">
                <a:cs typeface="B Nazanin" panose="00000400000000000000" pitchFamily="2" charset="-78"/>
              </a:rPr>
              <a:t>ا</a:t>
            </a:r>
            <a:r>
              <a:rPr lang="en-US">
                <a:cs typeface="B Nazanin" panose="00000400000000000000" pitchFamily="2" charset="-78"/>
              </a:rPr>
              <a:t>. </a:t>
            </a:r>
            <a:r>
              <a:rPr lang="ar-SA">
                <a:cs typeface="B Nazanin" panose="00000400000000000000" pitchFamily="2" charset="-78"/>
              </a:rPr>
              <a:t>اس</a:t>
            </a:r>
            <a:r>
              <a:rPr lang="ar-SA">
                <a:cs typeface="B Nazanin" panose="00000400000000000000" pitchFamily="2" charset="-78"/>
              </a:rPr>
              <a:t>. </a:t>
            </a:r>
            <a:r>
              <a:rPr lang="ar-SA" smtClean="0">
                <a:cs typeface="B Nazanin" panose="00000400000000000000" pitchFamily="2" charset="-78"/>
              </a:rPr>
              <a:t>“</a:t>
            </a:r>
            <a:r>
              <a:rPr lang="en-US" smtClean="0">
                <a:cs typeface="B Nazanin" panose="00000400000000000000" pitchFamily="2" charset="-78"/>
              </a:rPr>
              <a:t> </a:t>
            </a:r>
            <a:r>
              <a:rPr lang="fa-IR" smtClean="0">
                <a:cs typeface="B Nazanin" panose="00000400000000000000" pitchFamily="2" charset="-78"/>
              </a:rPr>
              <a:t>، </a:t>
            </a:r>
            <a:r>
              <a:rPr lang="ar-SA" smtClean="0">
                <a:cs typeface="B Nazanin" panose="00000400000000000000" pitchFamily="2" charset="-78"/>
              </a:rPr>
              <a:t>" </a:t>
            </a:r>
            <a:r>
              <a:rPr lang="ar-SA">
                <a:cs typeface="B Nazanin" panose="00000400000000000000" pitchFamily="2" charset="-78"/>
              </a:rPr>
              <a:t>فرانسیسکو گابریل" به این واقعیت توجه کرده است که غرب با غنای ادبیات معاصر عرب تماس ناچیزی داشته است</a:t>
            </a:r>
            <a:r>
              <a:rPr lang="en-US">
                <a:cs typeface="B Nazanin" panose="00000400000000000000" pitchFamily="2" charset="-78"/>
              </a:rPr>
              <a:t> . </a:t>
            </a:r>
            <a:r>
              <a:rPr lang="ar-SA">
                <a:cs typeface="B Nazanin" panose="00000400000000000000" pitchFamily="2" charset="-78"/>
              </a:rPr>
              <a:t>فرانسه تنها کشور غیر عربی است که توجه بیشتری به جهان عرب کرده  (شاید به این دلیل که بیشتر نویسندگان پیشرو عرب قسمتی از آموزش خود را در فرانسه فرا گرفته اند) و پژوهندگان این کشور به راستی در افزایش دانش نویسندگان معاصر عرب همت ورزیده اند</a:t>
            </a:r>
            <a:r>
              <a:rPr lang="en-US">
                <a:cs typeface="B Nazanin" panose="00000400000000000000" pitchFamily="2" charset="-78"/>
              </a:rPr>
              <a:t> </a:t>
            </a:r>
            <a:r>
              <a:rPr lang="en-US">
                <a:cs typeface="B Nazanin" panose="00000400000000000000" pitchFamily="2" charset="-78"/>
              </a:rPr>
              <a:t>. </a:t>
            </a:r>
            <a:endParaRPr lang="fa-IR">
              <a:cs typeface="B Nazanin" panose="00000400000000000000" pitchFamily="2" charset="-78"/>
            </a:endParaRPr>
          </a:p>
        </p:txBody>
      </p:sp>
      <p:sp>
        <p:nvSpPr>
          <p:cNvPr id="4" name="Flowchart: Process 3"/>
          <p:cNvSpPr/>
          <p:nvPr/>
        </p:nvSpPr>
        <p:spPr>
          <a:xfrm>
            <a:off x="1474839" y="4188542"/>
            <a:ext cx="4409767" cy="1445342"/>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غرب با غنای ادبیات معاصر عرب تماس ناچیزی داشته است</a:t>
            </a:r>
            <a:endParaRPr lang="fa-IR"/>
          </a:p>
        </p:txBody>
      </p:sp>
    </p:spTree>
    <p:extLst>
      <p:ext uri="{BB962C8B-B14F-4D97-AF65-F5344CB8AC3E}">
        <p14:creationId xmlns:p14="http://schemas.microsoft.com/office/powerpoint/2010/main" val="41643430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توفیق الحکیم در</a:t>
            </a:r>
            <a:r>
              <a:rPr lang="en-US">
                <a:cs typeface="B Nazanin" panose="00000400000000000000" pitchFamily="2" charset="-78"/>
              </a:rPr>
              <a:t> </a:t>
            </a:r>
            <a:r>
              <a:rPr lang="en-US">
                <a:solidFill>
                  <a:srgbClr val="FF0000"/>
                </a:solidFill>
                <a:cs typeface="B Nazanin" panose="00000400000000000000" pitchFamily="2" charset="-78"/>
              </a:rPr>
              <a:t>"</a:t>
            </a:r>
            <a:r>
              <a:rPr lang="ar-SA">
                <a:solidFill>
                  <a:srgbClr val="FF0000"/>
                </a:solidFill>
                <a:cs typeface="B Nazanin" panose="00000400000000000000" pitchFamily="2" charset="-78"/>
              </a:rPr>
              <a:t>اهل الكهف</a:t>
            </a:r>
            <a:r>
              <a:rPr lang="en-US">
                <a:solidFill>
                  <a:srgbClr val="FF0000"/>
                </a:solidFill>
                <a:cs typeface="B Nazanin" panose="00000400000000000000" pitchFamily="2" charset="-78"/>
              </a:rPr>
              <a:t> " </a:t>
            </a:r>
            <a:r>
              <a:rPr lang="ar-SA">
                <a:cs typeface="B Nazanin" panose="00000400000000000000" pitchFamily="2" charset="-78"/>
              </a:rPr>
              <a:t>اشاره می کند که عشق می تواند آن پرسش را پاسخ دهد</a:t>
            </a:r>
            <a:r>
              <a:rPr lang="en-US">
                <a:cs typeface="B Nazanin" panose="00000400000000000000" pitchFamily="2" charset="-78"/>
              </a:rPr>
              <a:t>. </a:t>
            </a:r>
            <a:r>
              <a:rPr lang="ar-SA">
                <a:cs typeface="B Nazanin" panose="00000400000000000000" pitchFamily="2" charset="-78"/>
              </a:rPr>
              <a:t>در نمایشنامه ی</a:t>
            </a:r>
            <a:r>
              <a:rPr lang="en-US">
                <a:cs typeface="B Nazanin" panose="00000400000000000000" pitchFamily="2" charset="-78"/>
              </a:rPr>
              <a:t> " </a:t>
            </a:r>
            <a:r>
              <a:rPr lang="ar-SA">
                <a:solidFill>
                  <a:srgbClr val="FF0000"/>
                </a:solidFill>
                <a:cs typeface="B Nazanin" panose="00000400000000000000" pitchFamily="2" charset="-78"/>
              </a:rPr>
              <a:t>رحلة الى الغد</a:t>
            </a:r>
            <a:r>
              <a:rPr lang="ar-SA">
                <a:cs typeface="B Nazanin" panose="00000400000000000000" pitchFamily="2" charset="-78"/>
              </a:rPr>
              <a:t>" تنها پیشنهادش در مقابله با زمان حال، این است که گذشته ای نداشته باشیم ، مثل مهندس که به خاطر سازگاری با زمان حال، مورد تحقیر نویسنده است</a:t>
            </a:r>
            <a:r>
              <a:rPr lang="en-US">
                <a:cs typeface="B Nazanin" panose="00000400000000000000" pitchFamily="2" charset="-78"/>
              </a:rPr>
              <a:t> .</a:t>
            </a:r>
          </a:p>
          <a:p>
            <a:pPr algn="just"/>
            <a:r>
              <a:rPr lang="ar-SA">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1967316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این تغییرات را شاید بتوان چنین توجیه کرد، با اینکه سرکشی دوره ی جوانی توفيق الحکیم به آرامش میانسالی وی تبدیل شده</a:t>
            </a:r>
            <a:r>
              <a:rPr lang="en-US" smtClean="0">
                <a:cs typeface="B Nazanin" panose="00000400000000000000" pitchFamily="2" charset="-78"/>
              </a:rPr>
              <a:t> ) </a:t>
            </a:r>
            <a:r>
              <a:rPr lang="ar-SA" smtClean="0">
                <a:cs typeface="B Nazanin" panose="00000400000000000000" pitchFamily="2" charset="-78"/>
              </a:rPr>
              <a:t>وقتی نمایشنامه چاپ شد، ۵۹ سال داشت ) ، اما با دنیایی که در آن زندگی می کند آشتی نکرده و همچنان سرخورده باقی مانده و تنفر او از زن</a:t>
            </a:r>
            <a:r>
              <a:rPr lang="en-US" smtClean="0">
                <a:cs typeface="B Nazanin" panose="00000400000000000000" pitchFamily="2" charset="-78"/>
              </a:rPr>
              <a:t> "</a:t>
            </a:r>
            <a:r>
              <a:rPr lang="ar-SA" smtClean="0">
                <a:cs typeface="B Nazanin" panose="00000400000000000000" pitchFamily="2" charset="-78"/>
              </a:rPr>
              <a:t>یقینا" شدیدتر شده است</a:t>
            </a:r>
            <a:r>
              <a:rPr lang="en-US" smtClean="0">
                <a:cs typeface="B Nazanin" panose="00000400000000000000" pitchFamily="2" charset="-78"/>
              </a:rPr>
              <a:t> . </a:t>
            </a:r>
            <a:r>
              <a:rPr lang="ar-SA" smtClean="0">
                <a:cs typeface="B Nazanin" panose="00000400000000000000" pitchFamily="2" charset="-78"/>
              </a:rPr>
              <a:t>در هر صورت گذشت ۲4 سال نتوانسته است شک اولیه ی او را در معنی و منظور زندگی کاهش دهد،</a:t>
            </a:r>
            <a:endParaRPr lang="en-US" smtClean="0">
              <a:cs typeface="B Nazanin" panose="00000400000000000000" pitchFamily="2" charset="-78"/>
            </a:endParaRPr>
          </a:p>
          <a:p>
            <a:pPr algn="just"/>
            <a:r>
              <a:rPr lang="ar-SA" smtClean="0">
                <a:cs typeface="B Nazanin" panose="00000400000000000000" pitchFamily="2" charset="-78"/>
              </a:rPr>
              <a:t> بلکه به او قدرت داده تا در </a:t>
            </a:r>
            <a:r>
              <a:rPr lang="fa-IR" smtClean="0">
                <a:cs typeface="B Nazanin" panose="00000400000000000000" pitchFamily="2" charset="-78"/>
              </a:rPr>
              <a:t>«</a:t>
            </a:r>
            <a:r>
              <a:rPr lang="ar-SA" smtClean="0">
                <a:cs typeface="B Nazanin" panose="00000400000000000000" pitchFamily="2" charset="-78"/>
              </a:rPr>
              <a:t>رحلة الى الغد</a:t>
            </a:r>
            <a:r>
              <a:rPr lang="en-US" smtClean="0">
                <a:cs typeface="B Nazanin" panose="00000400000000000000" pitchFamily="2" charset="-78"/>
              </a:rPr>
              <a:t>" </a:t>
            </a:r>
            <a:r>
              <a:rPr lang="ar-SA" smtClean="0">
                <a:cs typeface="B Nazanin" panose="00000400000000000000" pitchFamily="2" charset="-78"/>
              </a:rPr>
              <a:t>به طرزی نو و آینده گرا ، سوالی را که در آغاز دوره ی زندگی دراماتیکی خود مطرح کرده بود و به خوبی می توانست در قالبی کلاسیک پرسیده شود ، مطرح کند</a:t>
            </a:r>
            <a:r>
              <a:rPr lang="en-US" smtClean="0">
                <a:cs typeface="B Nazanin" panose="00000400000000000000" pitchFamily="2" charset="-78"/>
              </a:rPr>
              <a:t>.</a:t>
            </a:r>
          </a:p>
          <a:p>
            <a:endParaRPr lang="fa-IR"/>
          </a:p>
        </p:txBody>
      </p:sp>
    </p:spTree>
    <p:extLst>
      <p:ext uri="{BB962C8B-B14F-4D97-AF65-F5344CB8AC3E}">
        <p14:creationId xmlns:p14="http://schemas.microsoft.com/office/powerpoint/2010/main" val="23020246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در میان نکات مشابهی که بین دو نمایشنامه وجود دارد، یکی نگه داشتن سه قرن زمان است که "توفیق الحکیم</a:t>
            </a:r>
            <a:r>
              <a:rPr lang="en-US">
                <a:cs typeface="B Nazanin" panose="00000400000000000000" pitchFamily="2" charset="-78"/>
              </a:rPr>
              <a:t> " </a:t>
            </a:r>
            <a:r>
              <a:rPr lang="ar-SA">
                <a:cs typeface="B Nazanin" panose="00000400000000000000" pitchFamily="2" charset="-78"/>
              </a:rPr>
              <a:t>آن را به عنوان فاصله ی بین واقعیت نخستین و واقعیت ثانوی منظور می کند</a:t>
            </a:r>
            <a:r>
              <a:rPr lang="en-US">
                <a:cs typeface="B Nazanin" panose="00000400000000000000" pitchFamily="2" charset="-78"/>
              </a:rPr>
              <a:t>. </a:t>
            </a:r>
            <a:r>
              <a:rPr lang="ar-SA">
                <a:cs typeface="B Nazanin" panose="00000400000000000000" pitchFamily="2" charset="-78"/>
              </a:rPr>
              <a:t>در مورد</a:t>
            </a:r>
            <a:r>
              <a:rPr lang="en-US">
                <a:cs typeface="B Nazanin" panose="00000400000000000000" pitchFamily="2" charset="-78"/>
              </a:rPr>
              <a:t> " </a:t>
            </a:r>
            <a:r>
              <a:rPr lang="ar-SA">
                <a:cs typeface="B Nazanin" panose="00000400000000000000" pitchFamily="2" charset="-78"/>
              </a:rPr>
              <a:t>رحلة الى الغد</a:t>
            </a:r>
            <a:r>
              <a:rPr lang="en-US">
                <a:cs typeface="B Nazanin" panose="00000400000000000000" pitchFamily="2" charset="-78"/>
              </a:rPr>
              <a:t> " </a:t>
            </a:r>
            <a:r>
              <a:rPr lang="ar-SA">
                <a:cs typeface="B Nazanin" panose="00000400000000000000" pitchFamily="2" charset="-78"/>
              </a:rPr>
              <a:t>فاصله باید دقیقا</a:t>
            </a:r>
            <a:r>
              <a:rPr lang="en-US">
                <a:cs typeface="B Nazanin" panose="00000400000000000000" pitchFamily="2" charset="-78"/>
              </a:rPr>
              <a:t> " </a:t>
            </a:r>
            <a:r>
              <a:rPr lang="ar-SA">
                <a:cs typeface="B Nazanin" panose="00000400000000000000" pitchFamily="2" charset="-78"/>
              </a:rPr>
              <a:t>۳۰۹ سال "باشد و این نمی تواند انطباقی محض یا زمانی باشد که در اصحاب الکهف در قرآن آمده است.</a:t>
            </a:r>
            <a:endParaRPr lang="fa-IR">
              <a:cs typeface="B Nazanin" panose="00000400000000000000" pitchFamily="2" charset="-78"/>
            </a:endParaRPr>
          </a:p>
        </p:txBody>
      </p:sp>
      <p:sp>
        <p:nvSpPr>
          <p:cNvPr id="4" name="Flowchart: Alternate Process 3"/>
          <p:cNvSpPr/>
          <p:nvPr/>
        </p:nvSpPr>
        <p:spPr>
          <a:xfrm>
            <a:off x="1481328" y="3803904"/>
            <a:ext cx="3657600" cy="137160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نگه داشتن سه قرن زمان</a:t>
            </a:r>
            <a:endParaRPr lang="fa-IR"/>
          </a:p>
        </p:txBody>
      </p:sp>
    </p:spTree>
    <p:extLst>
      <p:ext uri="{BB962C8B-B14F-4D97-AF65-F5344CB8AC3E}">
        <p14:creationId xmlns:p14="http://schemas.microsoft.com/office/powerpoint/2010/main" val="41185411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در هر دو نمایشنامه شخصیت های اصلی نسبت به محیطی که ناخواسته خود را در آن می یابند، رفتارهای متفاوتی</a:t>
            </a:r>
            <a:r>
              <a:rPr lang="en-US">
                <a:cs typeface="B Nazanin" panose="00000400000000000000" pitchFamily="2" charset="-78"/>
              </a:rPr>
              <a:t> ) </a:t>
            </a:r>
            <a:r>
              <a:rPr lang="ar-SA">
                <a:cs typeface="B Nazanin" panose="00000400000000000000" pitchFamily="2" charset="-78"/>
              </a:rPr>
              <a:t>در اولی دقیق تر) دارند.</a:t>
            </a:r>
            <a:r>
              <a:rPr lang="en-US">
                <a:cs typeface="B Nazanin" panose="00000400000000000000" pitchFamily="2" charset="-78"/>
              </a:rPr>
              <a:t>" </a:t>
            </a:r>
            <a:r>
              <a:rPr lang="ar-SA">
                <a:cs typeface="B Nazanin" panose="00000400000000000000" pitchFamily="2" charset="-78"/>
              </a:rPr>
              <a:t>مرنوش</a:t>
            </a:r>
            <a:r>
              <a:rPr lang="en-US">
                <a:cs typeface="B Nazanin" panose="00000400000000000000" pitchFamily="2" charset="-78"/>
              </a:rPr>
              <a:t>" </a:t>
            </a:r>
            <a:r>
              <a:rPr lang="ar-SA">
                <a:cs typeface="B Nazanin" panose="00000400000000000000" pitchFamily="2" charset="-78"/>
              </a:rPr>
              <a:t>و" مشلينيا</a:t>
            </a:r>
            <a:r>
              <a:rPr lang="en-US">
                <a:cs typeface="B Nazanin" panose="00000400000000000000" pitchFamily="2" charset="-78"/>
              </a:rPr>
              <a:t> " </a:t>
            </a:r>
            <a:r>
              <a:rPr lang="ar-SA">
                <a:cs typeface="B Nazanin" panose="00000400000000000000" pitchFamily="2" charset="-78"/>
              </a:rPr>
              <a:t>تقريبا</a:t>
            </a:r>
            <a:r>
              <a:rPr lang="en-US">
                <a:cs typeface="B Nazanin" panose="00000400000000000000" pitchFamily="2" charset="-78"/>
              </a:rPr>
              <a:t> " </a:t>
            </a:r>
            <a:r>
              <a:rPr lang="ar-SA">
                <a:cs typeface="B Nazanin" panose="00000400000000000000" pitchFamily="2" charset="-78"/>
              </a:rPr>
              <a:t>مانند دکتر و مهندس رفتار می کنند"</a:t>
            </a:r>
            <a:r>
              <a:rPr lang="en-US">
                <a:cs typeface="B Nazanin" panose="00000400000000000000" pitchFamily="2" charset="-78"/>
              </a:rPr>
              <a:t>.</a:t>
            </a:r>
            <a:r>
              <a:rPr lang="ar-SA">
                <a:cs typeface="B Nazanin" panose="00000400000000000000" pitchFamily="2" charset="-78"/>
              </a:rPr>
              <a:t> غار و سفینه ی فضایی نقش مشابهی را به عنوان پیوندهای واقعی با گذشته ای آشنا بازی می کنند</a:t>
            </a:r>
            <a:r>
              <a:rPr lang="en-US">
                <a:cs typeface="B Nazanin" panose="00000400000000000000" pitchFamily="2" charset="-78"/>
              </a:rPr>
              <a:t>. </a:t>
            </a:r>
            <a:r>
              <a:rPr lang="ar-SA" b="1">
                <a:solidFill>
                  <a:srgbClr val="FF0000"/>
                </a:solidFill>
                <a:cs typeface="B Nazanin" panose="00000400000000000000" pitchFamily="2" charset="-78"/>
              </a:rPr>
              <a:t>مضمون اصلی دو نمایشنامه یکی است و به این دلیل و دلایل پیش گفته</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رحلة الى الغد</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ممكن است اجرای مجددی از" اهل الكهف</a:t>
            </a:r>
            <a:r>
              <a:rPr lang="en-US" b="1">
                <a:solidFill>
                  <a:srgbClr val="FF0000"/>
                </a:solidFill>
                <a:cs typeface="B Nazanin" panose="00000400000000000000" pitchFamily="2" charset="-78"/>
              </a:rPr>
              <a:t> "</a:t>
            </a:r>
            <a:r>
              <a:rPr lang="ar-SA" b="1">
                <a:solidFill>
                  <a:srgbClr val="FF0000"/>
                </a:solidFill>
                <a:cs typeface="B Nazanin" panose="00000400000000000000" pitchFamily="2" charset="-78"/>
              </a:rPr>
              <a:t>محسوب شود</a:t>
            </a:r>
            <a:r>
              <a:rPr lang="en-US" b="1">
                <a:solidFill>
                  <a:srgbClr val="FF0000"/>
                </a:solidFill>
                <a:cs typeface="B Nazanin" panose="00000400000000000000" pitchFamily="2" charset="-78"/>
              </a:rPr>
              <a:t> .</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8476464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937760" y="1825625"/>
            <a:ext cx="6416040" cy="4351338"/>
          </a:xfrm>
        </p:spPr>
        <p:txBody>
          <a:bodyPr/>
          <a:lstStyle/>
          <a:p>
            <a:pPr algn="just"/>
            <a:r>
              <a:rPr lang="ar-SA">
                <a:cs typeface="B Nazanin" panose="00000400000000000000" pitchFamily="2" charset="-78"/>
              </a:rPr>
              <a:t>نمایشنامه ، علاوه بر آنکه نمایشگر قدرت انعطاف و تخیل توفیق الحکیم است ، شخصیت ستوده ی او را که با زمان در حرکت است و حتی فراتر از آن می رود، نشان می دهد</a:t>
            </a:r>
            <a:r>
              <a:rPr lang="en-US">
                <a:cs typeface="B Nazanin" panose="00000400000000000000" pitchFamily="2" charset="-78"/>
              </a:rPr>
              <a:t>. </a:t>
            </a:r>
            <a:r>
              <a:rPr lang="ar-SA">
                <a:cs typeface="B Nazanin" panose="00000400000000000000" pitchFamily="2" charset="-78"/>
              </a:rPr>
              <a:t>ذهن فعال، مضطرب و پرسشگرش به او اجازه نداده است که به نشان هایش بسنده کند</a:t>
            </a:r>
            <a:r>
              <a:rPr lang="en-US">
                <a:cs typeface="B Nazanin" panose="00000400000000000000" pitchFamily="2" charset="-78"/>
              </a:rPr>
              <a:t>. </a:t>
            </a:r>
            <a:r>
              <a:rPr lang="ar-SA">
                <a:cs typeface="B Nazanin" panose="00000400000000000000" pitchFamily="2" charset="-78"/>
              </a:rPr>
              <a:t>از طرفی</a:t>
            </a:r>
            <a:r>
              <a:rPr lang="en-US">
                <a:cs typeface="B Nazanin" panose="00000400000000000000" pitchFamily="2" charset="-78"/>
              </a:rPr>
              <a:t> </a:t>
            </a:r>
            <a:r>
              <a:rPr lang="en-US">
                <a:solidFill>
                  <a:srgbClr val="FF0000"/>
                </a:solidFill>
                <a:cs typeface="B Nazanin" panose="00000400000000000000" pitchFamily="2" charset="-78"/>
              </a:rPr>
              <a:t>"</a:t>
            </a:r>
            <a:r>
              <a:rPr lang="en-US">
                <a:cs typeface="B Nazanin" panose="00000400000000000000" pitchFamily="2" charset="-78"/>
              </a:rPr>
              <a:t> </a:t>
            </a:r>
            <a:r>
              <a:rPr lang="ar-SA">
                <a:solidFill>
                  <a:srgbClr val="FF0000"/>
                </a:solidFill>
                <a:cs typeface="B Nazanin" panose="00000400000000000000" pitchFamily="2" charset="-78"/>
              </a:rPr>
              <a:t>رحلة الى الغد</a:t>
            </a:r>
            <a:r>
              <a:rPr lang="en-US">
                <a:solidFill>
                  <a:srgbClr val="FF0000"/>
                </a:solidFill>
                <a:cs typeface="B Nazanin" panose="00000400000000000000" pitchFamily="2" charset="-78"/>
              </a:rPr>
              <a:t>" </a:t>
            </a:r>
            <a:r>
              <a:rPr lang="ar-SA">
                <a:cs typeface="B Nazanin" panose="00000400000000000000" pitchFamily="2" charset="-78"/>
              </a:rPr>
              <a:t>به خواننده القا می کند که خداهم به خود اجازه می داد که کمی چرت بزند</a:t>
            </a:r>
            <a:r>
              <a:rPr lang="en-US">
                <a:cs typeface="B Nazanin" panose="00000400000000000000" pitchFamily="2" charset="-78"/>
              </a:rPr>
              <a:t>. </a:t>
            </a:r>
            <a:r>
              <a:rPr lang="ar-SA">
                <a:cs typeface="B Nazanin" panose="00000400000000000000" pitchFamily="2" charset="-78"/>
              </a:rPr>
              <a:t>در حالی که داستان اصیل جذاب و دارای نکات درخشان است، طرح کلی داستان در جای خود نیست و صحنه ها درست به انجام نمی رسند و مضمون اصلی گاهگاهی برای نگاهداری خود تلاش می کند</a:t>
            </a:r>
            <a:r>
              <a:rPr lang="en-US">
                <a:cs typeface="B Nazanin" panose="00000400000000000000" pitchFamily="2" charset="-78"/>
              </a:rPr>
              <a:t>.</a:t>
            </a:r>
            <a:endParaRPr lang="fa-IR">
              <a:cs typeface="B Nazanin" panose="00000400000000000000" pitchFamily="2" charset="-78"/>
            </a:endParaRPr>
          </a:p>
        </p:txBody>
      </p:sp>
      <p:sp>
        <p:nvSpPr>
          <p:cNvPr id="4" name="Flowchart: Process 3"/>
          <p:cNvSpPr/>
          <p:nvPr/>
        </p:nvSpPr>
        <p:spPr>
          <a:xfrm>
            <a:off x="1005840" y="5225987"/>
            <a:ext cx="3419856" cy="950976"/>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قدرت انعطاف و تخیل</a:t>
            </a:r>
            <a:endParaRPr lang="fa-IR"/>
          </a:p>
        </p:txBody>
      </p:sp>
      <p:pic>
        <p:nvPicPr>
          <p:cNvPr id="5" name="Picture 4"/>
          <p:cNvPicPr>
            <a:picLocks noChangeAspect="1"/>
          </p:cNvPicPr>
          <p:nvPr/>
        </p:nvPicPr>
        <p:blipFill>
          <a:blip r:embed="rId2"/>
          <a:stretch>
            <a:fillRect/>
          </a:stretch>
        </p:blipFill>
        <p:spPr>
          <a:xfrm>
            <a:off x="838200" y="1825624"/>
            <a:ext cx="3752088" cy="2799635"/>
          </a:xfrm>
          <a:prstGeom prst="rect">
            <a:avLst/>
          </a:prstGeom>
        </p:spPr>
      </p:pic>
    </p:spTree>
    <p:extLst>
      <p:ext uri="{BB962C8B-B14F-4D97-AF65-F5344CB8AC3E}">
        <p14:creationId xmlns:p14="http://schemas.microsoft.com/office/powerpoint/2010/main" val="28642649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a:t>
            </a:r>
            <a:r>
              <a:rPr lang="ar-SA">
                <a:cs typeface="B Nazanin" panose="00000400000000000000" pitchFamily="2" charset="-78"/>
              </a:rPr>
              <a:t>ناگفته نماند که این نمایشنامه، بهترین مقدمه بر کارهای دراماتیکی توفیق الحکیم است زیرا آیینه ی تمام نمای عقیده ها و مضمون هایی است که با او در ارتباط است و هم چنین مهارت بی کوشش او در فانتزی و نمایش مذهبی ، محیط و طرح قوی ترین نقطه نظرهای اویند، مضمون او به وسیله ی دکورهای عالی و حوادث غیر منتظره پرداخته شده که به خاطر تکنیک برتر و طرح منظم و مهارت او در نمادگرایی و دلهره، رضایت بخش است</a:t>
            </a:r>
            <a:r>
              <a:rPr lang="en-US">
                <a:cs typeface="B Nazanin" panose="00000400000000000000" pitchFamily="2" charset="-78"/>
              </a:rPr>
              <a:t>. </a:t>
            </a:r>
            <a:endParaRPr lang="fa-IR">
              <a:cs typeface="B Nazanin" panose="00000400000000000000" pitchFamily="2" charset="-78"/>
            </a:endParaRPr>
          </a:p>
        </p:txBody>
      </p:sp>
      <p:sp>
        <p:nvSpPr>
          <p:cNvPr id="4" name="Flowchart: Process 3"/>
          <p:cNvSpPr/>
          <p:nvPr/>
        </p:nvSpPr>
        <p:spPr>
          <a:xfrm>
            <a:off x="1298448" y="4334256"/>
            <a:ext cx="5102352" cy="1152144"/>
          </a:xfrm>
          <a:prstGeom prst="flowChart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دکورهای عالی و حوادث غیر منتظره</a:t>
            </a:r>
            <a:endParaRPr lang="fa-IR"/>
          </a:p>
        </p:txBody>
      </p:sp>
    </p:spTree>
    <p:extLst>
      <p:ext uri="{BB962C8B-B14F-4D97-AF65-F5344CB8AC3E}">
        <p14:creationId xmlns:p14="http://schemas.microsoft.com/office/powerpoint/2010/main" val="12271603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حرکت به سرعت به پیش می رود، گفتگوها سرشار از لطیفه اند و از درازگویی اجتناب شده است</a:t>
            </a:r>
            <a:r>
              <a:rPr lang="en-US">
                <a:cs typeface="B Nazanin" panose="00000400000000000000" pitchFamily="2" charset="-78"/>
              </a:rPr>
              <a:t> </a:t>
            </a:r>
            <a:r>
              <a:rPr lang="en-US">
                <a:cs typeface="B Nazanin" panose="00000400000000000000" pitchFamily="2" charset="-78"/>
              </a:rPr>
              <a:t>. </a:t>
            </a:r>
            <a:r>
              <a:rPr lang="ar-SA" smtClean="0">
                <a:cs typeface="B Nazanin" panose="00000400000000000000" pitchFamily="2" charset="-78"/>
              </a:rPr>
              <a:t>یک </a:t>
            </a:r>
            <a:r>
              <a:rPr lang="ar-SA">
                <a:cs typeface="B Nazanin" panose="00000400000000000000" pitchFamily="2" charset="-78"/>
              </a:rPr>
              <a:t>ناشر مشهور انگلیسی در آثار توفق الحکیم گنجینه ی سرشاری خواهد یافت. </a:t>
            </a:r>
            <a:endParaRPr lang="en-US">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
        <p:nvSpPr>
          <p:cNvPr id="4" name="Flowchart: Connector 3"/>
          <p:cNvSpPr/>
          <p:nvPr/>
        </p:nvSpPr>
        <p:spPr>
          <a:xfrm>
            <a:off x="1956816" y="3712464"/>
            <a:ext cx="1719072" cy="1444752"/>
          </a:xfrm>
          <a:prstGeom prst="flowChartConnector">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smtClean="0">
                <a:solidFill>
                  <a:srgbClr val="002060"/>
                </a:solidFill>
                <a:cs typeface="B Nazanin" panose="00000400000000000000" pitchFamily="2" charset="-78"/>
              </a:rPr>
              <a:t>درازگویی</a:t>
            </a:r>
            <a:endParaRPr lang="fa-IR" sz="2400" b="1">
              <a:solidFill>
                <a:srgbClr val="002060"/>
              </a:solidFill>
            </a:endParaRPr>
          </a:p>
        </p:txBody>
      </p:sp>
    </p:spTree>
    <p:extLst>
      <p:ext uri="{BB962C8B-B14F-4D97-AF65-F5344CB8AC3E}">
        <p14:creationId xmlns:p14="http://schemas.microsoft.com/office/powerpoint/2010/main" val="8871405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نمایشنامه ها در شکل و روش تنوع زیادی دارند و حوزه ی موضوع آنها به مراتب وسیع تر از آن است که بتوان با اشاره به این دو نمایشنامه نشان داد</a:t>
            </a:r>
            <a:r>
              <a:rPr lang="en-US" smtClean="0">
                <a:cs typeface="B Nazanin" panose="00000400000000000000" pitchFamily="2" charset="-78"/>
              </a:rPr>
              <a:t>. </a:t>
            </a:r>
            <a:r>
              <a:rPr lang="ar-SA" smtClean="0">
                <a:cs typeface="B Nazanin" panose="00000400000000000000" pitchFamily="2" charset="-78"/>
              </a:rPr>
              <a:t>این آثار حرف های زیادی درباره ی مشکلات کشوری که در حال پیشرفت است ، دارند و همچنین درباره ی تاریخ اخیر عرب برای خواننده یی که عربی نمی داند ، شهرزاد و</a:t>
            </a:r>
            <a:r>
              <a:rPr lang="en-US" smtClean="0">
                <a:cs typeface="B Nazanin" panose="00000400000000000000" pitchFamily="2" charset="-78"/>
              </a:rPr>
              <a:t> " </a:t>
            </a:r>
            <a:r>
              <a:rPr lang="ar-SA" smtClean="0">
                <a:cs typeface="B Nazanin" panose="00000400000000000000" pitchFamily="2" charset="-78"/>
              </a:rPr>
              <a:t>پیگمالیون" که به توضیح درباره </a:t>
            </a:r>
            <a:r>
              <a:rPr lang="ar-SA" b="1" smtClean="0">
                <a:solidFill>
                  <a:srgbClr val="FF0000"/>
                </a:solidFill>
                <a:cs typeface="B Nazanin" panose="00000400000000000000" pitchFamily="2" charset="-78"/>
              </a:rPr>
              <a:t>طبیعت هستی </a:t>
            </a:r>
            <a:r>
              <a:rPr lang="ar-SA" smtClean="0">
                <a:cs typeface="B Nazanin" panose="00000400000000000000" pitchFamily="2" charset="-78"/>
              </a:rPr>
              <a:t>می پردازد و</a:t>
            </a:r>
            <a:r>
              <a:rPr lang="en-US" smtClean="0">
                <a:cs typeface="B Nazanin" panose="00000400000000000000" pitchFamily="2" charset="-78"/>
              </a:rPr>
              <a:t>  </a:t>
            </a:r>
            <a:r>
              <a:rPr lang="ar-SA" smtClean="0">
                <a:cs typeface="B Nazanin" panose="00000400000000000000" pitchFamily="2" charset="-78"/>
              </a:rPr>
              <a:t>يا</a:t>
            </a:r>
            <a:r>
              <a:rPr lang="ar-SA" smtClean="0">
                <a:solidFill>
                  <a:srgbClr val="FF0000"/>
                </a:solidFill>
                <a:cs typeface="B Nazanin" panose="00000400000000000000" pitchFamily="2" charset="-78"/>
              </a:rPr>
              <a:t>" طالع الشجرة"( اثری یونسکو وار با زمینه بی مصری و جذاب</a:t>
            </a:r>
            <a:r>
              <a:rPr lang="en-US" smtClean="0">
                <a:solidFill>
                  <a:srgbClr val="FF0000"/>
                </a:solidFill>
                <a:cs typeface="B Nazanin" panose="00000400000000000000" pitchFamily="2" charset="-78"/>
              </a:rPr>
              <a:t> </a:t>
            </a:r>
            <a:r>
              <a:rPr lang="en-US" smtClean="0">
                <a:cs typeface="B Nazanin" panose="00000400000000000000" pitchFamily="2" charset="-78"/>
              </a:rPr>
              <a:t>( </a:t>
            </a:r>
            <a:r>
              <a:rPr lang="ar-SA" smtClean="0">
                <a:cs typeface="B Nazanin" panose="00000400000000000000" pitchFamily="2" charset="-78"/>
              </a:rPr>
              <a:t>به آسانی در دسترس است</a:t>
            </a:r>
            <a:r>
              <a:rPr lang="en-US" smtClean="0">
                <a:cs typeface="B Nazanin" panose="00000400000000000000" pitchFamily="2" charset="-78"/>
              </a:rPr>
              <a:t>. </a:t>
            </a:r>
            <a:r>
              <a:rPr lang="ar-SA" smtClean="0">
                <a:cs typeface="B Nazanin" panose="00000400000000000000" pitchFamily="2" charset="-78"/>
              </a:rPr>
              <a:t>دو نمایشنامه ی اول و" اهل الكهف" به فرانسه قابل عرضه هستند و از آخرین، نسخه ای به اسپانیایی نیز هست</a:t>
            </a:r>
            <a:r>
              <a:rPr lang="en-US" smtClean="0">
                <a:cs typeface="B Nazanin" panose="00000400000000000000" pitchFamily="2" charset="-78"/>
              </a:rPr>
              <a:t>.</a:t>
            </a:r>
            <a:r>
              <a:rPr lang="ar-SA" smtClean="0">
                <a:cs typeface="B Nazanin" panose="00000400000000000000" pitchFamily="2" charset="-78"/>
              </a:rPr>
              <a:t> "رحلة الى الغد</a:t>
            </a:r>
            <a:r>
              <a:rPr lang="en-US" smtClean="0">
                <a:cs typeface="B Nazanin" panose="00000400000000000000" pitchFamily="2" charset="-78"/>
              </a:rPr>
              <a:t>" </a:t>
            </a:r>
            <a:r>
              <a:rPr lang="ar-SA" smtClean="0">
                <a:cs typeface="B Nazanin" panose="00000400000000000000" pitchFamily="2" charset="-78"/>
              </a:rPr>
              <a:t>را به هیچ یک از زبان های غربی نمی توانن یافت</a:t>
            </a:r>
            <a:r>
              <a:rPr lang="en-US" smtClean="0">
                <a:cs typeface="B Nazanin" panose="00000400000000000000" pitchFamily="2" charset="-78"/>
              </a:rPr>
              <a:t>.</a:t>
            </a:r>
            <a:endParaRPr lang="fa-IR" smtClean="0">
              <a:cs typeface="B Nazanin" panose="00000400000000000000" pitchFamily="2" charset="-78"/>
            </a:endParaRPr>
          </a:p>
          <a:p>
            <a:endParaRPr lang="fa-IR"/>
          </a:p>
        </p:txBody>
      </p:sp>
    </p:spTree>
    <p:extLst>
      <p:ext uri="{BB962C8B-B14F-4D97-AF65-F5344CB8AC3E}">
        <p14:creationId xmlns:p14="http://schemas.microsoft.com/office/powerpoint/2010/main" val="40823743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20640" y="566928"/>
            <a:ext cx="6233160" cy="5610035"/>
          </a:xfrm>
        </p:spPr>
        <p:txBody>
          <a:bodyPr/>
          <a:lstStyle/>
          <a:p>
            <a:pPr algn="just"/>
            <a:r>
              <a:rPr lang="ar-SA">
                <a:cs typeface="B Nazanin" panose="00000400000000000000" pitchFamily="2" charset="-78"/>
              </a:rPr>
              <a:t>"توفيق الحكيم" تنها برای عربی دانان نیست</a:t>
            </a:r>
            <a:r>
              <a:rPr lang="en-US">
                <a:cs typeface="B Nazanin" panose="00000400000000000000" pitchFamily="2" charset="-78"/>
              </a:rPr>
              <a:t>. </a:t>
            </a:r>
            <a:r>
              <a:rPr lang="ar-SA">
                <a:cs typeface="B Nazanin" panose="00000400000000000000" pitchFamily="2" charset="-78"/>
              </a:rPr>
              <a:t>او می تواند توسط تمام کسانی که با تاتر قرن بیستم ارتباط دارند و می خواهند با </a:t>
            </a:r>
            <a:r>
              <a:rPr lang="ar-SA" b="1">
                <a:solidFill>
                  <a:srgbClr val="FF0000"/>
                </a:solidFill>
                <a:cs typeface="B Nazanin" panose="00000400000000000000" pitchFamily="2" charset="-78"/>
              </a:rPr>
              <a:t>المنثنای</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بکت" و</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آنوئل</a:t>
            </a:r>
            <a:r>
              <a:rPr lang="en-US" b="1">
                <a:solidFill>
                  <a:srgbClr val="FF0000"/>
                </a:solidFill>
                <a:cs typeface="B Nazanin" panose="00000400000000000000" pitchFamily="2" charset="-78"/>
              </a:rPr>
              <a:t> " </a:t>
            </a:r>
            <a:r>
              <a:rPr lang="ar-SA">
                <a:cs typeface="B Nazanin" panose="00000400000000000000" pitchFamily="2" charset="-78"/>
              </a:rPr>
              <a:t>آشنا شوند، مورد مطالعه قرار بگیرد</a:t>
            </a:r>
            <a:r>
              <a:rPr lang="en-US">
                <a:cs typeface="B Nazanin" panose="00000400000000000000" pitchFamily="2" charset="-78"/>
              </a:rPr>
              <a:t>. </a:t>
            </a:r>
            <a:r>
              <a:rPr lang="ar-SA">
                <a:cs typeface="B Nazanin" panose="00000400000000000000" pitchFamily="2" charset="-78"/>
              </a:rPr>
              <a:t>آثار او می تواند در فهرست مطالعات تمام کسانی که می خواهند بدانند ذهن عرب معاصر چگونه کار می کند، جای داشته باشد</a:t>
            </a:r>
            <a:r>
              <a:rPr lang="en-US">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139952" y="566928"/>
            <a:ext cx="3749284" cy="2743200"/>
          </a:xfrm>
          <a:prstGeom prst="rect">
            <a:avLst/>
          </a:prstGeom>
        </p:spPr>
      </p:pic>
      <p:sp>
        <p:nvSpPr>
          <p:cNvPr id="5" name="TextBox 4"/>
          <p:cNvSpPr txBox="1"/>
          <p:nvPr/>
        </p:nvSpPr>
        <p:spPr>
          <a:xfrm>
            <a:off x="1927860" y="3474202"/>
            <a:ext cx="1645920" cy="461665"/>
          </a:xfrm>
          <a:prstGeom prst="rect">
            <a:avLst/>
          </a:prstGeom>
          <a:noFill/>
        </p:spPr>
        <p:txBody>
          <a:bodyPr wrap="square" rtlCol="1">
            <a:spAutoFit/>
          </a:bodyPr>
          <a:lstStyle/>
          <a:p>
            <a:pPr algn="ctr"/>
            <a:r>
              <a:rPr lang="fa-IR" sz="2400" smtClean="0">
                <a:solidFill>
                  <a:srgbClr val="FF0000"/>
                </a:solidFill>
                <a:cs typeface="B Nazanin" panose="00000400000000000000" pitchFamily="2" charset="-78"/>
              </a:rPr>
              <a:t>ساموئل بکت</a:t>
            </a:r>
            <a:endParaRPr lang="fa-IR" sz="2400">
              <a:solidFill>
                <a:srgbClr val="FF0000"/>
              </a:solidFill>
              <a:cs typeface="B Nazanin" panose="00000400000000000000" pitchFamily="2" charset="-78"/>
            </a:endParaRPr>
          </a:p>
        </p:txBody>
      </p:sp>
      <p:sp>
        <p:nvSpPr>
          <p:cNvPr id="6" name="Flowchart: Alternate Process 5"/>
          <p:cNvSpPr/>
          <p:nvPr/>
        </p:nvSpPr>
        <p:spPr>
          <a:xfrm>
            <a:off x="3090672" y="4700016"/>
            <a:ext cx="4864608" cy="1078992"/>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ذهن عرب معاصر</a:t>
            </a:r>
            <a:endParaRPr lang="fa-IR"/>
          </a:p>
        </p:txBody>
      </p:sp>
    </p:spTree>
    <p:extLst>
      <p:ext uri="{BB962C8B-B14F-4D97-AF65-F5344CB8AC3E}">
        <p14:creationId xmlns:p14="http://schemas.microsoft.com/office/powerpoint/2010/main" val="35808227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85000" lnSpcReduction="20000"/>
          </a:bodyPr>
          <a:lstStyle/>
          <a:p>
            <a:r>
              <a:rPr lang="fa-IR" smtClean="0">
                <a:cs typeface="B Nazanin" panose="00000400000000000000" pitchFamily="2" charset="-78"/>
              </a:rPr>
              <a:t>1</a:t>
            </a:r>
            <a:r>
              <a:rPr lang="en-US" smtClean="0">
                <a:cs typeface="B Nazanin" panose="00000400000000000000" pitchFamily="2" charset="-78"/>
              </a:rPr>
              <a:t> </a:t>
            </a:r>
            <a:r>
              <a:rPr lang="en-US">
                <a:cs typeface="B Nazanin" panose="00000400000000000000" pitchFamily="2" charset="-78"/>
              </a:rPr>
              <a:t>- </a:t>
            </a:r>
            <a:r>
              <a:rPr lang="ar-SA">
                <a:cs typeface="B Nazanin" panose="00000400000000000000" pitchFamily="2" charset="-78"/>
              </a:rPr>
              <a:t>داستان نویسی معاصر عرب در مجله ی</a:t>
            </a:r>
            <a:r>
              <a:rPr lang="en-US">
                <a:cs typeface="B Nazanin" panose="00000400000000000000" pitchFamily="2" charset="-78"/>
              </a:rPr>
              <a:t> .M.E.S </a:t>
            </a:r>
            <a:r>
              <a:rPr lang="ar-SA">
                <a:cs typeface="B Nazanin" panose="00000400000000000000" pitchFamily="2" charset="-78"/>
              </a:rPr>
              <a:t>شماره ی ،۱</a:t>
            </a:r>
            <a:r>
              <a:rPr lang="en-US">
                <a:cs typeface="B Nazanin" panose="00000400000000000000" pitchFamily="2" charset="-78"/>
              </a:rPr>
              <a:t> ) </a:t>
            </a:r>
            <a:r>
              <a:rPr lang="ar-SA">
                <a:cs typeface="B Nazanin" panose="00000400000000000000" pitchFamily="2" charset="-78"/>
              </a:rPr>
              <a:t>اکتبر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۱۹۶۵)، ص۷۹</a:t>
            </a:r>
            <a:r>
              <a:rPr lang="en-US">
                <a:cs typeface="B Nazanin" panose="00000400000000000000" pitchFamily="2" charset="-78"/>
              </a:rPr>
              <a:t>. </a:t>
            </a:r>
            <a:br>
              <a:rPr lang="en-US">
                <a:cs typeface="B Nazanin" panose="00000400000000000000" pitchFamily="2" charset="-78"/>
              </a:rPr>
            </a:br>
            <a:r>
              <a:rPr lang="ar-SA">
                <a:cs typeface="B Nazanin" panose="00000400000000000000" pitchFamily="2" charset="-78"/>
              </a:rPr>
              <a:t>2- "يا طالع الشجرة ، توفيق الحكيم، ترجمه ی دنیس جانسون</a:t>
            </a:r>
            <a:r>
              <a:rPr lang="en-US">
                <a:cs typeface="B Nazanin" panose="00000400000000000000" pitchFamily="2" charset="-78"/>
              </a:rPr>
              <a:t> – </a:t>
            </a:r>
            <a:r>
              <a:rPr lang="ar-SA">
                <a:cs typeface="B Nazanin" panose="00000400000000000000" pitchFamily="2" charset="-78"/>
              </a:rPr>
              <a:t>دیویس ۰۱۹۶۶۰</a:t>
            </a:r>
            <a:endParaRPr lang="en-US">
              <a:cs typeface="B Nazanin" panose="00000400000000000000" pitchFamily="2" charset="-78"/>
            </a:endParaRPr>
          </a:p>
          <a:p>
            <a:pPr algn="l"/>
            <a:r>
              <a:rPr lang="en-US">
                <a:cs typeface="B Nazanin" panose="00000400000000000000" pitchFamily="2" charset="-78"/>
              </a:rPr>
              <a:t/>
            </a:r>
            <a:br>
              <a:rPr lang="en-US">
                <a:cs typeface="B Nazanin" panose="00000400000000000000" pitchFamily="2" charset="-78"/>
              </a:rPr>
            </a:br>
            <a:r>
              <a:rPr lang="en-US">
                <a:cs typeface="B Nazanin" panose="00000400000000000000" pitchFamily="2" charset="-78"/>
              </a:rPr>
              <a:t>3- Pigmalyun </a:t>
            </a:r>
          </a:p>
          <a:p>
            <a:pPr algn="just"/>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4- توفيق الحکیم درباره ی سال تولدش نامطمئن است</a:t>
            </a:r>
            <a:r>
              <a:rPr lang="en-US">
                <a:cs typeface="B Nazanin" panose="00000400000000000000" pitchFamily="2" charset="-78"/>
              </a:rPr>
              <a:t>. </a:t>
            </a:r>
            <a:r>
              <a:rPr lang="ar-SA">
                <a:cs typeface="B Nazanin" panose="00000400000000000000" pitchFamily="2" charset="-78"/>
              </a:rPr>
              <a:t>صلاح عبدالصبور ماذا يبقى للتاريخ من هولاء؟</a:t>
            </a:r>
            <a:r>
              <a:rPr lang="en-US">
                <a:cs typeface="B Nazanin" panose="00000400000000000000" pitchFamily="2" charset="-78"/>
              </a:rPr>
              <a:t> - </a:t>
            </a:r>
            <a:r>
              <a:rPr lang="ar-SA">
                <a:cs typeface="B Nazanin" panose="00000400000000000000" pitchFamily="2" charset="-78"/>
              </a:rPr>
              <a:t>توفيق الحكيم در</a:t>
            </a:r>
            <a:r>
              <a:rPr lang="en-US">
                <a:cs typeface="B Nazanin" panose="00000400000000000000" pitchFamily="2" charset="-78"/>
              </a:rPr>
              <a:t> " </a:t>
            </a:r>
            <a:r>
              <a:rPr lang="ar-SA">
                <a:cs typeface="B Nazanin" panose="00000400000000000000" pitchFamily="2" charset="-78"/>
              </a:rPr>
              <a:t>البلد</a:t>
            </a:r>
            <a:r>
              <a:rPr lang="en-US">
                <a:cs typeface="B Nazanin" panose="00000400000000000000" pitchFamily="2" charset="-78"/>
              </a:rPr>
              <a:t>" </a:t>
            </a:r>
            <a:r>
              <a:rPr lang="ar-SA">
                <a:cs typeface="B Nazanin" panose="00000400000000000000" pitchFamily="2" charset="-78"/>
              </a:rPr>
              <a:t>بغداد ۰۱۹۷۵ </a:t>
            </a:r>
            <a:endParaRPr lang="en-US">
              <a:cs typeface="B Nazanin" panose="00000400000000000000" pitchFamily="2" charset="-78"/>
            </a:endParaRPr>
          </a:p>
          <a:p>
            <a:pPr algn="l"/>
            <a:r>
              <a:rPr lang="en-US">
                <a:cs typeface="B Nazanin" panose="00000400000000000000" pitchFamily="2" charset="-78"/>
              </a:rPr>
              <a:t/>
            </a:r>
            <a:br>
              <a:rPr lang="en-US">
                <a:cs typeface="B Nazanin" panose="00000400000000000000" pitchFamily="2" charset="-78"/>
              </a:rPr>
            </a:br>
            <a:r>
              <a:rPr lang="en-US">
                <a:cs typeface="B Nazanin" panose="00000400000000000000" pitchFamily="2" charset="-78"/>
              </a:rPr>
              <a:t>5- Deant son guichet </a:t>
            </a:r>
            <a:br>
              <a:rPr lang="en-US">
                <a:cs typeface="B Nazanin" panose="00000400000000000000" pitchFamily="2" charset="-78"/>
              </a:rPr>
            </a:br>
            <a:r>
              <a:rPr lang="en-US">
                <a:cs typeface="B Nazanin" panose="00000400000000000000" pitchFamily="2" charset="-78"/>
              </a:rPr>
              <a:t>6- Theatre arabe: Tewfik el Hakim, Nouvelles Editions Latines, Paris, 1950 </a:t>
            </a:r>
            <a:br>
              <a:rPr lang="en-US">
                <a:cs typeface="B Nazanin" panose="00000400000000000000" pitchFamily="2" charset="-78"/>
              </a:rPr>
            </a:br>
            <a:r>
              <a:rPr lang="en-US">
                <a:cs typeface="B Nazanin" panose="00000400000000000000" pitchFamily="2" charset="-78"/>
              </a:rPr>
              <a:t>7- Tawfiq al-llakim: Teatro (Instituto Hispano Arabe de Cultura. Collection.de Autores Arabes Contempor aneos, No. 2, Madrid 1963). </a:t>
            </a:r>
            <a:br>
              <a:rPr lang="en-US">
                <a:cs typeface="B Nazanin" panose="00000400000000000000" pitchFamily="2" charset="-78"/>
              </a:rPr>
            </a:br>
            <a:r>
              <a:rPr lang="en-US">
                <a:cs typeface="B Nazanin" panose="00000400000000000000" pitchFamily="2" charset="-78"/>
              </a:rPr>
              <a:t>8- Anouilh. </a:t>
            </a:r>
            <a:br>
              <a:rPr lang="en-US">
                <a:cs typeface="B Nazanin" panose="00000400000000000000" pitchFamily="2" charset="-78"/>
              </a:rPr>
            </a:b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85567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کوشش انگلیسی ها در این راه اندک بوده است چون ما به این اکتفا کرده ایم که تاریخ ادبیات عرب در قرن بیستم که در چهار صفحه گنجانده شده، به چاپ های مجدد برسانیم و گلچین های ادبی و نو را که از حدود ۱۷۹۸ تجاوز نمی کند، گرد آوری کنیم</a:t>
            </a:r>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839572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به طورکلی روش ما در این مورد آن قدر تنگ- نظرانه است که حیرت اعراب را نسبت به جهل خود برانگیخته ایم</a:t>
            </a:r>
            <a:r>
              <a:rPr lang="en-US">
                <a:cs typeface="B Nazanin" panose="00000400000000000000" pitchFamily="2" charset="-78"/>
              </a:rPr>
              <a:t> . </a:t>
            </a:r>
            <a:r>
              <a:rPr lang="ar-SA">
                <a:cs typeface="B Nazanin" panose="00000400000000000000" pitchFamily="2" charset="-78"/>
              </a:rPr>
              <a:t>نمونه ی بارز این جهل نقدی بود در مجله ی اکونومیست، آن جا که می گفت: " نخستین نمایش عربی که می توان آن را به انگلیسی در آورد</a:t>
            </a:r>
            <a:r>
              <a:rPr lang="en-US">
                <a:cs typeface="B Nazanin" panose="00000400000000000000" pitchFamily="2" charset="-78"/>
              </a:rPr>
              <a:t> . </a:t>
            </a:r>
            <a:r>
              <a:rPr lang="en-US">
                <a:cs typeface="B Nazanin" panose="00000400000000000000" pitchFamily="2" charset="-78"/>
              </a:rPr>
              <a:t>..</a:t>
            </a:r>
            <a:r>
              <a:rPr lang="ar-SA" smtClean="0">
                <a:cs typeface="B Nazanin" panose="00000400000000000000" pitchFamily="2" charset="-78"/>
              </a:rPr>
              <a:t>"</a:t>
            </a:r>
            <a:endParaRPr lang="fa-IR">
              <a:cs typeface="B Nazanin" panose="00000400000000000000" pitchFamily="2" charset="-78"/>
            </a:endParaRPr>
          </a:p>
        </p:txBody>
      </p:sp>
      <p:sp>
        <p:nvSpPr>
          <p:cNvPr id="4" name="Flowchart: Connector 3"/>
          <p:cNvSpPr/>
          <p:nvPr/>
        </p:nvSpPr>
        <p:spPr>
          <a:xfrm>
            <a:off x="1622323" y="3805084"/>
            <a:ext cx="2109019" cy="1681316"/>
          </a:xfrm>
          <a:prstGeom prst="flowChart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مجله ی اکونومیست</a:t>
            </a:r>
            <a:endParaRPr lang="fa-IR"/>
          </a:p>
        </p:txBody>
      </p:sp>
    </p:spTree>
    <p:extLst>
      <p:ext uri="{BB962C8B-B14F-4D97-AF65-F5344CB8AC3E}">
        <p14:creationId xmlns:p14="http://schemas.microsoft.com/office/powerpoint/2010/main" val="775826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در ادامه ی این بحث غیر دقیق ، ناقد اظهار عقیده می کند که ترجمه ی آن به انگلیسی باید نخستین گام در رساندن تاتر مصر به سطوح جهانی باشد ".  اکونومیست بایستی می دانست که " کمدی فرانسه" پاره ای از نمایشنامه های توفیق الحکیم" را اجرا کرده و آثار او در تعدادی از کشورهای دیگر ( برای مثال در اسپانیا) به روی صحنه آمده است. حتی نمایشنامه " شهرزاد" او در انگلیس از رادیو 3 پخش شده و" پیگمالیون</a:t>
            </a:r>
            <a:r>
              <a:rPr lang="en-US" smtClean="0">
                <a:cs typeface="B Nazanin" panose="00000400000000000000" pitchFamily="2" charset="-78"/>
              </a:rPr>
              <a:t> " </a:t>
            </a:r>
            <a:r>
              <a:rPr lang="ar-SA" smtClean="0">
                <a:cs typeface="B Nazanin" panose="00000400000000000000" pitchFamily="2" charset="-78"/>
              </a:rPr>
              <a:t>وی در کمبریج به روی صحنه آمده است، اگر چه هیچ کدام به صورت کتاب انتشار نیافته است</a:t>
            </a:r>
            <a:r>
              <a:rPr lang="en-US" smtClean="0">
                <a:cs typeface="B Nazanin" panose="00000400000000000000" pitchFamily="2" charset="-78"/>
              </a:rPr>
              <a:t> .</a:t>
            </a:r>
          </a:p>
          <a:p>
            <a:pPr algn="just"/>
            <a:endParaRPr lang="fa-IR">
              <a:cs typeface="B Nazanin" panose="00000400000000000000" pitchFamily="2" charset="-78"/>
            </a:endParaRPr>
          </a:p>
        </p:txBody>
      </p:sp>
      <p:sp>
        <p:nvSpPr>
          <p:cNvPr id="4" name="Flowchart: Process 3"/>
          <p:cNvSpPr/>
          <p:nvPr/>
        </p:nvSpPr>
        <p:spPr>
          <a:xfrm>
            <a:off x="1430594" y="4439265"/>
            <a:ext cx="4070554" cy="1224116"/>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رساندن تاتر مصر به سطوح جهانی</a:t>
            </a:r>
            <a:endParaRPr lang="fa-IR"/>
          </a:p>
        </p:txBody>
      </p:sp>
    </p:spTree>
    <p:extLst>
      <p:ext uri="{BB962C8B-B14F-4D97-AF65-F5344CB8AC3E}">
        <p14:creationId xmlns:p14="http://schemas.microsoft.com/office/powerpoint/2010/main" val="4043516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بنابراین توجه و آگاهی بریتانیا نسبت به ادبیات معاصر عرب اندک است و دانشگاه های ما باید در این راه مشوق و پیشگام ما باشند. ما کاملا</a:t>
            </a:r>
            <a:r>
              <a:rPr lang="en-US">
                <a:cs typeface="B Nazanin" panose="00000400000000000000" pitchFamily="2" charset="-78"/>
              </a:rPr>
              <a:t>" </a:t>
            </a:r>
            <a:r>
              <a:rPr lang="ar-SA">
                <a:cs typeface="B Nazanin" panose="00000400000000000000" pitchFamily="2" charset="-78"/>
              </a:rPr>
              <a:t>بی خبریم و مشغول خویشتن- شگفتا از آن مردمی که همان طور مکزیکی ها را مردمی می دانند که تمام روز را در زیر کلاه های خود در خوابند، </a:t>
            </a:r>
            <a:r>
              <a:rPr lang="ar-SA" b="1">
                <a:solidFill>
                  <a:srgbClr val="FF0000"/>
                </a:solidFill>
                <a:cs typeface="B Nazanin" panose="00000400000000000000" pitchFamily="2" charset="-78"/>
              </a:rPr>
              <a:t>اعراب را نیز کسانی می دانند که بر شتر سوار می شوند و لباس های قدیمی بر تن می کنند که جنگیدن را دشوار می سازد</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1900623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هیچ کدام نمی تواند واقعیت داشته باشد و این نمایش معاصر عرب است که احتمالا" این عقیده را دقیق تر رد می کند</a:t>
            </a:r>
            <a:r>
              <a:rPr lang="en-US">
                <a:cs typeface="B Nazanin" panose="00000400000000000000" pitchFamily="2" charset="-78"/>
              </a:rPr>
              <a:t>. </a:t>
            </a:r>
            <a:r>
              <a:rPr lang="ar-SA">
                <a:cs typeface="B Nazanin" panose="00000400000000000000" pitchFamily="2" charset="-78"/>
              </a:rPr>
              <a:t>نمایشنامه آن چنان که ما می شناسیم ( مانند نوول ) تا بعد از جنگ جهانی در جهان عرب ناشناخته بود</a:t>
            </a:r>
            <a:r>
              <a:rPr lang="en-US">
                <a:cs typeface="B Nazanin" panose="00000400000000000000" pitchFamily="2" charset="-78"/>
              </a:rPr>
              <a:t>. </a:t>
            </a:r>
            <a:r>
              <a:rPr lang="ar-SA">
                <a:cs typeface="B Nazanin" panose="00000400000000000000" pitchFamily="2" charset="-78"/>
              </a:rPr>
              <a:t>تاریخ آن را از آغاز تا زمان حال ممکن است با نام </a:t>
            </a:r>
            <a:r>
              <a:rPr lang="ar-SA" b="1">
                <a:solidFill>
                  <a:srgbClr val="FF0000"/>
                </a:solidFill>
                <a:cs typeface="B Nazanin" panose="00000400000000000000" pitchFamily="2" charset="-78"/>
              </a:rPr>
              <a:t>سه تن از نویسندگان مصری </a:t>
            </a:r>
            <a:r>
              <a:rPr lang="ar-SA">
                <a:cs typeface="B Nazanin" panose="00000400000000000000" pitchFamily="2" charset="-78"/>
              </a:rPr>
              <a:t>خلاصه کرد</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6784686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7884" y="530942"/>
            <a:ext cx="8005915" cy="5646021"/>
          </a:xfrm>
        </p:spPr>
        <p:txBody>
          <a:bodyPr>
            <a:normAutofit fontScale="92500" lnSpcReduction="20000"/>
          </a:bodyPr>
          <a:lstStyle/>
          <a:p>
            <a:pPr algn="just"/>
            <a:r>
              <a:rPr lang="en-US">
                <a:cs typeface="B Nazanin" panose="00000400000000000000" pitchFamily="2" charset="-78"/>
              </a:rPr>
              <a:t>"</a:t>
            </a:r>
            <a:r>
              <a:rPr lang="ar-SA">
                <a:cs typeface="B Nazanin" panose="00000400000000000000" pitchFamily="2" charset="-78"/>
              </a:rPr>
              <a:t>احمد شوقی ( که از سال ۱۸۶۸ تا سال ۱۹۳۲ زندگی کرد و با مقالات دراماتیک خود تا کمی قبل از پایان زندگی تاثیر ناچیزی داشت (آثار او در مقایسه با آثار نویسندگان بعدی خام می نماید)،</a:t>
            </a:r>
            <a:endParaRPr lang="en-US">
              <a:cs typeface="B Nazanin" panose="00000400000000000000" pitchFamily="2" charset="-78"/>
            </a:endParaRPr>
          </a:p>
          <a:p>
            <a:pPr algn="just"/>
            <a:endParaRPr lang="en-US" smtClean="0">
              <a:cs typeface="B Nazanin" panose="00000400000000000000" pitchFamily="2" charset="-78"/>
            </a:endParaRPr>
          </a:p>
          <a:p>
            <a:pPr algn="just"/>
            <a:endParaRPr lang="en-US">
              <a:cs typeface="B Nazanin" panose="00000400000000000000" pitchFamily="2" charset="-78"/>
            </a:endParaRPr>
          </a:p>
          <a:p>
            <a:pPr algn="just"/>
            <a:endParaRPr lang="en-US" smtClean="0">
              <a:cs typeface="B Nazanin" panose="00000400000000000000" pitchFamily="2" charset="-78"/>
            </a:endParaRPr>
          </a:p>
          <a:p>
            <a:pPr algn="just"/>
            <a:endParaRPr lang="en-US">
              <a:cs typeface="B Nazanin" panose="00000400000000000000" pitchFamily="2" charset="-78"/>
            </a:endParaRPr>
          </a:p>
          <a:p>
            <a:pPr algn="just"/>
            <a:endParaRPr lang="en-US" smtClean="0">
              <a:cs typeface="B Nazanin" panose="00000400000000000000" pitchFamily="2" charset="-78"/>
            </a:endParaRPr>
          </a:p>
          <a:p>
            <a:pPr algn="just"/>
            <a:r>
              <a:rPr lang="ar-SA" smtClean="0">
                <a:cs typeface="B Nazanin" panose="00000400000000000000" pitchFamily="2" charset="-78"/>
              </a:rPr>
              <a:t>" </a:t>
            </a:r>
            <a:r>
              <a:rPr lang="ar-SA">
                <a:cs typeface="B Nazanin" panose="00000400000000000000" pitchFamily="2" charset="-78"/>
              </a:rPr>
              <a:t>محمد تیمور</a:t>
            </a:r>
            <a:r>
              <a:rPr lang="en-US">
                <a:cs typeface="B Nazanin" panose="00000400000000000000" pitchFamily="2" charset="-78"/>
              </a:rPr>
              <a:t>" </a:t>
            </a:r>
            <a:r>
              <a:rPr lang="ar-SA">
                <a:cs typeface="B Nazanin" panose="00000400000000000000" pitchFamily="2" charset="-78"/>
              </a:rPr>
              <a:t>( ۱۹۲۱</a:t>
            </a:r>
            <a:r>
              <a:rPr lang="en-US">
                <a:cs typeface="B Nazanin" panose="00000400000000000000" pitchFamily="2" charset="-78"/>
              </a:rPr>
              <a:t> – </a:t>
            </a:r>
            <a:r>
              <a:rPr lang="ar-SA">
                <a:cs typeface="B Nazanin" panose="00000400000000000000" pitchFamily="2" charset="-78"/>
              </a:rPr>
              <a:t>۱۸۹۲ ) که تا قبل از شکوفایی استعداد نهایی خود، بنایی را که به وسیله ی</a:t>
            </a:r>
            <a:r>
              <a:rPr lang="en-US">
                <a:cs typeface="B Nazanin" panose="00000400000000000000" pitchFamily="2" charset="-78"/>
              </a:rPr>
              <a:t> "</a:t>
            </a:r>
            <a:r>
              <a:rPr lang="ar-SA">
                <a:cs typeface="B Nazanin" panose="00000400000000000000" pitchFamily="2" charset="-78"/>
              </a:rPr>
              <a:t>شوقی</a:t>
            </a:r>
            <a:r>
              <a:rPr lang="en-US">
                <a:cs typeface="B Nazanin" panose="00000400000000000000" pitchFamily="2" charset="-78"/>
              </a:rPr>
              <a:t> " </a:t>
            </a:r>
            <a:r>
              <a:rPr lang="ar-SA">
                <a:cs typeface="B Nazanin" panose="00000400000000000000" pitchFamily="2" charset="-78"/>
              </a:rPr>
              <a:t>پی ریزی شده بود، مرمت کرد و گسترش داد و آخرین این سه تن</a:t>
            </a:r>
            <a:r>
              <a:rPr lang="en-US">
                <a:cs typeface="B Nazanin" panose="00000400000000000000" pitchFamily="2" charset="-78"/>
              </a:rPr>
              <a:t> " </a:t>
            </a:r>
            <a:r>
              <a:rPr lang="ar-SA">
                <a:cs typeface="B Nazanin" panose="00000400000000000000" pitchFamily="2" charset="-78"/>
              </a:rPr>
              <a:t>توفیق الحکیم" . دوره ای که آثار دراماتیکی این سه تن را در برمی گیرد</a:t>
            </a:r>
            <a:r>
              <a:rPr lang="en-US">
                <a:cs typeface="B Nazanin" panose="00000400000000000000" pitchFamily="2" charset="-78"/>
              </a:rPr>
              <a:t> . </a:t>
            </a:r>
            <a:r>
              <a:rPr lang="ar-SA">
                <a:cs typeface="B Nazanin" panose="00000400000000000000" pitchFamily="2" charset="-78"/>
              </a:rPr>
              <a:t>بسیار کوتاه بود و تاثر عرب به سطح کیفی زمان حال، بسیار سریع دست یافت</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539925" y="594761"/>
            <a:ext cx="2587579" cy="2536723"/>
          </a:xfrm>
          <a:prstGeom prst="rect">
            <a:avLst/>
          </a:prstGeom>
        </p:spPr>
      </p:pic>
      <p:pic>
        <p:nvPicPr>
          <p:cNvPr id="5" name="Picture 4"/>
          <p:cNvPicPr>
            <a:picLocks noChangeAspect="1"/>
          </p:cNvPicPr>
          <p:nvPr/>
        </p:nvPicPr>
        <p:blipFill>
          <a:blip r:embed="rId3"/>
          <a:stretch>
            <a:fillRect/>
          </a:stretch>
        </p:blipFill>
        <p:spPr>
          <a:xfrm>
            <a:off x="539924" y="3923071"/>
            <a:ext cx="2587580" cy="1766171"/>
          </a:xfrm>
          <a:prstGeom prst="rect">
            <a:avLst/>
          </a:prstGeom>
        </p:spPr>
      </p:pic>
      <p:sp>
        <p:nvSpPr>
          <p:cNvPr id="6" name="TextBox 5"/>
          <p:cNvSpPr txBox="1"/>
          <p:nvPr/>
        </p:nvSpPr>
        <p:spPr>
          <a:xfrm>
            <a:off x="840658" y="3185652"/>
            <a:ext cx="1712195" cy="461665"/>
          </a:xfrm>
          <a:prstGeom prst="rect">
            <a:avLst/>
          </a:prstGeom>
          <a:noFill/>
        </p:spPr>
        <p:txBody>
          <a:bodyPr wrap="square" rtlCol="1">
            <a:spAutoFit/>
          </a:bodyPr>
          <a:lstStyle/>
          <a:p>
            <a:pPr algn="ctr"/>
            <a:r>
              <a:rPr lang="ar-SA" sz="2400">
                <a:solidFill>
                  <a:srgbClr val="FF0000"/>
                </a:solidFill>
                <a:cs typeface="B Nazanin" panose="00000400000000000000" pitchFamily="2" charset="-78"/>
              </a:rPr>
              <a:t>احمد شوقی</a:t>
            </a:r>
            <a:endParaRPr lang="fa-IR" sz="1600">
              <a:solidFill>
                <a:srgbClr val="FF0000"/>
              </a:solidFill>
            </a:endParaRPr>
          </a:p>
        </p:txBody>
      </p:sp>
      <p:sp>
        <p:nvSpPr>
          <p:cNvPr id="7" name="TextBox 6"/>
          <p:cNvSpPr txBox="1"/>
          <p:nvPr/>
        </p:nvSpPr>
        <p:spPr>
          <a:xfrm>
            <a:off x="977616" y="5903441"/>
            <a:ext cx="1712195" cy="461665"/>
          </a:xfrm>
          <a:prstGeom prst="rect">
            <a:avLst/>
          </a:prstGeom>
          <a:noFill/>
        </p:spPr>
        <p:txBody>
          <a:bodyPr wrap="square" rtlCol="1">
            <a:spAutoFit/>
          </a:bodyPr>
          <a:lstStyle/>
          <a:p>
            <a:pPr algn="ctr"/>
            <a:r>
              <a:rPr lang="ar-SA" sz="2400">
                <a:solidFill>
                  <a:srgbClr val="FF0000"/>
                </a:solidFill>
                <a:cs typeface="B Nazanin" panose="00000400000000000000" pitchFamily="2" charset="-78"/>
              </a:rPr>
              <a:t>محمد تیمور</a:t>
            </a:r>
            <a:endParaRPr lang="fa-IR" sz="1600">
              <a:solidFill>
                <a:srgbClr val="FF0000"/>
              </a:solidFill>
            </a:endParaRPr>
          </a:p>
        </p:txBody>
      </p:sp>
    </p:spTree>
    <p:extLst>
      <p:ext uri="{BB962C8B-B14F-4D97-AF65-F5344CB8AC3E}">
        <p14:creationId xmlns:p14="http://schemas.microsoft.com/office/powerpoint/2010/main" val="21070691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3681</Words>
  <Application>Microsoft Office PowerPoint</Application>
  <PresentationFormat>Widescreen</PresentationFormat>
  <Paragraphs>86</Paragraphs>
  <Slides>39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B Nazanin</vt:lpstr>
      <vt:lpstr>Calibri</vt:lpstr>
      <vt:lpstr>Calibri Light</vt:lpstr>
      <vt:lpstr>Times New Roman</vt:lpstr>
      <vt:lpstr>Office Theme</vt:lpstr>
      <vt:lpstr>عنوان مقاله: توفيق الحكيم و تئاتر عرب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از نمایشنامه های معروف توفیق حکیم: اهل الکهف</vt:lpstr>
      <vt:lpstr>از نمایشنامه های معروف توفیق حکیم: اهل الکهف</vt:lpstr>
      <vt:lpstr>از نمایشنامه های معروف توفیق حکیم: اهل الکهف</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توفيق الحكيم و تاتر عرب</dc:title>
  <dc:creator>MaZz!i</dc:creator>
  <cp:lastModifiedBy>MaZz!i</cp:lastModifiedBy>
  <cp:revision>15</cp:revision>
  <cp:lastPrinted>2025-01-08T21:24:12Z</cp:lastPrinted>
  <dcterms:created xsi:type="dcterms:W3CDTF">2025-01-08T19:27:39Z</dcterms:created>
  <dcterms:modified xsi:type="dcterms:W3CDTF">2025-01-08T21:24:25Z</dcterms:modified>
</cp:coreProperties>
</file>