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90" r:id="rId11"/>
    <p:sldId id="265" r:id="rId12"/>
    <p:sldId id="266" r:id="rId13"/>
    <p:sldId id="267" r:id="rId14"/>
    <p:sldId id="268" r:id="rId15"/>
    <p:sldId id="269" r:id="rId16"/>
    <p:sldId id="291" r:id="rId17"/>
    <p:sldId id="270" r:id="rId18"/>
    <p:sldId id="271" r:id="rId19"/>
    <p:sldId id="272" r:id="rId20"/>
    <p:sldId id="273" r:id="rId21"/>
    <p:sldId id="274" r:id="rId22"/>
    <p:sldId id="292" r:id="rId23"/>
    <p:sldId id="275" r:id="rId24"/>
    <p:sldId id="276" r:id="rId25"/>
    <p:sldId id="277" r:id="rId26"/>
    <p:sldId id="278" r:id="rId27"/>
    <p:sldId id="279" r:id="rId28"/>
    <p:sldId id="280" r:id="rId29"/>
    <p:sldId id="281" r:id="rId30"/>
    <p:sldId id="283" r:id="rId31"/>
    <p:sldId id="282" r:id="rId32"/>
    <p:sldId id="284" r:id="rId33"/>
    <p:sldId id="285" r:id="rId34"/>
    <p:sldId id="286" r:id="rId35"/>
    <p:sldId id="287" r:id="rId36"/>
    <p:sldId id="288" r:id="rId37"/>
    <p:sldId id="289" r:id="rId38"/>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022"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385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E3ED117-31D3-4F01-9B90-3C21AEC2EE28}"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266909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3ED117-31D3-4F01-9B90-3C21AEC2EE28}"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59608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3ED117-31D3-4F01-9B90-3C21AEC2EE28}"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283650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3ED117-31D3-4F01-9B90-3C21AEC2EE28}"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410309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3ED117-31D3-4F01-9B90-3C21AEC2EE28}"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4016673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E3ED117-31D3-4F01-9B90-3C21AEC2EE28}"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540303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E3ED117-31D3-4F01-9B90-3C21AEC2EE28}" type="datetimeFigureOut">
              <a:rPr lang="fa-IR" smtClean="0"/>
              <a:t>06/07/1446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341519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E3ED117-31D3-4F01-9B90-3C21AEC2EE28}" type="datetimeFigureOut">
              <a:rPr lang="fa-IR" smtClean="0"/>
              <a:t>06/07/1446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25277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3ED117-31D3-4F01-9B90-3C21AEC2EE28}" type="datetimeFigureOut">
              <a:rPr lang="fa-IR" smtClean="0"/>
              <a:t>06/07/1446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3147935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3ED117-31D3-4F01-9B90-3C21AEC2EE28}"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367290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3ED117-31D3-4F01-9B90-3C21AEC2EE28}"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BA01C4D-608B-4E04-A2D6-EC1B444DD201}" type="slidenum">
              <a:rPr lang="fa-IR" smtClean="0"/>
              <a:t>‹#›</a:t>
            </a:fld>
            <a:endParaRPr lang="fa-IR"/>
          </a:p>
        </p:txBody>
      </p:sp>
    </p:spTree>
    <p:extLst>
      <p:ext uri="{BB962C8B-B14F-4D97-AF65-F5344CB8AC3E}">
        <p14:creationId xmlns:p14="http://schemas.microsoft.com/office/powerpoint/2010/main" val="3824100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ED117-31D3-4F01-9B90-3C21AEC2EE28}" type="datetimeFigureOut">
              <a:rPr lang="fa-IR" smtClean="0"/>
              <a:t>06/07/1446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BA01C4D-608B-4E04-A2D6-EC1B444DD201}" type="slidenum">
              <a:rPr lang="fa-IR" smtClean="0"/>
              <a:t>‹#›</a:t>
            </a:fld>
            <a:endParaRPr lang="fa-IR"/>
          </a:p>
        </p:txBody>
      </p:sp>
    </p:spTree>
    <p:extLst>
      <p:ext uri="{BB962C8B-B14F-4D97-AF65-F5344CB8AC3E}">
        <p14:creationId xmlns:p14="http://schemas.microsoft.com/office/powerpoint/2010/main" val="844754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عنوان مقاله</a:t>
            </a:r>
            <a:r>
              <a:rPr lang="fa-IR" sz="4400" smtClean="0">
                <a:cs typeface="B Nazanin" panose="00000400000000000000" pitchFamily="2" charset="-78"/>
              </a:rPr>
              <a:t>: تاریخ ادبیات عرب(دوره جاهلیت)</a:t>
            </a:r>
            <a:endParaRPr lang="fa-IR" sz="44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تالیف و اقتباس: </a:t>
            </a:r>
            <a:r>
              <a:rPr lang="fa-IR" smtClean="0">
                <a:cs typeface="B Nazanin" panose="00000400000000000000" pitchFamily="2" charset="-78"/>
              </a:rPr>
              <a:t>ا بهمنیار</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مجله ارمغان سال هجدهم شماره 8</a:t>
            </a:r>
          </a:p>
          <a:p>
            <a:r>
              <a:rPr lang="fa-IR" smtClean="0">
                <a:cs typeface="B Nazanin" panose="00000400000000000000" pitchFamily="2" charset="-78"/>
              </a:rPr>
              <a:t> صص 530-538</a:t>
            </a:r>
          </a:p>
          <a:p>
            <a:pPr algn="just"/>
            <a:endParaRPr lang="fa-IR">
              <a:cs typeface="B Nazanin" panose="00000400000000000000" pitchFamily="2" charset="-78"/>
            </a:endParaRPr>
          </a:p>
        </p:txBody>
      </p:sp>
    </p:spTree>
    <p:extLst>
      <p:ext uri="{BB962C8B-B14F-4D97-AF65-F5344CB8AC3E}">
        <p14:creationId xmlns:p14="http://schemas.microsoft.com/office/powerpoint/2010/main" val="4040871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و اشکال این است که چگونه ممکن است قوم عرب در زمانی که در بیابانهای عربستان به حال چادر نشینی و دور از دنیای متمدن بسر می برده ، شعرا و گویندگانی داشته باشد که آثار آنها با آثار عرب های چندین قرن بعد که دارای تمدن کامل و وسیع بوده اند همسری و بلکه بر آنها مزیت و برتری کنند</a:t>
            </a:r>
            <a:r>
              <a:rPr lang="en-US" smtClean="0">
                <a:cs typeface="B Nazanin" panose="00000400000000000000" pitchFamily="2" charset="-78"/>
              </a:rPr>
              <a:t> . </a:t>
            </a:r>
            <a:r>
              <a:rPr lang="ar-SA" smtClean="0">
                <a:cs typeface="B Nazanin" panose="00000400000000000000" pitchFamily="2" charset="-78"/>
              </a:rPr>
              <a:t>و این خود بحثی مفصل است که در موقع خود خواهد آمد.</a:t>
            </a:r>
            <a:endParaRPr lang="en-US" smtClean="0">
              <a:cs typeface="B Nazanin" panose="00000400000000000000" pitchFamily="2" charset="-78"/>
            </a:endParaRPr>
          </a:p>
          <a:p>
            <a:endParaRPr lang="fa-IR"/>
          </a:p>
        </p:txBody>
      </p:sp>
      <p:sp>
        <p:nvSpPr>
          <p:cNvPr id="4" name="Flowchart: Process 3"/>
          <p:cNvSpPr/>
          <p:nvPr/>
        </p:nvSpPr>
        <p:spPr>
          <a:xfrm>
            <a:off x="1607574" y="4188542"/>
            <a:ext cx="4350774" cy="1238864"/>
          </a:xfrm>
          <a:prstGeom prst="flowChart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به حال چادر نشینی و دور از دنیای متمدن</a:t>
            </a:r>
            <a:endParaRPr lang="fa-IR"/>
          </a:p>
        </p:txBody>
      </p:sp>
    </p:spTree>
    <p:extLst>
      <p:ext uri="{BB962C8B-B14F-4D97-AF65-F5344CB8AC3E}">
        <p14:creationId xmlns:p14="http://schemas.microsoft.com/office/powerpoint/2010/main" val="4015928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واما زبان و خط عرب به يك نظر مقتضی چنان بود که در همین مبحث از آن گفتگو کنیم</a:t>
            </a:r>
            <a:r>
              <a:rPr lang="en-US">
                <a:cs typeface="B Nazanin" panose="00000400000000000000" pitchFamily="2" charset="-78"/>
              </a:rPr>
              <a:t>. </a:t>
            </a:r>
            <a:r>
              <a:rPr lang="ar-SA">
                <a:cs typeface="B Nazanin" panose="00000400000000000000" pitchFamily="2" charset="-78"/>
              </a:rPr>
              <a:t>لیکن شرح تحول و تبدلی که عارض این دو شده مستلزم آن است که رشته سخن را تا پایان جاهلیت ثانیه و آغاز ظهور اسلام امتداد دهیم.و به دین  جهت مناسبتر چنان دیدیم که مبحث جاهلیت اولی را همین جا ختم ، وازاصل ومنشأ زبان و خط عربی و تحولاتی که تاظهور اسلام عارض آن شده است در مبحث آینده در ضمن اوضاع و احوال اجتماعی عرب در جاهلیت ثانيه بحث کنیم</a:t>
            </a:r>
            <a:r>
              <a:rPr lang="en-US">
                <a:cs typeface="B Nazanin" panose="00000400000000000000" pitchFamily="2" charset="-78"/>
              </a:rPr>
              <a:t> . </a:t>
            </a:r>
          </a:p>
          <a:p>
            <a:pPr algn="just"/>
            <a:endParaRPr lang="fa-IR">
              <a:cs typeface="B Nazanin" panose="00000400000000000000" pitchFamily="2" charset="-78"/>
            </a:endParaRPr>
          </a:p>
        </p:txBody>
      </p:sp>
      <p:sp>
        <p:nvSpPr>
          <p:cNvPr id="4" name="Flowchart: Connector 3"/>
          <p:cNvSpPr/>
          <p:nvPr/>
        </p:nvSpPr>
        <p:spPr>
          <a:xfrm>
            <a:off x="1843548" y="4291781"/>
            <a:ext cx="2241755" cy="1342103"/>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جاهلیت ثانيه</a:t>
            </a:r>
            <a:endParaRPr lang="fa-IR"/>
          </a:p>
        </p:txBody>
      </p:sp>
    </p:spTree>
    <p:extLst>
      <p:ext uri="{BB962C8B-B14F-4D97-AF65-F5344CB8AC3E}">
        <p14:creationId xmlns:p14="http://schemas.microsoft.com/office/powerpoint/2010/main" val="1073562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 (عصر جاهلیت ثانیه)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این </a:t>
            </a:r>
            <a:r>
              <a:rPr lang="ar-SA">
                <a:cs typeface="B Nazanin" panose="00000400000000000000" pitchFamily="2" charset="-78"/>
              </a:rPr>
              <a:t>عصر دنباله عصر جاهلیت اولی و زمانی است که اطلاع ما از حوادث و وقایع آن بیشتر وحكايات و اخباری که از آن روایت کرده اند به حقیقت نزدیکتر است</a:t>
            </a:r>
            <a:r>
              <a:rPr lang="en-US">
                <a:cs typeface="B Nazanin" panose="00000400000000000000" pitchFamily="2" charset="-78"/>
              </a:rPr>
              <a:t> </a:t>
            </a:r>
            <a:r>
              <a:rPr lang="en-US" b="1">
                <a:solidFill>
                  <a:srgbClr val="FF0000"/>
                </a:solidFill>
                <a:cs typeface="B Nazanin" panose="00000400000000000000" pitchFamily="2" charset="-78"/>
              </a:rPr>
              <a:t>. </a:t>
            </a:r>
            <a:r>
              <a:rPr lang="ar-SA" b="1">
                <a:solidFill>
                  <a:srgbClr val="FF0000"/>
                </a:solidFill>
                <a:cs typeface="B Nazanin" panose="00000400000000000000" pitchFamily="2" charset="-78"/>
              </a:rPr>
              <a:t>دوم عصر جاهلیت در حدود ٤٧٠ میلادی صدو پنجاه سال پیش از هجرت شروع و در حدود 6۲۲ میلادی که مطابق با نخستین سال هجرت است ختم میشود</a:t>
            </a:r>
            <a:r>
              <a:rPr lang="ar-SA">
                <a:cs typeface="B Nazanin" panose="00000400000000000000" pitchFamily="2" charset="-78"/>
              </a:rPr>
              <a:t>. آثار ادبی که بدین عصر نسبت داده اند بسیار و همین آثار است که در تاریخ ادبیات عربی از تحولات آن تا عصر حاضر بحث می شود .</a:t>
            </a:r>
            <a:endParaRPr lang="fa-IR">
              <a:cs typeface="B Nazanin" panose="00000400000000000000" pitchFamily="2" charset="-78"/>
            </a:endParaRPr>
          </a:p>
        </p:txBody>
      </p:sp>
    </p:spTree>
    <p:extLst>
      <p:ext uri="{BB962C8B-B14F-4D97-AF65-F5344CB8AC3E}">
        <p14:creationId xmlns:p14="http://schemas.microsoft.com/office/powerpoint/2010/main" val="1488907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نظر به تأثیر و تاثری که اوضاع اجتماعی و آثار ادبی در یکدیگر و از یکدیگر دارند معمول تاریخ نویسان این است که در تاریخ ادبیات هر قوم در هر عصر و زمان نخست مختصری از اوضاع اجتماعی آن قوم در آن عصر را بیان می کنند و آنگاه به اصل مطلب می پردازند</a:t>
            </a:r>
            <a:r>
              <a:rPr lang="en-US">
                <a:cs typeface="B Nazanin" panose="00000400000000000000" pitchFamily="2" charset="-78"/>
              </a:rPr>
              <a:t>. </a:t>
            </a:r>
            <a:r>
              <a:rPr lang="ar-SA">
                <a:cs typeface="B Nazanin" panose="00000400000000000000" pitchFamily="2" charset="-78"/>
              </a:rPr>
              <a:t>در تاریخ آداب دومین عصر جاهلیت رعایت این نکته بیشتر لازم و مقتضی است که در وصف اوضاع واحوال اجتماعی عرب بسط سخن داده شود</a:t>
            </a:r>
            <a:endParaRPr lang="fa-IR">
              <a:cs typeface="B Nazanin" panose="00000400000000000000" pitchFamily="2" charset="-78"/>
            </a:endParaRPr>
          </a:p>
        </p:txBody>
      </p:sp>
    </p:spTree>
    <p:extLst>
      <p:ext uri="{BB962C8B-B14F-4D97-AF65-F5344CB8AC3E}">
        <p14:creationId xmlns:p14="http://schemas.microsoft.com/office/powerpoint/2010/main" val="1710346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42502" y="1825625"/>
            <a:ext cx="6811297" cy="4351338"/>
          </a:xfrm>
        </p:spPr>
        <p:txBody>
          <a:bodyPr>
            <a:normAutofit lnSpcReduction="10000"/>
          </a:bodyPr>
          <a:lstStyle/>
          <a:p>
            <a:pPr algn="just"/>
            <a:r>
              <a:rPr lang="ar-SA">
                <a:cs typeface="B Nazanin" panose="00000400000000000000" pitchFamily="2" charset="-78"/>
              </a:rPr>
              <a:t>زیرا در میان نظم و نثر عرب وحیات اجتماعی آنها در این عصر يك نوع اتصال و ارتباط شدید دیده می شود که نظیر آنرا در ادبیات کمتر قومی می توان یافت</a:t>
            </a:r>
            <a:r>
              <a:rPr lang="en-US">
                <a:cs typeface="B Nazanin" panose="00000400000000000000" pitchFamily="2" charset="-78"/>
              </a:rPr>
              <a:t>. </a:t>
            </a:r>
            <a:r>
              <a:rPr lang="ar-SA">
                <a:cs typeface="B Nazanin" panose="00000400000000000000" pitchFamily="2" charset="-78"/>
              </a:rPr>
              <a:t>شدت این اتصال و ارتباط تا حدی است که برای پی بردن به طرززندگانی عرب در جاهلیت دوم مأخذ و منبعى جامع تر و معتبر تر از آثار نظم و نثر آنها نمی توان بدست آورد و نظر بدین نکته است که ابن خلدون در مقدمه تاریخ خود گوید شعر ديوان علوم و اخبار عرب و گواه خطا و صواب ايشان و یگانه اصل ومأخذی است که در بسیاری از حکم و معارف خود بدان رجوع می کنند</a:t>
            </a:r>
            <a:r>
              <a:rPr lang="en-US">
                <a:cs typeface="B Nazanin" panose="00000400000000000000" pitchFamily="2" charset="-78"/>
              </a:rPr>
              <a:t> . </a:t>
            </a:r>
            <a:r>
              <a:rPr lang="ar-SA">
                <a:cs typeface="B Nazanin" panose="00000400000000000000" pitchFamily="2" charset="-78"/>
              </a:rPr>
              <a:t>وجرجی زیدان در تاریخ آداب لغت عربی گوید من بر این عبارت يك جمله می افزایم و می گویم که شعر مخزن عادات و اخلاق و ادوات زندگی و صنایع عرب نیز هست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3613757" cy="3247820"/>
          </a:xfrm>
          <a:prstGeom prst="rect">
            <a:avLst/>
          </a:prstGeom>
        </p:spPr>
      </p:pic>
      <p:sp>
        <p:nvSpPr>
          <p:cNvPr id="5" name="TextBox 4"/>
          <p:cNvSpPr txBox="1"/>
          <p:nvPr/>
        </p:nvSpPr>
        <p:spPr>
          <a:xfrm>
            <a:off x="1826541" y="5530644"/>
            <a:ext cx="1637071"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ابن خلدون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4108006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 این دو نویسنده در وصف شعر عرب مبالغه و اغراق نکرده اند</a:t>
            </a:r>
            <a:r>
              <a:rPr lang="en-US">
                <a:cs typeface="B Nazanin" panose="00000400000000000000" pitchFamily="2" charset="-78"/>
              </a:rPr>
              <a:t>. </a:t>
            </a:r>
            <a:r>
              <a:rPr lang="ar-SA">
                <a:cs typeface="B Nazanin" panose="00000400000000000000" pitchFamily="2" charset="-78"/>
              </a:rPr>
              <a:t>و به راستی اگر اشعار جاهلیت نبود معلومات ما از اوضاع اجتماعی عرب در عصر مزبور محدود به روایات و اخباری می شد که نه تنها مغشوش ونامرتب بلكه آمیخته به افسانه ومتناقض نیز هست</a:t>
            </a:r>
            <a:r>
              <a:rPr lang="en-US">
                <a:cs typeface="B Nazanin" panose="00000400000000000000" pitchFamily="2" charset="-78"/>
              </a:rPr>
              <a:t>. </a:t>
            </a:r>
            <a:r>
              <a:rPr lang="ar-SA">
                <a:cs typeface="B Nazanin" panose="00000400000000000000" pitchFamily="2" charset="-78"/>
              </a:rPr>
              <a:t>از ابو عمرو بن العلاء حکایت کرده اند که وقتی گفت از آنچه عرب در جاهلیت گفته اند جز اندکی به ما نرسیده است و اگر تمام آثار آنها باقی مانده بود معلومات وافری از آن زمان بدست می آوردیم</a:t>
            </a:r>
            <a:r>
              <a:rPr lang="en-US">
                <a:cs typeface="B Nazanin" panose="00000400000000000000" pitchFamily="2" charset="-78"/>
              </a:rPr>
              <a:t> </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73932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یعنی از تاریخ وقایع عربستان در مدت يك قرن ونيم وجنگ و آشتی های طوایف عرب با يكديگر وكلى عادات ورسوم وافکار و عقاید و مذاهب آنها بطور کامل آگاه می شدیم. بالجمله بنا به سببی که گفته شد پیش از آنکه به اصل مطلب بپردازیم و آثار ادبی عرب را در جاهلیت ثانيه مورد بحث قرار دهیم ، شمه ای از اوضاع اجتماعی عرب را در عصر مذكور بابسط و تفصیلی که مقتضی به مقام باشد بیان می کنیم</a:t>
            </a:r>
            <a:endParaRPr lang="fa-IR" smtClean="0">
              <a:cs typeface="B Nazanin" panose="00000400000000000000" pitchFamily="2" charset="-78"/>
            </a:endParaRPr>
          </a:p>
          <a:p>
            <a:endParaRPr lang="fa-IR"/>
          </a:p>
        </p:txBody>
      </p:sp>
      <p:sp>
        <p:nvSpPr>
          <p:cNvPr id="4" name="Flowchart: Process 3"/>
          <p:cNvSpPr/>
          <p:nvPr/>
        </p:nvSpPr>
        <p:spPr>
          <a:xfrm>
            <a:off x="1047135" y="4026310"/>
            <a:ext cx="3598607" cy="157807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عادات ورسوم وافکار و عقاید و مذاهب</a:t>
            </a:r>
            <a:endParaRPr lang="fa-IR"/>
          </a:p>
        </p:txBody>
      </p:sp>
      <p:sp>
        <p:nvSpPr>
          <p:cNvPr id="5" name="Flowchart: Alternate Process 4"/>
          <p:cNvSpPr/>
          <p:nvPr/>
        </p:nvSpPr>
        <p:spPr>
          <a:xfrm>
            <a:off x="6096000" y="4100051"/>
            <a:ext cx="3539613" cy="143059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يك قرن ونيم وجنگ و آشتی های طوایف عرب با يكديگر</a:t>
            </a:r>
            <a:endParaRPr lang="fa-IR"/>
          </a:p>
        </p:txBody>
      </p:sp>
    </p:spTree>
    <p:extLst>
      <p:ext uri="{BB962C8B-B14F-4D97-AF65-F5344CB8AC3E}">
        <p14:creationId xmlns:p14="http://schemas.microsoft.com/office/powerpoint/2010/main" val="1561641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smtClean="0">
                <a:solidFill>
                  <a:srgbClr val="FF0000"/>
                </a:solidFill>
                <a:cs typeface="B Nazanin" panose="00000400000000000000" pitchFamily="2" charset="-78"/>
              </a:rPr>
              <a:t> (اوضاع اجتماعی عرب در جاهلیت دوم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پیش </a:t>
            </a:r>
            <a:r>
              <a:rPr lang="ar-SA">
                <a:cs typeface="B Nazanin" panose="00000400000000000000" pitchFamily="2" charset="-78"/>
              </a:rPr>
              <a:t>از شروع به بیان مطلب این نکته را خاطر نشان می نمایدکه از این به بعد هر کجا لفظ ( جاهليت) یا کلمه ( عرب ) را بطور مطلق ياد كنيم مقصود از لفظ نخستین</a:t>
            </a:r>
            <a:r>
              <a:rPr lang="ar-SA" b="1">
                <a:solidFill>
                  <a:srgbClr val="FF0000"/>
                </a:solidFill>
                <a:cs typeface="B Nazanin" panose="00000400000000000000" pitchFamily="2" charset="-78"/>
              </a:rPr>
              <a:t> جاهليت دوم </a:t>
            </a:r>
            <a:r>
              <a:rPr lang="ar-SA">
                <a:cs typeface="B Nazanin" panose="00000400000000000000" pitchFamily="2" charset="-78"/>
              </a:rPr>
              <a:t>با تمام عهد جاهلیت. و از لفظ دومین </a:t>
            </a:r>
            <a:r>
              <a:rPr lang="ar-SA" b="1">
                <a:solidFill>
                  <a:srgbClr val="FF0000"/>
                </a:solidFill>
                <a:cs typeface="B Nazanin" panose="00000400000000000000" pitchFamily="2" charset="-78"/>
              </a:rPr>
              <a:t>عرب عدنانی </a:t>
            </a:r>
            <a:r>
              <a:rPr lang="ar-SA">
                <a:cs typeface="B Nazanin" panose="00000400000000000000" pitchFamily="2" charset="-78"/>
              </a:rPr>
              <a:t>یا تمام قبایل عرب است</a:t>
            </a:r>
            <a:r>
              <a:rPr lang="en-US">
                <a:cs typeface="B Nazanin" panose="00000400000000000000" pitchFamily="2" charset="-78"/>
              </a:rPr>
              <a:t>. </a:t>
            </a:r>
            <a:r>
              <a:rPr lang="ar-SA">
                <a:cs typeface="B Nazanin" panose="00000400000000000000" pitchFamily="2" charset="-78"/>
              </a:rPr>
              <a:t>و در هر مورد که معنی دیگر این دو لفظ مراد باشد</a:t>
            </a:r>
            <a:r>
              <a:rPr lang="en-US">
                <a:cs typeface="B Nazanin" panose="00000400000000000000" pitchFamily="2" charset="-78"/>
              </a:rPr>
              <a:t>  </a:t>
            </a:r>
            <a:r>
              <a:rPr lang="ar-SA">
                <a:cs typeface="B Nazanin" panose="00000400000000000000" pitchFamily="2" charset="-78"/>
              </a:rPr>
              <a:t>(جاهليت اولى ) و (عرب يمن) یا لفظی که هم معنی این دو لفظ باشد می آوریم. و امید است که خوانندگان این نکته را از خاطر دور ندارند تا در تصور مطالبی که مطالعه می کنند سوء تفاهم و اشتباهی روی ندهد</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098900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اوضاع اجتماعی عرب جاهلیت را بطوری که بعضی نویسندگان معمول داشته اند در ذیل سه عنوان حیات اجتماعی و دینی و عقلی شرح می دهیم</a:t>
            </a:r>
            <a:r>
              <a:rPr lang="en-US">
                <a:cs typeface="B Nazanin" panose="00000400000000000000" pitchFamily="2" charset="-78"/>
              </a:rPr>
              <a:t> . </a:t>
            </a:r>
            <a:r>
              <a:rPr lang="ar-SA">
                <a:cs typeface="B Nazanin" panose="00000400000000000000" pitchFamily="2" charset="-78"/>
              </a:rPr>
              <a:t>در حیات اجتماعی از مسکن عرب و تشکیلات اجتماعی</a:t>
            </a:r>
            <a:r>
              <a:rPr lang="en-US">
                <a:cs typeface="B Nazanin" panose="00000400000000000000" pitchFamily="2" charset="-78"/>
              </a:rPr>
              <a:t> .  </a:t>
            </a:r>
            <a:r>
              <a:rPr lang="ar-SA">
                <a:cs typeface="B Nazanin" panose="00000400000000000000" pitchFamily="2" charset="-78"/>
              </a:rPr>
              <a:t>وطرز وادوات زندگی مادی و عادات و رسوم آنها ( و به عبارت جامع تر افعال و اعمال که نماینده طبایع و عقاید و افکار و عواطف است ) و در حیات دینی از مذاهب و ادیانی که بین آنها رائج و متبع بوده</a:t>
            </a:r>
            <a:r>
              <a:rPr lang="en-US">
                <a:cs typeface="B Nazanin" panose="00000400000000000000" pitchFamily="2" charset="-78"/>
              </a:rPr>
              <a:t> . </a:t>
            </a:r>
            <a:r>
              <a:rPr lang="ar-SA">
                <a:cs typeface="B Nazanin" panose="00000400000000000000" pitchFamily="2" charset="-78"/>
              </a:rPr>
              <a:t>و در حیات عقلی از معلومات وبعض صنایع آنها ( که خط از آن جمله است) بحث می کنیم</a:t>
            </a:r>
            <a:r>
              <a:rPr lang="en-US">
                <a:cs typeface="B Nazanin" panose="00000400000000000000" pitchFamily="2" charset="-78"/>
              </a:rPr>
              <a:t> . </a:t>
            </a:r>
            <a:r>
              <a:rPr lang="ar-SA">
                <a:cs typeface="B Nazanin" panose="00000400000000000000" pitchFamily="2" charset="-78"/>
              </a:rPr>
              <a:t>و در مورد لزوم </a:t>
            </a:r>
            <a:r>
              <a:rPr lang="ar-SA">
                <a:cs typeface="B Nazanin" panose="00000400000000000000" pitchFamily="2" charset="-78"/>
              </a:rPr>
              <a:t>به </a:t>
            </a:r>
            <a:r>
              <a:rPr lang="ar-SA" smtClean="0">
                <a:cs typeface="B Nazanin" panose="00000400000000000000" pitchFamily="2" charset="-78"/>
              </a:rPr>
              <a:t> </a:t>
            </a:r>
            <a:r>
              <a:rPr lang="fa-IR" smtClean="0">
                <a:cs typeface="B Nazanin" panose="00000400000000000000" pitchFamily="2" charset="-78"/>
              </a:rPr>
              <a:t>ا</a:t>
            </a:r>
            <a:r>
              <a:rPr lang="ar-SA" smtClean="0">
                <a:cs typeface="B Nazanin" panose="00000400000000000000" pitchFamily="2" charset="-78"/>
              </a:rPr>
              <a:t>شعار </a:t>
            </a:r>
            <a:r>
              <a:rPr lang="ar-SA">
                <a:cs typeface="B Nazanin" panose="00000400000000000000" pitchFamily="2" charset="-78"/>
              </a:rPr>
              <a:t>و أمثال عصر جاهليت و بعضى لغات واصطلاحات استشهاد و سعی می کنیم که این بحث علاوه بر فواید تاریخی فواید ادبی و لغوی نیز داشته باشد</a:t>
            </a:r>
            <a:r>
              <a:rPr lang="en-US">
                <a:cs typeface="B Nazanin" panose="00000400000000000000" pitchFamily="2" charset="-78"/>
              </a:rPr>
              <a:t> . </a:t>
            </a:r>
            <a:endParaRPr lang="fa-IR">
              <a:cs typeface="B Nazanin" panose="00000400000000000000" pitchFamily="2" charset="-78"/>
            </a:endParaRPr>
          </a:p>
        </p:txBody>
      </p:sp>
      <p:sp>
        <p:nvSpPr>
          <p:cNvPr id="4" name="Flowchart: Process 3"/>
          <p:cNvSpPr/>
          <p:nvPr/>
        </p:nvSpPr>
        <p:spPr>
          <a:xfrm>
            <a:off x="943897" y="5014452"/>
            <a:ext cx="2521974" cy="840658"/>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smtClean="0">
                <a:solidFill>
                  <a:prstClr val="black"/>
                </a:solidFill>
                <a:cs typeface="B Nazanin" panose="00000400000000000000" pitchFamily="2" charset="-78"/>
              </a:rPr>
              <a:t>فواید </a:t>
            </a:r>
            <a:r>
              <a:rPr lang="ar-SA" sz="2800">
                <a:solidFill>
                  <a:prstClr val="black"/>
                </a:solidFill>
                <a:cs typeface="B Nazanin" panose="00000400000000000000" pitchFamily="2" charset="-78"/>
              </a:rPr>
              <a:t>تاریخی</a:t>
            </a:r>
            <a:endParaRPr lang="fa-IR"/>
          </a:p>
        </p:txBody>
      </p:sp>
      <p:sp>
        <p:nvSpPr>
          <p:cNvPr id="5" name="Flowchart: Process 4"/>
          <p:cNvSpPr/>
          <p:nvPr/>
        </p:nvSpPr>
        <p:spPr>
          <a:xfrm>
            <a:off x="5161935" y="5014452"/>
            <a:ext cx="2403987" cy="840658"/>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just">
              <a:lnSpc>
                <a:spcPct val="90000"/>
              </a:lnSpc>
              <a:spcBef>
                <a:spcPts val="1000"/>
              </a:spcBef>
            </a:pPr>
            <a:r>
              <a:rPr lang="ar-SA" sz="2800">
                <a:solidFill>
                  <a:prstClr val="black"/>
                </a:solidFill>
                <a:cs typeface="B Nazanin" panose="00000400000000000000" pitchFamily="2" charset="-78"/>
              </a:rPr>
              <a:t>فواید ادبی و </a:t>
            </a:r>
            <a:r>
              <a:rPr lang="ar-SA" sz="2800">
                <a:solidFill>
                  <a:prstClr val="black"/>
                </a:solidFill>
                <a:cs typeface="B Nazanin" panose="00000400000000000000" pitchFamily="2" charset="-78"/>
              </a:rPr>
              <a:t>لغوی </a:t>
            </a:r>
            <a:endParaRPr lang="fa-IR" sz="2800">
              <a:solidFill>
                <a:prstClr val="black"/>
              </a:solidFill>
              <a:cs typeface="B Nazanin" panose="00000400000000000000" pitchFamily="2" charset="-78"/>
            </a:endParaRPr>
          </a:p>
        </p:txBody>
      </p:sp>
    </p:spTree>
    <p:extLst>
      <p:ext uri="{BB962C8B-B14F-4D97-AF65-F5344CB8AC3E}">
        <p14:creationId xmlns:p14="http://schemas.microsoft.com/office/powerpoint/2010/main" val="2411652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 (زندگی اجتماعی عرب )</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en-US" smtClean="0">
                <a:cs typeface="B Nazanin" panose="00000400000000000000" pitchFamily="2" charset="-78"/>
              </a:rPr>
              <a:t>) </a:t>
            </a:r>
            <a:r>
              <a:rPr lang="ar-SA">
                <a:cs typeface="B Nazanin" panose="00000400000000000000" pitchFamily="2" charset="-78"/>
              </a:rPr>
              <a:t>مرز و بوم</a:t>
            </a:r>
            <a:r>
              <a:rPr lang="en-US">
                <a:cs typeface="B Nazanin" panose="00000400000000000000" pitchFamily="2" charset="-78"/>
              </a:rPr>
              <a:t>  </a:t>
            </a:r>
            <a:r>
              <a:rPr lang="ar-SA">
                <a:cs typeface="B Nazanin" panose="00000400000000000000" pitchFamily="2" charset="-78"/>
              </a:rPr>
              <a:t>)</a:t>
            </a:r>
            <a:r>
              <a:rPr lang="en-US">
                <a:cs typeface="B Nazanin" panose="00000400000000000000" pitchFamily="2" charset="-78"/>
              </a:rPr>
              <a:t>-  </a:t>
            </a:r>
            <a:r>
              <a:rPr lang="ar-SA">
                <a:cs typeface="B Nazanin" panose="00000400000000000000" pitchFamily="2" charset="-78"/>
              </a:rPr>
              <a:t>قوم عرب در عصر جاهلیت در عربستان و اراضی مجاور آن سکنی داشتند</a:t>
            </a:r>
            <a:r>
              <a:rPr lang="en-US">
                <a:cs typeface="B Nazanin" panose="00000400000000000000" pitchFamily="2" charset="-78"/>
              </a:rPr>
              <a:t>. </a:t>
            </a:r>
            <a:r>
              <a:rPr lang="ar-SA">
                <a:cs typeface="B Nazanin" panose="00000400000000000000" pitchFamily="2" charset="-78"/>
              </a:rPr>
              <a:t>عربستان در مغرب آسیا و شبه جزیره است</a:t>
            </a:r>
            <a:r>
              <a:rPr lang="en-US">
                <a:cs typeface="B Nazanin" panose="00000400000000000000" pitchFamily="2" charset="-78"/>
              </a:rPr>
              <a:t> . </a:t>
            </a:r>
            <a:r>
              <a:rPr lang="ar-SA">
                <a:cs typeface="B Nazanin" panose="00000400000000000000" pitchFamily="2" charset="-78"/>
              </a:rPr>
              <a:t>زیرا سه طرف آنرا آب های خلیج فارس وبحر عمان و اقیانوس هند و بحراحمر فرا گرفته و از يك طرف متصل به خشکی یعنی اراضی شام و عراق و جزیره است</a:t>
            </a:r>
            <a:r>
              <a:rPr lang="en-US">
                <a:cs typeface="B Nazanin" panose="00000400000000000000" pitchFamily="2" charset="-78"/>
              </a:rPr>
              <a:t> . </a:t>
            </a:r>
            <a:r>
              <a:rPr lang="ar-SA">
                <a:cs typeface="B Nazanin" panose="00000400000000000000" pitchFamily="2" charset="-78"/>
              </a:rPr>
              <a:t>و مراد از جزیره قطعه زمینی است که میان دو نهر دجله و فرات واقع شده است</a:t>
            </a:r>
            <a:r>
              <a:rPr lang="en-US">
                <a:cs typeface="B Nazanin" panose="00000400000000000000" pitchFamily="2" charset="-78"/>
              </a:rPr>
              <a:t> . </a:t>
            </a:r>
            <a:r>
              <a:rPr lang="ar-SA">
                <a:cs typeface="B Nazanin" panose="00000400000000000000" pitchFamily="2" charset="-78"/>
              </a:rPr>
              <a:t>این شبه جزیره را به طور مجاز جزیره خوانده و آنرا به سكنه نسبت داده وجزيرة العرب گفته اند.</a:t>
            </a:r>
            <a:endParaRPr lang="fa-IR">
              <a:cs typeface="B Nazanin" panose="00000400000000000000" pitchFamily="2" charset="-78"/>
            </a:endParaRPr>
          </a:p>
        </p:txBody>
      </p:sp>
      <p:sp>
        <p:nvSpPr>
          <p:cNvPr id="4" name="Flowchart: Process 3"/>
          <p:cNvSpPr/>
          <p:nvPr/>
        </p:nvSpPr>
        <p:spPr>
          <a:xfrm>
            <a:off x="1371600" y="4542503"/>
            <a:ext cx="2684206" cy="958645"/>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دو نهر دجله و فرات</a:t>
            </a:r>
            <a:endParaRPr lang="fa-IR"/>
          </a:p>
        </p:txBody>
      </p:sp>
    </p:spTree>
    <p:extLst>
      <p:ext uri="{BB962C8B-B14F-4D97-AF65-F5344CB8AC3E}">
        <p14:creationId xmlns:p14="http://schemas.microsoft.com/office/powerpoint/2010/main" val="367172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در جاهلیت اولی تمام طوايف وقبایل عرب چادر نشین و نیمه متمدن نبوده اند</a:t>
            </a:r>
            <a:r>
              <a:rPr lang="en-US">
                <a:cs typeface="B Nazanin" panose="00000400000000000000" pitchFamily="2" charset="-78"/>
              </a:rPr>
              <a:t> . </a:t>
            </a:r>
            <a:r>
              <a:rPr lang="ar-SA">
                <a:cs typeface="B Nazanin" panose="00000400000000000000" pitchFamily="2" charset="-78"/>
              </a:rPr>
              <a:t>بلکه بر عکس ، اغلب آنها مراحلی از تمدن را پیموده اند</a:t>
            </a:r>
            <a:r>
              <a:rPr lang="en-US">
                <a:cs typeface="B Nazanin" panose="00000400000000000000" pitchFamily="2" charset="-78"/>
              </a:rPr>
              <a:t> .</a:t>
            </a:r>
          </a:p>
          <a:p>
            <a:pPr algn="just"/>
            <a:r>
              <a:rPr lang="ar-SA">
                <a:cs typeface="B Nazanin" panose="00000400000000000000" pitchFamily="2" charset="-78"/>
              </a:rPr>
              <a:t> اغلب چنین تصور می کنند که عرب از آغاز پیدا شدن تاظهور اسلام بهمان حال نزديك ظهور اسلام بوده</a:t>
            </a:r>
            <a:r>
              <a:rPr lang="en-US">
                <a:cs typeface="B Nazanin" panose="00000400000000000000" pitchFamily="2" charset="-78"/>
              </a:rPr>
              <a:t>. </a:t>
            </a:r>
            <a:r>
              <a:rPr lang="ar-SA">
                <a:cs typeface="B Nazanin" panose="00000400000000000000" pitchFamily="2" charset="-78"/>
              </a:rPr>
              <a:t>یعنی بیشتر طوایف و قبایل آن چادر نشین و بیابان گرد و شهر نشینان آنها هم از دنیای متمدن دور افتاده و بی خبر بوده اند</a:t>
            </a:r>
            <a:r>
              <a:rPr lang="en-US">
                <a:cs typeface="B Nazanin" panose="00000400000000000000" pitchFamily="2" charset="-78"/>
              </a:rPr>
              <a:t>. </a:t>
            </a:r>
            <a:r>
              <a:rPr lang="ar-SA">
                <a:cs typeface="B Nazanin" panose="00000400000000000000" pitchFamily="2" charset="-78"/>
              </a:rPr>
              <a:t>ولی از روایات مورخين مشرق و مغرب و اكتشافات دانشمندان </a:t>
            </a:r>
            <a:r>
              <a:rPr lang="ar-SA">
                <a:cs typeface="B Nazanin" panose="00000400000000000000" pitchFamily="2" charset="-78"/>
              </a:rPr>
              <a:t>اروپا </a:t>
            </a:r>
            <a:r>
              <a:rPr lang="fa-IR">
                <a:cs typeface="B Nazanin" panose="00000400000000000000" pitchFamily="2" charset="-78"/>
              </a:rPr>
              <a:t> </a:t>
            </a:r>
            <a:r>
              <a:rPr lang="ar-SA" smtClean="0">
                <a:cs typeface="B Nazanin" panose="00000400000000000000" pitchFamily="2" charset="-78"/>
              </a:rPr>
              <a:t>که </a:t>
            </a:r>
            <a:r>
              <a:rPr lang="ar-SA">
                <a:cs typeface="B Nazanin" panose="00000400000000000000" pitchFamily="2" charset="-78"/>
              </a:rPr>
              <a:t>خلاصه از آنرا یاد کردیم خلاف این امر استنباط می شود</a:t>
            </a:r>
            <a:r>
              <a:rPr lang="en-US">
                <a:cs typeface="B Nazanin" panose="00000400000000000000" pitchFamily="2" charset="-78"/>
              </a:rPr>
              <a:t> . </a:t>
            </a:r>
            <a:r>
              <a:rPr lang="ar-SA">
                <a:cs typeface="B Nazanin" panose="00000400000000000000" pitchFamily="2" charset="-78"/>
              </a:rPr>
              <a:t>صحت روایاتی که نقل کردیم و صائب بودن حدس هائی که مكتشفين اروپا زده اند محل تردید است و هیچ کدام را نمی توان بطور قطع ويقين باور کرد</a:t>
            </a:r>
            <a:r>
              <a:rPr lang="en-US">
                <a:cs typeface="B Nazanin" panose="00000400000000000000" pitchFamily="2" charset="-78"/>
              </a:rPr>
              <a:t> </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430594" y="5029200"/>
            <a:ext cx="3318387" cy="79641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مراحلی از تمدن</a:t>
            </a:r>
            <a:endParaRPr lang="fa-IR"/>
          </a:p>
        </p:txBody>
      </p:sp>
    </p:spTree>
    <p:extLst>
      <p:ext uri="{BB962C8B-B14F-4D97-AF65-F5344CB8AC3E}">
        <p14:creationId xmlns:p14="http://schemas.microsoft.com/office/powerpoint/2010/main" val="3754673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جزيرة </a:t>
            </a:r>
            <a:r>
              <a:rPr lang="ar-SA">
                <a:cs typeface="B Nazanin" panose="00000400000000000000" pitchFamily="2" charset="-78"/>
              </a:rPr>
              <a:t>العرب </a:t>
            </a:r>
            <a:r>
              <a:rPr lang="ar-SA" smtClean="0">
                <a:cs typeface="B Nazanin" panose="00000400000000000000" pitchFamily="2" charset="-78"/>
              </a:rPr>
              <a:t>ب</a:t>
            </a:r>
            <a:r>
              <a:rPr lang="fa-IR">
                <a:cs typeface="B Nazanin" panose="00000400000000000000" pitchFamily="2" charset="-78"/>
              </a:rPr>
              <a:t>ه</a:t>
            </a:r>
            <a:r>
              <a:rPr lang="en-US" smtClean="0">
                <a:cs typeface="B Nazanin" panose="00000400000000000000" pitchFamily="2" charset="-78"/>
              </a:rPr>
              <a:t> </a:t>
            </a:r>
            <a:r>
              <a:rPr lang="ar-SA" smtClean="0">
                <a:cs typeface="B Nazanin" panose="00000400000000000000" pitchFamily="2" charset="-78"/>
              </a:rPr>
              <a:t>سه </a:t>
            </a:r>
            <a:r>
              <a:rPr lang="ar-SA">
                <a:solidFill>
                  <a:srgbClr val="FF0000"/>
                </a:solidFill>
                <a:cs typeface="B Nazanin" panose="00000400000000000000" pitchFamily="2" charset="-78"/>
              </a:rPr>
              <a:t>قسمت غربی </a:t>
            </a:r>
            <a:r>
              <a:rPr lang="ar-SA">
                <a:cs typeface="B Nazanin" panose="00000400000000000000" pitchFamily="2" charset="-78"/>
              </a:rPr>
              <a:t>و </a:t>
            </a:r>
            <a:r>
              <a:rPr lang="ar-SA">
                <a:solidFill>
                  <a:srgbClr val="FF0000"/>
                </a:solidFill>
                <a:cs typeface="B Nazanin" panose="00000400000000000000" pitchFamily="2" charset="-78"/>
              </a:rPr>
              <a:t>شرقی</a:t>
            </a:r>
            <a:r>
              <a:rPr lang="ar-SA">
                <a:cs typeface="B Nazanin" panose="00000400000000000000" pitchFamily="2" charset="-78"/>
              </a:rPr>
              <a:t> و </a:t>
            </a:r>
            <a:r>
              <a:rPr lang="ar-SA">
                <a:solidFill>
                  <a:srgbClr val="FF0000"/>
                </a:solidFill>
                <a:cs typeface="B Nazanin" panose="00000400000000000000" pitchFamily="2" charset="-78"/>
              </a:rPr>
              <a:t>صحرای وسط </a:t>
            </a:r>
            <a:r>
              <a:rPr lang="ar-SA">
                <a:cs typeface="B Nazanin" panose="00000400000000000000" pitchFamily="2" charset="-78"/>
              </a:rPr>
              <a:t>تقسیم می شود</a:t>
            </a:r>
            <a:r>
              <a:rPr lang="en-US">
                <a:cs typeface="B Nazanin" panose="00000400000000000000" pitchFamily="2" charset="-78"/>
              </a:rPr>
              <a:t> . </a:t>
            </a:r>
            <a:r>
              <a:rPr lang="ar-SA">
                <a:cs typeface="B Nazanin" panose="00000400000000000000" pitchFamily="2" charset="-78"/>
              </a:rPr>
              <a:t>قسمت غربی که مرکز تمدن و آبادترین قسمت عربستان است به دو ناحیه شمالی و جنوب منقسم شده ، حجاز در ناحیه شمالی ویمن در ناحیه جنوبی آن واقع است</a:t>
            </a:r>
            <a:r>
              <a:rPr lang="en-US">
                <a:cs typeface="B Nazanin" panose="00000400000000000000" pitchFamily="2" charset="-78"/>
              </a:rPr>
              <a:t> . </a:t>
            </a:r>
            <a:r>
              <a:rPr lang="ar-SA">
                <a:cs typeface="B Nazanin" panose="00000400000000000000" pitchFamily="2" charset="-78"/>
              </a:rPr>
              <a:t>قسمت شرقی که از عمان تا حدود عراق امتداد دارد شامل بحرین است كه هجر و قطر را از بلاد معروف آن می شمرند</a:t>
            </a:r>
            <a:r>
              <a:rPr lang="en-US">
                <a:cs typeface="B Nazanin" panose="00000400000000000000" pitchFamily="2" charset="-78"/>
              </a:rPr>
              <a:t>. </a:t>
            </a:r>
            <a:r>
              <a:rPr lang="ar-SA">
                <a:cs typeface="B Nazanin" panose="00000400000000000000" pitchFamily="2" charset="-78"/>
              </a:rPr>
              <a:t>و اما وسط جزیره صحرای بی آب و گیاه و گرم و سوزان است که آبادی های كوچك در آن پراکنده است و این آبادی ها را دارات یا واحات می گویند، در شمال صحرا سرزمین مرتفع نجد که به خوبی و لطافت هوا موصوف است واقع شده و در جنوب شرقي نجد ولايت يمامه است که آنرا حاصلخیز ترین  نقاط عربستان شمرده اند</a:t>
            </a:r>
            <a:r>
              <a:rPr lang="en-US">
                <a:cs typeface="B Nazanin" panose="00000400000000000000" pitchFamily="2" charset="-78"/>
              </a:rPr>
              <a:t> : </a:t>
            </a:r>
            <a:endParaRPr lang="fa-IR">
              <a:cs typeface="B Nazanin" panose="00000400000000000000" pitchFamily="2" charset="-78"/>
            </a:endParaRPr>
          </a:p>
        </p:txBody>
      </p:sp>
    </p:spTree>
    <p:extLst>
      <p:ext uri="{BB962C8B-B14F-4D97-AF65-F5344CB8AC3E}">
        <p14:creationId xmlns:p14="http://schemas.microsoft.com/office/powerpoint/2010/main" val="2961798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صحرای عربستان به اراضی شام و عراق و جزیره پیوستگی دارد ، و قسمتی از آن را که مجاور شام است بادیه شام و آن را که مجاور عراق است بادیه عراق و آنرا که مجاور جزیره است بادیه جزیره می گویند</a:t>
            </a:r>
            <a:r>
              <a:rPr lang="ar-SA">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بعضى يمامه و بحرین را روی هم رفته </a:t>
            </a:r>
            <a:r>
              <a:rPr lang="ar-SA" b="1">
                <a:solidFill>
                  <a:srgbClr val="FF0000"/>
                </a:solidFill>
                <a:cs typeface="B Nazanin" panose="00000400000000000000" pitchFamily="2" charset="-78"/>
              </a:rPr>
              <a:t>عروض</a:t>
            </a:r>
            <a:r>
              <a:rPr lang="ar-SA">
                <a:cs typeface="B Nazanin" panose="00000400000000000000" pitchFamily="2" charset="-78"/>
              </a:rPr>
              <a:t> نامیده و تهامه را قسمتی مستقل و جدا از حجاز شمرده و سرزمین عربستان را پنج قسمت</a:t>
            </a:r>
            <a:r>
              <a:rPr lang="en-US">
                <a:cs typeface="B Nazanin" panose="00000400000000000000" pitchFamily="2" charset="-78"/>
              </a:rPr>
              <a:t> : </a:t>
            </a:r>
            <a:r>
              <a:rPr lang="ar-SA">
                <a:cs typeface="B Nazanin" panose="00000400000000000000" pitchFamily="2" charset="-78"/>
              </a:rPr>
              <a:t>تهامه ، حجاز ،نهد، عروض، یمن ، تقسیم کرده اند. و اختلاف در باب مکه که آیا از حجاز است یا از تهامه ظاهراً از اینجا ناشی شده و جز اختلافی لفظی و اصطلاحی </a:t>
            </a:r>
            <a:r>
              <a:rPr lang="ar-SA">
                <a:cs typeface="B Nazanin" panose="00000400000000000000" pitchFamily="2" charset="-78"/>
              </a:rPr>
              <a:t>نیست</a:t>
            </a:r>
            <a:r>
              <a:rPr lang="ar-SA" smtClean="0">
                <a:cs typeface="B Nazanin" panose="00000400000000000000" pitchFamily="2" charset="-78"/>
              </a:rPr>
              <a:t>.</a:t>
            </a:r>
            <a:endParaRPr lang="en-US">
              <a:cs typeface="B Nazanin" panose="00000400000000000000" pitchFamily="2" charset="-78"/>
            </a:endParaRPr>
          </a:p>
        </p:txBody>
      </p:sp>
    </p:spTree>
    <p:extLst>
      <p:ext uri="{BB962C8B-B14F-4D97-AF65-F5344CB8AC3E}">
        <p14:creationId xmlns:p14="http://schemas.microsoft.com/office/powerpoint/2010/main" val="3999539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عربستان به طور کلی از کشورهای گرم محسوب می شود. ولی هر قطعه</a:t>
            </a:r>
            <a:r>
              <a:rPr lang="en-US" smtClean="0">
                <a:cs typeface="B Nazanin" panose="00000400000000000000" pitchFamily="2" charset="-78"/>
              </a:rPr>
              <a:t>  </a:t>
            </a:r>
            <a:r>
              <a:rPr lang="ar-SA" smtClean="0">
                <a:cs typeface="B Nazanin" panose="00000400000000000000" pitchFamily="2" charset="-78"/>
              </a:rPr>
              <a:t>آن از حيث آب وهوا وطبیعت اراضی حکمی خاص و کیفیتی مخصوص دارد</a:t>
            </a:r>
            <a:r>
              <a:rPr lang="en-US" smtClean="0">
                <a:cs typeface="B Nazanin" panose="00000400000000000000" pitchFamily="2" charset="-78"/>
              </a:rPr>
              <a:t> . </a:t>
            </a:r>
            <a:r>
              <a:rPr lang="ar-SA" smtClean="0">
                <a:cs typeface="B Nazanin" panose="00000400000000000000" pitchFamily="2" charset="-78"/>
              </a:rPr>
              <a:t>و در این شبه جزیره انواع اراضی پست و بلند و سخت و نرم و جلگه و کوهستان و زمین های سنگلاخ و شنزار و خاكى و امكنه حاصلخيز و بی حاصل و آبادی های ساحلی و دور از دریا و هواهای خشک و مرطوب و سرد و گرم و معتدل دیده می شود</a:t>
            </a:r>
            <a:endParaRPr lang="fa-IR" smtClean="0">
              <a:cs typeface="B Nazanin" panose="00000400000000000000" pitchFamily="2" charset="-78"/>
            </a:endParaRPr>
          </a:p>
          <a:p>
            <a:endParaRPr lang="fa-IR"/>
          </a:p>
        </p:txBody>
      </p:sp>
    </p:spTree>
    <p:extLst>
      <p:ext uri="{BB962C8B-B14F-4D97-AF65-F5344CB8AC3E}">
        <p14:creationId xmlns:p14="http://schemas.microsoft.com/office/powerpoint/2010/main" val="3601387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 این اختلاف مسکن در مزاج و طبیعت اهالی تاثیر و آنها را دارای افکار و عواطف وعادات و رسوم وحتى لغات و لهجه های مختلف می کند</a:t>
            </a:r>
            <a:r>
              <a:rPr lang="en-US">
                <a:cs typeface="B Nazanin" panose="00000400000000000000" pitchFamily="2" charset="-78"/>
              </a:rPr>
              <a:t>. </a:t>
            </a:r>
            <a:r>
              <a:rPr lang="ar-SA">
                <a:cs typeface="B Nazanin" panose="00000400000000000000" pitchFamily="2" charset="-78"/>
              </a:rPr>
              <a:t>در عربستان رودخانه بزرگ وجود ندارد و اهالی آب مورد احتیاج را از چاه ها و در بعض نقاط از نهرها و جوی های كوچك كه در فصل بهار جریان دارد می گیرند و بدین جهت به باران اهمیت بسیار می دهند و در اشعار و آثار خود به مضامين گوناگون از آن یاد می کنند، از بادهای مختلف به دو باد صبا و سموم كه يكي معتدل و دیگری سوزان است توجه خاص دارند</a:t>
            </a:r>
            <a:r>
              <a:rPr lang="en-US">
                <a:cs typeface="B Nazanin" panose="00000400000000000000" pitchFamily="2" charset="-78"/>
              </a:rPr>
              <a:t>. </a:t>
            </a:r>
            <a:r>
              <a:rPr lang="ar-SA">
                <a:cs typeface="B Nazanin" panose="00000400000000000000" pitchFamily="2" charset="-78"/>
              </a:rPr>
              <a:t>و در اشعار خود مخصوصاً تغزلات باد صبا را یاد </a:t>
            </a:r>
            <a:r>
              <a:rPr lang="ar-SA">
                <a:cs typeface="B Nazanin" panose="00000400000000000000" pitchFamily="2" charset="-78"/>
              </a:rPr>
              <a:t>می </a:t>
            </a:r>
            <a:r>
              <a:rPr lang="ar-SA" smtClean="0">
                <a:cs typeface="B Nazanin" panose="00000400000000000000" pitchFamily="2" charset="-78"/>
              </a:rPr>
              <a:t>کنند</a:t>
            </a:r>
            <a:r>
              <a:rPr lang="en-US" smtClean="0">
                <a:cs typeface="B Nazanin" panose="00000400000000000000" pitchFamily="2" charset="-78"/>
              </a:rPr>
              <a:t>.</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002890" y="4881716"/>
            <a:ext cx="3805084" cy="101763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دو باد صبا و سموم</a:t>
            </a:r>
            <a:endParaRPr lang="fa-IR"/>
          </a:p>
        </p:txBody>
      </p:sp>
    </p:spTree>
    <p:extLst>
      <p:ext uri="{BB962C8B-B14F-4D97-AF65-F5344CB8AC3E}">
        <p14:creationId xmlns:p14="http://schemas.microsoft.com/office/powerpoint/2010/main" val="3485982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ar-SA" smtClean="0">
                <a:solidFill>
                  <a:srgbClr val="FF0000"/>
                </a:solidFill>
                <a:cs typeface="B Nazanin" panose="00000400000000000000" pitchFamily="2" charset="-78"/>
              </a:rPr>
              <a:t>و اما شهرها و ولايات مهم و معروف عربستان که از نظر تاریخ ادبی باید مختصر اطلاعی از آنها داشته باشیم بقرار ذیل است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١</a:t>
            </a:r>
            <a:r>
              <a:rPr lang="en-US">
                <a:cs typeface="B Nazanin" panose="00000400000000000000" pitchFamily="2" charset="-78"/>
              </a:rPr>
              <a:t>-  </a:t>
            </a:r>
            <a:r>
              <a:rPr lang="ar-SA">
                <a:cs typeface="B Nazanin" panose="00000400000000000000" pitchFamily="2" charset="-78"/>
              </a:rPr>
              <a:t>مكه معظمه يا ام القری که بعضی آنرا از تهامه و بعضی از جحاز شمرده اند</a:t>
            </a:r>
            <a:r>
              <a:rPr lang="en-US">
                <a:cs typeface="B Nazanin" panose="00000400000000000000" pitchFamily="2" charset="-78"/>
              </a:rPr>
              <a:t>. </a:t>
            </a:r>
            <a:r>
              <a:rPr lang="ar-SA">
                <a:cs typeface="B Nazanin" panose="00000400000000000000" pitchFamily="2" charset="-78"/>
              </a:rPr>
              <a:t>در اشتقاق ووجه تسمیه این شهر وجوه متعدد گفته اند و محققین بر آنند که این کلمه عربی الاصل نیست و اصل آن لفظ«</a:t>
            </a:r>
            <a:r>
              <a:rPr lang="ar-SA">
                <a:solidFill>
                  <a:srgbClr val="FF0000"/>
                </a:solidFill>
                <a:cs typeface="B Nazanin" panose="00000400000000000000" pitchFamily="2" charset="-78"/>
              </a:rPr>
              <a:t> مکا</a:t>
            </a:r>
            <a:r>
              <a:rPr lang="ar-SA">
                <a:cs typeface="B Nazanin" panose="00000400000000000000" pitchFamily="2" charset="-78"/>
              </a:rPr>
              <a:t>» است که در لغت بابلی به معنی</a:t>
            </a:r>
            <a:r>
              <a:rPr lang="ar-SA">
                <a:solidFill>
                  <a:srgbClr val="FF0000"/>
                </a:solidFill>
                <a:cs typeface="B Nazanin" panose="00000400000000000000" pitchFamily="2" charset="-78"/>
              </a:rPr>
              <a:t> خانه </a:t>
            </a:r>
            <a:r>
              <a:rPr lang="ar-SA">
                <a:cs typeface="B Nazanin" panose="00000400000000000000" pitchFamily="2" charset="-78"/>
              </a:rPr>
              <a:t>است</a:t>
            </a:r>
            <a:r>
              <a:rPr lang="en-US">
                <a:cs typeface="B Nazanin" panose="00000400000000000000" pitchFamily="2" charset="-78"/>
              </a:rPr>
              <a:t> .</a:t>
            </a:r>
          </a:p>
          <a:p>
            <a:pPr algn="just"/>
            <a:r>
              <a:rPr lang="ar-SA">
                <a:cs typeface="B Nazanin" panose="00000400000000000000" pitchFamily="2" charset="-78"/>
              </a:rPr>
              <a:t> مکه با اینکه در زمین لم يزرع واقع شده بود بواسطه خانه کعبه که طوایف عرب از اطراف به زیارت آن می رفتند اشتهار و احترامی خاص داشت</a:t>
            </a:r>
            <a:r>
              <a:rPr lang="en-US">
                <a:cs typeface="B Nazanin" panose="00000400000000000000" pitchFamily="2" charset="-78"/>
              </a:rPr>
              <a:t> . </a:t>
            </a:r>
            <a:r>
              <a:rPr lang="ar-SA" b="1">
                <a:solidFill>
                  <a:srgbClr val="FF0000"/>
                </a:solidFill>
                <a:cs typeface="B Nazanin" panose="00000400000000000000" pitchFamily="2" charset="-78"/>
              </a:rPr>
              <a:t>ریاست این شهر با قبیله قریش بود </a:t>
            </a:r>
            <a:r>
              <a:rPr lang="ar-SA">
                <a:cs typeface="B Nazanin" panose="00000400000000000000" pitchFamily="2" charset="-78"/>
              </a:rPr>
              <a:t>و در اراضی مرتفع که در جنوب شهر واقع شده بود طایفه هذيل مسكن داشتند و شعرای این طایفه به لطافت و رقت سخن ممتاز و معروفند</a:t>
            </a:r>
            <a:r>
              <a:rPr lang="en-US">
                <a:cs typeface="B Nazanin" panose="00000400000000000000" pitchFamily="2" charset="-78"/>
              </a:rPr>
              <a:t>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91333" y="4911213"/>
            <a:ext cx="1315099" cy="1053127"/>
          </a:xfrm>
          <a:prstGeom prst="rect">
            <a:avLst/>
          </a:prstGeom>
        </p:spPr>
      </p:pic>
    </p:spTree>
    <p:extLst>
      <p:ext uri="{BB962C8B-B14F-4D97-AF65-F5344CB8AC3E}">
        <p14:creationId xmlns:p14="http://schemas.microsoft.com/office/powerpoint/2010/main" val="2283327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2-  </a:t>
            </a:r>
            <a:r>
              <a:rPr lang="ar-SA">
                <a:solidFill>
                  <a:srgbClr val="FF0000"/>
                </a:solidFill>
                <a:cs typeface="B Nazanin" panose="00000400000000000000" pitchFamily="2" charset="-78"/>
              </a:rPr>
              <a:t>يثرب</a:t>
            </a:r>
            <a:r>
              <a:rPr lang="ar-SA">
                <a:cs typeface="B Nazanin" panose="00000400000000000000" pitchFamily="2" charset="-78"/>
              </a:rPr>
              <a:t> در حجاز که مسکن دو قبیله اوس و خزرج ومستعربين يهود بود</a:t>
            </a:r>
            <a:r>
              <a:rPr lang="en-US">
                <a:cs typeface="B Nazanin" panose="00000400000000000000" pitchFamily="2" charset="-78"/>
              </a:rPr>
              <a:t> . </a:t>
            </a:r>
            <a:r>
              <a:rPr lang="ar-SA">
                <a:cs typeface="B Nazanin" panose="00000400000000000000" pitchFamily="2" charset="-78"/>
              </a:rPr>
              <a:t>این شهر به اندازه مکه اشتهار نداشت</a:t>
            </a:r>
            <a:r>
              <a:rPr lang="en-US">
                <a:cs typeface="B Nazanin" panose="00000400000000000000" pitchFamily="2" charset="-78"/>
              </a:rPr>
              <a:t>. </a:t>
            </a:r>
            <a:r>
              <a:rPr lang="ar-SA">
                <a:cs typeface="B Nazanin" panose="00000400000000000000" pitchFamily="2" charset="-78"/>
              </a:rPr>
              <a:t>لیکن در ظهور اسلام پس از آنکه پيغمبر(ص) بدان شهر مهاجرت نمود اشتهاری عظیم یافت و بنام «المدينة» معروف گردید</a:t>
            </a:r>
            <a:r>
              <a:rPr lang="en-US">
                <a:cs typeface="B Nazanin" panose="00000400000000000000" pitchFamily="2" charset="-78"/>
              </a:rPr>
              <a:t>. </a:t>
            </a:r>
            <a:r>
              <a:rPr lang="ar-SA">
                <a:cs typeface="B Nazanin" panose="00000400000000000000" pitchFamily="2" charset="-78"/>
              </a:rPr>
              <a:t>و مسلمانان بعدها القاب بسیار از قبيل طيبه ومقدسه و دار الهجرة و قبة الااسلام ومدخل صدق وشافيه ومبارکه بدان دادند</a:t>
            </a:r>
            <a:r>
              <a:rPr lang="en-US">
                <a:cs typeface="B Nazanin" panose="00000400000000000000" pitchFamily="2" charset="-78"/>
              </a:rPr>
              <a:t> . </a:t>
            </a:r>
            <a:r>
              <a:rPr lang="ar-SA">
                <a:cs typeface="B Nazanin" panose="00000400000000000000" pitchFamily="2" charset="-78"/>
              </a:rPr>
              <a:t>در نزدیکی این شهر در سمت شمال قلعه ها و حصارهای خیبر بود که اختصاص به يهود داشت</a:t>
            </a:r>
            <a:r>
              <a:rPr lang="en-US">
                <a:cs typeface="B Nazanin" panose="00000400000000000000" pitchFamily="2" charset="-78"/>
              </a:rPr>
              <a:t> . </a:t>
            </a:r>
            <a:r>
              <a:rPr lang="ar-SA">
                <a:cs typeface="B Nazanin" panose="00000400000000000000" pitchFamily="2" charset="-78"/>
              </a:rPr>
              <a:t>وفدك که در تاریخ اسلام عنوان و شهرتی خاص دارد یکی از قرای خیبر بوده است.</a:t>
            </a:r>
            <a:endParaRPr lang="fa-IR">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4731774"/>
            <a:ext cx="1051898" cy="1051898"/>
          </a:xfrm>
          <a:prstGeom prst="rect">
            <a:avLst/>
          </a:prstGeom>
        </p:spPr>
      </p:pic>
    </p:spTree>
    <p:extLst>
      <p:ext uri="{BB962C8B-B14F-4D97-AF65-F5344CB8AC3E}">
        <p14:creationId xmlns:p14="http://schemas.microsoft.com/office/powerpoint/2010/main" val="2516839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3-</a:t>
            </a:r>
            <a:r>
              <a:rPr lang="ar-SA">
                <a:solidFill>
                  <a:srgbClr val="FF0000"/>
                </a:solidFill>
                <a:cs typeface="B Nazanin" panose="00000400000000000000" pitchFamily="2" charset="-78"/>
              </a:rPr>
              <a:t> طائف </a:t>
            </a:r>
            <a:r>
              <a:rPr lang="ar-SA">
                <a:cs typeface="B Nazanin" panose="00000400000000000000" pitchFamily="2" charset="-78"/>
              </a:rPr>
              <a:t>در مشرق مکه که به اعتدال هوا و وفور میوه در بلاد حجاز معروف و ممتاز است</a:t>
            </a:r>
            <a:r>
              <a:rPr lang="en-US">
                <a:cs typeface="B Nazanin" panose="00000400000000000000" pitchFamily="2" charset="-78"/>
              </a:rPr>
              <a:t>. </a:t>
            </a:r>
            <a:r>
              <a:rPr lang="ar-SA">
                <a:cs typeface="B Nazanin" panose="00000400000000000000" pitchFamily="2" charset="-78"/>
              </a:rPr>
              <a:t>در این شهر طایفه ثقیف مسکن داشتند</a:t>
            </a:r>
            <a:r>
              <a:rPr lang="en-US">
                <a:cs typeface="B Nazanin" panose="00000400000000000000" pitchFamily="2" charset="-78"/>
              </a:rPr>
              <a:t> . </a:t>
            </a:r>
            <a:r>
              <a:rPr lang="ar-SA">
                <a:cs typeface="B Nazanin" panose="00000400000000000000" pitchFamily="2" charset="-78"/>
              </a:rPr>
              <a:t>و این طایفه به عقیده بعضى مؤلفین از بقایای قوم ثمود بوده اند</a:t>
            </a:r>
            <a:r>
              <a:rPr lang="en-US">
                <a:cs typeface="B Nazanin" panose="00000400000000000000" pitchFamily="2" charset="-78"/>
              </a:rPr>
              <a:t>. </a:t>
            </a:r>
            <a:r>
              <a:rPr lang="ar-SA">
                <a:cs typeface="B Nazanin" panose="00000400000000000000" pitchFamily="2" charset="-78"/>
              </a:rPr>
              <a:t>عکاظ که مهمترین بازار سالیانه عرب در آنجا تشکیل می یافت دريك منزلى طائف بوده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001294"/>
            <a:ext cx="1411698" cy="1130483"/>
          </a:xfrm>
          <a:prstGeom prst="rect">
            <a:avLst/>
          </a:prstGeom>
        </p:spPr>
      </p:pic>
    </p:spTree>
    <p:extLst>
      <p:ext uri="{BB962C8B-B14F-4D97-AF65-F5344CB8AC3E}">
        <p14:creationId xmlns:p14="http://schemas.microsoft.com/office/powerpoint/2010/main" val="3195833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٤</a:t>
            </a:r>
            <a:r>
              <a:rPr lang="en-US">
                <a:cs typeface="B Nazanin" panose="00000400000000000000" pitchFamily="2" charset="-78"/>
              </a:rPr>
              <a:t>-  </a:t>
            </a:r>
            <a:r>
              <a:rPr lang="ar-SA">
                <a:solidFill>
                  <a:srgbClr val="FF0000"/>
                </a:solidFill>
                <a:cs typeface="B Nazanin" panose="00000400000000000000" pitchFamily="2" charset="-78"/>
              </a:rPr>
              <a:t>يمامه</a:t>
            </a:r>
            <a:r>
              <a:rPr lang="ar-SA">
                <a:cs typeface="B Nazanin" panose="00000400000000000000" pitchFamily="2" charset="-78"/>
              </a:rPr>
              <a:t> که از مدینه کوچکتر لیکن آب آن فراوان تر و نخلستانش مهمتر و حاصل خرمایش بیشتر بود</a:t>
            </a:r>
            <a:r>
              <a:rPr lang="en-US">
                <a:cs typeface="B Nazanin" panose="00000400000000000000" pitchFamily="2" charset="-78"/>
              </a:rPr>
              <a:t>. </a:t>
            </a:r>
            <a:r>
              <a:rPr lang="ar-SA">
                <a:cs typeface="B Nazanin" panose="00000400000000000000" pitchFamily="2" charset="-78"/>
              </a:rPr>
              <a:t>و همین شهر است که مسلمه کذاب در زمان پیغمبر(ص) در آنجا به دعوی نبوت قیام کرد و در زمان خلافت ابو بكر كشته شد و سخت ترین جنگ مسلمانان با مرتدين عرب « اهل ردة » جنگ يمامه بود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864509"/>
            <a:ext cx="933911" cy="933911"/>
          </a:xfrm>
          <a:prstGeom prst="rect">
            <a:avLst/>
          </a:prstGeom>
        </p:spPr>
      </p:pic>
    </p:spTree>
    <p:extLst>
      <p:ext uri="{BB962C8B-B14F-4D97-AF65-F5344CB8AC3E}">
        <p14:creationId xmlns:p14="http://schemas.microsoft.com/office/powerpoint/2010/main" val="36154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5-</a:t>
            </a:r>
            <a:r>
              <a:rPr lang="ar-SA">
                <a:solidFill>
                  <a:srgbClr val="FF0000"/>
                </a:solidFill>
                <a:cs typeface="B Nazanin" panose="00000400000000000000" pitchFamily="2" charset="-78"/>
              </a:rPr>
              <a:t> هجر </a:t>
            </a:r>
            <a:r>
              <a:rPr lang="ar-SA">
                <a:cs typeface="B Nazanin" panose="00000400000000000000" pitchFamily="2" charset="-78"/>
              </a:rPr>
              <a:t>که مرکز بحرین بود و این شهر را قرامطه در زمان اسلام هنگامی که بر بحرین استیلا یافتند ویران ساختند و بجای آن احساء را بنا کردند ، در بحرین طوایفی از تميم وعبد القيس ساكن بودند</a:t>
            </a:r>
            <a:r>
              <a:rPr lang="ar-SA">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6-</a:t>
            </a:r>
            <a:r>
              <a:rPr lang="ar-SA">
                <a:solidFill>
                  <a:srgbClr val="FF0000"/>
                </a:solidFill>
                <a:cs typeface="B Nazanin" panose="00000400000000000000" pitchFamily="2" charset="-78"/>
              </a:rPr>
              <a:t> نجران </a:t>
            </a:r>
            <a:r>
              <a:rPr lang="ar-SA">
                <a:cs typeface="B Nazanin" panose="00000400000000000000" pitchFamily="2" charset="-78"/>
              </a:rPr>
              <a:t>از بلاد یمن که اهالی آن کیش نصاری داشتند و در برابر خانه کعبه که در مکه بود کلیسیائی بنا کرده بودند که گاهی بنام کعبه نجران خوانده می شد.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353800" y="1690688"/>
            <a:ext cx="723132" cy="846035"/>
          </a:xfrm>
          <a:prstGeom prst="rect">
            <a:avLst/>
          </a:prstGeom>
        </p:spPr>
      </p:pic>
      <p:pic>
        <p:nvPicPr>
          <p:cNvPr id="5" name="Picture 4"/>
          <p:cNvPicPr>
            <a:picLocks noChangeAspect="1"/>
          </p:cNvPicPr>
          <p:nvPr/>
        </p:nvPicPr>
        <p:blipFill>
          <a:blip r:embed="rId3"/>
          <a:stretch>
            <a:fillRect/>
          </a:stretch>
        </p:blipFill>
        <p:spPr>
          <a:xfrm>
            <a:off x="11293885" y="3320564"/>
            <a:ext cx="842962" cy="842962"/>
          </a:xfrm>
          <a:prstGeom prst="rect">
            <a:avLst/>
          </a:prstGeom>
        </p:spPr>
      </p:pic>
    </p:spTree>
    <p:extLst>
      <p:ext uri="{BB962C8B-B14F-4D97-AF65-F5344CB8AC3E}">
        <p14:creationId xmlns:p14="http://schemas.microsoft.com/office/powerpoint/2010/main" val="29295116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7-</a:t>
            </a:r>
            <a:r>
              <a:rPr lang="ar-SA">
                <a:solidFill>
                  <a:srgbClr val="FF0000"/>
                </a:solidFill>
                <a:cs typeface="B Nazanin" panose="00000400000000000000" pitchFamily="2" charset="-78"/>
              </a:rPr>
              <a:t> صنعاء </a:t>
            </a:r>
            <a:r>
              <a:rPr lang="ar-SA">
                <a:cs typeface="B Nazanin" panose="00000400000000000000" pitchFamily="2" charset="-78"/>
              </a:rPr>
              <a:t>مركز تمدن یمن که در آبادی و ثروت و خوشی آب و هوا نظير دمشق وشام بود</a:t>
            </a:r>
            <a:r>
              <a:rPr lang="en-US">
                <a:cs typeface="B Nazanin" panose="00000400000000000000" pitchFamily="2" charset="-78"/>
              </a:rPr>
              <a:t> . </a:t>
            </a:r>
            <a:r>
              <a:rPr lang="ar-SA">
                <a:cs typeface="B Nazanin" panose="00000400000000000000" pitchFamily="2" charset="-78"/>
              </a:rPr>
              <a:t>وقصر غمدان که هم در تاریخ عرب قديم و هم در آثار ادب عربی عنوان دارد در نزدیکی این شهر بوده است، و دیگر از آثار قدیم این شهر ویرانه های « ظفار» مرکز حکومت حمیری ها است که مثل معروف « من دخل ظفار حمر» نام آنرا زنده داشته است</a:t>
            </a:r>
            <a:r>
              <a:rPr lang="en-US">
                <a:cs typeface="B Nazanin" panose="00000400000000000000" pitchFamily="2" charset="-78"/>
              </a:rPr>
              <a:t> . </a:t>
            </a:r>
            <a:endParaRPr lang="fa-IR">
              <a:cs typeface="B Nazanin" panose="00000400000000000000" pitchFamily="2" charset="-78"/>
            </a:endParaRPr>
          </a:p>
        </p:txBody>
      </p:sp>
      <p:sp>
        <p:nvSpPr>
          <p:cNvPr id="4" name="Flowchart: Alternate Process 3"/>
          <p:cNvSpPr/>
          <p:nvPr/>
        </p:nvSpPr>
        <p:spPr>
          <a:xfrm>
            <a:off x="6533536" y="4806745"/>
            <a:ext cx="2905432" cy="117987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حکومت حمیری ها</a:t>
            </a:r>
            <a:endParaRPr lang="fa-IR"/>
          </a:p>
        </p:txBody>
      </p:sp>
      <p:pic>
        <p:nvPicPr>
          <p:cNvPr id="5" name="Picture 4"/>
          <p:cNvPicPr>
            <a:picLocks noChangeAspect="1"/>
          </p:cNvPicPr>
          <p:nvPr/>
        </p:nvPicPr>
        <p:blipFill>
          <a:blip r:embed="rId2"/>
          <a:stretch>
            <a:fillRect/>
          </a:stretch>
        </p:blipFill>
        <p:spPr>
          <a:xfrm>
            <a:off x="985684" y="4983803"/>
            <a:ext cx="825756" cy="825756"/>
          </a:xfrm>
          <a:prstGeom prst="rect">
            <a:avLst/>
          </a:prstGeom>
        </p:spPr>
      </p:pic>
    </p:spTree>
    <p:extLst>
      <p:ext uri="{BB962C8B-B14F-4D97-AF65-F5344CB8AC3E}">
        <p14:creationId xmlns:p14="http://schemas.microsoft.com/office/powerpoint/2010/main" val="3245489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لیکن از مجموع آنها يک نتیجه کلی و قطعی گرفته می شود ، و آن نتیجه این است که عرب در جاهلیت اولی مراحلی از تمدن را طی کرده و در نقاط مختلف عربستان و بلکه در خارج عربستان تشکیل حکومتها و دولتها داده اند و دولت های عربی هر کدام به فراخور حال خود دارای تجارت و صناعت و اقتدار وثروت وتجمل و</a:t>
            </a:r>
            <a:r>
              <a:rPr lang="fa-IR" smtClean="0">
                <a:cs typeface="B Nazanin" panose="00000400000000000000" pitchFamily="2" charset="-78"/>
              </a:rPr>
              <a:t> </a:t>
            </a:r>
            <a:r>
              <a:rPr lang="ar-SA" smtClean="0">
                <a:cs typeface="B Nazanin" panose="00000400000000000000" pitchFamily="2" charset="-78"/>
              </a:rPr>
              <a:t>حشمت بوده و باملل واقوام مجاور خود روابط سیاسی و اقتصادی داشته اند</a:t>
            </a:r>
            <a:r>
              <a:rPr lang="en-US" smtClean="0">
                <a:cs typeface="B Nazanin" panose="00000400000000000000" pitchFamily="2" charset="-78"/>
              </a:rPr>
              <a:t> . </a:t>
            </a:r>
            <a:endParaRPr lang="fa-IR">
              <a:cs typeface="B Nazanin" panose="00000400000000000000" pitchFamily="2" charset="-78"/>
            </a:endParaRPr>
          </a:p>
        </p:txBody>
      </p:sp>
      <p:sp>
        <p:nvSpPr>
          <p:cNvPr id="4" name="Flowchart: Process 3"/>
          <p:cNvSpPr/>
          <p:nvPr/>
        </p:nvSpPr>
        <p:spPr>
          <a:xfrm>
            <a:off x="1297859" y="4704735"/>
            <a:ext cx="4424516" cy="1209368"/>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عرب در جاهلیت اولی مراحلی از تمدن را طی کرده</a:t>
            </a:r>
            <a:endParaRPr lang="fa-IR"/>
          </a:p>
        </p:txBody>
      </p:sp>
    </p:spTree>
    <p:extLst>
      <p:ext uri="{BB962C8B-B14F-4D97-AF65-F5344CB8AC3E}">
        <p14:creationId xmlns:p14="http://schemas.microsoft.com/office/powerpoint/2010/main" val="2313237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8- </a:t>
            </a:r>
            <a:r>
              <a:rPr lang="ar-SA">
                <a:solidFill>
                  <a:srgbClr val="FF0000"/>
                </a:solidFill>
                <a:cs typeface="B Nazanin" panose="00000400000000000000" pitchFamily="2" charset="-78"/>
              </a:rPr>
              <a:t>عمان</a:t>
            </a:r>
            <a:r>
              <a:rPr lang="ar-SA">
                <a:cs typeface="B Nazanin" panose="00000400000000000000" pitchFamily="2" charset="-78"/>
              </a:rPr>
              <a:t> که ناحیه کوهستانی در جنوب شرقی جزیره است</a:t>
            </a:r>
            <a:r>
              <a:rPr lang="en-US">
                <a:cs typeface="B Nazanin" panose="00000400000000000000" pitchFamily="2" charset="-78"/>
              </a:rPr>
              <a:t> . </a:t>
            </a:r>
            <a:r>
              <a:rPr lang="ar-SA">
                <a:cs typeface="B Nazanin" panose="00000400000000000000" pitchFamily="2" charset="-78"/>
              </a:rPr>
              <a:t>و مردم آن به مهارت در دریا نوردی معروف بودند</a:t>
            </a:r>
            <a:r>
              <a:rPr lang="en-US">
                <a:cs typeface="B Nazanin" panose="00000400000000000000" pitchFamily="2" charset="-78"/>
              </a:rPr>
              <a:t>. </a:t>
            </a:r>
            <a:r>
              <a:rPr lang="ar-SA">
                <a:cs typeface="B Nazanin" panose="00000400000000000000" pitchFamily="2" charset="-78"/>
              </a:rPr>
              <a:t>و در عصری که مورد بحث است طوایفی از قبیله ازد و شعبه از قبیله طی بنام « نبهان» در آنجا مسکن داشتند</a:t>
            </a:r>
            <a:r>
              <a:rPr lang="en-US">
                <a:cs typeface="B Nazanin" panose="00000400000000000000" pitchFamily="2" charset="-78"/>
              </a:rPr>
              <a:t>. </a:t>
            </a:r>
            <a:r>
              <a:rPr lang="ar-SA">
                <a:cs typeface="B Nazanin" panose="00000400000000000000" pitchFamily="2" charset="-78"/>
              </a:rPr>
              <a:t>در اطراف جزيرة العرب هم بعض بلاد از قبيل بصری در بادیه شام وحيره و انبار در بادیه عراق از شهرهای عربی محسوب می شد ، بصری مرکز حکومت غساني وحيره مقر حکمرانی آل منذر و هر يك از این دو شهر مرکز تمدن عربی در خارج جزيرة العرب بود</a:t>
            </a:r>
            <a:r>
              <a:rPr lang="en-US">
                <a:cs typeface="B Nazanin" panose="00000400000000000000" pitchFamily="2" charset="-78"/>
              </a:rPr>
              <a:t> . </a:t>
            </a:r>
            <a:endParaRPr lang="fa-IR">
              <a:cs typeface="B Nazanin" panose="00000400000000000000" pitchFamily="2" charset="-78"/>
            </a:endParaRPr>
          </a:p>
        </p:txBody>
      </p:sp>
      <p:sp>
        <p:nvSpPr>
          <p:cNvPr id="4" name="Flowchart: Process 3"/>
          <p:cNvSpPr/>
          <p:nvPr/>
        </p:nvSpPr>
        <p:spPr>
          <a:xfrm>
            <a:off x="5796116" y="4696056"/>
            <a:ext cx="2743200" cy="1120877"/>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حکمرانی آل منذر</a:t>
            </a:r>
            <a:endParaRPr lang="fa-IR"/>
          </a:p>
        </p:txBody>
      </p:sp>
      <p:pic>
        <p:nvPicPr>
          <p:cNvPr id="5" name="Picture 4"/>
          <p:cNvPicPr>
            <a:picLocks noChangeAspect="1"/>
          </p:cNvPicPr>
          <p:nvPr/>
        </p:nvPicPr>
        <p:blipFill>
          <a:blip r:embed="rId2"/>
          <a:stretch>
            <a:fillRect/>
          </a:stretch>
        </p:blipFill>
        <p:spPr>
          <a:xfrm>
            <a:off x="885132" y="4696056"/>
            <a:ext cx="949273" cy="949273"/>
          </a:xfrm>
          <a:prstGeom prst="rect">
            <a:avLst/>
          </a:prstGeom>
        </p:spPr>
      </p:pic>
    </p:spTree>
    <p:extLst>
      <p:ext uri="{BB962C8B-B14F-4D97-AF65-F5344CB8AC3E}">
        <p14:creationId xmlns:p14="http://schemas.microsoft.com/office/powerpoint/2010/main" val="3574012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داخله جزيرة العرب هم دو مركز تمدن و جود داشت ، و آن مکه و یمن بود که اولین مرکز تمدن عرب شمال یا بنی عدنان و دومین مرکز تمدن عرب جنوب يا بني قحطان بود</a:t>
            </a:r>
            <a:r>
              <a:rPr lang="en-US">
                <a:cs typeface="B Nazanin" panose="00000400000000000000" pitchFamily="2" charset="-78"/>
              </a:rPr>
              <a:t>. </a:t>
            </a:r>
            <a:r>
              <a:rPr lang="ar-SA">
                <a:cs typeface="B Nazanin" panose="00000400000000000000" pitchFamily="2" charset="-78"/>
              </a:rPr>
              <a:t>در جاهلیت ثانی تمدن يمن رو بضعفه نهاده و تمدن حجاز در حال ترقی و تعالی بود. بدینگونه که بنی قحطان  در نتیجه بعضی سوانح از قبیل</a:t>
            </a:r>
            <a:r>
              <a:rPr lang="ar-SA" b="1">
                <a:solidFill>
                  <a:srgbClr val="FF0000"/>
                </a:solidFill>
                <a:cs typeface="B Nazanin" panose="00000400000000000000" pitchFamily="2" charset="-78"/>
              </a:rPr>
              <a:t> شکست یافتن سد مآرب </a:t>
            </a:r>
            <a:r>
              <a:rPr lang="ar-SA">
                <a:cs typeface="B Nazanin" panose="00000400000000000000" pitchFamily="2" charset="-78"/>
              </a:rPr>
              <a:t>و ویران شدن قسمتی از آبادی ها و هجوم و استیلای حبشی ها و انقراض حکومت تبابعه وخاتمه یافتن استقلال سیاسی یمن، در اطراف بلاد پراکنده شده و بسیاری از آنها به شمال عربستان رفته و با بنی عدنان مختلط و در عصر عدنانی منحل و مستهلك شده بودند، بر خلاف بنی عدنان کمه به واسطه ازدیاد جمعیت و آزاد شدن از قید اطاعت و تابعیت فرمانروایان حمیری و غلبه یافتن بر سپاه حبشه« در عام الفيل » روز به روز قویتر می شدند .</a:t>
            </a:r>
            <a:endParaRPr lang="fa-IR">
              <a:cs typeface="B Nazanin" panose="00000400000000000000" pitchFamily="2" charset="-78"/>
            </a:endParaRPr>
          </a:p>
        </p:txBody>
      </p:sp>
    </p:spTree>
    <p:extLst>
      <p:ext uri="{BB962C8B-B14F-4D97-AF65-F5344CB8AC3E}">
        <p14:creationId xmlns:p14="http://schemas.microsoft.com/office/powerpoint/2010/main" val="8469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از اراضی خارج از عربستان که مسکن اعراب شده بود ، سرزمین موسوم به ديار بکر بن وائل بود که در شمال جزیره ( اراضي ما بين فرات و دجله واقع و اقامتگاه طوایف بكر و ر بیعه و مضر بود</a:t>
            </a:r>
            <a:r>
              <a:rPr lang="en-US">
                <a:cs typeface="B Nazanin" panose="00000400000000000000" pitchFamily="2" charset="-78"/>
              </a:rPr>
              <a:t>. </a:t>
            </a:r>
            <a:r>
              <a:rPr lang="ar-SA">
                <a:cs typeface="B Nazanin" panose="00000400000000000000" pitchFamily="2" charset="-78"/>
              </a:rPr>
              <a:t>این سرزمین را اکنون هم دیار بکر می نامند و شهر موصل در این قطعه واقع است.</a:t>
            </a:r>
            <a:endParaRPr lang="fa-IR">
              <a:cs typeface="B Nazanin" panose="00000400000000000000" pitchFamily="2" charset="-78"/>
            </a:endParaRPr>
          </a:p>
        </p:txBody>
      </p:sp>
    </p:spTree>
    <p:extLst>
      <p:ext uri="{BB962C8B-B14F-4D97-AF65-F5344CB8AC3E}">
        <p14:creationId xmlns:p14="http://schemas.microsoft.com/office/powerpoint/2010/main" val="4058526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شمال عربستان و به تعبير مناسب تر در تمام جزیره به استثناء يمن شهر بزرگو منحصر به مكه و يثرب وسایر شهرها که از این قسمت نام بردیم در حکم قصبه بود ، و از این دو قسمت که بگذریم آبادی های کوچك باده كوره هاست که اسامی بعض آنها در اشعار و امثال عربی دیده می شود ، و از نکاتی که توجه بدان در خور ارباب ذوق می باشد این است که اعراب جاهليت به هريك نوع اراضي که در طبیعت مشابه یکدگر بودند نامی نهاده و </a:t>
            </a:r>
            <a:r>
              <a:rPr lang="ar-SA" b="1">
                <a:solidFill>
                  <a:srgbClr val="FF0000"/>
                </a:solidFill>
                <a:cs typeface="B Nazanin" panose="00000400000000000000" pitchFamily="2" charset="-78"/>
              </a:rPr>
              <a:t>برای تشخیص آنها از یکدگر آن نام را به اسامی اشخاص یا امکنه یا اشیا ، اضافه می کردند </a:t>
            </a:r>
            <a:r>
              <a:rPr lang="ar-SA">
                <a:cs typeface="B Nazanin" panose="00000400000000000000" pitchFamily="2" charset="-78"/>
              </a:rPr>
              <a:t>واسم خاص قرار می دادند و از این قبیل اسم های خاص یا علم های مرکب اضافی در اشعار عصر جاهلیت بسیار دیده می شود به طوریکه می توانیم وجود آنها را یکی از علائم مميزه آن اشعار و یا اشعاری که به سبك آنها گفته شده است محسوب داریم</a:t>
            </a:r>
            <a:endParaRPr lang="fa-IR">
              <a:cs typeface="B Nazanin" panose="00000400000000000000" pitchFamily="2" charset="-78"/>
            </a:endParaRPr>
          </a:p>
        </p:txBody>
      </p:sp>
    </p:spTree>
    <p:extLst>
      <p:ext uri="{BB962C8B-B14F-4D97-AF65-F5344CB8AC3E}">
        <p14:creationId xmlns:p14="http://schemas.microsoft.com/office/powerpoint/2010/main" val="35646321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مشهور ترین اینگونه اسامی داره و برقه است که اولین به معنی زمین هموار و سفیدی است که گیاه های خوشبو« </a:t>
            </a:r>
            <a:r>
              <a:rPr lang="ar-SA">
                <a:solidFill>
                  <a:srgbClr val="FF0000"/>
                </a:solidFill>
                <a:cs typeface="B Nazanin" panose="00000400000000000000" pitchFamily="2" charset="-78"/>
              </a:rPr>
              <a:t>ریاحین</a:t>
            </a:r>
            <a:r>
              <a:rPr lang="ar-SA">
                <a:cs typeface="B Nazanin" panose="00000400000000000000" pitchFamily="2" charset="-78"/>
              </a:rPr>
              <a:t> » در آن می رویند</a:t>
            </a:r>
            <a:r>
              <a:rPr lang="en-US">
                <a:cs typeface="B Nazanin" panose="00000400000000000000" pitchFamily="2" charset="-78"/>
              </a:rPr>
              <a:t> . </a:t>
            </a:r>
            <a:r>
              <a:rPr lang="ar-SA">
                <a:cs typeface="B Nazanin" panose="00000400000000000000" pitchFamily="2" charset="-78"/>
              </a:rPr>
              <a:t>و دومین زمین ناهمواری است که سطح آنرا سنگ و شن و گل فرا گرفته باشد</a:t>
            </a:r>
            <a:r>
              <a:rPr lang="en-US">
                <a:cs typeface="B Nazanin" panose="00000400000000000000" pitchFamily="2" charset="-78"/>
              </a:rPr>
              <a:t> . </a:t>
            </a:r>
            <a:r>
              <a:rPr lang="ar-SA">
                <a:cs typeface="B Nazanin" panose="00000400000000000000" pitchFamily="2" charset="-78"/>
              </a:rPr>
              <a:t>در عربستان دارات و برق فراوان بوده و برخی از مؤلفین در استقصای آنها رنج برده اند ، و از آن جمله فیروز آبادی است که در«</a:t>
            </a:r>
            <a:r>
              <a:rPr lang="ar-SA">
                <a:solidFill>
                  <a:srgbClr val="FF0000"/>
                </a:solidFill>
                <a:cs typeface="B Nazanin" panose="00000400000000000000" pitchFamily="2" charset="-78"/>
              </a:rPr>
              <a:t> قاموس </a:t>
            </a:r>
            <a:r>
              <a:rPr lang="ar-SA">
                <a:cs typeface="B Nazanin" panose="00000400000000000000" pitchFamily="2" charset="-78"/>
              </a:rPr>
              <a:t>» قريب صد داره از قبیل دارة جلجل و دارة مأسل ودارة السلم وقريب صد برقه از قبيل برقة نهمد وبرقه الخال و برفه لغضا یاد کرده است</a:t>
            </a:r>
            <a:endParaRPr lang="fa-IR">
              <a:cs typeface="B Nazanin" panose="00000400000000000000" pitchFamily="2" charset="-78"/>
            </a:endParaRPr>
          </a:p>
        </p:txBody>
      </p:sp>
    </p:spTree>
    <p:extLst>
      <p:ext uri="{BB962C8B-B14F-4D97-AF65-F5344CB8AC3E}">
        <p14:creationId xmlns:p14="http://schemas.microsoft.com/office/powerpoint/2010/main" val="31335066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دیگر انواع اراضی حرار</a:t>
            </a:r>
            <a:r>
              <a:rPr lang="en-US">
                <a:cs typeface="B Nazanin" panose="00000400000000000000" pitchFamily="2" charset="-78"/>
              </a:rPr>
              <a:t>. </a:t>
            </a:r>
            <a:r>
              <a:rPr lang="ar-SA">
                <a:cs typeface="B Nazanin" panose="00000400000000000000" pitchFamily="2" charset="-78"/>
              </a:rPr>
              <a:t>وبطون یا بطنان</a:t>
            </a:r>
            <a:r>
              <a:rPr lang="en-US">
                <a:cs typeface="B Nazanin" panose="00000400000000000000" pitchFamily="2" charset="-78"/>
              </a:rPr>
              <a:t> . </a:t>
            </a:r>
            <a:r>
              <a:rPr lang="ar-SA">
                <a:cs typeface="B Nazanin" panose="00000400000000000000" pitchFamily="2" charset="-78"/>
              </a:rPr>
              <a:t>وحزوم ، وحزون وحمات</a:t>
            </a:r>
            <a:r>
              <a:rPr lang="en-US">
                <a:cs typeface="B Nazanin" panose="00000400000000000000" pitchFamily="2" charset="-78"/>
              </a:rPr>
              <a:t> . </a:t>
            </a:r>
            <a:r>
              <a:rPr lang="ar-SA">
                <a:cs typeface="B Nazanin" panose="00000400000000000000" pitchFamily="2" charset="-78"/>
              </a:rPr>
              <a:t>وحارات</a:t>
            </a:r>
            <a:r>
              <a:rPr lang="en-US">
                <a:cs typeface="B Nazanin" panose="00000400000000000000" pitchFamily="2" charset="-78"/>
              </a:rPr>
              <a:t> : </a:t>
            </a:r>
            <a:r>
              <a:rPr lang="ar-SA">
                <a:cs typeface="B Nazanin" panose="00000400000000000000" pitchFamily="2" charset="-78"/>
              </a:rPr>
              <a:t>ونظائر اينهاست مانند حرة اوطاس</a:t>
            </a:r>
            <a:r>
              <a:rPr lang="en-US">
                <a:cs typeface="B Nazanin" panose="00000400000000000000" pitchFamily="2" charset="-78"/>
              </a:rPr>
              <a:t> . </a:t>
            </a:r>
            <a:r>
              <a:rPr lang="ar-SA">
                <a:cs typeface="B Nazanin" panose="00000400000000000000" pitchFamily="2" charset="-78"/>
              </a:rPr>
              <a:t>و بطن الذهاب</a:t>
            </a:r>
            <a:r>
              <a:rPr lang="en-US">
                <a:cs typeface="B Nazanin" panose="00000400000000000000" pitchFamily="2" charset="-78"/>
              </a:rPr>
              <a:t> . </a:t>
            </a:r>
            <a:r>
              <a:rPr lang="ar-SA">
                <a:cs typeface="B Nazanin" panose="00000400000000000000" pitchFamily="2" charset="-78"/>
              </a:rPr>
              <a:t>و حزم الانعمين ، وحزن بني جعدة</a:t>
            </a:r>
            <a:r>
              <a:rPr lang="en-US">
                <a:cs typeface="B Nazanin" panose="00000400000000000000" pitchFamily="2" charset="-78"/>
              </a:rPr>
              <a:t> . </a:t>
            </a:r>
            <a:r>
              <a:rPr lang="ar-SA">
                <a:cs typeface="B Nazanin" panose="00000400000000000000" pitchFamily="2" charset="-78"/>
              </a:rPr>
              <a:t>وحمة اكيمة ، وحارة بني النجار ، </a:t>
            </a:r>
            <a:r>
              <a:rPr lang="ar-SA">
                <a:cs typeface="B Nazanin" panose="00000400000000000000" pitchFamily="2" charset="-78"/>
              </a:rPr>
              <a:t>و </a:t>
            </a:r>
            <a:r>
              <a:rPr lang="ar-SA" smtClean="0">
                <a:cs typeface="B Nazanin" panose="00000400000000000000" pitchFamily="2" charset="-78"/>
              </a:rPr>
              <a:t>امثال</a:t>
            </a:r>
            <a:r>
              <a:rPr lang="en-US" smtClean="0">
                <a:cs typeface="B Nazanin" panose="00000400000000000000" pitchFamily="2" charset="-78"/>
              </a:rPr>
              <a:t> </a:t>
            </a:r>
            <a:r>
              <a:rPr lang="ar-SA" smtClean="0">
                <a:cs typeface="B Nazanin" panose="00000400000000000000" pitchFamily="2" charset="-78"/>
              </a:rPr>
              <a:t>اينها</a:t>
            </a:r>
            <a:r>
              <a:rPr lang="en-US" smtClean="0">
                <a:cs typeface="B Nazanin" panose="00000400000000000000" pitchFamily="2" charset="-78"/>
              </a:rPr>
              <a:t> </a:t>
            </a:r>
            <a:r>
              <a:rPr lang="en-US">
                <a:cs typeface="B Nazanin" panose="00000400000000000000" pitchFamily="2" charset="-78"/>
              </a:rPr>
              <a:t>. </a:t>
            </a:r>
            <a:r>
              <a:rPr lang="ar-SA">
                <a:cs typeface="B Nazanin" panose="00000400000000000000" pitchFamily="2" charset="-78"/>
              </a:rPr>
              <a:t>«1»</a:t>
            </a:r>
            <a:endParaRPr lang="fa-IR">
              <a:cs typeface="B Nazanin" panose="00000400000000000000" pitchFamily="2" charset="-78"/>
            </a:endParaRPr>
          </a:p>
        </p:txBody>
      </p:sp>
    </p:spTree>
    <p:extLst>
      <p:ext uri="{BB962C8B-B14F-4D97-AF65-F5344CB8AC3E}">
        <p14:creationId xmlns:p14="http://schemas.microsoft.com/office/powerpoint/2010/main" val="10488389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یاد کردن این اراضی در اشعار حاکی از آن است که اعراب بواسطه سکنی داشتن در اراضی خشك و سوزان عربستان به هر كوچك آبادی که چند صباحی خیمه گاه يك طايفه با عشیره می شده است عشق می ورزیده و هنگام دیدن یا به یاد آوردن آنها متاثر می شده و آنها که طبعی موزون داشته اند تاثرات خود را به شعر بیان کرده و در اطراف يك قطعه زمین که آبادی آن منحصر به يك </a:t>
            </a:r>
            <a:r>
              <a:rPr lang="ar-SA">
                <a:cs typeface="B Nazanin" panose="00000400000000000000" pitchFamily="2" charset="-78"/>
              </a:rPr>
              <a:t>چاه </a:t>
            </a:r>
            <a:r>
              <a:rPr lang="ar-SA" smtClean="0">
                <a:cs typeface="B Nazanin" panose="00000400000000000000" pitchFamily="2" charset="-78"/>
              </a:rPr>
              <a:t>آب </a:t>
            </a:r>
            <a:r>
              <a:rPr lang="ar-SA">
                <a:cs typeface="B Nazanin" panose="00000400000000000000" pitchFamily="2" charset="-78"/>
              </a:rPr>
              <a:t>با يك درخت گز بوده است انواع مضمون های عاشقانه می گفته اند.</a:t>
            </a:r>
            <a:endParaRPr lang="fa-IR">
              <a:cs typeface="B Nazanin" panose="00000400000000000000" pitchFamily="2" charset="-78"/>
            </a:endParaRPr>
          </a:p>
        </p:txBody>
      </p:sp>
      <p:sp>
        <p:nvSpPr>
          <p:cNvPr id="4" name="Flowchart: Process 3"/>
          <p:cNvSpPr/>
          <p:nvPr/>
        </p:nvSpPr>
        <p:spPr>
          <a:xfrm>
            <a:off x="1430594" y="4365523"/>
            <a:ext cx="3701845" cy="1061883"/>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يك چاه آب با يك درخت گز</a:t>
            </a:r>
            <a:endParaRPr lang="fa-IR"/>
          </a:p>
        </p:txBody>
      </p:sp>
      <p:pic>
        <p:nvPicPr>
          <p:cNvPr id="5" name="Picture 4"/>
          <p:cNvPicPr>
            <a:picLocks noChangeAspect="1"/>
          </p:cNvPicPr>
          <p:nvPr/>
        </p:nvPicPr>
        <p:blipFill>
          <a:blip r:embed="rId2"/>
          <a:stretch>
            <a:fillRect/>
          </a:stretch>
        </p:blipFill>
        <p:spPr>
          <a:xfrm>
            <a:off x="6626152" y="3820445"/>
            <a:ext cx="3233935" cy="2152037"/>
          </a:xfrm>
          <a:prstGeom prst="rect">
            <a:avLst/>
          </a:prstGeom>
        </p:spPr>
      </p:pic>
    </p:spTree>
    <p:extLst>
      <p:ext uri="{BB962C8B-B14F-4D97-AF65-F5344CB8AC3E}">
        <p14:creationId xmlns:p14="http://schemas.microsoft.com/office/powerpoint/2010/main" val="870110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پاورقی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حرار بر وزن کتاب جمع حرة بفح أول سنگلاخی است که سنگ های آن سیاه و پوسیده مانند باشد چنانکه گوئی به اتش محترق شده است</a:t>
            </a:r>
            <a:r>
              <a:rPr lang="en-US">
                <a:cs typeface="B Nazanin" panose="00000400000000000000" pitchFamily="2" charset="-78"/>
              </a:rPr>
              <a:t> . </a:t>
            </a:r>
            <a:r>
              <a:rPr lang="ar-SA">
                <a:cs typeface="B Nazanin" panose="00000400000000000000" pitchFamily="2" charset="-78"/>
              </a:rPr>
              <a:t>وبطون جمع بطان به معنی زمین گودی است که سیلاب اطراف بدان سرازیر شود وانرا سبز و خرم و حاصلخيز سازد</a:t>
            </a:r>
            <a:r>
              <a:rPr lang="en-US">
                <a:cs typeface="B Nazanin" panose="00000400000000000000" pitchFamily="2" charset="-78"/>
              </a:rPr>
              <a:t>. </a:t>
            </a:r>
            <a:r>
              <a:rPr lang="ar-SA">
                <a:cs typeface="B Nazanin" panose="00000400000000000000" pitchFamily="2" charset="-78"/>
              </a:rPr>
              <a:t>و حزوم جميع حزم بر وزن عزم زمینی سخت را گویند که بواسطه ارتفاع سیل گیر نباشد</a:t>
            </a:r>
            <a:r>
              <a:rPr lang="en-US">
                <a:cs typeface="B Nazanin" panose="00000400000000000000" pitchFamily="2" charset="-78"/>
              </a:rPr>
              <a:t>. </a:t>
            </a:r>
            <a:r>
              <a:rPr lang="ar-SA">
                <a:cs typeface="B Nazanin" panose="00000400000000000000" pitchFamily="2" charset="-78"/>
              </a:rPr>
              <a:t>و حزون جمع حزن بر وزن بطن مطلق زمین سخت است</a:t>
            </a:r>
            <a:r>
              <a:rPr lang="en-US">
                <a:cs typeface="B Nazanin" panose="00000400000000000000" pitchFamily="2" charset="-78"/>
              </a:rPr>
              <a:t> . </a:t>
            </a:r>
            <a:r>
              <a:rPr lang="ar-SA">
                <a:cs typeface="B Nazanin" panose="00000400000000000000" pitchFamily="2" charset="-78"/>
              </a:rPr>
              <a:t>وحمات جمع حمة بر وزن حه سنگلاخی است که سنگ های آن سیاه و چسبیده به زمین باشد</a:t>
            </a:r>
            <a:r>
              <a:rPr lang="en-US">
                <a:cs typeface="B Nazanin" panose="00000400000000000000" pitchFamily="2" charset="-78"/>
              </a:rPr>
              <a:t> . </a:t>
            </a:r>
            <a:r>
              <a:rPr lang="ar-SA">
                <a:cs typeface="B Nazanin" panose="00000400000000000000" pitchFamily="2" charset="-78"/>
              </a:rPr>
              <a:t>وحارات </a:t>
            </a:r>
            <a:r>
              <a:rPr lang="ar-SA" smtClean="0">
                <a:cs typeface="B Nazanin" panose="00000400000000000000" pitchFamily="2" charset="-78"/>
              </a:rPr>
              <a:t>جمع </a:t>
            </a:r>
            <a:r>
              <a:rPr lang="ar-SA">
                <a:cs typeface="B Nazanin" panose="00000400000000000000" pitchFamily="2" charset="-78"/>
              </a:rPr>
              <a:t>حارة آبادی کوچکی است که در وسط دشتی وسیع ولم يزرع باشد و انرا واحه نیز گویند.</a:t>
            </a:r>
            <a:endParaRPr lang="fa-IR">
              <a:cs typeface="B Nazanin" panose="00000400000000000000" pitchFamily="2" charset="-78"/>
            </a:endParaRPr>
          </a:p>
        </p:txBody>
      </p:sp>
    </p:spTree>
    <p:extLst>
      <p:ext uri="{BB962C8B-B14F-4D97-AF65-F5344CB8AC3E}">
        <p14:creationId xmlns:p14="http://schemas.microsoft.com/office/powerpoint/2010/main" val="1042697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و خط و کتابت که از لوازم اینگونه تمدن است میان آنها رائج و معمول بوده است</a:t>
            </a:r>
            <a:r>
              <a:rPr lang="en-US" smtClean="0">
                <a:cs typeface="B Nazanin" panose="00000400000000000000" pitchFamily="2" charset="-78"/>
              </a:rPr>
              <a:t> . </a:t>
            </a:r>
            <a:r>
              <a:rPr lang="ar-SA" smtClean="0">
                <a:cs typeface="B Nazanin" panose="00000400000000000000" pitchFamily="2" charset="-78"/>
              </a:rPr>
              <a:t>بعضی از دانشمندان مغرب معتقدند که مردم عربستان از سه هزار و پانصد سال پیش از میلاد تا ظهور اسلام سه مرتبه به خارج عربستان مهاجرت کرده و بر بلاد وممالك اطراف غلبه واستیلا یافته اند و چهارمین این مهاجرت ها هجوم بزرگی بود که در زیر لوای اسلام به روم و ایران و ديگر ممالك بردند و اوضاع مشرق قدیم را بکلی دگرگون ساختند</a:t>
            </a: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327355" y="4336026"/>
            <a:ext cx="3333135" cy="106188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خط و کتابت</a:t>
            </a:r>
            <a:endParaRPr lang="fa-IR"/>
          </a:p>
        </p:txBody>
      </p:sp>
    </p:spTree>
    <p:extLst>
      <p:ext uri="{BB962C8B-B14F-4D97-AF65-F5344CB8AC3E}">
        <p14:creationId xmlns:p14="http://schemas.microsoft.com/office/powerpoint/2010/main" val="942963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پرواضح است که يك قوم و ملت که چند هزار سال زندگی کرده و چندین بار بر ممالك بابل و آشور و کلده و مصر غلبه یافته است با اصول تمدن آشنا و از اوضاع و احوال دنیای متمدن باخبر و در عادات و رسوم اجتماعی و مخصوصاً در خط و زبان او آثار و علائم آمیزش با اقوام متمدن بسیار و آشكار بوده است</a:t>
            </a:r>
            <a:r>
              <a:rPr lang="en-US">
                <a:cs typeface="B Nazanin" panose="00000400000000000000" pitchFamily="2" charset="-78"/>
              </a:rPr>
              <a:t> . </a:t>
            </a:r>
            <a:r>
              <a:rPr lang="ar-SA">
                <a:cs typeface="B Nazanin" panose="00000400000000000000" pitchFamily="2" charset="-78"/>
              </a:rPr>
              <a:t>و می توان گفت که حتی همان طوایف چادر نشین که در آغاز جاهلیت ثانیه به آنها مصادف میشویم بازماندگان و وارثان رسوم و آداب و افکار و عقايد تمدنی قدیم بوده اند</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371600" y="4513006"/>
            <a:ext cx="3952568" cy="103238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بابل و آشور و کلده و مصر</a:t>
            </a:r>
            <a:endParaRPr lang="fa-IR"/>
          </a:p>
        </p:txBody>
      </p:sp>
      <p:sp>
        <p:nvSpPr>
          <p:cNvPr id="5" name="Flowchart: Process 4"/>
          <p:cNvSpPr/>
          <p:nvPr/>
        </p:nvSpPr>
        <p:spPr>
          <a:xfrm>
            <a:off x="6312309" y="4513006"/>
            <a:ext cx="4085303" cy="1032388"/>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آثار و علائم آمیزش با اقوام متمدن</a:t>
            </a:r>
            <a:endParaRPr lang="fa-IR"/>
          </a:p>
        </p:txBody>
      </p:sp>
    </p:spTree>
    <p:extLst>
      <p:ext uri="{BB962C8B-B14F-4D97-AF65-F5344CB8AC3E}">
        <p14:creationId xmlns:p14="http://schemas.microsoft.com/office/powerpoint/2010/main" val="2398755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وروشنتر دلیلی که بر این امر در دست داریم زبان آنهاست، زبان این قوم است که </a:t>
            </a:r>
            <a:r>
              <a:rPr lang="ar-SA">
                <a:cs typeface="B Nazanin" panose="00000400000000000000" pitchFamily="2" charset="-78"/>
              </a:rPr>
              <a:t>در </a:t>
            </a:r>
            <a:r>
              <a:rPr lang="fa-IR" smtClean="0">
                <a:cs typeface="B Nazanin" panose="00000400000000000000" pitchFamily="2" charset="-78"/>
              </a:rPr>
              <a:t>پ</a:t>
            </a:r>
            <a:r>
              <a:rPr lang="ar-SA" smtClean="0">
                <a:cs typeface="B Nazanin" panose="00000400000000000000" pitchFamily="2" charset="-78"/>
              </a:rPr>
              <a:t>ختگی </a:t>
            </a:r>
            <a:r>
              <a:rPr lang="ar-SA">
                <a:cs typeface="B Nazanin" panose="00000400000000000000" pitchFamily="2" charset="-78"/>
              </a:rPr>
              <a:t>و کمال و مطرد بودن قواعد جمله بندی و تصريف و اشتقاق كلمات و ابدال و اعلال حروف به يك زبان ساده و ابتدائی مشابهت ندارد و نماینده این زبان شعرا و گویندگان این قوم اند که در آغاز جاهلیت ثانیه میزیسته اند و اشعار و سخنانی که بدانها منسوب است در نهایت فصاحت و بلاغت و حاکی از لغت و زبانی است که قرن ها بر آن گذشته و واسطه پیوند خوردن با زبان های دیگر تحولات یافته و پیوسته رو بنضج و کمال بوده است</a:t>
            </a:r>
            <a:r>
              <a:rPr lang="en-US">
                <a:cs typeface="B Nazanin" panose="00000400000000000000" pitchFamily="2" charset="-78"/>
              </a:rPr>
              <a:t> . </a:t>
            </a:r>
            <a:r>
              <a:rPr lang="ar-SA">
                <a:cs typeface="B Nazanin" panose="00000400000000000000" pitchFamily="2" charset="-78"/>
              </a:rPr>
              <a:t>چه لغت و نطق و و کتابت از اموری است که به تدريج بسط و وسعت می یابد و یکی از عوامل بسط و وسعت آن متاثر شدن از السنه ولغات دیگر است</a:t>
            </a:r>
            <a:endParaRPr lang="fa-IR">
              <a:cs typeface="B Nazanin" panose="00000400000000000000" pitchFamily="2" charset="-78"/>
            </a:endParaRPr>
          </a:p>
        </p:txBody>
      </p:sp>
      <p:sp>
        <p:nvSpPr>
          <p:cNvPr id="4" name="Flowchart: Process 3"/>
          <p:cNvSpPr/>
          <p:nvPr/>
        </p:nvSpPr>
        <p:spPr>
          <a:xfrm>
            <a:off x="1224116" y="5014452"/>
            <a:ext cx="4704736" cy="92914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به يك زبان ساده و ابتدائی مشابهت ندارد</a:t>
            </a:r>
            <a:endParaRPr lang="fa-IR"/>
          </a:p>
        </p:txBody>
      </p:sp>
    </p:spTree>
    <p:extLst>
      <p:ext uri="{BB962C8B-B14F-4D97-AF65-F5344CB8AC3E}">
        <p14:creationId xmlns:p14="http://schemas.microsoft.com/office/powerpoint/2010/main" val="1797742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 ممکن نیست ملتی که در نخستین مرحله اجتماعی مانده و روابط او با جهان و جهانیان مقطوع باشد بناگاه و به یک مرتبه شعرائی مانند  امرؤ </a:t>
            </a:r>
            <a:r>
              <a:rPr lang="ar-SA">
                <a:cs typeface="B Nazanin" panose="00000400000000000000" pitchFamily="2" charset="-78"/>
              </a:rPr>
              <a:t>القيس </a:t>
            </a:r>
            <a:r>
              <a:rPr lang="ar-SA" smtClean="0">
                <a:cs typeface="B Nazanin" panose="00000400000000000000" pitchFamily="2" charset="-78"/>
              </a:rPr>
              <a:t>و</a:t>
            </a:r>
            <a:r>
              <a:rPr lang="fa-IR" smtClean="0">
                <a:cs typeface="B Nazanin" panose="00000400000000000000" pitchFamily="2" charset="-78"/>
              </a:rPr>
              <a:t> </a:t>
            </a:r>
            <a:r>
              <a:rPr lang="ar-SA" smtClean="0">
                <a:cs typeface="B Nazanin" panose="00000400000000000000" pitchFamily="2" charset="-78"/>
              </a:rPr>
              <a:t>مهلهل </a:t>
            </a:r>
            <a:r>
              <a:rPr lang="ar-SA">
                <a:cs typeface="B Nazanin" panose="00000400000000000000" pitchFamily="2" charset="-78"/>
              </a:rPr>
              <a:t>بن ربیعه بوجود آورد که اشعارشان در این عصرهم بهترین نمونه فصاحت و بلاغت به شمار می رود. و قومی که اینگونه شعر او گویندگان بوجود می آورد ممکن نیست که در سابقه زندگی اجتماعی مراحلی از تمدن را نپیموده و پیوسته در حال توحش و بدویت و دور از دنیای متمدن بسر برده باشد</a:t>
            </a:r>
            <a:r>
              <a:rPr lang="en-US">
                <a:cs typeface="B Nazanin" panose="00000400000000000000" pitchFamily="2" charset="-78"/>
              </a:rPr>
              <a:t> .</a:t>
            </a:r>
          </a:p>
          <a:p>
            <a:pPr algn="just"/>
            <a:endParaRPr lang="fa-IR">
              <a:cs typeface="B Nazanin" panose="00000400000000000000" pitchFamily="2" charset="-78"/>
            </a:endParaRPr>
          </a:p>
        </p:txBody>
      </p:sp>
      <p:sp>
        <p:nvSpPr>
          <p:cNvPr id="4" name="Flowchart: Process 3"/>
          <p:cNvSpPr/>
          <p:nvPr/>
        </p:nvSpPr>
        <p:spPr>
          <a:xfrm>
            <a:off x="1548581" y="4277032"/>
            <a:ext cx="4748980" cy="1165123"/>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امرؤ القيس و</a:t>
            </a:r>
            <a:r>
              <a:rPr lang="fa-IR" sz="2800">
                <a:solidFill>
                  <a:prstClr val="black"/>
                </a:solidFill>
                <a:cs typeface="B Nazanin" panose="00000400000000000000" pitchFamily="2" charset="-78"/>
              </a:rPr>
              <a:t> </a:t>
            </a:r>
            <a:r>
              <a:rPr lang="ar-SA" sz="2800">
                <a:solidFill>
                  <a:prstClr val="black"/>
                </a:solidFill>
                <a:cs typeface="B Nazanin" panose="00000400000000000000" pitchFamily="2" charset="-78"/>
              </a:rPr>
              <a:t>مهلهل بن ربیعه</a:t>
            </a:r>
            <a:endParaRPr lang="fa-IR"/>
          </a:p>
        </p:txBody>
      </p:sp>
    </p:spTree>
    <p:extLst>
      <p:ext uri="{BB962C8B-B14F-4D97-AF65-F5344CB8AC3E}">
        <p14:creationId xmlns:p14="http://schemas.microsoft.com/office/powerpoint/2010/main" val="2871797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78826" y="1825625"/>
            <a:ext cx="7474974" cy="4351338"/>
          </a:xfrm>
        </p:spPr>
        <p:txBody>
          <a:bodyPr/>
          <a:lstStyle/>
          <a:p>
            <a:pPr algn="just"/>
            <a:r>
              <a:rPr lang="ar-SA">
                <a:cs typeface="B Nazanin" panose="00000400000000000000" pitchFamily="2" charset="-78"/>
              </a:rPr>
              <a:t>در اخبار وحكايات جاهليت اولی اشعاری می بینم که به اعراب آن عصر نسبت داده و از گفته آنها روایت کرده اند</a:t>
            </a:r>
            <a:r>
              <a:rPr lang="en-US">
                <a:cs typeface="B Nazanin" panose="00000400000000000000" pitchFamily="2" charset="-78"/>
              </a:rPr>
              <a:t>. </a:t>
            </a:r>
            <a:r>
              <a:rPr lang="ar-SA">
                <a:cs typeface="B Nazanin" panose="00000400000000000000" pitchFamily="2" charset="-78"/>
              </a:rPr>
              <a:t>این اشعار ممكن است از مجعولات راویان باشد که خواسته اند حکایات و روایات خود را با شعار نغز آرایش دهند</a:t>
            </a:r>
            <a:r>
              <a:rPr lang="en-US">
                <a:cs typeface="B Nazanin" panose="00000400000000000000" pitchFamily="2" charset="-78"/>
              </a:rPr>
              <a:t> . </a:t>
            </a:r>
            <a:r>
              <a:rPr lang="ar-SA">
                <a:cs typeface="B Nazanin" panose="00000400000000000000" pitchFamily="2" charset="-78"/>
              </a:rPr>
              <a:t>ولی این ممکن برفرض تحقق ووقوع</a:t>
            </a:r>
            <a:r>
              <a:rPr lang="en-US">
                <a:cs typeface="B Nazanin" panose="00000400000000000000" pitchFamily="2" charset="-78"/>
              </a:rPr>
              <a:t>. </a:t>
            </a:r>
            <a:r>
              <a:rPr lang="ar-SA">
                <a:cs typeface="B Nazanin" panose="00000400000000000000" pitchFamily="2" charset="-78"/>
              </a:rPr>
              <a:t>خود دلیل رواج شعر و شاعری در آن عصر است. مؤید این معنی کلمه کوچکی است که در تاریخ روم درضمن شرح و وصف حمله</a:t>
            </a:r>
            <a:r>
              <a:rPr lang="ar-SA">
                <a:cs typeface="B Nazanin" panose="00000400000000000000" pitchFamily="2" charset="-78"/>
              </a:rPr>
              <a:t>( </a:t>
            </a:r>
            <a:r>
              <a:rPr lang="fa-IR" smtClean="0">
                <a:cs typeface="B Nazanin" panose="00000400000000000000" pitchFamily="2" charset="-78"/>
              </a:rPr>
              <a:t>ک</a:t>
            </a:r>
            <a:r>
              <a:rPr lang="ar-SA" smtClean="0">
                <a:cs typeface="B Nazanin" panose="00000400000000000000" pitchFamily="2" charset="-78"/>
              </a:rPr>
              <a:t>راسوس </a:t>
            </a:r>
            <a:r>
              <a:rPr lang="ar-SA">
                <a:cs typeface="B Nazanin" panose="00000400000000000000" pitchFamily="2" charset="-78"/>
              </a:rPr>
              <a:t>) به ایران دیده می شود</a:t>
            </a:r>
            <a:r>
              <a:rPr lang="en-US">
                <a:cs typeface="B Nazanin" panose="00000400000000000000" pitchFamily="2" charset="-78"/>
              </a:rPr>
              <a:t>. </a:t>
            </a:r>
            <a:r>
              <a:rPr lang="ar-SA">
                <a:cs typeface="B Nazanin" panose="00000400000000000000" pitchFamily="2" charset="-78"/>
              </a:rPr>
              <a:t>و آن کلمه« فصیح زبان » است</a:t>
            </a:r>
            <a:r>
              <a:rPr lang="en-US">
                <a:cs typeface="B Nazanin" panose="00000400000000000000" pitchFamily="2" charset="-78"/>
              </a:rPr>
              <a:t>. </a:t>
            </a:r>
            <a:r>
              <a:rPr lang="ar-SA">
                <a:cs typeface="B Nazanin" panose="00000400000000000000" pitchFamily="2" charset="-78"/>
              </a:rPr>
              <a:t>که در وصف یکی از مشایخ عرب موسوم باریام نس آمده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893142" cy="2628900"/>
          </a:xfrm>
          <a:prstGeom prst="rect">
            <a:avLst/>
          </a:prstGeom>
        </p:spPr>
      </p:pic>
      <p:sp>
        <p:nvSpPr>
          <p:cNvPr id="5" name="TextBox 4"/>
          <p:cNvSpPr txBox="1"/>
          <p:nvPr/>
        </p:nvSpPr>
        <p:spPr>
          <a:xfrm>
            <a:off x="1548581" y="4763729"/>
            <a:ext cx="1578077"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کراسوس</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424454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و کمتر چیزی که از این کلمه استنباط میشود این است که تکلم عرب در آن عصر قابل موصوف شدن بفصاحت بوده است</a:t>
            </a:r>
            <a:r>
              <a:rPr lang="en-US">
                <a:cs typeface="B Nazanin" panose="00000400000000000000" pitchFamily="2" charset="-78"/>
              </a:rPr>
              <a:t> . </a:t>
            </a:r>
            <a:r>
              <a:rPr lang="ar-SA">
                <a:cs typeface="B Nazanin" panose="00000400000000000000" pitchFamily="2" charset="-78"/>
              </a:rPr>
              <a:t>و زبانی که در آن تاریخ وصف فصاحت را بپذیرد هیچ عجب نیست که چندین قرن بعد شاعرانی مانند امرؤ القیس یا گویندگانی نظير هاشم بن عبد مناف داشته باشد</a:t>
            </a:r>
            <a:r>
              <a:rPr lang="en-US">
                <a:cs typeface="B Nazanin" panose="00000400000000000000" pitchFamily="2" charset="-78"/>
              </a:rPr>
              <a:t>. </a:t>
            </a:r>
            <a:r>
              <a:rPr lang="ar-SA">
                <a:cs typeface="B Nazanin" panose="00000400000000000000" pitchFamily="2" charset="-78"/>
              </a:rPr>
              <a:t>از این بیان يك اشكال تاريخي كه بعضی وارد آورده و در اطراف آن بحث بسیار کرده و عقايد مختلف اظهار داشته وحتی بعضی وجود شعر و شاعر را در زمان جاهلیت به کلی انکار کرده اند نیز جواب داده می شود</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474839" y="4365523"/>
            <a:ext cx="4041058" cy="1224116"/>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هاشم بن عبد مناف</a:t>
            </a:r>
            <a:endParaRPr lang="fa-IR"/>
          </a:p>
        </p:txBody>
      </p:sp>
    </p:spTree>
    <p:extLst>
      <p:ext uri="{BB962C8B-B14F-4D97-AF65-F5344CB8AC3E}">
        <p14:creationId xmlns:p14="http://schemas.microsoft.com/office/powerpoint/2010/main" val="3190292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3695</Words>
  <Application>Microsoft Office PowerPoint</Application>
  <PresentationFormat>Widescreen</PresentationFormat>
  <Paragraphs>70</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B Nazanin</vt:lpstr>
      <vt:lpstr>Calibri</vt:lpstr>
      <vt:lpstr>Calibri Light</vt:lpstr>
      <vt:lpstr>Times New Roman</vt:lpstr>
      <vt:lpstr>Office Theme</vt:lpstr>
      <vt:lpstr>عنوان مقاله: تاریخ ادبیات عرب(دوره جاهلیت)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(عصر جاهلیت ثانیه)</vt:lpstr>
      <vt:lpstr>PowerPoint Presentation</vt:lpstr>
      <vt:lpstr>PowerPoint Presentation</vt:lpstr>
      <vt:lpstr>PowerPoint Presentation</vt:lpstr>
      <vt:lpstr>PowerPoint Presentation</vt:lpstr>
      <vt:lpstr> (اوضاع اجتماعی عرب در جاهلیت دوم )</vt:lpstr>
      <vt:lpstr>PowerPoint Presentation</vt:lpstr>
      <vt:lpstr> (زندگی اجتماعی عرب ) </vt:lpstr>
      <vt:lpstr>PowerPoint Presentation</vt:lpstr>
      <vt:lpstr>PowerPoint Presentation</vt:lpstr>
      <vt:lpstr>PowerPoint Presentation</vt:lpstr>
      <vt:lpstr>PowerPoint Presentation</vt:lpstr>
      <vt:lpstr>و اما شهرها و ولايات مهم و معروف عربستان که از نظر تاریخ ادبی باید مختصر اطلاعی از آنها داشته باشیم بقرار ذیل است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پاورقی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تاریخ ادبیات عرب</dc:title>
  <dc:creator>MaZz!i</dc:creator>
  <cp:lastModifiedBy>MaZz!i</cp:lastModifiedBy>
  <cp:revision>9</cp:revision>
  <cp:lastPrinted>2025-01-05T19:41:11Z</cp:lastPrinted>
  <dcterms:created xsi:type="dcterms:W3CDTF">2025-01-05T18:45:23Z</dcterms:created>
  <dcterms:modified xsi:type="dcterms:W3CDTF">2025-01-05T19:46:11Z</dcterms:modified>
</cp:coreProperties>
</file>