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72" r:id="rId6"/>
    <p:sldId id="260" r:id="rId7"/>
    <p:sldId id="261" r:id="rId8"/>
    <p:sldId id="273" r:id="rId9"/>
    <p:sldId id="262" r:id="rId10"/>
    <p:sldId id="263" r:id="rId11"/>
    <p:sldId id="265" r:id="rId12"/>
    <p:sldId id="264" r:id="rId13"/>
    <p:sldId id="266" r:id="rId14"/>
    <p:sldId id="267" r:id="rId15"/>
    <p:sldId id="268" r:id="rId16"/>
    <p:sldId id="269" r:id="rId17"/>
    <p:sldId id="270" r:id="rId18"/>
    <p:sldId id="274" r:id="rId19"/>
    <p:sldId id="271" r:id="rId20"/>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320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ED326767-315F-492C-BE78-23B2659FDA8E}" type="datetimeFigureOut">
              <a:rPr lang="fa-IR" smtClean="0"/>
              <a:t>05/07/1446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656508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D326767-315F-492C-BE78-23B2659FDA8E}" type="datetimeFigureOut">
              <a:rPr lang="fa-IR" smtClean="0"/>
              <a:t>05/07/1446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160561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D326767-315F-492C-BE78-23B2659FDA8E}" type="datetimeFigureOut">
              <a:rPr lang="fa-IR" smtClean="0"/>
              <a:t>05/07/1446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119866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ED326767-315F-492C-BE78-23B2659FDA8E}" type="datetimeFigureOut">
              <a:rPr lang="fa-IR" smtClean="0"/>
              <a:t>05/07/1446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25535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326767-315F-492C-BE78-23B2659FDA8E}" type="datetimeFigureOut">
              <a:rPr lang="fa-IR" smtClean="0"/>
              <a:t>05/07/1446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2810288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ED326767-315F-492C-BE78-23B2659FDA8E}" type="datetimeFigureOut">
              <a:rPr lang="fa-IR" smtClean="0"/>
              <a:t>05/07/1446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93392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ED326767-315F-492C-BE78-23B2659FDA8E}" type="datetimeFigureOut">
              <a:rPr lang="fa-IR" smtClean="0"/>
              <a:t>05/07/1446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1612220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ED326767-315F-492C-BE78-23B2659FDA8E}" type="datetimeFigureOut">
              <a:rPr lang="fa-IR" smtClean="0"/>
              <a:t>05/07/1446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3300855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26767-315F-492C-BE78-23B2659FDA8E}" type="datetimeFigureOut">
              <a:rPr lang="fa-IR" smtClean="0"/>
              <a:t>05/07/1446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1286548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326767-315F-492C-BE78-23B2659FDA8E}" type="datetimeFigureOut">
              <a:rPr lang="fa-IR" smtClean="0"/>
              <a:t>05/07/1446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2516381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326767-315F-492C-BE78-23B2659FDA8E}" type="datetimeFigureOut">
              <a:rPr lang="fa-IR" smtClean="0"/>
              <a:t>05/07/1446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29691E9-E3AF-416C-BB8E-10BB20DA05BE}" type="slidenum">
              <a:rPr lang="fa-IR" smtClean="0"/>
              <a:t>‹#›</a:t>
            </a:fld>
            <a:endParaRPr lang="fa-IR"/>
          </a:p>
        </p:txBody>
      </p:sp>
    </p:spTree>
    <p:extLst>
      <p:ext uri="{BB962C8B-B14F-4D97-AF65-F5344CB8AC3E}">
        <p14:creationId xmlns:p14="http://schemas.microsoft.com/office/powerpoint/2010/main" val="1427379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D326767-315F-492C-BE78-23B2659FDA8E}" type="datetimeFigureOut">
              <a:rPr lang="fa-IR" smtClean="0"/>
              <a:t>05/07/1446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29691E9-E3AF-416C-BB8E-10BB20DA05BE}" type="slidenum">
              <a:rPr lang="fa-IR" smtClean="0"/>
              <a:t>‹#›</a:t>
            </a:fld>
            <a:endParaRPr lang="fa-IR"/>
          </a:p>
        </p:txBody>
      </p:sp>
    </p:spTree>
    <p:extLst>
      <p:ext uri="{BB962C8B-B14F-4D97-AF65-F5344CB8AC3E}">
        <p14:creationId xmlns:p14="http://schemas.microsoft.com/office/powerpoint/2010/main" val="1009846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2800" smtClean="0">
                <a:cs typeface="B Nazanin" panose="00000400000000000000" pitchFamily="2" charset="-78"/>
              </a:rPr>
              <a:t/>
            </a:r>
            <a:br>
              <a:rPr lang="fa-IR" sz="2800" smtClean="0">
                <a:cs typeface="B Nazanin" panose="00000400000000000000" pitchFamily="2" charset="-78"/>
              </a:rPr>
            </a:br>
            <a:r>
              <a:rPr lang="fa-IR" sz="2800" smtClean="0">
                <a:solidFill>
                  <a:srgbClr val="FF0000"/>
                </a:solidFill>
                <a:cs typeface="B Nazanin" panose="00000400000000000000" pitchFamily="2" charset="-78"/>
              </a:rPr>
              <a:t>عنوان مقاله: </a:t>
            </a:r>
            <a:r>
              <a:rPr lang="fa-IR" sz="2800" b="1" smtClean="0">
                <a:effectLst/>
                <a:cs typeface="B Nazanin" panose="00000400000000000000" pitchFamily="2" charset="-78"/>
              </a:rPr>
              <a:t>تصریح روش شناسی ساختارگرایی تکوینی پیر بوردیو</a:t>
            </a:r>
            <a:endParaRPr lang="fa-IR" sz="28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فردین محمدی</a:t>
            </a:r>
          </a:p>
          <a:p>
            <a:r>
              <a:rPr lang="fa-IR" smtClean="0">
                <a:solidFill>
                  <a:srgbClr val="FF0000"/>
                </a:solidFill>
                <a:cs typeface="B Nazanin" panose="00000400000000000000" pitchFamily="2" charset="-78"/>
              </a:rPr>
              <a:t>منبع</a:t>
            </a:r>
            <a:r>
              <a:rPr lang="fa-IR" smtClean="0">
                <a:cs typeface="B Nazanin" panose="00000400000000000000" pitchFamily="2" charset="-78"/>
              </a:rPr>
              <a:t>: مطالعات و تحقیقات اجتماعی در ایران دوره 9 شماره 3 زمستان 1398 </a:t>
            </a:r>
          </a:p>
          <a:p>
            <a:r>
              <a:rPr lang="fa-IR" smtClean="0">
                <a:cs typeface="B Nazanin" panose="00000400000000000000" pitchFamily="2" charset="-78"/>
              </a:rPr>
              <a:t>873-897</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215045" y="3710719"/>
            <a:ext cx="2092057" cy="2612469"/>
          </a:xfrm>
          <a:prstGeom prst="rect">
            <a:avLst/>
          </a:prstGeom>
        </p:spPr>
      </p:pic>
    </p:spTree>
    <p:extLst>
      <p:ext uri="{BB962C8B-B14F-4D97-AF65-F5344CB8AC3E}">
        <p14:creationId xmlns:p14="http://schemas.microsoft.com/office/powerpoint/2010/main" val="2437350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en-US">
                <a:cs typeface="B Nazanin" panose="00000400000000000000" pitchFamily="2" charset="-78"/>
              </a:rPr>
              <a:t> </a:t>
            </a:r>
            <a:r>
              <a:rPr lang="fa-IR">
                <a:cs typeface="B Nazanin" panose="00000400000000000000" pitchFamily="2" charset="-78"/>
              </a:rPr>
              <a:t>هر کاری در روند پژوهش، حتی پیش پا افتاده ترین و بنیادی ترین آن در چارچوبی نظری باید قرار داشته باشد که آن را هدایت کرده است. چنین شرحی از پژوهش، تصریح کنندة رابطه یا اندامواره و به واقعه ما معیار میان نظریه و روش است.این اصل بیانگر آن است که پژوهشگر در تحلیل میدانهای اجتماعی (براساس رویکرد ساختارگرایی تکوینی) باید رویکردی نظری را که پژوهش هدایت می کند در کل فرایند پژوهش مد نظر قرار دهد. توجه شناختی با گردآوری منابع و طراحی پرسشنامه شروع می شود و تا تعریف جمعیت، نمونه ها و متغیرها، کدگذاری، مصاحبه، مشاهده و رونویسی و تنظیم متن ادامه می یابد</a:t>
            </a:r>
            <a:r>
              <a:rPr lang="fa-IR">
                <a:cs typeface="B Nazanin" panose="00000400000000000000" pitchFamily="2" charset="-78"/>
              </a:rPr>
              <a:t>. </a:t>
            </a:r>
            <a:endParaRPr lang="en-US">
              <a:cs typeface="B Nazanin" panose="00000400000000000000" pitchFamily="2" charset="-78"/>
            </a:endParaRPr>
          </a:p>
        </p:txBody>
      </p:sp>
      <p:sp>
        <p:nvSpPr>
          <p:cNvPr id="4" name="Flowchart: Process 3"/>
          <p:cNvSpPr/>
          <p:nvPr/>
        </p:nvSpPr>
        <p:spPr>
          <a:xfrm>
            <a:off x="1547446" y="4698609"/>
            <a:ext cx="3615397" cy="1308296"/>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پیش پا افتاده ترین و بنیادی ترین آن</a:t>
            </a:r>
            <a:endParaRPr lang="fa-IR"/>
          </a:p>
        </p:txBody>
      </p:sp>
    </p:spTree>
    <p:extLst>
      <p:ext uri="{BB962C8B-B14F-4D97-AF65-F5344CB8AC3E}">
        <p14:creationId xmlns:p14="http://schemas.microsoft.com/office/powerpoint/2010/main" val="1775173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اصل دومی که بوردیو مطرح کرده است، بازتابندگی روش شناختی است؛ یعنی پژوهشگر پیوسته دربارةروشی که در هرلحظه به کار گرفته است، بازاندیشی میکند. همانگونه که سه مرحلةب نیادین منطق علوم اجتماعی، یعنی گسست، ساخت و اثبات گریران می توان از یکدیگر تفکیک کرد، ساخت موضوع نیز هیچ گاه یکباره انجام نمی شود، بلکه دیالکتیک نظریه، اثباتگری و شاهد آوری بارها در هر مرحله از کار پژوهشی صورت می پذیرد</a:t>
            </a:r>
            <a:endParaRPr lang="en-US"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90035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تصریح بررسی منطق میدان: شاید در نگاه اول این پرسش در ذهن پژوهشگران شکل می گیرد که چرا بوردیو با وجود تأکید زیاد بر اهمیت منطق میدان و تأثیر آن بر کارکرد میدان و کنش عاملان اجتماعی در سطوح روش شناسی خود این مؤلفه را در نظر نگرفته است(بوردیو،1370:40). اگرچه بوردیو در روش شناسی خود تحلیل منطق میدان را به روشنی بیان نکرده، اما در پژوهشهای تجربی از جمله «تحلیل ساختارهای اجتماعی اقتصاد» این موضوع را مد نظر قرار داده است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39205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جمله ممکن است عاملان اجتماعی برای نیل به سرمایة اقتصادی تلاش کنند، در حالی که هدف میدان ارتقای سرمایة </a:t>
            </a:r>
            <a:r>
              <a:rPr lang="fa-IR">
                <a:cs typeface="B Nazanin" panose="00000400000000000000" pitchFamily="2" charset="-78"/>
              </a:rPr>
              <a:t>فرهنگی </a:t>
            </a:r>
            <a:r>
              <a:rPr lang="fa-IR" smtClean="0">
                <a:cs typeface="B Nazanin" panose="00000400000000000000" pitchFamily="2" charset="-78"/>
              </a:rPr>
              <a:t>باشد. براساس </a:t>
            </a:r>
            <a:r>
              <a:rPr lang="fa-IR" b="1">
                <a:solidFill>
                  <a:srgbClr val="FF0000"/>
                </a:solidFill>
                <a:cs typeface="B Nazanin" panose="00000400000000000000" pitchFamily="2" charset="-78"/>
              </a:rPr>
              <a:t>اصل«توجه معرفتی یا شناختی یکسانی به همة کارها و عملکردها» </a:t>
            </a:r>
            <a:r>
              <a:rPr lang="fa-IR">
                <a:cs typeface="B Nazanin" panose="00000400000000000000" pitchFamily="2" charset="-78"/>
              </a:rPr>
              <a:t>و با توجه </a:t>
            </a:r>
            <a:r>
              <a:rPr lang="fa-IR">
                <a:cs typeface="B Nazanin" panose="00000400000000000000" pitchFamily="2" charset="-78"/>
              </a:rPr>
              <a:t>به </a:t>
            </a:r>
            <a:r>
              <a:rPr lang="fa-IR" smtClean="0">
                <a:cs typeface="B Nazanin" panose="00000400000000000000" pitchFamily="2" charset="-78"/>
              </a:rPr>
              <a:t>آنکه بوردیو </a:t>
            </a:r>
            <a:r>
              <a:rPr lang="fa-IR">
                <a:cs typeface="B Nazanin" panose="00000400000000000000" pitchFamily="2" charset="-78"/>
              </a:rPr>
              <a:t>در رویکرد نظری خود بر اهمیت هدف میدان تأکید دارد، ضروری است </a:t>
            </a:r>
            <a:r>
              <a:rPr lang="fa-IR">
                <a:cs typeface="B Nazanin" panose="00000400000000000000" pitchFamily="2" charset="-78"/>
              </a:rPr>
              <a:t>تعیین </a:t>
            </a:r>
            <a:r>
              <a:rPr lang="fa-IR" smtClean="0">
                <a:cs typeface="B Nazanin" panose="00000400000000000000" pitchFamily="2" charset="-78"/>
              </a:rPr>
              <a:t>اهداف میدان </a:t>
            </a:r>
            <a:r>
              <a:rPr lang="fa-IR">
                <a:cs typeface="B Nazanin" panose="00000400000000000000" pitchFamily="2" charset="-78"/>
              </a:rPr>
              <a:t>نیز در پژوهشهای بوردیویی در نظر گرفته شود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3037042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البته از آنجا که بخش تعیین اهداف عنصری درون میدانی است، بهتر است تعیین اهداف میدان در سطح دوم این روش شناسی مورد بررسی قرار گیرد. اهداف برخی ازمیدان ها از جمله میدان های رسمی مانند میدان دانشگاه، مدرسه، اقتصاد و...اهدافی مکتوب و عینی است و اهداف برخی از میدانها مانند میدان عشق غیرمکتوب و ذهنی است</a:t>
            </a:r>
            <a:endParaRPr lang="en-US"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371168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بوردیو برای تبین مسائل و پدیده های اجتماعی معتقد است هدف تحلیل نباید ثبت همبستگی های آماری میان متغیرها و رویدادها باشد ،بلکه هدف آن باید توصیف ساختار میدان (هم ساختار درون میدانی و هم ساختار فرامیدانی) و ساز و کارهایی باشد که شیوة کار  </a:t>
            </a:r>
            <a:r>
              <a:rPr lang="fa-IR">
                <a:cs typeface="B Nazanin" panose="00000400000000000000" pitchFamily="2" charset="-78"/>
              </a:rPr>
              <a:t>آن  </a:t>
            </a:r>
            <a:r>
              <a:rPr lang="fa-IR" smtClean="0">
                <a:cs typeface="B Nazanin" panose="00000400000000000000" pitchFamily="2" charset="-78"/>
              </a:rPr>
              <a:t>را رقم </a:t>
            </a:r>
            <a:r>
              <a:rPr lang="fa-IR">
                <a:cs typeface="B Nazanin" panose="00000400000000000000" pitchFamily="2" charset="-78"/>
              </a:rPr>
              <a:t>میزند. همچنین ساختار توزیع قریحه ها را توصیف کند و به کمک تحلیل تاریخی به ترسیم شرایط اجتماعی تولید میدانهای اجتماعی وقریحه هایی بپردازد که می توانند در این میدانها </a:t>
            </a:r>
            <a:r>
              <a:rPr lang="fa-IR">
                <a:cs typeface="B Nazanin" panose="00000400000000000000" pitchFamily="2" charset="-78"/>
              </a:rPr>
              <a:t>سیراب </a:t>
            </a:r>
            <a:r>
              <a:rPr lang="fa-IR" smtClean="0">
                <a:cs typeface="B Nazanin" panose="00000400000000000000" pitchFamily="2" charset="-78"/>
              </a:rPr>
              <a:t>شوند</a:t>
            </a:r>
            <a:endParaRPr lang="fa-IR">
              <a:cs typeface="B Nazanin" panose="00000400000000000000" pitchFamily="2" charset="-78"/>
            </a:endParaRPr>
          </a:p>
        </p:txBody>
      </p:sp>
      <p:sp>
        <p:nvSpPr>
          <p:cNvPr id="4" name="Flowchart: Connector 3"/>
          <p:cNvSpPr/>
          <p:nvPr/>
        </p:nvSpPr>
        <p:spPr>
          <a:xfrm>
            <a:off x="2166425" y="4375052"/>
            <a:ext cx="2363372" cy="1195754"/>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قریحه ها</a:t>
            </a:r>
            <a:endParaRPr lang="fa-IR"/>
          </a:p>
        </p:txBody>
      </p:sp>
    </p:spTree>
    <p:extLst>
      <p:ext uri="{BB962C8B-B14F-4D97-AF65-F5344CB8AC3E}">
        <p14:creationId xmlns:p14="http://schemas.microsoft.com/office/powerpoint/2010/main" val="1222072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طور کلی بوردیو بر این امر تأکید دارد که برای تبیین پدیده ای اجتماعی باید در مرحلة اول به نقش ساختارهای فرامیدانی در شکل گیری ساختار میدانی که پدیده در آن شکل گرفته است، اشاره کرد .سپس ضروری است نقش ساختارهای درون میدانی در شکل گیری عادت وارة عاملان اجتماعی و در پایان نقش عادتوارة عاملان اجتماعی (ساختارهای شناختی) را در شکلگیری آن پدیده بیان شود.</a:t>
            </a:r>
            <a:endParaRPr lang="en-US"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995139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نتیجه گیری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هدف </a:t>
            </a:r>
            <a:r>
              <a:rPr lang="fa-IR">
                <a:cs typeface="B Nazanin" panose="00000400000000000000" pitchFamily="2" charset="-78"/>
              </a:rPr>
              <a:t>پژوهش حاضر تصریح ابهاماتی است که پژوهشگران علوم اجتماعی هنگام استفاده از روش شناسی ساختارگرایی تکوینی بوردیو با آن مواجه می شوند.به همین دلیل سؤالاتی در زمینة چگونگی شروع پژوهش در روش شناسی ساختارگرایی تکوینی، چگونگی تحلیل عادتواره، چگونگی بررسی منطق، هدف و موضع گیری عاملان اجتماعی در این روش شناسی و چگونگی رابطة منطق تبیین و روش شناسی ساختارگرایی تکوینی مطرح و با استناد به آثار نظری و تجربی پیر بوردیو و سایر اندیشمندان این ابهامات تصریح شد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4243124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نتیجه گیری</a:t>
            </a:r>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نتایج پژوهش حاکی از آن است که در زمینة نقطة شروع پژوهش ابتدا باید میدان مورد نظراز نظرمؤلفه های میدان (عادتواره، ساختار، اهداف و منطق آن) تحلیل شود. سپس تبیین چگونگی وضعیت میدان (صورتبندی میدان) در رابطه با میدان قدرت صورت بگیرد</a:t>
            </a:r>
            <a:endParaRPr lang="en-US" smtClean="0">
              <a:cs typeface="B Nazanin" panose="00000400000000000000" pitchFamily="2" charset="-78"/>
            </a:endParaRPr>
          </a:p>
          <a:p>
            <a:endParaRPr lang="fa-IR"/>
          </a:p>
        </p:txBody>
      </p:sp>
      <p:sp>
        <p:nvSpPr>
          <p:cNvPr id="4" name="Flowchart: Process 3"/>
          <p:cNvSpPr/>
          <p:nvPr/>
        </p:nvSpPr>
        <p:spPr>
          <a:xfrm>
            <a:off x="2804160" y="3756074"/>
            <a:ext cx="6583680" cy="178659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مؤلفه های میدان (عادتواره، ساختار، اهداف و منطق آن) </a:t>
            </a:r>
            <a:endParaRPr lang="fa-IR"/>
          </a:p>
        </p:txBody>
      </p:sp>
    </p:spTree>
    <p:extLst>
      <p:ext uri="{BB962C8B-B14F-4D97-AF65-F5344CB8AC3E}">
        <p14:creationId xmlns:p14="http://schemas.microsoft.com/office/powerpoint/2010/main" val="2781547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نتیجه گیری</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زمینة تحلیل اهداف میدان نیز،  نتایج بیانگر آن است که بر اساس اصل «توجه معرفتی یا شناختی یکسان به همة کارها و عملکردها» ضروری است تعیین اهداف میدان نیز در پژوهش های بوردیویی درنظر گرفته شود. البته از آنجا که بخش تعیین اهداف عنصری درون میدانی است، بهتر است تعیین اهداف میدان در سطح دوم این روش شناسی بررسی شود. در  زمینة چگونگی رابطة منطق تبیین و روششناسی ساختارگرایی تکوینی نیز نتایج پژوهش نشان می دهد </a:t>
            </a:r>
            <a:r>
              <a:rPr lang="fa-IR" b="1">
                <a:solidFill>
                  <a:srgbClr val="FF0000"/>
                </a:solidFill>
                <a:cs typeface="B Nazanin" panose="00000400000000000000" pitchFamily="2" charset="-78"/>
              </a:rPr>
              <a:t>منطق تبیین و روششناسی ساختارگرایی تکوینی بر یکدیگر منطبق هستند </a:t>
            </a:r>
            <a:r>
              <a:rPr lang="fa-IR">
                <a:cs typeface="B Nazanin" panose="00000400000000000000" pitchFamily="2" charset="-78"/>
              </a:rPr>
              <a:t>و تنها نقطة شروع آنها متفاوت است. به طوریکه در تبیین، نقطة شروع سطح کلان است و  نقطة پایان سطح خرد، اما در روش شناسی نقطة شروع سطح خرد است و نقطة پایان سطح کل</a:t>
            </a:r>
            <a:endParaRPr lang="en-US">
              <a:cs typeface="B Nazanin" panose="00000400000000000000" pitchFamily="2" charset="-78"/>
            </a:endParaRPr>
          </a:p>
        </p:txBody>
      </p:sp>
    </p:spTree>
    <p:extLst>
      <p:ext uri="{BB962C8B-B14F-4D97-AF65-F5344CB8AC3E}">
        <p14:creationId xmlns:p14="http://schemas.microsoft.com/office/powerpoint/2010/main" val="513442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تصریح روش شناسی بوردیو</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3016154" y="1825625"/>
            <a:ext cx="8337645" cy="4351338"/>
          </a:xfrm>
        </p:spPr>
        <p:txBody>
          <a:bodyPr/>
          <a:lstStyle/>
          <a:p>
            <a:pPr algn="just"/>
            <a:r>
              <a:rPr lang="fa-IR" smtClean="0">
                <a:cs typeface="B Nazanin" panose="00000400000000000000" pitchFamily="2" charset="-78"/>
              </a:rPr>
              <a:t>بوردیو  </a:t>
            </a:r>
            <a:r>
              <a:rPr lang="fa-IR">
                <a:cs typeface="B Nazanin" panose="00000400000000000000" pitchFamily="2" charset="-78"/>
              </a:rPr>
              <a:t>رویکرد خاصی به نظریه و پژوهش دارد که به ساختارگرایی تکوین مشهور است. این رویکرد دارای سطوح هستی شناسی، معرفت شناسی و روش شناسی خاصی است که با سایر سنت های مرسوم علوم اجتماعی متفاوت است .</a:t>
            </a:r>
            <a:endParaRPr lang="en-US">
              <a:cs typeface="B Nazanin" panose="00000400000000000000" pitchFamily="2" charset="-78"/>
            </a:endParaRPr>
          </a:p>
          <a:p>
            <a:pPr algn="just"/>
            <a:r>
              <a:rPr lang="fa-IR">
                <a:cs typeface="B Nazanin" panose="00000400000000000000" pitchFamily="2" charset="-78"/>
              </a:rPr>
              <a:t>این رویکرد، در سطح روششناسی هم مقابل در انحصارگرایی مختلف اشکال روششناختی اولویت بر که هستی شناختی ساختار یا عامل، نظام یا کنشگر، جمع یا فرد تأکید می کنند، بر روابط تأکید داردو رابطه گرایی روش شناختی را به منزلة راهبردی جایگزین پیشنهاد می کند روش شناسی بوردیو سه سطح داردکه عبارت است از: تحلیل عادتواره، تحلیل ساختار میدان و تحلیل رابطة میدان قدرت با میدان مورد نظر. </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701651" y="1962103"/>
            <a:ext cx="2314503" cy="3341796"/>
          </a:xfrm>
          <a:prstGeom prst="rect">
            <a:avLst/>
          </a:prstGeom>
        </p:spPr>
      </p:pic>
    </p:spTree>
    <p:extLst>
      <p:ext uri="{BB962C8B-B14F-4D97-AF65-F5344CB8AC3E}">
        <p14:creationId xmlns:p14="http://schemas.microsoft.com/office/powerpoint/2010/main" val="3969975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بازخوانی انتقادی مسائل  نسان شناختی و جامعه شناختی سنتی و نارضایتی بوردیو از پاسخهایی که دیدگاه های فلسفی به دغدغه های ذهنی و پرسشهای او می دادند، به تدوین و ارائة نظریة ساختارگرایی تکوینی از سوی وی منجر شد. ساختارگرایی تکوینی نوعی جامعه شناسی است که از بنیانهای فکری تحلیل ساختاری استفاده می کند، اما این ساختارها را به مثابة چیزهای در نظر می گیرد که به واسطة کنش، تولید و بازتولید می شوند. بر این اساس ساختارها، ساختاردهنده هستند؛ یعنی کنش را هدایت و مهار می کنند، اما ساختارها در عین حال ساختمند نیز هستند، به این معنا که کنشگران آنها را تولید و بازتولید می کنند.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542197" y="4776716"/>
            <a:ext cx="5158854" cy="1023583"/>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ساختارها در عین حال ساختمند نیز هستند،</a:t>
            </a:r>
            <a:endParaRPr lang="fa-IR"/>
          </a:p>
        </p:txBody>
      </p:sp>
    </p:spTree>
    <p:extLst>
      <p:ext uri="{BB962C8B-B14F-4D97-AF65-F5344CB8AC3E}">
        <p14:creationId xmlns:p14="http://schemas.microsoft.com/office/powerpoint/2010/main" val="1890028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عبارت دیگر، بوردیو در  بعد هستی شناسی جامعه را فضای اجتماعی مرکب از مجموعة به هم پیوستهای ازمیدانها (ساختارها) و افرادی با عادت وارههای مرتبط با میدانها می داندکه به عنوان کنشگر در قالب قواعد حاکم برمیدانهای اجتماعی و مطابق با عادتواره های خود برای دستیابی به انواع سرمایه ها با هم تعامل و رقابت می کنند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783661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کنشگران با تعاملات و کنشهای خود در تثبیت یا تغییر فضای اجتماعی مؤثر واقع می شوند ؛ بنابراین فرد ،موجودی مختار و در عین حال مجبور است،در فضای اجتماعی و در قالب میدان اجتماعی به کسب عادتواره نائل می آیدو متأثر از شرایط ساختاری و ویژگی های فردی اعم از روانی یا ذهنی–شخصیتی عمل می کند.عمل او نیز برآیند ویژگیهای محیطی و فردی اوست</a:t>
            </a:r>
            <a:endParaRPr lang="en-US" smtClean="0">
              <a:cs typeface="B Nazanin" panose="00000400000000000000" pitchFamily="2" charset="-78"/>
            </a:endParaRPr>
          </a:p>
          <a:p>
            <a:endParaRPr lang="fa-IR"/>
          </a:p>
        </p:txBody>
      </p:sp>
      <p:sp>
        <p:nvSpPr>
          <p:cNvPr id="4" name="Flowchart: Process 3"/>
          <p:cNvSpPr/>
          <p:nvPr/>
        </p:nvSpPr>
        <p:spPr>
          <a:xfrm>
            <a:off x="1786596" y="4304714"/>
            <a:ext cx="4332849" cy="1266092"/>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شرایط ساختاری و ویژگی های فردی</a:t>
            </a:r>
            <a:endParaRPr lang="fa-IR"/>
          </a:p>
        </p:txBody>
      </p:sp>
    </p:spTree>
    <p:extLst>
      <p:ext uri="{BB962C8B-B14F-4D97-AF65-F5344CB8AC3E}">
        <p14:creationId xmlns:p14="http://schemas.microsoft.com/office/powerpoint/2010/main" val="4186561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عادتواره در دستیابی به معرفت بدان معناست که پژوهشگران و عاملان اجتماعی ناخواسته به موضوعات مورد مطالعه ومشاهده، ویژگیهایی را نسبت می دهندکه مؤلفه اصلی نگاه و دریافتشان از جهان است. در این زمینه بوردیو معتقد است که پژوهشگر درمیدان های اجتماعی، نگاه خود از جهان هستی را بر فهم افراد مورد مطالعه از اعمال اجتماعی شان تحمیل می کند. از آنجا که این نوع شناخت در معرض آسیب و اتهام آمیختگی با ذهنیات، تجربیات و احساسات کنترل نشده است، بوردیو برای اجتناب از این مشکلات، موضوع «</a:t>
            </a:r>
            <a:r>
              <a:rPr lang="fa-IR" b="1">
                <a:ln w="22225">
                  <a:solidFill>
                    <a:schemeClr val="accent2"/>
                  </a:solidFill>
                  <a:prstDash val="solid"/>
                </a:ln>
                <a:solidFill>
                  <a:schemeClr val="accent2">
                    <a:lumMod val="40000"/>
                    <a:lumOff val="60000"/>
                  </a:schemeClr>
                </a:solidFill>
                <a:cs typeface="B Nazanin" panose="00000400000000000000" pitchFamily="2" charset="-78"/>
              </a:rPr>
              <a:t>بازاندیشی</a:t>
            </a:r>
            <a:r>
              <a:rPr lang="fa-IR">
                <a:cs typeface="B Nazanin" panose="00000400000000000000" pitchFamily="2" charset="-78"/>
              </a:rPr>
              <a:t>» را در حوزة معرفت شناسی مطرح </a:t>
            </a:r>
            <a:r>
              <a:rPr lang="fa-IR">
                <a:cs typeface="B Nazanin" panose="00000400000000000000" pitchFamily="2" charset="-78"/>
              </a:rPr>
              <a:t>می </a:t>
            </a:r>
            <a:r>
              <a:rPr lang="fa-IR" smtClean="0">
                <a:cs typeface="B Nazanin" panose="00000400000000000000" pitchFamily="2" charset="-78"/>
              </a:rPr>
              <a:t>کند</a:t>
            </a:r>
            <a:endParaRPr lang="fa-IR">
              <a:cs typeface="B Nazanin" panose="00000400000000000000" pitchFamily="2" charset="-78"/>
            </a:endParaRPr>
          </a:p>
        </p:txBody>
      </p:sp>
    </p:spTree>
    <p:extLst>
      <p:ext uri="{BB962C8B-B14F-4D97-AF65-F5344CB8AC3E}">
        <p14:creationId xmlns:p14="http://schemas.microsoft.com/office/powerpoint/2010/main" val="236938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بوردیو روش شناسی خود را در سه سطح توصیف می کند: تحلیل موقعیت میدان دربارة میدان قدرت: در این مرحله ارزیابی موقعیت میدان مورد نظر در رابطه با سایر میدانها ضروری است، که به صورت خاص رابطة آن با میدان قدرت مدنظر ماست. منظور از قدرت نیز قدرت سیاسی و دولت است. اگر چه نهادها و میدانهای میانجی دیگری نیز وجود دارد</a:t>
            </a:r>
            <a:endParaRPr lang="fa-IR">
              <a:cs typeface="B Nazanin" panose="00000400000000000000" pitchFamily="2" charset="-78"/>
            </a:endParaRPr>
          </a:p>
        </p:txBody>
      </p:sp>
      <p:sp>
        <p:nvSpPr>
          <p:cNvPr id="4" name="Flowchart: Process 3"/>
          <p:cNvSpPr/>
          <p:nvPr/>
        </p:nvSpPr>
        <p:spPr>
          <a:xfrm>
            <a:off x="1463040" y="4037428"/>
            <a:ext cx="4346917" cy="1688123"/>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منظور از قدرت نیز قدرت سیاسی و دولت است.</a:t>
            </a:r>
            <a:endParaRPr lang="fa-IR"/>
          </a:p>
        </p:txBody>
      </p:sp>
    </p:spTree>
    <p:extLst>
      <p:ext uri="{BB962C8B-B14F-4D97-AF65-F5344CB8AC3E}">
        <p14:creationId xmlns:p14="http://schemas.microsoft.com/office/powerpoint/2010/main" val="545522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2800" b="1">
                <a:solidFill>
                  <a:srgbClr val="FF0000"/>
                </a:solidFill>
                <a:latin typeface="Calibri" panose="020F0502020204030204"/>
                <a:ea typeface="+mn-ea"/>
                <a:cs typeface="B Nazanin" panose="00000400000000000000" pitchFamily="2" charset="-78"/>
              </a:rPr>
              <a:t>تحلیل </a:t>
            </a:r>
            <a:r>
              <a:rPr lang="fa-IR" sz="2800" b="1">
                <a:solidFill>
                  <a:srgbClr val="FF0000"/>
                </a:solidFill>
                <a:latin typeface="Calibri" panose="020F0502020204030204"/>
                <a:ea typeface="+mn-ea"/>
                <a:cs typeface="B Nazanin" panose="00000400000000000000" pitchFamily="2" charset="-78"/>
              </a:rPr>
              <a:t>ساختار </a:t>
            </a:r>
            <a:r>
              <a:rPr lang="fa-IR" sz="2800" b="1" smtClean="0">
                <a:solidFill>
                  <a:srgbClr val="FF0000"/>
                </a:solidFill>
                <a:latin typeface="Calibri" panose="020F0502020204030204"/>
                <a:ea typeface="+mn-ea"/>
                <a:cs typeface="B Nazanin" panose="00000400000000000000" pitchFamily="2" charset="-78"/>
              </a:rPr>
              <a:t>میدان</a:t>
            </a:r>
            <a:endParaRPr lang="fa-IR"/>
          </a:p>
        </p:txBody>
      </p:sp>
      <p:sp>
        <p:nvSpPr>
          <p:cNvPr id="3" name="Content Placeholder 2"/>
          <p:cNvSpPr>
            <a:spLocks noGrp="1"/>
          </p:cNvSpPr>
          <p:nvPr>
            <p:ph idx="1"/>
          </p:nvPr>
        </p:nvSpPr>
        <p:spPr/>
        <p:txBody>
          <a:bodyPr/>
          <a:lstStyle/>
          <a:p>
            <a:r>
              <a:rPr lang="fa-IR" b="1" smtClean="0">
                <a:solidFill>
                  <a:srgbClr val="FF0000"/>
                </a:solidFill>
                <a:cs typeface="B Nazanin" panose="00000400000000000000" pitchFamily="2" charset="-78"/>
              </a:rPr>
              <a:t>تحلیل ساختار میدان: </a:t>
            </a:r>
            <a:r>
              <a:rPr lang="fa-IR" smtClean="0">
                <a:cs typeface="B Nazanin" panose="00000400000000000000" pitchFamily="2" charset="-78"/>
              </a:rPr>
              <a:t>تحلیل ساختار میدان عبارت است از شناخت ساختار عینی روابط میان موقعیتهایی که عاملان اجتماعی اشغال کرده اندکه خود آنها برای کسب اعتبار و قدرت درون میدان با یکدیگر رقابت می کنند.در این مرحله موقعیت سنجی ساختاری خود میدان مد نظر است.</a:t>
            </a:r>
            <a:endParaRPr lang="en-US" smtClean="0">
              <a:cs typeface="B Nazanin" panose="00000400000000000000" pitchFamily="2" charset="-78"/>
            </a:endParaRPr>
          </a:p>
          <a:p>
            <a:endParaRPr lang="fa-IR"/>
          </a:p>
        </p:txBody>
      </p:sp>
    </p:spTree>
    <p:extLst>
      <p:ext uri="{BB962C8B-B14F-4D97-AF65-F5344CB8AC3E}">
        <p14:creationId xmlns:p14="http://schemas.microsoft.com/office/powerpoint/2010/main" val="1453128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تحلیل عادتوارة عاملان اجتماعی: عادتواره یعنی تمایلاتی که بادرونی کردن شرایط و موقعیت خاص اقتصادی و اجتماعی،به صورتی که نظام فکری و رفتاری درآمده است و عاملان به آن مجهز شده اند. این تمایلات نظام یافته به شیوه ای خاص در میدان، فرصتهای کم و بیش مطلوب برای فعلیت یافتن می یابند.در این مرحله، عادتوارة عاملان فردی درون میدان تحلیل می شود. پیش زمینة آنها، مسیر زندگی و موقعیت آنها درون میدان برسیم</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920688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1570</Words>
  <Application>Microsoft Office PowerPoint</Application>
  <PresentationFormat>Widescreen</PresentationFormat>
  <Paragraphs>34</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B Nazanin</vt:lpstr>
      <vt:lpstr>Calibri</vt:lpstr>
      <vt:lpstr>Calibri Light</vt:lpstr>
      <vt:lpstr>Times New Roman</vt:lpstr>
      <vt:lpstr>Office Theme</vt:lpstr>
      <vt:lpstr> عنوان مقاله: تصریح روش شناسی ساختارگرایی تکوینی پیر بوردیو</vt:lpstr>
      <vt:lpstr>تصریح روش شناسی بوردیو</vt:lpstr>
      <vt:lpstr>PowerPoint Presentation</vt:lpstr>
      <vt:lpstr>PowerPoint Presentation</vt:lpstr>
      <vt:lpstr>PowerPoint Presentation</vt:lpstr>
      <vt:lpstr>PowerPoint Presentation</vt:lpstr>
      <vt:lpstr>PowerPoint Presentation</vt:lpstr>
      <vt:lpstr>تحلیل ساختار میدان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نتیجه گیری</vt:lpstr>
      <vt:lpstr>نتیجه گیری</vt:lpstr>
      <vt:lpstr>نتیجه گیری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تصریح روش شناسی ساختارگرایی تکوینی پیر بوردیو</dc:title>
  <dc:creator>MaZz!i</dc:creator>
  <cp:lastModifiedBy>MaZz!i</cp:lastModifiedBy>
  <cp:revision>4</cp:revision>
  <cp:lastPrinted>2025-01-04T18:03:34Z</cp:lastPrinted>
  <dcterms:created xsi:type="dcterms:W3CDTF">2025-01-04T17:57:40Z</dcterms:created>
  <dcterms:modified xsi:type="dcterms:W3CDTF">2025-01-04T18:04:33Z</dcterms:modified>
</cp:coreProperties>
</file>