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98" r:id="rId9"/>
    <p:sldId id="263" r:id="rId10"/>
    <p:sldId id="264" r:id="rId11"/>
    <p:sldId id="265" r:id="rId12"/>
    <p:sldId id="266" r:id="rId13"/>
    <p:sldId id="267" r:id="rId14"/>
    <p:sldId id="299" r:id="rId15"/>
    <p:sldId id="268" r:id="rId16"/>
    <p:sldId id="269" r:id="rId17"/>
    <p:sldId id="300"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301" r:id="rId33"/>
    <p:sldId id="284" r:id="rId34"/>
    <p:sldId id="302" r:id="rId35"/>
    <p:sldId id="285" r:id="rId36"/>
    <p:sldId id="286" r:id="rId37"/>
    <p:sldId id="287" r:id="rId38"/>
    <p:sldId id="288" r:id="rId39"/>
    <p:sldId id="289" r:id="rId40"/>
    <p:sldId id="290" r:id="rId41"/>
    <p:sldId id="291" r:id="rId42"/>
    <p:sldId id="292" r:id="rId43"/>
    <p:sldId id="293" r:id="rId44"/>
    <p:sldId id="303" r:id="rId45"/>
    <p:sldId id="294" r:id="rId46"/>
    <p:sldId id="304" r:id="rId47"/>
    <p:sldId id="295" r:id="rId48"/>
    <p:sldId id="296" r:id="rId49"/>
    <p:sldId id="297" r:id="rId50"/>
    <p:sldId id="305" r:id="rId51"/>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934" autoAdjust="0"/>
    <p:restoredTop sz="94434" autoAdjust="0"/>
  </p:normalViewPr>
  <p:slideViewPr>
    <p:cSldViewPr snapToGrid="0">
      <p:cViewPr varScale="1">
        <p:scale>
          <a:sx n="68" d="100"/>
          <a:sy n="68" d="100"/>
        </p:scale>
        <p:origin x="72" y="114"/>
      </p:cViewPr>
      <p:guideLst/>
    </p:cSldViewPr>
  </p:slideViewPr>
  <p:outlineViewPr>
    <p:cViewPr>
      <p:scale>
        <a:sx n="33" d="100"/>
        <a:sy n="33" d="100"/>
      </p:scale>
      <p:origin x="0" y="-6289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6C9FB753-B23F-48EC-B35F-589CF9197908}" type="datetimeFigureOut">
              <a:rPr lang="fa-IR" smtClean="0"/>
              <a:t>28/07/1446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B204B85-BDE6-4010-B214-4B4DCFF21309}" type="slidenum">
              <a:rPr lang="fa-IR" smtClean="0"/>
              <a:t>‹#›</a:t>
            </a:fld>
            <a:endParaRPr lang="fa-IR"/>
          </a:p>
        </p:txBody>
      </p:sp>
    </p:spTree>
    <p:extLst>
      <p:ext uri="{BB962C8B-B14F-4D97-AF65-F5344CB8AC3E}">
        <p14:creationId xmlns:p14="http://schemas.microsoft.com/office/powerpoint/2010/main" val="3146023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6C9FB753-B23F-48EC-B35F-589CF9197908}" type="datetimeFigureOut">
              <a:rPr lang="fa-IR" smtClean="0"/>
              <a:t>28/07/1446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B204B85-BDE6-4010-B214-4B4DCFF21309}" type="slidenum">
              <a:rPr lang="fa-IR" smtClean="0"/>
              <a:t>‹#›</a:t>
            </a:fld>
            <a:endParaRPr lang="fa-IR"/>
          </a:p>
        </p:txBody>
      </p:sp>
    </p:spTree>
    <p:extLst>
      <p:ext uri="{BB962C8B-B14F-4D97-AF65-F5344CB8AC3E}">
        <p14:creationId xmlns:p14="http://schemas.microsoft.com/office/powerpoint/2010/main" val="831724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6C9FB753-B23F-48EC-B35F-589CF9197908}" type="datetimeFigureOut">
              <a:rPr lang="fa-IR" smtClean="0"/>
              <a:t>28/07/1446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B204B85-BDE6-4010-B214-4B4DCFF21309}" type="slidenum">
              <a:rPr lang="fa-IR" smtClean="0"/>
              <a:t>‹#›</a:t>
            </a:fld>
            <a:endParaRPr lang="fa-IR"/>
          </a:p>
        </p:txBody>
      </p:sp>
    </p:spTree>
    <p:extLst>
      <p:ext uri="{BB962C8B-B14F-4D97-AF65-F5344CB8AC3E}">
        <p14:creationId xmlns:p14="http://schemas.microsoft.com/office/powerpoint/2010/main" val="2280086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6C9FB753-B23F-48EC-B35F-589CF9197908}" type="datetimeFigureOut">
              <a:rPr lang="fa-IR" smtClean="0"/>
              <a:t>28/07/1446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B204B85-BDE6-4010-B214-4B4DCFF21309}" type="slidenum">
              <a:rPr lang="fa-IR" smtClean="0"/>
              <a:t>‹#›</a:t>
            </a:fld>
            <a:endParaRPr lang="fa-IR"/>
          </a:p>
        </p:txBody>
      </p:sp>
    </p:spTree>
    <p:extLst>
      <p:ext uri="{BB962C8B-B14F-4D97-AF65-F5344CB8AC3E}">
        <p14:creationId xmlns:p14="http://schemas.microsoft.com/office/powerpoint/2010/main" val="670081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9FB753-B23F-48EC-B35F-589CF9197908}" type="datetimeFigureOut">
              <a:rPr lang="fa-IR" smtClean="0"/>
              <a:t>28/07/1446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B204B85-BDE6-4010-B214-4B4DCFF21309}" type="slidenum">
              <a:rPr lang="fa-IR" smtClean="0"/>
              <a:t>‹#›</a:t>
            </a:fld>
            <a:endParaRPr lang="fa-IR"/>
          </a:p>
        </p:txBody>
      </p:sp>
    </p:spTree>
    <p:extLst>
      <p:ext uri="{BB962C8B-B14F-4D97-AF65-F5344CB8AC3E}">
        <p14:creationId xmlns:p14="http://schemas.microsoft.com/office/powerpoint/2010/main" val="3402673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6C9FB753-B23F-48EC-B35F-589CF9197908}" type="datetimeFigureOut">
              <a:rPr lang="fa-IR" smtClean="0"/>
              <a:t>28/07/1446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0B204B85-BDE6-4010-B214-4B4DCFF21309}" type="slidenum">
              <a:rPr lang="fa-IR" smtClean="0"/>
              <a:t>‹#›</a:t>
            </a:fld>
            <a:endParaRPr lang="fa-IR"/>
          </a:p>
        </p:txBody>
      </p:sp>
    </p:spTree>
    <p:extLst>
      <p:ext uri="{BB962C8B-B14F-4D97-AF65-F5344CB8AC3E}">
        <p14:creationId xmlns:p14="http://schemas.microsoft.com/office/powerpoint/2010/main" val="38136281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6C9FB753-B23F-48EC-B35F-589CF9197908}" type="datetimeFigureOut">
              <a:rPr lang="fa-IR" smtClean="0"/>
              <a:t>28/07/1446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0B204B85-BDE6-4010-B214-4B4DCFF21309}" type="slidenum">
              <a:rPr lang="fa-IR" smtClean="0"/>
              <a:t>‹#›</a:t>
            </a:fld>
            <a:endParaRPr lang="fa-IR"/>
          </a:p>
        </p:txBody>
      </p:sp>
    </p:spTree>
    <p:extLst>
      <p:ext uri="{BB962C8B-B14F-4D97-AF65-F5344CB8AC3E}">
        <p14:creationId xmlns:p14="http://schemas.microsoft.com/office/powerpoint/2010/main" val="1918356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6C9FB753-B23F-48EC-B35F-589CF9197908}" type="datetimeFigureOut">
              <a:rPr lang="fa-IR" smtClean="0"/>
              <a:t>28/07/1446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0B204B85-BDE6-4010-B214-4B4DCFF21309}" type="slidenum">
              <a:rPr lang="fa-IR" smtClean="0"/>
              <a:t>‹#›</a:t>
            </a:fld>
            <a:endParaRPr lang="fa-IR"/>
          </a:p>
        </p:txBody>
      </p:sp>
    </p:spTree>
    <p:extLst>
      <p:ext uri="{BB962C8B-B14F-4D97-AF65-F5344CB8AC3E}">
        <p14:creationId xmlns:p14="http://schemas.microsoft.com/office/powerpoint/2010/main" val="3748212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9FB753-B23F-48EC-B35F-589CF9197908}" type="datetimeFigureOut">
              <a:rPr lang="fa-IR" smtClean="0"/>
              <a:t>28/07/1446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0B204B85-BDE6-4010-B214-4B4DCFF21309}" type="slidenum">
              <a:rPr lang="fa-IR" smtClean="0"/>
              <a:t>‹#›</a:t>
            </a:fld>
            <a:endParaRPr lang="fa-IR"/>
          </a:p>
        </p:txBody>
      </p:sp>
    </p:spTree>
    <p:extLst>
      <p:ext uri="{BB962C8B-B14F-4D97-AF65-F5344CB8AC3E}">
        <p14:creationId xmlns:p14="http://schemas.microsoft.com/office/powerpoint/2010/main" val="24700018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9FB753-B23F-48EC-B35F-589CF9197908}" type="datetimeFigureOut">
              <a:rPr lang="fa-IR" smtClean="0"/>
              <a:t>28/07/1446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0B204B85-BDE6-4010-B214-4B4DCFF21309}" type="slidenum">
              <a:rPr lang="fa-IR" smtClean="0"/>
              <a:t>‹#›</a:t>
            </a:fld>
            <a:endParaRPr lang="fa-IR"/>
          </a:p>
        </p:txBody>
      </p:sp>
    </p:spTree>
    <p:extLst>
      <p:ext uri="{BB962C8B-B14F-4D97-AF65-F5344CB8AC3E}">
        <p14:creationId xmlns:p14="http://schemas.microsoft.com/office/powerpoint/2010/main" val="2805011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9FB753-B23F-48EC-B35F-589CF9197908}" type="datetimeFigureOut">
              <a:rPr lang="fa-IR" smtClean="0"/>
              <a:t>28/07/1446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0B204B85-BDE6-4010-B214-4B4DCFF21309}" type="slidenum">
              <a:rPr lang="fa-IR" smtClean="0"/>
              <a:t>‹#›</a:t>
            </a:fld>
            <a:endParaRPr lang="fa-IR"/>
          </a:p>
        </p:txBody>
      </p:sp>
    </p:spTree>
    <p:extLst>
      <p:ext uri="{BB962C8B-B14F-4D97-AF65-F5344CB8AC3E}">
        <p14:creationId xmlns:p14="http://schemas.microsoft.com/office/powerpoint/2010/main" val="3495813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6C9FB753-B23F-48EC-B35F-589CF9197908}" type="datetimeFigureOut">
              <a:rPr lang="fa-IR" smtClean="0"/>
              <a:t>28/07/1446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204B85-BDE6-4010-B214-4B4DCFF21309}" type="slidenum">
              <a:rPr lang="fa-IR" smtClean="0"/>
              <a:t>‹#›</a:t>
            </a:fld>
            <a:endParaRPr lang="fa-IR"/>
          </a:p>
        </p:txBody>
      </p:sp>
    </p:spTree>
    <p:extLst>
      <p:ext uri="{BB962C8B-B14F-4D97-AF65-F5344CB8AC3E}">
        <p14:creationId xmlns:p14="http://schemas.microsoft.com/office/powerpoint/2010/main" val="21735123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3200" smtClean="0">
                <a:solidFill>
                  <a:srgbClr val="FF0000"/>
                </a:solidFill>
                <a:cs typeface="B Nazanin" panose="00000400000000000000" pitchFamily="2" charset="-78"/>
              </a:rPr>
              <a:t>عنوان مقاله: </a:t>
            </a:r>
            <a:r>
              <a:rPr lang="fa-IR" sz="3200" smtClean="0">
                <a:cs typeface="B Nazanin" panose="00000400000000000000" pitchFamily="2" charset="-78"/>
              </a:rPr>
              <a:t>روابط میان خزرها و اعراب در دوره امویان و عباسیان</a:t>
            </a:r>
            <a:endParaRPr lang="fa-IR" sz="3200">
              <a:cs typeface="B Nazanin" panose="00000400000000000000" pitchFamily="2" charset="-78"/>
            </a:endParaRPr>
          </a:p>
        </p:txBody>
      </p:sp>
      <p:sp>
        <p:nvSpPr>
          <p:cNvPr id="3" name="Subtitle 2"/>
          <p:cNvSpPr>
            <a:spLocks noGrp="1"/>
          </p:cNvSpPr>
          <p:nvPr>
            <p:ph type="subTitle" idx="1"/>
          </p:nvPr>
        </p:nvSpPr>
        <p:spPr/>
        <p:txBody>
          <a:bodyPr>
            <a:normAutofit fontScale="85000" lnSpcReduction="20000"/>
          </a:bodyPr>
          <a:lstStyle/>
          <a:p>
            <a:r>
              <a:rPr lang="fa-IR" smtClean="0">
                <a:solidFill>
                  <a:srgbClr val="FF0000"/>
                </a:solidFill>
                <a:cs typeface="B Nazanin" panose="00000400000000000000" pitchFamily="2" charset="-78"/>
              </a:rPr>
              <a:t>نویسنده: </a:t>
            </a:r>
            <a:r>
              <a:rPr lang="fa-IR" smtClean="0">
                <a:cs typeface="B Nazanin" panose="00000400000000000000" pitchFamily="2" charset="-78"/>
              </a:rPr>
              <a:t>محمت </a:t>
            </a:r>
            <a:r>
              <a:rPr lang="fa-IR">
                <a:cs typeface="B Nazanin" panose="00000400000000000000" pitchFamily="2" charset="-78"/>
              </a:rPr>
              <a:t>چگ</a:t>
            </a:r>
            <a:r>
              <a:rPr lang="fa-IR" smtClean="0">
                <a:cs typeface="B Nazanin" panose="00000400000000000000" pitchFamily="2" charset="-78"/>
              </a:rPr>
              <a:t> </a:t>
            </a:r>
            <a:br>
              <a:rPr lang="fa-IR" smtClean="0">
                <a:cs typeface="B Nazanin" panose="00000400000000000000" pitchFamily="2" charset="-78"/>
              </a:rPr>
            </a:br>
            <a:r>
              <a:rPr lang="fa-IR" smtClean="0">
                <a:solidFill>
                  <a:srgbClr val="FF0000"/>
                </a:solidFill>
                <a:cs typeface="B Nazanin" panose="00000400000000000000" pitchFamily="2" charset="-78"/>
              </a:rPr>
              <a:t>ترجمه:</a:t>
            </a:r>
            <a:r>
              <a:rPr lang="fa-IR" smtClean="0">
                <a:cs typeface="B Nazanin" panose="00000400000000000000" pitchFamily="2" charset="-78"/>
              </a:rPr>
              <a:t> </a:t>
            </a:r>
            <a:r>
              <a:rPr lang="fa-IR">
                <a:cs typeface="B Nazanin" panose="00000400000000000000" pitchFamily="2" charset="-78"/>
              </a:rPr>
              <a:t>مهسا محمد و سیما </a:t>
            </a:r>
            <a:r>
              <a:rPr lang="fa-IR">
                <a:cs typeface="B Nazanin" panose="00000400000000000000" pitchFamily="2" charset="-78"/>
              </a:rPr>
              <a:t>نصراللهی</a:t>
            </a:r>
            <a:r>
              <a:rPr lang="fa-IR" smtClean="0">
                <a:cs typeface="B Nazanin" panose="00000400000000000000" pitchFamily="2" charset="-78"/>
              </a:rPr>
              <a:t> </a:t>
            </a:r>
          </a:p>
          <a:p>
            <a:r>
              <a:rPr lang="fa-IR" smtClean="0">
                <a:solidFill>
                  <a:srgbClr val="FF0000"/>
                </a:solidFill>
                <a:cs typeface="B Nazanin" panose="00000400000000000000" pitchFamily="2" charset="-78"/>
              </a:rPr>
              <a:t>منبع: </a:t>
            </a:r>
            <a:r>
              <a:rPr lang="fa-IR">
                <a:cs typeface="B Nazanin" panose="00000400000000000000" pitchFamily="2" charset="-78"/>
              </a:rPr>
              <a:t>پژوهش در تاریخ، سال یازدهم</a:t>
            </a:r>
            <a:r>
              <a:rPr lang="fa-IR">
                <a:cs typeface="B Nazanin" panose="00000400000000000000" pitchFamily="2" charset="-78"/>
              </a:rPr>
              <a:t>، </a:t>
            </a:r>
            <a:r>
              <a:rPr lang="fa-IR" smtClean="0">
                <a:cs typeface="B Nazanin" panose="00000400000000000000" pitchFamily="2" charset="-78"/>
              </a:rPr>
              <a:t>شماره ۳۱ پاییز </a:t>
            </a:r>
            <a:r>
              <a:rPr lang="fa-IR">
                <a:cs typeface="B Nazanin" panose="00000400000000000000" pitchFamily="2" charset="-78"/>
              </a:rPr>
              <a:t>و </a:t>
            </a:r>
            <a:r>
              <a:rPr lang="fa-IR">
                <a:cs typeface="B Nazanin" panose="00000400000000000000" pitchFamily="2" charset="-78"/>
              </a:rPr>
              <a:t>زمستان </a:t>
            </a:r>
            <a:r>
              <a:rPr lang="fa-IR" smtClean="0">
                <a:cs typeface="B Nazanin" panose="00000400000000000000" pitchFamily="2" charset="-78"/>
              </a:rPr>
              <a:t>1400 </a:t>
            </a:r>
          </a:p>
          <a:p>
            <a:r>
              <a:rPr lang="fa-IR" smtClean="0">
                <a:cs typeface="B Nazanin" panose="00000400000000000000" pitchFamily="2" charset="-78"/>
              </a:rPr>
              <a:t>صص 125-138</a:t>
            </a:r>
            <a:r>
              <a:rPr lang="fa-IR" smtClean="0"/>
              <a:t/>
            </a:r>
            <a:br>
              <a:rPr lang="fa-IR" smtClean="0"/>
            </a:br>
            <a:r>
              <a:rPr lang="fa-IR" smtClean="0">
                <a:solidFill>
                  <a:srgbClr val="FF0000"/>
                </a:solidFill>
              </a:rPr>
              <a:t/>
            </a:r>
            <a:br>
              <a:rPr lang="fa-IR" smtClean="0">
                <a:solidFill>
                  <a:srgbClr val="FF0000"/>
                </a:solidFill>
              </a:rPr>
            </a:br>
            <a:endParaRPr lang="fa-IR">
              <a:solidFill>
                <a:srgbClr val="FF0000"/>
              </a:solidFill>
            </a:endParaRPr>
          </a:p>
        </p:txBody>
      </p:sp>
    </p:spTree>
    <p:extLst>
      <p:ext uri="{BB962C8B-B14F-4D97-AF65-F5344CB8AC3E}">
        <p14:creationId xmlns:p14="http://schemas.microsoft.com/office/powerpoint/2010/main" val="4080600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دوره امویان</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به </a:t>
            </a:r>
            <a:r>
              <a:rPr lang="fa-IR">
                <a:cs typeface="B Nazanin" panose="00000400000000000000" pitchFamily="2" charset="-78"/>
              </a:rPr>
              <a:t>قتل رسیدن عثمان و وقوع جنگهای میان معاویه و [حضرت] علی [ع] سبب شد تا</a:t>
            </a:r>
            <a:br>
              <a:rPr lang="fa-IR">
                <a:cs typeface="B Nazanin" panose="00000400000000000000" pitchFamily="2" charset="-78"/>
              </a:rPr>
            </a:br>
            <a:r>
              <a:rPr lang="fa-IR">
                <a:cs typeface="B Nazanin" panose="00000400000000000000" pitchFamily="2" charset="-78"/>
              </a:rPr>
              <a:t>مسلمانان با مشکلات داخلی مواجه شوند و به ناچار از فتوحات و سیاست خارجی </a:t>
            </a:r>
            <a:r>
              <a:rPr lang="fa-IR">
                <a:cs typeface="B Nazanin" panose="00000400000000000000" pitchFamily="2" charset="-78"/>
              </a:rPr>
              <a:t>خود </a:t>
            </a:r>
            <a:r>
              <a:rPr lang="fa-IR" smtClean="0">
                <a:cs typeface="B Nazanin" panose="00000400000000000000" pitchFamily="2" charset="-78"/>
              </a:rPr>
              <a:t>غافل شوند </a:t>
            </a:r>
            <a:r>
              <a:rPr lang="fa-IR">
                <a:cs typeface="B Nazanin" panose="00000400000000000000" pitchFamily="2" charset="-78"/>
              </a:rPr>
              <a:t>و بیزانس را، که چنین فرصتهای برای حمله مغتنم میشمرد، فقط با </a:t>
            </a:r>
            <a:r>
              <a:rPr lang="fa-IR">
                <a:cs typeface="B Nazanin" panose="00000400000000000000" pitchFamily="2" charset="-78"/>
              </a:rPr>
              <a:t>پرداخت </a:t>
            </a:r>
            <a:r>
              <a:rPr lang="fa-IR" smtClean="0">
                <a:cs typeface="B Nazanin" panose="00000400000000000000" pitchFamily="2" charset="-78"/>
              </a:rPr>
              <a:t>خراج متوقف </a:t>
            </a:r>
            <a:r>
              <a:rPr lang="fa-IR">
                <a:cs typeface="B Nazanin" panose="00000400000000000000" pitchFamily="2" charset="-78"/>
              </a:rPr>
              <a:t>کنند</a:t>
            </a:r>
            <a:r>
              <a:rPr lang="fa-IR">
                <a:cs typeface="B Nazanin" panose="00000400000000000000" pitchFamily="2" charset="-78"/>
              </a:rPr>
              <a:t>. </a:t>
            </a:r>
            <a:r>
              <a:rPr lang="fa-IR" smtClean="0">
                <a:cs typeface="B Nazanin" panose="00000400000000000000" pitchFamily="2" charset="-78"/>
              </a:rPr>
              <a:t>معاویه </a:t>
            </a:r>
            <a:r>
              <a:rPr lang="fa-IR">
                <a:cs typeface="B Nazanin" panose="00000400000000000000" pitchFamily="2" charset="-78"/>
              </a:rPr>
              <a:t>قدرت را در دست گرفت و پس از حل مشکلات داخلی بلافاصله </a:t>
            </a:r>
            <a:r>
              <a:rPr lang="fa-IR">
                <a:cs typeface="B Nazanin" panose="00000400000000000000" pitchFamily="2" charset="-78"/>
              </a:rPr>
              <a:t>فتوحات</a:t>
            </a:r>
            <a:r>
              <a:rPr lang="fa-IR" smtClean="0">
                <a:cs typeface="B Nazanin" panose="00000400000000000000" pitchFamily="2" charset="-78"/>
              </a:rPr>
              <a:t> </a:t>
            </a:r>
            <a:r>
              <a:rPr lang="fa-IR" smtClean="0">
                <a:cs typeface="B Nazanin" panose="00000400000000000000" pitchFamily="2" charset="-78"/>
              </a:rPr>
              <a:t>را آغاز کرد. </a:t>
            </a:r>
          </a:p>
          <a:p>
            <a:pPr algn="just"/>
            <a:endParaRPr lang="fa-IR">
              <a:cs typeface="B Nazanin" panose="00000400000000000000" pitchFamily="2" charset="-78"/>
            </a:endParaRPr>
          </a:p>
        </p:txBody>
      </p:sp>
    </p:spTree>
    <p:extLst>
      <p:ext uri="{BB962C8B-B14F-4D97-AF65-F5344CB8AC3E}">
        <p14:creationId xmlns:p14="http://schemas.microsoft.com/office/powerpoint/2010/main" val="307558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برای </a:t>
            </a:r>
            <a:r>
              <a:rPr lang="fa-IR">
                <a:cs typeface="B Nazanin" panose="00000400000000000000" pitchFamily="2" charset="-78"/>
              </a:rPr>
              <a:t>این منظور نخست در سال ۶۶۲م [۴۱ق] به آناتولی و قفقاز، که </a:t>
            </a:r>
            <a:r>
              <a:rPr lang="fa-IR">
                <a:cs typeface="B Nazanin" panose="00000400000000000000" pitchFamily="2" charset="-78"/>
              </a:rPr>
              <a:t>تسلط </a:t>
            </a:r>
            <a:r>
              <a:rPr lang="fa-IR" smtClean="0">
                <a:cs typeface="B Nazanin" panose="00000400000000000000" pitchFamily="2" charset="-78"/>
              </a:rPr>
              <a:t>تحت حکومت </a:t>
            </a:r>
            <a:r>
              <a:rPr lang="fa-IR">
                <a:cs typeface="B Nazanin" panose="00000400000000000000" pitchFamily="2" charset="-78"/>
              </a:rPr>
              <a:t>بیزانس بود، لشکرکشی نمود. در حقیقت هدف اصلی او از این کار دور </a:t>
            </a:r>
            <a:r>
              <a:rPr lang="fa-IR">
                <a:cs typeface="B Nazanin" panose="00000400000000000000" pitchFamily="2" charset="-78"/>
              </a:rPr>
              <a:t>نگه </a:t>
            </a:r>
            <a:r>
              <a:rPr lang="fa-IR" smtClean="0">
                <a:cs typeface="B Nazanin" panose="00000400000000000000" pitchFamily="2" charset="-78"/>
              </a:rPr>
              <a:t>داشتن نیروهایش </a:t>
            </a:r>
            <a:r>
              <a:rPr lang="fa-IR">
                <a:cs typeface="B Nazanin" panose="00000400000000000000" pitchFamily="2" charset="-78"/>
              </a:rPr>
              <a:t>از درگیریهای داخلی، محافظت از آنان و زنده نگه داشتن فتوحات بود</a:t>
            </a:r>
            <a:r>
              <a:rPr lang="fa-IR">
                <a:cs typeface="B Nazanin" panose="00000400000000000000" pitchFamily="2" charset="-78"/>
              </a:rPr>
              <a:t>. </a:t>
            </a:r>
            <a:r>
              <a:rPr lang="fa-IR" smtClean="0">
                <a:cs typeface="B Nazanin" panose="00000400000000000000" pitchFamily="2" charset="-78"/>
              </a:rPr>
              <a:t>اما این مبارزات </a:t>
            </a:r>
            <a:r>
              <a:rPr lang="fa-IR">
                <a:cs typeface="B Nazanin" panose="00000400000000000000" pitchFamily="2" charset="-78"/>
              </a:rPr>
              <a:t>در قفقاز خیلی شدید نبود. بیزانس هدف اصلی معاویه بود. او قصد داشت نیرو </a:t>
            </a:r>
            <a:r>
              <a:rPr lang="fa-IR">
                <a:cs typeface="B Nazanin" panose="00000400000000000000" pitchFamily="2" charset="-78"/>
              </a:rPr>
              <a:t>و </a:t>
            </a:r>
            <a:r>
              <a:rPr lang="fa-IR" smtClean="0">
                <a:cs typeface="B Nazanin" panose="00000400000000000000" pitchFamily="2" charset="-78"/>
              </a:rPr>
              <a:t>قدرت واقعیاش </a:t>
            </a:r>
            <a:r>
              <a:rPr lang="fa-IR">
                <a:cs typeface="B Nazanin" panose="00000400000000000000" pitchFamily="2" charset="-78"/>
              </a:rPr>
              <a:t>را با لشکرکشی به قسطنطنیه به رخ بکشد. این شهر در سال ۶۷۰م [۴۹ق</a:t>
            </a:r>
            <a:r>
              <a:rPr lang="fa-IR">
                <a:cs typeface="B Nazanin" panose="00000400000000000000" pitchFamily="2" charset="-78"/>
              </a:rPr>
              <a:t>] </a:t>
            </a:r>
            <a:r>
              <a:rPr lang="fa-IR" smtClean="0">
                <a:cs typeface="B Nazanin" panose="00000400000000000000" pitchFamily="2" charset="-78"/>
              </a:rPr>
              <a:t>تحت محاصرۀ </a:t>
            </a:r>
            <a:r>
              <a:rPr lang="fa-IR">
                <a:cs typeface="B Nazanin" panose="00000400000000000000" pitchFamily="2" charset="-78"/>
              </a:rPr>
              <a:t>شدید قرار گرفت. اما به دلیل شرایط نامساعد فصلی، گرسنگی و بیماری </a:t>
            </a:r>
            <a:r>
              <a:rPr lang="fa-IR">
                <a:cs typeface="B Nazanin" panose="00000400000000000000" pitchFamily="2" charset="-78"/>
              </a:rPr>
              <a:t>این </a:t>
            </a:r>
            <a:r>
              <a:rPr lang="fa-IR" smtClean="0">
                <a:cs typeface="B Nazanin" panose="00000400000000000000" pitchFamily="2" charset="-78"/>
              </a:rPr>
              <a:t>محاصره چندان </a:t>
            </a:r>
            <a:r>
              <a:rPr lang="fa-IR">
                <a:cs typeface="B Nazanin" panose="00000400000000000000" pitchFamily="2" charset="-78"/>
              </a:rPr>
              <a:t>ادامه </a:t>
            </a:r>
            <a:r>
              <a:rPr lang="fa-IR">
                <a:cs typeface="B Nazanin" panose="00000400000000000000" pitchFamily="2" charset="-78"/>
              </a:rPr>
              <a:t>نیافت</a:t>
            </a:r>
            <a:r>
              <a:rPr lang="fa-IR" smtClean="0">
                <a:cs typeface="B Nazanin" panose="00000400000000000000" pitchFamily="2" charset="-78"/>
              </a:rPr>
              <a:t>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
        <p:nvSpPr>
          <p:cNvPr id="4" name="Flowchart: Alternate Process 3"/>
          <p:cNvSpPr/>
          <p:nvPr/>
        </p:nvSpPr>
        <p:spPr>
          <a:xfrm>
            <a:off x="1223889" y="4698609"/>
            <a:ext cx="3249637" cy="984739"/>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شرایط نامساعد فصلی، گرسنگی و بیماری</a:t>
            </a:r>
            <a:endParaRPr lang="fa-IR"/>
          </a:p>
        </p:txBody>
      </p:sp>
    </p:spTree>
    <p:extLst>
      <p:ext uri="{BB962C8B-B14F-4D97-AF65-F5344CB8AC3E}">
        <p14:creationId xmlns:p14="http://schemas.microsoft.com/office/powerpoint/2010/main" val="12086014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در زمان </a:t>
            </a:r>
            <a:r>
              <a:rPr lang="fa-IR" b="1">
                <a:solidFill>
                  <a:srgbClr val="FF0000"/>
                </a:solidFill>
                <a:cs typeface="B Nazanin" panose="00000400000000000000" pitchFamily="2" charset="-78"/>
              </a:rPr>
              <a:t>خلیفه عبدالملک </a:t>
            </a:r>
            <a:r>
              <a:rPr lang="fa-IR">
                <a:cs typeface="B Nazanin" panose="00000400000000000000" pitchFamily="2" charset="-78"/>
              </a:rPr>
              <a:t>[بن مروان۸۶-۶۵ق] اتحاد اعراب باعث شد تا هم از </a:t>
            </a:r>
            <a:r>
              <a:rPr lang="fa-IR">
                <a:cs typeface="B Nazanin" panose="00000400000000000000" pitchFamily="2" charset="-78"/>
              </a:rPr>
              <a:t>نظر </a:t>
            </a:r>
            <a:r>
              <a:rPr lang="fa-IR" smtClean="0">
                <a:cs typeface="B Nazanin" panose="00000400000000000000" pitchFamily="2" charset="-78"/>
              </a:rPr>
              <a:t>سیاسی و </a:t>
            </a:r>
            <a:r>
              <a:rPr lang="fa-IR">
                <a:cs typeface="B Nazanin" panose="00000400000000000000" pitchFamily="2" charset="-78"/>
              </a:rPr>
              <a:t>هم از نظر فرهنگی، پویاییای جدیدی میان آنان ایجاد شود. از این رو، عربها </a:t>
            </a:r>
            <a:r>
              <a:rPr lang="fa-IR">
                <a:cs typeface="B Nazanin" panose="00000400000000000000" pitchFamily="2" charset="-78"/>
              </a:rPr>
              <a:t>تمام </a:t>
            </a:r>
            <a:r>
              <a:rPr lang="fa-IR" smtClean="0">
                <a:cs typeface="B Nazanin" panose="00000400000000000000" pitchFamily="2" charset="-78"/>
              </a:rPr>
              <a:t>قدرت خود </a:t>
            </a:r>
            <a:r>
              <a:rPr lang="fa-IR">
                <a:cs typeface="B Nazanin" panose="00000400000000000000" pitchFamily="2" charset="-78"/>
              </a:rPr>
              <a:t>را صرف کسب فتوحات بیشتر نمودند. محمد بن مروان، برادر خلیفه و </a:t>
            </a:r>
            <a:r>
              <a:rPr lang="fa-IR">
                <a:cs typeface="B Nazanin" panose="00000400000000000000" pitchFamily="2" charset="-78"/>
              </a:rPr>
              <a:t>مسلمه </a:t>
            </a:r>
            <a:r>
              <a:rPr lang="fa-IR" smtClean="0">
                <a:cs typeface="B Nazanin" panose="00000400000000000000" pitchFamily="2" charset="-78"/>
              </a:rPr>
              <a:t>بن عبدالملک</a:t>
            </a:r>
            <a:r>
              <a:rPr lang="fa-IR">
                <a:cs typeface="B Nazanin" panose="00000400000000000000" pitchFamily="2" charset="-78"/>
              </a:rPr>
              <a:t>، با نیروهای تحت فرمان خود، سالها </a:t>
            </a:r>
            <a:r>
              <a:rPr lang="fa-IR">
                <a:cs typeface="B Nazanin" panose="00000400000000000000" pitchFamily="2" charset="-78"/>
              </a:rPr>
              <a:t>درگیر </a:t>
            </a:r>
            <a:r>
              <a:rPr lang="fa-IR" smtClean="0">
                <a:cs typeface="B Nazanin" panose="00000400000000000000" pitchFamily="2" charset="-78"/>
              </a:rPr>
              <a:t>جنگهای مداوم با خزرها در حوالی دربند بودند</a:t>
            </a:r>
            <a:r>
              <a:rPr lang="fa-IR">
                <a:cs typeface="B Nazanin" panose="00000400000000000000" pitchFamily="2" charset="-78"/>
              </a:rPr>
              <a:t>. عربها میان سالهای ۷۰۶ـ۷۱۴م [۸۷ـ۹۵ق] برای فتح دربند </a:t>
            </a:r>
            <a:r>
              <a:rPr lang="fa-IR">
                <a:cs typeface="B Nazanin" panose="00000400000000000000" pitchFamily="2" charset="-78"/>
              </a:rPr>
              <a:t>حملات </a:t>
            </a:r>
            <a:r>
              <a:rPr lang="fa-IR" smtClean="0">
                <a:cs typeface="B Nazanin" panose="00000400000000000000" pitchFamily="2" charset="-78"/>
              </a:rPr>
              <a:t>زیادی به خزرها </a:t>
            </a:r>
            <a:r>
              <a:rPr lang="fa-IR">
                <a:cs typeface="B Nazanin" panose="00000400000000000000" pitchFamily="2" charset="-78"/>
              </a:rPr>
              <a:t>نمودند. اما هر بار بدون داشتن یک پیروزی پایدار و فقط با دادن غنیمت </a:t>
            </a:r>
            <a:r>
              <a:rPr lang="fa-IR">
                <a:cs typeface="B Nazanin" panose="00000400000000000000" pitchFamily="2" charset="-78"/>
              </a:rPr>
              <a:t>و </a:t>
            </a:r>
            <a:r>
              <a:rPr lang="fa-IR" smtClean="0">
                <a:cs typeface="B Nazanin" panose="00000400000000000000" pitchFamily="2" charset="-78"/>
              </a:rPr>
              <a:t>اسیران فراوان </a:t>
            </a:r>
            <a:r>
              <a:rPr lang="fa-IR">
                <a:cs typeface="B Nazanin" panose="00000400000000000000" pitchFamily="2" charset="-78"/>
              </a:rPr>
              <a:t>مجبور به بازگشت شده </a:t>
            </a:r>
            <a:r>
              <a:rPr lang="fa-IR">
                <a:cs typeface="B Nazanin" panose="00000400000000000000" pitchFamily="2" charset="-78"/>
              </a:rPr>
              <a:t>بودند</a:t>
            </a:r>
            <a:r>
              <a:rPr lang="fa-IR" smtClean="0">
                <a:cs typeface="B Nazanin" panose="00000400000000000000" pitchFamily="2" charset="-78"/>
              </a:rPr>
              <a:t>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
        <p:nvSpPr>
          <p:cNvPr id="4" name="Flowchart: Process 3"/>
          <p:cNvSpPr/>
          <p:nvPr/>
        </p:nvSpPr>
        <p:spPr>
          <a:xfrm>
            <a:off x="1310185" y="4708478"/>
            <a:ext cx="2333347" cy="1031140"/>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محمد بن مروان</a:t>
            </a:r>
            <a:endParaRPr lang="fa-IR"/>
          </a:p>
        </p:txBody>
      </p:sp>
    </p:spTree>
    <p:extLst>
      <p:ext uri="{BB962C8B-B14F-4D97-AF65-F5344CB8AC3E}">
        <p14:creationId xmlns:p14="http://schemas.microsoft.com/office/powerpoint/2010/main" val="30061250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با مرگ عبدالملک بن مروان، در دوران خلافت ولید بن عبدالملک [۹۶-۸۶ق] قلمرو</a:t>
            </a:r>
            <a:br>
              <a:rPr lang="fa-IR">
                <a:cs typeface="B Nazanin" panose="00000400000000000000" pitchFamily="2" charset="-78"/>
              </a:rPr>
            </a:br>
            <a:r>
              <a:rPr lang="fa-IR">
                <a:cs typeface="B Nazanin" panose="00000400000000000000" pitchFamily="2" charset="-78"/>
              </a:rPr>
              <a:t>حکومت اموی بسیار وسیع شده بود. موفقیت سیاسی و نظامی وی در این امر نقش بسیار</a:t>
            </a:r>
            <a:br>
              <a:rPr lang="fa-IR">
                <a:cs typeface="B Nazanin" panose="00000400000000000000" pitchFamily="2" charset="-78"/>
              </a:rPr>
            </a:br>
            <a:r>
              <a:rPr lang="fa-IR">
                <a:cs typeface="B Nazanin" panose="00000400000000000000" pitchFamily="2" charset="-78"/>
              </a:rPr>
              <a:t>مهمی داشت. زیرا ولید در سیاست داخلی شیوۀ بسیار موفقی را در پیش گرفته بود و برای رفاه</a:t>
            </a:r>
            <a:br>
              <a:rPr lang="fa-IR">
                <a:cs typeface="B Nazanin" panose="00000400000000000000" pitchFamily="2" charset="-78"/>
              </a:rPr>
            </a:br>
            <a:r>
              <a:rPr lang="fa-IR">
                <a:cs typeface="B Nazanin" panose="00000400000000000000" pitchFamily="2" charset="-78"/>
              </a:rPr>
              <a:t>مردم تمام تلاش خود را به کار گرفته بود. علاوه بر این، وی در اجرای آنچه که </a:t>
            </a:r>
            <a:r>
              <a:rPr lang="fa-IR">
                <a:cs typeface="B Nazanin" panose="00000400000000000000" pitchFamily="2" charset="-78"/>
              </a:rPr>
              <a:t>صحیح </a:t>
            </a:r>
            <a:r>
              <a:rPr lang="fa-IR" smtClean="0">
                <a:cs typeface="B Nazanin" panose="00000400000000000000" pitchFamily="2" charset="-78"/>
              </a:rPr>
              <a:t>میدانست تحت </a:t>
            </a:r>
            <a:r>
              <a:rPr lang="fa-IR">
                <a:cs typeface="B Nazanin" panose="00000400000000000000" pitchFamily="2" charset="-78"/>
              </a:rPr>
              <a:t>تأثیر دیگران قرار نمیگرفت</a:t>
            </a:r>
            <a:r>
              <a:rPr lang="fa-IR">
                <a:cs typeface="B Nazanin" panose="00000400000000000000" pitchFamily="2" charset="-78"/>
              </a:rPr>
              <a:t>. </a:t>
            </a:r>
            <a:endParaRPr lang="fa-IR" smtClean="0">
              <a:cs typeface="B Nazanin" panose="00000400000000000000" pitchFamily="2" charset="-78"/>
            </a:endParaRP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
        <p:nvSpPr>
          <p:cNvPr id="4" name="Flowchart: Alternate Process 3"/>
          <p:cNvSpPr/>
          <p:nvPr/>
        </p:nvSpPr>
        <p:spPr>
          <a:xfrm>
            <a:off x="1252025" y="4712677"/>
            <a:ext cx="2686929" cy="829994"/>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سیاست داخلی</a:t>
            </a:r>
            <a:endParaRPr lang="fa-IR"/>
          </a:p>
        </p:txBody>
      </p:sp>
    </p:spTree>
    <p:extLst>
      <p:ext uri="{BB962C8B-B14F-4D97-AF65-F5344CB8AC3E}">
        <p14:creationId xmlns:p14="http://schemas.microsoft.com/office/powerpoint/2010/main" val="1639138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این وضعیت باعث ایجاد آرامش داخلی در کشور و موفقیت در سیاست خارجی شد. فتوحات بزرگ، از شرق تا غرب، نیز با موفقیت همراه بود. فتوحات پایدار در اسپانیا، خراسان، ماوراءالنهر و آناتولی نیز در این دوره شروع شد. </a:t>
            </a:r>
            <a:r>
              <a:rPr lang="fa-IR" b="1" smtClean="0">
                <a:solidFill>
                  <a:srgbClr val="FF0000"/>
                </a:solidFill>
                <a:cs typeface="B Nazanin" panose="00000400000000000000" pitchFamily="2" charset="-78"/>
              </a:rPr>
              <a:t>با وجود این دستاوردها، در جبهه خزر هنوز پیروزی چشمگیری که راه را برای مسلمانان باز کند، حاصل نشده بود </a:t>
            </a:r>
          </a:p>
          <a:p>
            <a:endParaRPr lang="fa-IR"/>
          </a:p>
        </p:txBody>
      </p:sp>
    </p:spTree>
    <p:extLst>
      <p:ext uri="{BB962C8B-B14F-4D97-AF65-F5344CB8AC3E}">
        <p14:creationId xmlns:p14="http://schemas.microsoft.com/office/powerpoint/2010/main" val="11815274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والی قفقاز، مسلمه بن عبدالملک، میان سالهای ۷۰۶ـ۷۲۰م [۸۷ـ۱۰۱ق] </a:t>
            </a:r>
            <a:r>
              <a:rPr lang="fa-IR">
                <a:cs typeface="B Nazanin" panose="00000400000000000000" pitchFamily="2" charset="-78"/>
              </a:rPr>
              <a:t>یکی </a:t>
            </a:r>
            <a:r>
              <a:rPr lang="fa-IR" smtClean="0">
                <a:cs typeface="B Nazanin" panose="00000400000000000000" pitchFamily="2" charset="-78"/>
              </a:rPr>
              <a:t>از فرماندهانی </a:t>
            </a:r>
            <a:r>
              <a:rPr lang="fa-IR">
                <a:cs typeface="B Nazanin" panose="00000400000000000000" pitchFamily="2" charset="-78"/>
              </a:rPr>
              <a:t>بود که بیشترین نبردها را با خزرها داشت. در زمان خلافت عمر بن عبدالعزیز </a:t>
            </a:r>
            <a:r>
              <a:rPr lang="fa-IR">
                <a:cs typeface="B Nazanin" panose="00000400000000000000" pitchFamily="2" charset="-78"/>
              </a:rPr>
              <a:t>[-</a:t>
            </a:r>
            <a:r>
              <a:rPr lang="fa-IR" smtClean="0">
                <a:cs typeface="B Nazanin" panose="00000400000000000000" pitchFamily="2" charset="-78"/>
              </a:rPr>
              <a:t>۹۹ ۱۰۱ق</a:t>
            </a:r>
            <a:r>
              <a:rPr lang="fa-IR">
                <a:cs typeface="B Nazanin" panose="00000400000000000000" pitchFamily="2" charset="-78"/>
              </a:rPr>
              <a:t>]، زمانی که مسلمه والی بود، سپاه مسلمانان به شدت با سپاه بیزانس به </a:t>
            </a:r>
            <a:r>
              <a:rPr lang="fa-IR">
                <a:cs typeface="B Nazanin" panose="00000400000000000000" pitchFamily="2" charset="-78"/>
              </a:rPr>
              <a:t>نبرد </a:t>
            </a:r>
            <a:r>
              <a:rPr lang="fa-IR" smtClean="0">
                <a:cs typeface="B Nazanin" panose="00000400000000000000" pitchFamily="2" charset="-78"/>
              </a:rPr>
              <a:t>پرداخت. </a:t>
            </a:r>
            <a:r>
              <a:rPr lang="fa-IR" b="1" smtClean="0">
                <a:solidFill>
                  <a:srgbClr val="FF0000"/>
                </a:solidFill>
                <a:cs typeface="B Nazanin" panose="00000400000000000000" pitchFamily="2" charset="-78"/>
              </a:rPr>
              <a:t>از </a:t>
            </a:r>
            <a:r>
              <a:rPr lang="fa-IR" b="1">
                <a:solidFill>
                  <a:srgbClr val="FF0000"/>
                </a:solidFill>
                <a:cs typeface="B Nazanin" panose="00000400000000000000" pitchFamily="2" charset="-78"/>
              </a:rPr>
              <a:t>آنجایی که </a:t>
            </a:r>
            <a:r>
              <a:rPr lang="fa-IR" b="1">
                <a:solidFill>
                  <a:srgbClr val="FF0000"/>
                </a:solidFill>
                <a:cs typeface="B Nazanin" panose="00000400000000000000" pitchFamily="2" charset="-78"/>
              </a:rPr>
              <a:t>اعراب </a:t>
            </a:r>
            <a:r>
              <a:rPr lang="fa-IR" b="1" smtClean="0">
                <a:solidFill>
                  <a:srgbClr val="FF0000"/>
                </a:solidFill>
                <a:cs typeface="B Nazanin" panose="00000400000000000000" pitchFamily="2" charset="-78"/>
              </a:rPr>
              <a:t>به شدت </a:t>
            </a:r>
            <a:r>
              <a:rPr lang="fa-IR" b="1">
                <a:solidFill>
                  <a:srgbClr val="FF0000"/>
                </a:solidFill>
                <a:cs typeface="B Nazanin" panose="00000400000000000000" pitchFamily="2" charset="-78"/>
              </a:rPr>
              <a:t>با بیزانس در جنگ بودند، نتوانستند نیروی کافی برای نبرد </a:t>
            </a:r>
            <a:r>
              <a:rPr lang="fa-IR" b="1">
                <a:solidFill>
                  <a:srgbClr val="FF0000"/>
                </a:solidFill>
                <a:cs typeface="B Nazanin" panose="00000400000000000000" pitchFamily="2" charset="-78"/>
              </a:rPr>
              <a:t>با </a:t>
            </a:r>
            <a:r>
              <a:rPr lang="fa-IR" b="1" smtClean="0">
                <a:solidFill>
                  <a:srgbClr val="FF0000"/>
                </a:solidFill>
                <a:cs typeface="B Nazanin" panose="00000400000000000000" pitchFamily="2" charset="-78"/>
              </a:rPr>
              <a:t>خزر فراهم </a:t>
            </a:r>
            <a:r>
              <a:rPr lang="fa-IR" b="1">
                <a:solidFill>
                  <a:srgbClr val="FF0000"/>
                </a:solidFill>
                <a:cs typeface="B Nazanin" panose="00000400000000000000" pitchFamily="2" charset="-78"/>
              </a:rPr>
              <a:t>کنند.</a:t>
            </a:r>
            <a:r>
              <a:rPr lang="fa-IR">
                <a:cs typeface="B Nazanin" panose="00000400000000000000" pitchFamily="2" charset="-78"/>
              </a:rPr>
              <a:t> از این رو، اعراب به دلیل اتحاد خزرـبیزانس نتوانستند در هر دو جبهه </a:t>
            </a:r>
            <a:r>
              <a:rPr lang="fa-IR">
                <a:cs typeface="B Nazanin" panose="00000400000000000000" pitchFamily="2" charset="-78"/>
              </a:rPr>
              <a:t>به </a:t>
            </a:r>
            <a:r>
              <a:rPr lang="fa-IR" smtClean="0">
                <a:cs typeface="B Nazanin" panose="00000400000000000000" pitchFamily="2" charset="-78"/>
              </a:rPr>
              <a:t>نتیجه ای مطلوب برسند</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27648622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دوره دیگری از مبارزات بسیار سخت و خونین در جبهه خزر، در دوران جراح </a:t>
            </a:r>
            <a:r>
              <a:rPr lang="fa-IR">
                <a:cs typeface="B Nazanin" panose="00000400000000000000" pitchFamily="2" charset="-78"/>
              </a:rPr>
              <a:t>بن </a:t>
            </a:r>
            <a:r>
              <a:rPr lang="fa-IR" smtClean="0">
                <a:cs typeface="B Nazanin" panose="00000400000000000000" pitchFamily="2" charset="-78"/>
              </a:rPr>
              <a:t>عبدالله حکمی</a:t>
            </a:r>
            <a:r>
              <a:rPr lang="fa-IR">
                <a:cs typeface="B Nazanin" panose="00000400000000000000" pitchFamily="2" charset="-78"/>
              </a:rPr>
              <a:t>، والی [قفقاز]، بوده است. در سال۷۲۰م [۱۰۱ق] به جراح دستور داده شد </a:t>
            </a:r>
            <a:r>
              <a:rPr lang="fa-IR">
                <a:cs typeface="B Nazanin" panose="00000400000000000000" pitchFamily="2" charset="-78"/>
              </a:rPr>
              <a:t>در </a:t>
            </a:r>
            <a:r>
              <a:rPr lang="fa-IR" smtClean="0">
                <a:cs typeface="B Nazanin" panose="00000400000000000000" pitchFamily="2" charset="-78"/>
              </a:rPr>
              <a:t>مقابل حملات </a:t>
            </a:r>
            <a:r>
              <a:rPr lang="fa-IR">
                <a:cs typeface="B Nazanin" panose="00000400000000000000" pitchFamily="2" charset="-78"/>
              </a:rPr>
              <a:t>خزرها دفاع نکند بلکه حمله نماید. جراح، بر اساس این دستور، با یک </a:t>
            </a:r>
            <a:r>
              <a:rPr lang="fa-IR">
                <a:cs typeface="B Nazanin" panose="00000400000000000000" pitchFamily="2" charset="-78"/>
              </a:rPr>
              <a:t>شبیخون </a:t>
            </a:r>
            <a:r>
              <a:rPr lang="fa-IR" smtClean="0">
                <a:cs typeface="B Nazanin" panose="00000400000000000000" pitchFamily="2" charset="-78"/>
              </a:rPr>
              <a:t>خزرها را </a:t>
            </a:r>
            <a:r>
              <a:rPr lang="fa-IR">
                <a:cs typeface="B Nazanin" panose="00000400000000000000" pitchFamily="2" charset="-78"/>
              </a:rPr>
              <a:t>شکست داد و اسیران و غنایم بسیار زیادی به دست آورد. طولی نکشید که دو سپاه </a:t>
            </a:r>
            <a:r>
              <a:rPr lang="fa-IR">
                <a:cs typeface="B Nazanin" panose="00000400000000000000" pitchFamily="2" charset="-78"/>
              </a:rPr>
              <a:t>در </a:t>
            </a:r>
            <a:r>
              <a:rPr lang="fa-IR" smtClean="0">
                <a:cs typeface="B Nazanin" panose="00000400000000000000" pitchFamily="2" charset="-78"/>
              </a:rPr>
              <a:t>نزدیکی شهر </a:t>
            </a:r>
            <a:r>
              <a:rPr lang="fa-IR">
                <a:cs typeface="B Nazanin" panose="00000400000000000000" pitchFamily="2" charset="-78"/>
              </a:rPr>
              <a:t>دربند با هم روبرو شدند. گزارش شده است در این جنگ، خزران چهل هزار و </a:t>
            </a:r>
            <a:r>
              <a:rPr lang="fa-IR">
                <a:cs typeface="B Nazanin" panose="00000400000000000000" pitchFamily="2" charset="-78"/>
              </a:rPr>
              <a:t>عربها </a:t>
            </a:r>
            <a:r>
              <a:rPr lang="fa-IR" smtClean="0">
                <a:cs typeface="B Nazanin" panose="00000400000000000000" pitchFamily="2" charset="-78"/>
              </a:rPr>
              <a:t>در حدود </a:t>
            </a:r>
            <a:r>
              <a:rPr lang="fa-IR">
                <a:cs typeface="B Nazanin" panose="00000400000000000000" pitchFamily="2" charset="-78"/>
              </a:rPr>
              <a:t>بیست و پنج هزار نیرو داشتند</a:t>
            </a:r>
            <a:r>
              <a:rPr lang="fa-IR">
                <a:cs typeface="B Nazanin" panose="00000400000000000000" pitchFamily="2" charset="-78"/>
              </a:rPr>
              <a:t>. </a:t>
            </a:r>
            <a:endParaRPr lang="fa-IR" smtClean="0">
              <a:cs typeface="B Nazanin" panose="00000400000000000000" pitchFamily="2" charset="-78"/>
            </a:endParaRP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
        <p:nvSpPr>
          <p:cNvPr id="4" name="Flowchart: Alternate Process 3"/>
          <p:cNvSpPr/>
          <p:nvPr/>
        </p:nvSpPr>
        <p:spPr>
          <a:xfrm>
            <a:off x="1505243" y="4473526"/>
            <a:ext cx="2546252" cy="815926"/>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جراح بن عبدالله</a:t>
            </a:r>
            <a:endParaRPr lang="fa-IR"/>
          </a:p>
        </p:txBody>
      </p:sp>
    </p:spTree>
    <p:extLst>
      <p:ext uri="{BB962C8B-B14F-4D97-AF65-F5344CB8AC3E}">
        <p14:creationId xmlns:p14="http://schemas.microsoft.com/office/powerpoint/2010/main" val="1073372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72000" y="1825625"/>
            <a:ext cx="6781800" cy="4351338"/>
          </a:xfrm>
        </p:spPr>
        <p:txBody>
          <a:bodyPr>
            <a:normAutofit fontScale="92500"/>
          </a:bodyPr>
          <a:lstStyle/>
          <a:p>
            <a:pPr algn="just"/>
            <a:r>
              <a:rPr lang="fa-IR" smtClean="0">
                <a:cs typeface="B Nazanin" panose="00000400000000000000" pitchFamily="2" charset="-78"/>
              </a:rPr>
              <a:t>در نتیجه اعراب در این جنگ پیروز شدند و تعداد زیادی اسیر و مقدار فراوانی غنیمت بدست آوردند. رفتار عربها با اسیران ترک در این جنگ، نشانگر شدت جنگها میباشد. بر طبق روایت طبری، جراح، به دلیل زیاد بودن تعداد اسیران، دستور داد بسیاری از آنها را به همراه خانوادههایشان را به داخل رودخانه بلنجر بیندازند. اگرچه احتمال دارد که در این روایت اغراق شده باشد اما از نظر ارزیابی شدت درگیریهای این دو دولت بسیار مهم است. بعد از این وقایع، خزرها با سپاه عظیمی برای حمله به جراح آماده شدند. جراح قصد داشت در مقابل این حمله مقاومت کند. اما در همان زمان خلیفه یزید [بن عبدالملک ۱۰۵-۱۰۱ق] درگذشت و هشام بن عبدالملک [۱۲۵-۱۰۵ق] جانشین او شد</a:t>
            </a:r>
            <a:endParaRPr lang="fa-IR"/>
          </a:p>
        </p:txBody>
      </p:sp>
      <p:pic>
        <p:nvPicPr>
          <p:cNvPr id="4" name="Picture 3"/>
          <p:cNvPicPr>
            <a:picLocks noChangeAspect="1"/>
          </p:cNvPicPr>
          <p:nvPr/>
        </p:nvPicPr>
        <p:blipFill>
          <a:blip r:embed="rId2"/>
          <a:stretch>
            <a:fillRect/>
          </a:stretch>
        </p:blipFill>
        <p:spPr>
          <a:xfrm>
            <a:off x="838200" y="1831693"/>
            <a:ext cx="3616000" cy="2585561"/>
          </a:xfrm>
          <a:prstGeom prst="rect">
            <a:avLst/>
          </a:prstGeom>
        </p:spPr>
      </p:pic>
      <p:sp>
        <p:nvSpPr>
          <p:cNvPr id="5" name="TextBox 4"/>
          <p:cNvSpPr txBox="1"/>
          <p:nvPr/>
        </p:nvSpPr>
        <p:spPr>
          <a:xfrm>
            <a:off x="1387141" y="4684542"/>
            <a:ext cx="2321169" cy="400110"/>
          </a:xfrm>
          <a:prstGeom prst="rect">
            <a:avLst/>
          </a:prstGeom>
          <a:noFill/>
        </p:spPr>
        <p:txBody>
          <a:bodyPr wrap="square" rtlCol="1">
            <a:spAutoFit/>
          </a:bodyPr>
          <a:lstStyle/>
          <a:p>
            <a:r>
              <a:rPr lang="fa-IR" sz="2000" b="1" smtClean="0">
                <a:solidFill>
                  <a:srgbClr val="FF0000"/>
                </a:solidFill>
                <a:cs typeface="B Nazanin" panose="00000400000000000000" pitchFamily="2" charset="-78"/>
              </a:rPr>
              <a:t>محمد بن جریر  طبری</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7223577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تاریخ امویان، </a:t>
            </a:r>
            <a:r>
              <a:rPr lang="fa-IR">
                <a:cs typeface="B Nazanin" panose="00000400000000000000" pitchFamily="2" charset="-78"/>
              </a:rPr>
              <a:t>روابط </a:t>
            </a:r>
            <a:r>
              <a:rPr lang="fa-IR" smtClean="0">
                <a:cs typeface="B Nazanin" panose="00000400000000000000" pitchFamily="2" charset="-78"/>
              </a:rPr>
              <a:t>عرب ـ خزران </a:t>
            </a:r>
            <a:r>
              <a:rPr lang="fa-IR">
                <a:cs typeface="B Nazanin" panose="00000400000000000000" pitchFamily="2" charset="-78"/>
              </a:rPr>
              <a:t>در زمان هشام هم دارای اهمیت خاصی بود</a:t>
            </a:r>
            <a:r>
              <a:rPr lang="fa-IR">
                <a:cs typeface="B Nazanin" panose="00000400000000000000" pitchFamily="2" charset="-78"/>
              </a:rPr>
              <a:t>. </a:t>
            </a:r>
            <a:r>
              <a:rPr lang="fa-IR" smtClean="0">
                <a:cs typeface="B Nazanin" panose="00000400000000000000" pitchFamily="2" charset="-78"/>
              </a:rPr>
              <a:t>اگرچه عربها </a:t>
            </a:r>
            <a:r>
              <a:rPr lang="fa-IR">
                <a:cs typeface="B Nazanin" panose="00000400000000000000" pitchFamily="2" charset="-78"/>
              </a:rPr>
              <a:t>در دوره حکومت هشام، نزدیک به بیست سال به موفقیتهای نظامی </a:t>
            </a:r>
            <a:r>
              <a:rPr lang="fa-IR">
                <a:cs typeface="B Nazanin" panose="00000400000000000000" pitchFamily="2" charset="-78"/>
              </a:rPr>
              <a:t>جزئی </a:t>
            </a:r>
            <a:r>
              <a:rPr lang="fa-IR" smtClean="0">
                <a:cs typeface="B Nazanin" panose="00000400000000000000" pitchFamily="2" charset="-78"/>
              </a:rPr>
              <a:t>دست یافتند </a:t>
            </a:r>
            <a:r>
              <a:rPr lang="fa-IR">
                <a:cs typeface="B Nazanin" panose="00000400000000000000" pitchFamily="2" charset="-78"/>
              </a:rPr>
              <a:t>اما به طور کلی </a:t>
            </a:r>
            <a:r>
              <a:rPr lang="fa-IR">
                <a:cs typeface="B Nazanin" panose="00000400000000000000" pitchFamily="2" charset="-78"/>
              </a:rPr>
              <a:t>تحولاتی </a:t>
            </a:r>
            <a:r>
              <a:rPr lang="fa-IR" smtClean="0">
                <a:cs typeface="B Nazanin" panose="00000400000000000000" pitchFamily="2" charset="-78"/>
              </a:rPr>
              <a:t>زمینه </a:t>
            </a:r>
            <a:r>
              <a:rPr lang="fa-IR">
                <a:cs typeface="B Nazanin" panose="00000400000000000000" pitchFamily="2" charset="-78"/>
              </a:rPr>
              <a:t>سقوط دولت اموی را فراهم کرد. در این دوره قبل </a:t>
            </a:r>
            <a:r>
              <a:rPr lang="fa-IR">
                <a:cs typeface="B Nazanin" panose="00000400000000000000" pitchFamily="2" charset="-78"/>
              </a:rPr>
              <a:t>از </a:t>
            </a:r>
            <a:r>
              <a:rPr lang="fa-IR" smtClean="0">
                <a:cs typeface="B Nazanin" panose="00000400000000000000" pitchFamily="2" charset="-78"/>
              </a:rPr>
              <a:t>هر چیز </a:t>
            </a:r>
            <a:r>
              <a:rPr lang="fa-IR">
                <a:cs typeface="B Nazanin" panose="00000400000000000000" pitchFamily="2" charset="-78"/>
              </a:rPr>
              <a:t>سیاستهایی با هدف افزایش درآمدهای خزانه دنبال میشد. گرفتن </a:t>
            </a:r>
            <a:r>
              <a:rPr lang="fa-IR">
                <a:cs typeface="B Nazanin" panose="00000400000000000000" pitchFamily="2" charset="-78"/>
              </a:rPr>
              <a:t>مالیاتهای </a:t>
            </a:r>
            <a:r>
              <a:rPr lang="fa-IR" smtClean="0">
                <a:cs typeface="B Nazanin" panose="00000400000000000000" pitchFamily="2" charset="-78"/>
              </a:rPr>
              <a:t>ناعادلانه برای </a:t>
            </a:r>
            <a:r>
              <a:rPr lang="fa-IR">
                <a:cs typeface="B Nazanin" panose="00000400000000000000" pitchFamily="2" charset="-78"/>
              </a:rPr>
              <a:t>رسیدن به این هدف موجب شورش در تمام سرزمینها شد</a:t>
            </a:r>
            <a:r>
              <a:rPr lang="fa-IR">
                <a:cs typeface="B Nazanin" panose="00000400000000000000" pitchFamily="2" charset="-78"/>
              </a:rPr>
              <a:t>. </a:t>
            </a:r>
            <a:endParaRPr lang="fa-IR" smtClean="0">
              <a:cs typeface="B Nazanin" panose="00000400000000000000" pitchFamily="2" charset="-78"/>
            </a:endParaRP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
        <p:nvSpPr>
          <p:cNvPr id="4" name="Flowchart: Connector 3"/>
          <p:cNvSpPr/>
          <p:nvPr/>
        </p:nvSpPr>
        <p:spPr>
          <a:xfrm>
            <a:off x="1294228" y="4192172"/>
            <a:ext cx="1547446" cy="1294228"/>
          </a:xfrm>
          <a:prstGeom prst="flowChartConnector">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هشام</a:t>
            </a:r>
            <a:endParaRPr lang="fa-IR"/>
          </a:p>
        </p:txBody>
      </p:sp>
    </p:spTree>
    <p:extLst>
      <p:ext uri="{BB962C8B-B14F-4D97-AF65-F5344CB8AC3E}">
        <p14:creationId xmlns:p14="http://schemas.microsoft.com/office/powerpoint/2010/main" val="35437093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علاوه بر این، حقوق سیاسی </a:t>
            </a:r>
            <a:r>
              <a:rPr lang="fa-IR" smtClean="0">
                <a:cs typeface="B Nazanin" panose="00000400000000000000" pitchFamily="2" charset="-78"/>
              </a:rPr>
              <a:t>و </a:t>
            </a:r>
            <a:r>
              <a:rPr lang="fa-IR">
                <a:cs typeface="B Nazanin" panose="00000400000000000000" pitchFamily="2" charset="-78"/>
              </a:rPr>
              <a:t>اجتماعی اعطا شده به غیر عربها که در زمان عبدالعزیز اعمال شده بود دوباره لغو </a:t>
            </a:r>
            <a:r>
              <a:rPr lang="fa-IR">
                <a:cs typeface="B Nazanin" panose="00000400000000000000" pitchFamily="2" charset="-78"/>
              </a:rPr>
              <a:t>شده </a:t>
            </a:r>
            <a:r>
              <a:rPr lang="fa-IR" smtClean="0">
                <a:cs typeface="B Nazanin" panose="00000400000000000000" pitchFamily="2" charset="-78"/>
              </a:rPr>
              <a:t>بود. این </a:t>
            </a:r>
            <a:r>
              <a:rPr lang="fa-IR">
                <a:cs typeface="B Nazanin" panose="00000400000000000000" pitchFamily="2" charset="-78"/>
              </a:rPr>
              <a:t>وضعیت منجر به شورش علیه حکومت، بهویژه، میان ایرانیان و غیرایرانیان شد</a:t>
            </a:r>
            <a:r>
              <a:rPr lang="fa-IR">
                <a:cs typeface="B Nazanin" panose="00000400000000000000" pitchFamily="2" charset="-78"/>
              </a:rPr>
              <a:t>. </a:t>
            </a:r>
            <a:r>
              <a:rPr lang="fa-IR" smtClean="0">
                <a:cs typeface="B Nazanin" panose="00000400000000000000" pitchFamily="2" charset="-78"/>
              </a:rPr>
              <a:t>افزایش مخالفتها </a:t>
            </a:r>
            <a:r>
              <a:rPr lang="fa-IR">
                <a:cs typeface="B Nazanin" panose="00000400000000000000" pitchFamily="2" charset="-78"/>
              </a:rPr>
              <a:t>علیه عباسیان در این دوره باعث شد تا حکومت بنی امیه به پایان خود </a:t>
            </a:r>
            <a:r>
              <a:rPr lang="fa-IR">
                <a:cs typeface="B Nazanin" panose="00000400000000000000" pitchFamily="2" charset="-78"/>
              </a:rPr>
              <a:t>نزدیک </a:t>
            </a:r>
            <a:r>
              <a:rPr lang="fa-IR" smtClean="0">
                <a:cs typeface="B Nazanin" panose="00000400000000000000" pitchFamily="2" charset="-78"/>
              </a:rPr>
              <a:t>شود. شکست </a:t>
            </a:r>
            <a:r>
              <a:rPr lang="fa-IR">
                <a:cs typeface="B Nazanin" panose="00000400000000000000" pitchFamily="2" charset="-78"/>
              </a:rPr>
              <a:t>اعراب در برابر فرانکها در اسپانیا نیز در این دوره اتفاق افتاد</a:t>
            </a:r>
            <a:r>
              <a:rPr lang="fa-IR" smtClean="0">
                <a:cs typeface="B Nazanin" panose="00000400000000000000" pitchFamily="2" charset="-78"/>
              </a:rPr>
              <a:t>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3277870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چکیده</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روابط میان خزران و اعراب که در </a:t>
            </a:r>
            <a:r>
              <a:rPr lang="fa-IR">
                <a:cs typeface="B Nazanin" panose="00000400000000000000" pitchFamily="2" charset="-78"/>
              </a:rPr>
              <a:t>دوران </a:t>
            </a:r>
            <a:r>
              <a:rPr lang="fa-IR" smtClean="0">
                <a:cs typeface="B Nazanin" panose="00000400000000000000" pitchFamily="2" charset="-78"/>
              </a:rPr>
              <a:t>خلیفه </a:t>
            </a:r>
            <a:r>
              <a:rPr lang="fa-IR">
                <a:cs typeface="B Nazanin" panose="00000400000000000000" pitchFamily="2" charset="-78"/>
              </a:rPr>
              <a:t>دوم شروع شده بود در دوران خلفای اموی نیز، اغلب </a:t>
            </a:r>
            <a:r>
              <a:rPr lang="fa-IR">
                <a:cs typeface="B Nazanin" panose="00000400000000000000" pitchFamily="2" charset="-78"/>
              </a:rPr>
              <a:t>با </a:t>
            </a:r>
            <a:r>
              <a:rPr lang="fa-IR" smtClean="0">
                <a:cs typeface="B Nazanin" panose="00000400000000000000" pitchFamily="2" charset="-78"/>
              </a:rPr>
              <a:t>جنگهای شدید</a:t>
            </a:r>
            <a:r>
              <a:rPr lang="fa-IR">
                <a:cs typeface="B Nazanin" panose="00000400000000000000" pitchFamily="2" charset="-78"/>
              </a:rPr>
              <a:t>، ادامه یافت. اما در دوران عباسیان از شدت نبردهای آنان کاسته شد و مناسبات تجاری و </a:t>
            </a:r>
            <a:r>
              <a:rPr lang="fa-IR">
                <a:cs typeface="B Nazanin" panose="00000400000000000000" pitchFamily="2" charset="-78"/>
              </a:rPr>
              <a:t>فرهنگی </a:t>
            </a:r>
            <a:r>
              <a:rPr lang="fa-IR" smtClean="0">
                <a:cs typeface="B Nazanin" panose="00000400000000000000" pitchFamily="2" charset="-78"/>
              </a:rPr>
              <a:t>نیز رونق </a:t>
            </a:r>
            <a:r>
              <a:rPr lang="fa-IR">
                <a:cs typeface="B Nazanin" panose="00000400000000000000" pitchFamily="2" charset="-78"/>
              </a:rPr>
              <a:t>یافت. ساختار قدرتمند دولت خزر و اتحاد آن با بیزانس مانع پیشروی اعراب در قفقاز </a:t>
            </a:r>
            <a:r>
              <a:rPr lang="fa-IR">
                <a:cs typeface="B Nazanin" panose="00000400000000000000" pitchFamily="2" charset="-78"/>
              </a:rPr>
              <a:t>شد</a:t>
            </a:r>
            <a:r>
              <a:rPr lang="fa-IR" smtClean="0">
                <a:cs typeface="B Nazanin" panose="00000400000000000000" pitchFamily="2" charset="-78"/>
              </a:rPr>
              <a:t> </a:t>
            </a:r>
          </a:p>
          <a:p>
            <a:pPr algn="just"/>
            <a:endParaRPr lang="fa-IR">
              <a:cs typeface="B Nazanin" panose="00000400000000000000" pitchFamily="2" charset="-78"/>
            </a:endParaRP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
        <p:nvSpPr>
          <p:cNvPr id="4" name="Flowchart: Process 3"/>
          <p:cNvSpPr/>
          <p:nvPr/>
        </p:nvSpPr>
        <p:spPr>
          <a:xfrm>
            <a:off x="1463040" y="4037428"/>
            <a:ext cx="3108960" cy="1111347"/>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ساختار قدرتمند دولت خزر</a:t>
            </a:r>
            <a:endParaRPr lang="fa-IR"/>
          </a:p>
        </p:txBody>
      </p:sp>
      <p:sp>
        <p:nvSpPr>
          <p:cNvPr id="5" name="Flowchart: Alternate Process 4"/>
          <p:cNvSpPr/>
          <p:nvPr/>
        </p:nvSpPr>
        <p:spPr>
          <a:xfrm>
            <a:off x="6096000" y="3875648"/>
            <a:ext cx="3334043" cy="1434905"/>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اتحاد آن با بیزانس</a:t>
            </a:r>
            <a:endParaRPr lang="fa-IR"/>
          </a:p>
        </p:txBody>
      </p:sp>
    </p:spTree>
    <p:extLst>
      <p:ext uri="{BB962C8B-B14F-4D97-AF65-F5344CB8AC3E}">
        <p14:creationId xmlns:p14="http://schemas.microsoft.com/office/powerpoint/2010/main" val="20552654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lnSpcReduction="10000"/>
          </a:bodyPr>
          <a:lstStyle/>
          <a:p>
            <a:pPr algn="just"/>
            <a:r>
              <a:rPr lang="fa-IR">
                <a:cs typeface="B Nazanin" panose="00000400000000000000" pitchFamily="2" charset="-78"/>
              </a:rPr>
              <a:t>اگر چه در دوره هشام در بسیاری از جبهه ها شکستهای نظامی رخ داد اما در </a:t>
            </a:r>
            <a:r>
              <a:rPr lang="fa-IR">
                <a:cs typeface="B Nazanin" panose="00000400000000000000" pitchFamily="2" charset="-78"/>
              </a:rPr>
              <a:t>جبهه </a:t>
            </a:r>
            <a:r>
              <a:rPr lang="fa-IR" smtClean="0">
                <a:cs typeface="B Nazanin" panose="00000400000000000000" pitchFamily="2" charset="-78"/>
              </a:rPr>
              <a:t>خزر پیروزیهایی </a:t>
            </a:r>
            <a:r>
              <a:rPr lang="fa-IR">
                <a:cs typeface="B Nazanin" panose="00000400000000000000" pitchFamily="2" charset="-78"/>
              </a:rPr>
              <a:t>پایداری حاصل شد. هشام توجه ویژه ای به نبرد با خزرها داشت و تا </a:t>
            </a:r>
            <a:r>
              <a:rPr lang="fa-IR">
                <a:cs typeface="B Nazanin" panose="00000400000000000000" pitchFamily="2" charset="-78"/>
              </a:rPr>
              <a:t>زمانی </a:t>
            </a:r>
            <a:r>
              <a:rPr lang="fa-IR" smtClean="0">
                <a:cs typeface="B Nazanin" panose="00000400000000000000" pitchFamily="2" charset="-78"/>
              </a:rPr>
              <a:t>که نتیجه </a:t>
            </a:r>
            <a:r>
              <a:rPr lang="fa-IR">
                <a:cs typeface="B Nazanin" panose="00000400000000000000" pitchFamily="2" charset="-78"/>
              </a:rPr>
              <a:t>نهایی حاصل شد سه والی را تغییر داد. ابتدا به جای جراح، که والی </a:t>
            </a:r>
            <a:r>
              <a:rPr lang="fa-IR">
                <a:cs typeface="B Nazanin" panose="00000400000000000000" pitchFamily="2" charset="-78"/>
              </a:rPr>
              <a:t>ارمنستان </a:t>
            </a:r>
            <a:r>
              <a:rPr lang="fa-IR" smtClean="0">
                <a:cs typeface="B Nazanin" panose="00000400000000000000" pitchFamily="2" charset="-78"/>
              </a:rPr>
              <a:t>و آذربایجان </a:t>
            </a:r>
            <a:r>
              <a:rPr lang="fa-IR">
                <a:cs typeface="B Nazanin" panose="00000400000000000000" pitchFamily="2" charset="-78"/>
              </a:rPr>
              <a:t>در دوره خلافت یزید بود، برادرش مسلمه بن عبدالملک را به عنوان والی منصوب</a:t>
            </a:r>
            <a:br>
              <a:rPr lang="fa-IR">
                <a:cs typeface="B Nazanin" panose="00000400000000000000" pitchFamily="2" charset="-78"/>
              </a:rPr>
            </a:br>
            <a:r>
              <a:rPr lang="fa-IR">
                <a:cs typeface="B Nazanin" panose="00000400000000000000" pitchFamily="2" charset="-78"/>
              </a:rPr>
              <a:t>نمود</a:t>
            </a:r>
            <a:r>
              <a:rPr lang="fa-IR">
                <a:cs typeface="B Nazanin" panose="00000400000000000000" pitchFamily="2" charset="-78"/>
              </a:rPr>
              <a:t>. </a:t>
            </a:r>
            <a:r>
              <a:rPr lang="fa-IR" smtClean="0">
                <a:cs typeface="B Nazanin" panose="00000400000000000000" pitchFamily="2" charset="-78"/>
              </a:rPr>
              <a:t>مسلمه</a:t>
            </a:r>
            <a:r>
              <a:rPr lang="fa-IR">
                <a:cs typeface="B Nazanin" panose="00000400000000000000" pitchFamily="2" charset="-78"/>
              </a:rPr>
              <a:t>، بهویژه به دلیل جنگهای موفقیتآمیز خود در مقابل بیزانس، </a:t>
            </a:r>
            <a:r>
              <a:rPr lang="fa-IR">
                <a:cs typeface="B Nazanin" panose="00000400000000000000" pitchFamily="2" charset="-78"/>
              </a:rPr>
              <a:t>در </a:t>
            </a:r>
            <a:r>
              <a:rPr lang="fa-IR" smtClean="0">
                <a:cs typeface="B Nazanin" panose="00000400000000000000" pitchFamily="2" charset="-78"/>
              </a:rPr>
              <a:t>زمرۀ موفقترین </a:t>
            </a:r>
            <a:r>
              <a:rPr lang="fa-IR">
                <a:cs typeface="B Nazanin" panose="00000400000000000000" pitchFamily="2" charset="-78"/>
              </a:rPr>
              <a:t>فرماندهان </a:t>
            </a:r>
            <a:r>
              <a:rPr lang="fa-IR">
                <a:cs typeface="B Nazanin" panose="00000400000000000000" pitchFamily="2" charset="-78"/>
              </a:rPr>
              <a:t>تاریخ </a:t>
            </a:r>
            <a:r>
              <a:rPr lang="fa-IR" smtClean="0">
                <a:cs typeface="B Nazanin" panose="00000400000000000000" pitchFamily="2" charset="-78"/>
              </a:rPr>
              <a:t>بنی امیه </a:t>
            </a:r>
            <a:r>
              <a:rPr lang="fa-IR">
                <a:cs typeface="B Nazanin" panose="00000400000000000000" pitchFamily="2" charset="-78"/>
              </a:rPr>
              <a:t>بود. اگر چه او یکی از محبوبترین </a:t>
            </a:r>
            <a:r>
              <a:rPr lang="fa-IR">
                <a:cs typeface="B Nazanin" panose="00000400000000000000" pitchFamily="2" charset="-78"/>
              </a:rPr>
              <a:t>فرزندان </a:t>
            </a:r>
            <a:r>
              <a:rPr lang="fa-IR" smtClean="0">
                <a:cs typeface="B Nazanin" panose="00000400000000000000" pitchFamily="2" charset="-78"/>
              </a:rPr>
              <a:t>خلیفه عبدالملک </a:t>
            </a:r>
            <a:r>
              <a:rPr lang="fa-IR">
                <a:cs typeface="B Nazanin" panose="00000400000000000000" pitchFamily="2" charset="-78"/>
              </a:rPr>
              <a:t>بود اما به دلیل اینکه مادرش عرب نبود، او را شایسته </a:t>
            </a:r>
            <a:r>
              <a:rPr lang="fa-IR">
                <a:cs typeface="B Nazanin" panose="00000400000000000000" pitchFamily="2" charset="-78"/>
              </a:rPr>
              <a:t>خلافت </a:t>
            </a:r>
            <a:r>
              <a:rPr lang="fa-IR" smtClean="0">
                <a:cs typeface="B Nazanin" panose="00000400000000000000" pitchFamily="2" charset="-78"/>
              </a:rPr>
              <a:t>نمی دیدند</a:t>
            </a:r>
            <a:r>
              <a:rPr lang="fa-IR">
                <a:cs typeface="B Nazanin" panose="00000400000000000000" pitchFamily="2" charset="-78"/>
              </a:rPr>
              <a:t>. </a:t>
            </a:r>
            <a:r>
              <a:rPr lang="fa-IR" b="1">
                <a:solidFill>
                  <a:srgbClr val="FF0000"/>
                </a:solidFill>
                <a:cs typeface="B Nazanin" panose="00000400000000000000" pitchFamily="2" charset="-78"/>
              </a:rPr>
              <a:t>با </a:t>
            </a:r>
            <a:r>
              <a:rPr lang="fa-IR" b="1" smtClean="0">
                <a:solidFill>
                  <a:srgbClr val="FF0000"/>
                </a:solidFill>
                <a:cs typeface="B Nazanin" panose="00000400000000000000" pitchFamily="2" charset="-78"/>
              </a:rPr>
              <a:t>این حال </a:t>
            </a:r>
            <a:r>
              <a:rPr lang="fa-IR" b="1">
                <a:solidFill>
                  <a:srgbClr val="FF0000"/>
                </a:solidFill>
                <a:cs typeface="B Nazanin" panose="00000400000000000000" pitchFamily="2" charset="-78"/>
              </a:rPr>
              <a:t>مسلمه هم به دلیل سرکوب آشوبها و هم به دلیل مبارزه موفق علیه بیزانس </a:t>
            </a:r>
            <a:r>
              <a:rPr lang="fa-IR" b="1">
                <a:solidFill>
                  <a:srgbClr val="FF0000"/>
                </a:solidFill>
                <a:cs typeface="B Nazanin" panose="00000400000000000000" pitchFamily="2" charset="-78"/>
              </a:rPr>
              <a:t>و </a:t>
            </a:r>
            <a:r>
              <a:rPr lang="fa-IR" b="1" smtClean="0">
                <a:solidFill>
                  <a:srgbClr val="FF0000"/>
                </a:solidFill>
                <a:cs typeface="B Nazanin" panose="00000400000000000000" pitchFamily="2" charset="-78"/>
              </a:rPr>
              <a:t>خزرها، یکی </a:t>
            </a:r>
            <a:r>
              <a:rPr lang="fa-IR" b="1">
                <a:solidFill>
                  <a:srgbClr val="FF0000"/>
                </a:solidFill>
                <a:cs typeface="B Nazanin" panose="00000400000000000000" pitchFamily="2" charset="-78"/>
              </a:rPr>
              <a:t>از مهمترین شخصیتهای تاریخ بنی امیه </a:t>
            </a:r>
            <a:r>
              <a:rPr lang="fa-IR" b="1">
                <a:solidFill>
                  <a:srgbClr val="FF0000"/>
                </a:solidFill>
                <a:cs typeface="B Nazanin" panose="00000400000000000000" pitchFamily="2" charset="-78"/>
              </a:rPr>
              <a:t>است</a:t>
            </a:r>
            <a:r>
              <a:rPr lang="fa-IR" b="1" smtClean="0">
                <a:solidFill>
                  <a:srgbClr val="FF0000"/>
                </a:solidFill>
                <a:cs typeface="B Nazanin" panose="00000400000000000000" pitchFamily="2" charset="-78"/>
              </a:rPr>
              <a:t>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39834716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او در طی سالهای ۷۲۸-۷۲۷م </a:t>
            </a:r>
            <a:r>
              <a:rPr lang="fa-IR">
                <a:cs typeface="B Nazanin" panose="00000400000000000000" pitchFamily="2" charset="-78"/>
              </a:rPr>
              <a:t>[-</a:t>
            </a:r>
            <a:r>
              <a:rPr lang="fa-IR" smtClean="0">
                <a:cs typeface="B Nazanin" panose="00000400000000000000" pitchFamily="2" charset="-78"/>
              </a:rPr>
              <a:t>۱۰۸ ۱۰۹ق</a:t>
            </a:r>
            <a:r>
              <a:rPr lang="fa-IR">
                <a:cs typeface="B Nazanin" panose="00000400000000000000" pitchFamily="2" charset="-78"/>
              </a:rPr>
              <a:t>] دو نبرد بزرگ با ترکها انجام داد. در منابع مختلف از جنگهای که </a:t>
            </a:r>
            <a:r>
              <a:rPr lang="fa-IR">
                <a:cs typeface="B Nazanin" panose="00000400000000000000" pitchFamily="2" charset="-78"/>
              </a:rPr>
              <a:t>در </a:t>
            </a:r>
            <a:r>
              <a:rPr lang="fa-IR" smtClean="0">
                <a:cs typeface="B Nazanin" panose="00000400000000000000" pitchFamily="2" charset="-78"/>
              </a:rPr>
              <a:t>سال.۷۲۷م [۱۰۸ق</a:t>
            </a:r>
            <a:r>
              <a:rPr lang="fa-IR">
                <a:cs typeface="B Nazanin" panose="00000400000000000000" pitchFamily="2" charset="-78"/>
              </a:rPr>
              <a:t>] اتفاق افتاد با عنوان ِ «</a:t>
            </a:r>
            <a:r>
              <a:rPr lang="fa-IR" b="1">
                <a:solidFill>
                  <a:srgbClr val="FF0000"/>
                </a:solidFill>
                <a:cs typeface="B Nazanin" panose="00000400000000000000" pitchFamily="2" charset="-78"/>
              </a:rPr>
              <a:t>نبرد گل</a:t>
            </a:r>
            <a:r>
              <a:rPr lang="fa-IR">
                <a:cs typeface="B Nazanin" panose="00000400000000000000" pitchFamily="2" charset="-78"/>
              </a:rPr>
              <a:t>» یاد شده است. جنگ ذکر شده به خاطر این </a:t>
            </a:r>
            <a:r>
              <a:rPr lang="fa-IR">
                <a:cs typeface="B Nazanin" panose="00000400000000000000" pitchFamily="2" charset="-78"/>
              </a:rPr>
              <a:t>که </a:t>
            </a:r>
            <a:r>
              <a:rPr lang="fa-IR" smtClean="0">
                <a:cs typeface="B Nazanin" panose="00000400000000000000" pitchFamily="2" charset="-78"/>
              </a:rPr>
              <a:t>در فصلی </a:t>
            </a:r>
            <a:r>
              <a:rPr lang="fa-IR">
                <a:cs typeface="B Nazanin" panose="00000400000000000000" pitchFamily="2" charset="-78"/>
              </a:rPr>
              <a:t>بسیار بارانی درگرفت و یک ماه هم به طول انجامید به این اسم نامگذاری شده است</a:t>
            </a:r>
            <a:r>
              <a:rPr lang="fa-IR">
                <a:cs typeface="B Nazanin" panose="00000400000000000000" pitchFamily="2" charset="-78"/>
              </a:rPr>
              <a:t>. </a:t>
            </a:r>
            <a:r>
              <a:rPr lang="fa-IR" smtClean="0">
                <a:cs typeface="B Nazanin" panose="00000400000000000000" pitchFamily="2" charset="-78"/>
              </a:rPr>
              <a:t>با اینکه </a:t>
            </a:r>
            <a:r>
              <a:rPr lang="fa-IR">
                <a:cs typeface="B Nazanin" panose="00000400000000000000" pitchFamily="2" charset="-78"/>
              </a:rPr>
              <a:t>مورخان عرب معتقدند </a:t>
            </a:r>
            <a:r>
              <a:rPr lang="fa-IR">
                <a:cs typeface="B Nazanin" panose="00000400000000000000" pitchFamily="2" charset="-78"/>
              </a:rPr>
              <a:t>عربها </a:t>
            </a:r>
            <a:r>
              <a:rPr lang="fa-IR" smtClean="0">
                <a:cs typeface="B Nazanin" panose="00000400000000000000" pitchFamily="2" charset="-78"/>
              </a:rPr>
              <a:t>پیروز شده اند </a:t>
            </a:r>
            <a:r>
              <a:rPr lang="fa-IR">
                <a:cs typeface="B Nazanin" panose="00000400000000000000" pitchFamily="2" charset="-78"/>
              </a:rPr>
              <a:t>اما در واقع، در این جنگ هیچ یک </a:t>
            </a:r>
            <a:r>
              <a:rPr lang="fa-IR">
                <a:cs typeface="B Nazanin" panose="00000400000000000000" pitchFamily="2" charset="-78"/>
              </a:rPr>
              <a:t>از </a:t>
            </a:r>
            <a:r>
              <a:rPr lang="fa-IR" smtClean="0">
                <a:cs typeface="B Nazanin" panose="00000400000000000000" pitchFamily="2" charset="-78"/>
              </a:rPr>
              <a:t>دو طرف </a:t>
            </a:r>
            <a:r>
              <a:rPr lang="fa-IR">
                <a:cs typeface="B Nazanin" panose="00000400000000000000" pitchFamily="2" charset="-78"/>
              </a:rPr>
              <a:t>حتی یک پیروزی قطعی هم کسب نکرده و مجبور به عقب </a:t>
            </a:r>
            <a:r>
              <a:rPr lang="fa-IR">
                <a:cs typeface="B Nazanin" panose="00000400000000000000" pitchFamily="2" charset="-78"/>
              </a:rPr>
              <a:t>نشینی </a:t>
            </a:r>
            <a:r>
              <a:rPr lang="fa-IR" smtClean="0">
                <a:cs typeface="B Nazanin" panose="00000400000000000000" pitchFamily="2" charset="-78"/>
              </a:rPr>
              <a:t>شده اند.</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26362655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هشام در همان سال برادرش مسلمه را برکنار و برای بار دوم جراح بن عبدالله الحکمی </a:t>
            </a:r>
            <a:r>
              <a:rPr lang="fa-IR">
                <a:cs typeface="B Nazanin" panose="00000400000000000000" pitchFamily="2" charset="-78"/>
              </a:rPr>
              <a:t>را </a:t>
            </a:r>
            <a:r>
              <a:rPr lang="fa-IR" smtClean="0">
                <a:cs typeface="B Nazanin" panose="00000400000000000000" pitchFamily="2" charset="-78"/>
              </a:rPr>
              <a:t>به عنوان </a:t>
            </a:r>
            <a:r>
              <a:rPr lang="fa-IR">
                <a:cs typeface="B Nazanin" panose="00000400000000000000" pitchFamily="2" charset="-78"/>
              </a:rPr>
              <a:t>والی انتخاب کرد. جراح و سپاه وی علیرغم داشتن تجربه کافی در منطقه قفقاز</a:t>
            </a:r>
            <a:r>
              <a:rPr lang="fa-IR">
                <a:cs typeface="B Nazanin" panose="00000400000000000000" pitchFamily="2" charset="-78"/>
              </a:rPr>
              <a:t>، </a:t>
            </a:r>
            <a:r>
              <a:rPr lang="fa-IR" smtClean="0">
                <a:cs typeface="B Nazanin" panose="00000400000000000000" pitchFamily="2" charset="-78"/>
              </a:rPr>
              <a:t>در جنگ </a:t>
            </a:r>
            <a:r>
              <a:rPr lang="fa-IR">
                <a:cs typeface="B Nazanin" panose="00000400000000000000" pitchFamily="2" charset="-78"/>
              </a:rPr>
              <a:t>با خزرها، شکست سنگینی متحمل شدند. در این جنگ عربها در </a:t>
            </a:r>
            <a:r>
              <a:rPr lang="fa-IR">
                <a:cs typeface="B Nazanin" panose="00000400000000000000" pitchFamily="2" charset="-78"/>
              </a:rPr>
              <a:t>اطراف </a:t>
            </a:r>
            <a:r>
              <a:rPr lang="fa-IR" smtClean="0">
                <a:cs typeface="B Nazanin" panose="00000400000000000000" pitchFamily="2" charset="-78"/>
              </a:rPr>
              <a:t>اردبیل خسارات </a:t>
            </a:r>
            <a:r>
              <a:rPr lang="fa-IR">
                <a:cs typeface="B Nazanin" panose="00000400000000000000" pitchFamily="2" charset="-78"/>
              </a:rPr>
              <a:t>زیادی را متحمل شدند و فرماندار جراح نیز در این جنگ </a:t>
            </a:r>
            <a:r>
              <a:rPr lang="fa-IR">
                <a:cs typeface="B Nazanin" panose="00000400000000000000" pitchFamily="2" charset="-78"/>
              </a:rPr>
              <a:t>جان </a:t>
            </a:r>
            <a:r>
              <a:rPr lang="fa-IR" smtClean="0">
                <a:cs typeface="B Nazanin" panose="00000400000000000000" pitchFamily="2" charset="-78"/>
              </a:rPr>
              <a:t>باخت. خزرها</a:t>
            </a:r>
            <a:r>
              <a:rPr lang="fa-IR">
                <a:cs typeface="B Nazanin" panose="00000400000000000000" pitchFamily="2" charset="-78"/>
              </a:rPr>
              <a:t>، </a:t>
            </a:r>
            <a:r>
              <a:rPr lang="fa-IR">
                <a:cs typeface="B Nazanin" panose="00000400000000000000" pitchFamily="2" charset="-78"/>
              </a:rPr>
              <a:t>با</a:t>
            </a:r>
            <a:r>
              <a:rPr lang="fa-IR" smtClean="0">
                <a:cs typeface="B Nazanin" panose="00000400000000000000" pitchFamily="2" charset="-78"/>
              </a:rPr>
              <a:t> </a:t>
            </a:r>
            <a:r>
              <a:rPr lang="fa-IR" smtClean="0">
                <a:cs typeface="B Nazanin" panose="00000400000000000000" pitchFamily="2" charset="-78"/>
              </a:rPr>
              <a:t>استفاده از این فرصت، شروع به گسترش قلمرو خود از منطقه آذربایجان تا دیار بکر کردند.</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
        <p:nvSpPr>
          <p:cNvPr id="4" name="Flowchart: Process 3"/>
          <p:cNvSpPr/>
          <p:nvPr/>
        </p:nvSpPr>
        <p:spPr>
          <a:xfrm>
            <a:off x="838200" y="4318781"/>
            <a:ext cx="3432517" cy="1237957"/>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جراح بن عبدالله الحکمی</a:t>
            </a:r>
            <a:endParaRPr lang="fa-IR"/>
          </a:p>
        </p:txBody>
      </p:sp>
    </p:spTree>
    <p:extLst>
      <p:ext uri="{BB962C8B-B14F-4D97-AF65-F5344CB8AC3E}">
        <p14:creationId xmlns:p14="http://schemas.microsoft.com/office/powerpoint/2010/main" val="13698342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وارد </a:t>
            </a:r>
            <a:r>
              <a:rPr lang="fa-IR">
                <a:cs typeface="B Nazanin" panose="00000400000000000000" pitchFamily="2" charset="-78"/>
              </a:rPr>
              <a:t>عمل شد </a:t>
            </a:r>
            <a:r>
              <a:rPr lang="fa-IR">
                <a:cs typeface="B Nazanin" panose="00000400000000000000" pitchFamily="2" charset="-78"/>
              </a:rPr>
              <a:t>و </a:t>
            </a:r>
            <a:r>
              <a:rPr lang="fa-IR" smtClean="0">
                <a:cs typeface="B Nazanin" panose="00000400000000000000" pitchFamily="2" charset="-78"/>
              </a:rPr>
              <a:t>سپاه خلیفه </a:t>
            </a:r>
            <a:r>
              <a:rPr lang="fa-IR">
                <a:cs typeface="B Nazanin" panose="00000400000000000000" pitchFamily="2" charset="-78"/>
              </a:rPr>
              <a:t>هشام برای گرفتن انتقام شکست تلخی که خورده </a:t>
            </a:r>
            <a:r>
              <a:rPr lang="fa-IR">
                <a:cs typeface="B Nazanin" panose="00000400000000000000" pitchFamily="2" charset="-78"/>
              </a:rPr>
              <a:t>بود </a:t>
            </a:r>
            <a:r>
              <a:rPr lang="fa-IR" smtClean="0">
                <a:cs typeface="B Nazanin" panose="00000400000000000000" pitchFamily="2" charset="-78"/>
              </a:rPr>
              <a:t>شخصا زبده ای </a:t>
            </a:r>
            <a:r>
              <a:rPr lang="fa-IR">
                <a:cs typeface="B Nazanin" panose="00000400000000000000" pitchFamily="2" charset="-78"/>
              </a:rPr>
              <a:t>را که آماده کرده بود، </a:t>
            </a:r>
            <a:r>
              <a:rPr lang="fa-IR">
                <a:cs typeface="B Nazanin" panose="00000400000000000000" pitchFamily="2" charset="-78"/>
              </a:rPr>
              <a:t>به </a:t>
            </a:r>
            <a:r>
              <a:rPr lang="fa-IR" smtClean="0">
                <a:cs typeface="B Nazanin" panose="00000400000000000000" pitchFamily="2" charset="-78"/>
              </a:rPr>
              <a:t>مقابله خزرها </a:t>
            </a:r>
            <a:r>
              <a:rPr lang="fa-IR">
                <a:cs typeface="B Nazanin" panose="00000400000000000000" pitchFamily="2" charset="-78"/>
              </a:rPr>
              <a:t>فرستاد. وی در طی این تدارکاتها</a:t>
            </a:r>
            <a:r>
              <a:rPr lang="fa-IR">
                <a:cs typeface="B Nazanin" panose="00000400000000000000" pitchFamily="2" charset="-78"/>
              </a:rPr>
              <a:t>، </a:t>
            </a:r>
            <a:r>
              <a:rPr lang="fa-IR" smtClean="0">
                <a:cs typeface="B Nazanin" panose="00000400000000000000" pitchFamily="2" charset="-78"/>
              </a:rPr>
              <a:t>برادرش مسلمه </a:t>
            </a:r>
            <a:r>
              <a:rPr lang="fa-IR">
                <a:cs typeface="B Nazanin" panose="00000400000000000000" pitchFamily="2" charset="-78"/>
              </a:rPr>
              <a:t>را به والیگری آذربایجان [و ارمنستان] بازگرداند. از این زمان به بعد مبارزه عرب </a:t>
            </a:r>
            <a:r>
              <a:rPr lang="fa-IR">
                <a:cs typeface="B Nazanin" panose="00000400000000000000" pitchFamily="2" charset="-78"/>
              </a:rPr>
              <a:t>ـ </a:t>
            </a:r>
            <a:r>
              <a:rPr lang="fa-IR" smtClean="0">
                <a:cs typeface="B Nazanin" panose="00000400000000000000" pitchFamily="2" charset="-78"/>
              </a:rPr>
              <a:t>خزر مجد </a:t>
            </a:r>
            <a:r>
              <a:rPr lang="fa-IR">
                <a:cs typeface="B Nazanin" panose="00000400000000000000" pitchFamily="2" charset="-78"/>
              </a:rPr>
              <a:t>با تمام شدت ادامه یافت. این مبارزات </a:t>
            </a:r>
            <a:r>
              <a:rPr lang="fa-IR">
                <a:cs typeface="B Nazanin" panose="00000400000000000000" pitchFamily="2" charset="-78"/>
              </a:rPr>
              <a:t>تا </a:t>
            </a:r>
            <a:r>
              <a:rPr lang="fa-IR" smtClean="0">
                <a:cs typeface="B Nazanin" panose="00000400000000000000" pitchFamily="2" charset="-78"/>
              </a:rPr>
              <a:t>سال  </a:t>
            </a:r>
            <a:r>
              <a:rPr lang="fa-IR">
                <a:cs typeface="B Nazanin" panose="00000400000000000000" pitchFamily="2" charset="-78"/>
              </a:rPr>
              <a:t>۷۳۲م [۱۱۳ق] با حملات </a:t>
            </a:r>
            <a:r>
              <a:rPr lang="fa-IR">
                <a:cs typeface="B Nazanin" panose="00000400000000000000" pitchFamily="2" charset="-78"/>
              </a:rPr>
              <a:t>متقابل </a:t>
            </a:r>
            <a:r>
              <a:rPr lang="fa-IR" smtClean="0">
                <a:cs typeface="B Nazanin" panose="00000400000000000000" pitchFamily="2" charset="-78"/>
              </a:rPr>
              <a:t>از سمت </a:t>
            </a:r>
            <a:r>
              <a:rPr lang="fa-IR">
                <a:cs typeface="B Nazanin" panose="00000400000000000000" pitchFamily="2" charset="-78"/>
              </a:rPr>
              <a:t>هر دو طرف ادامه یافت. اما سعد بن عمرو، فرمانده مسلمه، با حملات مداوم </a:t>
            </a:r>
            <a:r>
              <a:rPr lang="fa-IR">
                <a:cs typeface="B Nazanin" panose="00000400000000000000" pitchFamily="2" charset="-78"/>
              </a:rPr>
              <a:t>خود </a:t>
            </a:r>
            <a:r>
              <a:rPr lang="fa-IR" smtClean="0">
                <a:cs typeface="B Nazanin" panose="00000400000000000000" pitchFamily="2" charset="-78"/>
              </a:rPr>
              <a:t>در برابر </a:t>
            </a:r>
            <a:r>
              <a:rPr lang="fa-IR">
                <a:cs typeface="B Nazanin" panose="00000400000000000000" pitchFamily="2" charset="-78"/>
              </a:rPr>
              <a:t>خزرها، باعث شکسته شدن مقاومت آنان </a:t>
            </a:r>
            <a:r>
              <a:rPr lang="fa-IR">
                <a:cs typeface="B Nazanin" panose="00000400000000000000" pitchFamily="2" charset="-78"/>
              </a:rPr>
              <a:t>شد</a:t>
            </a:r>
            <a:r>
              <a:rPr lang="fa-IR" smtClean="0">
                <a:cs typeface="B Nazanin" panose="00000400000000000000" pitchFamily="2" charset="-78"/>
              </a:rPr>
              <a:t>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26046264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اگر چه مسلمه شکستهای آشکاری نداشت اما </a:t>
            </a:r>
            <a:r>
              <a:rPr lang="fa-IR">
                <a:cs typeface="B Nazanin" panose="00000400000000000000" pitchFamily="2" charset="-78"/>
              </a:rPr>
              <a:t>در </a:t>
            </a:r>
            <a:r>
              <a:rPr lang="fa-IR" smtClean="0">
                <a:cs typeface="B Nazanin" panose="00000400000000000000" pitchFamily="2" charset="-78"/>
              </a:rPr>
              <a:t>نتیجه </a:t>
            </a:r>
            <a:r>
              <a:rPr lang="fa-IR" b="1" smtClean="0">
                <a:solidFill>
                  <a:srgbClr val="FF0000"/>
                </a:solidFill>
                <a:cs typeface="B Nazanin" panose="00000400000000000000" pitchFamily="2" charset="-78"/>
              </a:rPr>
              <a:t>دسیسه های </a:t>
            </a:r>
            <a:r>
              <a:rPr lang="fa-IR" b="1">
                <a:solidFill>
                  <a:srgbClr val="FF0000"/>
                </a:solidFill>
                <a:cs typeface="B Nazanin" panose="00000400000000000000" pitchFamily="2" charset="-78"/>
              </a:rPr>
              <a:t>مختلف </a:t>
            </a:r>
            <a:r>
              <a:rPr lang="fa-IR">
                <a:cs typeface="B Nazanin" panose="00000400000000000000" pitchFamily="2" charset="-78"/>
              </a:rPr>
              <a:t>از منصبش</a:t>
            </a:r>
            <a:br>
              <a:rPr lang="fa-IR">
                <a:cs typeface="B Nazanin" panose="00000400000000000000" pitchFamily="2" charset="-78"/>
              </a:rPr>
            </a:br>
            <a:r>
              <a:rPr lang="fa-IR">
                <a:cs typeface="B Nazanin" panose="00000400000000000000" pitchFamily="2" charset="-78"/>
              </a:rPr>
              <a:t>برکنار و مروان بن محمد به جای او به عنوان والی انتخاب شد. در حقیقت روایت شده است که</a:t>
            </a:r>
            <a:br>
              <a:rPr lang="fa-IR">
                <a:cs typeface="B Nazanin" panose="00000400000000000000" pitchFamily="2" charset="-78"/>
              </a:rPr>
            </a:br>
            <a:r>
              <a:rPr lang="fa-IR">
                <a:cs typeface="B Nazanin" panose="00000400000000000000" pitchFamily="2" charset="-78"/>
              </a:rPr>
              <a:t>خود مروان نیز در این تغییر مؤثر بوده است</a:t>
            </a:r>
            <a:r>
              <a:rPr lang="fa-IR">
                <a:cs typeface="B Nazanin" panose="00000400000000000000" pitchFamily="2" charset="-78"/>
              </a:rPr>
              <a:t>. </a:t>
            </a:r>
            <a:r>
              <a:rPr lang="fa-IR" smtClean="0">
                <a:cs typeface="B Nazanin" panose="00000400000000000000" pitchFamily="2" charset="-78"/>
              </a:rPr>
              <a:t>با </a:t>
            </a:r>
            <a:r>
              <a:rPr lang="fa-IR">
                <a:cs typeface="B Nazanin" panose="00000400000000000000" pitchFamily="2" charset="-78"/>
              </a:rPr>
              <a:t>این وجود، مروان در سیاست </a:t>
            </a:r>
            <a:r>
              <a:rPr lang="fa-IR">
                <a:cs typeface="B Nazanin" panose="00000400000000000000" pitchFamily="2" charset="-78"/>
              </a:rPr>
              <a:t>قفقاز </a:t>
            </a:r>
            <a:r>
              <a:rPr lang="fa-IR" smtClean="0">
                <a:cs typeface="B Nazanin" panose="00000400000000000000" pitchFamily="2" charset="-78"/>
              </a:rPr>
              <a:t>تجربه کافی داشت</a:t>
            </a:r>
            <a:r>
              <a:rPr lang="fa-IR">
                <a:cs typeface="B Nazanin" panose="00000400000000000000" pitchFamily="2" charset="-78"/>
              </a:rPr>
              <a:t>. زیرا جنگ اعراب و خزران در زمان حکومت او روند دیگری به خود گرفت و </a:t>
            </a:r>
            <a:r>
              <a:rPr lang="fa-IR">
                <a:cs typeface="B Nazanin" panose="00000400000000000000" pitchFamily="2" charset="-78"/>
              </a:rPr>
              <a:t>اعراب </a:t>
            </a:r>
            <a:r>
              <a:rPr lang="fa-IR" smtClean="0">
                <a:cs typeface="B Nazanin" panose="00000400000000000000" pitchFamily="2" charset="-78"/>
              </a:rPr>
              <a:t>علی- رغم </a:t>
            </a:r>
            <a:r>
              <a:rPr lang="fa-IR">
                <a:cs typeface="B Nazanin" panose="00000400000000000000" pitchFamily="2" charset="-78"/>
              </a:rPr>
              <a:t>شکست در بسیاری </a:t>
            </a:r>
            <a:r>
              <a:rPr lang="fa-IR">
                <a:cs typeface="B Nazanin" panose="00000400000000000000" pitchFamily="2" charset="-78"/>
              </a:rPr>
              <a:t>از </a:t>
            </a:r>
            <a:r>
              <a:rPr lang="fa-IR" smtClean="0">
                <a:cs typeface="B Nazanin" panose="00000400000000000000" pitchFamily="2" charset="-78"/>
              </a:rPr>
              <a:t>جبهه ها</a:t>
            </a:r>
            <a:r>
              <a:rPr lang="fa-IR">
                <a:cs typeface="B Nazanin" panose="00000400000000000000" pitchFamily="2" charset="-78"/>
              </a:rPr>
              <a:t>، در برابر خزرها نتایج مشخص و موفقی کسب کردند</a:t>
            </a:r>
            <a:r>
              <a:rPr lang="fa-IR">
                <a:cs typeface="B Nazanin" panose="00000400000000000000" pitchFamily="2" charset="-78"/>
              </a:rPr>
              <a:t>. </a:t>
            </a:r>
            <a:r>
              <a:rPr lang="fa-IR" smtClean="0">
                <a:cs typeface="B Nazanin" panose="00000400000000000000" pitchFamily="2" charset="-78"/>
              </a:rPr>
              <a:t>مروان قبل </a:t>
            </a:r>
            <a:r>
              <a:rPr lang="fa-IR">
                <a:cs typeface="B Nazanin" panose="00000400000000000000" pitchFamily="2" charset="-78"/>
              </a:rPr>
              <a:t>از رفتن به منطقه، با حضور یافتن نزد خلیفه، تلاش کرد خلیفه را </a:t>
            </a:r>
            <a:r>
              <a:rPr lang="fa-IR">
                <a:cs typeface="B Nazanin" panose="00000400000000000000" pitchFamily="2" charset="-78"/>
              </a:rPr>
              <a:t>برای </a:t>
            </a:r>
            <a:r>
              <a:rPr lang="fa-IR" smtClean="0">
                <a:cs typeface="B Nazanin" panose="00000400000000000000" pitchFamily="2" charset="-78"/>
              </a:rPr>
              <a:t>حمله بزرگ </a:t>
            </a:r>
            <a:r>
              <a:rPr lang="fa-IR">
                <a:cs typeface="B Nazanin" panose="00000400000000000000" pitchFamily="2" charset="-78"/>
              </a:rPr>
              <a:t>به </a:t>
            </a:r>
            <a:r>
              <a:rPr lang="fa-IR" smtClean="0">
                <a:cs typeface="B Nazanin" panose="00000400000000000000" pitchFamily="2" charset="-78"/>
              </a:rPr>
              <a:t>خزرها راضی </a:t>
            </a:r>
            <a:r>
              <a:rPr lang="fa-IR">
                <a:cs typeface="B Nazanin" panose="00000400000000000000" pitchFamily="2" charset="-78"/>
              </a:rPr>
              <a:t>کند. وی پس از این موفقیت حدود صد هزار سرباز آماده کرد و مقدمات حمله </a:t>
            </a:r>
            <a:r>
              <a:rPr lang="fa-IR">
                <a:cs typeface="B Nazanin" panose="00000400000000000000" pitchFamily="2" charset="-78"/>
              </a:rPr>
              <a:t>به </a:t>
            </a:r>
            <a:r>
              <a:rPr lang="fa-IR" smtClean="0">
                <a:cs typeface="B Nazanin" panose="00000400000000000000" pitchFamily="2" charset="-78"/>
              </a:rPr>
              <a:t>خزرها را </a:t>
            </a:r>
            <a:r>
              <a:rPr lang="fa-IR">
                <a:cs typeface="B Nazanin" panose="00000400000000000000" pitchFamily="2" charset="-78"/>
              </a:rPr>
              <a:t>فراهم آورد. او در طی این سفر، شورش گرجستان را نیز سرکوب </a:t>
            </a:r>
            <a:r>
              <a:rPr lang="fa-IR">
                <a:cs typeface="B Nazanin" panose="00000400000000000000" pitchFamily="2" charset="-78"/>
              </a:rPr>
              <a:t>نمود</a:t>
            </a:r>
            <a:r>
              <a:rPr lang="fa-IR" smtClean="0">
                <a:cs typeface="B Nazanin" panose="00000400000000000000" pitchFamily="2" charset="-78"/>
              </a:rPr>
              <a:t>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24354848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r>
              <a:rPr lang="fa-IR">
                <a:cs typeface="B Nazanin" panose="00000400000000000000" pitchFamily="2" charset="-78"/>
              </a:rPr>
              <a:t>گرجیها </a:t>
            </a:r>
            <a:r>
              <a:rPr lang="fa-IR">
                <a:cs typeface="B Nazanin" panose="00000400000000000000" pitchFamily="2" charset="-78"/>
              </a:rPr>
              <a:t>به </a:t>
            </a:r>
            <a:r>
              <a:rPr lang="fa-IR" smtClean="0">
                <a:cs typeface="B Nazanin" panose="00000400000000000000" pitchFamily="2" charset="-78"/>
              </a:rPr>
              <a:t>دلیل ظلمها </a:t>
            </a:r>
            <a:r>
              <a:rPr lang="fa-IR">
                <a:cs typeface="B Nazanin" panose="00000400000000000000" pitchFamily="2" charset="-78"/>
              </a:rPr>
              <a:t>و شکنجه َ هایی که مرتکب شده بود. به او لقب کر به معنی ناشنوا دادند</a:t>
            </a:r>
            <a:r>
              <a:rPr lang="fa-IR">
                <a:cs typeface="B Nazanin" panose="00000400000000000000" pitchFamily="2" charset="-78"/>
              </a:rPr>
              <a:t>. </a:t>
            </a:r>
            <a:r>
              <a:rPr lang="fa-IR" smtClean="0">
                <a:cs typeface="B Nazanin" panose="00000400000000000000" pitchFamily="2" charset="-78"/>
              </a:rPr>
              <a:t>مروان </a:t>
            </a:r>
            <a:r>
              <a:rPr lang="fa-IR">
                <a:cs typeface="B Nazanin" panose="00000400000000000000" pitchFamily="2" charset="-78"/>
              </a:rPr>
              <a:t>که </a:t>
            </a:r>
            <a:r>
              <a:rPr lang="fa-IR" smtClean="0">
                <a:cs typeface="B Nazanin" panose="00000400000000000000" pitchFamily="2" charset="-78"/>
              </a:rPr>
              <a:t>قیام گرجیها </a:t>
            </a:r>
            <a:r>
              <a:rPr lang="fa-IR">
                <a:cs typeface="B Nazanin" panose="00000400000000000000" pitchFamily="2" charset="-78"/>
              </a:rPr>
              <a:t>را سرکوب کرده بود، بلافاصله به خزرها حمله کرد و مبارزه عرب ـ خزر </a:t>
            </a:r>
            <a:r>
              <a:rPr lang="fa-IR">
                <a:cs typeface="B Nazanin" panose="00000400000000000000" pitchFamily="2" charset="-78"/>
              </a:rPr>
              <a:t>در </a:t>
            </a:r>
            <a:r>
              <a:rPr lang="fa-IR" smtClean="0">
                <a:cs typeface="B Nazanin" panose="00000400000000000000" pitchFamily="2" charset="-78"/>
              </a:rPr>
              <a:t>منطقه وسیعی </a:t>
            </a:r>
            <a:r>
              <a:rPr lang="fa-IR">
                <a:cs typeface="B Nazanin" panose="00000400000000000000" pitchFamily="2" charset="-78"/>
              </a:rPr>
              <a:t>ادامه یافت. افزون بر این، اعراب در طی نبردهایی که در شهرهای کسکر </a:t>
            </a:r>
            <a:r>
              <a:rPr lang="fa-IR">
                <a:cs typeface="B Nazanin" panose="00000400000000000000" pitchFamily="2" charset="-78"/>
              </a:rPr>
              <a:t>و </a:t>
            </a:r>
            <a:r>
              <a:rPr lang="fa-IR" smtClean="0">
                <a:cs typeface="B Nazanin" panose="00000400000000000000" pitchFamily="2" charset="-78"/>
              </a:rPr>
              <a:t>سمندر درگرفت </a:t>
            </a:r>
            <a:r>
              <a:rPr lang="fa-IR">
                <a:cs typeface="B Nazanin" panose="00000400000000000000" pitchFamily="2" charset="-78"/>
              </a:rPr>
              <a:t>سپاه چهل هزار نفری خزر را به شدت شکست داد. خاقان خزر که تمام </a:t>
            </a:r>
            <a:r>
              <a:rPr lang="fa-IR">
                <a:cs typeface="B Nazanin" panose="00000400000000000000" pitchFamily="2" charset="-78"/>
              </a:rPr>
              <a:t>قدرت </a:t>
            </a:r>
            <a:r>
              <a:rPr lang="fa-IR" smtClean="0">
                <a:cs typeface="B Nazanin" panose="00000400000000000000" pitchFamily="2" charset="-78"/>
              </a:rPr>
              <a:t>دفاعی خود </a:t>
            </a:r>
            <a:r>
              <a:rPr lang="fa-IR">
                <a:cs typeface="B Nazanin" panose="00000400000000000000" pitchFamily="2" charset="-78"/>
              </a:rPr>
              <a:t>را در مقابل ارتش عرب که تا شهر بیضا[اتیل]، پایتخت، پیش آمده بودند، از </a:t>
            </a:r>
            <a:r>
              <a:rPr lang="fa-IR">
                <a:cs typeface="B Nazanin" panose="00000400000000000000" pitchFamily="2" charset="-78"/>
              </a:rPr>
              <a:t>دست </a:t>
            </a:r>
            <a:r>
              <a:rPr lang="fa-IR" smtClean="0">
                <a:cs typeface="B Nazanin" panose="00000400000000000000" pitchFamily="2" charset="-78"/>
              </a:rPr>
              <a:t>داده بود </a:t>
            </a:r>
            <a:r>
              <a:rPr lang="fa-IR">
                <a:cs typeface="B Nazanin" panose="00000400000000000000" pitchFamily="2" charset="-78"/>
              </a:rPr>
              <a:t>مجبور شد در سال ۷۳۷م [۱۱۸ق] درخواست صلح نمایند</a:t>
            </a:r>
            <a:r>
              <a:rPr lang="fa-IR">
                <a:cs typeface="B Nazanin" panose="00000400000000000000" pitchFamily="2" charset="-78"/>
              </a:rPr>
              <a:t>. </a:t>
            </a:r>
            <a:endParaRPr lang="fa-IR">
              <a:cs typeface="B Nazanin" panose="00000400000000000000" pitchFamily="2" charset="-78"/>
            </a:endParaRPr>
          </a:p>
        </p:txBody>
      </p:sp>
    </p:spTree>
    <p:extLst>
      <p:ext uri="{BB962C8B-B14F-4D97-AF65-F5344CB8AC3E}">
        <p14:creationId xmlns:p14="http://schemas.microsoft.com/office/powerpoint/2010/main" val="29718627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مروان در جواب درخواست صلح خاقان خزر، شرط مسلمان شدن خاقان را مطرح نمود و خاقان از روی اجبار مسلمان </a:t>
            </a:r>
            <a:r>
              <a:rPr lang="fa-IR" smtClean="0">
                <a:cs typeface="B Nazanin" panose="00000400000000000000" pitchFamily="2" charset="-78"/>
              </a:rPr>
              <a:t>شد</a:t>
            </a:r>
            <a:r>
              <a:rPr lang="fa-IR">
                <a:cs typeface="B Nazanin" panose="00000400000000000000" pitchFamily="2" charset="-78"/>
              </a:rPr>
              <a:t>. اما بعد از رفتن عربها به دین قبلی خود بازگشت. زمانی که مسلمانان عقب </a:t>
            </a:r>
            <a:r>
              <a:rPr lang="fa-IR">
                <a:cs typeface="B Nazanin" panose="00000400000000000000" pitchFamily="2" charset="-78"/>
              </a:rPr>
              <a:t>نشینی </a:t>
            </a:r>
            <a:r>
              <a:rPr lang="fa-IR" smtClean="0">
                <a:cs typeface="B Nazanin" panose="00000400000000000000" pitchFamily="2" charset="-78"/>
              </a:rPr>
              <a:t>می- کردند</a:t>
            </a:r>
            <a:r>
              <a:rPr lang="fa-IR">
                <a:cs typeface="B Nazanin" panose="00000400000000000000" pitchFamily="2" charset="-78"/>
              </a:rPr>
              <a:t>، دو روحانی به نامهای نوح بن ثابت و عبدالرحمان الهولوی برای گسترش اسلام </a:t>
            </a:r>
            <a:r>
              <a:rPr lang="fa-IR">
                <a:cs typeface="B Nazanin" panose="00000400000000000000" pitchFamily="2" charset="-78"/>
              </a:rPr>
              <a:t>در </a:t>
            </a:r>
            <a:r>
              <a:rPr lang="fa-IR" smtClean="0">
                <a:cs typeface="B Nazanin" panose="00000400000000000000" pitchFamily="2" charset="-78"/>
              </a:rPr>
              <a:t>شهر ایدیل </a:t>
            </a:r>
            <a:r>
              <a:rPr lang="fa-IR">
                <a:cs typeface="B Nazanin" panose="00000400000000000000" pitchFamily="2" charset="-78"/>
              </a:rPr>
              <a:t>ماندگار شدند. از آن تاریخ به بعد جنگ شدیدی میان خزرها و اعراب صورت </a:t>
            </a:r>
            <a:r>
              <a:rPr lang="fa-IR">
                <a:cs typeface="B Nazanin" panose="00000400000000000000" pitchFamily="2" charset="-78"/>
              </a:rPr>
              <a:t>نگرفت </a:t>
            </a:r>
            <a:r>
              <a:rPr lang="fa-IR" smtClean="0">
                <a:cs typeface="B Nazanin" panose="00000400000000000000" pitchFamily="2" charset="-78"/>
              </a:rPr>
              <a:t>و دین </a:t>
            </a:r>
            <a:r>
              <a:rPr lang="fa-IR">
                <a:cs typeface="B Nazanin" panose="00000400000000000000" pitchFamily="2" charset="-78"/>
              </a:rPr>
              <a:t>اسلام، هرچند به کندی، در میان خزرها کم کم گسترش </a:t>
            </a:r>
            <a:r>
              <a:rPr lang="fa-IR">
                <a:cs typeface="B Nazanin" panose="00000400000000000000" pitchFamily="2" charset="-78"/>
              </a:rPr>
              <a:t>یافت</a:t>
            </a:r>
            <a:r>
              <a:rPr lang="fa-IR" smtClean="0">
                <a:cs typeface="B Nazanin" panose="00000400000000000000" pitchFamily="2" charset="-78"/>
              </a:rPr>
              <a:t>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
        <p:nvSpPr>
          <p:cNvPr id="4" name="Flowchart: Process 3"/>
          <p:cNvSpPr/>
          <p:nvPr/>
        </p:nvSpPr>
        <p:spPr>
          <a:xfrm>
            <a:off x="838200" y="4135902"/>
            <a:ext cx="3305908" cy="1463040"/>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درخواست صلح خاقان خزر</a:t>
            </a:r>
            <a:endParaRPr lang="fa-IR"/>
          </a:p>
        </p:txBody>
      </p:sp>
    </p:spTree>
    <p:extLst>
      <p:ext uri="{BB962C8B-B14F-4D97-AF65-F5344CB8AC3E}">
        <p14:creationId xmlns:p14="http://schemas.microsoft.com/office/powerpoint/2010/main" val="18072071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این پیروزی قاطع در زمان حکومت مروان کافی بود تا اعراب بتوانند برای مدتی </a:t>
            </a:r>
            <a:r>
              <a:rPr lang="fa-IR">
                <a:cs typeface="B Nazanin" panose="00000400000000000000" pitchFamily="2" charset="-78"/>
              </a:rPr>
              <a:t>بر </a:t>
            </a:r>
            <a:r>
              <a:rPr lang="fa-IR" smtClean="0">
                <a:cs typeface="B Nazanin" panose="00000400000000000000" pitchFamily="2" charset="-78"/>
              </a:rPr>
              <a:t>خزرها سلطه </a:t>
            </a:r>
            <a:r>
              <a:rPr lang="fa-IR">
                <a:cs typeface="B Nazanin" panose="00000400000000000000" pitchFamily="2" charset="-78"/>
              </a:rPr>
              <a:t>سیاسی داشته باشند. با توجه بر این </a:t>
            </a:r>
            <a:r>
              <a:rPr lang="fa-IR">
                <a:cs typeface="B Nazanin" panose="00000400000000000000" pitchFamily="2" charset="-78"/>
              </a:rPr>
              <a:t>امر</a:t>
            </a:r>
            <a:r>
              <a:rPr lang="fa-IR" smtClean="0">
                <a:cs typeface="B Nazanin" panose="00000400000000000000" pitchFamily="2" charset="-78"/>
              </a:rPr>
              <a:t>،. به دنبال </a:t>
            </a:r>
            <a:r>
              <a:rPr lang="fa-IR">
                <a:cs typeface="B Nazanin" panose="00000400000000000000" pitchFamily="2" charset="-78"/>
              </a:rPr>
              <a:t>آن</a:t>
            </a:r>
            <a:r>
              <a:rPr lang="fa-IR">
                <a:cs typeface="B Nazanin" panose="00000400000000000000" pitchFamily="2" charset="-78"/>
              </a:rPr>
              <a:t>، </a:t>
            </a:r>
            <a:r>
              <a:rPr lang="fa-IR" smtClean="0">
                <a:cs typeface="B Nazanin" panose="00000400000000000000" pitchFamily="2" charset="-78"/>
              </a:rPr>
              <a:t>سلطه سیاسی</a:t>
            </a:r>
            <a:r>
              <a:rPr lang="fa-IR" b="1" smtClean="0">
                <a:solidFill>
                  <a:srgbClr val="FF0000"/>
                </a:solidFill>
                <a:cs typeface="B Nazanin" panose="00000400000000000000" pitchFamily="2" charset="-78"/>
              </a:rPr>
              <a:t>اعراب پیش بینی میکردند که اسلام، همانند سایر شهرهای تحت سلطه آنها ، به سرعت در میان ترکهای خزر نیز گسترش خواهد یافت</a:t>
            </a:r>
            <a:r>
              <a:rPr lang="fa-IR" smtClean="0">
                <a:cs typeface="B Nazanin" panose="00000400000000000000" pitchFamily="2" charset="-78"/>
              </a:rPr>
              <a:t> </a:t>
            </a:r>
            <a:r>
              <a:rPr lang="fa-IR">
                <a:cs typeface="B Nazanin" panose="00000400000000000000" pitchFamily="2" charset="-78"/>
              </a:rPr>
              <a:t>آنها نیز طولانی مدت خواهد بود و </a:t>
            </a:r>
            <a:r>
              <a:rPr lang="fa-IR">
                <a:cs typeface="B Nazanin" panose="00000400000000000000" pitchFamily="2" charset="-78"/>
              </a:rPr>
              <a:t>این </a:t>
            </a:r>
            <a:r>
              <a:rPr lang="fa-IR" smtClean="0">
                <a:cs typeface="B Nazanin" panose="00000400000000000000" pitchFamily="2" charset="-78"/>
              </a:rPr>
              <a:t>منطقه جنگی </a:t>
            </a:r>
            <a:r>
              <a:rPr lang="fa-IR">
                <a:cs typeface="B Nazanin" panose="00000400000000000000" pitchFamily="2" charset="-78"/>
              </a:rPr>
              <a:t>که </a:t>
            </a:r>
            <a:r>
              <a:rPr lang="fa-IR">
                <a:cs typeface="B Nazanin" panose="00000400000000000000" pitchFamily="2" charset="-78"/>
              </a:rPr>
              <a:t>سالها </a:t>
            </a:r>
            <a:r>
              <a:rPr lang="fa-IR" smtClean="0">
                <a:cs typeface="B Nazanin" panose="00000400000000000000" pitchFamily="2" charset="-78"/>
              </a:rPr>
              <a:t>بخش مهمی </a:t>
            </a:r>
            <a:r>
              <a:rPr lang="fa-IR">
                <a:cs typeface="B Nazanin" panose="00000400000000000000" pitchFamily="2" charset="-78"/>
              </a:rPr>
              <a:t>از سپاه را به خود مشغول کرده بود، به آرامش خواهد رسید. اما </a:t>
            </a:r>
            <a:r>
              <a:rPr lang="fa-IR">
                <a:cs typeface="B Nazanin" panose="00000400000000000000" pitchFamily="2" charset="-78"/>
              </a:rPr>
              <a:t>این </a:t>
            </a:r>
            <a:r>
              <a:rPr lang="fa-IR" smtClean="0">
                <a:cs typeface="B Nazanin" panose="00000400000000000000" pitchFamily="2" charset="-78"/>
              </a:rPr>
              <a:t>پیش بینی </a:t>
            </a:r>
            <a:r>
              <a:rPr lang="fa-IR">
                <a:cs typeface="B Nazanin" panose="00000400000000000000" pitchFamily="2" charset="-78"/>
              </a:rPr>
              <a:t>آن </a:t>
            </a:r>
            <a:r>
              <a:rPr lang="fa-IR" smtClean="0">
                <a:cs typeface="B Nazanin" panose="00000400000000000000" pitchFamily="2" charset="-78"/>
              </a:rPr>
              <a:t>طور که </a:t>
            </a:r>
            <a:r>
              <a:rPr lang="fa-IR">
                <a:cs typeface="B Nazanin" panose="00000400000000000000" pitchFamily="2" charset="-78"/>
              </a:rPr>
              <a:t>انتظار میرفت درست از آب درنیامد و خزرها همچنان از پذیرش اسلام سر باز زدند</a:t>
            </a:r>
            <a:r>
              <a:rPr lang="fa-IR">
                <a:cs typeface="B Nazanin" panose="00000400000000000000" pitchFamily="2" charset="-78"/>
              </a:rPr>
              <a:t>. </a:t>
            </a:r>
            <a:r>
              <a:rPr lang="fa-IR" smtClean="0">
                <a:cs typeface="B Nazanin" panose="00000400000000000000" pitchFamily="2" charset="-78"/>
              </a:rPr>
              <a:t>دلیل این </a:t>
            </a:r>
            <a:r>
              <a:rPr lang="fa-IR">
                <a:cs typeface="B Nazanin" panose="00000400000000000000" pitchFamily="2" charset="-78"/>
              </a:rPr>
              <a:t>امر پیش از هر چیز این بود که در میان خزرها، مانند سایر مناطق اسلامی شده</a:t>
            </a:r>
            <a:r>
              <a:rPr lang="fa-IR">
                <a:cs typeface="B Nazanin" panose="00000400000000000000" pitchFamily="2" charset="-78"/>
              </a:rPr>
              <a:t>، </a:t>
            </a:r>
            <a:r>
              <a:rPr lang="fa-IR" smtClean="0">
                <a:cs typeface="B Nazanin" panose="00000400000000000000" pitchFamily="2" charset="-78"/>
              </a:rPr>
              <a:t>آشفتگی اجتماعی </a:t>
            </a:r>
            <a:r>
              <a:rPr lang="fa-IR">
                <a:cs typeface="B Nazanin" panose="00000400000000000000" pitchFamily="2" charset="-78"/>
              </a:rPr>
              <a:t>و سیاسی کافی برای تسهیل کار اعراب وجود نداشت</a:t>
            </a:r>
            <a:r>
              <a:rPr lang="fa-IR">
                <a:cs typeface="B Nazanin" panose="00000400000000000000" pitchFamily="2" charset="-78"/>
              </a:rPr>
              <a:t>. </a:t>
            </a:r>
            <a:endParaRPr lang="fa-IR">
              <a:cs typeface="B Nazanin" panose="00000400000000000000" pitchFamily="2" charset="-78"/>
            </a:endParaRPr>
          </a:p>
        </p:txBody>
      </p:sp>
    </p:spTree>
    <p:extLst>
      <p:ext uri="{BB962C8B-B14F-4D97-AF65-F5344CB8AC3E}">
        <p14:creationId xmlns:p14="http://schemas.microsoft.com/office/powerpoint/2010/main" val="30078679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علاوه بر این، تجارت </a:t>
            </a:r>
            <a:r>
              <a:rPr lang="fa-IR">
                <a:cs typeface="B Nazanin" panose="00000400000000000000" pitchFamily="2" charset="-78"/>
              </a:rPr>
              <a:t>پویا </a:t>
            </a:r>
            <a:r>
              <a:rPr lang="fa-IR" smtClean="0">
                <a:cs typeface="B Nazanin" panose="00000400000000000000" pitchFamily="2" charset="-78"/>
              </a:rPr>
              <a:t>و زندۀ </a:t>
            </a:r>
            <a:r>
              <a:rPr lang="fa-IR">
                <a:cs typeface="B Nazanin" panose="00000400000000000000" pitchFamily="2" charset="-78"/>
              </a:rPr>
              <a:t>کشور و همزیستی هماهنگ عناصر مختلف باعث شد تا زندگی </a:t>
            </a:r>
            <a:r>
              <a:rPr lang="fa-IR">
                <a:cs typeface="B Nazanin" panose="00000400000000000000" pitchFamily="2" charset="-78"/>
              </a:rPr>
              <a:t>تحت </a:t>
            </a:r>
            <a:r>
              <a:rPr lang="fa-IR" smtClean="0">
                <a:cs typeface="B Nazanin" panose="00000400000000000000" pitchFamily="2" charset="-78"/>
              </a:rPr>
              <a:t>سلطه حکومت بنی امیه </a:t>
            </a:r>
            <a:r>
              <a:rPr lang="fa-IR">
                <a:cs typeface="B Nazanin" panose="00000400000000000000" pitchFamily="2" charset="-78"/>
              </a:rPr>
              <a:t>که سالهای طولانی غیرعربها را تحقیر کرده بود برای خزرها جذاب و </a:t>
            </a:r>
            <a:r>
              <a:rPr lang="fa-IR">
                <a:cs typeface="B Nazanin" panose="00000400000000000000" pitchFamily="2" charset="-78"/>
              </a:rPr>
              <a:t>قابل </a:t>
            </a:r>
            <a:r>
              <a:rPr lang="fa-IR" smtClean="0">
                <a:cs typeface="B Nazanin" panose="00000400000000000000" pitchFamily="2" charset="-78"/>
              </a:rPr>
              <a:t>قبول نباشد</a:t>
            </a:r>
            <a:r>
              <a:rPr lang="fa-IR">
                <a:cs typeface="B Nazanin" panose="00000400000000000000" pitchFamily="2" charset="-78"/>
              </a:rPr>
              <a:t>. علاوه بر پیشرفت دولت خزر در این </a:t>
            </a:r>
            <a:r>
              <a:rPr lang="fa-IR">
                <a:cs typeface="B Nazanin" panose="00000400000000000000" pitchFamily="2" charset="-78"/>
              </a:rPr>
              <a:t>دوره</a:t>
            </a:r>
            <a:r>
              <a:rPr lang="fa-IR" smtClean="0">
                <a:cs typeface="B Nazanin" panose="00000400000000000000" pitchFamily="2" charset="-78"/>
              </a:rPr>
              <a:t>، </a:t>
            </a:r>
            <a:r>
              <a:rPr lang="fa-IR">
                <a:cs typeface="B Nazanin" panose="00000400000000000000" pitchFamily="2" charset="-78"/>
              </a:rPr>
              <a:t>مستقر </a:t>
            </a:r>
            <a:r>
              <a:rPr lang="fa-IR">
                <a:cs typeface="B Nazanin" panose="00000400000000000000" pitchFamily="2" charset="-78"/>
              </a:rPr>
              <a:t>و </a:t>
            </a:r>
            <a:r>
              <a:rPr lang="fa-IR" smtClean="0">
                <a:cs typeface="B Nazanin" panose="00000400000000000000" pitchFamily="2" charset="-78"/>
              </a:rPr>
              <a:t>متمدن می توان </a:t>
            </a:r>
            <a:r>
              <a:rPr lang="fa-IR">
                <a:cs typeface="B Nazanin" panose="00000400000000000000" pitchFamily="2" charset="-78"/>
              </a:rPr>
              <a:t>از تأثیر </a:t>
            </a:r>
            <a:r>
              <a:rPr lang="fa-IR">
                <a:cs typeface="B Nazanin" panose="00000400000000000000" pitchFamily="2" charset="-78"/>
              </a:rPr>
              <a:t>جامعه </a:t>
            </a:r>
            <a:r>
              <a:rPr lang="fa-IR" smtClean="0">
                <a:cs typeface="B Nazanin" panose="00000400000000000000" pitchFamily="2" charset="-78"/>
              </a:rPr>
              <a:t>نسبتا خزر </a:t>
            </a:r>
            <a:r>
              <a:rPr lang="fa-IR">
                <a:cs typeface="B Nazanin" panose="00000400000000000000" pitchFamily="2" charset="-78"/>
              </a:rPr>
              <a:t>نیز چشم پوشی کرد. نظم تثبیت شدۀ دولت و فعالیتهای تجاری با درآمد بالا </a:t>
            </a:r>
            <a:r>
              <a:rPr lang="fa-IR">
                <a:cs typeface="B Nazanin" panose="00000400000000000000" pitchFamily="2" charset="-78"/>
              </a:rPr>
              <a:t>در </a:t>
            </a:r>
            <a:r>
              <a:rPr lang="fa-IR" smtClean="0">
                <a:cs typeface="B Nazanin" panose="00000400000000000000" pitchFamily="2" charset="-78"/>
              </a:rPr>
              <a:t>کنار تعصبات </a:t>
            </a:r>
            <a:r>
              <a:rPr lang="fa-IR">
                <a:cs typeface="B Nazanin" panose="00000400000000000000" pitchFamily="2" charset="-78"/>
              </a:rPr>
              <a:t>دینی و وحدت سیاسی، خزرها را به یک دولت قدرتمند تبدیل کرده </a:t>
            </a:r>
            <a:r>
              <a:rPr lang="fa-IR">
                <a:cs typeface="B Nazanin" panose="00000400000000000000" pitchFamily="2" charset="-78"/>
              </a:rPr>
              <a:t>بود</a:t>
            </a:r>
            <a:r>
              <a:rPr lang="fa-IR" smtClean="0">
                <a:cs typeface="B Nazanin" panose="00000400000000000000" pitchFamily="2" charset="-78"/>
              </a:rPr>
              <a:t>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
        <p:nvSpPr>
          <p:cNvPr id="4" name="Flowchart: Process 3"/>
          <p:cNvSpPr/>
          <p:nvPr/>
        </p:nvSpPr>
        <p:spPr>
          <a:xfrm>
            <a:off x="1195754" y="4403188"/>
            <a:ext cx="4783015" cy="1773775"/>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smtClean="0">
                <a:solidFill>
                  <a:prstClr val="black"/>
                </a:solidFill>
                <a:cs typeface="B Nazanin" panose="00000400000000000000" pitchFamily="2" charset="-78"/>
              </a:rPr>
              <a:t>1- نظم </a:t>
            </a:r>
            <a:r>
              <a:rPr lang="fa-IR" sz="2800">
                <a:solidFill>
                  <a:prstClr val="black"/>
                </a:solidFill>
                <a:cs typeface="B Nazanin" panose="00000400000000000000" pitchFamily="2" charset="-78"/>
              </a:rPr>
              <a:t>تثبیت شدۀ </a:t>
            </a:r>
            <a:r>
              <a:rPr lang="fa-IR" sz="2800">
                <a:solidFill>
                  <a:prstClr val="black"/>
                </a:solidFill>
                <a:cs typeface="B Nazanin" panose="00000400000000000000" pitchFamily="2" charset="-78"/>
              </a:rPr>
              <a:t>دولت </a:t>
            </a:r>
            <a:endParaRPr lang="fa-IR" sz="2800" smtClean="0">
              <a:solidFill>
                <a:prstClr val="black"/>
              </a:solidFill>
              <a:cs typeface="B Nazanin" panose="00000400000000000000" pitchFamily="2" charset="-78"/>
            </a:endParaRPr>
          </a:p>
          <a:p>
            <a:pPr algn="ctr"/>
            <a:r>
              <a:rPr lang="fa-IR" sz="2800" smtClean="0">
                <a:solidFill>
                  <a:prstClr val="black"/>
                </a:solidFill>
                <a:cs typeface="B Nazanin" panose="00000400000000000000" pitchFamily="2" charset="-78"/>
              </a:rPr>
              <a:t>2- </a:t>
            </a:r>
            <a:r>
              <a:rPr lang="fa-IR" sz="2800">
                <a:solidFill>
                  <a:prstClr val="black"/>
                </a:solidFill>
                <a:cs typeface="B Nazanin" panose="00000400000000000000" pitchFamily="2" charset="-78"/>
              </a:rPr>
              <a:t>فعالیتهای تجاری با درآمد </a:t>
            </a:r>
            <a:r>
              <a:rPr lang="fa-IR" sz="2800">
                <a:solidFill>
                  <a:prstClr val="black"/>
                </a:solidFill>
                <a:cs typeface="B Nazanin" panose="00000400000000000000" pitchFamily="2" charset="-78"/>
              </a:rPr>
              <a:t>بالا </a:t>
            </a:r>
            <a:endParaRPr lang="fa-IR" sz="2800" smtClean="0">
              <a:solidFill>
                <a:prstClr val="black"/>
              </a:solidFill>
              <a:cs typeface="B Nazanin" panose="00000400000000000000" pitchFamily="2" charset="-78"/>
            </a:endParaRPr>
          </a:p>
          <a:p>
            <a:pPr algn="ctr"/>
            <a:r>
              <a:rPr lang="fa-IR" sz="2800" smtClean="0">
                <a:solidFill>
                  <a:prstClr val="black"/>
                </a:solidFill>
                <a:cs typeface="B Nazanin" panose="00000400000000000000" pitchFamily="2" charset="-78"/>
              </a:rPr>
              <a:t>3- کنار </a:t>
            </a:r>
            <a:r>
              <a:rPr lang="fa-IR" sz="2800">
                <a:solidFill>
                  <a:prstClr val="black"/>
                </a:solidFill>
                <a:cs typeface="B Nazanin" panose="00000400000000000000" pitchFamily="2" charset="-78"/>
              </a:rPr>
              <a:t>تعصبات </a:t>
            </a:r>
            <a:r>
              <a:rPr lang="fa-IR" sz="2800">
                <a:solidFill>
                  <a:prstClr val="black"/>
                </a:solidFill>
                <a:cs typeface="B Nazanin" panose="00000400000000000000" pitchFamily="2" charset="-78"/>
              </a:rPr>
              <a:t>دینی </a:t>
            </a:r>
            <a:endParaRPr lang="fa-IR" sz="2800" smtClean="0">
              <a:solidFill>
                <a:prstClr val="black"/>
              </a:solidFill>
              <a:cs typeface="B Nazanin" panose="00000400000000000000" pitchFamily="2" charset="-78"/>
            </a:endParaRPr>
          </a:p>
          <a:p>
            <a:pPr algn="ctr"/>
            <a:r>
              <a:rPr lang="fa-IR" sz="2800" smtClean="0">
                <a:solidFill>
                  <a:prstClr val="black"/>
                </a:solidFill>
                <a:cs typeface="B Nazanin" panose="00000400000000000000" pitchFamily="2" charset="-78"/>
              </a:rPr>
              <a:t>4- </a:t>
            </a:r>
            <a:r>
              <a:rPr lang="fa-IR" sz="2800">
                <a:solidFill>
                  <a:prstClr val="black"/>
                </a:solidFill>
                <a:cs typeface="B Nazanin" panose="00000400000000000000" pitchFamily="2" charset="-78"/>
              </a:rPr>
              <a:t>وحدت سیاسی</a:t>
            </a:r>
            <a:endParaRPr lang="fa-IR"/>
          </a:p>
        </p:txBody>
      </p:sp>
    </p:spTree>
    <p:extLst>
      <p:ext uri="{BB962C8B-B14F-4D97-AF65-F5344CB8AC3E}">
        <p14:creationId xmlns:p14="http://schemas.microsoft.com/office/powerpoint/2010/main" val="11388615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solidFill>
                  <a:srgbClr val="FF0000"/>
                </a:solidFill>
                <a:cs typeface="B Nazanin" panose="00000400000000000000" pitchFamily="2" charset="-78"/>
              </a:rPr>
              <a:t>پس </a:t>
            </a:r>
            <a:r>
              <a:rPr lang="fa-IR" b="1">
                <a:solidFill>
                  <a:srgbClr val="FF0000"/>
                </a:solidFill>
                <a:cs typeface="B Nazanin" panose="00000400000000000000" pitchFamily="2" charset="-78"/>
              </a:rPr>
              <a:t>از </a:t>
            </a:r>
            <a:r>
              <a:rPr lang="fa-IR" b="1" smtClean="0">
                <a:solidFill>
                  <a:srgbClr val="FF0000"/>
                </a:solidFill>
                <a:cs typeface="B Nazanin" panose="00000400000000000000" pitchFamily="2" charset="-78"/>
              </a:rPr>
              <a:t>ضربه </a:t>
            </a:r>
            <a:r>
              <a:rPr lang="fa-IR" b="1">
                <a:solidFill>
                  <a:srgbClr val="FF0000"/>
                </a:solidFill>
                <a:cs typeface="B Nazanin" panose="00000400000000000000" pitchFamily="2" charset="-78"/>
              </a:rPr>
              <a:t>سنگینی که به فرماندهی مروان بر خزرها فرود آمد آنها دیگر </a:t>
            </a:r>
            <a:r>
              <a:rPr lang="fa-IR" b="1">
                <a:solidFill>
                  <a:srgbClr val="FF0000"/>
                </a:solidFill>
                <a:cs typeface="B Nazanin" panose="00000400000000000000" pitchFamily="2" charset="-78"/>
              </a:rPr>
              <a:t>خطری </a:t>
            </a:r>
            <a:r>
              <a:rPr lang="fa-IR" b="1" smtClean="0">
                <a:solidFill>
                  <a:srgbClr val="FF0000"/>
                </a:solidFill>
                <a:cs typeface="B Nazanin" panose="00000400000000000000" pitchFamily="2" charset="-78"/>
              </a:rPr>
              <a:t>برای عربها </a:t>
            </a:r>
            <a:r>
              <a:rPr lang="fa-IR" b="1">
                <a:solidFill>
                  <a:srgbClr val="FF0000"/>
                </a:solidFill>
                <a:cs typeface="B Nazanin" panose="00000400000000000000" pitchFamily="2" charset="-78"/>
              </a:rPr>
              <a:t>محسوب نمیشدند</a:t>
            </a:r>
            <a:r>
              <a:rPr lang="fa-IR">
                <a:cs typeface="B Nazanin" panose="00000400000000000000" pitchFamily="2" charset="-78"/>
              </a:rPr>
              <a:t>. </a:t>
            </a:r>
            <a:r>
              <a:rPr lang="fa-IR">
                <a:cs typeface="B Nazanin" panose="00000400000000000000" pitchFamily="2" charset="-78"/>
              </a:rPr>
              <a:t>اما </a:t>
            </a:r>
            <a:r>
              <a:rPr lang="fa-IR" smtClean="0">
                <a:cs typeface="B Nazanin" panose="00000400000000000000" pitchFamily="2" charset="-78"/>
              </a:rPr>
              <a:t>بنی امیه </a:t>
            </a:r>
            <a:r>
              <a:rPr lang="fa-IR">
                <a:cs typeface="B Nazanin" panose="00000400000000000000" pitchFamily="2" charset="-78"/>
              </a:rPr>
              <a:t>نمیتوانست سپاه را برای همیشه در منطقه </a:t>
            </a:r>
            <a:r>
              <a:rPr lang="fa-IR">
                <a:cs typeface="B Nazanin" panose="00000400000000000000" pitchFamily="2" charset="-78"/>
              </a:rPr>
              <a:t>نگه </a:t>
            </a:r>
            <a:r>
              <a:rPr lang="fa-IR" smtClean="0">
                <a:cs typeface="B Nazanin" panose="00000400000000000000" pitchFamily="2" charset="-78"/>
              </a:rPr>
              <a:t>دارد. این </a:t>
            </a:r>
            <a:r>
              <a:rPr lang="fa-IR">
                <a:cs typeface="B Nazanin" panose="00000400000000000000" pitchFamily="2" charset="-78"/>
              </a:rPr>
              <a:t>امر آنان را که در موقعیت خطرناکی قرار داشتند، از سقوط نجات داد. در آن </a:t>
            </a:r>
            <a:r>
              <a:rPr lang="fa-IR">
                <a:cs typeface="B Nazanin" panose="00000400000000000000" pitchFamily="2" charset="-78"/>
              </a:rPr>
              <a:t>سالها </a:t>
            </a:r>
            <a:r>
              <a:rPr lang="fa-IR" smtClean="0">
                <a:cs typeface="B Nazanin" panose="00000400000000000000" pitchFamily="2" charset="-78"/>
              </a:rPr>
              <a:t>وضعیت دولت </a:t>
            </a:r>
            <a:r>
              <a:rPr lang="fa-IR">
                <a:cs typeface="B Nazanin" panose="00000400000000000000" pitchFamily="2" charset="-78"/>
              </a:rPr>
              <a:t>اموی نیز تفاوت چندانی با خزرها نداشت و پس از مدت کوتاهی در سال۷۵۰م </a:t>
            </a:r>
            <a:r>
              <a:rPr lang="fa-IR">
                <a:cs typeface="B Nazanin" panose="00000400000000000000" pitchFamily="2" charset="-78"/>
              </a:rPr>
              <a:t>[</a:t>
            </a:r>
            <a:r>
              <a:rPr lang="fa-IR" smtClean="0">
                <a:cs typeface="B Nazanin" panose="00000400000000000000" pitchFamily="2" charset="-78"/>
              </a:rPr>
              <a:t>۱۳۲ق] دولت </a:t>
            </a:r>
            <a:r>
              <a:rPr lang="fa-IR">
                <a:cs typeface="B Nazanin" panose="00000400000000000000" pitchFamily="2" charset="-78"/>
              </a:rPr>
              <a:t>اموی سقوط کرد</a:t>
            </a:r>
            <a:r>
              <a:rPr lang="fa-IR">
                <a:cs typeface="B Nazanin" panose="00000400000000000000" pitchFamily="2" charset="-78"/>
              </a:rPr>
              <a:t>.</a:t>
            </a:r>
            <a:r>
              <a:rPr lang="fa-IR" smtClean="0">
                <a:cs typeface="B Nazanin" panose="00000400000000000000" pitchFamily="2" charset="-78"/>
              </a:rPr>
              <a:t>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3998213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a:solidFill>
                  <a:srgbClr val="FF0000"/>
                </a:solidFill>
                <a:cs typeface="B Nazanin" panose="00000400000000000000" pitchFamily="2" charset="-78"/>
              </a:rPr>
              <a:t>واژگان </a:t>
            </a:r>
            <a:r>
              <a:rPr lang="fa-IR">
                <a:solidFill>
                  <a:srgbClr val="FF0000"/>
                </a:solidFill>
                <a:cs typeface="B Nazanin" panose="00000400000000000000" pitchFamily="2" charset="-78"/>
              </a:rPr>
              <a:t>کلیدی</a:t>
            </a:r>
            <a:r>
              <a:rPr lang="fa-IR" smtClean="0">
                <a:solidFill>
                  <a:srgbClr val="FF0000"/>
                </a:solidFill>
                <a:cs typeface="B Nazanin" panose="00000400000000000000" pitchFamily="2" charset="-78"/>
              </a:rPr>
              <a:t>:</a:t>
            </a:r>
            <a:endParaRPr lang="fa-IR">
              <a:cs typeface="B Nazanin" panose="00000400000000000000" pitchFamily="2" charset="-78"/>
            </a:endParaRPr>
          </a:p>
        </p:txBody>
      </p:sp>
      <p:sp>
        <p:nvSpPr>
          <p:cNvPr id="3" name="Content Placeholder 2"/>
          <p:cNvSpPr>
            <a:spLocks noGrp="1"/>
          </p:cNvSpPr>
          <p:nvPr>
            <p:ph idx="1"/>
          </p:nvPr>
        </p:nvSpPr>
        <p:spPr/>
        <p:txBody>
          <a:bodyPr/>
          <a:lstStyle/>
          <a:p>
            <a:r>
              <a:rPr lang="fa-IR" smtClean="0">
                <a:cs typeface="B Nazanin" panose="00000400000000000000" pitchFamily="2" charset="-78"/>
              </a:rPr>
              <a:t>اعراب، خزران، روابط </a:t>
            </a:r>
            <a:endParaRPr lang="fa-IR"/>
          </a:p>
        </p:txBody>
      </p:sp>
      <p:pic>
        <p:nvPicPr>
          <p:cNvPr id="4" name="Picture 3"/>
          <p:cNvPicPr>
            <a:picLocks noChangeAspect="1"/>
          </p:cNvPicPr>
          <p:nvPr/>
        </p:nvPicPr>
        <p:blipFill>
          <a:blip r:embed="rId2"/>
          <a:stretch>
            <a:fillRect/>
          </a:stretch>
        </p:blipFill>
        <p:spPr>
          <a:xfrm>
            <a:off x="4111064" y="2909154"/>
            <a:ext cx="3949724" cy="2628362"/>
          </a:xfrm>
          <a:prstGeom prst="rect">
            <a:avLst/>
          </a:prstGeom>
        </p:spPr>
      </p:pic>
    </p:spTree>
    <p:extLst>
      <p:ext uri="{BB962C8B-B14F-4D97-AF65-F5344CB8AC3E}">
        <p14:creationId xmlns:p14="http://schemas.microsoft.com/office/powerpoint/2010/main" val="34478273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مقاومت خزرها در برابر حملات اعراب مسلمان در دورۀ </a:t>
            </a:r>
            <a:r>
              <a:rPr lang="fa-IR">
                <a:cs typeface="B Nazanin" panose="00000400000000000000" pitchFamily="2" charset="-78"/>
              </a:rPr>
              <a:t>چهار </a:t>
            </a:r>
            <a:r>
              <a:rPr lang="fa-IR" smtClean="0">
                <a:cs typeface="B Nazanin" panose="00000400000000000000" pitchFamily="2" charset="-78"/>
              </a:rPr>
              <a:t>خلیفه </a:t>
            </a:r>
            <a:r>
              <a:rPr lang="fa-IR">
                <a:cs typeface="B Nazanin" panose="00000400000000000000" pitchFamily="2" charset="-78"/>
              </a:rPr>
              <a:t>نخست و </a:t>
            </a:r>
            <a:r>
              <a:rPr lang="fa-IR">
                <a:cs typeface="B Nazanin" panose="00000400000000000000" pitchFamily="2" charset="-78"/>
              </a:rPr>
              <a:t>امویان </a:t>
            </a:r>
            <a:r>
              <a:rPr lang="fa-IR" smtClean="0">
                <a:cs typeface="B Nazanin" panose="00000400000000000000" pitchFamily="2" charset="-78"/>
              </a:rPr>
              <a:t>برای تاریخ </a:t>
            </a:r>
            <a:r>
              <a:rPr lang="fa-IR">
                <a:cs typeface="B Nazanin" panose="00000400000000000000" pitchFamily="2" charset="-78"/>
              </a:rPr>
              <a:t>جهان نیز دستاورد مهمی در بر داشت. بر طبق دیدگاهی کلی، اگر اعراب از این </a:t>
            </a:r>
            <a:r>
              <a:rPr lang="fa-IR">
                <a:cs typeface="B Nazanin" panose="00000400000000000000" pitchFamily="2" charset="-78"/>
              </a:rPr>
              <a:t>مانع</a:t>
            </a:r>
            <a:r>
              <a:rPr lang="fa-IR" smtClean="0">
                <a:cs typeface="B Nazanin" panose="00000400000000000000" pitchFamily="2" charset="-78"/>
              </a:rPr>
              <a:t>  عبور </a:t>
            </a:r>
            <a:r>
              <a:rPr lang="fa-IR">
                <a:cs typeface="B Nazanin" panose="00000400000000000000" pitchFamily="2" charset="-78"/>
              </a:rPr>
              <a:t>کرده و از کوههای قفقاز نیز میگذشتند اسلام در جهت اروپای شرقی گسترش مییافت</a:t>
            </a:r>
            <a:br>
              <a:rPr lang="fa-IR">
                <a:cs typeface="B Nazanin" panose="00000400000000000000" pitchFamily="2" charset="-78"/>
              </a:rPr>
            </a:br>
            <a:r>
              <a:rPr lang="fa-IR">
                <a:cs typeface="B Nazanin" panose="00000400000000000000" pitchFamily="2" charset="-78"/>
              </a:rPr>
              <a:t>و سیر تاریخ تغییر میکرد. زیرا در دوره ذکر شده، به جز ترکها هیچ سازمان سیاسی دیگری</a:t>
            </a:r>
            <a:br>
              <a:rPr lang="fa-IR">
                <a:cs typeface="B Nazanin" panose="00000400000000000000" pitchFamily="2" charset="-78"/>
              </a:rPr>
            </a:br>
            <a:r>
              <a:rPr lang="fa-IR">
                <a:cs typeface="B Nazanin" panose="00000400000000000000" pitchFamily="2" charset="-78"/>
              </a:rPr>
              <a:t>در منطقه قادر به مقاومت در برابر اعراب نبود. همچنین، براساس نظر اکثر تاریخورزان، در</a:t>
            </a:r>
            <a:br>
              <a:rPr lang="fa-IR">
                <a:cs typeface="B Nazanin" panose="00000400000000000000" pitchFamily="2" charset="-78"/>
              </a:rPr>
            </a:br>
            <a:r>
              <a:rPr lang="fa-IR">
                <a:cs typeface="B Nazanin" panose="00000400000000000000" pitchFamily="2" charset="-78"/>
              </a:rPr>
              <a:t>چنین شرایطی گسترش اسلام گرایی در اروپای شرقی که </a:t>
            </a:r>
            <a:r>
              <a:rPr lang="fa-IR">
                <a:cs typeface="B Nazanin" panose="00000400000000000000" pitchFamily="2" charset="-78"/>
              </a:rPr>
              <a:t>هنوز </a:t>
            </a:r>
            <a:r>
              <a:rPr lang="fa-IR" smtClean="0">
                <a:cs typeface="B Nazanin" panose="00000400000000000000" pitchFamily="2" charset="-78"/>
              </a:rPr>
              <a:t>توسعه </a:t>
            </a:r>
            <a:r>
              <a:rPr lang="fa-IR">
                <a:cs typeface="B Nazanin" panose="00000400000000000000" pitchFamily="2" charset="-78"/>
              </a:rPr>
              <a:t>سیاسی ـ فرهنگی آن</a:t>
            </a:r>
            <a:br>
              <a:rPr lang="fa-IR">
                <a:cs typeface="B Nazanin" panose="00000400000000000000" pitchFamily="2" charset="-78"/>
              </a:rPr>
            </a:br>
            <a:r>
              <a:rPr lang="fa-IR">
                <a:cs typeface="B Nazanin" panose="00000400000000000000" pitchFamily="2" charset="-78"/>
              </a:rPr>
              <a:t>کامل نشده بود، سریعتر اتفاق </a:t>
            </a:r>
            <a:r>
              <a:rPr lang="fa-IR">
                <a:cs typeface="B Nazanin" panose="00000400000000000000" pitchFamily="2" charset="-78"/>
              </a:rPr>
              <a:t>میافتاد</a:t>
            </a:r>
            <a:r>
              <a:rPr lang="fa-IR" smtClean="0">
                <a:cs typeface="B Nazanin" panose="00000400000000000000" pitchFamily="2" charset="-78"/>
              </a:rPr>
              <a:t> </a:t>
            </a:r>
          </a:p>
          <a:p>
            <a:pPr algn="just"/>
            <a:endParaRPr lang="fa-IR">
              <a:cs typeface="B Nazanin" panose="00000400000000000000" pitchFamily="2" charset="-78"/>
            </a:endParaRPr>
          </a:p>
        </p:txBody>
      </p:sp>
      <p:sp>
        <p:nvSpPr>
          <p:cNvPr id="4" name="Flowchart: Process 3"/>
          <p:cNvSpPr/>
          <p:nvPr/>
        </p:nvSpPr>
        <p:spPr>
          <a:xfrm>
            <a:off x="1488831" y="4754880"/>
            <a:ext cx="9214338" cy="1237957"/>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اگر اعراب از این مانع  عبور کرده و از کوههای قفقاز نیز میگذشتند اسلام در جهت اروپای شرقی </a:t>
            </a:r>
            <a:r>
              <a:rPr lang="fa-IR" sz="2800">
                <a:solidFill>
                  <a:prstClr val="black"/>
                </a:solidFill>
                <a:cs typeface="B Nazanin" panose="00000400000000000000" pitchFamily="2" charset="-78"/>
              </a:rPr>
              <a:t>گسترش </a:t>
            </a:r>
            <a:r>
              <a:rPr lang="fa-IR" sz="2800" smtClean="0">
                <a:solidFill>
                  <a:prstClr val="black"/>
                </a:solidFill>
                <a:cs typeface="B Nazanin" panose="00000400000000000000" pitchFamily="2" charset="-78"/>
              </a:rPr>
              <a:t>مییافت و </a:t>
            </a:r>
            <a:r>
              <a:rPr lang="fa-IR" sz="2800">
                <a:solidFill>
                  <a:prstClr val="black"/>
                </a:solidFill>
                <a:cs typeface="B Nazanin" panose="00000400000000000000" pitchFamily="2" charset="-78"/>
              </a:rPr>
              <a:t>سیر تاریخ تغییر میکرد.</a:t>
            </a:r>
            <a:endParaRPr lang="fa-IR"/>
          </a:p>
        </p:txBody>
      </p:sp>
    </p:spTree>
    <p:extLst>
      <p:ext uri="{BB962C8B-B14F-4D97-AF65-F5344CB8AC3E}">
        <p14:creationId xmlns:p14="http://schemas.microsoft.com/office/powerpoint/2010/main" val="15562718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در مقاومت پیروزمندانۀ خزرها، همانند پویایی داخلی آنها، اتحاد سیاسییشان </a:t>
            </a:r>
            <a:r>
              <a:rPr lang="fa-IR">
                <a:cs typeface="B Nazanin" panose="00000400000000000000" pitchFamily="2" charset="-78"/>
              </a:rPr>
              <a:t>با </a:t>
            </a:r>
            <a:r>
              <a:rPr lang="fa-IR" smtClean="0">
                <a:cs typeface="B Nazanin" panose="00000400000000000000" pitchFamily="2" charset="-78"/>
              </a:rPr>
              <a:t>بیزانس نقش </a:t>
            </a:r>
            <a:r>
              <a:rPr lang="fa-IR">
                <a:cs typeface="B Nazanin" panose="00000400000000000000" pitchFamily="2" charset="-78"/>
              </a:rPr>
              <a:t>مهمی داشته است. اتحاد خزرـ بیزانس که باعث تضعیف ساسانیان شده بود </a:t>
            </a:r>
            <a:r>
              <a:rPr lang="fa-IR">
                <a:cs typeface="B Nazanin" panose="00000400000000000000" pitchFamily="2" charset="-78"/>
              </a:rPr>
              <a:t>به </a:t>
            </a:r>
            <a:r>
              <a:rPr lang="fa-IR" smtClean="0">
                <a:cs typeface="B Nazanin" panose="00000400000000000000" pitchFamily="2" charset="-78"/>
              </a:rPr>
              <a:t>دلیل تهدید </a:t>
            </a:r>
            <a:r>
              <a:rPr lang="fa-IR">
                <a:cs typeface="B Nazanin" panose="00000400000000000000" pitchFamily="2" charset="-78"/>
              </a:rPr>
              <a:t>شدنشان از سوی اعراب همچنان ادامه یافت. این اتحاد که همراه با تأسیس </a:t>
            </a:r>
            <a:r>
              <a:rPr lang="fa-IR">
                <a:cs typeface="B Nazanin" panose="00000400000000000000" pitchFamily="2" charset="-78"/>
              </a:rPr>
              <a:t>دولت </a:t>
            </a:r>
            <a:r>
              <a:rPr lang="fa-IR" smtClean="0">
                <a:cs typeface="B Nazanin" panose="00000400000000000000" pitchFamily="2" charset="-78"/>
              </a:rPr>
              <a:t>خزر در </a:t>
            </a:r>
            <a:r>
              <a:rPr lang="fa-IR">
                <a:cs typeface="B Nazanin" panose="00000400000000000000" pitchFamily="2" charset="-78"/>
              </a:rPr>
              <a:t>سال۶۳۰م [۸ق] تقویت شد تا اواخر قرن هشتم ادامه داشت و مانع پیشروی اعراب </a:t>
            </a:r>
            <a:r>
              <a:rPr lang="fa-IR">
                <a:cs typeface="B Nazanin" panose="00000400000000000000" pitchFamily="2" charset="-78"/>
              </a:rPr>
              <a:t>در </a:t>
            </a:r>
            <a:r>
              <a:rPr lang="fa-IR" smtClean="0">
                <a:cs typeface="B Nazanin" panose="00000400000000000000" pitchFamily="2" charset="-78"/>
              </a:rPr>
              <a:t>قفقاز شد</a:t>
            </a:r>
            <a:r>
              <a:rPr lang="fa-IR">
                <a:cs typeface="B Nazanin" panose="00000400000000000000" pitchFamily="2" charset="-78"/>
              </a:rPr>
              <a:t>. در شرایطی که منافع سیاسی و اقتصادی، هر دو دولت آنها را به همکاری </a:t>
            </a:r>
            <a:r>
              <a:rPr lang="fa-IR">
                <a:cs typeface="B Nazanin" panose="00000400000000000000" pitchFamily="2" charset="-78"/>
              </a:rPr>
              <a:t>وادار </a:t>
            </a:r>
            <a:r>
              <a:rPr lang="fa-IR" smtClean="0">
                <a:cs typeface="B Nazanin" panose="00000400000000000000" pitchFamily="2" charset="-78"/>
              </a:rPr>
              <a:t>مینمود. </a:t>
            </a:r>
          </a:p>
          <a:p>
            <a:pPr algn="just"/>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9764249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بیزانس که نه تنها در قفقاز بلکه در سرزمین آناتولی هم تحت فشار اعراب بود، نمیخواست</a:t>
            </a:r>
            <a:br>
              <a:rPr lang="fa-IR" smtClean="0">
                <a:cs typeface="B Nazanin" panose="00000400000000000000" pitchFamily="2" charset="-78"/>
              </a:rPr>
            </a:br>
            <a:r>
              <a:rPr lang="fa-IR" smtClean="0">
                <a:cs typeface="B Nazanin" panose="00000400000000000000" pitchFamily="2" charset="-78"/>
              </a:rPr>
              <a:t>متحدان ترک خود را از دست بدهد. 2به همین دلیل با پیوندهای خویشاوندی ارتباط نزدیکی</a:t>
            </a:r>
            <a:br>
              <a:rPr lang="fa-IR" smtClean="0">
                <a:cs typeface="B Nazanin" panose="00000400000000000000" pitchFamily="2" charset="-78"/>
              </a:rPr>
            </a:br>
            <a:r>
              <a:rPr lang="fa-IR" smtClean="0">
                <a:cs typeface="B Nazanin" panose="00000400000000000000" pitchFamily="2" charset="-78"/>
              </a:rPr>
              <a:t>با خزرها برقرار کرد. به طوری که جاستین دوم (۶۸۵ـ۶۹۵م) [۶۵ـ۷۵ق] و کنستانتین سوم</a:t>
            </a:r>
            <a:br>
              <a:rPr lang="fa-IR" smtClean="0">
                <a:cs typeface="B Nazanin" panose="00000400000000000000" pitchFamily="2" charset="-78"/>
              </a:rPr>
            </a:br>
            <a:r>
              <a:rPr lang="fa-IR" smtClean="0">
                <a:cs typeface="B Nazanin" panose="00000400000000000000" pitchFamily="2" charset="-78"/>
              </a:rPr>
              <a:t>(۷۴۱ـ۷۵۵م) [۱۲۳ـ۱۳۷ق] با شاهزادگان خزری ازدواج کردند. امپراطور لئون، پسر</a:t>
            </a:r>
            <a:br>
              <a:rPr lang="fa-IR" smtClean="0">
                <a:cs typeface="B Nazanin" panose="00000400000000000000" pitchFamily="2" charset="-78"/>
              </a:rPr>
            </a:br>
            <a:r>
              <a:rPr lang="fa-IR" smtClean="0">
                <a:cs typeface="B Nazanin" panose="00000400000000000000" pitchFamily="2" charset="-78"/>
              </a:rPr>
              <a:t>کنستانتین و پرنس چیچک [گل]، به لئون خزر نیز معروف است</a:t>
            </a:r>
            <a:endParaRPr lang="fa-IR"/>
          </a:p>
        </p:txBody>
      </p:sp>
      <p:sp>
        <p:nvSpPr>
          <p:cNvPr id="4" name="Flowchart: Process 3"/>
          <p:cNvSpPr/>
          <p:nvPr/>
        </p:nvSpPr>
        <p:spPr>
          <a:xfrm>
            <a:off x="1266092" y="4487594"/>
            <a:ext cx="5275385" cy="1167618"/>
          </a:xfrm>
          <a:prstGeom prst="flowChartProcess">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بیزانس که نه تنها در قفقاز بلکه در سرزمین آناتولی هم تحت فشار اعراب بود</a:t>
            </a:r>
            <a:endParaRPr lang="fa-IR"/>
          </a:p>
        </p:txBody>
      </p:sp>
    </p:spTree>
    <p:extLst>
      <p:ext uri="{BB962C8B-B14F-4D97-AF65-F5344CB8AC3E}">
        <p14:creationId xmlns:p14="http://schemas.microsoft.com/office/powerpoint/2010/main" val="34048746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a:xfrm>
            <a:off x="5739618" y="1825625"/>
            <a:ext cx="5614182" cy="4351338"/>
          </a:xfrm>
        </p:spPr>
        <p:txBody>
          <a:bodyPr>
            <a:normAutofit/>
          </a:bodyPr>
          <a:lstStyle/>
          <a:p>
            <a:pPr algn="just"/>
            <a:r>
              <a:rPr lang="fa-IR" smtClean="0">
                <a:cs typeface="B Nazanin" panose="00000400000000000000" pitchFamily="2" charset="-78"/>
              </a:rPr>
              <a:t>یکی </a:t>
            </a:r>
            <a:r>
              <a:rPr lang="fa-IR">
                <a:cs typeface="B Nazanin" panose="00000400000000000000" pitchFamily="2" charset="-78"/>
              </a:rPr>
              <a:t>دیگر از دلایلی </a:t>
            </a:r>
            <a:r>
              <a:rPr lang="fa-IR">
                <a:cs typeface="B Nazanin" panose="00000400000000000000" pitchFamily="2" charset="-78"/>
              </a:rPr>
              <a:t>که </a:t>
            </a:r>
            <a:r>
              <a:rPr lang="fa-IR" smtClean="0">
                <a:cs typeface="B Nazanin" panose="00000400000000000000" pitchFamily="2" charset="-78"/>
              </a:rPr>
              <a:t>باعث شد </a:t>
            </a:r>
            <a:r>
              <a:rPr lang="fa-IR">
                <a:cs typeface="B Nazanin" panose="00000400000000000000" pitchFamily="2" charset="-78"/>
              </a:rPr>
              <a:t>تا دولت بیزانس خزرها را به عنوان متحد خود به شمار آورد این بود که </a:t>
            </a:r>
            <a:r>
              <a:rPr lang="fa-IR">
                <a:cs typeface="B Nazanin" panose="00000400000000000000" pitchFamily="2" charset="-78"/>
              </a:rPr>
              <a:t>خزرها </a:t>
            </a:r>
            <a:r>
              <a:rPr lang="fa-IR" smtClean="0">
                <a:cs typeface="B Nazanin" panose="00000400000000000000" pitchFamily="2" charset="-78"/>
              </a:rPr>
              <a:t>متمدنترین جامعه </a:t>
            </a:r>
            <a:r>
              <a:rPr lang="fa-IR">
                <a:cs typeface="B Nazanin" panose="00000400000000000000" pitchFamily="2" charset="-78"/>
              </a:rPr>
              <a:t>حاضر در منطقه بودند. بسیاری از قبایل منطقه در آن دوران یا </a:t>
            </a:r>
            <a:r>
              <a:rPr lang="fa-IR">
                <a:cs typeface="B Nazanin" panose="00000400000000000000" pitchFamily="2" charset="-78"/>
              </a:rPr>
              <a:t>همچنان </a:t>
            </a:r>
            <a:r>
              <a:rPr lang="fa-IR" smtClean="0">
                <a:cs typeface="B Nazanin" panose="00000400000000000000" pitchFamily="2" charset="-78"/>
              </a:rPr>
              <a:t>کوچنشین بودند </a:t>
            </a:r>
            <a:r>
              <a:rPr lang="fa-IR">
                <a:cs typeface="B Nazanin" panose="00000400000000000000" pitchFamily="2" charset="-78"/>
              </a:rPr>
              <a:t>یا </a:t>
            </a:r>
            <a:r>
              <a:rPr lang="fa-IR">
                <a:cs typeface="B Nazanin" panose="00000400000000000000" pitchFamily="2" charset="-78"/>
              </a:rPr>
              <a:t>هنوز </a:t>
            </a:r>
            <a:r>
              <a:rPr lang="fa-IR" smtClean="0">
                <a:cs typeface="B Nazanin" panose="00000400000000000000" pitchFamily="2" charset="-78"/>
              </a:rPr>
              <a:t>توسعه </a:t>
            </a:r>
            <a:r>
              <a:rPr lang="fa-IR">
                <a:cs typeface="B Nazanin" panose="00000400000000000000" pitchFamily="2" charset="-78"/>
              </a:rPr>
              <a:t>تمدنی خود را به پایان نرسانده بودند. آسان بودن تداوم </a:t>
            </a:r>
            <a:r>
              <a:rPr lang="fa-IR">
                <a:cs typeface="B Nazanin" panose="00000400000000000000" pitchFamily="2" charset="-78"/>
              </a:rPr>
              <a:t>روابط </a:t>
            </a:r>
            <a:r>
              <a:rPr lang="fa-IR" smtClean="0">
                <a:cs typeface="B Nazanin" panose="00000400000000000000" pitchFamily="2" charset="-78"/>
              </a:rPr>
              <a:t>دیپلماتیک و </a:t>
            </a:r>
            <a:r>
              <a:rPr lang="fa-IR">
                <a:cs typeface="B Nazanin" panose="00000400000000000000" pitchFamily="2" charset="-78"/>
              </a:rPr>
              <a:t>سیاسی با یک جامعهای متمدن و نیز تجارت پویای خزرها، بیزانس را ملزم به </a:t>
            </a:r>
            <a:r>
              <a:rPr lang="fa-IR">
                <a:cs typeface="B Nazanin" panose="00000400000000000000" pitchFamily="2" charset="-78"/>
              </a:rPr>
              <a:t>اینگونه </a:t>
            </a:r>
            <a:r>
              <a:rPr lang="fa-IR" smtClean="0">
                <a:cs typeface="B Nazanin" panose="00000400000000000000" pitchFamily="2" charset="-78"/>
              </a:rPr>
              <a:t>رفتارها همزمان </a:t>
            </a:r>
            <a:r>
              <a:rPr lang="fa-IR">
                <a:cs typeface="B Nazanin" panose="00000400000000000000" pitchFamily="2" charset="-78"/>
              </a:rPr>
              <a:t>با فروپاشی خزرها</a:t>
            </a:r>
            <a:r>
              <a:rPr lang="fa-IR">
                <a:cs typeface="B Nazanin" panose="00000400000000000000" pitchFamily="2" charset="-78"/>
              </a:rPr>
              <a:t>، </a:t>
            </a:r>
            <a:r>
              <a:rPr lang="fa-IR" smtClean="0">
                <a:cs typeface="B Nazanin" panose="00000400000000000000" pitchFamily="2" charset="-78"/>
              </a:rPr>
              <a:t>بیزانس</a:t>
            </a:r>
            <a:r>
              <a:rPr lang="fa-IR" smtClean="0">
                <a:cs typeface="B Nazanin" panose="00000400000000000000" pitchFamily="2" charset="-78"/>
              </a:rPr>
              <a:t> </a:t>
            </a:r>
            <a:r>
              <a:rPr lang="fa-IR" smtClean="0">
                <a:cs typeface="B Nazanin" panose="00000400000000000000" pitchFamily="2" charset="-78"/>
              </a:rPr>
              <a:t>نمود</a:t>
            </a:r>
            <a:r>
              <a:rPr lang="fa-IR">
                <a:cs typeface="B Nazanin" panose="00000400000000000000" pitchFamily="2" charset="-78"/>
              </a:rPr>
              <a:t>. </a:t>
            </a: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
        <p:nvSpPr>
          <p:cNvPr id="4" name="Flowchart: Alternate Process 3"/>
          <p:cNvSpPr/>
          <p:nvPr/>
        </p:nvSpPr>
        <p:spPr>
          <a:xfrm>
            <a:off x="689317" y="1969475"/>
            <a:ext cx="4670474" cy="2377441"/>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ان بودن تداوم روابط دیپلماتیک و سیاسی با یک جامعهای متمدن و نیز تجارت پویای خزرها</a:t>
            </a:r>
            <a:endParaRPr lang="fa-IR"/>
          </a:p>
        </p:txBody>
      </p:sp>
    </p:spTree>
    <p:extLst>
      <p:ext uri="{BB962C8B-B14F-4D97-AF65-F5344CB8AC3E}">
        <p14:creationId xmlns:p14="http://schemas.microsoft.com/office/powerpoint/2010/main" val="14374868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بعدا به روسها کمک کرد و قبایل غیرمتمدن روس جایگزین خزرها در منطقه شدند. این وضعیت برای مدت طولانی باعث بیثباتی سیاسی در قفقاز و اروپای شرقی شد. درگیریهای عرب ـ خزر که حدود ۱۵۰سال به طول انجامید با جنگ عموما های بسیار سختی سپری شد. اعراب در نتیجه این رقابت جنوب قفقاز را به تسلط خود درآوردند</a:t>
            </a:r>
          </a:p>
          <a:p>
            <a:endParaRPr lang="fa-IR"/>
          </a:p>
        </p:txBody>
      </p:sp>
    </p:spTree>
    <p:extLst>
      <p:ext uri="{BB962C8B-B14F-4D97-AF65-F5344CB8AC3E}">
        <p14:creationId xmlns:p14="http://schemas.microsoft.com/office/powerpoint/2010/main" val="27262319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 </a:t>
            </a:r>
            <a:r>
              <a:rPr lang="fa-IR">
                <a:cs typeface="B Nazanin" panose="00000400000000000000" pitchFamily="2" charset="-78"/>
              </a:rPr>
              <a:t>اما هر دو طرف خسارات مادی و معنوی قابل توجهی متحمل شدند</a:t>
            </a:r>
            <a:r>
              <a:rPr lang="fa-IR">
                <a:cs typeface="B Nazanin" panose="00000400000000000000" pitchFamily="2" charset="-78"/>
              </a:rPr>
              <a:t>. </a:t>
            </a:r>
            <a:r>
              <a:rPr lang="fa-IR" smtClean="0">
                <a:cs typeface="B Nazanin" panose="00000400000000000000" pitchFamily="2" charset="-78"/>
              </a:rPr>
              <a:t>در واقع</a:t>
            </a:r>
            <a:r>
              <a:rPr lang="fa-IR">
                <a:cs typeface="B Nazanin" panose="00000400000000000000" pitchFamily="2" charset="-78"/>
              </a:rPr>
              <a:t>، برندۀ اصلی این درگیریها بیزانس بود. در نهایت، </a:t>
            </a:r>
            <a:r>
              <a:rPr lang="fa-IR" b="1">
                <a:solidFill>
                  <a:srgbClr val="FF0000"/>
                </a:solidFill>
                <a:cs typeface="B Nazanin" panose="00000400000000000000" pitchFamily="2" charset="-78"/>
              </a:rPr>
              <a:t>بیزانس نه تنها از خطر </a:t>
            </a:r>
            <a:r>
              <a:rPr lang="fa-IR" b="1">
                <a:solidFill>
                  <a:srgbClr val="FF0000"/>
                </a:solidFill>
                <a:cs typeface="B Nazanin" panose="00000400000000000000" pitchFamily="2" charset="-78"/>
              </a:rPr>
              <a:t>فروپاشی </a:t>
            </a:r>
            <a:r>
              <a:rPr lang="fa-IR" b="1" smtClean="0">
                <a:solidFill>
                  <a:srgbClr val="FF0000"/>
                </a:solidFill>
                <a:cs typeface="B Nazanin" panose="00000400000000000000" pitchFamily="2" charset="-78"/>
              </a:rPr>
              <a:t>جان سالم </a:t>
            </a:r>
            <a:r>
              <a:rPr lang="fa-IR" b="1">
                <a:solidFill>
                  <a:srgbClr val="FF0000"/>
                </a:solidFill>
                <a:cs typeface="B Nazanin" panose="00000400000000000000" pitchFamily="2" charset="-78"/>
              </a:rPr>
              <a:t>به در برد</a:t>
            </a:r>
            <a:r>
              <a:rPr lang="fa-IR">
                <a:cs typeface="B Nazanin" panose="00000400000000000000" pitchFamily="2" charset="-78"/>
              </a:rPr>
              <a:t>، حتی گهگاه فرصت حمله به اعراب را نیز به دست </a:t>
            </a:r>
            <a:r>
              <a:rPr lang="fa-IR">
                <a:cs typeface="B Nazanin" panose="00000400000000000000" pitchFamily="2" charset="-78"/>
              </a:rPr>
              <a:t>آورد</a:t>
            </a:r>
            <a:r>
              <a:rPr lang="fa-IR" smtClean="0">
                <a:cs typeface="B Nazanin" panose="00000400000000000000" pitchFamily="2" charset="-78"/>
              </a:rPr>
              <a:t> </a:t>
            </a:r>
          </a:p>
          <a:p>
            <a:pPr algn="just"/>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5643452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دوره </a:t>
            </a:r>
            <a:r>
              <a:rPr lang="fa-IR" smtClean="0">
                <a:cs typeface="B Nazanin" panose="00000400000000000000" pitchFamily="2" charset="-78"/>
              </a:rPr>
              <a:t>عباسیان با </a:t>
            </a:r>
            <a:r>
              <a:rPr lang="fa-IR">
                <a:cs typeface="B Nazanin" panose="00000400000000000000" pitchFamily="2" charset="-78"/>
              </a:rPr>
              <a:t>به دست گرفتن قدرت توسط عباسیان، سیاست خارجی عربها</a:t>
            </a:r>
            <a:r>
              <a:rPr lang="fa-IR">
                <a:cs typeface="B Nazanin" panose="00000400000000000000" pitchFamily="2" charset="-78"/>
              </a:rPr>
              <a:t>، </a:t>
            </a:r>
            <a:r>
              <a:rPr lang="fa-IR" smtClean="0">
                <a:cs typeface="B Nazanin" panose="00000400000000000000" pitchFamily="2" charset="-78"/>
              </a:rPr>
              <a:t>به خصوص </a:t>
            </a:r>
            <a:r>
              <a:rPr lang="fa-IR">
                <a:cs typeface="B Nazanin" panose="00000400000000000000" pitchFamily="2" charset="-78"/>
              </a:rPr>
              <a:t>در </a:t>
            </a:r>
            <a:r>
              <a:rPr lang="fa-IR" smtClean="0">
                <a:cs typeface="B Nazanin" panose="00000400000000000000" pitchFamily="2" charset="-78"/>
              </a:rPr>
              <a:t>سالهای اولیه</a:t>
            </a:r>
            <a:r>
              <a:rPr lang="fa-IR">
                <a:cs typeface="B Nazanin" panose="00000400000000000000" pitchFamily="2" charset="-78"/>
              </a:rPr>
              <a:t>، </a:t>
            </a:r>
            <a:r>
              <a:rPr lang="fa-IR">
                <a:cs typeface="B Nazanin" panose="00000400000000000000" pitchFamily="2" charset="-78"/>
              </a:rPr>
              <a:t>روندی </a:t>
            </a:r>
            <a:r>
              <a:rPr lang="fa-IR" smtClean="0">
                <a:cs typeface="B Nazanin" panose="00000400000000000000" pitchFamily="2" charset="-78"/>
              </a:rPr>
              <a:t>صلح جویانه </a:t>
            </a:r>
            <a:r>
              <a:rPr lang="fa-IR">
                <a:cs typeface="B Nazanin" panose="00000400000000000000" pitchFamily="2" charset="-78"/>
              </a:rPr>
              <a:t>داشت. در این دوره در راستای رسیدن به هدف اصلی، </a:t>
            </a:r>
            <a:r>
              <a:rPr lang="fa-IR">
                <a:cs typeface="B Nazanin" panose="00000400000000000000" pitchFamily="2" charset="-78"/>
              </a:rPr>
              <a:t>یعنی </a:t>
            </a:r>
            <a:r>
              <a:rPr lang="fa-IR" smtClean="0">
                <a:cs typeface="B Nazanin" panose="00000400000000000000" pitchFamily="2" charset="-78"/>
              </a:rPr>
              <a:t>حفظ صلح </a:t>
            </a:r>
            <a:r>
              <a:rPr lang="fa-IR">
                <a:cs typeface="B Nazanin" panose="00000400000000000000" pitchFamily="2" charset="-78"/>
              </a:rPr>
              <a:t>و نظم در سیاست داخلی و تحکیم دولت تازه تأسیس، در این دوره </a:t>
            </a:r>
            <a:r>
              <a:rPr lang="fa-IR">
                <a:cs typeface="B Nazanin" panose="00000400000000000000" pitchFamily="2" charset="-78"/>
              </a:rPr>
              <a:t>درگیریهای </a:t>
            </a:r>
            <a:r>
              <a:rPr lang="fa-IR" smtClean="0">
                <a:cs typeface="B Nazanin" panose="00000400000000000000" pitchFamily="2" charset="-78"/>
              </a:rPr>
              <a:t>چندانی با </a:t>
            </a:r>
            <a:r>
              <a:rPr lang="fa-IR">
                <a:cs typeface="B Nazanin" panose="00000400000000000000" pitchFamily="2" charset="-78"/>
              </a:rPr>
              <a:t>خزرها به وجود نیامد. اگر چه هر از گاهی جنگهایی در میگرفت اما میبینیم که </a:t>
            </a:r>
            <a:r>
              <a:rPr lang="fa-IR">
                <a:cs typeface="B Nazanin" panose="00000400000000000000" pitchFamily="2" charset="-78"/>
              </a:rPr>
              <a:t>مانند </a:t>
            </a:r>
            <a:r>
              <a:rPr lang="fa-IR" smtClean="0">
                <a:cs typeface="B Nazanin" panose="00000400000000000000" pitchFamily="2" charset="-78"/>
              </a:rPr>
              <a:t>دوره اموی </a:t>
            </a:r>
            <a:r>
              <a:rPr lang="fa-IR">
                <a:cs typeface="B Nazanin" panose="00000400000000000000" pitchFamily="2" charset="-78"/>
              </a:rPr>
              <a:t>نبردهای طولانی مدت و خونین رخ نداده </a:t>
            </a:r>
            <a:r>
              <a:rPr lang="fa-IR">
                <a:cs typeface="B Nazanin" panose="00000400000000000000" pitchFamily="2" charset="-78"/>
              </a:rPr>
              <a:t>است</a:t>
            </a:r>
            <a:r>
              <a:rPr lang="fa-IR" smtClean="0">
                <a:cs typeface="B Nazanin" panose="00000400000000000000" pitchFamily="2" charset="-78"/>
              </a:rPr>
              <a:t>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
        <p:nvSpPr>
          <p:cNvPr id="4" name="Flowchart: Off-page Connector 3"/>
          <p:cNvSpPr/>
          <p:nvPr/>
        </p:nvSpPr>
        <p:spPr>
          <a:xfrm>
            <a:off x="1209822" y="4065563"/>
            <a:ext cx="2433710" cy="1533379"/>
          </a:xfrm>
          <a:prstGeom prst="flowChartOffpageConnector">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روندی صلح جویانه</a:t>
            </a:r>
            <a:endParaRPr lang="fa-IR"/>
          </a:p>
        </p:txBody>
      </p:sp>
    </p:spTree>
    <p:extLst>
      <p:ext uri="{BB962C8B-B14F-4D97-AF65-F5344CB8AC3E}">
        <p14:creationId xmlns:p14="http://schemas.microsoft.com/office/powerpoint/2010/main" val="26807278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خلیفه منصور [۱۵۸-۱۳۷ق] </a:t>
            </a:r>
            <a:r>
              <a:rPr lang="fa-IR">
                <a:cs typeface="B Nazanin" panose="00000400000000000000" pitchFamily="2" charset="-78"/>
              </a:rPr>
              <a:t>به </a:t>
            </a:r>
            <a:r>
              <a:rPr lang="fa-IR" smtClean="0">
                <a:cs typeface="B Nazanin" panose="00000400000000000000" pitchFamily="2" charset="-78"/>
              </a:rPr>
              <a:t>حفظ صلح </a:t>
            </a:r>
            <a:r>
              <a:rPr lang="fa-IR">
                <a:cs typeface="B Nazanin" panose="00000400000000000000" pitchFamily="2" charset="-78"/>
              </a:rPr>
              <a:t>با ترکهای خزر اهمیت ویژهای میداد. بدین منظور به ُ یزید بن [اسید] سلمی</a:t>
            </a:r>
            <a:r>
              <a:rPr lang="fa-IR">
                <a:cs typeface="B Nazanin" panose="00000400000000000000" pitchFamily="2" charset="-78"/>
              </a:rPr>
              <a:t>، </a:t>
            </a:r>
            <a:r>
              <a:rPr lang="fa-IR" smtClean="0">
                <a:cs typeface="B Nazanin" panose="00000400000000000000" pitchFamily="2" charset="-78"/>
              </a:rPr>
              <a:t>والی ارمینیه</a:t>
            </a:r>
            <a:r>
              <a:rPr lang="fa-IR">
                <a:cs typeface="B Nazanin" panose="00000400000000000000" pitchFamily="2" charset="-78"/>
              </a:rPr>
              <a:t>، توصیه کرد که با احتیاط رفتار کند. حتی از او خواست تا در صورت امکان </a:t>
            </a:r>
            <a:r>
              <a:rPr lang="fa-IR">
                <a:cs typeface="B Nazanin" panose="00000400000000000000" pitchFamily="2" charset="-78"/>
              </a:rPr>
              <a:t>با </a:t>
            </a:r>
            <a:r>
              <a:rPr lang="fa-IR" smtClean="0">
                <a:cs typeface="B Nazanin" panose="00000400000000000000" pitchFamily="2" charset="-78"/>
              </a:rPr>
              <a:t>خاقان خزر </a:t>
            </a:r>
            <a:r>
              <a:rPr lang="fa-IR">
                <a:cs typeface="B Nazanin" panose="00000400000000000000" pitchFamily="2" charset="-78"/>
              </a:rPr>
              <a:t>پیوند خویشاوندی برقرار نماید. از این رو، یزید پیشنهاد خود را با باگاتور، </a:t>
            </a:r>
            <a:r>
              <a:rPr lang="fa-IR">
                <a:cs typeface="B Nazanin" panose="00000400000000000000" pitchFamily="2" charset="-78"/>
              </a:rPr>
              <a:t>خاقان </a:t>
            </a:r>
            <a:r>
              <a:rPr lang="fa-IR" smtClean="0">
                <a:cs typeface="B Nazanin" panose="00000400000000000000" pitchFamily="2" charset="-78"/>
              </a:rPr>
              <a:t>خزر، مطرح </a:t>
            </a:r>
            <a:r>
              <a:rPr lang="fa-IR">
                <a:cs typeface="B Nazanin" panose="00000400000000000000" pitchFamily="2" charset="-78"/>
              </a:rPr>
              <a:t>نمود و مورد پذیرش وی قرار گرفت</a:t>
            </a:r>
            <a:r>
              <a:rPr lang="fa-IR">
                <a:cs typeface="B Nazanin" panose="00000400000000000000" pitchFamily="2" charset="-78"/>
              </a:rPr>
              <a:t>. </a:t>
            </a:r>
            <a:r>
              <a:rPr lang="fa-IR" smtClean="0">
                <a:cs typeface="B Nazanin" panose="00000400000000000000" pitchFamily="2" charset="-78"/>
              </a:rPr>
              <a:t>یزید </a:t>
            </a:r>
            <a:r>
              <a:rPr lang="fa-IR">
                <a:cs typeface="B Nazanin" panose="00000400000000000000" pitchFamily="2" charset="-78"/>
              </a:rPr>
              <a:t>به جای شیربها هدیهای به ارزش </a:t>
            </a:r>
            <a:r>
              <a:rPr lang="fa-IR">
                <a:cs typeface="B Nazanin" panose="00000400000000000000" pitchFamily="2" charset="-78"/>
              </a:rPr>
              <a:t>یکصد </a:t>
            </a:r>
            <a:r>
              <a:rPr lang="fa-IR" smtClean="0">
                <a:cs typeface="B Nazanin" panose="00000400000000000000" pitchFamily="2" charset="-78"/>
              </a:rPr>
              <a:t>هزار درهم </a:t>
            </a:r>
            <a:r>
              <a:rPr lang="fa-IR">
                <a:cs typeface="B Nazanin" panose="00000400000000000000" pitchFamily="2" charset="-78"/>
              </a:rPr>
              <a:t>به خاقان پرداخت کرد. خاقان خزر نیز بر طبق آداب و رسوم ترکها، هدایای </a:t>
            </a:r>
            <a:r>
              <a:rPr lang="fa-IR">
                <a:cs typeface="B Nazanin" panose="00000400000000000000" pitchFamily="2" charset="-78"/>
              </a:rPr>
              <a:t>فراوانی </a:t>
            </a:r>
            <a:r>
              <a:rPr lang="fa-IR" smtClean="0">
                <a:cs typeface="B Nazanin" panose="00000400000000000000" pitchFamily="2" charset="-78"/>
              </a:rPr>
              <a:t>به عنوان جهیزیه </a:t>
            </a:r>
            <a:r>
              <a:rPr lang="fa-IR">
                <a:cs typeface="B Nazanin" panose="00000400000000000000" pitchFamily="2" charset="-78"/>
              </a:rPr>
              <a:t>دخترش فراهم کرد. طبق اطلاعات موجود در منابع، این هدایا شامل </a:t>
            </a:r>
            <a:r>
              <a:rPr lang="fa-IR">
                <a:cs typeface="B Nazanin" panose="00000400000000000000" pitchFamily="2" charset="-78"/>
              </a:rPr>
              <a:t>چهار </a:t>
            </a:r>
            <a:r>
              <a:rPr lang="fa-IR" smtClean="0">
                <a:cs typeface="B Nazanin" panose="00000400000000000000" pitchFamily="2" charset="-78"/>
              </a:rPr>
              <a:t>هزار اسب</a:t>
            </a:r>
            <a:r>
              <a:rPr lang="fa-IR">
                <a:cs typeface="B Nazanin" panose="00000400000000000000" pitchFamily="2" charset="-78"/>
              </a:rPr>
              <a:t>، هزار قاطر، هزار خدمتکار، یازده هزار شتر و هزار شتر دو کوهانۀ ترکی بود</a:t>
            </a:r>
            <a:r>
              <a:rPr lang="fa-IR">
                <a:cs typeface="B Nazanin" panose="00000400000000000000" pitchFamily="2" charset="-78"/>
              </a:rPr>
              <a:t>. </a:t>
            </a:r>
            <a:endParaRPr lang="fa-IR" smtClean="0">
              <a:cs typeface="B Nazanin" panose="00000400000000000000" pitchFamily="2" charset="-78"/>
            </a:endParaRPr>
          </a:p>
        </p:txBody>
      </p:sp>
      <p:sp>
        <p:nvSpPr>
          <p:cNvPr id="4" name="Flowchart: Process 3"/>
          <p:cNvSpPr/>
          <p:nvPr/>
        </p:nvSpPr>
        <p:spPr>
          <a:xfrm>
            <a:off x="1294229" y="4881490"/>
            <a:ext cx="2869808" cy="829994"/>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باگاتور، </a:t>
            </a:r>
            <a:r>
              <a:rPr lang="fa-IR" sz="2800">
                <a:solidFill>
                  <a:prstClr val="black"/>
                </a:solidFill>
                <a:cs typeface="B Nazanin" panose="00000400000000000000" pitchFamily="2" charset="-78"/>
              </a:rPr>
              <a:t>خاقان </a:t>
            </a:r>
            <a:r>
              <a:rPr lang="fa-IR" sz="2800" smtClean="0">
                <a:solidFill>
                  <a:prstClr val="black"/>
                </a:solidFill>
                <a:cs typeface="B Nazanin" panose="00000400000000000000" pitchFamily="2" charset="-78"/>
              </a:rPr>
              <a:t>خزر</a:t>
            </a:r>
            <a:endParaRPr lang="fa-IR"/>
          </a:p>
        </p:txBody>
      </p:sp>
    </p:spTree>
    <p:extLst>
      <p:ext uri="{BB962C8B-B14F-4D97-AF65-F5344CB8AC3E}">
        <p14:creationId xmlns:p14="http://schemas.microsoft.com/office/powerpoint/2010/main" val="332405111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r>
              <a:rPr lang="fa-IR">
                <a:cs typeface="B Nazanin" panose="00000400000000000000" pitchFamily="2" charset="-78"/>
              </a:rPr>
              <a:t>اما </a:t>
            </a:r>
            <a:r>
              <a:rPr lang="fa-IR" smtClean="0">
                <a:cs typeface="B Nazanin" panose="00000400000000000000" pitchFamily="2" charset="-78"/>
              </a:rPr>
              <a:t>این تلاشهای </a:t>
            </a:r>
            <a:r>
              <a:rPr lang="fa-IR">
                <a:cs typeface="B Nazanin" panose="00000400000000000000" pitchFamily="2" charset="-78"/>
              </a:rPr>
              <a:t>همراه با حسن نیت دو طرف نتیجه مثبتی در پی نداشت. زیرا پس از مدتی</a:t>
            </a:r>
            <a:r>
              <a:rPr lang="fa-IR">
                <a:cs typeface="B Nazanin" panose="00000400000000000000" pitchFamily="2" charset="-78"/>
              </a:rPr>
              <a:t>، </a:t>
            </a:r>
            <a:r>
              <a:rPr lang="fa-IR" smtClean="0">
                <a:cs typeface="B Nazanin" panose="00000400000000000000" pitchFamily="2" charset="-78"/>
              </a:rPr>
              <a:t>عروس ترک </a:t>
            </a:r>
            <a:r>
              <a:rPr lang="fa-IR">
                <a:cs typeface="B Nazanin" panose="00000400000000000000" pitchFamily="2" charset="-78"/>
              </a:rPr>
              <a:t>در هنگام زایمان همراه با فرزندش مرد. شایعاتی مبنی بر اینکه </a:t>
            </a:r>
            <a:r>
              <a:rPr lang="fa-IR">
                <a:cs typeface="B Nazanin" panose="00000400000000000000" pitchFamily="2" charset="-78"/>
              </a:rPr>
              <a:t>عرب </a:t>
            </a:r>
            <a:r>
              <a:rPr lang="fa-IR" smtClean="0">
                <a:cs typeface="B Nazanin" panose="00000400000000000000" pitchFamily="2" charset="-78"/>
              </a:rPr>
              <a:t>و ها </a:t>
            </a:r>
            <a:r>
              <a:rPr lang="fa-IR">
                <a:cs typeface="B Nazanin" panose="00000400000000000000" pitchFamily="2" charset="-78"/>
              </a:rPr>
              <a:t>این کار </a:t>
            </a:r>
            <a:r>
              <a:rPr lang="fa-IR">
                <a:cs typeface="B Nazanin" panose="00000400000000000000" pitchFamily="2" charset="-78"/>
              </a:rPr>
              <a:t>را </a:t>
            </a:r>
            <a:r>
              <a:rPr lang="fa-IR" smtClean="0">
                <a:cs typeface="B Nazanin" panose="00000400000000000000" pitchFamily="2" charset="-78"/>
              </a:rPr>
              <a:t>عمدا برای </a:t>
            </a:r>
            <a:r>
              <a:rPr lang="fa-IR">
                <a:cs typeface="B Nazanin" panose="00000400000000000000" pitchFamily="2" charset="-78"/>
              </a:rPr>
              <a:t>انتقام گرفتن انجام دادهاند، به گوش خاقان خزر رسید و او را اغوا نمودند. به </a:t>
            </a:r>
            <a:r>
              <a:rPr lang="fa-IR">
                <a:cs typeface="B Nazanin" panose="00000400000000000000" pitchFamily="2" charset="-78"/>
              </a:rPr>
              <a:t>دنبال </a:t>
            </a:r>
            <a:r>
              <a:rPr lang="fa-IR" smtClean="0">
                <a:cs typeface="B Nazanin" panose="00000400000000000000" pitchFamily="2" charset="-78"/>
              </a:rPr>
              <a:t>این ماجرا</a:t>
            </a:r>
            <a:r>
              <a:rPr lang="fa-IR">
                <a:cs typeface="B Nazanin" panose="00000400000000000000" pitchFamily="2" charset="-78"/>
              </a:rPr>
              <a:t>، خزرها به منظور گرفتن انتقام، به سرزمینهای ارمنستان و تفلیس، که </a:t>
            </a:r>
            <a:r>
              <a:rPr lang="fa-IR">
                <a:cs typeface="B Nazanin" panose="00000400000000000000" pitchFamily="2" charset="-78"/>
              </a:rPr>
              <a:t>تحت </a:t>
            </a:r>
            <a:r>
              <a:rPr lang="fa-IR" smtClean="0">
                <a:cs typeface="B Nazanin" panose="00000400000000000000" pitchFamily="2" charset="-78"/>
              </a:rPr>
              <a:t>سیطرۀ اعراب </a:t>
            </a:r>
            <a:r>
              <a:rPr lang="fa-IR">
                <a:cs typeface="B Nazanin" panose="00000400000000000000" pitchFamily="2" charset="-78"/>
              </a:rPr>
              <a:t>بود، در سال(۷۶۵م) [۱۴۷ق] حمله کرد و تعداد زیادی از مسلمانان را کشت</a:t>
            </a:r>
            <a:r>
              <a:rPr lang="fa-IR">
                <a:cs typeface="B Nazanin" panose="00000400000000000000" pitchFamily="2" charset="-78"/>
              </a:rPr>
              <a:t>. </a:t>
            </a:r>
            <a:r>
              <a:rPr lang="fa-IR" smtClean="0">
                <a:cs typeface="B Nazanin" panose="00000400000000000000" pitchFamily="2" charset="-78"/>
              </a:rPr>
              <a:t>سپاه عباسی </a:t>
            </a:r>
            <a:r>
              <a:rPr lang="fa-IR">
                <a:cs typeface="B Nazanin" panose="00000400000000000000" pitchFamily="2" charset="-78"/>
              </a:rPr>
              <a:t>در مقابل این حملات عکسالعمل خاصی نشان نداد و ترکها نیز به دلیل فرا رسیدن</a:t>
            </a:r>
            <a:br>
              <a:rPr lang="fa-IR">
                <a:cs typeface="B Nazanin" panose="00000400000000000000" pitchFamily="2" charset="-78"/>
              </a:rPr>
            </a:br>
            <a:r>
              <a:rPr lang="fa-IR">
                <a:cs typeface="B Nazanin" panose="00000400000000000000" pitchFamily="2" charset="-78"/>
              </a:rPr>
              <a:t>زمستان مجبور </a:t>
            </a:r>
            <a:r>
              <a:rPr lang="fa-IR">
                <a:cs typeface="B Nazanin" panose="00000400000000000000" pitchFamily="2" charset="-78"/>
              </a:rPr>
              <a:t>به </a:t>
            </a:r>
            <a:r>
              <a:rPr lang="fa-IR" smtClean="0">
                <a:cs typeface="B Nazanin" panose="00000400000000000000" pitchFamily="2" charset="-78"/>
              </a:rPr>
              <a:t>عقب نشینی </a:t>
            </a:r>
            <a:r>
              <a:rPr lang="fa-IR">
                <a:cs typeface="B Nazanin" panose="00000400000000000000" pitchFamily="2" charset="-78"/>
              </a:rPr>
              <a:t>شدند</a:t>
            </a:r>
            <a:r>
              <a:rPr lang="fa-IR">
                <a:cs typeface="B Nazanin" panose="00000400000000000000" pitchFamily="2" charset="-78"/>
              </a:rPr>
              <a:t>. </a:t>
            </a: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7221622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سالهای بعد و تا دوران هارون الرشید </a:t>
            </a:r>
            <a:r>
              <a:rPr lang="fa-IR" smtClean="0">
                <a:cs typeface="B Nazanin" panose="00000400000000000000" pitchFamily="2" charset="-78"/>
              </a:rPr>
              <a:t>میان </a:t>
            </a:r>
            <a:r>
              <a:rPr lang="fa-IR">
                <a:cs typeface="B Nazanin" panose="00000400000000000000" pitchFamily="2" charset="-78"/>
              </a:rPr>
              <a:t>اعراب و خزرها جنگهای جزئی در حد درگیریهای مرزی در گرفت. با </a:t>
            </a:r>
            <a:r>
              <a:rPr lang="fa-IR">
                <a:cs typeface="B Nazanin" panose="00000400000000000000" pitchFamily="2" charset="-78"/>
              </a:rPr>
              <a:t>این </a:t>
            </a:r>
            <a:r>
              <a:rPr lang="fa-IR" smtClean="0">
                <a:cs typeface="B Nazanin" panose="00000400000000000000" pitchFamily="2" charset="-78"/>
              </a:rPr>
              <a:t>حال، هیچ </a:t>
            </a:r>
            <a:r>
              <a:rPr lang="fa-IR">
                <a:cs typeface="B Nazanin" panose="00000400000000000000" pitchFamily="2" charset="-78"/>
              </a:rPr>
              <a:t>یک از این درگیریها به سختی جنگهای زمان بنی امیه نبود. عربها در این </a:t>
            </a:r>
            <a:r>
              <a:rPr lang="fa-IR">
                <a:cs typeface="B Nazanin" panose="00000400000000000000" pitchFamily="2" charset="-78"/>
              </a:rPr>
              <a:t>مدت </a:t>
            </a:r>
            <a:r>
              <a:rPr lang="fa-IR" smtClean="0">
                <a:cs typeface="B Nazanin" panose="00000400000000000000" pitchFamily="2" charset="-78"/>
              </a:rPr>
              <a:t>نهایت سعی </a:t>
            </a:r>
            <a:r>
              <a:rPr lang="fa-IR">
                <a:cs typeface="B Nazanin" panose="00000400000000000000" pitchFamily="2" charset="-78"/>
              </a:rPr>
              <a:t>خود را به کار میگرفتند تا </a:t>
            </a:r>
            <a:r>
              <a:rPr lang="fa-IR">
                <a:cs typeface="B Nazanin" panose="00000400000000000000" pitchFamily="2" charset="-78"/>
              </a:rPr>
              <a:t>سیاستی </a:t>
            </a:r>
            <a:r>
              <a:rPr lang="fa-IR" smtClean="0">
                <a:cs typeface="B Nazanin" panose="00000400000000000000" pitchFamily="2" charset="-78"/>
              </a:rPr>
              <a:t>مسالمت آمیز </a:t>
            </a:r>
            <a:r>
              <a:rPr lang="fa-IR">
                <a:cs typeface="B Nazanin" panose="00000400000000000000" pitchFamily="2" charset="-78"/>
              </a:rPr>
              <a:t>را در قبال خزرها در پیش گرفتند</a:t>
            </a:r>
            <a:r>
              <a:rPr lang="fa-IR">
                <a:cs typeface="B Nazanin" panose="00000400000000000000" pitchFamily="2" charset="-78"/>
              </a:rPr>
              <a:t>. </a:t>
            </a:r>
            <a:r>
              <a:rPr lang="fa-IR" smtClean="0">
                <a:cs typeface="B Nazanin" panose="00000400000000000000" pitchFamily="2" charset="-78"/>
              </a:rPr>
              <a:t>بدون شک</a:t>
            </a:r>
            <a:r>
              <a:rPr lang="fa-IR">
                <a:cs typeface="B Nazanin" panose="00000400000000000000" pitchFamily="2" charset="-78"/>
              </a:rPr>
              <a:t>، آشفتگی در امور داخلی آنها ارتباط زیادی با این موضوع داشت. </a:t>
            </a:r>
            <a:r>
              <a:rPr lang="fa-IR">
                <a:cs typeface="B Nazanin" panose="00000400000000000000" pitchFamily="2" charset="-78"/>
              </a:rPr>
              <a:t>شورشهایی </a:t>
            </a:r>
            <a:r>
              <a:rPr lang="fa-IR" smtClean="0">
                <a:cs typeface="B Nazanin" panose="00000400000000000000" pitchFamily="2" charset="-78"/>
              </a:rPr>
              <a:t>که در سراسر </a:t>
            </a:r>
            <a:r>
              <a:rPr lang="fa-IR">
                <a:cs typeface="B Nazanin" panose="00000400000000000000" pitchFamily="2" charset="-78"/>
              </a:rPr>
              <a:t>خلافت آغاز شد دست </a:t>
            </a:r>
            <a:r>
              <a:rPr lang="fa-IR">
                <a:cs typeface="B Nazanin" panose="00000400000000000000" pitchFamily="2" charset="-78"/>
              </a:rPr>
              <a:t>آنها </a:t>
            </a:r>
            <a:r>
              <a:rPr lang="fa-IR" smtClean="0">
                <a:cs typeface="B Nazanin" panose="00000400000000000000" pitchFamily="2" charset="-78"/>
              </a:rPr>
              <a:t>را </a:t>
            </a:r>
            <a:r>
              <a:rPr lang="fa-IR">
                <a:cs typeface="B Nazanin" panose="00000400000000000000" pitchFamily="2" charset="-78"/>
              </a:rPr>
              <a:t>در برابر خزرها، رقیب قدرتمندشان، </a:t>
            </a:r>
            <a:r>
              <a:rPr lang="fa-IR">
                <a:cs typeface="B Nazanin" panose="00000400000000000000" pitchFamily="2" charset="-78"/>
              </a:rPr>
              <a:t>بست</a:t>
            </a:r>
            <a:r>
              <a:rPr lang="fa-IR" smtClean="0">
                <a:cs typeface="B Nazanin" panose="00000400000000000000" pitchFamily="2" charset="-78"/>
              </a:rPr>
              <a:t>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
        <p:nvSpPr>
          <p:cNvPr id="4" name="Flowchart: Alternate Process 3"/>
          <p:cNvSpPr/>
          <p:nvPr/>
        </p:nvSpPr>
        <p:spPr>
          <a:xfrm>
            <a:off x="703386" y="4304714"/>
            <a:ext cx="2827606" cy="1125416"/>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سیاستی مسالمت آمیز</a:t>
            </a:r>
            <a:endParaRPr lang="fa-IR"/>
          </a:p>
        </p:txBody>
      </p:sp>
    </p:spTree>
    <p:extLst>
      <p:ext uri="{BB962C8B-B14F-4D97-AF65-F5344CB8AC3E}">
        <p14:creationId xmlns:p14="http://schemas.microsoft.com/office/powerpoint/2010/main" val="1302359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مقدمه</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خزران </a:t>
            </a:r>
            <a:r>
              <a:rPr lang="fa-IR">
                <a:cs typeface="B Nazanin" panose="00000400000000000000" pitchFamily="2" charset="-78"/>
              </a:rPr>
              <a:t>که در طی قرون هفتم تا دهم میلادی در قفقاز و شرق اروپا حکومت میکردند، هم در</a:t>
            </a:r>
            <a:br>
              <a:rPr lang="fa-IR">
                <a:cs typeface="B Nazanin" panose="00000400000000000000" pitchFamily="2" charset="-78"/>
              </a:rPr>
            </a:br>
            <a:r>
              <a:rPr lang="fa-IR">
                <a:cs typeface="B Nazanin" panose="00000400000000000000" pitchFamily="2" charset="-78"/>
              </a:rPr>
              <a:t>تاریخ </a:t>
            </a:r>
            <a:r>
              <a:rPr lang="fa-IR">
                <a:cs typeface="B Nazanin" panose="00000400000000000000" pitchFamily="2" charset="-78"/>
              </a:rPr>
              <a:t>ترکان </a:t>
            </a:r>
            <a:r>
              <a:rPr lang="fa-IR">
                <a:cs typeface="B Nazanin" panose="00000400000000000000" pitchFamily="2" charset="-78"/>
              </a:rPr>
              <a:t>و</a:t>
            </a:r>
            <a:r>
              <a:rPr lang="fa-IR" smtClean="0">
                <a:cs typeface="B Nazanin" panose="00000400000000000000" pitchFamily="2" charset="-78"/>
              </a:rPr>
              <a:t> </a:t>
            </a:r>
            <a:r>
              <a:rPr lang="fa-IR">
                <a:cs typeface="B Nazanin" panose="00000400000000000000" pitchFamily="2" charset="-78"/>
              </a:rPr>
              <a:t>اروپائیان و هم در تاریخ اسلام از جایگاه قابل توجهی برخوردارند. ساختار</a:t>
            </a:r>
            <a:br>
              <a:rPr lang="fa-IR">
                <a:cs typeface="B Nazanin" panose="00000400000000000000" pitchFamily="2" charset="-78"/>
              </a:rPr>
            </a:br>
            <a:r>
              <a:rPr lang="fa-IR">
                <a:cs typeface="B Nazanin" panose="00000400000000000000" pitchFamily="2" charset="-78"/>
              </a:rPr>
              <a:t>قدرتمند دولت خزر، اقتصاد پویا و ساختار قومی و فرهنگی خاص، باعث شد تا خزران یکی </a:t>
            </a:r>
            <a:r>
              <a:rPr lang="fa-IR">
                <a:cs typeface="B Nazanin" panose="00000400000000000000" pitchFamily="2" charset="-78"/>
              </a:rPr>
              <a:t>از</a:t>
            </a:r>
            <a:r>
              <a:rPr lang="fa-IR" smtClean="0">
                <a:cs typeface="B Nazanin" panose="00000400000000000000" pitchFamily="2" charset="-78"/>
              </a:rPr>
              <a:t> </a:t>
            </a:r>
            <a:r>
              <a:rPr lang="fa-IR" smtClean="0">
                <a:cs typeface="B Nazanin" panose="00000400000000000000" pitchFamily="2" charset="-78"/>
              </a:rPr>
              <a:t>دولتهای تأثیرگذار بر تاریخ منطقه، شرق اروپا و قفقاز، به شمار آید. روابط اعراب ـ خزران که</a:t>
            </a:r>
            <a:br>
              <a:rPr lang="fa-IR" smtClean="0">
                <a:cs typeface="B Nazanin" panose="00000400000000000000" pitchFamily="2" charset="-78"/>
              </a:rPr>
            </a:br>
            <a:r>
              <a:rPr lang="fa-IR" smtClean="0">
                <a:cs typeface="B Nazanin" panose="00000400000000000000" pitchFamily="2" charset="-78"/>
              </a:rPr>
              <a:t>از اواسط قرن هفتم شروع شده بود، در طول دوران حکومت امویان، اغلب با جنگهای کوچک</a:t>
            </a:r>
            <a:br>
              <a:rPr lang="fa-IR" smtClean="0">
                <a:cs typeface="B Nazanin" panose="00000400000000000000" pitchFamily="2" charset="-78"/>
              </a:rPr>
            </a:br>
            <a:r>
              <a:rPr lang="fa-IR" smtClean="0">
                <a:cs typeface="B Nazanin" panose="00000400000000000000" pitchFamily="2" charset="-78"/>
              </a:rPr>
              <a:t>و بزرگ مستمر، ادامه یافت. یکی از معدود دولتهایی که در قرون ذکر شده، در مقابل سپاه</a:t>
            </a:r>
            <a:br>
              <a:rPr lang="fa-IR" smtClean="0">
                <a:cs typeface="B Nazanin" panose="00000400000000000000" pitchFamily="2" charset="-78"/>
              </a:rPr>
            </a:br>
            <a:r>
              <a:rPr lang="fa-IR" smtClean="0">
                <a:cs typeface="B Nazanin" panose="00000400000000000000" pitchFamily="2" charset="-78"/>
              </a:rPr>
              <a:t>مسلمانان مقاومت کرد و گاهی هم به پیروزی نائل آمد، دولت خزر بود.</a:t>
            </a:r>
          </a:p>
          <a:p>
            <a:pPr algn="just"/>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225447897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آخرین جنگ بزرگ میان هر دو قدرت در زمان </a:t>
            </a:r>
            <a:r>
              <a:rPr lang="fa-IR">
                <a:cs typeface="B Nazanin" panose="00000400000000000000" pitchFamily="2" charset="-78"/>
              </a:rPr>
              <a:t>حکومت </a:t>
            </a:r>
            <a:r>
              <a:rPr lang="fa-IR" smtClean="0">
                <a:cs typeface="B Nazanin" panose="00000400000000000000" pitchFamily="2" charset="-78"/>
              </a:rPr>
              <a:t>هارون الرشید </a:t>
            </a:r>
            <a:r>
              <a:rPr lang="fa-IR">
                <a:cs typeface="B Nazanin" panose="00000400000000000000" pitchFamily="2" charset="-78"/>
              </a:rPr>
              <a:t>اتفاق افتاد</a:t>
            </a:r>
            <a:r>
              <a:rPr lang="fa-IR">
                <a:cs typeface="B Nazanin" panose="00000400000000000000" pitchFamily="2" charset="-78"/>
              </a:rPr>
              <a:t>. </a:t>
            </a:r>
            <a:r>
              <a:rPr lang="fa-IR" smtClean="0">
                <a:cs typeface="B Nazanin" panose="00000400000000000000" pitchFamily="2" charset="-78"/>
              </a:rPr>
              <a:t>منابع عربی </a:t>
            </a:r>
            <a:r>
              <a:rPr lang="fa-IR">
                <a:cs typeface="B Nazanin" panose="00000400000000000000" pitchFamily="2" charset="-78"/>
              </a:rPr>
              <a:t>دو </a:t>
            </a:r>
            <a:r>
              <a:rPr lang="fa-IR" smtClean="0">
                <a:cs typeface="B Nazanin" panose="00000400000000000000" pitchFamily="2" charset="-78"/>
              </a:rPr>
              <a:t>شایعه </a:t>
            </a:r>
            <a:r>
              <a:rPr lang="fa-IR">
                <a:cs typeface="B Nazanin" panose="00000400000000000000" pitchFamily="2" charset="-78"/>
              </a:rPr>
              <a:t>متفاوت دربارۀ دلایل این جنگ را روایت میکنند. اولین شایعه در </a:t>
            </a:r>
            <a:r>
              <a:rPr lang="fa-IR">
                <a:cs typeface="B Nazanin" panose="00000400000000000000" pitchFamily="2" charset="-78"/>
              </a:rPr>
              <a:t>مورد </a:t>
            </a:r>
            <a:r>
              <a:rPr lang="fa-IR" smtClean="0">
                <a:cs typeface="B Nazanin" panose="00000400000000000000" pitchFamily="2" charset="-78"/>
              </a:rPr>
              <a:t>مرگ دختر </a:t>
            </a:r>
            <a:r>
              <a:rPr lang="fa-IR">
                <a:cs typeface="B Nazanin" panose="00000400000000000000" pitchFamily="2" charset="-78"/>
              </a:rPr>
              <a:t>خزری این است که وی همانند دیگر دختر خزری در دورۀ خلیفه منصور، </a:t>
            </a:r>
            <a:r>
              <a:rPr lang="fa-IR">
                <a:cs typeface="B Nazanin" panose="00000400000000000000" pitchFamily="2" charset="-78"/>
              </a:rPr>
              <a:t>به </a:t>
            </a:r>
            <a:r>
              <a:rPr lang="fa-IR" smtClean="0">
                <a:cs typeface="B Nazanin" panose="00000400000000000000" pitchFamily="2" charset="-78"/>
              </a:rPr>
              <a:t>دربار عباسیان </a:t>
            </a:r>
            <a:r>
              <a:rPr lang="fa-IR">
                <a:cs typeface="B Nazanin" panose="00000400000000000000" pitchFamily="2" charset="-78"/>
              </a:rPr>
              <a:t>میرود اما در زمان </a:t>
            </a:r>
            <a:r>
              <a:rPr lang="fa-IR">
                <a:cs typeface="B Nazanin" panose="00000400000000000000" pitchFamily="2" charset="-78"/>
              </a:rPr>
              <a:t>زایمان </a:t>
            </a:r>
            <a:r>
              <a:rPr lang="fa-IR" smtClean="0">
                <a:cs typeface="B Nazanin" panose="00000400000000000000" pitchFamily="2" charset="-78"/>
              </a:rPr>
              <a:t>می میرد</a:t>
            </a:r>
            <a:r>
              <a:rPr lang="fa-IR">
                <a:cs typeface="B Nazanin" panose="00000400000000000000" pitchFamily="2" charset="-78"/>
              </a:rPr>
              <a:t>. از این قرار، که فاضل بن یحیی برمکی</a:t>
            </a:r>
            <a:r>
              <a:rPr lang="fa-IR">
                <a:cs typeface="B Nazanin" panose="00000400000000000000" pitchFamily="2" charset="-78"/>
              </a:rPr>
              <a:t>، </a:t>
            </a:r>
            <a:r>
              <a:rPr lang="fa-IR" smtClean="0">
                <a:cs typeface="B Nazanin" panose="00000400000000000000" pitchFamily="2" charset="-78"/>
              </a:rPr>
              <a:t>والی آذربایجان </a:t>
            </a:r>
            <a:r>
              <a:rPr lang="fa-IR">
                <a:cs typeface="B Nazanin" panose="00000400000000000000" pitchFamily="2" charset="-78"/>
              </a:rPr>
              <a:t>و ارمینیه، به دلیل ناتوانی در کنترل نابسامانیهای مداوم در قفقاز که </a:t>
            </a:r>
            <a:r>
              <a:rPr lang="fa-IR">
                <a:cs typeface="B Nazanin" panose="00000400000000000000" pitchFamily="2" charset="-78"/>
              </a:rPr>
              <a:t>توان </a:t>
            </a:r>
            <a:r>
              <a:rPr lang="fa-IR" smtClean="0">
                <a:cs typeface="B Nazanin" panose="00000400000000000000" pitchFamily="2" charset="-78"/>
              </a:rPr>
              <a:t>مالی کافی </a:t>
            </a:r>
            <a:r>
              <a:rPr lang="fa-IR">
                <a:cs typeface="B Nazanin" panose="00000400000000000000" pitchFamily="2" charset="-78"/>
              </a:rPr>
              <a:t>برای مقابله با خاقان خزر را نداشت، تصمیم گرفت با ازدواج با دختر خاقان، او را </a:t>
            </a:r>
            <a:r>
              <a:rPr lang="fa-IR">
                <a:cs typeface="B Nazanin" panose="00000400000000000000" pitchFamily="2" charset="-78"/>
              </a:rPr>
              <a:t>وادار </a:t>
            </a:r>
            <a:r>
              <a:rPr lang="fa-IR" smtClean="0">
                <a:cs typeface="B Nazanin" panose="00000400000000000000" pitchFamily="2" charset="-78"/>
              </a:rPr>
              <a:t>به صلح </a:t>
            </a:r>
            <a:r>
              <a:rPr lang="fa-IR">
                <a:cs typeface="B Nazanin" panose="00000400000000000000" pitchFamily="2" charset="-78"/>
              </a:rPr>
              <a:t>نماید</a:t>
            </a:r>
            <a:r>
              <a:rPr lang="fa-IR">
                <a:cs typeface="B Nazanin" panose="00000400000000000000" pitchFamily="2" charset="-78"/>
              </a:rPr>
              <a:t>. </a:t>
            </a:r>
            <a:endParaRPr lang="fa-IR">
              <a:cs typeface="B Nazanin" panose="00000400000000000000" pitchFamily="2" charset="-78"/>
            </a:endParaRPr>
          </a:p>
        </p:txBody>
      </p:sp>
      <p:sp>
        <p:nvSpPr>
          <p:cNvPr id="4" name="Flowchart: Process 3"/>
          <p:cNvSpPr/>
          <p:nvPr/>
        </p:nvSpPr>
        <p:spPr>
          <a:xfrm>
            <a:off x="1237957" y="4656406"/>
            <a:ext cx="3502855" cy="1012874"/>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فاضل بن یحیی برمکی</a:t>
            </a:r>
            <a:endParaRPr lang="fa-IR"/>
          </a:p>
        </p:txBody>
      </p:sp>
    </p:spTree>
    <p:extLst>
      <p:ext uri="{BB962C8B-B14F-4D97-AF65-F5344CB8AC3E}">
        <p14:creationId xmlns:p14="http://schemas.microsoft.com/office/powerpoint/2010/main" val="25106334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وی این پیشنهاد را قبول کرد و دخترش سیتیت (سوبت) را به عنوان عروس نزد برمکی فرستاد. اما همانند مورد قبل، طولی نکشید که این دختر ترک نیز از دنیا رفت. </a:t>
            </a:r>
            <a:r>
              <a:rPr lang="fa-IR" b="1" smtClean="0">
                <a:solidFill>
                  <a:srgbClr val="FF0000"/>
                </a:solidFill>
                <a:cs typeface="B Nazanin" panose="00000400000000000000" pitchFamily="2" charset="-78"/>
              </a:rPr>
              <a:t>به خان خزر گفته شد که این مرگ طبیعی نبوده، بلکه برای انتقام انجام گرفته است</a:t>
            </a:r>
            <a:r>
              <a:rPr lang="fa-IR" smtClean="0">
                <a:cs typeface="B Nazanin" panose="00000400000000000000" pitchFamily="2" charset="-78"/>
              </a:rPr>
              <a:t>. پس از این واقعه، خزرها با سپاه بزرگی شروع به غارت سرزمین عربها کردند. فقط مورخان [عرب] به طور بسیار خلاصه به این روایت پرداخته اند و آن را به صورت مقدمه ای برای روایت دوم گزارش کرده اند. رویداد دوم با جزئیات بیشتری بیان شده است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smtClean="0">
              <a:cs typeface="B Nazanin" panose="00000400000000000000" pitchFamily="2" charset="-78"/>
            </a:endParaRPr>
          </a:p>
          <a:p>
            <a:endParaRPr lang="fa-IR">
              <a:cs typeface="B Nazanin" panose="00000400000000000000" pitchFamily="2" charset="-78"/>
            </a:endParaRPr>
          </a:p>
        </p:txBody>
      </p:sp>
    </p:spTree>
    <p:extLst>
      <p:ext uri="{BB962C8B-B14F-4D97-AF65-F5344CB8AC3E}">
        <p14:creationId xmlns:p14="http://schemas.microsoft.com/office/powerpoint/2010/main" val="214983184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در روایت دوم، شورش ارمنیان در قفقاز و وقایع ناشی از درگیری میان آنان و کارگزاران عرب</a:t>
            </a:r>
            <a:br>
              <a:rPr lang="fa-IR">
                <a:cs typeface="B Nazanin" panose="00000400000000000000" pitchFamily="2" charset="-78"/>
              </a:rPr>
            </a:br>
            <a:r>
              <a:rPr lang="fa-IR">
                <a:cs typeface="B Nazanin" panose="00000400000000000000" pitchFamily="2" charset="-78"/>
              </a:rPr>
              <a:t>به عنوان دلیل اصلی بیان شده است. هارونالرشید، برای حل مشکلات مردم قفقاز، سعید بن</a:t>
            </a:r>
            <a:br>
              <a:rPr lang="fa-IR">
                <a:cs typeface="B Nazanin" panose="00000400000000000000" pitchFamily="2" charset="-78"/>
              </a:rPr>
            </a:br>
            <a:r>
              <a:rPr lang="fa-IR">
                <a:cs typeface="B Nazanin" panose="00000400000000000000" pitchFamily="2" charset="-78"/>
              </a:rPr>
              <a:t>سلم قتیبه الباهلی را به عنوان والی منطقه تعیین کرد اما هم مردم محلی و هم نجم بن هاشم،</a:t>
            </a:r>
            <a:br>
              <a:rPr lang="fa-IR">
                <a:cs typeface="B Nazanin" panose="00000400000000000000" pitchFamily="2" charset="-78"/>
              </a:rPr>
            </a:br>
            <a:r>
              <a:rPr lang="fa-IR">
                <a:cs typeface="B Nazanin" panose="00000400000000000000" pitchFamily="2" charset="-78"/>
              </a:rPr>
              <a:t>والی [سابق] مردم عرب [در قفقاز]، علیه حاکم جدید دست به شورش زدند. زمانی که سعید</a:t>
            </a:r>
            <a:br>
              <a:rPr lang="fa-IR">
                <a:cs typeface="B Nazanin" panose="00000400000000000000" pitchFamily="2" charset="-78"/>
              </a:rPr>
            </a:br>
            <a:r>
              <a:rPr lang="fa-IR">
                <a:cs typeface="B Nazanin" panose="00000400000000000000" pitchFamily="2" charset="-78"/>
              </a:rPr>
              <a:t>توانست، نجم را که مورد قبول عربها بود، به دام اندازد و به قتل برساند اوضاع منطقه به شدت</a:t>
            </a:r>
            <a:br>
              <a:rPr lang="fa-IR">
                <a:cs typeface="B Nazanin" panose="00000400000000000000" pitchFamily="2" charset="-78"/>
              </a:rPr>
            </a:br>
            <a:r>
              <a:rPr lang="fa-IR">
                <a:cs typeface="B Nazanin" panose="00000400000000000000" pitchFamily="2" charset="-78"/>
              </a:rPr>
              <a:t>متشنج شد. خاندان نجم، که نفوذ قابل توجهی در منطقه داشتند و مدت زیادی والی منطقه</a:t>
            </a:r>
            <a:br>
              <a:rPr lang="fa-IR">
                <a:cs typeface="B Nazanin" panose="00000400000000000000" pitchFamily="2" charset="-78"/>
              </a:rPr>
            </a:br>
            <a:r>
              <a:rPr lang="fa-IR">
                <a:cs typeface="B Nazanin" panose="00000400000000000000" pitchFamily="2" charset="-78"/>
              </a:rPr>
              <a:t>بودند، این وضعیت را تاب نیاوردند</a:t>
            </a:r>
            <a:r>
              <a:rPr lang="fa-IR">
                <a:cs typeface="B Nazanin" panose="00000400000000000000" pitchFamily="2" charset="-78"/>
              </a:rPr>
              <a:t>. </a:t>
            </a:r>
            <a:endParaRPr lang="fa-IR" smtClean="0">
              <a:cs typeface="B Nazanin" panose="00000400000000000000" pitchFamily="2" charset="-78"/>
            </a:endParaRPr>
          </a:p>
          <a:p>
            <a:pPr algn="just"/>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173955610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b="1" smtClean="0">
                <a:solidFill>
                  <a:srgbClr val="FF0000"/>
                </a:solidFill>
                <a:cs typeface="B Nazanin" panose="00000400000000000000" pitchFamily="2" charset="-78"/>
              </a:rPr>
              <a:t>پسر نجم به خزرها پناهنده شد </a:t>
            </a:r>
            <a:r>
              <a:rPr lang="fa-IR" smtClean="0">
                <a:cs typeface="B Nazanin" panose="00000400000000000000" pitchFamily="2" charset="-78"/>
              </a:rPr>
              <a:t>و همراه آنان علیه حاکم </a:t>
            </a:r>
            <a:r>
              <a:rPr lang="fa-IR" smtClean="0">
                <a:cs typeface="B Nazanin" panose="00000400000000000000" pitchFamily="2" charset="-78"/>
              </a:rPr>
              <a:t>جدید </a:t>
            </a:r>
            <a:r>
              <a:rPr lang="fa-IR">
                <a:cs typeface="B Nazanin" panose="00000400000000000000" pitchFamily="2" charset="-78"/>
              </a:rPr>
              <a:t>جنگید. در این جنگ که در سال۷۹۹م [۱۸۲ق] رخ داد، خزرها برای مدتی </a:t>
            </a:r>
            <a:r>
              <a:rPr lang="fa-IR">
                <a:cs typeface="B Nazanin" panose="00000400000000000000" pitchFamily="2" charset="-78"/>
              </a:rPr>
              <a:t>در </a:t>
            </a:r>
            <a:r>
              <a:rPr lang="fa-IR" smtClean="0">
                <a:cs typeface="B Nazanin" panose="00000400000000000000" pitchFamily="2" charset="-78"/>
              </a:rPr>
              <a:t>سرزمین ارمنستان </a:t>
            </a:r>
            <a:r>
              <a:rPr lang="fa-IR">
                <a:cs typeface="B Nazanin" panose="00000400000000000000" pitchFamily="2" charset="-78"/>
              </a:rPr>
              <a:t>باقی مانند، اما بعد عقب </a:t>
            </a:r>
            <a:r>
              <a:rPr lang="fa-IR">
                <a:cs typeface="B Nazanin" panose="00000400000000000000" pitchFamily="2" charset="-78"/>
              </a:rPr>
              <a:t>نشینی </a:t>
            </a:r>
            <a:r>
              <a:rPr lang="fa-IR" smtClean="0">
                <a:cs typeface="B Nazanin" panose="00000400000000000000" pitchFamily="2" charset="-78"/>
              </a:rPr>
              <a:t>کردند.روابط پس </a:t>
            </a:r>
            <a:r>
              <a:rPr lang="fa-IR">
                <a:cs typeface="B Nazanin" panose="00000400000000000000" pitchFamily="2" charset="-78"/>
              </a:rPr>
              <a:t>از این جنگ بزرگ، دیگر نبردی میان دو حکومت در نگرفت. پس از </a:t>
            </a:r>
            <a:r>
              <a:rPr lang="fa-IR">
                <a:cs typeface="B Nazanin" panose="00000400000000000000" pitchFamily="2" charset="-78"/>
              </a:rPr>
              <a:t>آن </a:t>
            </a:r>
            <a:r>
              <a:rPr lang="fa-IR" smtClean="0">
                <a:cs typeface="B Nazanin" panose="00000400000000000000" pitchFamily="2" charset="-78"/>
              </a:rPr>
              <a:t>عمدتا تجاری </a:t>
            </a:r>
            <a:r>
              <a:rPr lang="fa-IR">
                <a:cs typeface="B Nazanin" panose="00000400000000000000" pitchFamily="2" charset="-78"/>
              </a:rPr>
              <a:t>و فرهنگی اولویت یافت و نفوذ اسلام به طور </a:t>
            </a:r>
            <a:r>
              <a:rPr lang="fa-IR">
                <a:cs typeface="B Nazanin" panose="00000400000000000000" pitchFamily="2" charset="-78"/>
              </a:rPr>
              <a:t>قابل </a:t>
            </a:r>
            <a:r>
              <a:rPr lang="fa-IR" smtClean="0">
                <a:cs typeface="B Nazanin" panose="00000400000000000000" pitchFamily="2" charset="-78"/>
              </a:rPr>
              <a:t>ملاحظه ای </a:t>
            </a:r>
            <a:r>
              <a:rPr lang="fa-IR">
                <a:cs typeface="B Nazanin" panose="00000400000000000000" pitchFamily="2" charset="-78"/>
              </a:rPr>
              <a:t>در میان خزرها </a:t>
            </a:r>
            <a:r>
              <a:rPr lang="fa-IR">
                <a:cs typeface="B Nazanin" panose="00000400000000000000" pitchFamily="2" charset="-78"/>
              </a:rPr>
              <a:t>اشاعه </a:t>
            </a:r>
            <a:r>
              <a:rPr lang="fa-IR" smtClean="0">
                <a:cs typeface="B Nazanin" panose="00000400000000000000" pitchFamily="2" charset="-78"/>
              </a:rPr>
              <a:t>پیدا کرد</a:t>
            </a:r>
            <a:r>
              <a:rPr lang="fa-IR">
                <a:cs typeface="B Nazanin" panose="00000400000000000000" pitchFamily="2" charset="-78"/>
              </a:rPr>
              <a:t>. </a:t>
            </a:r>
            <a:endParaRPr lang="fa-IR" smtClean="0">
              <a:cs typeface="B Nazanin" panose="00000400000000000000" pitchFamily="2" charset="-78"/>
            </a:endParaRP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43483753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روابط تجاری میان دو دولت که پیش از آن هرچند اندک برقرار بود، از قرن دهم افزایش یافت. برقراری صلح، کشور خزر را به یکی از مناطق پر رونق تجاری برای تجار مسلمان تبدیل کرد. در نتیجه شرایط به وجود آمده، دانشمندان و روحانیان مسلمان شروع به فعالیت در میان خزرها کردند. ابن فضلان که در سال۹۲۱م [۳۰۸ق] به این سرزمین سفر کرده بود برای توصیف وضعیتی که از آن صحبت کردیم، این چنین مینویسد:«بعد از این ِ که خزرها اتل را به عنوان پایتخت انتخاب کردند، مردم در دو طرف رودخانه ساکن شدند</a:t>
            </a:r>
            <a:endParaRPr lang="fa-IR"/>
          </a:p>
        </p:txBody>
      </p:sp>
      <p:sp>
        <p:nvSpPr>
          <p:cNvPr id="4" name="Flowchart: Connector 3"/>
          <p:cNvSpPr/>
          <p:nvPr/>
        </p:nvSpPr>
        <p:spPr>
          <a:xfrm>
            <a:off x="1195754" y="4501662"/>
            <a:ext cx="2082018" cy="1181686"/>
          </a:xfrm>
          <a:prstGeom prst="flowChartConnector">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ابن فضلان</a:t>
            </a:r>
            <a:endParaRPr lang="fa-IR"/>
          </a:p>
        </p:txBody>
      </p:sp>
    </p:spTree>
    <p:extLst>
      <p:ext uri="{BB962C8B-B14F-4D97-AF65-F5344CB8AC3E}">
        <p14:creationId xmlns:p14="http://schemas.microsoft.com/office/powerpoint/2010/main" val="366665502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رودخانه شهر را </a:t>
            </a:r>
            <a:r>
              <a:rPr lang="fa-IR">
                <a:cs typeface="B Nazanin" panose="00000400000000000000" pitchFamily="2" charset="-78"/>
              </a:rPr>
              <a:t>به </a:t>
            </a:r>
            <a:r>
              <a:rPr lang="fa-IR" smtClean="0">
                <a:cs typeface="B Nazanin" panose="00000400000000000000" pitchFamily="2" charset="-78"/>
              </a:rPr>
              <a:t>دو قسمت </a:t>
            </a:r>
            <a:r>
              <a:rPr lang="fa-IR">
                <a:cs typeface="B Nazanin" panose="00000400000000000000" pitchFamily="2" charset="-78"/>
              </a:rPr>
              <a:t>تقسیم کرد. در یک طرف خاقان و همراهانشان و در طرف دیگر مسلمانان </a:t>
            </a:r>
            <a:r>
              <a:rPr lang="fa-IR">
                <a:cs typeface="B Nazanin" panose="00000400000000000000" pitchFamily="2" charset="-78"/>
              </a:rPr>
              <a:t>ساکن </a:t>
            </a:r>
            <a:r>
              <a:rPr lang="fa-IR" smtClean="0">
                <a:cs typeface="B Nazanin" panose="00000400000000000000" pitchFamily="2" charset="-78"/>
              </a:rPr>
              <a:t>شدند. یک </a:t>
            </a:r>
            <a:r>
              <a:rPr lang="fa-IR">
                <a:cs typeface="B Nazanin" panose="00000400000000000000" pitchFamily="2" charset="-78"/>
              </a:rPr>
              <a:t>مقام دولتی مسلمان به نام «</a:t>
            </a:r>
            <a:r>
              <a:rPr lang="fa-IR" b="1">
                <a:solidFill>
                  <a:srgbClr val="FF0000"/>
                </a:solidFill>
                <a:cs typeface="B Nazanin" panose="00000400000000000000" pitchFamily="2" charset="-78"/>
              </a:rPr>
              <a:t>خز</a:t>
            </a:r>
            <a:r>
              <a:rPr lang="fa-IR">
                <a:cs typeface="B Nazanin" panose="00000400000000000000" pitchFamily="2" charset="-78"/>
              </a:rPr>
              <a:t>» برای رسیدگی به دادرسیهای حقوقی مسلمانان </a:t>
            </a:r>
            <a:r>
              <a:rPr lang="fa-IR">
                <a:cs typeface="B Nazanin" panose="00000400000000000000" pitchFamily="2" charset="-78"/>
              </a:rPr>
              <a:t>و </a:t>
            </a:r>
            <a:r>
              <a:rPr lang="fa-IR" smtClean="0">
                <a:cs typeface="B Nazanin" panose="00000400000000000000" pitchFamily="2" charset="-78"/>
              </a:rPr>
              <a:t>تجار مسلمانی </a:t>
            </a:r>
            <a:r>
              <a:rPr lang="fa-IR">
                <a:cs typeface="B Nazanin" panose="00000400000000000000" pitchFamily="2" charset="-78"/>
              </a:rPr>
              <a:t>که به اینجا میآمدند منصوب شد. کسی غیر از خز نمیتوانست </a:t>
            </a:r>
            <a:r>
              <a:rPr lang="fa-IR">
                <a:cs typeface="B Nazanin" panose="00000400000000000000" pitchFamily="2" charset="-78"/>
              </a:rPr>
              <a:t>به </a:t>
            </a:r>
            <a:r>
              <a:rPr lang="fa-IR" smtClean="0">
                <a:cs typeface="B Nazanin" panose="00000400000000000000" pitchFamily="2" charset="-78"/>
              </a:rPr>
              <a:t>پروندههای حقوقی </a:t>
            </a:r>
            <a:r>
              <a:rPr lang="fa-IR">
                <a:cs typeface="B Nazanin" panose="00000400000000000000" pitchFamily="2" charset="-78"/>
              </a:rPr>
              <a:t>مسلمانان رسیدگی کند». فضلان اشاره میکند که در هنگام سفر وی به </a:t>
            </a:r>
            <a:r>
              <a:rPr lang="fa-IR">
                <a:cs typeface="B Nazanin" panose="00000400000000000000" pitchFamily="2" charset="-78"/>
              </a:rPr>
              <a:t>این </a:t>
            </a:r>
            <a:r>
              <a:rPr lang="fa-IR" smtClean="0">
                <a:cs typeface="B Nazanin" panose="00000400000000000000" pitchFamily="2" charset="-78"/>
              </a:rPr>
              <a:t>سرزمین، یک </a:t>
            </a:r>
            <a:r>
              <a:rPr lang="fa-IR">
                <a:cs typeface="B Nazanin" panose="00000400000000000000" pitchFamily="2" charset="-78"/>
              </a:rPr>
              <a:t>مسجد در شهر اتل وجود داشته است</a:t>
            </a:r>
            <a:r>
              <a:rPr lang="fa-IR">
                <a:cs typeface="B Nazanin" panose="00000400000000000000" pitchFamily="2" charset="-78"/>
              </a:rPr>
              <a:t>. </a:t>
            </a:r>
            <a:endParaRPr lang="fa-IR" smtClean="0">
              <a:cs typeface="B Nazanin" panose="00000400000000000000" pitchFamily="2" charset="-78"/>
            </a:endParaRPr>
          </a:p>
          <a:p>
            <a:pPr algn="just"/>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221729702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نویسندگانی مانند مسعودی و ابن حوقل، که  احتمالا پنجاه سال پس از ابن فضلان از شهر اتل بازدید کردهاند، می نویسند که این شهر 30 مسجد داشته و همچنین دربارۀ تأثیر بسزای مسلمانان بر زندگی تجاری و علمی منطقه سخن به میان می آوردند. همانطور که از این دادهها پیداست، پس از برقراری صلح، روابط خزر و عرب به صورت بسیار دوستانه پیش رفت و باعث شد تا به جای دشمنی تاریخی دین اسلام گسترش یابد. اگرچه خاندان خاقان یهودی ماندند اما اسلام از سوی اکثریت مردم پذیرفته شد. </a:t>
            </a:r>
          </a:p>
          <a:p>
            <a:endParaRPr lang="fa-IR"/>
          </a:p>
        </p:txBody>
      </p:sp>
      <p:sp>
        <p:nvSpPr>
          <p:cNvPr id="4" name="Flowchart: Process 3"/>
          <p:cNvSpPr/>
          <p:nvPr/>
        </p:nvSpPr>
        <p:spPr>
          <a:xfrm>
            <a:off x="1308295" y="4557932"/>
            <a:ext cx="3094893" cy="900333"/>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مسعودی و ابن حوقل</a:t>
            </a:r>
            <a:endParaRPr lang="fa-IR"/>
          </a:p>
        </p:txBody>
      </p:sp>
    </p:spTree>
    <p:extLst>
      <p:ext uri="{BB962C8B-B14F-4D97-AF65-F5344CB8AC3E}">
        <p14:creationId xmlns:p14="http://schemas.microsoft.com/office/powerpoint/2010/main" val="348574137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این </a:t>
            </a:r>
            <a:r>
              <a:rPr lang="fa-IR">
                <a:cs typeface="B Nazanin" panose="00000400000000000000" pitchFamily="2" charset="-78"/>
              </a:rPr>
              <a:t>دوستی با گذشت زمان به یک اتحاد سیاسی تبدیل شد. روسها که در اوایل قرن دهم</a:t>
            </a:r>
            <a:br>
              <a:rPr lang="fa-IR">
                <a:cs typeface="B Nazanin" panose="00000400000000000000" pitchFamily="2" charset="-78"/>
              </a:rPr>
            </a:br>
            <a:r>
              <a:rPr lang="fa-IR">
                <a:cs typeface="B Nazanin" panose="00000400000000000000" pitchFamily="2" charset="-78"/>
              </a:rPr>
              <a:t>بسیار قدرتمند شده بودند هم به خزرها و هم به عربها خسارات فراوانی وارد آوردند. </a:t>
            </a:r>
            <a:r>
              <a:rPr lang="fa-IR">
                <a:cs typeface="B Nazanin" panose="00000400000000000000" pitchFamily="2" charset="-78"/>
              </a:rPr>
              <a:t>در </a:t>
            </a:r>
            <a:r>
              <a:rPr lang="fa-IR" smtClean="0">
                <a:cs typeface="B Nazanin" panose="00000400000000000000" pitchFamily="2" charset="-78"/>
              </a:rPr>
              <a:t>طی </a:t>
            </a:r>
            <a:r>
              <a:rPr lang="fa-IR" smtClean="0">
                <a:cs typeface="B Nazanin" panose="00000400000000000000" pitchFamily="2" charset="-78"/>
              </a:rPr>
              <a:t>یکی از حملات روسها در سال ۳۰۰[ ۹۱۳ق] اتحاد مسلمانان، ترکها و مسیحیان نیروهای</a:t>
            </a:r>
            <a:br>
              <a:rPr lang="fa-IR" smtClean="0">
                <a:cs typeface="B Nazanin" panose="00000400000000000000" pitchFamily="2" charset="-78"/>
              </a:rPr>
            </a:br>
            <a:r>
              <a:rPr lang="fa-IR" smtClean="0">
                <a:cs typeface="B Nazanin" panose="00000400000000000000" pitchFamily="2" charset="-78"/>
              </a:rPr>
              <a:t>روسی را به کلی نابود کرد.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240531791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یکی </a:t>
            </a:r>
            <a:r>
              <a:rPr lang="fa-IR">
                <a:cs typeface="B Nazanin" panose="00000400000000000000" pitchFamily="2" charset="-78"/>
              </a:rPr>
              <a:t>از عوامل مهم گسترش اسلام میان خزرها، ترکهای خوارزم بودند. خاقان خزر </a:t>
            </a:r>
            <a:r>
              <a:rPr lang="fa-IR">
                <a:cs typeface="B Nazanin" panose="00000400000000000000" pitchFamily="2" charset="-78"/>
              </a:rPr>
              <a:t>در </a:t>
            </a:r>
            <a:r>
              <a:rPr lang="fa-IR" smtClean="0">
                <a:cs typeface="B Nazanin" panose="00000400000000000000" pitchFamily="2" charset="-78"/>
              </a:rPr>
              <a:t>برابر حملات </a:t>
            </a:r>
            <a:r>
              <a:rPr lang="fa-IR">
                <a:cs typeface="B Nazanin" panose="00000400000000000000" pitchFamily="2" charset="-78"/>
              </a:rPr>
              <a:t>روسها و قبایل مختلف ترک از خوارزمها کمک خواست. ترکهای خوارزم نیز </a:t>
            </a:r>
            <a:r>
              <a:rPr lang="fa-IR">
                <a:cs typeface="B Nazanin" panose="00000400000000000000" pitchFamily="2" charset="-78"/>
              </a:rPr>
              <a:t>تنها </a:t>
            </a:r>
            <a:r>
              <a:rPr lang="fa-IR" smtClean="0">
                <a:cs typeface="B Nazanin" panose="00000400000000000000" pitchFamily="2" charset="-78"/>
              </a:rPr>
              <a:t>به این </a:t>
            </a:r>
            <a:r>
              <a:rPr lang="fa-IR">
                <a:cs typeface="B Nazanin" panose="00000400000000000000" pitchFamily="2" charset="-78"/>
              </a:rPr>
              <a:t>شرط قبول کردند به خزرها کمک کنند که آنها اسلام را بپذیرند. طبق </a:t>
            </a:r>
            <a:r>
              <a:rPr lang="fa-IR">
                <a:cs typeface="B Nazanin" panose="00000400000000000000" pitchFamily="2" charset="-78"/>
              </a:rPr>
              <a:t>توافق </a:t>
            </a:r>
            <a:r>
              <a:rPr lang="fa-IR" smtClean="0">
                <a:cs typeface="B Nazanin" panose="00000400000000000000" pitchFamily="2" charset="-78"/>
              </a:rPr>
              <a:t>نامه میان آنان، خوارزمها </a:t>
            </a:r>
            <a:r>
              <a:rPr lang="fa-IR">
                <a:cs typeface="B Nazanin" panose="00000400000000000000" pitchFamily="2" charset="-78"/>
              </a:rPr>
              <a:t>توافق کردند که فقط علیه غیر مسلمانان با خزرها متحد شوند و </a:t>
            </a:r>
            <a:r>
              <a:rPr lang="fa-IR">
                <a:cs typeface="B Nazanin" panose="00000400000000000000" pitchFamily="2" charset="-78"/>
              </a:rPr>
              <a:t>همکاری </a:t>
            </a:r>
            <a:r>
              <a:rPr lang="fa-IR" smtClean="0">
                <a:cs typeface="B Nazanin" panose="00000400000000000000" pitchFamily="2" charset="-78"/>
              </a:rPr>
              <a:t>نمایند.</a:t>
            </a:r>
          </a:p>
          <a:p>
            <a:pPr algn="just"/>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299390836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نتیجه</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a:xfrm>
            <a:off x="3460652" y="1825625"/>
            <a:ext cx="7893148" cy="4351338"/>
          </a:xfrm>
        </p:spPr>
        <p:txBody>
          <a:bodyPr>
            <a:normAutofit/>
          </a:bodyPr>
          <a:lstStyle/>
          <a:p>
            <a:pPr algn="just"/>
            <a:r>
              <a:rPr lang="fa-IR" smtClean="0">
                <a:cs typeface="B Nazanin" panose="00000400000000000000" pitchFamily="2" charset="-78"/>
              </a:rPr>
              <a:t>درگیریهای </a:t>
            </a:r>
            <a:r>
              <a:rPr lang="fa-IR">
                <a:cs typeface="B Nazanin" panose="00000400000000000000" pitchFamily="2" charset="-78"/>
              </a:rPr>
              <a:t>طولانیمدت میان خزران و اعراب به هر دو طرف خسارت زیادی وارد کرد</a:t>
            </a:r>
            <a:r>
              <a:rPr lang="fa-IR">
                <a:cs typeface="B Nazanin" panose="00000400000000000000" pitchFamily="2" charset="-78"/>
              </a:rPr>
              <a:t>. </a:t>
            </a:r>
            <a:r>
              <a:rPr lang="fa-IR" smtClean="0">
                <a:cs typeface="B Nazanin" panose="00000400000000000000" pitchFamily="2" charset="-78"/>
              </a:rPr>
              <a:t>حملات</a:t>
            </a:r>
            <a:r>
              <a:rPr lang="fa-IR" smtClean="0">
                <a:cs typeface="B Nazanin" panose="00000400000000000000" pitchFamily="2" charset="-78"/>
              </a:rPr>
              <a:t> </a:t>
            </a:r>
            <a:r>
              <a:rPr lang="fa-IR" smtClean="0">
                <a:cs typeface="B Nazanin" panose="00000400000000000000" pitchFamily="2" charset="-78"/>
              </a:rPr>
              <a:t>بنی </a:t>
            </a:r>
            <a:r>
              <a:rPr lang="fa-IR">
                <a:cs typeface="B Nazanin" panose="00000400000000000000" pitchFamily="2" charset="-78"/>
              </a:rPr>
              <a:t>امیه که با هدف خشونت و گاها فقط برای به دست آوردن غنیمت انجام میگرفت</a:t>
            </a:r>
            <a:r>
              <a:rPr lang="fa-IR">
                <a:cs typeface="B Nazanin" panose="00000400000000000000" pitchFamily="2" charset="-78"/>
              </a:rPr>
              <a:t>، </a:t>
            </a:r>
            <a:r>
              <a:rPr lang="fa-IR" smtClean="0">
                <a:cs typeface="B Nazanin" panose="00000400000000000000" pitchFamily="2" charset="-78"/>
              </a:rPr>
              <a:t>ترک- های </a:t>
            </a:r>
            <a:r>
              <a:rPr lang="fa-IR">
                <a:cs typeface="B Nazanin" panose="00000400000000000000" pitchFamily="2" charset="-78"/>
              </a:rPr>
              <a:t>خزر را همانند ترکهای مناطق دیگر به دشمنی علیه اعراب سوق داد. به طوری </a:t>
            </a:r>
            <a:r>
              <a:rPr lang="fa-IR">
                <a:cs typeface="B Nazanin" panose="00000400000000000000" pitchFamily="2" charset="-78"/>
              </a:rPr>
              <a:t>که </a:t>
            </a:r>
            <a:r>
              <a:rPr lang="fa-IR" smtClean="0">
                <a:cs typeface="B Nazanin" panose="00000400000000000000" pitchFamily="2" charset="-78"/>
              </a:rPr>
              <a:t>حتی تلاشهای </a:t>
            </a:r>
            <a:r>
              <a:rPr lang="fa-IR">
                <a:cs typeface="B Nazanin" panose="00000400000000000000" pitchFamily="2" charset="-78"/>
              </a:rPr>
              <a:t>همراه با حسن نیت در دوره عباسیان نیز نتایج طولانی مدتی در پی </a:t>
            </a:r>
            <a:r>
              <a:rPr lang="fa-IR">
                <a:cs typeface="B Nazanin" panose="00000400000000000000" pitchFamily="2" charset="-78"/>
              </a:rPr>
              <a:t>نداشته </a:t>
            </a:r>
            <a:r>
              <a:rPr lang="fa-IR" smtClean="0">
                <a:cs typeface="B Nazanin" panose="00000400000000000000" pitchFamily="2" charset="-78"/>
              </a:rPr>
              <a:t>است. مقاومت </a:t>
            </a:r>
            <a:r>
              <a:rPr lang="fa-IR">
                <a:cs typeface="B Nazanin" panose="00000400000000000000" pitchFamily="2" charset="-78"/>
              </a:rPr>
              <a:t>خزرها در مقابل اعراب همسنگ با مبارزۀ </a:t>
            </a:r>
            <a:r>
              <a:rPr lang="fa-IR" b="1">
                <a:solidFill>
                  <a:srgbClr val="FF0000"/>
                </a:solidFill>
                <a:cs typeface="B Nazanin" panose="00000400000000000000" pitchFamily="2" charset="-78"/>
              </a:rPr>
              <a:t>شارل مارتل</a:t>
            </a:r>
            <a:r>
              <a:rPr lang="fa-IR">
                <a:cs typeface="B Nazanin" panose="00000400000000000000" pitchFamily="2" charset="-78"/>
              </a:rPr>
              <a:t>، در طرف دیگر اروپا</a:t>
            </a:r>
            <a:r>
              <a:rPr lang="fa-IR">
                <a:cs typeface="B Nazanin" panose="00000400000000000000" pitchFamily="2" charset="-78"/>
              </a:rPr>
              <a:t>، </a:t>
            </a:r>
            <a:r>
              <a:rPr lang="fa-IR" smtClean="0">
                <a:cs typeface="B Nazanin" panose="00000400000000000000" pitchFamily="2" charset="-78"/>
              </a:rPr>
              <a:t>علیه اعرابی </a:t>
            </a:r>
            <a:r>
              <a:rPr lang="fa-IR">
                <a:cs typeface="B Nazanin" panose="00000400000000000000" pitchFamily="2" charset="-78"/>
              </a:rPr>
              <a:t>که قصد داشتند با عبور از کوههای پیرنه فرانسه را تصرف کنند، تلقی شده است</a:t>
            </a:r>
            <a:r>
              <a:rPr lang="fa-IR">
                <a:cs typeface="B Nazanin" panose="00000400000000000000" pitchFamily="2" charset="-78"/>
              </a:rPr>
              <a:t>. </a:t>
            </a: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2622452" cy="3501109"/>
          </a:xfrm>
          <a:prstGeom prst="rect">
            <a:avLst/>
          </a:prstGeom>
        </p:spPr>
      </p:pic>
    </p:spTree>
    <p:extLst>
      <p:ext uri="{BB962C8B-B14F-4D97-AF65-F5344CB8AC3E}">
        <p14:creationId xmlns:p14="http://schemas.microsoft.com/office/powerpoint/2010/main" val="25612120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اعراب </a:t>
            </a:r>
            <a:r>
              <a:rPr lang="fa-IR">
                <a:cs typeface="B Nazanin" panose="00000400000000000000" pitchFamily="2" charset="-78"/>
              </a:rPr>
              <a:t>که قبل از اسلام از شبه جزیره عربستان خارج نمیشدند و در جوامع </a:t>
            </a:r>
            <a:r>
              <a:rPr lang="fa-IR">
                <a:cs typeface="B Nazanin" panose="00000400000000000000" pitchFamily="2" charset="-78"/>
              </a:rPr>
              <a:t>کوچک </a:t>
            </a:r>
            <a:r>
              <a:rPr lang="fa-IR" smtClean="0">
                <a:cs typeface="B Nazanin" panose="00000400000000000000" pitchFamily="2" charset="-78"/>
              </a:rPr>
              <a:t>به صورت </a:t>
            </a:r>
            <a:r>
              <a:rPr lang="fa-IR">
                <a:cs typeface="B Nazanin" panose="00000400000000000000" pitchFamily="2" charset="-78"/>
              </a:rPr>
              <a:t>قبیلهای زندگی میکردند، [بعد از </a:t>
            </a:r>
            <a:r>
              <a:rPr lang="fa-IR">
                <a:cs typeface="B Nazanin" panose="00000400000000000000" pitchFamily="2" charset="-78"/>
              </a:rPr>
              <a:t>اسلام</a:t>
            </a:r>
            <a:r>
              <a:rPr lang="fa-IR" smtClean="0">
                <a:cs typeface="B Nazanin" panose="00000400000000000000" pitchFamily="2" charset="-78"/>
              </a:rPr>
              <a:t>]  به </a:t>
            </a:r>
            <a:r>
              <a:rPr lang="fa-IR">
                <a:cs typeface="B Nazanin" panose="00000400000000000000" pitchFamily="2" charset="-78"/>
              </a:rPr>
              <a:t>خاطر پویاییای که دین اسلام </a:t>
            </a:r>
            <a:r>
              <a:rPr lang="fa-IR">
                <a:cs typeface="B Nazanin" panose="00000400000000000000" pitchFamily="2" charset="-78"/>
              </a:rPr>
              <a:t>برای </a:t>
            </a:r>
            <a:r>
              <a:rPr lang="fa-IR" smtClean="0">
                <a:cs typeface="B Nazanin" panose="00000400000000000000" pitchFamily="2" charset="-78"/>
              </a:rPr>
              <a:t>آنان به </a:t>
            </a:r>
            <a:r>
              <a:rPr lang="fa-IR">
                <a:cs typeface="B Nazanin" panose="00000400000000000000" pitchFamily="2" charset="-78"/>
              </a:rPr>
              <a:t>ارمغان آورد، گامهای بزرگی جهت تبدیل شدن به ملتی واحد برداشتند. هنگامی </a:t>
            </a:r>
            <a:r>
              <a:rPr lang="fa-IR">
                <a:cs typeface="B Nazanin" panose="00000400000000000000" pitchFamily="2" charset="-78"/>
              </a:rPr>
              <a:t>که </a:t>
            </a:r>
            <a:r>
              <a:rPr lang="fa-IR" smtClean="0">
                <a:cs typeface="B Nazanin" panose="00000400000000000000" pitchFamily="2" charset="-78"/>
              </a:rPr>
              <a:t>این آگاهی </a:t>
            </a:r>
            <a:r>
              <a:rPr lang="fa-IR">
                <a:cs typeface="B Nazanin" panose="00000400000000000000" pitchFamily="2" charset="-78"/>
              </a:rPr>
              <a:t>با آرمان گسترش دین اسلام همراه شد، آنان به قدرتی شکست ناپذیر تبدیل شدند</a:t>
            </a:r>
            <a:r>
              <a:rPr lang="fa-IR">
                <a:cs typeface="B Nazanin" panose="00000400000000000000" pitchFamily="2" charset="-78"/>
              </a:rPr>
              <a:t>. </a:t>
            </a:r>
            <a:r>
              <a:rPr lang="fa-IR" smtClean="0">
                <a:cs typeface="B Nazanin" panose="00000400000000000000" pitchFamily="2" charset="-78"/>
              </a:rPr>
              <a:t>در دوران </a:t>
            </a:r>
            <a:r>
              <a:rPr lang="fa-IR">
                <a:cs typeface="B Nazanin" panose="00000400000000000000" pitchFamily="2" charset="-78"/>
              </a:rPr>
              <a:t>حکومت ابوبکر، عمر و عثمان سپاه مسلمانان شروع به فتح کشورها نمود و </a:t>
            </a:r>
            <a:r>
              <a:rPr lang="fa-IR">
                <a:cs typeface="B Nazanin" panose="00000400000000000000" pitchFamily="2" charset="-78"/>
              </a:rPr>
              <a:t>دین </a:t>
            </a:r>
            <a:r>
              <a:rPr lang="fa-IR" smtClean="0">
                <a:cs typeface="B Nazanin" panose="00000400000000000000" pitchFamily="2" charset="-78"/>
              </a:rPr>
              <a:t>اسلام را </a:t>
            </a:r>
            <a:r>
              <a:rPr lang="fa-IR">
                <a:cs typeface="B Nazanin" panose="00000400000000000000" pitchFamily="2" charset="-78"/>
              </a:rPr>
              <a:t>با چنان سرعتی گسترش داد که در تاریخ جهان بینظیر است. در دوران حکومت </a:t>
            </a:r>
            <a:r>
              <a:rPr lang="fa-IR">
                <a:cs typeface="B Nazanin" panose="00000400000000000000" pitchFamily="2" charset="-78"/>
              </a:rPr>
              <a:t>عثمان </a:t>
            </a:r>
            <a:r>
              <a:rPr lang="fa-IR" smtClean="0">
                <a:cs typeface="B Nazanin" panose="00000400000000000000" pitchFamily="2" charset="-78"/>
              </a:rPr>
              <a:t>و حضرت </a:t>
            </a:r>
            <a:r>
              <a:rPr lang="fa-IR">
                <a:cs typeface="B Nazanin" panose="00000400000000000000" pitchFamily="2" charset="-78"/>
              </a:rPr>
              <a:t>علی[ع] وحدت سیاسی میان اعراب بسیار ضعیف شده بود. در دوران ذکر شده</a:t>
            </a:r>
            <a:r>
              <a:rPr lang="fa-IR">
                <a:cs typeface="B Nazanin" panose="00000400000000000000" pitchFamily="2" charset="-78"/>
              </a:rPr>
              <a:t>، </a:t>
            </a:r>
            <a:r>
              <a:rPr lang="fa-IR" smtClean="0">
                <a:cs typeface="B Nazanin" panose="00000400000000000000" pitchFamily="2" charset="-78"/>
              </a:rPr>
              <a:t>روابط خارجی </a:t>
            </a:r>
            <a:r>
              <a:rPr lang="fa-IR">
                <a:cs typeface="B Nazanin" panose="00000400000000000000" pitchFamily="2" charset="-78"/>
              </a:rPr>
              <a:t>قطع و فتوحات متوقف </a:t>
            </a:r>
            <a:r>
              <a:rPr lang="fa-IR">
                <a:cs typeface="B Nazanin" panose="00000400000000000000" pitchFamily="2" charset="-78"/>
              </a:rPr>
              <a:t>شد</a:t>
            </a:r>
            <a:r>
              <a:rPr lang="fa-IR" smtClean="0">
                <a:cs typeface="B Nazanin" panose="00000400000000000000" pitchFamily="2" charset="-78"/>
              </a:rPr>
              <a:t> </a:t>
            </a:r>
          </a:p>
          <a:p>
            <a:pPr algn="just"/>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315871885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حقیقت، در هر دو حالت، اگر اعراب میتوانستند هم از </a:t>
            </a:r>
            <a:r>
              <a:rPr lang="fa-IR" smtClean="0">
                <a:solidFill>
                  <a:srgbClr val="FF0000"/>
                </a:solidFill>
                <a:cs typeface="B Nazanin" panose="00000400000000000000" pitchFamily="2" charset="-78"/>
              </a:rPr>
              <a:t>کوههای پیرنه </a:t>
            </a:r>
            <a:r>
              <a:rPr lang="fa-IR" smtClean="0">
                <a:cs typeface="B Nazanin" panose="00000400000000000000" pitchFamily="2" charset="-78"/>
              </a:rPr>
              <a:t>عبور کرده و هم قفقاز را پشت سر گذارند، سپاه اسلام به راحتی تا داخل اروپا پیش میرفت. از این نظر، مبارزه عرب و</a:t>
            </a:r>
            <a:br>
              <a:rPr lang="fa-IR" smtClean="0">
                <a:cs typeface="B Nazanin" panose="00000400000000000000" pitchFamily="2" charset="-78"/>
              </a:rPr>
            </a:br>
            <a:r>
              <a:rPr lang="fa-IR" smtClean="0">
                <a:cs typeface="B Nazanin" panose="00000400000000000000" pitchFamily="2" charset="-78"/>
              </a:rPr>
              <a:t>خزر را میتوان پیش زمینه مبارزات بیزانس و عرب دانست. علیرغم حملات شدید اعراب،</a:t>
            </a:r>
            <a:br>
              <a:rPr lang="fa-IR" smtClean="0">
                <a:cs typeface="B Nazanin" panose="00000400000000000000" pitchFamily="2" charset="-78"/>
              </a:rPr>
            </a:br>
            <a:r>
              <a:rPr lang="fa-IR" smtClean="0">
                <a:cs typeface="B Nazanin" panose="00000400000000000000" pitchFamily="2" charset="-78"/>
              </a:rPr>
              <a:t>خزرها از معدود دولتهایی بودند که توانستند سالهای متمادی در مناطق قفقاز و شمال</a:t>
            </a:r>
            <a:br>
              <a:rPr lang="fa-IR" smtClean="0">
                <a:cs typeface="B Nazanin" panose="00000400000000000000" pitchFamily="2" charset="-78"/>
              </a:rPr>
            </a:br>
            <a:r>
              <a:rPr lang="fa-IR" smtClean="0">
                <a:cs typeface="B Nazanin" panose="00000400000000000000" pitchFamily="2" charset="-78"/>
              </a:rPr>
              <a:t>دریای سیاه اقتدار سیاسی داشته باشند و گروههای قومی و دینی گوناگون را با موفقیت در</a:t>
            </a:r>
            <a:br>
              <a:rPr lang="fa-IR" smtClean="0">
                <a:cs typeface="B Nazanin" panose="00000400000000000000" pitchFamily="2" charset="-78"/>
              </a:rPr>
            </a:br>
            <a:r>
              <a:rPr lang="fa-IR" smtClean="0">
                <a:cs typeface="B Nazanin" panose="00000400000000000000" pitchFamily="2" charset="-78"/>
              </a:rPr>
              <a:t>کنار هم مدیریت کنند</a:t>
            </a:r>
            <a:endParaRPr lang="fa-IR"/>
          </a:p>
        </p:txBody>
      </p:sp>
    </p:spTree>
    <p:extLst>
      <p:ext uri="{BB962C8B-B14F-4D97-AF65-F5344CB8AC3E}">
        <p14:creationId xmlns:p14="http://schemas.microsoft.com/office/powerpoint/2010/main" val="2505375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lnSpcReduction="10000"/>
          </a:bodyPr>
          <a:lstStyle/>
          <a:p>
            <a:pPr algn="just"/>
            <a:r>
              <a:rPr lang="fa-IR">
                <a:cs typeface="B Nazanin" panose="00000400000000000000" pitchFamily="2" charset="-78"/>
              </a:rPr>
              <a:t>اگر چه گفته میشود که عربها و ترکان خزر برای اولینبار در دوره حکومت عمر </a:t>
            </a:r>
            <a:r>
              <a:rPr lang="fa-IR">
                <a:cs typeface="B Nazanin" panose="00000400000000000000" pitchFamily="2" charset="-78"/>
              </a:rPr>
              <a:t>با </a:t>
            </a:r>
            <a:r>
              <a:rPr lang="fa-IR" smtClean="0">
                <a:cs typeface="B Nazanin" panose="00000400000000000000" pitchFamily="2" charset="-78"/>
              </a:rPr>
              <a:t>یکدیگر مواجه </a:t>
            </a:r>
            <a:r>
              <a:rPr lang="fa-IR">
                <a:cs typeface="B Nazanin" panose="00000400000000000000" pitchFamily="2" charset="-78"/>
              </a:rPr>
              <a:t>شدهاند اما [باید گفت] برای نخستین بار برخورد جدی آنان در دوره </a:t>
            </a:r>
            <a:r>
              <a:rPr lang="fa-IR">
                <a:cs typeface="B Nazanin" panose="00000400000000000000" pitchFamily="2" charset="-78"/>
              </a:rPr>
              <a:t>حکومت </a:t>
            </a:r>
            <a:r>
              <a:rPr lang="fa-IR" smtClean="0">
                <a:cs typeface="B Nazanin" panose="00000400000000000000" pitchFamily="2" charset="-78"/>
              </a:rPr>
              <a:t>عثمان اتفاق </a:t>
            </a:r>
            <a:r>
              <a:rPr lang="fa-IR">
                <a:cs typeface="B Nazanin" panose="00000400000000000000" pitchFamily="2" charset="-78"/>
              </a:rPr>
              <a:t>افتاد 2و پس از این دوران، به خصوص، در زمان امویان همواره میان این </a:t>
            </a:r>
            <a:r>
              <a:rPr lang="fa-IR">
                <a:cs typeface="B Nazanin" panose="00000400000000000000" pitchFamily="2" charset="-78"/>
              </a:rPr>
              <a:t>دو </a:t>
            </a:r>
            <a:r>
              <a:rPr lang="fa-IR" smtClean="0">
                <a:cs typeface="B Nazanin" panose="00000400000000000000" pitchFamily="2" charset="-78"/>
              </a:rPr>
              <a:t>حکومت جنگ </a:t>
            </a:r>
            <a:r>
              <a:rPr lang="fa-IR">
                <a:cs typeface="B Nazanin" panose="00000400000000000000" pitchFamily="2" charset="-78"/>
              </a:rPr>
              <a:t>و درگیری برقرار بود. [از این رو]، مقاومت طولانی مدت حکومت خزران </a:t>
            </a:r>
            <a:r>
              <a:rPr lang="fa-IR">
                <a:cs typeface="B Nazanin" panose="00000400000000000000" pitchFamily="2" charset="-78"/>
              </a:rPr>
              <a:t>مورد </a:t>
            </a:r>
            <a:r>
              <a:rPr lang="fa-IR" smtClean="0">
                <a:cs typeface="B Nazanin" panose="00000400000000000000" pitchFamily="2" charset="-78"/>
              </a:rPr>
              <a:t>توجه مورخان </a:t>
            </a:r>
            <a:r>
              <a:rPr lang="fa-IR">
                <a:cs typeface="B Nazanin" panose="00000400000000000000" pitchFamily="2" charset="-78"/>
              </a:rPr>
              <a:t>اروپایی نیز قرار گرفته است. بیزانس خزر را، به عنوان وفادارترین متحد خود، </a:t>
            </a:r>
            <a:r>
              <a:rPr lang="fa-IR">
                <a:cs typeface="B Nazanin" panose="00000400000000000000" pitchFamily="2" charset="-78"/>
              </a:rPr>
              <a:t>در </a:t>
            </a:r>
            <a:r>
              <a:rPr lang="fa-IR" smtClean="0">
                <a:cs typeface="B Nazanin" panose="00000400000000000000" pitchFamily="2" charset="-78"/>
              </a:rPr>
              <a:t>برابر حملات </a:t>
            </a:r>
            <a:r>
              <a:rPr lang="fa-IR">
                <a:cs typeface="B Nazanin" panose="00000400000000000000" pitchFamily="2" charset="-78"/>
              </a:rPr>
              <a:t>اعراب، انتخاب کرد و تلاش نمود روابط خود را با این دولت به طور دوستانه </a:t>
            </a:r>
            <a:r>
              <a:rPr lang="fa-IR">
                <a:cs typeface="B Nazanin" panose="00000400000000000000" pitchFamily="2" charset="-78"/>
              </a:rPr>
              <a:t>حفظ </a:t>
            </a:r>
            <a:r>
              <a:rPr lang="fa-IR" smtClean="0">
                <a:cs typeface="B Nazanin" panose="00000400000000000000" pitchFamily="2" charset="-78"/>
              </a:rPr>
              <a:t>کند. زیرا </a:t>
            </a:r>
            <a:r>
              <a:rPr lang="fa-IR">
                <a:cs typeface="B Nazanin" panose="00000400000000000000" pitchFamily="2" charset="-78"/>
              </a:rPr>
              <a:t>مقاومت خزر در قفقاز همیشه کار را بر بیزانس تسهیل کرده و سبب میشد </a:t>
            </a:r>
            <a:r>
              <a:rPr lang="fa-IR">
                <a:cs typeface="B Nazanin" panose="00000400000000000000" pitchFamily="2" charset="-78"/>
              </a:rPr>
              <a:t>تا </a:t>
            </a:r>
            <a:r>
              <a:rPr lang="fa-IR" smtClean="0">
                <a:cs typeface="B Nazanin" panose="00000400000000000000" pitchFamily="2" charset="-78"/>
              </a:rPr>
              <a:t>نیروهای نظامی </a:t>
            </a:r>
            <a:r>
              <a:rPr lang="fa-IR">
                <a:cs typeface="B Nazanin" panose="00000400000000000000" pitchFamily="2" charset="-78"/>
              </a:rPr>
              <a:t>اسلام که در طی لشکرکشیهای خود قصد تصرف قسطنطنیه را داشتند، به </a:t>
            </a:r>
            <a:r>
              <a:rPr lang="fa-IR">
                <a:cs typeface="B Nazanin" panose="00000400000000000000" pitchFamily="2" charset="-78"/>
              </a:rPr>
              <a:t>دو </a:t>
            </a:r>
            <a:r>
              <a:rPr lang="fa-IR" smtClean="0">
                <a:cs typeface="B Nazanin" panose="00000400000000000000" pitchFamily="2" charset="-78"/>
              </a:rPr>
              <a:t>قسمت تقسیم </a:t>
            </a:r>
            <a:r>
              <a:rPr lang="fa-IR">
                <a:cs typeface="B Nazanin" panose="00000400000000000000" pitchFamily="2" charset="-78"/>
              </a:rPr>
              <a:t>شوند</a:t>
            </a:r>
            <a:r>
              <a:rPr lang="fa-IR" smtClean="0">
                <a:cs typeface="B Nazanin" panose="00000400000000000000" pitchFamily="2" charset="-78"/>
              </a:rPr>
              <a:t>. </a:t>
            </a:r>
          </a:p>
          <a:p>
            <a:pPr algn="just"/>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521684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برخوردهایی که به صورت درگیریهای مرزی میان اعراب و خزران در دوره عمر </a:t>
            </a:r>
            <a:r>
              <a:rPr lang="fa-IR">
                <a:cs typeface="B Nazanin" panose="00000400000000000000" pitchFamily="2" charset="-78"/>
              </a:rPr>
              <a:t>شروع </a:t>
            </a:r>
            <a:r>
              <a:rPr lang="fa-IR" smtClean="0">
                <a:cs typeface="B Nazanin" panose="00000400000000000000" pitchFamily="2" charset="-78"/>
              </a:rPr>
              <a:t>شده بود</a:t>
            </a:r>
            <a:r>
              <a:rPr lang="fa-IR">
                <a:cs typeface="B Nazanin" panose="00000400000000000000" pitchFamily="2" charset="-78"/>
              </a:rPr>
              <a:t>، از دوره عثمان به بعد شدت گرفت و طی این درگیریها هر دو سپاه هر از گاهی </a:t>
            </a:r>
            <a:r>
              <a:rPr lang="fa-IR">
                <a:cs typeface="B Nazanin" panose="00000400000000000000" pitchFamily="2" charset="-78"/>
              </a:rPr>
              <a:t>بر </a:t>
            </a:r>
            <a:r>
              <a:rPr lang="fa-IR" smtClean="0">
                <a:cs typeface="B Nazanin" panose="00000400000000000000" pitchFamily="2" charset="-78"/>
              </a:rPr>
              <a:t>یکدیگر چیرگی </a:t>
            </a:r>
            <a:r>
              <a:rPr lang="fa-IR">
                <a:cs typeface="B Nazanin" panose="00000400000000000000" pitchFamily="2" charset="-78"/>
              </a:rPr>
              <a:t>مییافتند. با این حال تا زمان صلح میان دو طرف، هیچ کدام بر دیگری تسلط کامل</a:t>
            </a:r>
            <a:br>
              <a:rPr lang="fa-IR">
                <a:cs typeface="B Nazanin" panose="00000400000000000000" pitchFamily="2" charset="-78"/>
              </a:rPr>
            </a:br>
            <a:r>
              <a:rPr lang="fa-IR">
                <a:cs typeface="B Nazanin" panose="00000400000000000000" pitchFamily="2" charset="-78"/>
              </a:rPr>
              <a:t>نداشتند. حبیب بن مسلمه، با سپاه تحت امرش، هم زمان با تسلط بر گرجستان ۶۴۵م</a:t>
            </a:r>
            <a:br>
              <a:rPr lang="fa-IR">
                <a:cs typeface="B Nazanin" panose="00000400000000000000" pitchFamily="2" charset="-78"/>
              </a:rPr>
            </a:br>
            <a:r>
              <a:rPr lang="fa-IR">
                <a:cs typeface="B Nazanin" panose="00000400000000000000" pitchFamily="2" charset="-78"/>
              </a:rPr>
              <a:t>[۲۴ق] نبرد با خزران را هم شروع نمود. جنگهای گرجیان علیه خزران و همراهی آنان با</a:t>
            </a:r>
            <a:br>
              <a:rPr lang="fa-IR">
                <a:cs typeface="B Nazanin" panose="00000400000000000000" pitchFamily="2" charset="-78"/>
              </a:rPr>
            </a:br>
            <a:r>
              <a:rPr lang="fa-IR">
                <a:cs typeface="B Nazanin" panose="00000400000000000000" pitchFamily="2" charset="-78"/>
              </a:rPr>
              <a:t>مسلمانان نیز یکی از عوامل عدم موفقیت ترکان در این منطقه به </a:t>
            </a:r>
            <a:r>
              <a:rPr lang="fa-IR">
                <a:cs typeface="B Nazanin" panose="00000400000000000000" pitchFamily="2" charset="-78"/>
              </a:rPr>
              <a:t>شمار </a:t>
            </a:r>
            <a:r>
              <a:rPr lang="fa-IR" smtClean="0">
                <a:cs typeface="B Nazanin" panose="00000400000000000000" pitchFamily="2" charset="-78"/>
              </a:rPr>
              <a:t>میرود.</a:t>
            </a:r>
          </a:p>
          <a:p>
            <a:pPr algn="just"/>
            <a:endParaRPr lang="fa-IR">
              <a:cs typeface="B Nazanin" panose="00000400000000000000" pitchFamily="2" charset="-78"/>
            </a:endParaRPr>
          </a:p>
        </p:txBody>
      </p:sp>
    </p:spTree>
    <p:extLst>
      <p:ext uri="{BB962C8B-B14F-4D97-AF65-F5344CB8AC3E}">
        <p14:creationId xmlns:p14="http://schemas.microsoft.com/office/powerpoint/2010/main" val="494011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خزرها با کمک سایر قبایل ترک توانستند به طور منظمتر در مقابل حملات روزافزون اعراب</a:t>
            </a:r>
            <a:br>
              <a:rPr lang="fa-IR" smtClean="0">
                <a:cs typeface="B Nazanin" panose="00000400000000000000" pitchFamily="2" charset="-78"/>
              </a:rPr>
            </a:br>
            <a:r>
              <a:rPr lang="fa-IR" smtClean="0">
                <a:cs typeface="B Nazanin" panose="00000400000000000000" pitchFamily="2" charset="-78"/>
              </a:rPr>
              <a:t>ایستادگی کنند. آنان با بررسی دقیق اشتباهات خود شروع به ارزیابی دلایل شکستهایشان</a:t>
            </a:r>
            <a:br>
              <a:rPr lang="fa-IR" smtClean="0">
                <a:cs typeface="B Nazanin" panose="00000400000000000000" pitchFamily="2" charset="-78"/>
              </a:rPr>
            </a:br>
            <a:r>
              <a:rPr lang="fa-IR" smtClean="0">
                <a:cs typeface="B Nazanin" panose="00000400000000000000" pitchFamily="2" charset="-78"/>
              </a:rPr>
              <a:t>نمودند و به این نتیجه رسیدند که اگرچه برای مدت طولانی هیچ نیرویی نتوانسته بود آنان را</a:t>
            </a:r>
            <a:br>
              <a:rPr lang="fa-IR" smtClean="0">
                <a:cs typeface="B Nazanin" panose="00000400000000000000" pitchFamily="2" charset="-78"/>
              </a:rPr>
            </a:br>
            <a:r>
              <a:rPr lang="fa-IR" smtClean="0">
                <a:cs typeface="B Nazanin" panose="00000400000000000000" pitchFamily="2" charset="-78"/>
              </a:rPr>
              <a:t>شکست دهد اما در عوض، خودشان نیز موفق به شکست اعراب نشده بودند.</a:t>
            </a:r>
            <a:endParaRPr lang="fa-IR"/>
          </a:p>
        </p:txBody>
      </p:sp>
    </p:spTree>
    <p:extLst>
      <p:ext uri="{BB962C8B-B14F-4D97-AF65-F5344CB8AC3E}">
        <p14:creationId xmlns:p14="http://schemas.microsoft.com/office/powerpoint/2010/main" val="18422811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کمکم در میان ترکان، این باور که عرب شکست های مسلمان تقریبا ناپذیر هستند، گسترش پیدا کرده بود. خزرها برای غلبه بر این ترس و کسب یک پیروزی نیروهای مسلمانان را به دام انداختند و در پی آن بسیاری از نیروهایشان را کشتند. این حرکت باعث شد که ترس و پیشداروی ترکها از میان برود و با شدت بیشتری به عربها حمله نمایند. خلیفه سوم برای اینکه مسلمانان را در یک ماجراجویی خطرناک قرار ندهد، به فرمانده عبدالرحمان بن ربیعه اجازه انتقام گرفتن نداد. اما عبدالرحمان از این دستور سرپیچی نمود و به ترکان حمله نمود. در نتیجه عربها شکست سنگینی خوردند و فرماندهان آنان نیز در سال ۶۵۳م [۳۲ق]در جنگ جان باختند</a:t>
            </a:r>
            <a:endParaRPr lang="fa-IR">
              <a:cs typeface="B Nazanin" panose="00000400000000000000" pitchFamily="2" charset="-78"/>
            </a:endParaRPr>
          </a:p>
        </p:txBody>
      </p:sp>
    </p:spTree>
    <p:extLst>
      <p:ext uri="{BB962C8B-B14F-4D97-AF65-F5344CB8AC3E}">
        <p14:creationId xmlns:p14="http://schemas.microsoft.com/office/powerpoint/2010/main" val="7727354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TotalTime>
  <Words>4005</Words>
  <Application>Microsoft Office PowerPoint</Application>
  <PresentationFormat>Widescreen</PresentationFormat>
  <Paragraphs>110</Paragraphs>
  <Slides>50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50</vt:i4>
      </vt:variant>
    </vt:vector>
  </HeadingPairs>
  <TitlesOfParts>
    <vt:vector size="56" baseType="lpstr">
      <vt:lpstr>Arial</vt:lpstr>
      <vt:lpstr>B Nazanin</vt:lpstr>
      <vt:lpstr>Calibri</vt:lpstr>
      <vt:lpstr>Calibri Light</vt:lpstr>
      <vt:lpstr>Times New Roman</vt:lpstr>
      <vt:lpstr>Office Theme</vt:lpstr>
      <vt:lpstr>عنوان مقاله: روابط میان خزرها و اعراب در دوره امویان و عباسیان</vt:lpstr>
      <vt:lpstr>چکیده</vt:lpstr>
      <vt:lpstr>واژگان کلیدی:</vt:lpstr>
      <vt:lpstr>مقدمه</vt:lpstr>
      <vt:lpstr>PowerPoint Presentation</vt:lpstr>
      <vt:lpstr>PowerPoint Presentation</vt:lpstr>
      <vt:lpstr>PowerPoint Presentation</vt:lpstr>
      <vt:lpstr>PowerPoint Presentation</vt:lpstr>
      <vt:lpstr>PowerPoint Presentation</vt:lpstr>
      <vt:lpstr>دوره امویان</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نتیجه</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MaZz!i</dc:creator>
  <cp:lastModifiedBy>MaZz!i</cp:lastModifiedBy>
  <cp:revision>21</cp:revision>
  <dcterms:created xsi:type="dcterms:W3CDTF">2025-01-27T19:27:01Z</dcterms:created>
  <dcterms:modified xsi:type="dcterms:W3CDTF">2025-01-27T21:04:09Z</dcterms:modified>
</cp:coreProperties>
</file>