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11" r:id="rId4"/>
    <p:sldId id="310" r:id="rId5"/>
    <p:sldId id="258" r:id="rId6"/>
    <p:sldId id="312" r:id="rId7"/>
    <p:sldId id="259" r:id="rId8"/>
    <p:sldId id="313" r:id="rId9"/>
    <p:sldId id="314" r:id="rId10"/>
    <p:sldId id="260" r:id="rId11"/>
    <p:sldId id="315" r:id="rId12"/>
    <p:sldId id="261" r:id="rId13"/>
    <p:sldId id="316" r:id="rId14"/>
    <p:sldId id="262" r:id="rId15"/>
    <p:sldId id="317" r:id="rId16"/>
    <p:sldId id="318" r:id="rId17"/>
    <p:sldId id="263" r:id="rId18"/>
    <p:sldId id="320" r:id="rId19"/>
    <p:sldId id="319"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321" r:id="rId33"/>
    <p:sldId id="276" r:id="rId34"/>
    <p:sldId id="277" r:id="rId35"/>
    <p:sldId id="322" r:id="rId36"/>
    <p:sldId id="278" r:id="rId37"/>
    <p:sldId id="279" r:id="rId38"/>
    <p:sldId id="280" r:id="rId39"/>
    <p:sldId id="281" r:id="rId40"/>
    <p:sldId id="282" r:id="rId41"/>
    <p:sldId id="283" r:id="rId42"/>
    <p:sldId id="284" r:id="rId43"/>
    <p:sldId id="285" r:id="rId44"/>
    <p:sldId id="323" r:id="rId45"/>
    <p:sldId id="286" r:id="rId46"/>
    <p:sldId id="287" r:id="rId47"/>
    <p:sldId id="288" r:id="rId48"/>
    <p:sldId id="289" r:id="rId49"/>
    <p:sldId id="290" r:id="rId50"/>
    <p:sldId id="291" r:id="rId51"/>
    <p:sldId id="292" r:id="rId52"/>
    <p:sldId id="293" r:id="rId53"/>
    <p:sldId id="294" r:id="rId54"/>
    <p:sldId id="295" r:id="rId55"/>
    <p:sldId id="296" r:id="rId56"/>
    <p:sldId id="297" r:id="rId57"/>
    <p:sldId id="324" r:id="rId58"/>
    <p:sldId id="298" r:id="rId59"/>
    <p:sldId id="299" r:id="rId60"/>
    <p:sldId id="300" r:id="rId61"/>
    <p:sldId id="301" r:id="rId62"/>
    <p:sldId id="325" r:id="rId63"/>
    <p:sldId id="326" r:id="rId64"/>
    <p:sldId id="302" r:id="rId65"/>
    <p:sldId id="303" r:id="rId66"/>
    <p:sldId id="327" r:id="rId67"/>
    <p:sldId id="328" r:id="rId68"/>
    <p:sldId id="304" r:id="rId69"/>
    <p:sldId id="329" r:id="rId70"/>
    <p:sldId id="330" r:id="rId71"/>
    <p:sldId id="305" r:id="rId72"/>
    <p:sldId id="306" r:id="rId73"/>
    <p:sldId id="331" r:id="rId74"/>
    <p:sldId id="307" r:id="rId75"/>
    <p:sldId id="308" r:id="rId76"/>
    <p:sldId id="309" r:id="rId7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68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2DC47C9-D2FD-44B7-BEA6-9F6B09979ADE}" type="datetimeFigureOut">
              <a:rPr lang="fa-IR" smtClean="0"/>
              <a:t>26/07/1446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250175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2DC47C9-D2FD-44B7-BEA6-9F6B09979ADE}" type="datetimeFigureOut">
              <a:rPr lang="fa-IR" smtClean="0"/>
              <a:t>26/07/1446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234333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2DC47C9-D2FD-44B7-BEA6-9F6B09979ADE}" type="datetimeFigureOut">
              <a:rPr lang="fa-IR" smtClean="0"/>
              <a:t>26/07/1446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354102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2DC47C9-D2FD-44B7-BEA6-9F6B09979ADE}" type="datetimeFigureOut">
              <a:rPr lang="fa-IR" smtClean="0"/>
              <a:t>26/07/1446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289331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C47C9-D2FD-44B7-BEA6-9F6B09979ADE}" type="datetimeFigureOut">
              <a:rPr lang="fa-IR" smtClean="0"/>
              <a:t>26/07/1446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28747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2DC47C9-D2FD-44B7-BEA6-9F6B09979ADE}" type="datetimeFigureOut">
              <a:rPr lang="fa-IR" smtClean="0"/>
              <a:t>26/07/1446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30396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2DC47C9-D2FD-44B7-BEA6-9F6B09979ADE}" type="datetimeFigureOut">
              <a:rPr lang="fa-IR" smtClean="0"/>
              <a:t>26/07/1446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296127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2DC47C9-D2FD-44B7-BEA6-9F6B09979ADE}" type="datetimeFigureOut">
              <a:rPr lang="fa-IR" smtClean="0"/>
              <a:t>26/07/1446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385240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C47C9-D2FD-44B7-BEA6-9F6B09979ADE}" type="datetimeFigureOut">
              <a:rPr lang="fa-IR" smtClean="0"/>
              <a:t>26/07/1446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106824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C47C9-D2FD-44B7-BEA6-9F6B09979ADE}" type="datetimeFigureOut">
              <a:rPr lang="fa-IR" smtClean="0"/>
              <a:t>26/07/1446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1339514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C47C9-D2FD-44B7-BEA6-9F6B09979ADE}" type="datetimeFigureOut">
              <a:rPr lang="fa-IR" smtClean="0"/>
              <a:t>26/07/1446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9A1127-F684-4BC4-AAE7-3862B3BF1C88}" type="slidenum">
              <a:rPr lang="fa-IR" smtClean="0"/>
              <a:t>‹#›</a:t>
            </a:fld>
            <a:endParaRPr lang="fa-IR"/>
          </a:p>
        </p:txBody>
      </p:sp>
    </p:spTree>
    <p:extLst>
      <p:ext uri="{BB962C8B-B14F-4D97-AF65-F5344CB8AC3E}">
        <p14:creationId xmlns:p14="http://schemas.microsoft.com/office/powerpoint/2010/main" val="138313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DC47C9-D2FD-44B7-BEA6-9F6B09979ADE}" type="datetimeFigureOut">
              <a:rPr lang="fa-IR" smtClean="0"/>
              <a:t>26/07/1446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9A1127-F684-4BC4-AAE7-3862B3BF1C88}" type="slidenum">
              <a:rPr lang="fa-IR" smtClean="0"/>
              <a:t>‹#›</a:t>
            </a:fld>
            <a:endParaRPr lang="fa-IR"/>
          </a:p>
        </p:txBody>
      </p:sp>
    </p:spTree>
    <p:extLst>
      <p:ext uri="{BB962C8B-B14F-4D97-AF65-F5344CB8AC3E}">
        <p14:creationId xmlns:p14="http://schemas.microsoft.com/office/powerpoint/2010/main" val="690573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smtClean="0">
                <a:solidFill>
                  <a:srgbClr val="FF0000"/>
                </a:solidFill>
                <a:cs typeface="B Nazanin" panose="00000400000000000000" pitchFamily="2" charset="-78"/>
              </a:rPr>
              <a:t>عنوان مقاله: </a:t>
            </a:r>
            <a:r>
              <a:rPr lang="fa-IR" sz="3200" smtClean="0">
                <a:cs typeface="B Nazanin" panose="00000400000000000000" pitchFamily="2" charset="-78"/>
              </a:rPr>
              <a:t>بررسی </a:t>
            </a:r>
            <a:r>
              <a:rPr lang="fa-IR" sz="3200" smtClean="0">
                <a:cs typeface="B Nazanin" panose="00000400000000000000" pitchFamily="2" charset="-78"/>
              </a:rPr>
              <a:t>رابطه ساختار سازمانی با انگیزش شغلی کارکنان شرکت گاز بیدبلند</a:t>
            </a:r>
            <a:endParaRPr lang="fa-IR" sz="32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نویسندگان: </a:t>
            </a:r>
            <a:r>
              <a:rPr lang="fa-IR" smtClean="0">
                <a:cs typeface="B Nazanin" panose="00000400000000000000" pitchFamily="2" charset="-78"/>
              </a:rPr>
              <a:t>عبدالمحمد </a:t>
            </a:r>
            <a:r>
              <a:rPr lang="fa-IR" smtClean="0">
                <a:cs typeface="B Nazanin" panose="00000400000000000000" pitchFamily="2" charset="-78"/>
              </a:rPr>
              <a:t>طاهری، نجف طهماسبی پور، معصومه صادقی کهمینه</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فصلنامه </a:t>
            </a:r>
            <a:r>
              <a:rPr lang="fa-IR" smtClean="0">
                <a:cs typeface="B Nazanin" panose="00000400000000000000" pitchFamily="2" charset="-78"/>
              </a:rPr>
              <a:t>علمی –پژوهشی رهیافتی نو در مدیریت آموزشی، سال نهم، شماره 3 پاییز 97 پیاپی </a:t>
            </a:r>
            <a:r>
              <a:rPr lang="fa-IR" smtClean="0">
                <a:cs typeface="B Nazanin" panose="00000400000000000000" pitchFamily="2" charset="-78"/>
              </a:rPr>
              <a:t>35 صص 201-220</a:t>
            </a:r>
            <a:endParaRPr lang="fa-IR">
              <a:cs typeface="B Nazanin" panose="00000400000000000000" pitchFamily="2" charset="-78"/>
            </a:endParaRPr>
          </a:p>
        </p:txBody>
      </p:sp>
    </p:spTree>
    <p:extLst>
      <p:ext uri="{BB962C8B-B14F-4D97-AF65-F5344CB8AC3E}">
        <p14:creationId xmlns:p14="http://schemas.microsoft.com/office/powerpoint/2010/main" val="274859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سازمان: سازمان عبارت است از سیستمی متشکل از اجازء به هم پیوسته و مبتنی بر نظم و همکاری که برای رسیدن به هدف های خاص تلاش می کند (</a:t>
            </a:r>
            <a:r>
              <a:rPr lang="en-US" smtClean="0">
                <a:cs typeface="B Nazanin" panose="00000400000000000000" pitchFamily="2" charset="-78"/>
              </a:rPr>
              <a:t>Mirzayee and Sultani , 1995</a:t>
            </a:r>
            <a:r>
              <a:rPr lang="fa-IR" smtClean="0">
                <a:cs typeface="B Nazanin" panose="00000400000000000000" pitchFamily="2" charset="-78"/>
              </a:rPr>
              <a:t>)</a:t>
            </a:r>
          </a:p>
          <a:p>
            <a:pPr algn="just"/>
            <a:r>
              <a:rPr lang="fa-IR">
                <a:cs typeface="B Nazanin" panose="00000400000000000000" pitchFamily="2" charset="-78"/>
              </a:rPr>
              <a:t> </a:t>
            </a:r>
            <a:r>
              <a:rPr lang="fa-IR" smtClean="0">
                <a:cs typeface="B Nazanin" panose="00000400000000000000" pitchFamily="2" charset="-78"/>
              </a:rPr>
              <a:t>ساختار سازمانی: ساختار سازمان بیان کننده روابط رسمی، سبک گزارش دهی، سطوح سلسله مراتب  اداری، شیوه گروه بندی، تقسیم کار و چگونگی کنترل مدیران در سازمان است (</a:t>
            </a:r>
            <a:r>
              <a:rPr lang="en-US" smtClean="0">
                <a:cs typeface="B Nazanin" panose="00000400000000000000" pitchFamily="2" charset="-78"/>
              </a:rPr>
              <a:t>Robbins</a:t>
            </a:r>
            <a:r>
              <a:rPr lang="fa-IR" smtClean="0">
                <a:cs typeface="B Nazanin" panose="00000400000000000000" pitchFamily="2" charset="-78"/>
              </a:rPr>
              <a:t>، 2000</a:t>
            </a:r>
            <a:r>
              <a:rPr lang="fa-IR" smtClean="0">
                <a:cs typeface="B Nazanin" panose="00000400000000000000" pitchFamily="2" charset="-78"/>
              </a:rPr>
              <a:t>)</a:t>
            </a:r>
            <a:endParaRPr lang="fa-IR" smtClean="0">
              <a:cs typeface="B Nazanin" panose="00000400000000000000" pitchFamily="2" charset="-78"/>
            </a:endParaRPr>
          </a:p>
        </p:txBody>
      </p:sp>
    </p:spTree>
    <p:extLst>
      <p:ext uri="{BB962C8B-B14F-4D97-AF65-F5344CB8AC3E}">
        <p14:creationId xmlns:p14="http://schemas.microsoft.com/office/powerpoint/2010/main" val="279479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51494" y="1825625"/>
            <a:ext cx="7302305" cy="4351338"/>
          </a:xfrm>
        </p:spPr>
        <p:txBody>
          <a:bodyPr/>
          <a:lstStyle/>
          <a:p>
            <a:pPr algn="just"/>
            <a:r>
              <a:rPr lang="fa-IR">
                <a:cs typeface="B Nazanin" panose="00000400000000000000" pitchFamily="2" charset="-78"/>
              </a:rPr>
              <a:t>ساختار سازمانی را در چهارچوب روابط حاکم بر مشاغل، سیستم ها و فرایندهای عملیاتی و افراد و گروه هایی که برای نیل به هدف در تلاش اند، تعریف می کنند. ارتباط بین ارکان، اصلی سازمان و هماهنگی بین فعالیت های ان و بیان ارتباطات درون سازمانی از نظر گزارش دهی و گزارش گیری، از وظایف ساختار سازمانی است (</a:t>
            </a:r>
            <a:r>
              <a:rPr lang="en-US">
                <a:cs typeface="B Nazanin" panose="00000400000000000000" pitchFamily="2" charset="-78"/>
              </a:rPr>
              <a:t>Daft, 2000</a:t>
            </a:r>
            <a:r>
              <a:rPr lang="fa-IR">
                <a:cs typeface="B Nazanin" panose="00000400000000000000" pitchFamily="2" charset="-78"/>
              </a:rPr>
              <a:t>  ) اما این ساختار دارای ابعادی است. رابینز ساختار را به عنوان یکی از اجزای سازمان می داند که از سه عنصر اصلی تشکیل می شود. پیچیدگی، رسمیت و تمرکز (</a:t>
            </a:r>
            <a:r>
              <a:rPr lang="en-US">
                <a:cs typeface="B Nazanin" panose="00000400000000000000" pitchFamily="2" charset="-78"/>
              </a:rPr>
              <a:t>Robbins, 2006</a:t>
            </a:r>
            <a:r>
              <a:rPr lang="fa-IR">
                <a:cs typeface="B Nazanin" panose="00000400000000000000" pitchFamily="2" charset="-78"/>
              </a:rPr>
              <a:t>) در زیر به ارائه تعریفی از آن ها می پردازیم: </a:t>
            </a:r>
          </a:p>
          <a:p>
            <a:endParaRPr lang="fa-IR"/>
          </a:p>
        </p:txBody>
      </p:sp>
      <p:pic>
        <p:nvPicPr>
          <p:cNvPr id="4" name="Picture 3"/>
          <p:cNvPicPr>
            <a:picLocks noChangeAspect="1"/>
          </p:cNvPicPr>
          <p:nvPr/>
        </p:nvPicPr>
        <p:blipFill>
          <a:blip r:embed="rId2"/>
          <a:stretch>
            <a:fillRect/>
          </a:stretch>
        </p:blipFill>
        <p:spPr>
          <a:xfrm>
            <a:off x="838200" y="1952234"/>
            <a:ext cx="3069932" cy="3069932"/>
          </a:xfrm>
          <a:prstGeom prst="rect">
            <a:avLst/>
          </a:prstGeom>
        </p:spPr>
      </p:pic>
      <p:sp>
        <p:nvSpPr>
          <p:cNvPr id="5" name="TextBox 4"/>
          <p:cNvSpPr txBox="1"/>
          <p:nvPr/>
        </p:nvSpPr>
        <p:spPr>
          <a:xfrm>
            <a:off x="1547445" y="5283712"/>
            <a:ext cx="1983545"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استیفن پی رابینز</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80232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cs typeface="B Nazanin" panose="00000400000000000000" pitchFamily="2" charset="-78"/>
              </a:rPr>
              <a:t>پیچیدگی </a:t>
            </a:r>
            <a:r>
              <a:rPr lang="fa-IR" smtClean="0">
                <a:cs typeface="B Nazanin" panose="00000400000000000000" pitchFamily="2" charset="-78"/>
              </a:rPr>
              <a:t>: منظور از پیچیدیگی این است که ساختار سازمانی تا چه حدی گسترده و تعداد کارهای آن زیاد است و درجه تقسیم بندی آن تا چه حدی است (</a:t>
            </a:r>
            <a:r>
              <a:rPr lang="en-US" smtClean="0">
                <a:cs typeface="B Nazanin" panose="00000400000000000000" pitchFamily="2" charset="-78"/>
              </a:rPr>
              <a:t>Robbins , 2006</a:t>
            </a:r>
            <a:r>
              <a:rPr lang="fa-IR" smtClean="0">
                <a:cs typeface="B Nazanin" panose="00000400000000000000" pitchFamily="2" charset="-78"/>
              </a:rPr>
              <a:t>)</a:t>
            </a:r>
          </a:p>
          <a:p>
            <a:pPr algn="just"/>
            <a:r>
              <a:rPr lang="fa-IR" smtClean="0">
                <a:solidFill>
                  <a:srgbClr val="FF0000"/>
                </a:solidFill>
                <a:cs typeface="B Nazanin" panose="00000400000000000000" pitchFamily="2" charset="-78"/>
              </a:rPr>
              <a:t>تمرکز </a:t>
            </a:r>
            <a:r>
              <a:rPr lang="fa-IR" smtClean="0">
                <a:cs typeface="B Nazanin" panose="00000400000000000000" pitchFamily="2" charset="-78"/>
              </a:rPr>
              <a:t>: یعنی این که تصمیم گیری توسط یک شخص با یک رده به خصوص سازمانی گرفته می شود و ان ها هستند که مشخص می کنند چه کارهایی باید انجام شود و چه کارهایی نباید انجام شود (</a:t>
            </a:r>
            <a:r>
              <a:rPr lang="en-US" smtClean="0">
                <a:cs typeface="B Nazanin" panose="00000400000000000000" pitchFamily="2" charset="-78"/>
              </a:rPr>
              <a:t>Robbins, 2000</a:t>
            </a:r>
            <a:r>
              <a:rPr lang="fa-IR" smtClean="0">
                <a:cs typeface="B Nazanin" panose="00000400000000000000" pitchFamily="2" charset="-78"/>
              </a:rPr>
              <a:t>)</a:t>
            </a:r>
            <a:endParaRPr lang="fa-IR" smtClean="0">
              <a:cs typeface="B Nazanin" panose="00000400000000000000" pitchFamily="2" charset="-78"/>
            </a:endParaRPr>
          </a:p>
        </p:txBody>
      </p:sp>
    </p:spTree>
    <p:extLst>
      <p:ext uri="{BB962C8B-B14F-4D97-AF65-F5344CB8AC3E}">
        <p14:creationId xmlns:p14="http://schemas.microsoft.com/office/powerpoint/2010/main" val="2013193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مفهوم نسبتا ساده و ملموس از ساختار به شکل نمودار سازمانی نمایان می شود که یک نهااد قابل رویت از کل فعالیت ها، شیوه های ارتباطی و فرایند های سازمانی است. پس می توان این گونه استدلال کرد که نمودار سازمانی، تلخیص و تجریدی از واقعیت ساختار سازماین است. به مفهوم واضح تر، ساختار به ان دسته از قوانین تصمیم گیری اطلاق می شود که رفتار اعضای سازمان را در هنگام تصمیم گیری جهت دامنه و دامنه محدودیت ها و فرصت ها را مشخص می کند. ساختار سازمان در الگوهای رفتاری کارکنان منعکس می شود و بارزترین بخش ساختار، قواعد، مقررات و رویه های رسمی سازمان است (</a:t>
            </a:r>
            <a:r>
              <a:rPr lang="en-US">
                <a:cs typeface="B Nazanin" panose="00000400000000000000" pitchFamily="2" charset="-78"/>
              </a:rPr>
              <a:t>amiri, 2000</a:t>
            </a:r>
            <a:r>
              <a:rPr lang="fa-IR">
                <a:cs typeface="B Nazanin" panose="00000400000000000000" pitchFamily="2" charset="-78"/>
              </a:rPr>
              <a:t>)</a:t>
            </a:r>
          </a:p>
          <a:p>
            <a:endParaRPr lang="fa-IR"/>
          </a:p>
        </p:txBody>
      </p:sp>
      <p:sp>
        <p:nvSpPr>
          <p:cNvPr id="4" name="Flowchart: Alternate Process 3"/>
          <p:cNvSpPr/>
          <p:nvPr/>
        </p:nvSpPr>
        <p:spPr>
          <a:xfrm>
            <a:off x="1167618" y="4895557"/>
            <a:ext cx="3615397" cy="1055077"/>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جهت دامنه و دامنه محدودیت ها و فرصت ها</a:t>
            </a:r>
            <a:endParaRPr lang="fa-IR"/>
          </a:p>
        </p:txBody>
      </p:sp>
    </p:spTree>
    <p:extLst>
      <p:ext uri="{BB962C8B-B14F-4D97-AF65-F5344CB8AC3E}">
        <p14:creationId xmlns:p14="http://schemas.microsoft.com/office/powerpoint/2010/main" val="1828109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FF0000"/>
                </a:solidFill>
                <a:cs typeface="B Nazanin" panose="00000400000000000000" pitchFamily="2" charset="-78"/>
              </a:rPr>
              <a:t>انگیزش: </a:t>
            </a:r>
            <a:r>
              <a:rPr lang="fa-IR" smtClean="0">
                <a:cs typeface="B Nazanin" panose="00000400000000000000" pitchFamily="2" charset="-78"/>
              </a:rPr>
              <a:t>عبارت است از یک حالت درونی در فرد که باعث رفتاری در وی می شود که تحقق یک سری اهداف را ممکن می سازد. </a:t>
            </a:r>
          </a:p>
          <a:p>
            <a:pPr algn="just"/>
            <a:r>
              <a:rPr lang="fa-IR" smtClean="0">
                <a:solidFill>
                  <a:srgbClr val="FF0000"/>
                </a:solidFill>
                <a:cs typeface="B Nazanin" panose="00000400000000000000" pitchFamily="2" charset="-78"/>
              </a:rPr>
              <a:t>انگیزش شغلی</a:t>
            </a:r>
            <a:r>
              <a:rPr lang="fa-IR" smtClean="0">
                <a:cs typeface="B Nazanin" panose="00000400000000000000" pitchFamily="2" charset="-78"/>
              </a:rPr>
              <a:t>:  مجموعه ای از نیروهای انرژی بخش است که درون و ورای وجود شخص نشات می گیرند و آغاز گر رفتار مربوط به کار و تعیین کننده شکل، شدت، جهت و مقاوت ان است (</a:t>
            </a:r>
            <a:r>
              <a:rPr lang="en-US" smtClean="0">
                <a:cs typeface="B Nazanin" panose="00000400000000000000" pitchFamily="2" charset="-78"/>
              </a:rPr>
              <a:t>Arshadi, 2007</a:t>
            </a:r>
            <a:r>
              <a:rPr lang="fa-IR" smtClean="0">
                <a:cs typeface="B Nazanin" panose="00000400000000000000" pitchFamily="2" charset="-78"/>
              </a:rPr>
              <a:t>)</a:t>
            </a:r>
            <a:endParaRPr lang="fa-IR" smtClean="0">
              <a:cs typeface="B Nazanin" panose="00000400000000000000" pitchFamily="2" charset="-78"/>
            </a:endParaRPr>
          </a:p>
        </p:txBody>
      </p:sp>
    </p:spTree>
    <p:extLst>
      <p:ext uri="{BB962C8B-B14F-4D97-AF65-F5344CB8AC3E}">
        <p14:creationId xmlns:p14="http://schemas.microsoft.com/office/powerpoint/2010/main" val="2399677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کرائی زاده و همکاران (</a:t>
            </a:r>
            <a:r>
              <a:rPr lang="en-US">
                <a:cs typeface="B Nazanin" panose="00000400000000000000" pitchFamily="2" charset="-78"/>
              </a:rPr>
              <a:t>Karayezadeh and et al, 2016</a:t>
            </a:r>
            <a:r>
              <a:rPr lang="fa-IR">
                <a:cs typeface="B Nazanin" panose="00000400000000000000" pitchFamily="2" charset="-78"/>
              </a:rPr>
              <a:t>) در تحقیق خود با عنوان تاثیر ساختار سازمانی بر  رضایت شغلی و تعهد سازمانی، به این نتیجه دست یافتند که عدم مشارکت در تصمیم گیری همبستگی منفی معناداری با رضایت شغلی و تعهد سازمان داشت ولی عدم وجود اختیار سازمانی و رسمیت گرایی همبستگی مثبت معناداری با رضایت شغلی و تعهد سازمانی داشتند</a:t>
            </a:r>
            <a:r>
              <a:rPr lang="fa-IR">
                <a:cs typeface="B Nazanin" panose="00000400000000000000" pitchFamily="2" charset="-78"/>
              </a:rPr>
              <a:t>. </a:t>
            </a:r>
            <a:endParaRPr lang="fa-IR"/>
          </a:p>
        </p:txBody>
      </p:sp>
      <p:sp>
        <p:nvSpPr>
          <p:cNvPr id="4" name="Flowchart: Alternate Process 3"/>
          <p:cNvSpPr/>
          <p:nvPr/>
        </p:nvSpPr>
        <p:spPr>
          <a:xfrm>
            <a:off x="838200" y="4001294"/>
            <a:ext cx="5289453" cy="1364566"/>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عدم وجود اختیار سازمانی و رسمیت گرایی</a:t>
            </a:r>
            <a:endParaRPr lang="fa-IR"/>
          </a:p>
        </p:txBody>
      </p:sp>
    </p:spTree>
    <p:extLst>
      <p:ext uri="{BB962C8B-B14F-4D97-AF65-F5344CB8AC3E}">
        <p14:creationId xmlns:p14="http://schemas.microsoft.com/office/powerpoint/2010/main" val="3030924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علاوه بر این میان رضایت شغلی همبستگی مثبت معناداری با تعهد سازمانی موجود بود. نتایج نشان دادند که رضایت شغلی و تعهد سازمانی در طبقات مختلف، سن، جنسیت و وضعیت تاهل تفاوت معناداری نداشت و این متغیرها تعیین کننده رضایت شغلی و تعهد سازمانی نیستند. همچنین سابقه کار نقشی در رضایت شغلی نداشت. ولی تعهد سازمانی در کارکنانی که سابقه آن ها بالاتر از 3 سال بود از کسانی که زیر </a:t>
            </a:r>
            <a:r>
              <a:rPr lang="fa-IR">
                <a:cs typeface="B Nazanin" panose="00000400000000000000" pitchFamily="2" charset="-78"/>
              </a:rPr>
              <a:t>3 </a:t>
            </a:r>
            <a:r>
              <a:rPr lang="fa-IR" smtClean="0">
                <a:cs typeface="B Nazanin" panose="00000400000000000000" pitchFamily="2" charset="-78"/>
              </a:rPr>
              <a:t>سابقه داشتند</a:t>
            </a:r>
            <a:r>
              <a:rPr lang="fa-IR">
                <a:cs typeface="B Nazanin" panose="00000400000000000000" pitchFamily="2" charset="-78"/>
              </a:rPr>
              <a:t>، کمتر بود.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5790027" y="3727939"/>
            <a:ext cx="983639" cy="983639"/>
          </a:xfrm>
          <a:prstGeom prst="rect">
            <a:avLst/>
          </a:prstGeom>
        </p:spPr>
      </p:pic>
    </p:spTree>
    <p:extLst>
      <p:ext uri="{BB962C8B-B14F-4D97-AF65-F5344CB8AC3E}">
        <p14:creationId xmlns:p14="http://schemas.microsoft.com/office/powerpoint/2010/main" val="389981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علی مهدی (</a:t>
            </a:r>
            <a:r>
              <a:rPr lang="en-US" smtClean="0">
                <a:cs typeface="B Nazanin" panose="00000400000000000000" pitchFamily="2" charset="-78"/>
              </a:rPr>
              <a:t>Ali Mehdi, 2012</a:t>
            </a:r>
            <a:r>
              <a:rPr lang="fa-IR" smtClean="0">
                <a:cs typeface="B Nazanin" panose="00000400000000000000" pitchFamily="2" charset="-78"/>
              </a:rPr>
              <a:t>) در تحقیق خود با عنوان بررسی رابطه بین ساختار سازمانی با رضایت شغلی، انگیزش شغلی، عملکرد شغلی و رفتار شهروندی سازمانی(مورد مطالعه: سازمان شهرداری ها و دهیاری های کشور) </a:t>
            </a:r>
            <a:r>
              <a:rPr lang="fa-IR" smtClean="0">
                <a:cs typeface="B Nazanin" panose="00000400000000000000" pitchFamily="2" charset="-78"/>
              </a:rPr>
              <a:t>با </a:t>
            </a:r>
            <a:r>
              <a:rPr lang="fa-IR" smtClean="0">
                <a:cs typeface="B Nazanin" panose="00000400000000000000" pitchFamily="2" charset="-78"/>
              </a:rPr>
              <a:t>این نتیجه دست یافت که رسمیت </a:t>
            </a:r>
            <a:r>
              <a:rPr lang="fa-IR" smtClean="0">
                <a:cs typeface="B Nazanin" panose="00000400000000000000" pitchFamily="2" charset="-78"/>
              </a:rPr>
              <a:t>سازمانی </a:t>
            </a:r>
            <a:r>
              <a:rPr lang="fa-IR" smtClean="0">
                <a:cs typeface="B Nazanin" panose="00000400000000000000" pitchFamily="2" charset="-78"/>
              </a:rPr>
              <a:t>همبستگی معنادار و مثبتی با رفتار شهروندی سازمانی و رضایت شغلی کارکنان دارد. </a:t>
            </a:r>
            <a:endParaRPr lang="fa-IR" smtClean="0">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2532735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با توجه به تاثیر متغیرهای تعدیل گر می توان گفت برای کارکنانی که شدت نیاز به رشد آنها در سطح پایینی قرار دارد، بین پیچیدگی سازمانی و عملکرد شغلی کارکنان ارتباط معنادار مثبتی وجود دارد. همچنین در شرایطی که پیچیدگی شغلی کارکنان پایین است. بین رسمیت سازمانی و رفتار شهروندی سازمانی ارتباط معنادار مثبتی وجود داشته و در حالتی که پیچیدگی شغل افراد بالا است بین پیچیدگی سازمانی و انگیزش شغلی ارتباط معنادار وجود دارد. </a:t>
            </a:r>
          </a:p>
          <a:p>
            <a:endParaRPr lang="fa-IR"/>
          </a:p>
        </p:txBody>
      </p:sp>
      <p:sp>
        <p:nvSpPr>
          <p:cNvPr id="4" name="Flowchart: Alternate Process 3"/>
          <p:cNvSpPr/>
          <p:nvPr/>
        </p:nvSpPr>
        <p:spPr>
          <a:xfrm>
            <a:off x="1491175" y="4360985"/>
            <a:ext cx="3559127" cy="109728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تاثیر متغیرهای تعدیل گر</a:t>
            </a:r>
            <a:endParaRPr lang="fa-IR"/>
          </a:p>
        </p:txBody>
      </p:sp>
    </p:spTree>
    <p:extLst>
      <p:ext uri="{BB962C8B-B14F-4D97-AF65-F5344CB8AC3E}">
        <p14:creationId xmlns:p14="http://schemas.microsoft.com/office/powerpoint/2010/main" val="351579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تحقیق بهرامی (</a:t>
            </a:r>
            <a:r>
              <a:rPr lang="en-US">
                <a:cs typeface="B Nazanin" panose="00000400000000000000" pitchFamily="2" charset="-78"/>
              </a:rPr>
              <a:t>Bahrami, 2005</a:t>
            </a:r>
            <a:r>
              <a:rPr lang="fa-IR">
                <a:cs typeface="B Nazanin" panose="00000400000000000000" pitchFamily="2" charset="-78"/>
              </a:rPr>
              <a:t>) میزان همبستگی تمرکز سازمانی و انگیزش کارکنان (0/43-) در سطح آلفای 0/5 شناسایی شده که این امر حاکی از رابطه ی محکومین این دو بعد بر یکدیگرند. </a:t>
            </a:r>
          </a:p>
          <a:p>
            <a:pPr algn="just"/>
            <a:r>
              <a:rPr lang="fa-IR">
                <a:cs typeface="B Nazanin" panose="00000400000000000000" pitchFamily="2" charset="-78"/>
              </a:rPr>
              <a:t>در پژوهش دیگری، فراهانی (</a:t>
            </a:r>
            <a:r>
              <a:rPr lang="en-US">
                <a:cs typeface="B Nazanin" panose="00000400000000000000" pitchFamily="2" charset="-78"/>
              </a:rPr>
              <a:t>Farahani, 2005</a:t>
            </a:r>
            <a:r>
              <a:rPr lang="fa-IR">
                <a:cs typeface="B Nazanin" panose="00000400000000000000" pitchFamily="2" charset="-78"/>
              </a:rPr>
              <a:t>) به بررسی رابطه بین ساختار سازمانی و توانمندسازی کارکنان پرداخت و به این نتیجه رسید که بین ساختار سازمانی و خلاقیت </a:t>
            </a:r>
            <a:r>
              <a:rPr lang="fa-IR">
                <a:cs typeface="B Nazanin" panose="00000400000000000000" pitchFamily="2" charset="-78"/>
              </a:rPr>
              <a:t>مدیران </a:t>
            </a:r>
            <a:r>
              <a:rPr lang="fa-IR" smtClean="0">
                <a:cs typeface="B Nazanin" panose="00000400000000000000" pitchFamily="2" charset="-78"/>
              </a:rPr>
              <a:t>ستادی، </a:t>
            </a:r>
            <a:r>
              <a:rPr lang="fa-IR">
                <a:cs typeface="B Nazanin" panose="00000400000000000000" pitchFamily="2" charset="-78"/>
              </a:rPr>
              <a:t>ارتباط معنی داری وجود دارد ولی بین پیچیدگی و خلاقیت مدیران ستادی رابطه معنی داری مشاهده نشده است.</a:t>
            </a:r>
            <a:endParaRPr lang="fa-IR"/>
          </a:p>
        </p:txBody>
      </p:sp>
      <p:sp>
        <p:nvSpPr>
          <p:cNvPr id="4" name="Flowchart: Alternate Process 3"/>
          <p:cNvSpPr/>
          <p:nvPr/>
        </p:nvSpPr>
        <p:spPr>
          <a:xfrm>
            <a:off x="1406769" y="4811151"/>
            <a:ext cx="5317588" cy="984738"/>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بین ساختار سازمانی و خلاقیت مدیران ستادی</a:t>
            </a:r>
            <a:endParaRPr lang="fa-IR"/>
          </a:p>
        </p:txBody>
      </p:sp>
    </p:spTree>
    <p:extLst>
      <p:ext uri="{BB962C8B-B14F-4D97-AF65-F5344CB8AC3E}">
        <p14:creationId xmlns:p14="http://schemas.microsoft.com/office/powerpoint/2010/main" val="101913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چکیده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هدف اصلی پژوهش حاضر بررسی رابطه بین ساختار سازمانی(پیچیدگی، رسمیت، تمرکز) با انگیزش شغلی کارکنان شرکت گاز بید بلند بوده است. جامعه آماری این پژوهش کارکنان شرکت گاز بید بلند در سال 1392، مشتمل بر 291 نفر بوده و با نمونه گیری تصادفی خوشه ای نمونه ای با حجم 165 نفر انتخاب شد. ابزارهای این پژوهش شامل پرسشنامه پیچیدگی رابنیز (1987) پرسشنامه رسمیت هیگ و آیکن  (1969) پرسشنامه تمرکز رابینز (1987) و پرسشنامه انگیزش شغلی رابینسون (2004) بوده است. </a:t>
            </a:r>
            <a:endParaRPr lang="fa-IR">
              <a:cs typeface="B Nazanin" panose="00000400000000000000" pitchFamily="2" charset="-78"/>
            </a:endParaRPr>
          </a:p>
        </p:txBody>
      </p:sp>
    </p:spTree>
    <p:extLst>
      <p:ext uri="{BB962C8B-B14F-4D97-AF65-F5344CB8AC3E}">
        <p14:creationId xmlns:p14="http://schemas.microsoft.com/office/powerpoint/2010/main" val="3209685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روش تحقیق </a:t>
            </a:r>
            <a:r>
              <a:rPr lang="fa-IR" smtClean="0">
                <a:solidFill>
                  <a:srgbClr val="FF0000"/>
                </a:solidFill>
                <a:cs typeface="B Nazanin" panose="00000400000000000000" pitchFamily="2" charset="-78"/>
              </a:rPr>
              <a:t>پژوهش</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پژوهش توصیفی از نوع همبستگی است در این پژوهش ، پژوهشگر به بررسی و توصیف وضع موجود انگیزش شغلی می پردازد. بدون این که  متغیری را دست کاری کند. از طرفی رابطه ی انگیزشی شغلی با ابعاد ساختار سازمانی را بررسی می کند که یک پژوهش از نوع کاربردی است. </a:t>
            </a:r>
          </a:p>
          <a:p>
            <a:pPr algn="just"/>
            <a:endParaRPr lang="fa-IR">
              <a:cs typeface="B Nazanin" panose="00000400000000000000" pitchFamily="2" charset="-78"/>
            </a:endParaRPr>
          </a:p>
        </p:txBody>
      </p:sp>
      <p:sp>
        <p:nvSpPr>
          <p:cNvPr id="4" name="Flowchart: Alternate Process 3"/>
          <p:cNvSpPr/>
          <p:nvPr/>
        </p:nvSpPr>
        <p:spPr>
          <a:xfrm>
            <a:off x="838200" y="3601329"/>
            <a:ext cx="3179298" cy="1223890"/>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توصیفی از نوع همبستگی</a:t>
            </a:r>
            <a:endParaRPr lang="fa-IR"/>
          </a:p>
        </p:txBody>
      </p:sp>
    </p:spTree>
    <p:extLst>
      <p:ext uri="{BB962C8B-B14F-4D97-AF65-F5344CB8AC3E}">
        <p14:creationId xmlns:p14="http://schemas.microsoft.com/office/powerpoint/2010/main" val="2073949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فرضیات تحقیق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بین ساختار سازمان با انگیزش شغلی رابطه ای معنادار وجود دارد. </a:t>
            </a:r>
          </a:p>
          <a:p>
            <a:pPr algn="just"/>
            <a:r>
              <a:rPr lang="fa-IR" smtClean="0">
                <a:cs typeface="B Nazanin" panose="00000400000000000000" pitchFamily="2" charset="-78"/>
              </a:rPr>
              <a:t>2- بین پیچیدگی سازمان با انگیزش شغلی رابطه ی معناداری وجود دارد</a:t>
            </a:r>
          </a:p>
          <a:p>
            <a:pPr algn="just"/>
            <a:r>
              <a:rPr lang="fa-IR" smtClean="0">
                <a:cs typeface="B Nazanin" panose="00000400000000000000" pitchFamily="2" charset="-78"/>
              </a:rPr>
              <a:t>3- بین رسمیت سازمان با انگیزش شغلی رابطه ی معنادار وجود دارد</a:t>
            </a:r>
          </a:p>
          <a:p>
            <a:pPr algn="just"/>
            <a:r>
              <a:rPr lang="fa-IR" smtClean="0">
                <a:cs typeface="B Nazanin" panose="00000400000000000000" pitchFamily="2" charset="-78"/>
              </a:rPr>
              <a:t>4- بین تمرکز سازمان با انگیزش شغلی رابطه معنادار وجود دارد</a:t>
            </a:r>
          </a:p>
          <a:p>
            <a:pPr algn="just"/>
            <a:r>
              <a:rPr lang="fa-IR" smtClean="0">
                <a:cs typeface="B Nazanin" panose="00000400000000000000" pitchFamily="2" charset="-78"/>
              </a:rPr>
              <a:t>5- بین ویژگی های جمعیت شناختی (سابقه اشتغال، جنسیت، وضعیت تاهل، سن، ضوعیت استخدام و میزان تحصیلات) با انگیزش شغلی رابطه ی معنادار وجود دارد. </a:t>
            </a:r>
            <a:endParaRPr lang="fa-IR">
              <a:cs typeface="B Nazanin" panose="00000400000000000000" pitchFamily="2" charset="-78"/>
            </a:endParaRPr>
          </a:p>
        </p:txBody>
      </p:sp>
    </p:spTree>
    <p:extLst>
      <p:ext uri="{BB962C8B-B14F-4D97-AF65-F5344CB8AC3E}">
        <p14:creationId xmlns:p14="http://schemas.microsoft.com/office/powerpoint/2010/main" val="1426545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جامعه آماری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جامعه آماری در این پژوهش شامل همه کارکنان زن و مرد شرکت گاز بید بلند در سال 1392 حجم جامعه آماری و توزیع ان بر حسب جنسیت در جدول (1) نشان داده شده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300209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41504" y="1690688"/>
            <a:ext cx="9019713" cy="3657600"/>
          </a:xfrm>
          <a:prstGeom prst="rect">
            <a:avLst/>
          </a:prstGeom>
        </p:spPr>
      </p:pic>
    </p:spTree>
    <p:extLst>
      <p:ext uri="{BB962C8B-B14F-4D97-AF65-F5344CB8AC3E}">
        <p14:creationId xmlns:p14="http://schemas.microsoft.com/office/powerpoint/2010/main" val="397787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نمونه و روش نمونه گیری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تعداد نمونه در این پژوهش با توجه به جدول تعیین حجم نمونه «مورگان» به دست امده است که نمونه انتخابی 57 درصد جامعه است. جدول (2) حجم نمونه آماری را بر حسب جنسیت نشان می دهد. </a:t>
            </a:r>
          </a:p>
          <a:p>
            <a:pPr algn="just"/>
            <a:endParaRPr lang="fa-IR">
              <a:cs typeface="B Nazanin" panose="00000400000000000000" pitchFamily="2" charset="-78"/>
            </a:endParaRPr>
          </a:p>
        </p:txBody>
      </p:sp>
    </p:spTree>
    <p:extLst>
      <p:ext uri="{BB962C8B-B14F-4D97-AF65-F5344CB8AC3E}">
        <p14:creationId xmlns:p14="http://schemas.microsoft.com/office/powerpoint/2010/main" val="402756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732011" y="2053884"/>
            <a:ext cx="7987972" cy="3098690"/>
          </a:xfrm>
          <a:prstGeom prst="rect">
            <a:avLst/>
          </a:prstGeom>
        </p:spPr>
      </p:pic>
    </p:spTree>
    <p:extLst>
      <p:ext uri="{BB962C8B-B14F-4D97-AF65-F5344CB8AC3E}">
        <p14:creationId xmlns:p14="http://schemas.microsoft.com/office/powerpoint/2010/main" val="3625709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روش نمونه گیری در این پژوهش، روش نمونه گیری تصادفی خوشه ای است. در این پژوهش به منظور انتخاب افراد نمونه ابتدا از بین واحدهای مختلف شرکت 8 واحد به عنوان خوشه به صورت تصادفی انتخاب گردید. سپس نمونه ها متناسب با جنسیت جامعه آماری از بین افراد خوشه ها انتخاب شد و در نهایت 165 نفر به عنوان نمونه انتخاب گردید. </a:t>
            </a:r>
            <a:endParaRPr lang="fa-IR">
              <a:cs typeface="B Nazanin" panose="00000400000000000000" pitchFamily="2" charset="-78"/>
            </a:endParaRPr>
          </a:p>
        </p:txBody>
      </p:sp>
      <p:sp>
        <p:nvSpPr>
          <p:cNvPr id="4" name="Flowchart: Alternate Process 3"/>
          <p:cNvSpPr/>
          <p:nvPr/>
        </p:nvSpPr>
        <p:spPr>
          <a:xfrm>
            <a:off x="1280160" y="3854548"/>
            <a:ext cx="3052689" cy="146304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متناسب با جنسیت جامعه آماری</a:t>
            </a:r>
            <a:endParaRPr lang="fa-IR"/>
          </a:p>
        </p:txBody>
      </p:sp>
    </p:spTree>
    <p:extLst>
      <p:ext uri="{BB962C8B-B14F-4D97-AF65-F5344CB8AC3E}">
        <p14:creationId xmlns:p14="http://schemas.microsoft.com/office/powerpoint/2010/main" val="3795218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ابزارهای پژوهش</a:t>
            </a:r>
            <a:br>
              <a:rPr lang="fa-IR" smtClean="0">
                <a:solidFill>
                  <a:srgbClr val="FF0000"/>
                </a:solidFill>
                <a:cs typeface="B Nazanin" panose="00000400000000000000" pitchFamily="2" charset="-78"/>
              </a:rPr>
            </a:br>
            <a:r>
              <a:rPr lang="fa-IR" smtClean="0">
                <a:solidFill>
                  <a:srgbClr val="FF0000"/>
                </a:solidFill>
                <a:cs typeface="B Nazanin" panose="00000400000000000000" pitchFamily="2" charset="-78"/>
              </a:rPr>
              <a:t>پرسشنامه پیچیدگی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پرسشنامه پیچیدگی که بعد «پیچیدگی» ساختار سازمان را می سنجد در سال 1987 توسط «</a:t>
            </a:r>
            <a:r>
              <a:rPr lang="fa-IR" b="1" smtClean="0">
                <a:solidFill>
                  <a:srgbClr val="FF0000"/>
                </a:solidFill>
                <a:cs typeface="B Nazanin" panose="00000400000000000000" pitchFamily="2" charset="-78"/>
              </a:rPr>
              <a:t>استیفن پی رابینز</a:t>
            </a:r>
            <a:r>
              <a:rPr lang="fa-IR" smtClean="0">
                <a:cs typeface="B Nazanin" panose="00000400000000000000" pitchFamily="2" charset="-78"/>
              </a:rPr>
              <a:t>» ابداع گردید. این پرسشنامه شامل 7 سوال 5 گزینه ای است. برای محاسبه و تفسیر نتایج پرسشنامه به هر یک از گزینه ها امتیاز 1 تا 5 تعلق می گیرد و حاصل جمع امتیازات پیچیدگی سازمان را نشان می دهد. امتیاز 32 تا 35 سازمان هایی پیچیده هستند. </a:t>
            </a:r>
            <a:endParaRPr lang="fa-IR">
              <a:cs typeface="B Nazanin" panose="00000400000000000000" pitchFamily="2" charset="-78"/>
            </a:endParaRPr>
          </a:p>
        </p:txBody>
      </p:sp>
      <p:sp>
        <p:nvSpPr>
          <p:cNvPr id="4" name="Flowchart: Document 3"/>
          <p:cNvSpPr/>
          <p:nvPr/>
        </p:nvSpPr>
        <p:spPr>
          <a:xfrm>
            <a:off x="1603717" y="4107766"/>
            <a:ext cx="3207434" cy="1252025"/>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پرسشنامه پیچیدگی</a:t>
            </a:r>
            <a:endParaRPr lang="fa-IR"/>
          </a:p>
        </p:txBody>
      </p:sp>
    </p:spTree>
    <p:extLst>
      <p:ext uri="{BB962C8B-B14F-4D97-AF65-F5344CB8AC3E}">
        <p14:creationId xmlns:p14="http://schemas.microsoft.com/office/powerpoint/2010/main" val="290870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پرسشنامه رسمیت</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پرسشنامه رسمیت که بعد «رسمیت» ساختار سازمانی را می سنجد در سال 1969 توسط «هیگ و ایکن» طراحی گردید. این پرسشنامه شامل 15 عبارت 4 گزینه ای است و پاسخ دهنده می بایست برای هر عبارت یکی از گزینه های «</a:t>
            </a:r>
            <a:r>
              <a:rPr lang="fa-IR" smtClean="0">
                <a:solidFill>
                  <a:srgbClr val="FF0000"/>
                </a:solidFill>
                <a:cs typeface="B Nazanin" panose="00000400000000000000" pitchFamily="2" charset="-78"/>
              </a:rPr>
              <a:t>کاملا درست است</a:t>
            </a:r>
            <a:r>
              <a:rPr lang="fa-IR" smtClean="0">
                <a:cs typeface="B Nazanin" panose="00000400000000000000" pitchFamily="2" charset="-78"/>
              </a:rPr>
              <a:t>» « </a:t>
            </a:r>
            <a:r>
              <a:rPr lang="fa-IR" smtClean="0">
                <a:solidFill>
                  <a:srgbClr val="FF0000"/>
                </a:solidFill>
                <a:cs typeface="B Nazanin" panose="00000400000000000000" pitchFamily="2" charset="-78"/>
              </a:rPr>
              <a:t>تا حدودی درست است</a:t>
            </a:r>
            <a:r>
              <a:rPr lang="fa-IR" smtClean="0">
                <a:cs typeface="B Nazanin" panose="00000400000000000000" pitchFamily="2" charset="-78"/>
              </a:rPr>
              <a:t>». «</a:t>
            </a:r>
            <a:r>
              <a:rPr lang="fa-IR" smtClean="0">
                <a:solidFill>
                  <a:srgbClr val="FF0000"/>
                </a:solidFill>
                <a:cs typeface="B Nazanin" panose="00000400000000000000" pitchFamily="2" charset="-78"/>
              </a:rPr>
              <a:t>تا حدودی نادرست است</a:t>
            </a:r>
            <a:r>
              <a:rPr lang="fa-IR" smtClean="0">
                <a:cs typeface="B Nazanin" panose="00000400000000000000" pitchFamily="2" charset="-78"/>
              </a:rPr>
              <a:t>»، «</a:t>
            </a:r>
            <a:r>
              <a:rPr lang="fa-IR" smtClean="0">
                <a:solidFill>
                  <a:srgbClr val="FF0000"/>
                </a:solidFill>
                <a:cs typeface="B Nazanin" panose="00000400000000000000" pitchFamily="2" charset="-78"/>
              </a:rPr>
              <a:t>کاملا نادرست است</a:t>
            </a:r>
            <a:r>
              <a:rPr lang="fa-IR" smtClean="0">
                <a:cs typeface="B Nazanin" panose="00000400000000000000" pitchFamily="2" charset="-78"/>
              </a:rPr>
              <a:t>» را انتخاب کند. برای محاسبه و تفسیر نتایج پرسشنامه به هر یک از گزینه ها به ترتیب امتیاز 1 تا 4 اختصاص می یابند و حاصل جمع امتیازات رسمیت سازمان را مشخص می کند. حداقل 15 امتیاز و حداکثر امتیاز ممکن 60 امتیاز می باشد هر چه میزان امتیاز بالاتر باشد نشان دهنده ی رسمیت بالاتر سازمان است. </a:t>
            </a:r>
            <a:endParaRPr lang="fa-IR">
              <a:cs typeface="B Nazanin" panose="00000400000000000000" pitchFamily="2" charset="-78"/>
            </a:endParaRPr>
          </a:p>
        </p:txBody>
      </p:sp>
    </p:spTree>
    <p:extLst>
      <p:ext uri="{BB962C8B-B14F-4D97-AF65-F5344CB8AC3E}">
        <p14:creationId xmlns:p14="http://schemas.microsoft.com/office/powerpoint/2010/main" val="915013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پرسشنامه تمرکز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پرسشنامه تمرکز که بعد «تمرکز» ساختار سازمان را می سنجد در سال 1987 توسط «استیفن پی رابینز» ابداع گردید. این پرسشنامه شامل 10 عبارت است که پاسخ دهنده می بایست برای هر عبارت یکی از گزینه های «</a:t>
            </a:r>
            <a:r>
              <a:rPr lang="fa-IR" smtClean="0">
                <a:solidFill>
                  <a:srgbClr val="FF0000"/>
                </a:solidFill>
                <a:cs typeface="B Nazanin" panose="00000400000000000000" pitchFamily="2" charset="-78"/>
              </a:rPr>
              <a:t>هیچ وقت</a:t>
            </a:r>
            <a:r>
              <a:rPr lang="fa-IR" smtClean="0">
                <a:cs typeface="B Nazanin" panose="00000400000000000000" pitchFamily="2" charset="-78"/>
              </a:rPr>
              <a:t>»، «</a:t>
            </a:r>
            <a:r>
              <a:rPr lang="fa-IR" smtClean="0">
                <a:solidFill>
                  <a:srgbClr val="FF0000"/>
                </a:solidFill>
                <a:cs typeface="B Nazanin" panose="00000400000000000000" pitchFamily="2" charset="-78"/>
              </a:rPr>
              <a:t>در موارد کم</a:t>
            </a:r>
            <a:r>
              <a:rPr lang="fa-IR" smtClean="0">
                <a:cs typeface="B Nazanin" panose="00000400000000000000" pitchFamily="2" charset="-78"/>
              </a:rPr>
              <a:t>» «</a:t>
            </a:r>
            <a:r>
              <a:rPr lang="fa-IR" smtClean="0">
                <a:solidFill>
                  <a:srgbClr val="FF0000"/>
                </a:solidFill>
                <a:cs typeface="B Nazanin" panose="00000400000000000000" pitchFamily="2" charset="-78"/>
              </a:rPr>
              <a:t>بعضی مواقع</a:t>
            </a:r>
            <a:r>
              <a:rPr lang="fa-IR" smtClean="0">
                <a:cs typeface="B Nazanin" panose="00000400000000000000" pitchFamily="2" charset="-78"/>
              </a:rPr>
              <a:t>»، «</a:t>
            </a:r>
            <a:r>
              <a:rPr lang="fa-IR" smtClean="0">
                <a:solidFill>
                  <a:srgbClr val="FF0000"/>
                </a:solidFill>
                <a:cs typeface="B Nazanin" panose="00000400000000000000" pitchFamily="2" charset="-78"/>
              </a:rPr>
              <a:t>اکثر مواقع</a:t>
            </a:r>
            <a:r>
              <a:rPr lang="fa-IR" smtClean="0">
                <a:cs typeface="B Nazanin" panose="00000400000000000000" pitchFamily="2" charset="-78"/>
              </a:rPr>
              <a:t>» را انتخاب کنند نحوه امتیازبندی و تقسیم نتایج به این گونه است که به هر گزینه 1 تا 5 امیتاز تعلق می گیرد حاصل جمع گزینه نشان دهنده تمرکز است امتیاز 31 تا 50 نشان دهنده تمرکز در سازمان و امتیاز کمتر از 30 نشان دهنده عدم تمرکز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4321089"/>
            <a:ext cx="1172454" cy="1565287"/>
          </a:xfrm>
          <a:prstGeom prst="rect">
            <a:avLst/>
          </a:prstGeom>
        </p:spPr>
      </p:pic>
    </p:spTree>
    <p:extLst>
      <p:ext uri="{BB962C8B-B14F-4D97-AF65-F5344CB8AC3E}">
        <p14:creationId xmlns:p14="http://schemas.microsoft.com/office/powerpoint/2010/main" val="92177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چکیده</a:t>
            </a:r>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منظور تجزیه و تحلیل داده ها از روش های آماری در سطح توصیفی و استنباطی استفاده گردید. در سطح توصیفی از شاخص هایی نظیر فراوانی، درصد، میانگین و نمودار و در سطح آمار استنباطی از ضریب همبستگی پیرسون و ضریب آنا استفاده شده است. </a:t>
            </a:r>
            <a:r>
              <a:rPr lang="fa-IR" b="1">
                <a:solidFill>
                  <a:srgbClr val="FF0000"/>
                </a:solidFill>
                <a:cs typeface="B Nazanin" panose="00000400000000000000" pitchFamily="2" charset="-78"/>
              </a:rPr>
              <a:t>نتایج نشان داد که بین ساختار سازمانی، رسمیت  و تمرکز  سازمان با انگیزش شغلی رابطه معناداری وجود دارد. </a:t>
            </a:r>
            <a:r>
              <a:rPr lang="fa-IR">
                <a:cs typeface="B Nazanin" panose="00000400000000000000" pitchFamily="2" charset="-78"/>
              </a:rPr>
              <a:t>همچنین پژوهش نشان داد بین وضعیت استخدام و وضعیت تاهل با انگیزش شغلی رابطه ی معناداری وجود دارد. اما جنسیت، سن، سابقه، و میزان تحصیلات با انگیزش شغلی رابطه ی معناداری وجود ندارد</a:t>
            </a:r>
          </a:p>
          <a:p>
            <a:endParaRPr lang="fa-IR"/>
          </a:p>
        </p:txBody>
      </p:sp>
    </p:spTree>
    <p:extLst>
      <p:ext uri="{BB962C8B-B14F-4D97-AF65-F5344CB8AC3E}">
        <p14:creationId xmlns:p14="http://schemas.microsoft.com/office/powerpoint/2010/main" val="1816186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پرسشنامه انگیزش شغلی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مقیاس انگیزش شغلی مورد استفاده در این پژوهش توسط «رابینسون» در سال 2004 طراحی شده است. ان مقیاس شامل 11 ماده و از پاسخ دهنده می خواهد که انگیزه شغلی خود را برای  انجام دادن فعالیت های شغلی در یک </a:t>
            </a:r>
            <a:r>
              <a:rPr lang="fa-IR" b="1" smtClean="0">
                <a:solidFill>
                  <a:srgbClr val="FF0000"/>
                </a:solidFill>
                <a:cs typeface="B Nazanin" panose="00000400000000000000" pitchFamily="2" charset="-78"/>
              </a:rPr>
              <a:t>مقیاس 5 درجه ایی </a:t>
            </a:r>
            <a:r>
              <a:rPr lang="fa-IR" smtClean="0">
                <a:cs typeface="B Nazanin" panose="00000400000000000000" pitchFamily="2" charset="-78"/>
              </a:rPr>
              <a:t>از «</a:t>
            </a:r>
            <a:r>
              <a:rPr lang="fa-IR" smtClean="0">
                <a:solidFill>
                  <a:srgbClr val="FF0000"/>
                </a:solidFill>
                <a:cs typeface="B Nazanin" panose="00000400000000000000" pitchFamily="2" charset="-78"/>
              </a:rPr>
              <a:t>کاملا موافق</a:t>
            </a:r>
            <a:r>
              <a:rPr lang="fa-IR" smtClean="0">
                <a:cs typeface="B Nazanin" panose="00000400000000000000" pitchFamily="2" charset="-78"/>
              </a:rPr>
              <a:t>» تا «</a:t>
            </a:r>
            <a:r>
              <a:rPr lang="fa-IR" smtClean="0">
                <a:solidFill>
                  <a:srgbClr val="FF0000"/>
                </a:solidFill>
                <a:cs typeface="B Nazanin" panose="00000400000000000000" pitchFamily="2" charset="-78"/>
              </a:rPr>
              <a:t>کاملا مخالفم</a:t>
            </a:r>
            <a:r>
              <a:rPr lang="fa-IR" smtClean="0">
                <a:cs typeface="B Nazanin" panose="00000400000000000000" pitchFamily="2" charset="-78"/>
              </a:rPr>
              <a:t>» مشخص کند.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2052488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اعتبار و روایی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اعتبار دلالت دارد بر این که ابزار اندازه گیری در شرایط یکسان تا چه اندازه نتایج یکسانی می دهد. دامنه ضریب اعتبار از 0 تا 1 است برای محاسبه ضریب اعتبار اندازه گیری شیوه های مختلفی به کار برده می شود، از جمله می توان به روش اجزای دوباره، روش تنصیف یا دو نیمه کردن، روشن کور ریچاردسون و روش آۀفای کرونباخ استفاده کرد: (</a:t>
            </a:r>
            <a:r>
              <a:rPr lang="en-US" smtClean="0">
                <a:cs typeface="B Nazanin" panose="00000400000000000000" pitchFamily="2" charset="-78"/>
              </a:rPr>
              <a:t>Sarmad and Bazargan</a:t>
            </a:r>
            <a:r>
              <a:rPr lang="fa-IR" smtClean="0">
                <a:cs typeface="B Nazanin" panose="00000400000000000000" pitchFamily="2" charset="-78"/>
              </a:rPr>
              <a:t>)</a:t>
            </a:r>
            <a:endParaRPr lang="fa-IR" smtClean="0">
              <a:cs typeface="B Nazanin" panose="00000400000000000000" pitchFamily="2" charset="-78"/>
            </a:endParaRPr>
          </a:p>
        </p:txBody>
      </p:sp>
    </p:spTree>
    <p:extLst>
      <p:ext uri="{BB962C8B-B14F-4D97-AF65-F5344CB8AC3E}">
        <p14:creationId xmlns:p14="http://schemas.microsoft.com/office/powerpoint/2010/main" val="1218069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پژوهش عرفان منش (</a:t>
            </a:r>
            <a:r>
              <a:rPr lang="en-US">
                <a:cs typeface="B Nazanin" panose="00000400000000000000" pitchFamily="2" charset="-78"/>
              </a:rPr>
              <a:t>Erfan Manesh, 2009</a:t>
            </a:r>
            <a:r>
              <a:rPr lang="fa-IR">
                <a:cs typeface="B Nazanin" panose="00000400000000000000" pitchFamily="2" charset="-78"/>
              </a:rPr>
              <a:t>) پایایی آزمون انگیزش شغلی به روش آۀفای کرونباخ 0/83 و به روش تنصیف 0/77 به دست آمده است. در پژوهش تقی پور (</a:t>
            </a:r>
            <a:r>
              <a:rPr lang="en-US">
                <a:cs typeface="B Nazanin" panose="00000400000000000000" pitchFamily="2" charset="-78"/>
              </a:rPr>
              <a:t>Taghipoor, 2009</a:t>
            </a:r>
            <a:r>
              <a:rPr lang="fa-IR">
                <a:cs typeface="B Nazanin" panose="00000400000000000000" pitchFamily="2" charset="-78"/>
              </a:rPr>
              <a:t>) ضریب پایایی پرسشنامه انگیزش شغلی را با دو </a:t>
            </a:r>
            <a:r>
              <a:rPr lang="fa-IR">
                <a:cs typeface="B Nazanin" panose="00000400000000000000" pitchFamily="2" charset="-78"/>
              </a:rPr>
              <a:t>روش </a:t>
            </a:r>
            <a:r>
              <a:rPr lang="fa-IR" smtClean="0">
                <a:cs typeface="B Nazanin" panose="00000400000000000000" pitchFamily="2" charset="-78"/>
              </a:rPr>
              <a:t>آلفای </a:t>
            </a:r>
            <a:r>
              <a:rPr lang="fa-IR">
                <a:cs typeface="B Nazanin" panose="00000400000000000000" pitchFamily="2" charset="-78"/>
              </a:rPr>
              <a:t>کرونباخ به ترتیب 0/82 و 0/74 تعیین شد. </a:t>
            </a:r>
          </a:p>
          <a:p>
            <a:endParaRPr lang="fa-IR"/>
          </a:p>
        </p:txBody>
      </p:sp>
    </p:spTree>
    <p:extLst>
      <p:ext uri="{BB962C8B-B14F-4D97-AF65-F5344CB8AC3E}">
        <p14:creationId xmlns:p14="http://schemas.microsoft.com/office/powerpoint/2010/main" val="71332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پژوهش جهت تعیین اعتبار پرسشنامه انگیزش شغلی از روش آلفای کرونباخ استفاده شده است و ضریب آلفی کرونباخ  0/8 به دست آمد. در این </a:t>
            </a:r>
            <a:r>
              <a:rPr lang="fa-IR" smtClean="0">
                <a:cs typeface="B Nazanin" panose="00000400000000000000" pitchFamily="2" charset="-78"/>
              </a:rPr>
              <a:t>پژوهش اعتبار پرسشنامه </a:t>
            </a:r>
            <a:r>
              <a:rPr lang="fa-IR" smtClean="0">
                <a:cs typeface="B Nazanin" panose="00000400000000000000" pitchFamily="2" charset="-78"/>
              </a:rPr>
              <a:t>ساختار سازمانی با روش آلفای کرونباخ 0/85 به دست آمد. </a:t>
            </a:r>
            <a:endParaRPr lang="fa-IR">
              <a:cs typeface="B Nazanin" panose="00000400000000000000" pitchFamily="2" charset="-78"/>
            </a:endParaRPr>
          </a:p>
        </p:txBody>
      </p:sp>
      <p:sp>
        <p:nvSpPr>
          <p:cNvPr id="4" name="Flowchart: Alternate Process 3"/>
          <p:cNvSpPr/>
          <p:nvPr/>
        </p:nvSpPr>
        <p:spPr>
          <a:xfrm>
            <a:off x="838200" y="3657600"/>
            <a:ext cx="3685735" cy="1209822"/>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اعتبار پرسشنامه ساختار سازمانی</a:t>
            </a:r>
            <a:endParaRPr lang="fa-IR"/>
          </a:p>
        </p:txBody>
      </p:sp>
    </p:spTree>
    <p:extLst>
      <p:ext uri="{BB962C8B-B14F-4D97-AF65-F5344CB8AC3E}">
        <p14:creationId xmlns:p14="http://schemas.microsoft.com/office/powerpoint/2010/main" val="2307006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این پژوهش با توجه به ماهیت موضوع از روایی محتوایی استفاده شده است. روایی محتوا به این اشاره دارد را با دو روش آۀفای کرونباخ به ترتیب 0/82 و 0/74 تعیین شد. </a:t>
            </a:r>
          </a:p>
          <a:p>
            <a:pPr algn="just"/>
            <a:r>
              <a:rPr lang="fa-IR" smtClean="0">
                <a:cs typeface="B Nazanin" panose="00000400000000000000" pitchFamily="2" charset="-78"/>
              </a:rPr>
              <a:t>در این پژوهش جهت تعیین اعتبار پرسشنامه انگیزش شغلی از روش آلفای کرونباخ استفاده شده است و ضریب آلفای کرونباخ 0/8 به دست آمد. در این پژوهش اعتبار پرسشنامه ساختار سازمانی با روش آلفای کرونباخ 0/85 به دست آمد. </a:t>
            </a:r>
          </a:p>
        </p:txBody>
      </p:sp>
    </p:spTree>
    <p:extLst>
      <p:ext uri="{BB962C8B-B14F-4D97-AF65-F5344CB8AC3E}">
        <p14:creationId xmlns:p14="http://schemas.microsoft.com/office/powerpoint/2010/main" val="1962871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پژوهش با توجه به ماهیت موضوع از روایی محتوا استفاده شده است. </a:t>
            </a:r>
            <a:r>
              <a:rPr lang="fa-IR" b="1">
                <a:solidFill>
                  <a:srgbClr val="FF0000"/>
                </a:solidFill>
                <a:cs typeface="B Nazanin" panose="00000400000000000000" pitchFamily="2" charset="-78"/>
              </a:rPr>
              <a:t>روایی محتوا به این اشاره دارد که سوال های آزمون معرف ویژگی ها و مهارت های ویژه ای است که محقق قصد اندازه گیری آن ها را دارد</a:t>
            </a:r>
            <a:r>
              <a:rPr lang="fa-IR">
                <a:cs typeface="B Nazanin" panose="00000400000000000000" pitchFamily="2" charset="-78"/>
              </a:rPr>
              <a:t>. روایی محتوا معمولا توسط بررسی افراد متخصص در موضوع مورد مطالعه تعیین می شود. از آن جا که پرسشنامه انگیزش شغلی رابینسون بارها توسط موسسات داخلی و خارجی مورد استفاده قرار گرفته است، می توان گفت از روایی محتوایی خوبی برخوردار است.   </a:t>
            </a:r>
          </a:p>
          <a:p>
            <a:endParaRPr lang="fa-IR"/>
          </a:p>
        </p:txBody>
      </p:sp>
    </p:spTree>
    <p:extLst>
      <p:ext uri="{BB962C8B-B14F-4D97-AF65-F5344CB8AC3E}">
        <p14:creationId xmlns:p14="http://schemas.microsoft.com/office/powerpoint/2010/main" val="952020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آن جا که پرسشنامه ساختار سازمان (پیچیدگی، رسمیت، تمرکز) بارها توسط متخصصان داخلی و خارجی (</a:t>
            </a:r>
            <a:r>
              <a:rPr lang="en-US" smtClean="0">
                <a:cs typeface="B Nazanin" panose="00000400000000000000" pitchFamily="2" charset="-78"/>
              </a:rPr>
              <a:t>Robbins, 1987: Hang and Icon. Moghimi, 2011</a:t>
            </a:r>
            <a:r>
              <a:rPr lang="fa-IR" smtClean="0">
                <a:cs typeface="B Nazanin" panose="00000400000000000000" pitchFamily="2" charset="-78"/>
              </a:rPr>
              <a:t>) مورد استفاده قرار گرفته می توان گفت از روایی محتوایی خوبی برخوردار است</a:t>
            </a:r>
            <a:endParaRPr lang="fa-IR">
              <a:cs typeface="B Nazanin" panose="00000400000000000000" pitchFamily="2" charset="-78"/>
            </a:endParaRPr>
          </a:p>
        </p:txBody>
      </p:sp>
      <p:sp>
        <p:nvSpPr>
          <p:cNvPr id="4" name="Flowchart: Alternate Process 3"/>
          <p:cNvSpPr/>
          <p:nvPr/>
        </p:nvSpPr>
        <p:spPr>
          <a:xfrm>
            <a:off x="1463040" y="4065563"/>
            <a:ext cx="2588455" cy="1167619"/>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روایی محتوایی</a:t>
            </a:r>
            <a:endParaRPr lang="fa-IR"/>
          </a:p>
        </p:txBody>
      </p:sp>
    </p:spTree>
    <p:extLst>
      <p:ext uri="{BB962C8B-B14F-4D97-AF65-F5344CB8AC3E}">
        <p14:creationId xmlns:p14="http://schemas.microsoft.com/office/powerpoint/2010/main" val="234567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نحوه ی جمع آوری اطلاعات</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پس از تعیین اعتبار و روایی پرسشنامه و تایید پرسشنامه توسط استادان راهنما و مشاور و کسب مجوزهای مربوط با مراجعه و مطالعه مقدماتی واحدهای شرکت اجرای پژوهش آغاز گردید. از واحدهای مختلف شرکت 8 واحد به صورت نمونه انتخاب گردید و با همکاری یکی از کارکنان شرکت به عنوان همکار پژوهشگر، پرسشنامه ها بین واحدهای انتخاب شده توزیع گردید و نهایتا از 165 پرسشنامه پخش شده تعداد 165 پرسشنامه تکمیل شده جمع اوری گردید. </a:t>
            </a:r>
            <a:endParaRPr lang="fa-IR">
              <a:cs typeface="B Nazanin" panose="00000400000000000000" pitchFamily="2" charset="-78"/>
            </a:endParaRPr>
          </a:p>
        </p:txBody>
      </p:sp>
    </p:spTree>
    <p:extLst>
      <p:ext uri="{BB962C8B-B14F-4D97-AF65-F5344CB8AC3E}">
        <p14:creationId xmlns:p14="http://schemas.microsoft.com/office/powerpoint/2010/main" val="488635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روش های تجزیه و تحلیل </a:t>
            </a:r>
            <a:r>
              <a:rPr lang="fa-IR" b="1" smtClean="0">
                <a:solidFill>
                  <a:srgbClr val="FF0000"/>
                </a:solidFill>
                <a:cs typeface="B Nazanin" panose="00000400000000000000" pitchFamily="2" charset="-78"/>
              </a:rPr>
              <a:t>آماری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روش تجزیه و تحلیل این پژوهش در دو سطح آمار توصیفی و امار استنباطی صورت گرفته است. در سطح اماری توصیفی با استفاده از شاخص های آماری نظیر فراوانی، درصد، میانگین و نمودار به تجزیه و تحلیل داده ها پرداخته شده است و در سطح امار استنباطی از آزمون های زیر استفاده می شود. </a:t>
            </a:r>
          </a:p>
          <a:p>
            <a:pPr algn="just"/>
            <a:r>
              <a:rPr lang="fa-IR" smtClean="0">
                <a:solidFill>
                  <a:srgbClr val="FF0000"/>
                </a:solidFill>
                <a:cs typeface="B Nazanin" panose="00000400000000000000" pitchFamily="2" charset="-78"/>
              </a:rPr>
              <a:t>ضریب همبستگی پیرسون</a:t>
            </a:r>
            <a:r>
              <a:rPr lang="fa-IR" smtClean="0">
                <a:cs typeface="B Nazanin" panose="00000400000000000000" pitchFamily="2" charset="-78"/>
              </a:rPr>
              <a:t>: از </a:t>
            </a:r>
            <a:r>
              <a:rPr lang="fa-IR">
                <a:cs typeface="B Nazanin" panose="00000400000000000000" pitchFamily="2" charset="-78"/>
              </a:rPr>
              <a:t>این </a:t>
            </a:r>
            <a:r>
              <a:rPr lang="fa-IR" smtClean="0">
                <a:cs typeface="B Nazanin" panose="00000400000000000000" pitchFamily="2" charset="-78"/>
              </a:rPr>
              <a:t>ضریب به منظور بررسی رابطه بین انگیزش شغلی و ساختار سازمانی، پیچیدگی سازمان، رسمیت سازمان، تمرکز، سن، سابقه استفاده خواهد شد. </a:t>
            </a:r>
          </a:p>
          <a:p>
            <a:pPr algn="just"/>
            <a:r>
              <a:rPr lang="fa-IR" smtClean="0">
                <a:solidFill>
                  <a:srgbClr val="FF0000"/>
                </a:solidFill>
                <a:cs typeface="B Nazanin" panose="00000400000000000000" pitchFamily="2" charset="-78"/>
              </a:rPr>
              <a:t>ضریب اتا: </a:t>
            </a:r>
            <a:r>
              <a:rPr lang="fa-IR" smtClean="0">
                <a:cs typeface="B Nazanin" panose="00000400000000000000" pitchFamily="2" charset="-78"/>
              </a:rPr>
              <a:t>این آزمون به منظور بررسی رابطه متغیرهای اسمی پژوهش استفاده شده است. از این آزمون برای بررسی رابطه انگیزش شغلی با وضعیت تاهل، میزان تحصیلات وضعیت استخدام و جنسیت استفاده خواهد شد.</a:t>
            </a:r>
            <a:endParaRPr lang="fa-IR">
              <a:cs typeface="B Nazanin" panose="00000400000000000000" pitchFamily="2" charset="-78"/>
            </a:endParaRPr>
          </a:p>
        </p:txBody>
      </p:sp>
    </p:spTree>
    <p:extLst>
      <p:ext uri="{BB962C8B-B14F-4D97-AF65-F5344CB8AC3E}">
        <p14:creationId xmlns:p14="http://schemas.microsoft.com/office/powerpoint/2010/main" val="1337886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نتایج و بحث:</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یافته های توصیفی</a:t>
            </a:r>
          </a:p>
          <a:p>
            <a:pPr algn="just"/>
            <a:r>
              <a:rPr lang="fa-IR" smtClean="0">
                <a:cs typeface="B Nazanin" panose="00000400000000000000" pitchFamily="2" charset="-78"/>
              </a:rPr>
              <a:t>به منظور بررسی فرضیه های پژوهش، 165 نفر از کارکنان شرکت گاز بید بلند  به عنوان گروه نمونه انتخاب و مورد آزمون قرار گرفتند. توزیع فراوانی آزمودنی ها در ویژگی های جمعیت شناختی آن ها شامل جنسیت، وضعیت تاهل، سن، وضعیت استخدام، سابقه </a:t>
            </a:r>
            <a:r>
              <a:rPr lang="fa-IR">
                <a:cs typeface="B Nazanin" panose="00000400000000000000" pitchFamily="2" charset="-78"/>
              </a:rPr>
              <a:t>اشتغال </a:t>
            </a:r>
            <a:r>
              <a:rPr lang="fa-IR" smtClean="0">
                <a:cs typeface="B Nazanin" panose="00000400000000000000" pitchFamily="2" charset="-78"/>
              </a:rPr>
              <a:t>و میزان تحصیلات به صورت خلاصه در جدول (3) ارائه شده است. </a:t>
            </a:r>
            <a:endParaRPr lang="fa-IR">
              <a:cs typeface="B Nazanin" panose="00000400000000000000" pitchFamily="2" charset="-78"/>
            </a:endParaRPr>
          </a:p>
        </p:txBody>
      </p:sp>
      <p:sp>
        <p:nvSpPr>
          <p:cNvPr id="4" name="Flowchart: Alternate Process 3"/>
          <p:cNvSpPr/>
          <p:nvPr/>
        </p:nvSpPr>
        <p:spPr>
          <a:xfrm>
            <a:off x="1350498" y="4431323"/>
            <a:ext cx="2785404" cy="1069145"/>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ویژگی های جمعیت شناختی</a:t>
            </a:r>
            <a:endParaRPr lang="fa-IR"/>
          </a:p>
        </p:txBody>
      </p:sp>
    </p:spTree>
    <p:extLst>
      <p:ext uri="{BB962C8B-B14F-4D97-AF65-F5344CB8AC3E}">
        <p14:creationId xmlns:p14="http://schemas.microsoft.com/office/powerpoint/2010/main" val="271369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کلید واژه 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r>
              <a:rPr lang="fa-IR" smtClean="0">
                <a:cs typeface="B Nazanin" panose="00000400000000000000" pitchFamily="2" charset="-78"/>
              </a:rPr>
              <a:t>سازمان، ساختار سازمانی، انگیزش، انگیزش شغلی </a:t>
            </a:r>
            <a:endParaRPr lang="fa-IR">
              <a:cs typeface="B Nazanin" panose="00000400000000000000" pitchFamily="2" charset="-78"/>
            </a:endParaRPr>
          </a:p>
        </p:txBody>
      </p:sp>
    </p:spTree>
    <p:extLst>
      <p:ext uri="{BB962C8B-B14F-4D97-AF65-F5344CB8AC3E}">
        <p14:creationId xmlns:p14="http://schemas.microsoft.com/office/powerpoint/2010/main" val="19286220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47328" y="1446923"/>
            <a:ext cx="9097344" cy="4523978"/>
          </a:xfrm>
          <a:prstGeom prst="rect">
            <a:avLst/>
          </a:prstGeom>
        </p:spPr>
      </p:pic>
    </p:spTree>
    <p:extLst>
      <p:ext uri="{BB962C8B-B14F-4D97-AF65-F5344CB8AC3E}">
        <p14:creationId xmlns:p14="http://schemas.microsoft.com/office/powerpoint/2010/main" val="727706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یافته های استنباطی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فرضیه اصلی</a:t>
            </a:r>
            <a:r>
              <a:rPr lang="fa-IR" smtClean="0">
                <a:cs typeface="B Nazanin" panose="00000400000000000000" pitchFamily="2" charset="-78"/>
              </a:rPr>
              <a:t>: بین ساختار سازمانی و انگیزش شغلی </a:t>
            </a:r>
            <a:r>
              <a:rPr lang="fa-IR" smtClean="0">
                <a:cs typeface="B Nazanin" panose="00000400000000000000" pitchFamily="2" charset="-78"/>
              </a:rPr>
              <a:t>رابطه </a:t>
            </a:r>
            <a:r>
              <a:rPr lang="fa-IR" smtClean="0">
                <a:cs typeface="B Nazanin" panose="00000400000000000000" pitchFamily="2" charset="-78"/>
              </a:rPr>
              <a:t>معنادار وجود دارد. به منظور آزمون این فرضیه از روش همبستگی پیرسون استفاده شده که نتایج ان در  جدول (4) ارائه شده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1660331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819275" y="2582069"/>
            <a:ext cx="8553450" cy="2838450"/>
          </a:xfrm>
          <a:prstGeom prst="rect">
            <a:avLst/>
          </a:prstGeom>
        </p:spPr>
      </p:pic>
    </p:spTree>
    <p:extLst>
      <p:ext uri="{BB962C8B-B14F-4D97-AF65-F5344CB8AC3E}">
        <p14:creationId xmlns:p14="http://schemas.microsoft.com/office/powerpoint/2010/main" val="1219898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جدول (4) نتایج ضریب همبستگی پیرسون را نشان می دهد. با توجه به این که سطح معناداری آزمون 0/05 در نظر گرفته شده است و در جدول 10 مقدار ضریب همبستگی برابر با 0/27 و سطح معناداری کمتر از 0/0001 به دست آمده است که عددی کوچکتر از 0/05 است، می توان گفت فرض صفر رد شده و فرض تحقیق در سطح اطمینان 0/95 تایید می گردد. </a:t>
            </a:r>
            <a:endParaRPr lang="fa-IR">
              <a:cs typeface="B Nazanin" panose="00000400000000000000" pitchFamily="2" charset="-78"/>
            </a:endParaRPr>
          </a:p>
        </p:txBody>
      </p:sp>
    </p:spTree>
    <p:extLst>
      <p:ext uri="{BB962C8B-B14F-4D97-AF65-F5344CB8AC3E}">
        <p14:creationId xmlns:p14="http://schemas.microsoft.com/office/powerpoint/2010/main" val="3745811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عبارت دیگر این نتیجه نشان می دهد  که بین ساختار سازمانی و انگیزش شغلی کارمندان رابطه معناداری وجود دارد و این رابطه به صورت مثبت و مستقیم است به این معنی که هر چه قدر ساختار سازمانی قوی تر باشد، انگیزش شغلی در کارمندان بیشتر خواهد بود و برعکس. با این حال از آنجایی که مقدار ضریب همبستگی به دست آمده کوچک است، باید گفت میزان ارتباط این </a:t>
            </a:r>
            <a:r>
              <a:rPr lang="fa-IR">
                <a:cs typeface="B Nazanin" panose="00000400000000000000" pitchFamily="2" charset="-78"/>
              </a:rPr>
              <a:t>دو </a:t>
            </a:r>
            <a:r>
              <a:rPr lang="fa-IR" smtClean="0">
                <a:cs typeface="B Nazanin" panose="00000400000000000000" pitchFamily="2" charset="-78"/>
              </a:rPr>
              <a:t>متغیر، </a:t>
            </a:r>
            <a:r>
              <a:rPr lang="fa-IR">
                <a:cs typeface="B Nazanin" panose="00000400000000000000" pitchFamily="2" charset="-78"/>
              </a:rPr>
              <a:t>اندک است. </a:t>
            </a:r>
          </a:p>
          <a:p>
            <a:endParaRPr lang="fa-IR"/>
          </a:p>
        </p:txBody>
      </p:sp>
      <p:sp>
        <p:nvSpPr>
          <p:cNvPr id="4" name="Flowchart: Process 3"/>
          <p:cNvSpPr/>
          <p:nvPr/>
        </p:nvSpPr>
        <p:spPr>
          <a:xfrm>
            <a:off x="1463040" y="4220308"/>
            <a:ext cx="3699803" cy="101287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بین ساختار سازمانی و انگیزش شغلی کارمندان</a:t>
            </a:r>
            <a:endParaRPr lang="fa-IR"/>
          </a:p>
        </p:txBody>
      </p:sp>
    </p:spTree>
    <p:extLst>
      <p:ext uri="{BB962C8B-B14F-4D97-AF65-F5344CB8AC3E}">
        <p14:creationId xmlns:p14="http://schemas.microsoft.com/office/powerpoint/2010/main" val="24138636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فرضیه های فرعی: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بین پیچیدگی سازمان و انگیزش شغلی رابطه معنادار وجود دارد. </a:t>
            </a:r>
          </a:p>
          <a:p>
            <a:pPr algn="just"/>
            <a:r>
              <a:rPr lang="fa-IR" smtClean="0">
                <a:cs typeface="B Nazanin" panose="00000400000000000000" pitchFamily="2" charset="-78"/>
              </a:rPr>
              <a:t>به منظور آزمون این فرضیه از روش همبستگی پیرسون استفاده شد که نتایج آن در جدول (5) ارائه شده است. </a:t>
            </a:r>
            <a:endParaRPr lang="fa-IR">
              <a:cs typeface="B Nazanin" panose="00000400000000000000" pitchFamily="2" charset="-78"/>
            </a:endParaRPr>
          </a:p>
        </p:txBody>
      </p:sp>
    </p:spTree>
    <p:extLst>
      <p:ext uri="{BB962C8B-B14F-4D97-AF65-F5344CB8AC3E}">
        <p14:creationId xmlns:p14="http://schemas.microsoft.com/office/powerpoint/2010/main" val="2804342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94382" y="2150771"/>
            <a:ext cx="9203236" cy="3159472"/>
          </a:xfrm>
          <a:prstGeom prst="rect">
            <a:avLst/>
          </a:prstGeom>
        </p:spPr>
      </p:pic>
    </p:spTree>
    <p:extLst>
      <p:ext uri="{BB962C8B-B14F-4D97-AF65-F5344CB8AC3E}">
        <p14:creationId xmlns:p14="http://schemas.microsoft.com/office/powerpoint/2010/main" val="39418887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نتایج بررسی رابطه بین پیچیدگی سازمان و انگیزش شغلی کارکنان در جدول (5) نشان می دهد که این رابطه از نظر آماری معنادار نیست. </a:t>
            </a:r>
            <a:endParaRPr lang="fa-IR">
              <a:cs typeface="B Nazanin" panose="00000400000000000000" pitchFamily="2" charset="-78"/>
            </a:endParaRPr>
          </a:p>
        </p:txBody>
      </p:sp>
      <p:sp>
        <p:nvSpPr>
          <p:cNvPr id="4" name="Flowchart: Process 3"/>
          <p:cNvSpPr/>
          <p:nvPr/>
        </p:nvSpPr>
        <p:spPr>
          <a:xfrm>
            <a:off x="1350498" y="3488788"/>
            <a:ext cx="3770142" cy="1266092"/>
          </a:xfrm>
          <a:prstGeom prst="flowChart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رابطه بین پیچیدگی سازمان و انگیزش شغلی کارکنان</a:t>
            </a:r>
            <a:endParaRPr lang="fa-IR"/>
          </a:p>
        </p:txBody>
      </p:sp>
    </p:spTree>
    <p:extLst>
      <p:ext uri="{BB962C8B-B14F-4D97-AF65-F5344CB8AC3E}">
        <p14:creationId xmlns:p14="http://schemas.microsoft.com/office/powerpoint/2010/main" val="26266933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solidFill>
                  <a:srgbClr val="FF0000"/>
                </a:solidFill>
                <a:cs typeface="B Nazanin" panose="00000400000000000000" pitchFamily="2" charset="-78"/>
              </a:rPr>
              <a:t>2- بین رسمیت سازمان و انگیزش شغلی رابطه معنادار وجود دارد. </a:t>
            </a:r>
            <a:endParaRPr lang="fa-IR" sz="40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نتایج آزمون همبستگی پیرسون به منظور بررسی این فرضیه در جدول (6) ارائه شده است. </a:t>
            </a:r>
            <a:endParaRPr lang="fa-IR">
              <a:cs typeface="B Nazanin" panose="00000400000000000000" pitchFamily="2" charset="-78"/>
            </a:endParaRPr>
          </a:p>
        </p:txBody>
      </p:sp>
    </p:spTree>
    <p:extLst>
      <p:ext uri="{BB962C8B-B14F-4D97-AF65-F5344CB8AC3E}">
        <p14:creationId xmlns:p14="http://schemas.microsoft.com/office/powerpoint/2010/main" val="3702257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43050" y="2477294"/>
            <a:ext cx="9105900" cy="3048000"/>
          </a:xfrm>
          <a:prstGeom prst="rect">
            <a:avLst/>
          </a:prstGeom>
        </p:spPr>
      </p:pic>
    </p:spTree>
    <p:extLst>
      <p:ext uri="{BB962C8B-B14F-4D97-AF65-F5344CB8AC3E}">
        <p14:creationId xmlns:p14="http://schemas.microsoft.com/office/powerpoint/2010/main" val="154734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مقدمه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ساختار سازمانی چهارچوب روابط حاکم بر مشاغل، سیستم ها، فرایند های عملیاتی، افراد و گروه هایی است که برای نیل به هدفی واحد تلاش می کنند. ساختار صرفا یک ساز و کار همانگی نیست، بلکه همه فرایند های سازمانی را تحت تاثیر قرار می دهد. ساختار سازمانی به الگوهای روابط درونی سازمانی، اختیار و ارتباطات دلالت دارد و روابط گزارش دهی، کانال های ارتباط رسمی، تعیین مسئولتی و تفویض اختیار تصمیم گیری را روشن می کند (</a:t>
            </a:r>
            <a:r>
              <a:rPr lang="en-US" smtClean="0">
                <a:cs typeface="B Nazanin" panose="00000400000000000000" pitchFamily="2" charset="-78"/>
              </a:rPr>
              <a:t>Katsikea</a:t>
            </a:r>
            <a:r>
              <a:rPr lang="fa-IR" smtClean="0">
                <a:cs typeface="B Nazanin" panose="00000400000000000000" pitchFamily="2" charset="-78"/>
              </a:rPr>
              <a:t>، 2011) وجود ساختار برای اثربخش عملکرد سازمان و حمایت از تلاش به وسیله ساختار است که مقاصد و کار سازمان انجام می شود. پس مدیران نیازمند درک ضرورت ساختار سازمان و طراحی آن اند ( </a:t>
            </a:r>
            <a:r>
              <a:rPr lang="en-US" smtClean="0">
                <a:cs typeface="B Nazanin" panose="00000400000000000000" pitchFamily="2" charset="-78"/>
              </a:rPr>
              <a:t>Mullins, 2000</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807813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بر اساس نتایج جدول (6) مقدار ضریب همبستگی برابر با 0/28 است با توجه به این که سطح معناداری آزمون 0/05 در نظر گرفته شده است و طبق جدول 12 سطح معناداری کمتر از 0/0001 به دست امده است، می توان گفت فرض صفر رد شده و فرض تحقیق در سطح اطمینان 0/95 تایید می گردد. </a:t>
            </a:r>
            <a:r>
              <a:rPr lang="fa-IR" b="1" smtClean="0">
                <a:solidFill>
                  <a:srgbClr val="FF0000"/>
                </a:solidFill>
                <a:cs typeface="B Nazanin" panose="00000400000000000000" pitchFamily="2" charset="-78"/>
              </a:rPr>
              <a:t>به عبارت دیگر این نتیجه نشان می دهد که بین رسمیت سازمان و انگیزش شغلی کارکنان رابطه معناداری وجود دارد </a:t>
            </a:r>
            <a:r>
              <a:rPr lang="fa-IR" smtClean="0">
                <a:cs typeface="B Nazanin" panose="00000400000000000000" pitchFamily="2" charset="-78"/>
              </a:rPr>
              <a:t>و از آن جایی که علامت ضریب همبستگی مثبت است این رابطه به صورت مثبت و مستقیم است به این معنی که هر چقدر رسمیت در سازمان بیشتر باشد، کارکنان انگیزش شغلی بیشتری دارند و بر عکس اما چون مقدار ضریب همبستگی یعنی 0/38 عددی کوچک است، شدت این ارتباط چندان قوی نیست. </a:t>
            </a:r>
            <a:endParaRPr lang="fa-IR">
              <a:cs typeface="B Nazanin" panose="00000400000000000000" pitchFamily="2" charset="-78"/>
            </a:endParaRPr>
          </a:p>
        </p:txBody>
      </p:sp>
    </p:spTree>
    <p:extLst>
      <p:ext uri="{BB962C8B-B14F-4D97-AF65-F5344CB8AC3E}">
        <p14:creationId xmlns:p14="http://schemas.microsoft.com/office/powerpoint/2010/main" val="12241982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solidFill>
                  <a:srgbClr val="FF0000"/>
                </a:solidFill>
                <a:cs typeface="B Nazanin" panose="00000400000000000000" pitchFamily="2" charset="-78"/>
              </a:rPr>
              <a:t>3- بین تمرکز سازمان و انگیزش شغلی رابطه معنادار وجود دارد. </a:t>
            </a:r>
            <a:endParaRPr lang="fa-IR" sz="40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منظور بررسی این فرضیه از آزمون همبستگی پیرسون استفاده شد و نتایج ان در جدول (7) ارائه شده است. </a:t>
            </a:r>
            <a:endParaRPr lang="fa-IR">
              <a:cs typeface="B Nazanin" panose="00000400000000000000" pitchFamily="2" charset="-78"/>
            </a:endParaRPr>
          </a:p>
        </p:txBody>
      </p:sp>
    </p:spTree>
    <p:extLst>
      <p:ext uri="{BB962C8B-B14F-4D97-AF65-F5344CB8AC3E}">
        <p14:creationId xmlns:p14="http://schemas.microsoft.com/office/powerpoint/2010/main" val="1121488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66837" y="2178799"/>
            <a:ext cx="9458325" cy="3181350"/>
          </a:xfrm>
          <a:prstGeom prst="rect">
            <a:avLst/>
          </a:prstGeom>
        </p:spPr>
      </p:pic>
    </p:spTree>
    <p:extLst>
      <p:ext uri="{BB962C8B-B14F-4D97-AF65-F5344CB8AC3E}">
        <p14:creationId xmlns:p14="http://schemas.microsoft.com/office/powerpoint/2010/main" val="435810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جدول (7) مقدار ضریب همبستگی برابر با 0/16 است. با توجه به این که سطح معناداری آزمون 0/05 در نظر گرفته شده است و طبق جدول 13 سطح معناداری برابر با 0/04 به دست آمده است، </a:t>
            </a:r>
            <a:r>
              <a:rPr lang="fa-IR" b="1" smtClean="0">
                <a:solidFill>
                  <a:srgbClr val="FF0000"/>
                </a:solidFill>
                <a:cs typeface="B Nazanin" panose="00000400000000000000" pitchFamily="2" charset="-78"/>
              </a:rPr>
              <a:t>می توان گفت فرض صفر رد شده و فرض تحقیق در سطح اطمینان 0/95 تایید می گردد. </a:t>
            </a:r>
            <a:r>
              <a:rPr lang="fa-IR" smtClean="0">
                <a:cs typeface="B Nazanin" panose="00000400000000000000" pitchFamily="2" charset="-78"/>
              </a:rPr>
              <a:t>به عبارت دیگر این نتیجه نشان می دهد که بین تمرکز سازمان و انگیزش شغلی رابطه معناداری وجود دارد و این رابطه به صورت مثبت و مستقیم است به این معنی که هر چه قدر تمرکز در سازمان بیشتر باشدف کارکنان انگیزش شغلی بیشتری دارند و برعکس. اما چون مقدار ضریب همبستگی یعنی 0/16 عددی کوچک است، شدت این ارتباط ضعیف است.  </a:t>
            </a:r>
            <a:endParaRPr lang="fa-IR">
              <a:cs typeface="B Nazanin" panose="00000400000000000000" pitchFamily="2" charset="-78"/>
            </a:endParaRPr>
          </a:p>
        </p:txBody>
      </p:sp>
    </p:spTree>
    <p:extLst>
      <p:ext uri="{BB962C8B-B14F-4D97-AF65-F5344CB8AC3E}">
        <p14:creationId xmlns:p14="http://schemas.microsoft.com/office/powerpoint/2010/main" val="5777864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smtClean="0">
                <a:solidFill>
                  <a:srgbClr val="FF0000"/>
                </a:solidFill>
                <a:cs typeface="B Nazanin" panose="00000400000000000000" pitchFamily="2" charset="-78"/>
              </a:rPr>
              <a:t>4- بین جنسیت، وضعیت تاهل، وضعیت استخدام، میزان تحصیلات، سن و سابقه اشتغال و انگیزش شغلی رابطه معنادار وجود دارد.   </a:t>
            </a:r>
            <a:endParaRPr lang="fa-IR" sz="28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جنسیت، </a:t>
            </a:r>
            <a:r>
              <a:rPr lang="fa-IR" smtClean="0">
                <a:cs typeface="B Nazanin" panose="00000400000000000000" pitchFamily="2" charset="-78"/>
              </a:rPr>
              <a:t>وضعیت تاهل، وضعیت استخدام، میزان تحصیلات، متغیر اسمی هستند. لذ برای بررسی رابطه آنها با انگیزش شغلی از ضریب اتا استفاده </a:t>
            </a:r>
            <a:r>
              <a:rPr lang="fa-IR" smtClean="0">
                <a:cs typeface="B Nazanin" panose="00000400000000000000" pitchFamily="2" charset="-78"/>
              </a:rPr>
              <a:t>شده. </a:t>
            </a:r>
            <a:r>
              <a:rPr lang="fa-IR" smtClean="0">
                <a:cs typeface="B Nazanin" panose="00000400000000000000" pitchFamily="2" charset="-78"/>
              </a:rPr>
              <a:t>نتایج این بررسی در جدول 8 ارائه شده است. </a:t>
            </a:r>
          </a:p>
          <a:p>
            <a:pPr algn="just"/>
            <a:r>
              <a:rPr lang="fa-IR" smtClean="0">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28368740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30091" y="1290918"/>
            <a:ext cx="9531818" cy="4530491"/>
          </a:xfrm>
          <a:prstGeom prst="rect">
            <a:avLst/>
          </a:prstGeom>
        </p:spPr>
      </p:pic>
    </p:spTree>
    <p:extLst>
      <p:ext uri="{BB962C8B-B14F-4D97-AF65-F5344CB8AC3E}">
        <p14:creationId xmlns:p14="http://schemas.microsoft.com/office/powerpoint/2010/main" val="25417819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همان طور که در جدول 8 ماهده می شود، ضریب اتا که نشان دهنده رابطه بین جنسیت و میزان تحصیلات و انگیزش شغلی است به ترتیب معادل 0/12 و 0/14 به دست آمده است به دلیل این که سطح معناداری بیشتر از 0/05 است، این رابطه ها معنادار نیست. </a:t>
            </a:r>
          </a:p>
        </p:txBody>
      </p:sp>
    </p:spTree>
    <p:extLst>
      <p:ext uri="{BB962C8B-B14F-4D97-AF65-F5344CB8AC3E}">
        <p14:creationId xmlns:p14="http://schemas.microsoft.com/office/powerpoint/2010/main" val="2425728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 اساس جدول 8 ضریب اتا بین وضعیت تاهل و وضعیت استخدام و انگیزش شغلی معادل 0.22 و 0/4 به دست آمده است. از آنجایی که سطح معناداری کمتر از 0/05 به دست آمده است. می توان این رابطه را معنی دار در نظر گرفت. همچنین ضریب تعیین محاسبه شده نشان می دهد که 7 و 18 درصد از واریانس با پراکندگی متغیر وابسته (انگیزش شغلی) توس طمتغیر وضعیت تاهل و وضعیت استخدام تبیین می گردد. </a:t>
            </a:r>
          </a:p>
          <a:p>
            <a:endParaRPr lang="fa-IR"/>
          </a:p>
        </p:txBody>
      </p:sp>
      <p:sp>
        <p:nvSpPr>
          <p:cNvPr id="4" name="Flowchart: Connector 3"/>
          <p:cNvSpPr/>
          <p:nvPr/>
        </p:nvSpPr>
        <p:spPr>
          <a:xfrm>
            <a:off x="1674055" y="4093698"/>
            <a:ext cx="1603717" cy="1237957"/>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ضریب تعیین</a:t>
            </a:r>
            <a:endParaRPr lang="fa-IR"/>
          </a:p>
        </p:txBody>
      </p:sp>
    </p:spTree>
    <p:extLst>
      <p:ext uri="{BB962C8B-B14F-4D97-AF65-F5344CB8AC3E}">
        <p14:creationId xmlns:p14="http://schemas.microsoft.com/office/powerpoint/2010/main" val="1906607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منظور بررسی رابطه بین سن و سابقه اشتغال و انگیزش شغلی، از آزمون همبستگی پیرسون استفاده شده و نتایج ان در جدول 9 ارائه شده است. </a:t>
            </a:r>
          </a:p>
          <a:p>
            <a:pPr algn="just"/>
            <a:endParaRPr lang="fa-IR">
              <a:cs typeface="B Nazanin" panose="00000400000000000000" pitchFamily="2" charset="-78"/>
            </a:endParaRPr>
          </a:p>
        </p:txBody>
      </p:sp>
      <p:sp>
        <p:nvSpPr>
          <p:cNvPr id="4" name="Flowchart: Alternate Process 3"/>
          <p:cNvSpPr/>
          <p:nvPr/>
        </p:nvSpPr>
        <p:spPr>
          <a:xfrm>
            <a:off x="838200" y="3235570"/>
            <a:ext cx="3390314" cy="1209821"/>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رابطه بین سن و سابقه اشتغال و انگیزش شغلی</a:t>
            </a:r>
            <a:endParaRPr lang="fa-IR"/>
          </a:p>
        </p:txBody>
      </p:sp>
    </p:spTree>
    <p:extLst>
      <p:ext uri="{BB962C8B-B14F-4D97-AF65-F5344CB8AC3E}">
        <p14:creationId xmlns:p14="http://schemas.microsoft.com/office/powerpoint/2010/main" val="36188431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32764" y="1398495"/>
            <a:ext cx="9126471" cy="4624901"/>
          </a:xfrm>
          <a:prstGeom prst="rect">
            <a:avLst/>
          </a:prstGeom>
        </p:spPr>
      </p:pic>
    </p:spTree>
    <p:extLst>
      <p:ext uri="{BB962C8B-B14F-4D97-AF65-F5344CB8AC3E}">
        <p14:creationId xmlns:p14="http://schemas.microsoft.com/office/powerpoint/2010/main" val="2070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سوی دیگر  کارکنان در درون سازمان ها فعالیت می کنند و بعضی عوامل سازمانی می تواند تاثیر بسیاری بر توانمندی، انگیزش و نگرش آنان  گذاشته و ان را افزایش یا کاهش دهد. یکی از این عوامل، ساختار سازمان است. ساختار سازمانی را چارچوب روابط حاکم بر مشاغل، سیستم ها و فرایندهای عملیاتی و افراد و گروه هایی که برای نیل به هدف </a:t>
            </a:r>
            <a:r>
              <a:rPr lang="fa-IR">
                <a:cs typeface="B Nazanin" panose="00000400000000000000" pitchFamily="2" charset="-78"/>
              </a:rPr>
              <a:t>تلاش </a:t>
            </a:r>
            <a:r>
              <a:rPr lang="fa-IR" smtClean="0">
                <a:cs typeface="B Nazanin" panose="00000400000000000000" pitchFamily="2" charset="-78"/>
              </a:rPr>
              <a:t>اند، </a:t>
            </a:r>
            <a:r>
              <a:rPr lang="fa-IR">
                <a:cs typeface="B Nazanin" panose="00000400000000000000" pitchFamily="2" charset="-78"/>
              </a:rPr>
              <a:t>تعریف می کنند. این ساختار دارای </a:t>
            </a:r>
            <a:r>
              <a:rPr lang="fa-IR">
                <a:cs typeface="B Nazanin" panose="00000400000000000000" pitchFamily="2" charset="-78"/>
              </a:rPr>
              <a:t>ابعادی </a:t>
            </a:r>
            <a:r>
              <a:rPr lang="fa-IR" smtClean="0">
                <a:cs typeface="B Nazanin" panose="00000400000000000000" pitchFamily="2" charset="-78"/>
              </a:rPr>
              <a:t>است </a:t>
            </a:r>
            <a:r>
              <a:rPr lang="fa-IR">
                <a:cs typeface="B Nazanin" panose="00000400000000000000" pitchFamily="2" charset="-78"/>
              </a:rPr>
              <a:t>که اکثر نظریه پردازان سازمانی </a:t>
            </a:r>
            <a:r>
              <a:rPr lang="fa-IR">
                <a:cs typeface="B Nazanin" panose="00000400000000000000" pitchFamily="2" charset="-78"/>
              </a:rPr>
              <a:t>روی </a:t>
            </a:r>
            <a:r>
              <a:rPr lang="fa-IR" smtClean="0">
                <a:cs typeface="B Nazanin" panose="00000400000000000000" pitchFamily="2" charset="-78"/>
              </a:rPr>
              <a:t>سه </a:t>
            </a:r>
            <a:r>
              <a:rPr lang="fa-IR">
                <a:cs typeface="B Nazanin" panose="00000400000000000000" pitchFamily="2" charset="-78"/>
              </a:rPr>
              <a:t>بعد تمرکز ، رسمیت و پیچیدگی یکی از عوامل مهم در پیشبرد اهداف سازمان تلقی می شوند، در جهت رسیدن به افزایش کارایی و بهره وری هر چه بیشتر نیروی انسانی باید عوامل انگیزاننده را در او شناخت.  </a:t>
            </a:r>
          </a:p>
          <a:p>
            <a:endParaRPr lang="fa-IR"/>
          </a:p>
        </p:txBody>
      </p:sp>
      <p:sp>
        <p:nvSpPr>
          <p:cNvPr id="4" name="Flowchart: Alternate Process 3"/>
          <p:cNvSpPr/>
          <p:nvPr/>
        </p:nvSpPr>
        <p:spPr>
          <a:xfrm>
            <a:off x="1201003" y="4940490"/>
            <a:ext cx="4681182" cy="1050877"/>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سه بعد تمرکز ، رسمیت و پیچیدگی</a:t>
            </a:r>
            <a:endParaRPr lang="fa-IR"/>
          </a:p>
        </p:txBody>
      </p:sp>
    </p:spTree>
    <p:extLst>
      <p:ext uri="{BB962C8B-B14F-4D97-AF65-F5344CB8AC3E}">
        <p14:creationId xmlns:p14="http://schemas.microsoft.com/office/powerpoint/2010/main" val="12502846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جدول 10 ماتریس همبستگی کل بین متغیرهای مورد پژوهش ارائه شده است که نشان دهنده ضرایب همبستگی بین تمام متغیرها و سطوح معناداری است . بر اساس این جدول علامت (**) نشان می دهد که بین متغیرها در سطح معناداری کمتر از 0/01 رابطه معنادار وجود دارد در حالی که وجود علامت (*) کنار ضرایب همبستگی بیانگر آن است که بین متغیرها در سطح معناداری (0/05) رابطه معناداری وجود دارد و بین متغیرهایی که هیچ علامتی ندارند رابطه معناداری نیست. </a:t>
            </a:r>
            <a:endParaRPr lang="fa-IR">
              <a:cs typeface="B Nazanin" panose="00000400000000000000" pitchFamily="2" charset="-78"/>
            </a:endParaRPr>
          </a:p>
        </p:txBody>
      </p:sp>
    </p:spTree>
    <p:extLst>
      <p:ext uri="{BB962C8B-B14F-4D97-AF65-F5344CB8AC3E}">
        <p14:creationId xmlns:p14="http://schemas.microsoft.com/office/powerpoint/2010/main" val="13217850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بحث و نتیجه گیری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این پژوهش رابطه ساختار سازمانی با انگیزش شغلی کارکنان شرکت گاز بیدبلند را مورد بررسی قرار داده است. بنابراین با توجه به نتایج به دست آمده در این پژوهش در فرضیه اول بین ساختار سازمانی و انگیزش شغلی رابطه معنادار وجود دارد. بر همین اساس، با توجه به این که سطح معناداری آزمون   0/05 در نظر گرفته شده است و در جدول (4) مقدار ضریب همبستگی برابر با 0/27 و سطح معناداری کمتر از 0/0001 به دست آمده که عددی کوچک تر از 0/05 است، می توان گفت فرض صفر رد شده است. به عبارت دیگر این نتیجه نشان می دهد که بین ساختار سازمانی و انگیزش شغلی کارمندان رابطه به صورت مثبت و مستقیم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4576763"/>
            <a:ext cx="2857500" cy="1600200"/>
          </a:xfrm>
          <a:prstGeom prst="rect">
            <a:avLst/>
          </a:prstGeom>
        </p:spPr>
      </p:pic>
    </p:spTree>
    <p:extLst>
      <p:ext uri="{BB962C8B-B14F-4D97-AF65-F5344CB8AC3E}">
        <p14:creationId xmlns:p14="http://schemas.microsoft.com/office/powerpoint/2010/main" val="1427599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به این معنی که هر چقدر ساختار سازمانی قوی تر باشد، انگیزش شغلی در کارمندان بیشتر خواهد بود و بر عکس، با این حال، از انجایی که مقدار ضریب همبستگی به دست امده کوچک است باید گفت میزان ارتباط این دو متغیر اندک است. ویژگی های چون عدالت اجتماعی، ارتقای سالم و مناسب کارکنان، ارزشیابی صحیح همه در یک چهارچوب مشخص و نظام منظمی که ساختار سازمانی ایجاد می کند شکل می گیرد</a:t>
            </a:r>
            <a:r>
              <a:rPr lang="fa-IR">
                <a:cs typeface="B Nazanin" panose="00000400000000000000" pitchFamily="2" charset="-78"/>
              </a:rPr>
              <a:t>. </a:t>
            </a:r>
            <a:endParaRPr lang="fa-IR"/>
          </a:p>
        </p:txBody>
      </p:sp>
    </p:spTree>
    <p:extLst>
      <p:ext uri="{BB962C8B-B14F-4D97-AF65-F5344CB8AC3E}">
        <p14:creationId xmlns:p14="http://schemas.microsoft.com/office/powerpoint/2010/main" val="4454787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عبارتی، ساختار سازمانی مناسب بستری هستند و از طرفی باعث ایجاد انگیزش شغلی در کارکنان می شوند. انگیزش شغلی ارتباط مستقیمی با ساختار سازمانی پیدا می کند. </a:t>
            </a:r>
            <a:r>
              <a:rPr lang="fa-IR" b="1">
                <a:solidFill>
                  <a:srgbClr val="FF0000"/>
                </a:solidFill>
                <a:cs typeface="B Nazanin" panose="00000400000000000000" pitchFamily="2" charset="-78"/>
              </a:rPr>
              <a:t>زیرا اصولا سازمان هایی که ساختار منظم و منسجمی ندارند، قادر نخواهند بود انگیزش کارکنان را افزایش دهند.</a:t>
            </a:r>
            <a:r>
              <a:rPr lang="fa-IR">
                <a:cs typeface="B Nazanin" panose="00000400000000000000" pitchFamily="2" charset="-78"/>
              </a:rPr>
              <a:t> انگیزش شغلی در سایه ی ساختار سازماین منظم شکل می گیرد: این یافته با تحقیقات (</a:t>
            </a:r>
            <a:r>
              <a:rPr lang="en-US">
                <a:cs typeface="B Nazanin" panose="00000400000000000000" pitchFamily="2" charset="-78"/>
              </a:rPr>
              <a:t>Nezamshahidi, 1998 and Kestler , 2007</a:t>
            </a:r>
            <a:r>
              <a:rPr lang="fa-IR">
                <a:cs typeface="B Nazanin" panose="00000400000000000000" pitchFamily="2" charset="-78"/>
              </a:rPr>
              <a:t>) همسو است. </a:t>
            </a:r>
          </a:p>
          <a:p>
            <a:endParaRPr lang="fa-IR"/>
          </a:p>
        </p:txBody>
      </p:sp>
    </p:spTree>
    <p:extLst>
      <p:ext uri="{BB962C8B-B14F-4D97-AF65-F5344CB8AC3E}">
        <p14:creationId xmlns:p14="http://schemas.microsoft.com/office/powerpoint/2010/main" val="18132424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به دست آمده در فرضیه دوم بین پیچیدگی سازمان و انگیزش شغلی کارکنان از نظر آماری رابطه معنادار وجود ندارد از وجود رابطه بین پیچیدگی سازمان و انگیزش شغلی می توان چنین تبیین کرد که  اصولا کارکنان سازمان به علل مختلفی چون پایین بودن نسبی سطح تحصیلات پیمانی یا قراردادی بودن استخدام و پایین بودن احساس امنیت شغلی اصولا در مورد پیچیدگی با عدم پیچیدگی سازمان خود بی توجه شده اند و کمتر در این مورد می اندیشند. برای  آنها درجه پیچیدگی زیاد مهم نیست آنچه بیشتر اهمیت </a:t>
            </a:r>
            <a:r>
              <a:rPr lang="fa-IR" smtClean="0">
                <a:cs typeface="B Nazanin" panose="00000400000000000000" pitchFamily="2" charset="-78"/>
              </a:rPr>
              <a:t>دارد، </a:t>
            </a:r>
            <a:r>
              <a:rPr lang="fa-IR" smtClean="0">
                <a:cs typeface="B Nazanin" panose="00000400000000000000" pitchFamily="2" charset="-78"/>
              </a:rPr>
              <a:t>رسمیت سازمان است، زیرا آن ها معتقد هستند رسمیت و تمرکز بیشتر در سازمان باعث استخدام رسمی کارکنان می شود. </a:t>
            </a:r>
            <a:endParaRPr lang="fa-IR">
              <a:cs typeface="B Nazanin" panose="00000400000000000000" pitchFamily="2" charset="-78"/>
            </a:endParaRPr>
          </a:p>
        </p:txBody>
      </p:sp>
      <p:sp>
        <p:nvSpPr>
          <p:cNvPr id="4" name="Flowchart: Process 3"/>
          <p:cNvSpPr/>
          <p:nvPr/>
        </p:nvSpPr>
        <p:spPr>
          <a:xfrm>
            <a:off x="1280160" y="4881489"/>
            <a:ext cx="5064369" cy="984739"/>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پایین بودن نسبی سطح تحصیلات پیمانی</a:t>
            </a:r>
            <a:endParaRPr lang="fa-IR"/>
          </a:p>
        </p:txBody>
      </p:sp>
    </p:spTree>
    <p:extLst>
      <p:ext uri="{BB962C8B-B14F-4D97-AF65-F5344CB8AC3E}">
        <p14:creationId xmlns:p14="http://schemas.microsoft.com/office/powerpoint/2010/main" val="38880445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بر اساس نتایج به دست آمده در فرضیه سوم بین رسمیت سازمان و انگیزش شغلی رابطه معنادار وجود دارد. بر اساس نتایج جدول 6 مقدار ضریب همبستگی برابر با 0/28 است با توجه به این که سطح معناداری کمتر از 0/0001 به دست آمده است می توان گفت فرض صفر رد شده و فرض تحقیق در سطح اطمینان 0/95 تایید می گردد. به دلیل آن که بین رسمیت سازمان و انگیزش شغلی کارکنان رابطه وجود دارد این یافته را می توان چنین تبیین کرد که رسمیت بالای سازمان باعث تعریف «دقیق وظایف شغلی» ، «مشخص کردن کامل کانال های ارتباطی در سازمان» و «منظم بودن روال های انجام های فعالیت های شغلی» می شود. </a:t>
            </a:r>
            <a:endParaRPr lang="fa-IR">
              <a:cs typeface="B Nazanin" panose="00000400000000000000" pitchFamily="2" charset="-78"/>
            </a:endParaRPr>
          </a:p>
        </p:txBody>
      </p:sp>
    </p:spTree>
    <p:extLst>
      <p:ext uri="{BB962C8B-B14F-4D97-AF65-F5344CB8AC3E}">
        <p14:creationId xmlns:p14="http://schemas.microsoft.com/office/powerpoint/2010/main" val="25012991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اصولا کارمندان و کارکنان ایرانی تمایل بیشتری به کارهای تعریف شده دارند. کارمندان در سال های اتی وظایف تعیین و تعریف شده را با جدیت بیشتری انجام می دهند تا وظایف و شیوه های آزادانه شغلی و این رسمیت باعث افزایش انگیزش شغلی می شود. کارمندان بارها از مسئولین مافوق خود خواسته اند که نوع فعالیت شغلی ان ها را دقیق تعریف کنند. سیستم ارتباطی را دقیق مشخص نمایند و به عبارتی رسمیت سازمانی بالاتر ببرند</a:t>
            </a:r>
            <a:r>
              <a:rPr lang="fa-IR">
                <a:cs typeface="B Nazanin" panose="00000400000000000000" pitchFamily="2" charset="-78"/>
              </a:rPr>
              <a:t>. </a:t>
            </a:r>
            <a:endParaRPr lang="fa-IR"/>
          </a:p>
        </p:txBody>
      </p:sp>
    </p:spTree>
    <p:extLst>
      <p:ext uri="{BB962C8B-B14F-4D97-AF65-F5344CB8AC3E}">
        <p14:creationId xmlns:p14="http://schemas.microsoft.com/office/powerpoint/2010/main" val="10296458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تجربه نشان داده  فعالیت های رسمی در بعضی از سازمان های اداری ما، انگیزش شغلی بیشتری را ایجاد می کند . کارکنان در شرکت گاز بید بلند که به شکل رسمی انجام وظیفه می کنند در مقایسه با شرکت هایی که اغلب کارکنان پیمانی و قراردادی </a:t>
            </a:r>
            <a:r>
              <a:rPr lang="fa-IR">
                <a:cs typeface="B Nazanin" panose="00000400000000000000" pitchFamily="2" charset="-78"/>
              </a:rPr>
              <a:t>هستند </a:t>
            </a:r>
            <a:r>
              <a:rPr lang="fa-IR" smtClean="0">
                <a:cs typeface="B Nazanin" panose="00000400000000000000" pitchFamily="2" charset="-78"/>
              </a:rPr>
              <a:t>انگیزش </a:t>
            </a:r>
            <a:r>
              <a:rPr lang="fa-IR">
                <a:cs typeface="B Nazanin" panose="00000400000000000000" pitchFamily="2" charset="-78"/>
              </a:rPr>
              <a:t>شغلی انان بیشتر و  این نشان از عامل انگیزش شغلی آن ها است مزایای مترتب بر این جریان مطالبه ی تفویض اختیار بیشتر، عدم تمرکز بیشتر و نهایتا منجر به خلاقیت بیشتر می گردد. این یافته با تحقیقات (</a:t>
            </a:r>
            <a:r>
              <a:rPr lang="en-US">
                <a:cs typeface="B Nazanin" panose="00000400000000000000" pitchFamily="2" charset="-78"/>
              </a:rPr>
              <a:t>NezamShahidi, 1998</a:t>
            </a:r>
            <a:r>
              <a:rPr lang="fa-IR">
                <a:cs typeface="B Nazanin" panose="00000400000000000000" pitchFamily="2" charset="-78"/>
              </a:rPr>
              <a:t>) همسو است. </a:t>
            </a:r>
          </a:p>
          <a:p>
            <a:endParaRPr lang="fa-IR"/>
          </a:p>
        </p:txBody>
      </p:sp>
      <p:sp>
        <p:nvSpPr>
          <p:cNvPr id="4" name="Flowchart: Process 3"/>
          <p:cNvSpPr/>
          <p:nvPr/>
        </p:nvSpPr>
        <p:spPr>
          <a:xfrm>
            <a:off x="838200" y="4501661"/>
            <a:ext cx="4605997" cy="1153551"/>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تفویض اختیار بیشتر، عدم تمرکز بیشتر</a:t>
            </a:r>
            <a:endParaRPr lang="fa-IR"/>
          </a:p>
        </p:txBody>
      </p:sp>
    </p:spTree>
    <p:extLst>
      <p:ext uri="{BB962C8B-B14F-4D97-AF65-F5344CB8AC3E}">
        <p14:creationId xmlns:p14="http://schemas.microsoft.com/office/powerpoint/2010/main" val="365861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بر اساس نتایج به دست آمده در فرضیه چهارم بین تمرکز سازمان و انگیزش شغلی رابطه معنادار وجود دارد. بر اساس نتایج مقدار ضریب همبستگی برابر با 0/16 است با توجه به این که سطح معناداری آزمون 0.05 در نظر گرفته شده است. سطح معناداری برابر با 0/04 به دست آمده است، می توان گفت فرض صفر رد شده و فرض تحقیق در سطح اطمینان 0/95 تایید می گردد. به عبارت دیگر این نتیجه نشان می دهد که بین تمرکز سازمان و انگیزش شغلی کارکنان رابطه معناداری وجود داد و این رابطه به صورت مثبت و مستقیم است. </a:t>
            </a:r>
            <a:endParaRPr lang="fa-IR">
              <a:cs typeface="B Nazanin" panose="00000400000000000000" pitchFamily="2" charset="-78"/>
            </a:endParaRPr>
          </a:p>
        </p:txBody>
      </p:sp>
    </p:spTree>
    <p:extLst>
      <p:ext uri="{BB962C8B-B14F-4D97-AF65-F5344CB8AC3E}">
        <p14:creationId xmlns:p14="http://schemas.microsoft.com/office/powerpoint/2010/main" val="37950262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این معنی که هر چقدر تمرکز در سازمان بیشتر باشد، کارکنان انگیزش شغلی بیشتری دارند و برعکس. اما چون مقدار ضریب همبستگی یعنی 0/16 عددی کوچک است . شدت این ارتباط ضعیف است این یافته را می توان چنین تبیین کرد که اصولا تمرکز نیز مانند رسمیت در بعضی از سازمان ها و برای بعضی از افراد باعث ایجاد انگیزش شغلی می شودبدین صورت که تمرکز باعث شفاف  شدن شغل و مشخص شدن نظام های پاسخ دهی می </a:t>
            </a:r>
            <a:r>
              <a:rPr lang="fa-IR">
                <a:cs typeface="B Nazanin" panose="00000400000000000000" pitchFamily="2" charset="-78"/>
              </a:rPr>
              <a:t>شود</a:t>
            </a:r>
            <a:r>
              <a:rPr lang="fa-IR" smtClean="0">
                <a:cs typeface="B Nazanin" panose="00000400000000000000" pitchFamily="2" charset="-78"/>
              </a:rPr>
              <a:t>.</a:t>
            </a:r>
            <a:endParaRPr lang="fa-IR"/>
          </a:p>
        </p:txBody>
      </p:sp>
      <p:sp>
        <p:nvSpPr>
          <p:cNvPr id="4" name="Flowchart: Alternate Process 3"/>
          <p:cNvSpPr/>
          <p:nvPr/>
        </p:nvSpPr>
        <p:spPr>
          <a:xfrm>
            <a:off x="1111348" y="4346917"/>
            <a:ext cx="4051495" cy="1378634"/>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شفاف  شدن شغل و مشخص شدن نظام های پاسخ دهی</a:t>
            </a:r>
            <a:endParaRPr lang="fa-IR"/>
          </a:p>
        </p:txBody>
      </p:sp>
    </p:spTree>
    <p:extLst>
      <p:ext uri="{BB962C8B-B14F-4D97-AF65-F5344CB8AC3E}">
        <p14:creationId xmlns:p14="http://schemas.microsoft.com/office/powerpoint/2010/main" val="219499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برای هر مدیری در سازمان آگاهی داشتن از مساله انگیزش کارکنان ضرورت تام دارد، کنکاش در مساله انگیزشف پاسخ چراهای رفتار آدمی است چرا انسان در سازمان کار می کند؟ چرا بعضی افراد فعال و برخی کم کارند؟ علت علاقه و بی علاقگی به شغل چیست؟ </a:t>
            </a:r>
          </a:p>
        </p:txBody>
      </p:sp>
    </p:spTree>
    <p:extLst>
      <p:ext uri="{BB962C8B-B14F-4D97-AF65-F5344CB8AC3E}">
        <p14:creationId xmlns:p14="http://schemas.microsoft.com/office/powerpoint/2010/main" val="37935829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کارکنان مایلند ز افراد خاص و مشخص دستور بگیرند و به افراد خاص و مشخص گزارش دهنده تمرکز به علت این که باعث رسمیت بالاتر و محدود کردن مسئولیت ها می شود برای کارکنان خوشایند است و باعث ایجاد انگیزه شغلی بالا تر می شود. این یافته ها با تحقیقات (</a:t>
            </a:r>
            <a:r>
              <a:rPr lang="en-US">
                <a:cs typeface="B Nazanin" panose="00000400000000000000" pitchFamily="2" charset="-78"/>
              </a:rPr>
              <a:t>NezamShahidi, 1998</a:t>
            </a:r>
            <a:r>
              <a:rPr lang="fa-IR">
                <a:cs typeface="B Nazanin" panose="00000400000000000000" pitchFamily="2" charset="-78"/>
              </a:rPr>
              <a:t>) همسو است</a:t>
            </a:r>
          </a:p>
          <a:p>
            <a:endParaRPr lang="fa-IR"/>
          </a:p>
        </p:txBody>
      </p:sp>
      <p:sp>
        <p:nvSpPr>
          <p:cNvPr id="4" name="Flowchart: Process 3"/>
          <p:cNvSpPr/>
          <p:nvPr/>
        </p:nvSpPr>
        <p:spPr>
          <a:xfrm>
            <a:off x="1392702" y="4149969"/>
            <a:ext cx="3573193" cy="130829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رسمیت بالاتر و محدود کردن مسئولیت ها</a:t>
            </a:r>
            <a:endParaRPr lang="fa-IR"/>
          </a:p>
        </p:txBody>
      </p:sp>
    </p:spTree>
    <p:extLst>
      <p:ext uri="{BB962C8B-B14F-4D97-AF65-F5344CB8AC3E}">
        <p14:creationId xmlns:p14="http://schemas.microsoft.com/office/powerpoint/2010/main" val="39361432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به دست امده در فرضیه پنجم بین جنسیت و انگیزش شغلی رابطه معنادار وجود ندارد. همان طور که در جدول مربوط مشاهده می شود، ضریب آتا که رابطه بین جنسیت و انگیزش شغلی را نشان می دهد معادل 0/12 به  دست امده است. اگر چه مقدار وجود رابطه ضعیفی را نشان می دهد </a:t>
            </a:r>
            <a:r>
              <a:rPr lang="fa-IR" smtClean="0">
                <a:cs typeface="B Nazanin" panose="00000400000000000000" pitchFamily="2" charset="-78"/>
              </a:rPr>
              <a:t>اما </a:t>
            </a:r>
            <a:r>
              <a:rPr lang="fa-IR" smtClean="0">
                <a:cs typeface="B Nazanin" panose="00000400000000000000" pitchFamily="2" charset="-78"/>
              </a:rPr>
              <a:t>از آنجایی که سطح معناداری بیشتر از 0.05 است این رابطه معنادار نیست بر این اساس می توان گفت،  ساختار جنسیت در سازمان مورد مطالعه از توزیع طبیعی، مناسب و نرمالی برخوردار نبود تا بتوان نتیجه خوبی از بررسی های گروه های مختلف به دست آورد. </a:t>
            </a:r>
            <a:endParaRPr lang="fa-IR">
              <a:cs typeface="B Nazanin" panose="00000400000000000000" pitchFamily="2" charset="-78"/>
            </a:endParaRPr>
          </a:p>
        </p:txBody>
      </p:sp>
      <p:sp>
        <p:nvSpPr>
          <p:cNvPr id="4" name="Flowchart: Alternate Process 3"/>
          <p:cNvSpPr/>
          <p:nvPr/>
        </p:nvSpPr>
        <p:spPr>
          <a:xfrm>
            <a:off x="1505242" y="4628271"/>
            <a:ext cx="3784209" cy="106914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توزیع طبیعی، مناسب و نرمالی</a:t>
            </a:r>
            <a:endParaRPr lang="fa-IR"/>
          </a:p>
        </p:txBody>
      </p:sp>
    </p:spTree>
    <p:extLst>
      <p:ext uri="{BB962C8B-B14F-4D97-AF65-F5344CB8AC3E}">
        <p14:creationId xmlns:p14="http://schemas.microsoft.com/office/powerpoint/2010/main" val="33732705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به دست آمده در فرضیه ششم بین وضعیت تاهل و انگیزش شغلی رابطه معنادار وجود دارد. همین طور که در جدول مربوط مشاهده می شود ضریب آتا که رابطه بین وضعیت تاهل و انگیزش شغلی را نشان می دهدمعادل 0/33 به دست آمده که نشان دهنده وجود رابطه ی نسبتا ضعیف بین این دو متغیر است . از آنجایی که سطح معناداری کمتر از 0/05 به دست آمده است. </a:t>
            </a:r>
            <a:endParaRPr lang="fa-IR">
              <a:cs typeface="B Nazanin" panose="00000400000000000000" pitchFamily="2" charset="-78"/>
            </a:endParaRPr>
          </a:p>
        </p:txBody>
      </p:sp>
    </p:spTree>
    <p:extLst>
      <p:ext uri="{BB962C8B-B14F-4D97-AF65-F5344CB8AC3E}">
        <p14:creationId xmlns:p14="http://schemas.microsoft.com/office/powerpoint/2010/main" val="42796590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می توان این رابطه را معنی دار در نظر گرفت. همچنین ضریب تعیین محاسبه شده نشان می دهد که 7 درصد از واریانس پراکندگی متغیر وابسته (انگیزش شغلی) توسط متغیر وضعیت تاهل تبیین می گردد. به همین منظور می توان میان داشت که اصولا افراد متاهل به علت بالا بودن سطح بهداشت و سلامت روان دارای دید مثبت تری نسبت به زندگی و فعالیت های شغلی هستند و این سلامت روان باعث بالا بردن انگیزش شغلی ان ها است. </a:t>
            </a:r>
          </a:p>
          <a:p>
            <a:endParaRPr lang="fa-IR"/>
          </a:p>
        </p:txBody>
      </p:sp>
      <p:sp>
        <p:nvSpPr>
          <p:cNvPr id="4" name="Flowchart: Alternate Process 3"/>
          <p:cNvSpPr/>
          <p:nvPr/>
        </p:nvSpPr>
        <p:spPr>
          <a:xfrm>
            <a:off x="1589649" y="4318782"/>
            <a:ext cx="3671668" cy="1012873"/>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بالا بردن انگیزش </a:t>
            </a:r>
            <a:r>
              <a:rPr lang="fa-IR" sz="2800">
                <a:solidFill>
                  <a:prstClr val="black"/>
                </a:solidFill>
                <a:cs typeface="B Nazanin" panose="00000400000000000000" pitchFamily="2" charset="-78"/>
              </a:rPr>
              <a:t>شغلی </a:t>
            </a:r>
            <a:r>
              <a:rPr lang="fa-IR" sz="2800" smtClean="0">
                <a:solidFill>
                  <a:prstClr val="black"/>
                </a:solidFill>
                <a:cs typeface="B Nazanin" panose="00000400000000000000" pitchFamily="2" charset="-78"/>
              </a:rPr>
              <a:t>آن </a:t>
            </a:r>
            <a:r>
              <a:rPr lang="fa-IR" sz="2800">
                <a:solidFill>
                  <a:prstClr val="black"/>
                </a:solidFill>
                <a:cs typeface="B Nazanin" panose="00000400000000000000" pitchFamily="2" charset="-78"/>
              </a:rPr>
              <a:t>ها</a:t>
            </a:r>
            <a:endParaRPr lang="fa-IR"/>
          </a:p>
        </p:txBody>
      </p:sp>
    </p:spTree>
    <p:extLst>
      <p:ext uri="{BB962C8B-B14F-4D97-AF65-F5344CB8AC3E}">
        <p14:creationId xmlns:p14="http://schemas.microsoft.com/office/powerpoint/2010/main" val="13905791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به دست آمده در فرضیه هفتم بین سن و انگیزش شغلی رابطه معناار وجود ندارد. بر اساس نتایج جدول (9)، مقدار ضریب همبستگی برابر با 0/03 و با توجه به این که سطح معناداری آزمون کوچک تر از 0/05 به دست آمده است، رابطه معناداری بین سن و انگیزش شغلی وجود ندارد. </a:t>
            </a:r>
            <a:endParaRPr lang="fa-IR">
              <a:cs typeface="B Nazanin" panose="00000400000000000000" pitchFamily="2" charset="-78"/>
            </a:endParaRPr>
          </a:p>
        </p:txBody>
      </p:sp>
    </p:spTree>
    <p:extLst>
      <p:ext uri="{BB962C8B-B14F-4D97-AF65-F5344CB8AC3E}">
        <p14:creationId xmlns:p14="http://schemas.microsoft.com/office/powerpoint/2010/main" val="21440168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به دست آمده در فرضیه هشتم بین وضعیت استخدام و انگیزش شغلی رابطه معنادار وجود دارد. طبق </a:t>
            </a:r>
            <a:r>
              <a:rPr lang="fa-IR">
                <a:cs typeface="B Nazanin" panose="00000400000000000000" pitchFamily="2" charset="-78"/>
              </a:rPr>
              <a:t>نتایج </a:t>
            </a:r>
            <a:r>
              <a:rPr lang="fa-IR" smtClean="0">
                <a:cs typeface="B Nazanin" panose="00000400000000000000" pitchFamily="2" charset="-78"/>
              </a:rPr>
              <a:t>جدول ضریب آتا که رابطه بین وضعیت استخدام و انگیزش شغلی را نشان می دهد. معادل 0.4 به دست امده که نشان دهده وجود رابطه ای متوسط بین این دو متغیر است. از آنجایی که سطح معناداری کمتر از 0/05 به دست آمده است. می توان رابطه را معنی دار در نظر گرفت. همچنین ضریب تعیین محاسبه شده نشان می دهد که 18 درصد از واریانس پراکندگی متغیر وابسته (انگیزش شغلی) </a:t>
            </a:r>
            <a:r>
              <a:rPr lang="fa-IR" smtClean="0">
                <a:cs typeface="B Nazanin" panose="00000400000000000000" pitchFamily="2" charset="-78"/>
              </a:rPr>
              <a:t>توسط متغیر </a:t>
            </a:r>
            <a:r>
              <a:rPr lang="fa-IR" smtClean="0">
                <a:cs typeface="B Nazanin" panose="00000400000000000000" pitchFamily="2" charset="-78"/>
              </a:rPr>
              <a:t>وضعیت استخدام تبیین می گردد. به بیان دیگر کارکنانی که در استخدام رسمی هستند احساس امنیت شغلی بیشتری می کنند. این احساس امنیت شغلی بیشتر، انگیزش شغلی را بالا می برد. </a:t>
            </a:r>
            <a:endParaRPr lang="fa-IR">
              <a:cs typeface="B Nazanin" panose="00000400000000000000" pitchFamily="2" charset="-78"/>
            </a:endParaRPr>
          </a:p>
        </p:txBody>
      </p:sp>
    </p:spTree>
    <p:extLst>
      <p:ext uri="{BB962C8B-B14F-4D97-AF65-F5344CB8AC3E}">
        <p14:creationId xmlns:p14="http://schemas.microsoft.com/office/powerpoint/2010/main" val="1715520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اساس نتایج شغلی به دست آمده در فرضیه نهم بین سابقه اشتغال و انگیزش شغلی رابطه معنادار وجود ندارد بر اساس نتایج جدول مربوط مقدار ضریب همبستگی برابر با 0/06 است. </a:t>
            </a:r>
            <a:endParaRPr lang="fa-IR">
              <a:cs typeface="B Nazanin" panose="00000400000000000000" pitchFamily="2" charset="-78"/>
            </a:endParaRPr>
          </a:p>
        </p:txBody>
      </p:sp>
      <p:sp>
        <p:nvSpPr>
          <p:cNvPr id="4" name="Flowchart: Alternate Process 3"/>
          <p:cNvSpPr/>
          <p:nvPr/>
        </p:nvSpPr>
        <p:spPr>
          <a:xfrm>
            <a:off x="731520" y="3671668"/>
            <a:ext cx="2363372" cy="1083212"/>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سابقه اشتغال و انگیزش شغلی</a:t>
            </a:r>
            <a:endParaRPr lang="fa-IR"/>
          </a:p>
        </p:txBody>
      </p:sp>
    </p:spTree>
    <p:extLst>
      <p:ext uri="{BB962C8B-B14F-4D97-AF65-F5344CB8AC3E}">
        <p14:creationId xmlns:p14="http://schemas.microsoft.com/office/powerpoint/2010/main" val="346440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سوالات بالا و بسیاری دیگر از این قبیل سوالات همه با موضوع انگیزش در ارتباط هستند و پاسخ به آنها در انگیزش و انگیزه های کارکنان خلاصه می شود. از این رو مدیران با احاطه به نحوه انگیزش کارکنان و انگیزه های آنان می توانند در تحقق اهداف سازمان به کمک کارکنان پام بردارند(</a:t>
            </a:r>
            <a:r>
              <a:rPr lang="en-US">
                <a:cs typeface="B Nazanin" panose="00000400000000000000" pitchFamily="2" charset="-78"/>
              </a:rPr>
              <a:t>Alavi, 1996</a:t>
            </a:r>
            <a:r>
              <a:rPr lang="fa-IR">
                <a:cs typeface="B Nazanin" panose="00000400000000000000" pitchFamily="2" charset="-78"/>
              </a:rPr>
              <a:t>)</a:t>
            </a:r>
          </a:p>
          <a:p>
            <a:endParaRPr lang="fa-IR"/>
          </a:p>
        </p:txBody>
      </p:sp>
      <p:sp>
        <p:nvSpPr>
          <p:cNvPr id="4" name="Flowchart: Alternate Process 3"/>
          <p:cNvSpPr/>
          <p:nvPr/>
        </p:nvSpPr>
        <p:spPr>
          <a:xfrm>
            <a:off x="731519" y="4001294"/>
            <a:ext cx="3291840" cy="1083212"/>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با احاطه به نحوه انگیزش کارکنان و انگیزه های آنان</a:t>
            </a:r>
            <a:endParaRPr lang="fa-IR"/>
          </a:p>
        </p:txBody>
      </p:sp>
    </p:spTree>
    <p:extLst>
      <p:ext uri="{BB962C8B-B14F-4D97-AF65-F5344CB8AC3E}">
        <p14:creationId xmlns:p14="http://schemas.microsoft.com/office/powerpoint/2010/main" val="263477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با توجه به این که در این پژوهش به بررسی رابطه ساختار سازمانی با جنبه های «</a:t>
            </a:r>
            <a:r>
              <a:rPr lang="fa-IR">
                <a:solidFill>
                  <a:srgbClr val="FF0000"/>
                </a:solidFill>
                <a:cs typeface="B Nazanin" panose="00000400000000000000" pitchFamily="2" charset="-78"/>
              </a:rPr>
              <a:t>پیچیدگی</a:t>
            </a:r>
            <a:r>
              <a:rPr lang="fa-IR">
                <a:cs typeface="B Nazanin" panose="00000400000000000000" pitchFamily="2" charset="-78"/>
              </a:rPr>
              <a:t>»، «</a:t>
            </a:r>
            <a:r>
              <a:rPr lang="fa-IR">
                <a:solidFill>
                  <a:srgbClr val="FF0000"/>
                </a:solidFill>
                <a:cs typeface="B Nazanin" panose="00000400000000000000" pitchFamily="2" charset="-78"/>
              </a:rPr>
              <a:t>تمرکز</a:t>
            </a:r>
            <a:r>
              <a:rPr lang="fa-IR">
                <a:cs typeface="B Nazanin" panose="00000400000000000000" pitchFamily="2" charset="-78"/>
              </a:rPr>
              <a:t>» و «</a:t>
            </a:r>
            <a:r>
              <a:rPr lang="fa-IR">
                <a:solidFill>
                  <a:srgbClr val="FF0000"/>
                </a:solidFill>
                <a:cs typeface="B Nazanin" panose="00000400000000000000" pitchFamily="2" charset="-78"/>
              </a:rPr>
              <a:t>رسمیت</a:t>
            </a:r>
            <a:r>
              <a:rPr lang="fa-IR">
                <a:cs typeface="B Nazanin" panose="00000400000000000000" pitchFamily="2" charset="-78"/>
              </a:rPr>
              <a:t>» با انگیزش شغلی کارکنان در شرکت گاز بید بلند پرداخته ایم. بنابراین به تفصیل درباره هر یک از این عناصر، توضیحاتی ارائه می گردد و در ادامه چندی از پژوهش های مرتبط با موضوع بیان می گردد: </a:t>
            </a:r>
          </a:p>
          <a:p>
            <a:endParaRPr lang="fa-IR"/>
          </a:p>
        </p:txBody>
      </p:sp>
      <p:sp>
        <p:nvSpPr>
          <p:cNvPr id="4" name="Flowchart: Off-page Connector 3"/>
          <p:cNvSpPr/>
          <p:nvPr/>
        </p:nvSpPr>
        <p:spPr>
          <a:xfrm>
            <a:off x="1406769" y="3812345"/>
            <a:ext cx="2377440" cy="1645920"/>
          </a:xfrm>
          <a:prstGeom prst="flowChartOffpage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شرکت گاز بید بلند</a:t>
            </a:r>
            <a:endParaRPr lang="fa-IR"/>
          </a:p>
        </p:txBody>
      </p:sp>
    </p:spTree>
    <p:extLst>
      <p:ext uri="{BB962C8B-B14F-4D97-AF65-F5344CB8AC3E}">
        <p14:creationId xmlns:p14="http://schemas.microsoft.com/office/powerpoint/2010/main" val="261170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5366</Words>
  <Application>Microsoft Office PowerPoint</Application>
  <PresentationFormat>Widescreen</PresentationFormat>
  <Paragraphs>130</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B Nazanin</vt:lpstr>
      <vt:lpstr>Calibri</vt:lpstr>
      <vt:lpstr>Calibri Light</vt:lpstr>
      <vt:lpstr>Times New Roman</vt:lpstr>
      <vt:lpstr>Office Theme</vt:lpstr>
      <vt:lpstr>عنوان مقاله: بررسی رابطه ساختار سازمانی با انگیزش شغلی کارکنان شرکت گاز بیدبلند</vt:lpstr>
      <vt:lpstr>چکیده</vt:lpstr>
      <vt:lpstr>چکیده</vt:lpstr>
      <vt:lpstr>کلید واژه ها:</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تحقیق پژوهش</vt:lpstr>
      <vt:lpstr>فرضیات تحقیق </vt:lpstr>
      <vt:lpstr>جامعه آماری</vt:lpstr>
      <vt:lpstr>PowerPoint Presentation</vt:lpstr>
      <vt:lpstr>نمونه و روش نمونه گیری</vt:lpstr>
      <vt:lpstr>PowerPoint Presentation</vt:lpstr>
      <vt:lpstr>PowerPoint Presentation</vt:lpstr>
      <vt:lpstr>ابزارهای پژوهش پرسشنامه پیچیدگی</vt:lpstr>
      <vt:lpstr>پرسشنامه رسمیت</vt:lpstr>
      <vt:lpstr>پرسشنامه تمرکز </vt:lpstr>
      <vt:lpstr>پرسشنامه انگیزش شغلی</vt:lpstr>
      <vt:lpstr>اعتبار و روایی</vt:lpstr>
      <vt:lpstr>PowerPoint Presentation</vt:lpstr>
      <vt:lpstr>PowerPoint Presentation</vt:lpstr>
      <vt:lpstr>PowerPoint Presentation</vt:lpstr>
      <vt:lpstr>PowerPoint Presentation</vt:lpstr>
      <vt:lpstr>PowerPoint Presentation</vt:lpstr>
      <vt:lpstr>نحوه ی جمع آوری اطلاعات</vt:lpstr>
      <vt:lpstr>روش های تجزیه و تحلیل آماری</vt:lpstr>
      <vt:lpstr>نتایج و بحث:</vt:lpstr>
      <vt:lpstr>PowerPoint Presentation</vt:lpstr>
      <vt:lpstr>یافته های استنباطی</vt:lpstr>
      <vt:lpstr>PowerPoint Presentation</vt:lpstr>
      <vt:lpstr>PowerPoint Presentation</vt:lpstr>
      <vt:lpstr>PowerPoint Presentation</vt:lpstr>
      <vt:lpstr>فرضیه های فرعی:</vt:lpstr>
      <vt:lpstr>PowerPoint Presentation</vt:lpstr>
      <vt:lpstr>PowerPoint Presentation</vt:lpstr>
      <vt:lpstr>2- بین رسمیت سازمان و انگیزش شغلی رابطه معنادار وجود دارد. </vt:lpstr>
      <vt:lpstr>PowerPoint Presentation</vt:lpstr>
      <vt:lpstr>PowerPoint Presentation</vt:lpstr>
      <vt:lpstr>3- بین تمرکز سازمان و انگیزش شغلی رابطه معنادار وجود دارد. </vt:lpstr>
      <vt:lpstr>PowerPoint Presentation</vt:lpstr>
      <vt:lpstr>PowerPoint Presentation</vt:lpstr>
      <vt:lpstr>4- بین جنسیت، وضعیت تاهل، وضعیت استخدام، میزان تحصیلات، سن و سابقه اشتغال و انگیزش شغلی رابطه معنادار وجود دارد.   </vt:lpstr>
      <vt:lpstr>PowerPoint Presentation</vt:lpstr>
      <vt:lpstr>PowerPoint Presentation</vt:lpstr>
      <vt:lpstr>PowerPoint Presentation</vt:lpstr>
      <vt:lpstr>PowerPoint Presentation</vt:lpstr>
      <vt:lpstr>PowerPoint Presentation</vt:lpstr>
      <vt:lpstr>PowerPoint Presentation</vt:lpstr>
      <vt:lpstr>بحث و نتیجه گیری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رابطه ساختار سازمانی با انگیزش شغلی کارکنان شرکت گاز بیدبلند</dc:title>
  <dc:creator>MaZz!i</dc:creator>
  <cp:lastModifiedBy>MaZz!i</cp:lastModifiedBy>
  <cp:revision>49</cp:revision>
  <cp:lastPrinted>2025-01-25T12:03:38Z</cp:lastPrinted>
  <dcterms:created xsi:type="dcterms:W3CDTF">2024-12-24T17:52:54Z</dcterms:created>
  <dcterms:modified xsi:type="dcterms:W3CDTF">2025-01-25T12:04:09Z</dcterms:modified>
</cp:coreProperties>
</file>