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6" r:id="rId4"/>
    <p:sldId id="259" r:id="rId5"/>
    <p:sldId id="260" r:id="rId6"/>
    <p:sldId id="261" r:id="rId7"/>
    <p:sldId id="267" r:id="rId8"/>
    <p:sldId id="262" r:id="rId9"/>
    <p:sldId id="263" r:id="rId10"/>
    <p:sldId id="264" r:id="rId11"/>
    <p:sldId id="265" r:id="rId12"/>
    <p:sldId id="268" r:id="rId13"/>
    <p:sldId id="269" r:id="rId14"/>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934"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69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B7D7198-26CA-4629-8E9D-422B68A5615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253537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B7D7198-26CA-4629-8E9D-422B68A5615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961976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B7D7198-26CA-4629-8E9D-422B68A5615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394356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B7D7198-26CA-4629-8E9D-422B68A5615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3982364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7D7198-26CA-4629-8E9D-422B68A56151}"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19068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B7D7198-26CA-4629-8E9D-422B68A5615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2551591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B7D7198-26CA-4629-8E9D-422B68A56151}" type="datetimeFigureOut">
              <a:rPr lang="fa-IR" smtClean="0"/>
              <a:t>09/07/1446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471671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B7D7198-26CA-4629-8E9D-422B68A56151}" type="datetimeFigureOut">
              <a:rPr lang="fa-IR" smtClean="0"/>
              <a:t>09/07/1446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4028973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7D7198-26CA-4629-8E9D-422B68A56151}" type="datetimeFigureOut">
              <a:rPr lang="fa-IR" smtClean="0"/>
              <a:t>09/07/1446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133539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D7198-26CA-4629-8E9D-422B68A5615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1696856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D7198-26CA-4629-8E9D-422B68A56151}"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041F4-10A7-4C2F-A819-F51E294F621A}" type="slidenum">
              <a:rPr lang="fa-IR" smtClean="0"/>
              <a:t>‹#›</a:t>
            </a:fld>
            <a:endParaRPr lang="fa-IR"/>
          </a:p>
        </p:txBody>
      </p:sp>
    </p:spTree>
    <p:extLst>
      <p:ext uri="{BB962C8B-B14F-4D97-AF65-F5344CB8AC3E}">
        <p14:creationId xmlns:p14="http://schemas.microsoft.com/office/powerpoint/2010/main" val="2920349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B7D7198-26CA-4629-8E9D-422B68A56151}" type="datetimeFigureOut">
              <a:rPr lang="fa-IR" smtClean="0"/>
              <a:t>09/07/1446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E1041F4-10A7-4C2F-A819-F51E294F621A}" type="slidenum">
              <a:rPr lang="fa-IR" smtClean="0"/>
              <a:t>‹#›</a:t>
            </a:fld>
            <a:endParaRPr lang="fa-IR"/>
          </a:p>
        </p:txBody>
      </p:sp>
    </p:spTree>
    <p:extLst>
      <p:ext uri="{BB962C8B-B14F-4D97-AF65-F5344CB8AC3E}">
        <p14:creationId xmlns:p14="http://schemas.microsoft.com/office/powerpoint/2010/main" val="2115957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عنوان مقاله</a:t>
            </a:r>
            <a:r>
              <a:rPr lang="fa-IR" sz="4400" smtClean="0">
                <a:cs typeface="B Nazanin" panose="00000400000000000000" pitchFamily="2" charset="-78"/>
              </a:rPr>
              <a:t>: طبابت عرب در قرون وسطی</a:t>
            </a:r>
            <a:endParaRPr lang="fa-IR" sz="44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ar-SA" smtClean="0">
                <a:solidFill>
                  <a:srgbClr val="FF0000"/>
                </a:solidFill>
                <a:cs typeface="B Nazanin" panose="00000400000000000000" pitchFamily="2" charset="-78"/>
              </a:rPr>
              <a:t>مترجم</a:t>
            </a:r>
            <a:r>
              <a:rPr lang="fa-IR" smtClean="0">
                <a:cs typeface="B Nazanin" panose="00000400000000000000" pitchFamily="2" charset="-78"/>
              </a:rPr>
              <a:t>:</a:t>
            </a:r>
            <a:r>
              <a:rPr lang="ar-SA" smtClean="0">
                <a:cs typeface="B Nazanin" panose="00000400000000000000" pitchFamily="2" charset="-78"/>
              </a:rPr>
              <a:t> قاری </a:t>
            </a:r>
            <a:r>
              <a:rPr lang="ar-SA">
                <a:cs typeface="B Nazanin" panose="00000400000000000000" pitchFamily="2" charset="-78"/>
              </a:rPr>
              <a:t>عبدالله خان</a:t>
            </a:r>
            <a:endParaRPr lang="en-US">
              <a:cs typeface="B Nazanin" panose="00000400000000000000" pitchFamily="2" charset="-78"/>
            </a:endParaRPr>
          </a:p>
          <a:p>
            <a:r>
              <a:rPr lang="fa-IR" smtClean="0">
                <a:solidFill>
                  <a:srgbClr val="FF0000"/>
                </a:solidFill>
                <a:cs typeface="B Nazanin" panose="00000400000000000000" pitchFamily="2" charset="-78"/>
              </a:rPr>
              <a:t>منبع</a:t>
            </a:r>
            <a:r>
              <a:rPr lang="fa-IR" smtClean="0">
                <a:cs typeface="B Nazanin" panose="00000400000000000000" pitchFamily="2" charset="-78"/>
              </a:rPr>
              <a:t>: </a:t>
            </a:r>
            <a:r>
              <a:rPr lang="ar-SA" smtClean="0">
                <a:cs typeface="B Nazanin" panose="00000400000000000000" pitchFamily="2" charset="-78"/>
              </a:rPr>
              <a:t>ترجمه از مجله  المقتطف مصري </a:t>
            </a:r>
            <a:endParaRPr lang="en-US" smtClean="0">
              <a:cs typeface="B Nazanin" panose="00000400000000000000" pitchFamily="2" charset="-78"/>
            </a:endParaRPr>
          </a:p>
          <a:p>
            <a:r>
              <a:rPr lang="fa-IR" smtClean="0">
                <a:cs typeface="B Nazanin" panose="00000400000000000000" pitchFamily="2" charset="-78"/>
              </a:rPr>
              <a:t>کابل سال دوم شهریور 1311 شماره 3.</a:t>
            </a:r>
          </a:p>
          <a:p>
            <a:r>
              <a:rPr lang="fa-IR" smtClean="0">
                <a:cs typeface="B Nazanin" panose="00000400000000000000" pitchFamily="2" charset="-78"/>
              </a:rPr>
              <a:t>صص 83-87</a:t>
            </a:r>
          </a:p>
          <a:p>
            <a:endParaRPr lang="fa-IR">
              <a:cs typeface="B Nazanin" panose="00000400000000000000" pitchFamily="2" charset="-78"/>
            </a:endParaRPr>
          </a:p>
        </p:txBody>
      </p:sp>
    </p:spTree>
    <p:extLst>
      <p:ext uri="{BB962C8B-B14F-4D97-AF65-F5344CB8AC3E}">
        <p14:creationId xmlns:p14="http://schemas.microsoft.com/office/powerpoint/2010/main" val="401014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en-US">
                <a:cs typeface="B Nazanin" panose="00000400000000000000" pitchFamily="2" charset="-78"/>
              </a:rPr>
              <a:t> </a:t>
            </a:r>
            <a:r>
              <a:rPr lang="ar-SA">
                <a:cs typeface="B Nazanin" panose="00000400000000000000" pitchFamily="2" charset="-78"/>
              </a:rPr>
              <a:t>(1) این تصویر ها را از قرن سیزده و چهارده میلادی دانسته اند که در جزیره سسلی پرداخته شده است. </a:t>
            </a:r>
            <a:endParaRPr lang="fa-IR" smtClean="0">
              <a:cs typeface="B Nazanin" panose="00000400000000000000" pitchFamily="2" charset="-78"/>
            </a:endParaRPr>
          </a:p>
          <a:p>
            <a:pPr algn="just"/>
            <a:r>
              <a:rPr lang="ar-SA" smtClean="0">
                <a:cs typeface="B Nazanin" panose="00000400000000000000" pitchFamily="2" charset="-78"/>
              </a:rPr>
              <a:t>(</a:t>
            </a:r>
            <a:r>
              <a:rPr lang="ar-SA">
                <a:cs typeface="B Nazanin" panose="00000400000000000000" pitchFamily="2" charset="-78"/>
              </a:rPr>
              <a:t>2) یکی از شاهان </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لی </a:t>
            </a:r>
            <a:r>
              <a:rPr lang="ar-SA">
                <a:cs typeface="B Nazanin" panose="00000400000000000000" pitchFamily="2" charset="-78"/>
              </a:rPr>
              <a:t>را حالتی از ارائه می نماید که تحت علاج اطبا اسلام می باشد .</a:t>
            </a:r>
            <a:endParaRPr lang="en-US">
              <a:cs typeface="B Nazanin" panose="00000400000000000000" pitchFamily="2" charset="-78"/>
            </a:endParaRPr>
          </a:p>
          <a:p>
            <a:pPr algn="just"/>
            <a:r>
              <a:rPr lang="ar-SA">
                <a:cs typeface="B Nazanin" panose="00000400000000000000" pitchFamily="2" charset="-78"/>
              </a:rPr>
              <a:t>(3)  در عملیات فوق </a:t>
            </a:r>
            <a:r>
              <a:rPr lang="ar-SA" b="1">
                <a:solidFill>
                  <a:srgbClr val="FF0000"/>
                </a:solidFill>
                <a:cs typeface="B Nazanin" panose="00000400000000000000" pitchFamily="2" charset="-78"/>
              </a:rPr>
              <a:t>اصول داغ ماندن در جسم </a:t>
            </a:r>
            <a:r>
              <a:rPr lang="ar-SA">
                <a:cs typeface="B Nazanin" panose="00000400000000000000" pitchFamily="2" charset="-78"/>
              </a:rPr>
              <a:t>است تصویر مندرجه و ضعیت آن عمليات و معالجة اطبا اسلام را نشان می دهد</a:t>
            </a:r>
            <a:r>
              <a:rPr lang="en-US">
                <a:cs typeface="B Nazanin" panose="00000400000000000000" pitchFamily="2" charset="-78"/>
              </a:rPr>
              <a:t>. </a:t>
            </a:r>
            <a:r>
              <a:rPr lang="ar-SA">
                <a:cs typeface="B Nazanin" panose="00000400000000000000" pitchFamily="2" charset="-78"/>
              </a:rPr>
              <a:t>با صطلاح عرب اینگونه علاج را (کی) داغ نهادن گویند درین ایام نیز در بعض ممالك رواج دارد مگر طب جدید امروزی آنرا غیر ضروری شمرده است .</a:t>
            </a:r>
            <a:endParaRPr lang="en-US">
              <a:cs typeface="B Nazanin" panose="00000400000000000000" pitchFamily="2" charset="-78"/>
            </a:endParaRPr>
          </a:p>
          <a:p>
            <a:pPr algn="just"/>
            <a:r>
              <a:rPr lang="ar-SA">
                <a:cs typeface="B Nazanin" panose="00000400000000000000" pitchFamily="2" charset="-78"/>
              </a:rPr>
              <a:t> (4)  در باب اینکه کدام يك از شاهان</a:t>
            </a:r>
            <a:r>
              <a:rPr lang="ar-SA">
                <a:solidFill>
                  <a:srgbClr val="FF0000"/>
                </a:solidFill>
                <a:cs typeface="B Nazanin" panose="00000400000000000000" pitchFamily="2" charset="-78"/>
              </a:rPr>
              <a:t> </a:t>
            </a:r>
            <a:r>
              <a:rPr lang="ar-SA" b="1">
                <a:solidFill>
                  <a:srgbClr val="FF0000"/>
                </a:solidFill>
                <a:cs typeface="B Nazanin" panose="00000400000000000000" pitchFamily="2" charset="-78"/>
              </a:rPr>
              <a:t>صیقلیه </a:t>
            </a:r>
            <a:r>
              <a:rPr lang="ar-SA">
                <a:cs typeface="B Nazanin" panose="00000400000000000000" pitchFamily="2" charset="-78"/>
              </a:rPr>
              <a:t>دران تصویر وجود دارد اختلاف درین باب عاید است. بعضی های این را تصویر فريدرك دوم که قدر دان زیاد علوم و فنون وتمدن غرب بود قرار داده اند که مشار اليه علما و فضلای مسلمان را دور خود جمع کرده است. </a:t>
            </a:r>
            <a:endParaRPr lang="fa-IR">
              <a:cs typeface="B Nazanin" panose="00000400000000000000" pitchFamily="2" charset="-78"/>
            </a:endParaRPr>
          </a:p>
        </p:txBody>
      </p:sp>
    </p:spTree>
    <p:extLst>
      <p:ext uri="{BB962C8B-B14F-4D97-AF65-F5344CB8AC3E}">
        <p14:creationId xmlns:p14="http://schemas.microsoft.com/office/powerpoint/2010/main" val="609412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304714" y="1825625"/>
            <a:ext cx="7049086" cy="4351338"/>
          </a:xfrm>
        </p:spPr>
        <p:txBody>
          <a:bodyPr>
            <a:normAutofit/>
          </a:bodyPr>
          <a:lstStyle/>
          <a:p>
            <a:pPr algn="just"/>
            <a:r>
              <a:rPr lang="ar-SA">
                <a:cs typeface="B Nazanin" panose="00000400000000000000" pitchFamily="2" charset="-78"/>
              </a:rPr>
              <a:t>جلوس این پادشاه در ۱۲۲۰ میلادی بوده است اما بعضی می گویند که این تصویر آنقدر قدیم نیست بلکه از زمانی که نیپلز و </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لی </a:t>
            </a:r>
            <a:r>
              <a:rPr lang="ar-SA">
                <a:cs typeface="B Nazanin" panose="00000400000000000000" pitchFamily="2" charset="-78"/>
              </a:rPr>
              <a:t>هر دوی آنها حکومت واحده را تشکیل داده وبه نام </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س</a:t>
            </a:r>
            <a:r>
              <a:rPr lang="fa-IR" smtClean="0">
                <a:cs typeface="B Nazanin" panose="00000400000000000000" pitchFamily="2" charset="-78"/>
              </a:rPr>
              <a:t>ی</a:t>
            </a:r>
            <a:r>
              <a:rPr lang="ar-SA" smtClean="0">
                <a:cs typeface="B Nazanin" panose="00000400000000000000" pitchFamily="2" charset="-78"/>
              </a:rPr>
              <a:t>لی </a:t>
            </a:r>
            <a:r>
              <a:rPr lang="ar-SA">
                <a:cs typeface="B Nazanin" panose="00000400000000000000" pitchFamily="2" charset="-78"/>
              </a:rPr>
              <a:t>اشتهار یافت</a:t>
            </a:r>
            <a:r>
              <a:rPr lang="en-US">
                <a:cs typeface="B Nazanin" panose="00000400000000000000" pitchFamily="2" charset="-78"/>
              </a:rPr>
              <a:t>. </a:t>
            </a:r>
            <a:r>
              <a:rPr lang="ar-SA" smtClean="0">
                <a:cs typeface="B Nazanin" panose="00000400000000000000" pitchFamily="2" charset="-78"/>
              </a:rPr>
              <a:t>چا</a:t>
            </a:r>
            <a:r>
              <a:rPr lang="fa-IR" smtClean="0">
                <a:cs typeface="B Nazanin" panose="00000400000000000000" pitchFamily="2" charset="-78"/>
              </a:rPr>
              <a:t>ل</a:t>
            </a:r>
            <a:r>
              <a:rPr lang="ar-SA" smtClean="0">
                <a:cs typeface="B Nazanin" panose="00000400000000000000" pitchFamily="2" charset="-78"/>
              </a:rPr>
              <a:t>ر</a:t>
            </a:r>
            <a:r>
              <a:rPr lang="fa-IR" smtClean="0">
                <a:cs typeface="B Nazanin" panose="00000400000000000000" pitchFamily="2" charset="-78"/>
              </a:rPr>
              <a:t>ز</a:t>
            </a:r>
            <a:r>
              <a:rPr lang="ar-SA" smtClean="0">
                <a:cs typeface="B Nazanin" panose="00000400000000000000" pitchFamily="2" charset="-78"/>
              </a:rPr>
              <a:t> </a:t>
            </a:r>
            <a:r>
              <a:rPr lang="ar-SA">
                <a:cs typeface="B Nazanin" panose="00000400000000000000" pitchFamily="2" charset="-78"/>
              </a:rPr>
              <a:t>دوم پادشاه آن زمان می باشد و علاوتاً درباره آن </a:t>
            </a:r>
            <a:r>
              <a:rPr lang="ar-SA" smtClean="0">
                <a:cs typeface="B Nazanin" panose="00000400000000000000" pitchFamily="2" charset="-78"/>
              </a:rPr>
              <a:t>چارل</a:t>
            </a:r>
            <a:r>
              <a:rPr lang="fa-IR" smtClean="0">
                <a:cs typeface="B Nazanin" panose="00000400000000000000" pitchFamily="2" charset="-78"/>
              </a:rPr>
              <a:t>ز </a:t>
            </a:r>
            <a:r>
              <a:rPr lang="ar-SA" smtClean="0">
                <a:cs typeface="B Nazanin" panose="00000400000000000000" pitchFamily="2" charset="-78"/>
              </a:rPr>
              <a:t>مشهور </a:t>
            </a:r>
            <a:r>
              <a:rPr lang="ar-SA">
                <a:cs typeface="B Nazanin" panose="00000400000000000000" pitchFamily="2" charset="-78"/>
              </a:rPr>
              <a:t>است که چند بار برای معالجه خود اطبا عرب را از مصر و </a:t>
            </a:r>
            <a:r>
              <a:rPr lang="ar-SA" smtClean="0">
                <a:cs typeface="B Nazanin" panose="00000400000000000000" pitchFamily="2" charset="-78"/>
              </a:rPr>
              <a:t>مراکو</a:t>
            </a:r>
            <a:r>
              <a:rPr lang="fa-IR" smtClean="0">
                <a:cs typeface="B Nazanin" panose="00000400000000000000" pitchFamily="2" charset="-78"/>
              </a:rPr>
              <a:t>(مراکش)</a:t>
            </a:r>
            <a:r>
              <a:rPr lang="ar-SA" smtClean="0">
                <a:cs typeface="B Nazanin" panose="00000400000000000000" pitchFamily="2" charset="-78"/>
              </a:rPr>
              <a:t> </a:t>
            </a:r>
            <a:r>
              <a:rPr lang="ar-SA">
                <a:cs typeface="B Nazanin" panose="00000400000000000000" pitchFamily="2" charset="-78"/>
              </a:rPr>
              <a:t>خواهش کرده به دربار خود پذیرفته است اگر این تصريحات تاریخ بر صواب باشد آن تصویر از قرن چهاده میلادی </a:t>
            </a:r>
            <a:r>
              <a:rPr lang="ar-SA" smtClean="0">
                <a:cs typeface="B Nazanin" panose="00000400000000000000" pitchFamily="2" charset="-78"/>
              </a:rPr>
              <a:t>است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28959"/>
            <a:ext cx="3360528" cy="2994733"/>
          </a:xfrm>
          <a:prstGeom prst="rect">
            <a:avLst/>
          </a:prstGeom>
        </p:spPr>
      </p:pic>
    </p:spTree>
    <p:extLst>
      <p:ext uri="{BB962C8B-B14F-4D97-AF65-F5344CB8AC3E}">
        <p14:creationId xmlns:p14="http://schemas.microsoft.com/office/powerpoint/2010/main" val="3688010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90646" y="1825625"/>
            <a:ext cx="7063154" cy="4351338"/>
          </a:xfrm>
        </p:spPr>
        <p:txBody>
          <a:bodyPr/>
          <a:lstStyle/>
          <a:p>
            <a:pPr algn="just"/>
            <a:r>
              <a:rPr lang="ar-SA">
                <a:cs typeface="B Nazanin" panose="00000400000000000000" pitchFamily="2" charset="-78"/>
              </a:rPr>
              <a:t>زیرا </a:t>
            </a:r>
            <a:r>
              <a:rPr lang="ar-SA">
                <a:cs typeface="B Nazanin" panose="00000400000000000000" pitchFamily="2" charset="-78"/>
              </a:rPr>
              <a:t>که </a:t>
            </a:r>
            <a:r>
              <a:rPr lang="ar-SA" smtClean="0">
                <a:cs typeface="B Nazanin" panose="00000400000000000000" pitchFamily="2" charset="-78"/>
              </a:rPr>
              <a:t>چارل</a:t>
            </a:r>
            <a:r>
              <a:rPr lang="fa-IR">
                <a:cs typeface="B Nazanin" panose="00000400000000000000" pitchFamily="2" charset="-78"/>
              </a:rPr>
              <a:t>ز</a:t>
            </a:r>
            <a:r>
              <a:rPr lang="ar-SA" smtClean="0">
                <a:cs typeface="B Nazanin" panose="00000400000000000000" pitchFamily="2" charset="-78"/>
              </a:rPr>
              <a:t> </a:t>
            </a:r>
            <a:r>
              <a:rPr lang="ar-SA">
                <a:cs typeface="B Nazanin" panose="00000400000000000000" pitchFamily="2" charset="-78"/>
              </a:rPr>
              <a:t>دوم در نیپلز به سال1839 انتقال کرده به هرحال دراین هیچ شك و شبهه نیست که آن تصویر یک یاد گار قیمت دار تاریخی است .از تصویر فوق شکل وضع-صورت-طرز-لباس و طریق اجرا آت و عملیات اهل عرب روشن می گردد.</a:t>
            </a:r>
            <a:endParaRPr lang="en-US">
              <a:cs typeface="B Nazanin" panose="00000400000000000000" pitchFamily="2" charset="-78"/>
            </a:endParaRPr>
          </a:p>
          <a:p>
            <a:pPr algn="just"/>
            <a:r>
              <a:rPr lang="ar-SA">
                <a:cs typeface="B Nazanin" panose="00000400000000000000" pitchFamily="2" charset="-78"/>
              </a:rPr>
              <a:t> مؤرخين عصر حاضر بسیار قدر شناسی از آن تصویر كرده و بقدر و قیمت آن اعتراف داشته اند </a:t>
            </a:r>
            <a:endParaRPr lang="en-US">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838200" y="1858169"/>
            <a:ext cx="3417216" cy="3417216"/>
          </a:xfrm>
          <a:prstGeom prst="rect">
            <a:avLst/>
          </a:prstGeom>
        </p:spPr>
      </p:pic>
      <p:sp>
        <p:nvSpPr>
          <p:cNvPr id="6" name="TextBox 5"/>
          <p:cNvSpPr txBox="1"/>
          <p:nvPr/>
        </p:nvSpPr>
        <p:spPr>
          <a:xfrm>
            <a:off x="1561515" y="5442866"/>
            <a:ext cx="1645919"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چارلز دوم</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89557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2717980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554638" y="1825625"/>
            <a:ext cx="5799161" cy="4351338"/>
          </a:xfrm>
        </p:spPr>
        <p:txBody>
          <a:bodyPr/>
          <a:lstStyle/>
          <a:p>
            <a:pPr algn="just"/>
            <a:r>
              <a:rPr lang="ar-SA">
                <a:cs typeface="B Nazanin" panose="00000400000000000000" pitchFamily="2" charset="-78"/>
              </a:rPr>
              <a:t>از بعضی آثار شرق که در کتابخانه واتيكان روما موجود است علم طباعت را نیز مثل سایر علوم و فنون پرورش یافته دامان اعراب نشان می دهد اگرچه اقوام متمدن عالم در زمان های قبل این علم شریف را دستیاب نموده و با که تدوین هم کرده اند ولی مانند عمارت ناتمامی که صرف در و دیوار آن را گذاشته و خود گذشته اند</a:t>
            </a:r>
            <a:r>
              <a:rPr lang="en-US">
                <a:cs typeface="B Nazanin" panose="00000400000000000000" pitchFamily="2" charset="-78"/>
              </a:rPr>
              <a:t>. </a:t>
            </a:r>
            <a:r>
              <a:rPr lang="ar-SA">
                <a:solidFill>
                  <a:srgbClr val="FF0000"/>
                </a:solidFill>
                <a:cs typeface="B Nazanin" panose="00000400000000000000" pitchFamily="2" charset="-78"/>
              </a:rPr>
              <a:t>قرن شش میلادی</a:t>
            </a:r>
            <a:r>
              <a:rPr lang="ar-SA">
                <a:cs typeface="B Nazanin" panose="00000400000000000000" pitchFamily="2" charset="-78"/>
              </a:rPr>
              <a:t> در تکمیل و عروج آن دخالت تامی داشته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6673756" y="5101956"/>
            <a:ext cx="805218" cy="1075007"/>
          </a:xfrm>
          <a:prstGeom prst="rect">
            <a:avLst/>
          </a:prstGeom>
        </p:spPr>
      </p:pic>
      <p:pic>
        <p:nvPicPr>
          <p:cNvPr id="5" name="Picture 4"/>
          <p:cNvPicPr>
            <a:picLocks noChangeAspect="1"/>
          </p:cNvPicPr>
          <p:nvPr/>
        </p:nvPicPr>
        <p:blipFill>
          <a:blip r:embed="rId3"/>
          <a:stretch>
            <a:fillRect/>
          </a:stretch>
        </p:blipFill>
        <p:spPr>
          <a:xfrm>
            <a:off x="838200" y="1825625"/>
            <a:ext cx="4381267" cy="3015821"/>
          </a:xfrm>
          <a:prstGeom prst="rect">
            <a:avLst/>
          </a:prstGeom>
        </p:spPr>
      </p:pic>
      <p:sp>
        <p:nvSpPr>
          <p:cNvPr id="6" name="TextBox 5"/>
          <p:cNvSpPr txBox="1"/>
          <p:nvPr/>
        </p:nvSpPr>
        <p:spPr>
          <a:xfrm>
            <a:off x="2115403" y="5363570"/>
            <a:ext cx="181515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کتابخانه واتیکان رم</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429238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هايات نبوی و انتشارات اسلامی نیز در این زمینه امداد شایانی کرده چنانچه مسلمان ها از مدينة الرسول وجزيرت العرب برخاسته بر هر شعبة علم و تمدن روشنی انداختند و عالم مدنیت آنوقته وا تحت الشعاع خویش قرار داده اند و ذوق علوم و فنون آنها در اطراف و اکناف عالم پیچیده و تا امرو</a:t>
            </a:r>
            <a:r>
              <a:rPr lang="fa-IR" smtClean="0">
                <a:cs typeface="B Nazanin" panose="00000400000000000000" pitchFamily="2" charset="-78"/>
              </a:rPr>
              <a:t>ز</a:t>
            </a:r>
            <a:endParaRPr lang="fa-IR">
              <a:cs typeface="B Nazanin" panose="00000400000000000000" pitchFamily="2" charset="-78"/>
            </a:endParaRPr>
          </a:p>
        </p:txBody>
      </p:sp>
      <p:sp>
        <p:nvSpPr>
          <p:cNvPr id="4" name="Flowchart: Process 3"/>
          <p:cNvSpPr/>
          <p:nvPr/>
        </p:nvSpPr>
        <p:spPr>
          <a:xfrm>
            <a:off x="1119116" y="4271749"/>
            <a:ext cx="2906974" cy="139207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ذوق علوم و فنون آنها</a:t>
            </a:r>
            <a:endParaRPr lang="fa-IR"/>
          </a:p>
        </p:txBody>
      </p:sp>
    </p:spTree>
    <p:extLst>
      <p:ext uri="{BB962C8B-B14F-4D97-AF65-F5344CB8AC3E}">
        <p14:creationId xmlns:p14="http://schemas.microsoft.com/office/powerpoint/2010/main" val="3857158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67032" y="1825625"/>
            <a:ext cx="7286767" cy="4351338"/>
          </a:xfrm>
        </p:spPr>
        <p:txBody>
          <a:bodyPr/>
          <a:lstStyle/>
          <a:p>
            <a:pPr algn="just"/>
            <a:r>
              <a:rPr lang="ar-SA">
                <a:cs typeface="B Nazanin" panose="00000400000000000000" pitchFamily="2" charset="-78"/>
              </a:rPr>
              <a:t>پس هیچ دانا و بصیری نمی تواند که در هیچ شاخهای علوم ورابطة تمدن و ارتباط علمی وجد وجهد برتری و غایه خسته گی ناپذیر عرب انکار نماید ازین است که مؤرخین قديم و مصنفين جديد دخالت عرب را درین قرن (واسطة العقد) قرار داده اند همین عقدیست كه يك سر آن را بتمام علوم و فنون قدیم دنیا بسته و از سردیگر ترقیات جدید را بعقد های متینی استوار کرده اند در قرون وسطی علاوه بر فلسفه عرب در جمیع مكاتب ومدراس اروپائي طب عربي نصاب تعليم وكورس تدریس متعلمين غرب بوده است ذکریای رازی ابن رومی</a:t>
            </a:r>
            <a:r>
              <a:rPr lang="en-US">
                <a:cs typeface="B Nazanin" panose="00000400000000000000" pitchFamily="2" charset="-78"/>
              </a:rPr>
              <a:t> - </a:t>
            </a:r>
            <a:r>
              <a:rPr lang="ar-SA">
                <a:cs typeface="B Nazanin" panose="00000400000000000000" pitchFamily="2" charset="-78"/>
              </a:rPr>
              <a:t>ابن سینای بلخی ( افغانستان ) ابن رشد اندلسی</a:t>
            </a:r>
            <a:r>
              <a:rPr lang="en-US">
                <a:cs typeface="B Nazanin" panose="00000400000000000000" pitchFamily="2" charset="-78"/>
              </a:rPr>
              <a:t> - </a:t>
            </a:r>
            <a:r>
              <a:rPr lang="ar-SA">
                <a:cs typeface="B Nazanin" panose="00000400000000000000" pitchFamily="2" charset="-78"/>
              </a:rPr>
              <a:t>ابن بطوطه</a:t>
            </a:r>
            <a:r>
              <a:rPr lang="en-US">
                <a:cs typeface="B Nazanin" panose="00000400000000000000" pitchFamily="2" charset="-78"/>
              </a:rPr>
              <a:t> - </a:t>
            </a:r>
            <a:r>
              <a:rPr lang="ar-SA">
                <a:cs typeface="B Nazanin" panose="00000400000000000000" pitchFamily="2" charset="-78"/>
              </a:rPr>
              <a:t>ابن زهر ابن طفيل</a:t>
            </a:r>
            <a:r>
              <a:rPr lang="en-US">
                <a:cs typeface="B Nazanin" panose="00000400000000000000" pitchFamily="2" charset="-78"/>
              </a:rPr>
              <a:t> - </a:t>
            </a:r>
            <a:r>
              <a:rPr lang="ar-SA">
                <a:cs typeface="B Nazanin" panose="00000400000000000000" pitchFamily="2" charset="-78"/>
              </a:rPr>
              <a:t>این مسكویه از جمله هنرمندان آن زمان بوده ان</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67878" y="1989398"/>
            <a:ext cx="2462426" cy="3171306"/>
          </a:xfrm>
          <a:prstGeom prst="rect">
            <a:avLst/>
          </a:prstGeom>
        </p:spPr>
      </p:pic>
      <p:sp>
        <p:nvSpPr>
          <p:cNvPr id="5" name="TextBox 4"/>
          <p:cNvSpPr txBox="1"/>
          <p:nvPr/>
        </p:nvSpPr>
        <p:spPr>
          <a:xfrm>
            <a:off x="1282890" y="5540991"/>
            <a:ext cx="1978925"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ابن بطوطه</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682637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30304" y="1825625"/>
            <a:ext cx="7723496" cy="4351338"/>
          </a:xfrm>
        </p:spPr>
        <p:txBody>
          <a:bodyPr/>
          <a:lstStyle/>
          <a:p>
            <a:pPr algn="just"/>
            <a:r>
              <a:rPr lang="ar-SA">
                <a:cs typeface="B Nazanin" panose="00000400000000000000" pitchFamily="2" charset="-78"/>
              </a:rPr>
              <a:t>قانون ابن سینا در حوزه های تدریس و تعلیمی روم و پاریس تا اواخر قرن شانزدهم مسيحي معمول و رواج تمامی داشته است و در تاریخ طب مثل تاریخ فلسفه از اسامی معرف ایوی سینا</a:t>
            </a:r>
            <a:r>
              <a:rPr lang="en-US">
                <a:cs typeface="B Nazanin" panose="00000400000000000000" pitchFamily="2" charset="-78"/>
              </a:rPr>
              <a:t> - </a:t>
            </a:r>
            <a:r>
              <a:rPr lang="ar-SA">
                <a:cs typeface="B Nazanin" panose="00000400000000000000" pitchFamily="2" charset="-78"/>
              </a:rPr>
              <a:t>ایوی رس </a:t>
            </a:r>
            <a:r>
              <a:rPr lang="ar-SA" smtClean="0">
                <a:cs typeface="B Nazanin" panose="00000400000000000000" pitchFamily="2" charset="-78"/>
              </a:rPr>
              <a:t>دی</a:t>
            </a:r>
            <a:r>
              <a:rPr lang="en-US" smtClean="0">
                <a:cs typeface="B Nazanin" panose="00000400000000000000" pitchFamily="2" charset="-78"/>
              </a:rPr>
              <a:t>-</a:t>
            </a:r>
            <a:r>
              <a:rPr lang="ar-SA" smtClean="0">
                <a:cs typeface="B Nazanin" panose="00000400000000000000" pitchFamily="2" charset="-78"/>
              </a:rPr>
              <a:t>  </a:t>
            </a:r>
            <a:r>
              <a:rPr lang="ar-SA">
                <a:cs typeface="B Nazanin" panose="00000400000000000000" pitchFamily="2" charset="-78"/>
              </a:rPr>
              <a:t>ایوی پا </a:t>
            </a:r>
            <a:r>
              <a:rPr lang="ar-SA" smtClean="0">
                <a:cs typeface="B Nazanin" panose="00000400000000000000" pitchFamily="2" charset="-78"/>
              </a:rPr>
              <a:t>کا</a:t>
            </a:r>
            <a:r>
              <a:rPr lang="fa-IR">
                <a:cs typeface="B Nazanin" panose="00000400000000000000" pitchFamily="2" charset="-78"/>
              </a:rPr>
              <a:t>-</a:t>
            </a:r>
            <a:r>
              <a:rPr lang="ar-SA" smtClean="0">
                <a:cs typeface="B Nazanin" panose="00000400000000000000" pitchFamily="2" charset="-78"/>
              </a:rPr>
              <a:t> </a:t>
            </a:r>
            <a:r>
              <a:rPr lang="ar-SA">
                <a:cs typeface="B Nazanin" panose="00000400000000000000" pitchFamily="2" charset="-78"/>
              </a:rPr>
              <a:t>که مراد از شيخ الرئيس ابن سينا </a:t>
            </a:r>
            <a:r>
              <a:rPr lang="ar-SA" smtClean="0">
                <a:cs typeface="B Nazanin" panose="00000400000000000000" pitchFamily="2" charset="-78"/>
              </a:rPr>
              <a:t>و</a:t>
            </a:r>
            <a:r>
              <a:rPr lang="fa-IR" smtClean="0">
                <a:cs typeface="B Nazanin" panose="00000400000000000000" pitchFamily="2" charset="-78"/>
              </a:rPr>
              <a:t> </a:t>
            </a:r>
            <a:r>
              <a:rPr lang="ar-SA" smtClean="0">
                <a:cs typeface="B Nazanin" panose="00000400000000000000" pitchFamily="2" charset="-78"/>
              </a:rPr>
              <a:t>ابن </a:t>
            </a:r>
            <a:r>
              <a:rPr lang="ar-SA">
                <a:cs typeface="B Nazanin" panose="00000400000000000000" pitchFamily="2" charset="-78"/>
              </a:rPr>
              <a:t>رشد و </a:t>
            </a:r>
            <a:r>
              <a:rPr lang="ar-SA" smtClean="0">
                <a:cs typeface="B Nazanin" panose="00000400000000000000" pitchFamily="2" charset="-78"/>
              </a:rPr>
              <a:t>ا</a:t>
            </a:r>
            <a:r>
              <a:rPr lang="fa-IR" smtClean="0">
                <a:cs typeface="B Nazanin" panose="00000400000000000000" pitchFamily="2" charset="-78"/>
              </a:rPr>
              <a:t>ب</a:t>
            </a:r>
            <a:r>
              <a:rPr lang="ar-SA" smtClean="0">
                <a:cs typeface="B Nazanin" panose="00000400000000000000" pitchFamily="2" charset="-78"/>
              </a:rPr>
              <a:t>ن </a:t>
            </a:r>
            <a:r>
              <a:rPr lang="ar-SA">
                <a:cs typeface="B Nazanin" panose="00000400000000000000" pitchFamily="2" charset="-78"/>
              </a:rPr>
              <a:t>ماجه باشد ذکرها کرده و نام ها برده اند و كتب هر يك ماخذ معتبر و مدارك صحيح آنها قرار گرفته است</a:t>
            </a:r>
            <a:r>
              <a:rPr lang="en-US">
                <a:cs typeface="B Nazanin" panose="00000400000000000000" pitchFamily="2" charset="-78"/>
              </a:rPr>
              <a:t>. </a:t>
            </a:r>
            <a:r>
              <a:rPr lang="ar-SA">
                <a:cs typeface="B Nazanin" panose="00000400000000000000" pitchFamily="2" charset="-78"/>
              </a:rPr>
              <a:t>از بیانات فوق می توان پی برد که ذوات گرامی آنها در ایام گذشته چقدر سرمایه علمی اهل غرب بوده شهرت های فوق العاده حاصل کرده اند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2300785" cy="2989853"/>
          </a:xfrm>
          <a:prstGeom prst="rect">
            <a:avLst/>
          </a:prstGeom>
        </p:spPr>
      </p:pic>
    </p:spTree>
    <p:extLst>
      <p:ext uri="{BB962C8B-B14F-4D97-AF65-F5344CB8AC3E}">
        <p14:creationId xmlns:p14="http://schemas.microsoft.com/office/powerpoint/2010/main" val="215711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در بعضی دیرهای قدیم « روما» و «میلان» و غیره چوکات های زجاجی رنگین دیده می شود که علاوه بر صور ارسطو</a:t>
            </a:r>
            <a:r>
              <a:rPr lang="en-US">
                <a:cs typeface="B Nazanin" panose="00000400000000000000" pitchFamily="2" charset="-78"/>
              </a:rPr>
              <a:t> - </a:t>
            </a:r>
            <a:r>
              <a:rPr lang="ar-SA">
                <a:cs typeface="B Nazanin" panose="00000400000000000000" pitchFamily="2" charset="-78"/>
              </a:rPr>
              <a:t>سقراط</a:t>
            </a:r>
            <a:r>
              <a:rPr lang="en-US">
                <a:cs typeface="B Nazanin" panose="00000400000000000000" pitchFamily="2" charset="-78"/>
              </a:rPr>
              <a:t> - </a:t>
            </a:r>
            <a:r>
              <a:rPr lang="ar-SA">
                <a:cs typeface="B Nazanin" panose="00000400000000000000" pitchFamily="2" charset="-78"/>
              </a:rPr>
              <a:t>بقراط</a:t>
            </a:r>
            <a:r>
              <a:rPr lang="en-US">
                <a:cs typeface="B Nazanin" panose="00000400000000000000" pitchFamily="2" charset="-78"/>
              </a:rPr>
              <a:t> - </a:t>
            </a:r>
            <a:r>
              <a:rPr lang="ar-SA">
                <a:cs typeface="B Nazanin" panose="00000400000000000000" pitchFamily="2" charset="-78"/>
              </a:rPr>
              <a:t>جالينوس</a:t>
            </a:r>
            <a:r>
              <a:rPr lang="en-US">
                <a:cs typeface="B Nazanin" panose="00000400000000000000" pitchFamily="2" charset="-78"/>
              </a:rPr>
              <a:t> - </a:t>
            </a:r>
            <a:r>
              <a:rPr lang="ar-SA">
                <a:cs typeface="B Nazanin" panose="00000400000000000000" pitchFamily="2" charset="-78"/>
              </a:rPr>
              <a:t>افلاطون تصاوير بوعلى سينا فارابی</a:t>
            </a:r>
            <a:r>
              <a:rPr lang="en-US">
                <a:cs typeface="B Nazanin" panose="00000400000000000000" pitchFamily="2" charset="-78"/>
              </a:rPr>
              <a:t> - </a:t>
            </a:r>
            <a:r>
              <a:rPr lang="ar-SA">
                <a:cs typeface="B Nazanin" panose="00000400000000000000" pitchFamily="2" charset="-78"/>
              </a:rPr>
              <a:t>ابن رشد</a:t>
            </a:r>
            <a:r>
              <a:rPr lang="en-US">
                <a:cs typeface="B Nazanin" panose="00000400000000000000" pitchFamily="2" charset="-78"/>
              </a:rPr>
              <a:t> - </a:t>
            </a:r>
            <a:r>
              <a:rPr lang="ar-SA">
                <a:cs typeface="B Nazanin" panose="00000400000000000000" pitchFamily="2" charset="-78"/>
              </a:rPr>
              <a:t>ذ کریای رازی و غیره را در بر گرفته است و اینها تا حال در محلات بوپها موجود و نمایان است و بعض مستشرقین عکس های آنان را درمصنفات خود آورده اند.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648326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و اسباب عروج و شهرت تمام این علم طب عرب </a:t>
            </a:r>
            <a:r>
              <a:rPr lang="ar-SA">
                <a:cs typeface="B Nazanin" panose="00000400000000000000" pitchFamily="2" charset="-78"/>
              </a:rPr>
              <a:t>همانا </a:t>
            </a:r>
            <a:r>
              <a:rPr lang="ar-SA" smtClean="0">
                <a:cs typeface="B Nazanin" panose="00000400000000000000" pitchFamily="2" charset="-78"/>
              </a:rPr>
              <a:t>اصطلاحات </a:t>
            </a:r>
            <a:r>
              <a:rPr lang="ar-SA">
                <a:cs typeface="B Nazanin" panose="00000400000000000000" pitchFamily="2" charset="-78"/>
              </a:rPr>
              <a:t>فنی آن زبان بوده و تا امروز زبان زد و براقوام اروپا ساری است</a:t>
            </a:r>
            <a:r>
              <a:rPr lang="en-US">
                <a:cs typeface="B Nazanin" panose="00000400000000000000" pitchFamily="2" charset="-78"/>
              </a:rPr>
              <a:t> . </a:t>
            </a:r>
            <a:r>
              <a:rPr lang="ar-SA">
                <a:cs typeface="B Nazanin" panose="00000400000000000000" pitchFamily="2" charset="-78"/>
              </a:rPr>
              <a:t>زیرا اگر آنها از کتب غرب برداشته شود پس برای اروپائی چه در اسما و چه در افعال معتنابهای ایشان هیچ نامی و اثر شانداری باقی نخواهد ماند</a:t>
            </a:r>
            <a:r>
              <a:rPr lang="en-US">
                <a:cs typeface="B Nazanin" panose="00000400000000000000" pitchFamily="2" charset="-78"/>
              </a:rPr>
              <a:t> . </a:t>
            </a:r>
            <a:r>
              <a:rPr lang="ar-SA">
                <a:cs typeface="B Nazanin" panose="00000400000000000000" pitchFamily="2" charset="-78"/>
              </a:rPr>
              <a:t>زبان انگلیسی نسبت به دیگر زبان های اروپا اصلا کم بضاعت است با وجود آن نمونه الفاظ آتیه برای قارئین کرام اهدی گردید تا مشاهده کنند که چقدر مرهون عرب</a:t>
            </a:r>
            <a:r>
              <a:rPr lang="en-US">
                <a:cs typeface="B Nazanin" panose="00000400000000000000" pitchFamily="2" charset="-78"/>
              </a:rPr>
              <a:t> .</a:t>
            </a:r>
            <a:r>
              <a:rPr lang="ar-SA">
                <a:cs typeface="B Nazanin" panose="00000400000000000000" pitchFamily="2" charset="-78"/>
              </a:rPr>
              <a:t>می باشند</a:t>
            </a:r>
            <a:r>
              <a:rPr lang="en-US">
                <a:cs typeface="B Nazanin" panose="00000400000000000000" pitchFamily="2" charset="-78"/>
              </a:rPr>
              <a:t>.</a:t>
            </a:r>
            <a:endParaRPr lang="fa-IR"/>
          </a:p>
        </p:txBody>
      </p:sp>
      <p:sp>
        <p:nvSpPr>
          <p:cNvPr id="4" name="Flowchart: Process 3"/>
          <p:cNvSpPr/>
          <p:nvPr/>
        </p:nvSpPr>
        <p:spPr>
          <a:xfrm>
            <a:off x="1596788" y="4271749"/>
            <a:ext cx="4258102" cy="126924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اصطلاحات فنی آن زبان</a:t>
            </a:r>
            <a:endParaRPr lang="fa-IR"/>
          </a:p>
        </p:txBody>
      </p:sp>
    </p:spTree>
    <p:extLst>
      <p:ext uri="{BB962C8B-B14F-4D97-AF65-F5344CB8AC3E}">
        <p14:creationId xmlns:p14="http://schemas.microsoft.com/office/powerpoint/2010/main" val="4257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smtClean="0">
                <a:solidFill>
                  <a:srgbClr val="FF0000"/>
                </a:solidFill>
                <a:cs typeface="B Nazanin" panose="00000400000000000000" pitchFamily="2" charset="-78"/>
              </a:rPr>
              <a:t>عملیات طبیه در اسلام</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قرن ۱۵ میلادی و قبل از ان نشان می دهد که همه دار و مدار امور صحية منحصر بطب اسلام واطبا مسلمین بوده است ، از شاهان و معاریف اورپا هر کدام که به مرض مزمنی مبتلا می گردید، دست التجا بدامان اطبای مصر و شام و عراق می زدند مثل اینکه در این ایام برای امراض مشرقیان دکتران اروپایی می آیند بناء علیه از ان عصرها آثار بسیار قیمت داری موجود است که از آنها قیام اطبای اسلام و اهتمام شان بصورت محیر العقول در علاج آنها به ثبوت انجامیده است.</a:t>
            </a:r>
            <a:endParaRPr lang="fa-IR">
              <a:cs typeface="B Nazanin" panose="00000400000000000000" pitchFamily="2" charset="-78"/>
            </a:endParaRPr>
          </a:p>
        </p:txBody>
      </p:sp>
      <p:sp>
        <p:nvSpPr>
          <p:cNvPr id="4" name="Flowchart: Off-page Connector 3"/>
          <p:cNvSpPr/>
          <p:nvPr/>
        </p:nvSpPr>
        <p:spPr>
          <a:xfrm>
            <a:off x="1405719" y="4326340"/>
            <a:ext cx="2702257" cy="1487606"/>
          </a:xfrm>
          <a:prstGeom prst="flowChartOffpage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مصر و شام و عراق</a:t>
            </a:r>
            <a:endParaRPr lang="fa-IR"/>
          </a:p>
        </p:txBody>
      </p:sp>
    </p:spTree>
    <p:extLst>
      <p:ext uri="{BB962C8B-B14F-4D97-AF65-F5344CB8AC3E}">
        <p14:creationId xmlns:p14="http://schemas.microsoft.com/office/powerpoint/2010/main" val="1087648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12344" y="1825625"/>
            <a:ext cx="7541455" cy="4351338"/>
          </a:xfrm>
        </p:spPr>
        <p:txBody>
          <a:bodyPr/>
          <a:lstStyle/>
          <a:p>
            <a:pPr algn="just"/>
            <a:r>
              <a:rPr lang="en-US">
                <a:cs typeface="B Nazanin" panose="00000400000000000000" pitchFamily="2" charset="-78"/>
              </a:rPr>
              <a:t> </a:t>
            </a:r>
            <a:r>
              <a:rPr lang="ar-SA">
                <a:cs typeface="B Nazanin" panose="00000400000000000000" pitchFamily="2" charset="-78"/>
              </a:rPr>
              <a:t>نه مستشرق مشهور فرانسوی موسوم به </a:t>
            </a:r>
            <a:r>
              <a:rPr lang="fa-IR" smtClean="0">
                <a:cs typeface="B Nazanin" panose="00000400000000000000" pitchFamily="2" charset="-78"/>
              </a:rPr>
              <a:t>ر</a:t>
            </a:r>
            <a:r>
              <a:rPr lang="ar-SA" smtClean="0">
                <a:cs typeface="B Nazanin" panose="00000400000000000000" pitchFamily="2" charset="-78"/>
              </a:rPr>
              <a:t>ینو </a:t>
            </a:r>
            <a:r>
              <a:rPr lang="ar-SA">
                <a:cs typeface="B Nazanin" panose="00000400000000000000" pitchFamily="2" charset="-78"/>
              </a:rPr>
              <a:t>بعد از تحریر جنگ های صلیبی در اتصال مشرقی و اروپا بدینگونه پنج تصویر را نقل کرده است که در بین آنها سه تصویر به شاهان اروپائی تعلق دارد</a:t>
            </a:r>
            <a:r>
              <a:rPr lang="en-US">
                <a:cs typeface="B Nazanin" panose="00000400000000000000" pitchFamily="2" charset="-78"/>
              </a:rPr>
              <a:t>. </a:t>
            </a:r>
            <a:r>
              <a:rPr lang="ar-SA">
                <a:cs typeface="B Nazanin" panose="00000400000000000000" pitchFamily="2" charset="-78"/>
              </a:rPr>
              <a:t>آن نقشه در آستانه پوپ از کتابخانه صیقلیه (سسلی) دستیاب گردیده ارباب سیر و صاحب نظران در امور ذیل از آن تصا ویر متفق اند.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71958" cy="2521292"/>
          </a:xfrm>
          <a:prstGeom prst="rect">
            <a:avLst/>
          </a:prstGeom>
        </p:spPr>
      </p:pic>
      <p:sp>
        <p:nvSpPr>
          <p:cNvPr id="5" name="TextBox 4"/>
          <p:cNvSpPr txBox="1"/>
          <p:nvPr/>
        </p:nvSpPr>
        <p:spPr>
          <a:xfrm>
            <a:off x="1280160" y="4656406"/>
            <a:ext cx="1800665"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ژوزف رینو</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944551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1081</Words>
  <Application>Microsoft Office PowerPoint</Application>
  <PresentationFormat>Widescreen</PresentationFormat>
  <Paragraphs>29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 Nazanin</vt:lpstr>
      <vt:lpstr>Calibri</vt:lpstr>
      <vt:lpstr>Calibri Light</vt:lpstr>
      <vt:lpstr>Times New Roman</vt:lpstr>
      <vt:lpstr>Office Theme</vt:lpstr>
      <vt:lpstr>عنوان مقاله: طبابت عرب در قرون وسطی</vt:lpstr>
      <vt:lpstr>PowerPoint Presentation</vt:lpstr>
      <vt:lpstr>PowerPoint Presentation</vt:lpstr>
      <vt:lpstr>PowerPoint Presentation</vt:lpstr>
      <vt:lpstr>PowerPoint Presentation</vt:lpstr>
      <vt:lpstr>PowerPoint Presentation</vt:lpstr>
      <vt:lpstr>PowerPoint Presentation</vt:lpstr>
      <vt:lpstr>عملیات طبیه در اسلام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11</cp:revision>
  <cp:lastPrinted>2025-01-08T15:44:59Z</cp:lastPrinted>
  <dcterms:created xsi:type="dcterms:W3CDTF">2025-01-05T19:51:01Z</dcterms:created>
  <dcterms:modified xsi:type="dcterms:W3CDTF">2025-01-08T15:45:14Z</dcterms:modified>
</cp:coreProperties>
</file>