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340" r:id="rId5"/>
    <p:sldId id="259" r:id="rId6"/>
    <p:sldId id="260" r:id="rId7"/>
    <p:sldId id="341" r:id="rId8"/>
    <p:sldId id="261" r:id="rId9"/>
    <p:sldId id="262" r:id="rId10"/>
    <p:sldId id="342" r:id="rId11"/>
    <p:sldId id="263" r:id="rId12"/>
    <p:sldId id="343" r:id="rId13"/>
    <p:sldId id="264" r:id="rId14"/>
    <p:sldId id="265" r:id="rId15"/>
    <p:sldId id="266" r:id="rId16"/>
    <p:sldId id="344" r:id="rId17"/>
    <p:sldId id="267" r:id="rId18"/>
    <p:sldId id="345" r:id="rId19"/>
    <p:sldId id="268" r:id="rId20"/>
    <p:sldId id="346" r:id="rId21"/>
    <p:sldId id="269" r:id="rId22"/>
    <p:sldId id="347" r:id="rId23"/>
    <p:sldId id="270" r:id="rId24"/>
    <p:sldId id="271" r:id="rId25"/>
    <p:sldId id="272" r:id="rId26"/>
    <p:sldId id="273" r:id="rId27"/>
    <p:sldId id="348" r:id="rId28"/>
    <p:sldId id="274" r:id="rId29"/>
    <p:sldId id="275" r:id="rId30"/>
    <p:sldId id="276" r:id="rId31"/>
    <p:sldId id="277" r:id="rId32"/>
    <p:sldId id="278" r:id="rId33"/>
    <p:sldId id="349" r:id="rId34"/>
    <p:sldId id="279" r:id="rId35"/>
    <p:sldId id="280" r:id="rId36"/>
    <p:sldId id="281" r:id="rId37"/>
    <p:sldId id="282" r:id="rId38"/>
    <p:sldId id="350" r:id="rId39"/>
    <p:sldId id="283" r:id="rId40"/>
    <p:sldId id="284" r:id="rId41"/>
    <p:sldId id="285" r:id="rId42"/>
    <p:sldId id="351" r:id="rId43"/>
    <p:sldId id="286" r:id="rId44"/>
    <p:sldId id="287" r:id="rId45"/>
    <p:sldId id="288" r:id="rId46"/>
    <p:sldId id="289" r:id="rId47"/>
    <p:sldId id="290" r:id="rId48"/>
    <p:sldId id="291" r:id="rId49"/>
    <p:sldId id="292" r:id="rId50"/>
    <p:sldId id="293" r:id="rId51"/>
    <p:sldId id="294" r:id="rId52"/>
    <p:sldId id="295" r:id="rId53"/>
    <p:sldId id="296" r:id="rId54"/>
    <p:sldId id="297" r:id="rId55"/>
    <p:sldId id="298" r:id="rId56"/>
    <p:sldId id="299" r:id="rId57"/>
    <p:sldId id="300" r:id="rId58"/>
    <p:sldId id="301" r:id="rId59"/>
    <p:sldId id="302" r:id="rId60"/>
    <p:sldId id="303" r:id="rId61"/>
    <p:sldId id="304" r:id="rId62"/>
    <p:sldId id="305" r:id="rId63"/>
    <p:sldId id="306" r:id="rId64"/>
    <p:sldId id="307" r:id="rId65"/>
    <p:sldId id="352" r:id="rId66"/>
    <p:sldId id="308" r:id="rId67"/>
    <p:sldId id="353" r:id="rId68"/>
    <p:sldId id="309" r:id="rId69"/>
    <p:sldId id="310" r:id="rId70"/>
    <p:sldId id="354" r:id="rId71"/>
    <p:sldId id="311" r:id="rId72"/>
    <p:sldId id="312" r:id="rId73"/>
    <p:sldId id="313" r:id="rId74"/>
    <p:sldId id="314" r:id="rId75"/>
    <p:sldId id="315" r:id="rId76"/>
    <p:sldId id="316" r:id="rId77"/>
    <p:sldId id="317" r:id="rId78"/>
    <p:sldId id="318" r:id="rId79"/>
    <p:sldId id="355" r:id="rId80"/>
    <p:sldId id="319" r:id="rId81"/>
    <p:sldId id="356" r:id="rId82"/>
    <p:sldId id="320" r:id="rId83"/>
    <p:sldId id="321" r:id="rId84"/>
    <p:sldId id="322" r:id="rId85"/>
    <p:sldId id="323" r:id="rId86"/>
    <p:sldId id="324" r:id="rId87"/>
    <p:sldId id="325" r:id="rId88"/>
    <p:sldId id="326" r:id="rId89"/>
    <p:sldId id="327" r:id="rId90"/>
    <p:sldId id="328" r:id="rId91"/>
    <p:sldId id="357" r:id="rId92"/>
    <p:sldId id="329" r:id="rId93"/>
    <p:sldId id="330" r:id="rId94"/>
    <p:sldId id="331" r:id="rId95"/>
    <p:sldId id="332" r:id="rId96"/>
    <p:sldId id="358" r:id="rId97"/>
    <p:sldId id="333" r:id="rId98"/>
    <p:sldId id="334" r:id="rId99"/>
    <p:sldId id="335" r:id="rId100"/>
    <p:sldId id="336" r:id="rId101"/>
    <p:sldId id="337" r:id="rId102"/>
    <p:sldId id="338" r:id="rId103"/>
    <p:sldId id="339" r:id="rId104"/>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022" autoAdjust="0"/>
    <p:restoredTop sz="94434" autoAdjust="0"/>
  </p:normalViewPr>
  <p:slideViewPr>
    <p:cSldViewPr snapToGrid="0">
      <p:cViewPr varScale="1">
        <p:scale>
          <a:sx n="65" d="100"/>
          <a:sy n="65" d="100"/>
        </p:scale>
        <p:origin x="96" y="186"/>
      </p:cViewPr>
      <p:guideLst/>
    </p:cSldViewPr>
  </p:slideViewPr>
  <p:outlineViewPr>
    <p:cViewPr>
      <p:scale>
        <a:sx n="33" d="100"/>
        <a:sy n="33" d="100"/>
      </p:scale>
      <p:origin x="0" y="-1071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heme" Target="theme/theme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E9A4037-38F9-4599-9288-3CB386D7FE92}" type="datetimeFigureOut">
              <a:rPr lang="fa-IR" smtClean="0"/>
              <a:t>25/07/1446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3655917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E9A4037-38F9-4599-9288-3CB386D7FE92}" type="datetimeFigureOut">
              <a:rPr lang="fa-IR" smtClean="0"/>
              <a:t>25/07/1446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65993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E9A4037-38F9-4599-9288-3CB386D7FE92}" type="datetimeFigureOut">
              <a:rPr lang="fa-IR" smtClean="0"/>
              <a:t>25/07/1446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179355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E9A4037-38F9-4599-9288-3CB386D7FE92}" type="datetimeFigureOut">
              <a:rPr lang="fa-IR" smtClean="0"/>
              <a:t>25/07/1446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408454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9A4037-38F9-4599-9288-3CB386D7FE92}" type="datetimeFigureOut">
              <a:rPr lang="fa-IR" smtClean="0"/>
              <a:t>25/07/1446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2635860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E9A4037-38F9-4599-9288-3CB386D7FE92}" type="datetimeFigureOut">
              <a:rPr lang="fa-IR" smtClean="0"/>
              <a:t>25/07/1446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2415388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E9A4037-38F9-4599-9288-3CB386D7FE92}" type="datetimeFigureOut">
              <a:rPr lang="fa-IR" smtClean="0"/>
              <a:t>25/07/1446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745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7E9A4037-38F9-4599-9288-3CB386D7FE92}" type="datetimeFigureOut">
              <a:rPr lang="fa-IR" smtClean="0"/>
              <a:t>25/07/1446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4082844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9A4037-38F9-4599-9288-3CB386D7FE92}" type="datetimeFigureOut">
              <a:rPr lang="fa-IR" smtClean="0"/>
              <a:t>25/07/1446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220131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9A4037-38F9-4599-9288-3CB386D7FE92}" type="datetimeFigureOut">
              <a:rPr lang="fa-IR" smtClean="0"/>
              <a:t>25/07/1446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652888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9A4037-38F9-4599-9288-3CB386D7FE92}" type="datetimeFigureOut">
              <a:rPr lang="fa-IR" smtClean="0"/>
              <a:t>25/07/1446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F1D28D8-FF4F-40D0-8E53-5FFA84C934E7}" type="slidenum">
              <a:rPr lang="fa-IR" smtClean="0"/>
              <a:t>‹#›</a:t>
            </a:fld>
            <a:endParaRPr lang="fa-IR"/>
          </a:p>
        </p:txBody>
      </p:sp>
    </p:spTree>
    <p:extLst>
      <p:ext uri="{BB962C8B-B14F-4D97-AF65-F5344CB8AC3E}">
        <p14:creationId xmlns:p14="http://schemas.microsoft.com/office/powerpoint/2010/main" val="1999430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9A4037-38F9-4599-9288-3CB386D7FE92}" type="datetimeFigureOut">
              <a:rPr lang="fa-IR" smtClean="0"/>
              <a:t>25/07/1446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F1D28D8-FF4F-40D0-8E53-5FFA84C934E7}" type="slidenum">
              <a:rPr lang="fa-IR" smtClean="0"/>
              <a:t>‹#›</a:t>
            </a:fld>
            <a:endParaRPr lang="fa-IR"/>
          </a:p>
        </p:txBody>
      </p:sp>
    </p:spTree>
    <p:extLst>
      <p:ext uri="{BB962C8B-B14F-4D97-AF65-F5344CB8AC3E}">
        <p14:creationId xmlns:p14="http://schemas.microsoft.com/office/powerpoint/2010/main" val="3937042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smtClean="0">
                <a:solidFill>
                  <a:srgbClr val="FF0000"/>
                </a:solidFill>
                <a:cs typeface="B Nazanin" panose="00000400000000000000" pitchFamily="2" charset="-78"/>
              </a:rPr>
              <a:t>نام مقاله: </a:t>
            </a:r>
            <a:r>
              <a:rPr lang="fa-IR" sz="4400" smtClean="0">
                <a:cs typeface="B Nazanin" panose="00000400000000000000" pitchFamily="2" charset="-78"/>
              </a:rPr>
              <a:t>سلطه و وابستگی در روابط بین الملل</a:t>
            </a:r>
            <a:endParaRPr lang="fa-IR" sz="44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عبدالرحمن عالم</a:t>
            </a:r>
          </a:p>
          <a:p>
            <a:r>
              <a:rPr lang="fa-IR" smtClean="0">
                <a:solidFill>
                  <a:srgbClr val="FF0000"/>
                </a:solidFill>
                <a:cs typeface="B Nazanin" panose="00000400000000000000" pitchFamily="2" charset="-78"/>
              </a:rPr>
              <a:t>منبع: </a:t>
            </a:r>
            <a:r>
              <a:rPr lang="fa-IR"/>
              <a:t>آذر 1365 شماره </a:t>
            </a:r>
            <a:r>
              <a:rPr lang="fa-IR" smtClean="0"/>
              <a:t>3</a:t>
            </a:r>
          </a:p>
          <a:p>
            <a:r>
              <a:rPr lang="fa-IR" smtClean="0">
                <a:cs typeface="B Nazanin" panose="00000400000000000000" pitchFamily="2" charset="-78"/>
              </a:rPr>
              <a:t>صص</a:t>
            </a:r>
            <a:endParaRPr lang="fa-IR">
              <a:cs typeface="B Nazanin" panose="00000400000000000000" pitchFamily="2" charset="-78"/>
            </a:endParaRPr>
          </a:p>
          <a:p>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55140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سبب جدا روی و برخورد منافع دولت ها اجتماع بین المللی بر خلاف جامعه ملی ؟؟؟ دو خصلت شده نظم اجتماعی خواهد بود.</a:t>
            </a:r>
            <a:r>
              <a:rPr lang="fa-IR">
                <a:solidFill>
                  <a:srgbClr val="FF0000"/>
                </a:solidFill>
                <a:cs typeface="B Nazanin" panose="00000400000000000000" pitchFamily="2" charset="-78"/>
              </a:rPr>
              <a:t> نخست </a:t>
            </a:r>
            <a:r>
              <a:rPr lang="fa-IR">
                <a:cs typeface="B Nazanin" panose="00000400000000000000" pitchFamily="2" charset="-78"/>
              </a:rPr>
              <a:t>آن که اعضای اجتماع بین المللی، یعنی دولت ها، دارای آن اشتراک منافع نیستند که افراد را در درون یک جامعه به هم پیوند می دهد و به همکاری نامحدود را می دارد؛ </a:t>
            </a:r>
            <a:r>
              <a:rPr lang="fa-IR">
                <a:solidFill>
                  <a:srgbClr val="FF0000"/>
                </a:solidFill>
                <a:cs typeface="B Nazanin" panose="00000400000000000000" pitchFamily="2" charset="-78"/>
              </a:rPr>
              <a:t>دوم</a:t>
            </a:r>
            <a:r>
              <a:rPr lang="fa-IR">
                <a:cs typeface="B Nazanin" panose="00000400000000000000" pitchFamily="2" charset="-78"/>
              </a:rPr>
              <a:t> آن که اجتماع با نظام بین المللی دارای سلسله مراتب و؟؟؟مالی نیست و هیچ قانون و مقرراتی که توسط ؟؟؟ ؟؟؟ در سطح جهانی وضع شده و ضمانت اجرا نیز داشته باشد و بر رفتار دولت ها حاکم نمی باشد</a:t>
            </a:r>
          </a:p>
        </p:txBody>
      </p:sp>
      <p:sp>
        <p:nvSpPr>
          <p:cNvPr id="4" name="Flowchart: Decision 3"/>
          <p:cNvSpPr/>
          <p:nvPr/>
        </p:nvSpPr>
        <p:spPr>
          <a:xfrm>
            <a:off x="943897" y="4306530"/>
            <a:ext cx="3716594" cy="1371600"/>
          </a:xfrm>
          <a:prstGeom prst="flowChartDecision">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اشتراک منافع</a:t>
            </a:r>
            <a:endParaRPr lang="fa-IR"/>
          </a:p>
        </p:txBody>
      </p:sp>
    </p:spTree>
    <p:extLst>
      <p:ext uri="{BB962C8B-B14F-4D97-AF65-F5344CB8AC3E}">
        <p14:creationId xmlns:p14="http://schemas.microsoft.com/office/powerpoint/2010/main" val="119598273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زعم نظریه پردازان تئوری سلطه و وابستگی، سیاست شناسان و پژوهندگان روابط بین المللی، با پیروی از روش این تئوری و با توجه به نکته های مطرح شده در گزاره ها، به ابزاری مجهز می شوند که می توانند پدیده های بین المللی، و ماهیت سیستم بین المللی را بررسی و تعیین کنند، و با شناخت روندهای حاکم بر سیر تحولات بین المللی به پیش بینی پردازند. </a:t>
            </a:r>
            <a:r>
              <a:rPr lang="fa-IR" b="1">
                <a:solidFill>
                  <a:srgbClr val="FF0000"/>
                </a:solidFill>
                <a:cs typeface="B Nazanin" panose="00000400000000000000" pitchFamily="2" charset="-78"/>
              </a:rPr>
              <a:t>کار پژوهشگران روابط بین الملل تبیین و توضیح پدیده های سیاسی بین المللی است</a:t>
            </a:r>
            <a:r>
              <a:rPr lang="fa-IR">
                <a:cs typeface="B Nazanin" panose="00000400000000000000" pitchFamily="2" charset="-78"/>
              </a:rPr>
              <a:t>. و این نظریه پردازان معتقدند ابزار تازه ای در اختیار آنها گذاشته اند، تا بتوانند به ژرفای آن پدیده ها راه یابند، علت یابی کنند، و به مشابه راهنمای عمل از آن بهره گیرند.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4668603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130000"/>
              </a:lnSpc>
            </a:pPr>
            <a:r>
              <a:rPr lang="fa-IR" kern="100">
                <a:solidFill>
                  <a:srgbClr val="FF0000"/>
                </a:solidFill>
                <a:latin typeface="Calibri" panose="020F0502020204030204" pitchFamily="34" charset="0"/>
                <a:ea typeface="Calibri" panose="020F0502020204030204" pitchFamily="34" charset="0"/>
                <a:cs typeface="B Nazanin" panose="00000400000000000000" pitchFamily="2" charset="-78"/>
              </a:rPr>
              <a:t>یادداشت </a:t>
            </a:r>
            <a:r>
              <a:rPr lang="fa-IR" kern="100" smtClean="0">
                <a:solidFill>
                  <a:srgbClr val="FF0000"/>
                </a:solidFill>
                <a:latin typeface="Calibri" panose="020F0502020204030204" pitchFamily="34" charset="0"/>
                <a:ea typeface="Calibri" panose="020F0502020204030204" pitchFamily="34" charset="0"/>
                <a:cs typeface="B Nazanin" panose="00000400000000000000" pitchFamily="2" charset="-78"/>
              </a:rPr>
              <a:t>ها</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914400" lvl="1" indent="-457200" algn="just">
              <a:buFont typeface="+mj-lt"/>
              <a:buAutoNum type="arabicPeriod"/>
            </a:pPr>
            <a:r>
              <a:rPr lang="fa-IR">
                <a:cs typeface="B Nazanin" panose="00000400000000000000" pitchFamily="2" charset="-78"/>
              </a:rPr>
              <a:t>هوشنگ مقتدر، سیاحتی درباره سیاست بین المللی و سیاست خارجی(تهران: دانشکده علوم سیاسی و اجتماعی، 1356) ص 226</a:t>
            </a:r>
            <a:endParaRPr lang="en-US" sz="1800">
              <a:cs typeface="B Nazanin" panose="00000400000000000000" pitchFamily="2" charset="-78"/>
            </a:endParaRPr>
          </a:p>
          <a:p>
            <a:pPr marL="914400" lvl="1" indent="-457200" algn="just">
              <a:buFont typeface="+mj-lt"/>
              <a:buAutoNum type="arabicPeriod"/>
            </a:pPr>
            <a:r>
              <a:rPr lang="fa-IR">
                <a:cs typeface="B Nazanin" panose="00000400000000000000" pitchFamily="2" charset="-78"/>
              </a:rPr>
              <a:t>؟؟؟</a:t>
            </a:r>
            <a:endParaRPr lang="en-US" sz="1800">
              <a:cs typeface="B Nazanin" panose="00000400000000000000" pitchFamily="2" charset="-78"/>
            </a:endParaRPr>
          </a:p>
          <a:p>
            <a:pPr marL="914400" lvl="1" indent="-457200" algn="just">
              <a:buFont typeface="+mj-lt"/>
              <a:buAutoNum type="arabicPeriod"/>
            </a:pPr>
            <a:r>
              <a:rPr lang="fa-IR">
                <a:cs typeface="B Nazanin" panose="00000400000000000000" pitchFamily="2" charset="-78"/>
              </a:rPr>
              <a:t>برای مطالعه بیشتر درباره رهیافت رئالیستی، علاوه بر منبع بالا، پنگیرید به:</a:t>
            </a:r>
            <a:endParaRPr lang="en-US" sz="1800">
              <a:cs typeface="B Nazanin" panose="00000400000000000000" pitchFamily="2" charset="-78"/>
            </a:endParaRPr>
          </a:p>
          <a:p>
            <a:pPr marL="1371600" lvl="2" indent="-457200" algn="just">
              <a:buFont typeface="+mj-lt"/>
              <a:buAutoNum type="arabicPeriod"/>
            </a:pPr>
            <a:r>
              <a:rPr lang="fa-IR">
                <a:cs typeface="B Nazanin" panose="00000400000000000000" pitchFamily="2" charset="-78"/>
              </a:rPr>
              <a:t>حمید بهزادی، اصول روابط بین الملل و سیاست خارجی(تهران، </a:t>
            </a:r>
            <a:r>
              <a:rPr lang="fa-IR" smtClean="0">
                <a:cs typeface="B Nazanin" panose="00000400000000000000" pitchFamily="2" charset="-78"/>
              </a:rPr>
              <a:t>دهخدا،1352)</a:t>
            </a:r>
            <a:endParaRPr lang="fa-IR" sz="1600">
              <a:cs typeface="B Nazanin" panose="00000400000000000000" pitchFamily="2" charset="-78"/>
            </a:endParaRPr>
          </a:p>
          <a:p>
            <a:pPr marL="914400" lvl="2" indent="0" algn="just">
              <a:buNone/>
            </a:pPr>
            <a:endParaRPr lang="fa-IR" sz="1600">
              <a:cs typeface="B Nazanin" panose="00000400000000000000" pitchFamily="2" charset="-78"/>
            </a:endParaRPr>
          </a:p>
          <a:p>
            <a:pPr marL="914400" lvl="2" indent="0" algn="just">
              <a:buNone/>
            </a:pPr>
            <a:r>
              <a:rPr lang="fa-IR" sz="1600" smtClean="0">
                <a:cs typeface="B Nazanin" panose="00000400000000000000" pitchFamily="2" charset="-78"/>
              </a:rPr>
              <a:t>4. </a:t>
            </a:r>
            <a:r>
              <a:rPr lang="fa-IR" smtClean="0">
                <a:cs typeface="B Nazanin" panose="00000400000000000000" pitchFamily="2" charset="-78"/>
              </a:rPr>
              <a:t>دوره </a:t>
            </a:r>
            <a:r>
              <a:rPr lang="fa-IR">
                <a:cs typeface="B Nazanin" panose="00000400000000000000" pitchFamily="2" charset="-78"/>
              </a:rPr>
              <a:t>های « مجله تحقیق درباره صلح» ؟؟؟ از منابع غنی برای مطالعه درباره نظریات گروه متعلق به «تحقیق، درباره صلح» است. در صفحات پایانی شماره 4 مجله پانزدهم، سال 1979، فهرست مقالات مندرج در این نشریه از آغاز انتشار عرضه شده است که پژوهنده را مفید خواهد بود. دوره های این مجله، تا سال 1979، در کتابخانه دانشکده حقوق و علوم سیاسی، دانشگاه تهران موجود است</a:t>
            </a:r>
          </a:p>
        </p:txBody>
      </p:sp>
    </p:spTree>
    <p:extLst>
      <p:ext uri="{BB962C8B-B14F-4D97-AF65-F5344CB8AC3E}">
        <p14:creationId xmlns:p14="http://schemas.microsoft.com/office/powerpoint/2010/main" val="156861993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457200" lvl="1" indent="0" algn="just">
              <a:buNone/>
            </a:pPr>
            <a:r>
              <a:rPr lang="fa-IR" smtClean="0">
                <a:cs typeface="B Nazanin" panose="00000400000000000000" pitchFamily="2" charset="-78"/>
              </a:rPr>
              <a:t>5- برای </a:t>
            </a:r>
            <a:r>
              <a:rPr lang="fa-IR">
                <a:cs typeface="B Nazanin" panose="00000400000000000000" pitchFamily="2" charset="-78"/>
              </a:rPr>
              <a:t>دریافت عنوان برخی از نوشته های این نظریه پردازان به دوره های مجله «تحقیق درباره صلح» و کتاب نامه هایی که در پایان مقالات ؟؟و ؟؟؟ آمده است مراجعه </a:t>
            </a:r>
            <a:r>
              <a:rPr lang="fa-IR" smtClean="0">
                <a:cs typeface="B Nazanin" panose="00000400000000000000" pitchFamily="2" charset="-78"/>
              </a:rPr>
              <a:t>کنید.</a:t>
            </a:r>
            <a:endParaRPr lang="fa-IR" sz="1800">
              <a:cs typeface="B Nazanin" panose="00000400000000000000" pitchFamily="2" charset="-78"/>
            </a:endParaRPr>
          </a:p>
          <a:p>
            <a:pPr marL="457200" lvl="1" indent="0" algn="just">
              <a:buNone/>
            </a:pPr>
            <a:r>
              <a:rPr lang="fa-IR" sz="1800" smtClean="0">
                <a:cs typeface="B Nazanin" panose="00000400000000000000" pitchFamily="2" charset="-78"/>
              </a:rPr>
              <a:t>6-</a:t>
            </a:r>
            <a:r>
              <a:rPr lang="fa-IR" smtClean="0">
                <a:cs typeface="B Nazanin" panose="00000400000000000000" pitchFamily="2" charset="-78"/>
              </a:rPr>
              <a:t>سعید </a:t>
            </a:r>
            <a:r>
              <a:rPr lang="fa-IR">
                <a:cs typeface="B Nazanin" panose="00000400000000000000" pitchFamily="2" charset="-78"/>
              </a:rPr>
              <a:t>رهنما، نظریه های وابستگی، صنعتی شدن وابسته و وابستگی تکنولوژی(تهران، انتشارات پیمان، پ.ت.) ص 10 </a:t>
            </a:r>
            <a:endParaRPr lang="en-US" sz="1800">
              <a:cs typeface="B Nazanin" panose="00000400000000000000" pitchFamily="2" charset="-78"/>
            </a:endParaRPr>
          </a:p>
          <a:p>
            <a:pPr marL="0" indent="0" algn="just">
              <a:buNone/>
            </a:pPr>
            <a:r>
              <a:rPr lang="fa-IR" smtClean="0">
                <a:cs typeface="B Nazanin" panose="00000400000000000000" pitchFamily="2" charset="-78"/>
              </a:rPr>
              <a:t>7- رهنما</a:t>
            </a:r>
            <a:r>
              <a:rPr lang="fa-IR">
                <a:cs typeface="B Nazanin" panose="00000400000000000000" pitchFamily="2" charset="-78"/>
              </a:rPr>
              <a:t>، پیشین، ص 21</a:t>
            </a:r>
            <a:r>
              <a:rPr lang="fa-IR" smtClean="0">
                <a:cs typeface="B Nazanin" panose="00000400000000000000" pitchFamily="2" charset="-78"/>
              </a:rPr>
              <a:t>.</a:t>
            </a:r>
            <a:endParaRPr lang="fa-IR" sz="2000">
              <a:cs typeface="B Nazanin" panose="00000400000000000000" pitchFamily="2" charset="-78"/>
            </a:endParaRPr>
          </a:p>
          <a:p>
            <a:pPr marL="0" indent="0" algn="just">
              <a:buNone/>
            </a:pPr>
            <a:r>
              <a:rPr lang="fa-IR" sz="2000" smtClean="0">
                <a:cs typeface="B Nazanin" panose="00000400000000000000" pitchFamily="2" charset="-78"/>
              </a:rPr>
              <a:t>8- </a:t>
            </a:r>
            <a:r>
              <a:rPr lang="fa-IR" smtClean="0">
                <a:cs typeface="B Nazanin" panose="00000400000000000000" pitchFamily="2" charset="-78"/>
              </a:rPr>
              <a:t>- </a:t>
            </a:r>
            <a:r>
              <a:rPr lang="fa-IR">
                <a:cs typeface="B Nazanin" panose="00000400000000000000" pitchFamily="2" charset="-78"/>
              </a:rPr>
              <a:t>برای دسترسی به خلاصه نظریات گانتانگ و چگونگی تأثیر آنها بر دیگر پژوهندگان « تحقیق درباره صلح» بنگرید </a:t>
            </a:r>
            <a:r>
              <a:rPr lang="fa-IR" smtClean="0">
                <a:cs typeface="B Nazanin" panose="00000400000000000000" pitchFamily="2" charset="-78"/>
              </a:rPr>
              <a:t>به:</a:t>
            </a:r>
          </a:p>
          <a:p>
            <a:pPr marL="0" indent="0" algn="just">
              <a:buNone/>
            </a:pPr>
            <a:r>
              <a:rPr lang="fa-IR" sz="2000" smtClean="0">
                <a:cs typeface="B Nazanin" panose="00000400000000000000" pitchFamily="2" charset="-78"/>
              </a:rPr>
              <a:t>9-</a:t>
            </a:r>
            <a:r>
              <a:rPr lang="fa-IR" smtClean="0">
                <a:cs typeface="B Nazanin" panose="00000400000000000000" pitchFamily="2" charset="-78"/>
              </a:rPr>
              <a:t> </a:t>
            </a:r>
            <a:r>
              <a:rPr lang="fa-IR">
                <a:cs typeface="B Nazanin" panose="00000400000000000000" pitchFamily="2" charset="-78"/>
              </a:rPr>
              <a:t>رهنما، پیشین، ص 37</a:t>
            </a:r>
            <a:r>
              <a:rPr lang="fa-IR" smtClean="0">
                <a:cs typeface="B Nazanin" panose="00000400000000000000" pitchFamily="2" charset="-78"/>
              </a:rPr>
              <a:t>.</a:t>
            </a:r>
            <a:endParaRPr lang="fa-IR" sz="2000">
              <a:cs typeface="B Nazanin" panose="00000400000000000000" pitchFamily="2" charset="-78"/>
            </a:endParaRPr>
          </a:p>
          <a:p>
            <a:pPr marL="0" indent="0" algn="just">
              <a:buNone/>
            </a:pPr>
            <a:r>
              <a:rPr lang="fa-IR" sz="2000" smtClean="0">
                <a:cs typeface="B Nazanin" panose="00000400000000000000" pitchFamily="2" charset="-78"/>
              </a:rPr>
              <a:t>10-</a:t>
            </a:r>
            <a:r>
              <a:rPr lang="fa-IR" smtClean="0">
                <a:cs typeface="B Nazanin" panose="00000400000000000000" pitchFamily="2" charset="-78"/>
              </a:rPr>
              <a:t> </a:t>
            </a:r>
            <a:r>
              <a:rPr lang="fa-IR">
                <a:cs typeface="B Nazanin" panose="00000400000000000000" pitchFamily="2" charset="-78"/>
              </a:rPr>
              <a:t>همان، ص 39-38 ، با اندکی تغییر.</a:t>
            </a:r>
            <a:endParaRPr lang="en-US" sz="2000">
              <a:cs typeface="B Nazanin" panose="00000400000000000000" pitchFamily="2" charset="-78"/>
            </a:endParaRPr>
          </a:p>
        </p:txBody>
      </p:sp>
    </p:spTree>
    <p:extLst>
      <p:ext uri="{BB962C8B-B14F-4D97-AF65-F5344CB8AC3E}">
        <p14:creationId xmlns:p14="http://schemas.microsoft.com/office/powerpoint/2010/main" val="371695653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lnSpc>
                <a:spcPct val="130000"/>
              </a:lnSpc>
            </a:pPr>
            <a:r>
              <a:rPr lang="fa-IR" kern="100" smtClean="0">
                <a:latin typeface="Calibri" panose="020F0502020204030204" pitchFamily="34" charset="0"/>
                <a:ea typeface="Calibri" panose="020F0502020204030204" pitchFamily="34" charset="0"/>
                <a:cs typeface="B Nazanin" panose="00000400000000000000" pitchFamily="2" charset="-78"/>
              </a:rPr>
              <a:t>11- گروندی </a:t>
            </a:r>
            <a:r>
              <a:rPr lang="fa-IR" kern="100">
                <a:latin typeface="Calibri" panose="020F0502020204030204" pitchFamily="34" charset="0"/>
                <a:ea typeface="Calibri" panose="020F0502020204030204" pitchFamily="34" charset="0"/>
                <a:cs typeface="B Nazanin" panose="00000400000000000000" pitchFamily="2" charset="-78"/>
              </a:rPr>
              <a:t>بخشی از مقاله اش را به توضیح وضعیت کشور های میانه اختصاص داده است. بنگرید به:   </a:t>
            </a:r>
            <a:endParaRPr lang="en-US" sz="2000" kern="100">
              <a:latin typeface="Calibri" panose="020F0502020204030204" pitchFamily="34" charset="0"/>
              <a:ea typeface="Calibri" panose="020F0502020204030204" pitchFamily="34" charset="0"/>
              <a:cs typeface="B Nazanin" panose="00000400000000000000" pitchFamily="2" charset="-78"/>
            </a:endParaRPr>
          </a:p>
          <a:p>
            <a:pPr algn="just">
              <a:lnSpc>
                <a:spcPct val="130000"/>
              </a:lnSpc>
            </a:pPr>
            <a:r>
              <a:rPr lang="fa-IR" kern="100" smtClean="0">
                <a:latin typeface="Calibri" panose="020F0502020204030204" pitchFamily="34" charset="0"/>
                <a:ea typeface="Calibri" panose="020F0502020204030204" pitchFamily="34" charset="0"/>
                <a:cs typeface="B Nazanin" panose="00000400000000000000" pitchFamily="2" charset="-78"/>
              </a:rPr>
              <a:t>12- رهنما</a:t>
            </a:r>
            <a:r>
              <a:rPr lang="fa-IR" kern="100">
                <a:latin typeface="Calibri" panose="020F0502020204030204" pitchFamily="34" charset="0"/>
                <a:ea typeface="Calibri" panose="020F0502020204030204" pitchFamily="34" charset="0"/>
                <a:cs typeface="B Nazanin" panose="00000400000000000000" pitchFamily="2" charset="-78"/>
              </a:rPr>
              <a:t>، پیشین، ص ص 37-38.</a:t>
            </a:r>
            <a:endParaRPr lang="en-US" sz="2000" kern="100">
              <a:latin typeface="Calibri" panose="020F0502020204030204" pitchFamily="34" charset="0"/>
              <a:ea typeface="Calibri" panose="020F0502020204030204" pitchFamily="34" charset="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839583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رو، در (اجتماع) بین المللی کشور ها به یک منفعت عمومی که مقدم بر منافع فردی باشد قائل نیستند و همکاری محدود و مشروط آنها گاهی جای خود را به هرج و مرج و؟؟؟جنگ می سپارد.(1) و دولت ها برای تأمین منافع فردی که غالباً با منافع دولت های دیگر برخورد می یابد زور به کار می برند. </a:t>
            </a:r>
          </a:p>
        </p:txBody>
      </p:sp>
      <p:sp>
        <p:nvSpPr>
          <p:cNvPr id="4" name="Flowchart: Process 3"/>
          <p:cNvSpPr/>
          <p:nvPr/>
        </p:nvSpPr>
        <p:spPr>
          <a:xfrm>
            <a:off x="1519084" y="3760839"/>
            <a:ext cx="2610464" cy="120936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مقدم بر منافع فردی</a:t>
            </a:r>
            <a:endParaRPr lang="fa-IR"/>
          </a:p>
        </p:txBody>
      </p:sp>
    </p:spTree>
    <p:extLst>
      <p:ext uri="{BB962C8B-B14F-4D97-AF65-F5344CB8AC3E}">
        <p14:creationId xmlns:p14="http://schemas.microsoft.com/office/powerpoint/2010/main" val="3154169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ویژگی دیگر دولت، یعنی حاکمیت در اجتماع بین المللی کیفیت کاملاً متفاوتی می یابد و در حالی که دولت در جوامع داخلی بر گروه های دیگر (جامعه) مسلط و حاکم است، در (اجتماع) بین المللی حاکمیت خارجی به معنی برتری دولت ها در داخل سیستم بین المللی و تقدم جزء بر کل است. به عبارت دیگر در حالی که در جامعه داخلی سیستم سیاسی متمرکز است. در سیستم بین المللی با (اجتماع) بین المللی عدم تمرکز کامل حکم فرما است.(2)</a:t>
            </a:r>
            <a:endParaRPr lang="en-US">
              <a:cs typeface="B Nazanin" panose="00000400000000000000" pitchFamily="2" charset="-78"/>
            </a:endParaRPr>
          </a:p>
          <a:p>
            <a:endParaRPr lang="fa-IR"/>
          </a:p>
        </p:txBody>
      </p:sp>
      <p:sp>
        <p:nvSpPr>
          <p:cNvPr id="4" name="Flowchart: Process 3"/>
          <p:cNvSpPr/>
          <p:nvPr/>
        </p:nvSpPr>
        <p:spPr>
          <a:xfrm>
            <a:off x="838200" y="4203291"/>
            <a:ext cx="5294671" cy="1165122"/>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برتری دولت ها در داخل سیستم بین المللی</a:t>
            </a:r>
            <a:endParaRPr lang="fa-IR"/>
          </a:p>
        </p:txBody>
      </p:sp>
    </p:spTree>
    <p:extLst>
      <p:ext uri="{BB962C8B-B14F-4D97-AF65-F5344CB8AC3E}">
        <p14:creationId xmlns:p14="http://schemas.microsoft.com/office/powerpoint/2010/main" val="3453065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قرار، از دیدگاه رهیافت رئالیستی، دولت های ملی بازیگران و عاملان اصلی عرصه بین المللی به شمار می روند که در راه تأمین هر آنچه به سود خود تشخیص می دهند. بی توجه به منافع کل اجتماع بین المللی، کوشش، همکاری و ستیز می کنند. به سبب آن که روحیه بر همه دولت ها حاکم است در عرصه بین المللی « </a:t>
            </a:r>
            <a:r>
              <a:rPr lang="fa-IR" b="1">
                <a:solidFill>
                  <a:srgbClr val="FF0000"/>
                </a:solidFill>
                <a:cs typeface="B Nazanin" panose="00000400000000000000" pitchFamily="2" charset="-78"/>
              </a:rPr>
              <a:t>جنگ همه علیه همه</a:t>
            </a:r>
            <a:r>
              <a:rPr lang="fa-IR">
                <a:cs typeface="B Nazanin" panose="00000400000000000000" pitchFamily="2" charset="-78"/>
              </a:rPr>
              <a:t>» و بی نظمی پدید می آید. و به همین دلیل ارزش قدرت در سیاست بین المللی بارها بیش از ارزش آن در سیاست داخلی است.(3)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209368" y="4572000"/>
            <a:ext cx="3864077" cy="1194619"/>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بازیگران و عاملان اصلی</a:t>
            </a:r>
            <a:endParaRPr lang="fa-IR"/>
          </a:p>
        </p:txBody>
      </p:sp>
    </p:spTree>
    <p:extLst>
      <p:ext uri="{BB962C8B-B14F-4D97-AF65-F5344CB8AC3E}">
        <p14:creationId xmlns:p14="http://schemas.microsoft.com/office/powerpoint/2010/main" val="3907927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مبادی، نظریه پردازان و مفاهیم تئوری سلطه و وابستگی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a:t>
            </a:r>
            <a:r>
              <a:rPr lang="fa-IR">
                <a:cs typeface="B Nazanin" panose="00000400000000000000" pitchFamily="2" charset="-78"/>
              </a:rPr>
              <a:t>از جنگ جهانی دوم، درباره چگونگی نگرش بر سیاست خارجی، به منظور؟؟؟در سیاست، تئوری های نوبلی ارائه شد. این تئوری ها در نتیجه تحولات اجتماع بین المللی، که بر سیاست خارجی در جبهه گیری دولت ها نیز اثر نهادند. با آگاهی از نارسایی های رهبانیت رئالیستی عرضه شدند و به؟؟؟ خود کوشیدند روابط و </a:t>
            </a:r>
            <a:r>
              <a:rPr lang="fa-IR" smtClean="0">
                <a:cs typeface="B Nazanin" panose="00000400000000000000" pitchFamily="2" charset="-78"/>
              </a:rPr>
              <a:t>مناسبات </a:t>
            </a:r>
            <a:r>
              <a:rPr lang="fa-IR">
                <a:cs typeface="B Nazanin" panose="00000400000000000000" pitchFamily="2" charset="-78"/>
              </a:rPr>
              <a:t>میان دولت ها و نهاد های بین المللی را دقیقاً نبیین کنند و توضیح دهند.</a:t>
            </a:r>
            <a:endParaRPr lang="en-US">
              <a:cs typeface="B Nazanin" panose="00000400000000000000" pitchFamily="2" charset="-78"/>
            </a:endParaRPr>
          </a:p>
        </p:txBody>
      </p:sp>
      <p:sp>
        <p:nvSpPr>
          <p:cNvPr id="4" name="Flowchart: Process 3"/>
          <p:cNvSpPr/>
          <p:nvPr/>
        </p:nvSpPr>
        <p:spPr>
          <a:xfrm>
            <a:off x="1445342" y="4365523"/>
            <a:ext cx="3406877" cy="1135625"/>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نارسایی های رهبانیت رئالیستی</a:t>
            </a:r>
            <a:endParaRPr lang="fa-IR"/>
          </a:p>
        </p:txBody>
      </p:sp>
    </p:spTree>
    <p:extLst>
      <p:ext uri="{BB962C8B-B14F-4D97-AF65-F5344CB8AC3E}">
        <p14:creationId xmlns:p14="http://schemas.microsoft.com/office/powerpoint/2010/main" val="4184715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؟؟؟تئوری های ؟؟؟از </a:t>
            </a:r>
            <a:r>
              <a:rPr lang="fa-IR" b="1">
                <a:solidFill>
                  <a:srgbClr val="FF0000"/>
                </a:solidFill>
                <a:cs typeface="B Nazanin" panose="00000400000000000000" pitchFamily="2" charset="-78"/>
              </a:rPr>
              <a:t>پژوهش های مؤسسه تعلیق درباره « صلح» </a:t>
            </a:r>
            <a:r>
              <a:rPr lang="fa-IR">
                <a:cs typeface="B Nazanin" panose="00000400000000000000" pitchFamily="2" charset="-78"/>
              </a:rPr>
              <a:t>که در اروپا جانبدارانی دارد. برخاسته است. از جمله نظریه پردازانی که به آن مؤسسه تعلق دارند ؟؟؟ (؟؟؟)، سنگهاس (؟؟؟) و؟؟؟ (؟؟؟) هستند. ایده درباره نظریه پردازان متعلق به تحقیق درباره «صلح» نباید بدان پیشداوری کرد که اینان افرادی دور از واقعیت های اجتماع بین المللی بوده، در ؟؟؟ ؟؟؟خود ساخته ای فرو رفته، ؟؟؟را بر پدیده های سیاسی تحمیل می کنند. </a:t>
            </a:r>
          </a:p>
        </p:txBody>
      </p:sp>
    </p:spTree>
    <p:extLst>
      <p:ext uri="{BB962C8B-B14F-4D97-AF65-F5344CB8AC3E}">
        <p14:creationId xmlns:p14="http://schemas.microsoft.com/office/powerpoint/2010/main" val="2965607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اینان نظریه پردازانی هستند که معتقدند برای بررسی هر پدیده در آغاز باید داده های قابل اعتمادی پیرامون موضوع فراهم آورد و سپس به مطالعه پرداخت. اما از آنجا که به مسائل جنگ و صلح و راه های جلوگیری از جنگ و استقرار صلح بین المللی، بیشتر توجه نشان می دهد. ؟؟؟ نسبتاً نامناسب «</a:t>
            </a:r>
            <a:r>
              <a:rPr lang="fa-IR" b="1">
                <a:solidFill>
                  <a:srgbClr val="FF0000"/>
                </a:solidFill>
                <a:cs typeface="B Nazanin" panose="00000400000000000000" pitchFamily="2" charset="-78"/>
              </a:rPr>
              <a:t>تحقیق درباره صلح</a:t>
            </a:r>
            <a:r>
              <a:rPr lang="fa-IR">
                <a:cs typeface="B Nazanin" panose="00000400000000000000" pitchFamily="2" charset="-78"/>
              </a:rPr>
              <a:t>» را نیز هموار دارند.(4) </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431008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گروه دیگری از نظریه پردازان، دانشمندانی هستند که مطالعاتشان را بیشتر به جهان سوم متوجه کرده اند و ساختار و نهادهای کشور های جهان سوم و روابط آنها با یکدیگر و کشور های صنعتی پیشرفته را مورد پژوهش قرار می دهند، نظریه پردازانی مانند؟؟؟ (؟؟؟) فرانک (؟؟؟) ؟؟؟ (؟؟؟)، سمیراین، و مانند آنان گروه دیگری هم وجود دارند که از رهبانیت مارکینی-؟؟؟سیاست خارجی تأثیر گرفته اند. </a:t>
            </a:r>
          </a:p>
        </p:txBody>
      </p:sp>
    </p:spTree>
    <p:extLst>
      <p:ext uri="{BB962C8B-B14F-4D97-AF65-F5344CB8AC3E}">
        <p14:creationId xmlns:p14="http://schemas.microsoft.com/office/powerpoint/2010/main" val="407553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اینان که خود را از چنان رهبانیتی ناگزیر می بینند، با کاربرد شیوه نگارش آن، برای بررسی روابط میان ملت ها الگو های ویژه ابداعی شان را عرضه می دارند. کسانی مانند ؟؟؟(؟؟؟) ؟؟؟؟؟؟(؟؟؟) بر؟؟؟؟؟ تاریخ نگاران تجدید نظرطلبی نیز مانند ویلیامز (؟؟؟)؟؟؟ ؟؟؟ بر امثال آنان در سال های دهه 1350(1970)، تئوری سلطه بر وابستگی را پذیرفته، در بررسی های تاریخی شان از آن بهره جسته اند.(5)</a:t>
            </a:r>
            <a:endParaRPr lang="en-US">
              <a:cs typeface="B Nazanin" panose="00000400000000000000" pitchFamily="2" charset="-78"/>
            </a:endParaRPr>
          </a:p>
          <a:p>
            <a:endParaRPr lang="fa-IR"/>
          </a:p>
        </p:txBody>
      </p:sp>
      <p:sp>
        <p:nvSpPr>
          <p:cNvPr id="4" name="Flowchart: Process 3"/>
          <p:cNvSpPr/>
          <p:nvPr/>
        </p:nvSpPr>
        <p:spPr>
          <a:xfrm>
            <a:off x="1337482" y="4121624"/>
            <a:ext cx="3289110" cy="1009934"/>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الگو های ویژه ابداعی شان</a:t>
            </a:r>
            <a:endParaRPr lang="fa-IR"/>
          </a:p>
        </p:txBody>
      </p:sp>
    </p:spTree>
    <p:extLst>
      <p:ext uri="{BB962C8B-B14F-4D97-AF65-F5344CB8AC3E}">
        <p14:creationId xmlns:p14="http://schemas.microsoft.com/office/powerpoint/2010/main" val="1124036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به هر حال، این نظریه پردازان، با وجود تفاوت ها در عرضه بررسی ها و ارزش گذاری هایشان، همگان در چارچوب تئوری سلطه و وابستگی به پژوهش در سیاست خارجی می پردازند.</a:t>
            </a:r>
            <a:endParaRPr lang="en-US">
              <a:cs typeface="B Nazanin" panose="00000400000000000000" pitchFamily="2" charset="-78"/>
            </a:endParaRPr>
          </a:p>
          <a:p>
            <a:pPr algn="just"/>
            <a:r>
              <a:rPr lang="fa-IR">
                <a:cs typeface="B Nazanin" panose="00000400000000000000" pitchFamily="2" charset="-78"/>
              </a:rPr>
              <a:t>پیش از توضیح گزاره های تشکیل دهنده تئوری سلطه و وابستگی، لازم است خاستگاه پیدایی آن آشکار شود. این تئوری، به عنوان یک رهبانیت و شیوه رویکرد برای تحلیل سیاست خارجی، خود از تئوری وابستگی اقتصادی برخاسته است. </a:t>
            </a:r>
          </a:p>
        </p:txBody>
      </p:sp>
    </p:spTree>
    <p:extLst>
      <p:ext uri="{BB962C8B-B14F-4D97-AF65-F5344CB8AC3E}">
        <p14:creationId xmlns:p14="http://schemas.microsoft.com/office/powerpoint/2010/main" val="877878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سیاست </a:t>
            </a:r>
            <a:r>
              <a:rPr lang="fa-IR">
                <a:cs typeface="B Nazanin" panose="00000400000000000000" pitchFamily="2" charset="-78"/>
              </a:rPr>
              <a:t>خارجی دولت ها همواره زمینۀ توجه علاقمندان به مسائل سیاسی بوده است. اما همگان به یک اندازه به آن توجه ندارند، سیاست شناسان و پژوهشگران رشته روابط بین المللی افرادی هستند که بیش از دیگران به مسائل مربوط به سیاست خارجی و روابط بین المللی توجه نشان می دهند.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838200" y="3598606"/>
            <a:ext cx="3156155" cy="148958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2060"/>
                </a:solidFill>
                <a:cs typeface="B Nazanin" panose="00000400000000000000" pitchFamily="2" charset="-78"/>
              </a:rPr>
              <a:t>سیاست خارجی دولت ها</a:t>
            </a:r>
            <a:endParaRPr lang="fa-IR" b="1">
              <a:solidFill>
                <a:srgbClr val="002060"/>
              </a:solidFill>
            </a:endParaRPr>
          </a:p>
        </p:txBody>
      </p:sp>
    </p:spTree>
    <p:extLst>
      <p:ext uri="{BB962C8B-B14F-4D97-AF65-F5344CB8AC3E}">
        <p14:creationId xmlns:p14="http://schemas.microsoft.com/office/powerpoint/2010/main" val="4269482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واقع، تئوری سلطه و وابستگی انطباق تئوری وابستگی اقتصادی که به عنوان دیدگاه نوینی در زمینه مسائل توسعه نیافتگی ارائه شده، بر سر مسائل برخاسته از نفوذ خارجی در اقتصاد سیاسی کشور های توسعه نیافته نظر دارد و عقب ماندگی کشور های وابسته را نتیجه سلطه اقتصادی کشور های توسعه یافته می داند. این تئوری «توسعه نیافتگی را نتیجه ویژگی های درونی- اقتصادی سیاسی و فرهنگی کشور های توسعه نیافته نمی داند.</a:t>
            </a:r>
          </a:p>
          <a:p>
            <a:endParaRPr lang="fa-IR"/>
          </a:p>
        </p:txBody>
      </p:sp>
      <p:sp>
        <p:nvSpPr>
          <p:cNvPr id="4" name="Flowchart: Alternate Process 3"/>
          <p:cNvSpPr/>
          <p:nvPr/>
        </p:nvSpPr>
        <p:spPr>
          <a:xfrm>
            <a:off x="1415845" y="4336026"/>
            <a:ext cx="3554361" cy="129785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ویژگی های درونی- اقتصادی سیاسی و فرهنگی</a:t>
            </a:r>
            <a:endParaRPr lang="fa-IR"/>
          </a:p>
        </p:txBody>
      </p:sp>
    </p:spTree>
    <p:extLst>
      <p:ext uri="{BB962C8B-B14F-4D97-AF65-F5344CB8AC3E}">
        <p14:creationId xmlns:p14="http://schemas.microsoft.com/office/powerpoint/2010/main" val="2065207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 بلکه ان را نتیجه روابط اقتصادی- سیاسی می داند که در طول تاریخ، کشور های </a:t>
            </a:r>
            <a:r>
              <a:rPr lang="fa-IR" smtClean="0">
                <a:cs typeface="B Nazanin" panose="00000400000000000000" pitchFamily="2" charset="-78"/>
              </a:rPr>
              <a:t>توسعه </a:t>
            </a:r>
            <a:r>
              <a:rPr lang="fa-IR">
                <a:cs typeface="B Nazanin" panose="00000400000000000000" pitchFamily="2" charset="-78"/>
              </a:rPr>
              <a:t>نیافته «</a:t>
            </a:r>
            <a:r>
              <a:rPr lang="fa-IR" b="1">
                <a:solidFill>
                  <a:srgbClr val="FF0000"/>
                </a:solidFill>
                <a:cs typeface="B Nazanin" panose="00000400000000000000" pitchFamily="2" charset="-78"/>
              </a:rPr>
              <a:t>قمر</a:t>
            </a:r>
            <a:r>
              <a:rPr lang="fa-IR">
                <a:cs typeface="B Nazanin" panose="00000400000000000000" pitchFamily="2" charset="-78"/>
              </a:rPr>
              <a:t>» را به کشور های پیشرفته «</a:t>
            </a:r>
            <a:r>
              <a:rPr lang="fa-IR" b="1">
                <a:solidFill>
                  <a:srgbClr val="FF0000"/>
                </a:solidFill>
                <a:cs typeface="B Nazanin" panose="00000400000000000000" pitchFamily="2" charset="-78"/>
              </a:rPr>
              <a:t>متروپل</a:t>
            </a:r>
            <a:r>
              <a:rPr lang="fa-IR">
                <a:cs typeface="B Nazanin" panose="00000400000000000000" pitchFamily="2" charset="-78"/>
              </a:rPr>
              <a:t>» مربوط ساخته و توسعه دومی را به قیمت عقب ماندگی اولی فراهم آورده است».(6) این نوع رابطه، از لحاظ تئوری وابستگی کاربردهای اساساً متفاوتی دربردارند. از این تفسیر ها دو مورد استفاده عام را می توان استنباط کرد: «نخست، وضع وابسته به معنی فقدان بازیگر با عامل مستقل است. و دوم این که شکل بسیار بی تناسبی از وابستگی درونی جامعه را القاء می کند»(7</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77150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این استنباط پایه استدلال نظریه پردازانی است که وابستگی را بازتاب رشد نامستقل، فقدان استدلال واقعی از نفوذ حارجی یا فراملی، یا به مشابه خصلت های ویژه داخلی، خارجی، و فراملی می انگارند. این ویژگی های داخلی و فراملی گاه به عنوان «</a:t>
            </a:r>
            <a:r>
              <a:rPr lang="fa-IR" b="1">
                <a:solidFill>
                  <a:srgbClr val="FF0000"/>
                </a:solidFill>
                <a:cs typeface="B Nazanin" panose="00000400000000000000" pitchFamily="2" charset="-78"/>
              </a:rPr>
              <a:t>تحریف ساختار</a:t>
            </a:r>
            <a:r>
              <a:rPr lang="fa-IR">
                <a:cs typeface="B Nazanin" panose="00000400000000000000" pitchFamily="2" charset="-78"/>
              </a:rPr>
              <a:t>» مورد اشاره نظریه پردازان قرار می گیرند و مقصود از آن، حالتی است که اقتصاد محلی، به خاطر تأمین منافع و نیاز های خارجی با کشور مرکز، برنامه ریزی شده باشد.(8)</a:t>
            </a:r>
          </a:p>
        </p:txBody>
      </p:sp>
      <p:sp>
        <p:nvSpPr>
          <p:cNvPr id="4" name="Flowchart: Process 3"/>
          <p:cNvSpPr/>
          <p:nvPr/>
        </p:nvSpPr>
        <p:spPr>
          <a:xfrm>
            <a:off x="838200" y="4218038"/>
            <a:ext cx="5442155" cy="1179871"/>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بازتاب رشد نامستقل، فقدان استدلال واقعی از نفوذ حارجی یا فراملی</a:t>
            </a:r>
            <a:endParaRPr lang="fa-IR"/>
          </a:p>
        </p:txBody>
      </p:sp>
    </p:spTree>
    <p:extLst>
      <p:ext uri="{BB962C8B-B14F-4D97-AF65-F5344CB8AC3E}">
        <p14:creationId xmlns:p14="http://schemas.microsoft.com/office/powerpoint/2010/main" val="124016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از دیدگاه این نظریه پردازان، </a:t>
            </a:r>
            <a:r>
              <a:rPr lang="fa-IR">
                <a:solidFill>
                  <a:srgbClr val="00B0F0"/>
                </a:solidFill>
                <a:cs typeface="B Nazanin" panose="00000400000000000000" pitchFamily="2" charset="-78"/>
              </a:rPr>
              <a:t>فقدان یکپارچگی </a:t>
            </a:r>
            <a:r>
              <a:rPr lang="fa-IR">
                <a:cs typeface="B Nazanin" panose="00000400000000000000" pitchFamily="2" charset="-78"/>
              </a:rPr>
              <a:t>میان بخش های گوناگون اقتصاد داخلی ناشی از برنامه ریزی به خاطر تأمین منافع و نیاز های کشور مرکز، </a:t>
            </a:r>
            <a:r>
              <a:rPr lang="fa-IR">
                <a:solidFill>
                  <a:srgbClr val="00B0F0"/>
                </a:solidFill>
                <a:cs typeface="B Nazanin" panose="00000400000000000000" pitchFamily="2" charset="-78"/>
              </a:rPr>
              <a:t>وضع حاشیه ای </a:t>
            </a:r>
            <a:r>
              <a:rPr lang="fa-IR">
                <a:cs typeface="B Nazanin" panose="00000400000000000000" pitchFamily="2" charset="-78"/>
              </a:rPr>
              <a:t>بخش های اقتصاد داخلی، </a:t>
            </a:r>
            <a:r>
              <a:rPr lang="fa-IR">
                <a:solidFill>
                  <a:srgbClr val="00B0F0"/>
                </a:solidFill>
                <a:cs typeface="B Nazanin" panose="00000400000000000000" pitchFamily="2" charset="-78"/>
              </a:rPr>
              <a:t>شکاف روز افزون </a:t>
            </a:r>
            <a:r>
              <a:rPr lang="fa-IR">
                <a:cs typeface="B Nazanin" panose="00000400000000000000" pitchFamily="2" charset="-78"/>
              </a:rPr>
              <a:t>میان دارا و ندار در کشور های وابسته، همگی نتایج و نمونه های چنان تحریف هایی اند. هنوز تفسیر های دیگری وجود دارند. برخی معتقدند غیر ممکن است مفهوم </a:t>
            </a:r>
            <a:r>
              <a:rPr lang="fa-IR" smtClean="0">
                <a:cs typeface="B Nazanin" panose="00000400000000000000" pitchFamily="2" charset="-78"/>
              </a:rPr>
              <a:t>«</a:t>
            </a:r>
            <a:r>
              <a:rPr lang="fa-IR" b="1" smtClean="0">
                <a:solidFill>
                  <a:srgbClr val="FF0000"/>
                </a:solidFill>
                <a:cs typeface="B Nazanin" panose="00000400000000000000" pitchFamily="2" charset="-78"/>
              </a:rPr>
              <a:t>وضع </a:t>
            </a:r>
            <a:r>
              <a:rPr lang="fa-IR" b="1">
                <a:solidFill>
                  <a:srgbClr val="FF0000"/>
                </a:solidFill>
                <a:cs typeface="B Nazanin" panose="00000400000000000000" pitchFamily="2" charset="-78"/>
              </a:rPr>
              <a:t>وابسته</a:t>
            </a:r>
            <a:r>
              <a:rPr lang="fa-IR">
                <a:cs typeface="B Nazanin" panose="00000400000000000000" pitchFamily="2" charset="-78"/>
              </a:rPr>
              <a:t>» را به مفهومی مجرد و بی ابعاد تنزل داد. اینان می گویند «در حد کلی، مفهوم وابسته را باید مترادف مفاهیم مرتبط مانند رخنه خارجی، پیوند های سرمایه محلی و خارجی، یکپارچگی ساختاری یا عدم یکپارچگی میان بخش های گوناگون اقتصاد، به کار برد.»(9) </a:t>
            </a:r>
            <a:endParaRPr lang="en-US">
              <a:cs typeface="B Nazanin" panose="00000400000000000000" pitchFamily="2" charset="-78"/>
            </a:endParaRPr>
          </a:p>
        </p:txBody>
      </p:sp>
    </p:spTree>
    <p:extLst>
      <p:ext uri="{BB962C8B-B14F-4D97-AF65-F5344CB8AC3E}">
        <p14:creationId xmlns:p14="http://schemas.microsoft.com/office/powerpoint/2010/main" val="1866927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دیگر سخن، در این تفسیر، مفهوم وابسته اصطلاحی موجز برای بیان کل تئوری است. این تفسیر را دووال (؟؟؟) یکی از تفسیر های تئوری وابستگی اقتصادی می داند:« در کاربرد تئوری وابستگی، « وضع وابسته» توصیفی است از خصلت های ویژه، ( خصلت های اقتصادی اجتماعی سیاسی) به عنوان یک کل.»(10) در این تفسیر مفهوم وابسته به مشابه یک رشد، صفات و نیز پیوند های علت بر معلولی به کار برده شده است.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327355" y="4203290"/>
            <a:ext cx="3215148" cy="1106129"/>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پیوند های علت بر معلولی</a:t>
            </a:r>
            <a:endParaRPr lang="fa-IR"/>
          </a:p>
        </p:txBody>
      </p:sp>
    </p:spTree>
    <p:extLst>
      <p:ext uri="{BB962C8B-B14F-4D97-AF65-F5344CB8AC3E}">
        <p14:creationId xmlns:p14="http://schemas.microsoft.com/office/powerpoint/2010/main" val="735583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نظریه پردازان گوناگون هرچه می خواهند بگویند، مفهوم وضع وابسته یک معنی آشکار دارد: اتکای یک کشور به کشور دیگر، که البته جزئیات مسأله از جمله این که حد رابطه اتکاء نا چه اندازه است و زمینه های اتکاء کدامند باید معلوم شود. اما حتی اگر چنین مطالعه دقیقی هم صورت گیرد. باز پرسش بر جا می ماند، زیرا غالباً مفاهیم «</a:t>
            </a:r>
            <a:r>
              <a:rPr lang="fa-IR">
                <a:solidFill>
                  <a:srgbClr val="FF0000"/>
                </a:solidFill>
                <a:cs typeface="B Nazanin" panose="00000400000000000000" pitchFamily="2" charset="-78"/>
              </a:rPr>
              <a:t>وابسته</a:t>
            </a:r>
            <a:r>
              <a:rPr lang="fa-IR">
                <a:cs typeface="B Nazanin" panose="00000400000000000000" pitchFamily="2" charset="-78"/>
              </a:rPr>
              <a:t>» و «</a:t>
            </a:r>
            <a:r>
              <a:rPr lang="fa-IR">
                <a:solidFill>
                  <a:srgbClr val="FF0000"/>
                </a:solidFill>
                <a:cs typeface="B Nazanin" panose="00000400000000000000" pitchFamily="2" charset="-78"/>
              </a:rPr>
              <a:t>وابستگی</a:t>
            </a:r>
            <a:r>
              <a:rPr lang="fa-IR">
                <a:cs typeface="B Nazanin" panose="00000400000000000000" pitchFamily="2" charset="-78"/>
              </a:rPr>
              <a:t>» که یک رابطه است، درهم می آمیزند. شیاد تا حدی علت آن باشد که مفاهیم مزبور بیشتر در ادب اقتصادی آمریکای لاتین رواج یافت جایی که این مفاهیم به صراحت درک می شدند، و تا حدی علت آن بی میلی دانشمندان وابستگی اقتصادی است بر این که مفاهیم مزبور را از محتوای تاریخی شان خالی کنند و آنها را به حد یک مفهوم انتزاعی بی زمان و مکان برسانند</a:t>
            </a:r>
          </a:p>
        </p:txBody>
      </p:sp>
      <p:sp>
        <p:nvSpPr>
          <p:cNvPr id="4" name="Flowchart: Alternate Process 3"/>
          <p:cNvSpPr/>
          <p:nvPr/>
        </p:nvSpPr>
        <p:spPr>
          <a:xfrm>
            <a:off x="1224116" y="5147188"/>
            <a:ext cx="4601497" cy="82591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مفهوم انتزاعی بی زمان و مکان</a:t>
            </a:r>
            <a:endParaRPr lang="fa-IR"/>
          </a:p>
        </p:txBody>
      </p:sp>
    </p:spTree>
    <p:extLst>
      <p:ext uri="{BB962C8B-B14F-4D97-AF65-F5344CB8AC3E}">
        <p14:creationId xmlns:p14="http://schemas.microsoft.com/office/powerpoint/2010/main" val="1865217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توضیح این دو مفهوم، دو سانتوس می گوید: «وضع وابسته» وضعیتی است که در آن اقتصاد کشور های معینی به رشد اقتصاد کشور متنوع بستگی یافته است. در این وضعیت، رابطه درونی میان دو یا چند اقتصاد میان اقتصاد و بازرگانی خارجی شکل وابسته به خود می گیرد آن هم وقتی که برخی کشور ها (یعنی کشور های مسلط) خود کفایند، </a:t>
            </a:r>
          </a:p>
        </p:txBody>
      </p:sp>
    </p:spTree>
    <p:extLst>
      <p:ext uri="{BB962C8B-B14F-4D97-AF65-F5344CB8AC3E}">
        <p14:creationId xmlns:p14="http://schemas.microsoft.com/office/powerpoint/2010/main" val="2483373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حالی که کشور های دیگر کشور های وابسته خودکفایی را تنها به مشابه گستر و دامنه خودکفایی کشور سلطه دار می بینند این رابطه می تواند در رشد و توسعه کشور های وابسته تأثیر های مثبت، یا منفی برجا گذارد. (11) در این توضیح ساده،« وابستگی» به عنوان یک رابطه شده است، رابطه کارکردی میان اقتصاد مسلط و اقتصاد وابسته.</a:t>
            </a:r>
            <a:endParaRPr lang="en-US">
              <a:cs typeface="B Nazanin" panose="00000400000000000000" pitchFamily="2" charset="-78"/>
            </a:endParaRPr>
          </a:p>
        </p:txBody>
      </p:sp>
      <p:sp>
        <p:nvSpPr>
          <p:cNvPr id="4" name="Flowchart: Process 3"/>
          <p:cNvSpPr/>
          <p:nvPr/>
        </p:nvSpPr>
        <p:spPr>
          <a:xfrm>
            <a:off x="1356852" y="4350774"/>
            <a:ext cx="2639961" cy="870155"/>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کشور سلطه دار</a:t>
            </a:r>
            <a:endParaRPr lang="fa-IR"/>
          </a:p>
        </p:txBody>
      </p:sp>
      <p:sp>
        <p:nvSpPr>
          <p:cNvPr id="5" name="Flowchart: Alternate Process 4"/>
          <p:cNvSpPr/>
          <p:nvPr/>
        </p:nvSpPr>
        <p:spPr>
          <a:xfrm>
            <a:off x="7492181" y="4085303"/>
            <a:ext cx="2315497" cy="113562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کشور های وابسته</a:t>
            </a:r>
            <a:endParaRPr lang="fa-IR"/>
          </a:p>
        </p:txBody>
      </p:sp>
    </p:spTree>
    <p:extLst>
      <p:ext uri="{BB962C8B-B14F-4D97-AF65-F5344CB8AC3E}">
        <p14:creationId xmlns:p14="http://schemas.microsoft.com/office/powerpoint/2010/main" val="1971323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این بود برخی از تفسیر هایی که درباره تئوری وابستگی اقتصادی میان نظریه پردازان وجود دارند و در آغاز مقاله بی هیچ تأیید و نفی آمدند تا خواننده دریابد مقصود از وابستگی در این تئوری چیست، و تئوری سلطه و وابستگی به عنوان رهیافتی برای بررسی سیاست خارجی دولت ها از کدام مبادی برخاسته است. پرداختن به جزئیات خاستگاه این تئوری هم از آن رو بود که پایه های بنیانی آن به کوتاهی گفته شوند. در این جا به مایه اصلی بحث می پردازیم و یا توضیحی از تئوری سلطه و وابستگی در سیاست خارجی آن را ادامه می دهیم.</a:t>
            </a:r>
          </a:p>
        </p:txBody>
      </p:sp>
      <p:sp>
        <p:nvSpPr>
          <p:cNvPr id="4" name="Flowchart: Alternate Process 3"/>
          <p:cNvSpPr/>
          <p:nvPr/>
        </p:nvSpPr>
        <p:spPr>
          <a:xfrm>
            <a:off x="838200" y="4557252"/>
            <a:ext cx="3023420" cy="120936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سیاست خارجی دولت ها</a:t>
            </a:r>
            <a:endParaRPr lang="fa-IR"/>
          </a:p>
        </p:txBody>
      </p:sp>
    </p:spTree>
    <p:extLst>
      <p:ext uri="{BB962C8B-B14F-4D97-AF65-F5344CB8AC3E}">
        <p14:creationId xmlns:p14="http://schemas.microsoft.com/office/powerpoint/2010/main" val="3999556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تعریف، یا توصیفی که می توان از تئوری سلطه و وابستگی در سیاست خارجی به دست داد- باز گذشته از منازعات عمده ای که هنوز میان جانبداران این تئوری وجود دارند و بسیاری از مدل ها و تئوری های پذیرفته شده روابط بین الملل را مورد تردید قرار می دهند- آن است که تئوری سلطه و وابستگی، سیاست خارجی را کم و بیش نیرویی یکپارچه می بیند که در عرصه ملی، صحنه بین الملل و فوق ملی هم پیوند عمل می کند</a:t>
            </a:r>
            <a:r>
              <a:rPr lang="fa-IR" smtClean="0">
                <a:cs typeface="B Nazanin" panose="00000400000000000000" pitchFamily="2" charset="-78"/>
              </a:rPr>
              <a:t>..</a:t>
            </a:r>
            <a:endParaRPr lang="en-US">
              <a:cs typeface="B Nazanin" panose="00000400000000000000" pitchFamily="2" charset="-78"/>
            </a:endParaRPr>
          </a:p>
        </p:txBody>
      </p:sp>
      <p:sp>
        <p:nvSpPr>
          <p:cNvPr id="4" name="Flowchart: Process 3"/>
          <p:cNvSpPr/>
          <p:nvPr/>
        </p:nvSpPr>
        <p:spPr>
          <a:xfrm>
            <a:off x="1283110" y="4291781"/>
            <a:ext cx="3377380" cy="119461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تئوری سلطه و وابستگی در سیاست خارجی</a:t>
            </a:r>
            <a:endParaRPr lang="fa-IR"/>
          </a:p>
        </p:txBody>
      </p:sp>
    </p:spTree>
    <p:extLst>
      <p:ext uri="{BB962C8B-B14F-4D97-AF65-F5344CB8AC3E}">
        <p14:creationId xmlns:p14="http://schemas.microsoft.com/office/powerpoint/2010/main" val="3189116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a:t>
            </a:r>
            <a:r>
              <a:rPr lang="fa-IR" b="1" smtClean="0">
                <a:solidFill>
                  <a:srgbClr val="FF0000"/>
                </a:solidFill>
                <a:cs typeface="B Nazanin" panose="00000400000000000000" pitchFamily="2" charset="-78"/>
              </a:rPr>
              <a:t>سیاست </a:t>
            </a:r>
            <a:r>
              <a:rPr lang="fa-IR" b="1">
                <a:solidFill>
                  <a:srgbClr val="FF0000"/>
                </a:solidFill>
                <a:cs typeface="B Nazanin" panose="00000400000000000000" pitchFamily="2" charset="-78"/>
              </a:rPr>
              <a:t>خارجی</a:t>
            </a:r>
            <a:r>
              <a:rPr lang="fa-IR">
                <a:cs typeface="B Nazanin" panose="00000400000000000000" pitchFamily="2" charset="-78"/>
              </a:rPr>
              <a:t>» هم مانند هر دانش دیگری، مقولات تئوری های ویژه ای دارد که پژوهشگران سیاسی ناگریز از </a:t>
            </a:r>
            <a:r>
              <a:rPr lang="fa-IR" smtClean="0">
                <a:cs typeface="B Nazanin" panose="00000400000000000000" pitchFamily="2" charset="-78"/>
              </a:rPr>
              <a:t>در </a:t>
            </a:r>
            <a:r>
              <a:rPr lang="fa-IR">
                <a:cs typeface="B Nazanin" panose="00000400000000000000" pitchFamily="2" charset="-78"/>
              </a:rPr>
              <a:t>طول تاریخ روابط میان ملت ها، پژوهشگران سیاسی برای تبیین رویداد های بین المللی با مقولات و تئوری های موجود را به کار برده اند یا تئوری های نوینی برای بررسی روابط بین الملل به طور کلی و سیاست خارجی به طور خاص در اختیار علاقه مندان به مسائل سیاسی قرار داده اند. </a:t>
            </a:r>
          </a:p>
        </p:txBody>
      </p:sp>
    </p:spTree>
    <p:extLst>
      <p:ext uri="{BB962C8B-B14F-4D97-AF65-F5344CB8AC3E}">
        <p14:creationId xmlns:p14="http://schemas.microsoft.com/office/powerpoint/2010/main" val="2507697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تئوری می کوشد الگوهای سلطه و؟؟؟، و نیز الگو های تضاد یا همکاری میان دولت ها را توضیح دهد و تبیین نماید. این تئوری، در جریان تبیین و توضیح، سیستم دولت ملی را برتر از همه الگوها و سیستم ها قرار می دهد و از آن نوعی درک و تصویر ایسنا عرضه می دارد. البته باید گفت که سیستم مورد نظر این تئوری با سیستم دولت ملی مورد نظر رئالیست ها فرق های زیادی دارد که در جریان بررسی گزاره های مربوط به چگونگی رهیافت تئوری سلطه و وابستگی آشکار خواهند شد</a:t>
            </a:r>
          </a:p>
        </p:txBody>
      </p:sp>
      <p:sp>
        <p:nvSpPr>
          <p:cNvPr id="4" name="Flowchart: Process 3"/>
          <p:cNvSpPr/>
          <p:nvPr/>
        </p:nvSpPr>
        <p:spPr>
          <a:xfrm>
            <a:off x="1297858" y="4291781"/>
            <a:ext cx="3819832" cy="116512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سیستم دولت ملی مورد نظر رئالیست ها</a:t>
            </a:r>
            <a:endParaRPr lang="fa-IR"/>
          </a:p>
        </p:txBody>
      </p:sp>
    </p:spTree>
    <p:extLst>
      <p:ext uri="{BB962C8B-B14F-4D97-AF65-F5344CB8AC3E}">
        <p14:creationId xmlns:p14="http://schemas.microsoft.com/office/powerpoint/2010/main" val="28564395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گزاره های تئوری سلطه و </a:t>
            </a:r>
            <a:r>
              <a:rPr lang="fa-IR" b="1" smtClean="0">
                <a:solidFill>
                  <a:srgbClr val="FF0000"/>
                </a:solidFill>
                <a:cs typeface="B Nazanin" panose="00000400000000000000" pitchFamily="2" charset="-78"/>
              </a:rPr>
              <a:t>وابستگی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a:t>
            </a:r>
            <a:r>
              <a:rPr lang="fa-IR">
                <a:cs typeface="B Nazanin" panose="00000400000000000000" pitchFamily="2" charset="-78"/>
              </a:rPr>
              <a:t>بررسی؟؟؟ های رهیافت تئوری سلطه و وابستگی در سیاست خارجی، ؟؟؟ تفصیل آن، چهار گزاره مورد بحث و روشنفکری قرار خواهند گرفت که به زعم جانبداران این تئوری ارتباط تنگاتنگ دارند و در تحلیل نهایی باید با هم در نظر آیند.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401097" y="4026310"/>
            <a:ext cx="2728451" cy="943896"/>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چهار گزاره</a:t>
            </a:r>
            <a:endParaRPr lang="fa-IR"/>
          </a:p>
        </p:txBody>
      </p:sp>
    </p:spTree>
    <p:extLst>
      <p:ext uri="{BB962C8B-B14F-4D97-AF65-F5344CB8AC3E}">
        <p14:creationId xmlns:p14="http://schemas.microsoft.com/office/powerpoint/2010/main" val="36149287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1– تحول سیستم دولت ملی </a:t>
            </a:r>
            <a:endParaRPr lang="en-US" b="1">
              <a:solidFill>
                <a:srgbClr val="FF0000"/>
              </a:solidFill>
              <a:cs typeface="B Nazanin" panose="00000400000000000000" pitchFamily="2" charset="-78"/>
            </a:endParaRPr>
          </a:p>
          <a:p>
            <a:pPr algn="just"/>
            <a:r>
              <a:rPr lang="fa-IR">
                <a:cs typeface="B Nazanin" panose="00000400000000000000" pitchFamily="2" charset="-78"/>
              </a:rPr>
              <a:t>از دیدگاه تئوری سلطه و وابستگی، سیستم دولت های ملی که رئالیست ها آن را در کانون نظریاتشان قرار می دهند، به صورت سیستم سلطه جهانی در می آید، به محیط ملی و محلی داخل مرز های دولت ها،از جمله به ساختار قدرت، طبقات اجتماعی- اقتصادی و هنجار های حاکم بر رفتار میان طبقات و درون آنها شباهت می یابد، و این شباهت زمان به زمان گسترش بیشتر پیدا می کند.(12) </a:t>
            </a:r>
            <a:endParaRPr lang="en-US">
              <a:cs typeface="B Nazanin" panose="00000400000000000000" pitchFamily="2" charset="-78"/>
            </a:endParaRPr>
          </a:p>
          <a:p>
            <a:pPr algn="just"/>
            <a:r>
              <a:rPr lang="fa-IR" smtClean="0">
                <a:cs typeface="B Nazanin" panose="00000400000000000000" pitchFamily="2" charset="-78"/>
              </a:rPr>
              <a:t>.</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25831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دیگر سخن همان سیستم سلسله مراتب موجود در جامعه ملی، در اجتماع بین المللی هم پایدار می شود و میان طبقات اجتماعی و اقتصادی بین المللی رابطه فراسستی و فرودستی از نوع رابطه جامعه ملی به وجود می آید</a:t>
            </a:r>
            <a:endParaRPr lang="fa-IR"/>
          </a:p>
        </p:txBody>
      </p:sp>
      <p:sp>
        <p:nvSpPr>
          <p:cNvPr id="4" name="Flowchart: Alternate Process 3"/>
          <p:cNvSpPr/>
          <p:nvPr/>
        </p:nvSpPr>
        <p:spPr>
          <a:xfrm>
            <a:off x="1356852" y="3908323"/>
            <a:ext cx="2979174" cy="135685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فراسستی و فرودستی</a:t>
            </a:r>
            <a:endParaRPr lang="fa-IR"/>
          </a:p>
        </p:txBody>
      </p:sp>
    </p:spTree>
    <p:extLst>
      <p:ext uri="{BB962C8B-B14F-4D97-AF65-F5344CB8AC3E}">
        <p14:creationId xmlns:p14="http://schemas.microsoft.com/office/powerpoint/2010/main" val="7147225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چنان که بیشتر گفته شد، </a:t>
            </a:r>
            <a:r>
              <a:rPr lang="fa-IR" b="1">
                <a:solidFill>
                  <a:srgbClr val="FF0000"/>
                </a:solidFill>
                <a:cs typeface="B Nazanin" panose="00000400000000000000" pitchFamily="2" charset="-78"/>
              </a:rPr>
              <a:t>نظر رایج میان رئالیست ها این است که اجتماع بین المللی دارای ساختار های قدرت مشخص، و روند های کنترل منظم نیست</a:t>
            </a:r>
            <a:r>
              <a:rPr lang="fa-IR">
                <a:cs typeface="B Nazanin" panose="00000400000000000000" pitchFamily="2" charset="-78"/>
              </a:rPr>
              <a:t>. برای ایجاد یک جامعه شرایط لازم را ندارد. بی نظمی و هرج و مرج بر آن غالب است. در آن دولت ها به عنوان بازیگران و عاملان جدا از هم نقش عمده دارند، و از لحاظ فرهنگی دارای یکپارچگی نیست. بنابراین، اجتماع بین المللی از جامعه ملی تفاوت دارد که در آن قدرت، نظم، و امنیت کاملاً مستقرند و یگانگی فرهنگی وجود دارد</a:t>
            </a:r>
          </a:p>
        </p:txBody>
      </p:sp>
    </p:spTree>
    <p:extLst>
      <p:ext uri="{BB962C8B-B14F-4D97-AF65-F5344CB8AC3E}">
        <p14:creationId xmlns:p14="http://schemas.microsoft.com/office/powerpoint/2010/main" val="3246952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این نظر رایج میان رئالیست ها مورد ایراد قرار می دهد و معتقد است که برای شناخت اجتماع بین المللی، این واقعیت باید در کانون توجه قرار گیرد که</a:t>
            </a:r>
            <a:endParaRPr lang="en-US">
              <a:cs typeface="B Nazanin" panose="00000400000000000000" pitchFamily="2" charset="-78"/>
            </a:endParaRPr>
          </a:p>
          <a:p>
            <a:pPr algn="just"/>
            <a:r>
              <a:rPr lang="fa-IR">
                <a:cs typeface="B Nazanin" panose="00000400000000000000" pitchFamily="2" charset="-78"/>
              </a:rPr>
              <a:t>اجتماع بین المللی نتیجه رشد سرمایه داری و جنبش های ضد سرمایه داری، که در مقیاس جهانی، خود سرمایه داری انگیزنده آنها است، هویت دیگری یافته است. الگو های روابط میان دولت های سرمایه داری هم دارای یک «</a:t>
            </a:r>
            <a:r>
              <a:rPr lang="fa-IR" b="1">
                <a:solidFill>
                  <a:srgbClr val="FF0000"/>
                </a:solidFill>
                <a:cs typeface="B Nazanin" panose="00000400000000000000" pitchFamily="2" charset="-78"/>
              </a:rPr>
              <a:t>پیچیدگی عمل</a:t>
            </a:r>
            <a:r>
              <a:rPr lang="fa-IR">
                <a:cs typeface="B Nazanin" panose="00000400000000000000" pitchFamily="2" charset="-78"/>
              </a:rPr>
              <a:t>» است که به تازگی در عرصه بین المللی پدید آمده است و در تاریخ روابط میان دولت ها معادل و همتا ندارد.(13)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106129" y="4748981"/>
            <a:ext cx="4557252" cy="1106129"/>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نتیجه رشد سرمایه داری و جنبش های ضد سرمایه داری</a:t>
            </a:r>
            <a:endParaRPr lang="fa-IR"/>
          </a:p>
        </p:txBody>
      </p:sp>
    </p:spTree>
    <p:extLst>
      <p:ext uri="{BB962C8B-B14F-4D97-AF65-F5344CB8AC3E}">
        <p14:creationId xmlns:p14="http://schemas.microsoft.com/office/powerpoint/2010/main" val="2958609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معنی سخن سنگهاس این است که بی نظمی برخاسته از فقدان یک قدرت جهانی متمرکز در اجتماع بین المللی، در نتیجه گسترش سرمایه داری بین المللی، اجتماع بین المللی را از یک سو به همگرایی و تشابه فراینده با جامعه ملی سوق می دهد و از سوی دیگر موجب می شود روابط میان اجزاء این سیستم، یعنی دولت های سرمایه داری زمان به زمان پیچیده تر و بقرنج تر؟؟؟وسبب پیچیدگی ؟؟؟وعمل دولت ها در صحنه بین المللی شود. به علت وجود جنبش های ضد سرمایه داری در درون این سیستم که براندازی آن را در برنامه خود قرار داده اند. پیچیدگی روابط شدت بیشتری می یابد.</a:t>
            </a:r>
          </a:p>
        </p:txBody>
      </p:sp>
      <p:sp>
        <p:nvSpPr>
          <p:cNvPr id="4" name="Flowchart: Alternate Process 3"/>
          <p:cNvSpPr/>
          <p:nvPr/>
        </p:nvSpPr>
        <p:spPr>
          <a:xfrm>
            <a:off x="1533832" y="4704735"/>
            <a:ext cx="3510116" cy="95864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همگرایی و تشابه فراینده</a:t>
            </a:r>
            <a:endParaRPr lang="fa-IR"/>
          </a:p>
        </p:txBody>
      </p:sp>
    </p:spTree>
    <p:extLst>
      <p:ext uri="{BB962C8B-B14F-4D97-AF65-F5344CB8AC3E}">
        <p14:creationId xmlns:p14="http://schemas.microsoft.com/office/powerpoint/2010/main" val="21425303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توجه به این خصیصه ها، ؟؟؟ یکی دیگر از نظریه پردازان تئوری سلطه و وابستگی متعلق به «</a:t>
            </a:r>
            <a:r>
              <a:rPr lang="fa-IR" smtClean="0">
                <a:solidFill>
                  <a:srgbClr val="FF0000"/>
                </a:solidFill>
                <a:cs typeface="B Nazanin" panose="00000400000000000000" pitchFamily="2" charset="-78"/>
              </a:rPr>
              <a:t>تحقیق </a:t>
            </a:r>
            <a:r>
              <a:rPr lang="fa-IR">
                <a:solidFill>
                  <a:srgbClr val="FF0000"/>
                </a:solidFill>
                <a:cs typeface="B Nazanin" panose="00000400000000000000" pitchFamily="2" charset="-78"/>
              </a:rPr>
              <a:t>درباره صلح</a:t>
            </a:r>
            <a:r>
              <a:rPr lang="fa-IR">
                <a:cs typeface="B Nazanin" panose="00000400000000000000" pitchFamily="2" charset="-78"/>
              </a:rPr>
              <a:t>» استدلال می کند که الگو های پدید آمده از گسترش سرمایه داری ببین المللی در میان دولت های سرمایه داری، تغییر سیاست بین المللی را در راستای برقراری «</a:t>
            </a:r>
            <a:r>
              <a:rPr lang="fa-IR">
                <a:solidFill>
                  <a:srgbClr val="FF0000"/>
                </a:solidFill>
                <a:cs typeface="B Nazanin" panose="00000400000000000000" pitchFamily="2" charset="-78"/>
              </a:rPr>
              <a:t>سیستم جهانی سلطه</a:t>
            </a:r>
            <a:r>
              <a:rPr lang="fa-IR">
                <a:cs typeface="B Nazanin" panose="00000400000000000000" pitchFamily="2" charset="-78"/>
              </a:rPr>
              <a:t>» آسان می کند. این سیستم جهانی بر پایه «</a:t>
            </a:r>
            <a:r>
              <a:rPr lang="fa-IR">
                <a:solidFill>
                  <a:srgbClr val="FF0000"/>
                </a:solidFill>
                <a:cs typeface="B Nazanin" panose="00000400000000000000" pitchFamily="2" charset="-78"/>
              </a:rPr>
              <a:t>ساختار، بازیگران و روندها</a:t>
            </a:r>
            <a:r>
              <a:rPr lang="fa-IR">
                <a:cs typeface="B Nazanin" panose="00000400000000000000" pitchFamily="2" charset="-78"/>
              </a:rPr>
              <a:t>»(14) قرار دارد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41814020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استدلال؟؟؟ را باید در پرتو این واقعیت دید که در سیستم سرمایه داری، نابرابری اقتصادی، نابرابری سیاسی دولت ها در پی می آورد. دولت هایی به ظاهر ملی و مستقل به صورت عاملان سرمایه داری ملی و بین المللی در می آیند، زیرا منافع چهانی سرمایه داری همکاری سرمایه داران را ضروری می کند و دولت های ملی سرمایه داری استقلال عملشان را از دست می دهند</a:t>
            </a:r>
            <a:endParaRPr lang="fa-IR"/>
          </a:p>
        </p:txBody>
      </p:sp>
      <p:sp>
        <p:nvSpPr>
          <p:cNvPr id="4" name="Flowchart: Alternate Process 3"/>
          <p:cNvSpPr/>
          <p:nvPr/>
        </p:nvSpPr>
        <p:spPr>
          <a:xfrm>
            <a:off x="1548581" y="3996813"/>
            <a:ext cx="2816942" cy="122411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دولت هایی به ظاهر ملی و مستقل</a:t>
            </a:r>
            <a:endParaRPr lang="fa-IR"/>
          </a:p>
        </p:txBody>
      </p:sp>
    </p:spTree>
    <p:extLst>
      <p:ext uri="{BB962C8B-B14F-4D97-AF65-F5344CB8AC3E}">
        <p14:creationId xmlns:p14="http://schemas.microsoft.com/office/powerpoint/2010/main" val="31509946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به وجود آمدن رابطه سلطه، سیستم متمرکز دارای سلسله مراتب در اجتماع بین المللی پدیدار می شود، و سیستم جهانی سلطه، با کلان سرمایه داری بین المللی، بزرگ ترین دولت ها را نیز به صورت عاملان خود در می آورد. یه عقیده؟؟؟ این تغییر و تحول از سیستم دولت ملی به سیستم جهانی سلطه فقط وقتی می تواند عملی شود و شتاب بیشتری گیرد که میان سرمایه داری و جنبش های ضد سرمایه داری سازش به وجود آید. آشکار است نتیجه این سازش به سود سیستم جهانی سلطه خواهد بود و ساختار آن را مستحکم خواهد کرد.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2669458" y="4675238"/>
            <a:ext cx="6799006" cy="914400"/>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سیستم متمرکز دارای سلسله مراتب در اجتماع بین المللی</a:t>
            </a:r>
            <a:endParaRPr lang="fa-IR"/>
          </a:p>
        </p:txBody>
      </p:sp>
    </p:spTree>
    <p:extLst>
      <p:ext uri="{BB962C8B-B14F-4D97-AF65-F5344CB8AC3E}">
        <p14:creationId xmlns:p14="http://schemas.microsoft.com/office/powerpoint/2010/main" val="2516361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همین راه به تدریج تئوری هایی پدید آمدند که با وجود بی شماری و گوناگونی شان، می توان آنها را به دو دسته تقسیم کرد. </a:t>
            </a:r>
            <a:r>
              <a:rPr lang="fa-IR" b="1">
                <a:solidFill>
                  <a:srgbClr val="00B0F0"/>
                </a:solidFill>
                <a:cs typeface="B Nazanin" panose="00000400000000000000" pitchFamily="2" charset="-78"/>
              </a:rPr>
              <a:t>دسته نخست </a:t>
            </a:r>
            <a:r>
              <a:rPr lang="fa-IR">
                <a:cs typeface="B Nazanin" panose="00000400000000000000" pitchFamily="2" charset="-78"/>
              </a:rPr>
              <a:t>به </a:t>
            </a:r>
            <a:r>
              <a:rPr lang="fa-IR" b="1">
                <a:solidFill>
                  <a:srgbClr val="00B0F0"/>
                </a:solidFill>
                <a:cs typeface="B Nazanin" panose="00000400000000000000" pitchFamily="2" charset="-78"/>
              </a:rPr>
              <a:t>رهیافت رئالیستی سیاست خارجی </a:t>
            </a:r>
            <a:r>
              <a:rPr lang="fa-IR">
                <a:cs typeface="B Nazanin" panose="00000400000000000000" pitchFamily="2" charset="-78"/>
              </a:rPr>
              <a:t>مربوط است و </a:t>
            </a:r>
            <a:r>
              <a:rPr lang="fa-IR" b="1">
                <a:solidFill>
                  <a:srgbClr val="FF0000"/>
                </a:solidFill>
                <a:cs typeface="B Nazanin" panose="00000400000000000000" pitchFamily="2" charset="-78"/>
              </a:rPr>
              <a:t>دسته دوم </a:t>
            </a:r>
            <a:r>
              <a:rPr lang="fa-IR">
                <a:cs typeface="B Nazanin" panose="00000400000000000000" pitchFamily="2" charset="-78"/>
              </a:rPr>
              <a:t>دربرگیرنده تئوری جدید تری به نام « </a:t>
            </a:r>
            <a:r>
              <a:rPr lang="fa-IR" b="1">
                <a:solidFill>
                  <a:srgbClr val="FF0000"/>
                </a:solidFill>
                <a:cs typeface="B Nazanin" panose="00000400000000000000" pitchFamily="2" charset="-78"/>
              </a:rPr>
              <a:t>تئوری سلطه و وابستگی در سیاست خارجی</a:t>
            </a:r>
            <a:r>
              <a:rPr lang="fa-IR">
                <a:cs typeface="B Nazanin" panose="00000400000000000000" pitchFamily="2" charset="-78"/>
              </a:rPr>
              <a:t>» است.البته رهیافت مارکیستی هم وجود دارد از بحث این مقاله خارج است.</a:t>
            </a:r>
          </a:p>
          <a:p>
            <a:endParaRPr lang="fa-IR"/>
          </a:p>
        </p:txBody>
      </p:sp>
    </p:spTree>
    <p:extLst>
      <p:ext uri="{BB962C8B-B14F-4D97-AF65-F5344CB8AC3E}">
        <p14:creationId xmlns:p14="http://schemas.microsoft.com/office/powerpoint/2010/main" val="16752791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نظر؟؟؟ سلطه بدان معنی است که نهاد های اصلی زندگی سیاسی، اجتماعی و اقتصادی یک کشور زیر کنترل استثمار گران بین المللی باشد و بخشی از مازاد حاصله از تولید کالا توسط این نهاد های زیر کنترل به سود استثمارگران خارجی جذب شود. </a:t>
            </a:r>
            <a:r>
              <a:rPr lang="fa-IR" b="1">
                <a:solidFill>
                  <a:srgbClr val="FF0000"/>
                </a:solidFill>
                <a:cs typeface="B Nazanin" panose="00000400000000000000" pitchFamily="2" charset="-78"/>
              </a:rPr>
              <a:t>کنترل نهاد ها و جذب مازاد </a:t>
            </a:r>
            <a:r>
              <a:rPr lang="fa-IR">
                <a:cs typeface="B Nazanin" panose="00000400000000000000" pitchFamily="2" charset="-78"/>
              </a:rPr>
              <a:t>یا به واسطه عملیات مستقیم«</a:t>
            </a:r>
            <a:r>
              <a:rPr lang="fa-IR">
                <a:solidFill>
                  <a:srgbClr val="FF0000"/>
                </a:solidFill>
                <a:cs typeface="B Nazanin" panose="00000400000000000000" pitchFamily="2" charset="-78"/>
              </a:rPr>
              <a:t>در محل</a:t>
            </a:r>
            <a:r>
              <a:rPr lang="fa-IR">
                <a:cs typeface="B Nazanin" panose="00000400000000000000" pitchFamily="2" charset="-78"/>
              </a:rPr>
              <a:t>» است. که شکل اشغال نظامی و مدیریت سیاسی و اقتصادی آن محل را می یابد (یعنی استعمار) یا از راه؟؟؟ نخبگان داخلی (یعنی </a:t>
            </a:r>
            <a:r>
              <a:rPr lang="fa-IR" smtClean="0">
                <a:cs typeface="B Nazanin" panose="00000400000000000000" pitchFamily="2" charset="-78"/>
              </a:rPr>
              <a:t>نو استعمار</a:t>
            </a:r>
            <a:r>
              <a:rPr lang="fa-IR">
                <a:cs typeface="B Nazanin" panose="00000400000000000000" pitchFamily="2" charset="-78"/>
              </a:rPr>
              <a:t>)، اگر این کنترل و جذب از راه غیرمستقیم (یا نواستعمار) باشد نوعی سیستم چهانی پدید می آورد که قرار داشتن در آن خود به خود سبب می شود مازاد به وجود آمده در درون سیستم توسط نهاد های اصلی آن سیستم جذب شود و از راه کنترل جریان جذب، سلطه برقرار گردد</a:t>
            </a:r>
          </a:p>
        </p:txBody>
      </p:sp>
    </p:spTree>
    <p:extLst>
      <p:ext uri="{BB962C8B-B14F-4D97-AF65-F5344CB8AC3E}">
        <p14:creationId xmlns:p14="http://schemas.microsoft.com/office/powerpoint/2010/main" val="42498387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latin typeface="Calibri" panose="020F0502020204030204" pitchFamily="34" charset="0"/>
                <a:ea typeface="Calibri" panose="020F0502020204030204" pitchFamily="34" charset="0"/>
                <a:cs typeface="B Nazanin" panose="00000400000000000000" pitchFamily="2" charset="-78"/>
              </a:rPr>
              <a:t>بدین سان، حرکت از شکل مستقیم کنترل و جذب (استعمار) به سوی شکل غیرمستقیم آن (نو استعمار)، علی الاصول به تحول کشور های سلطه دار و استثمارگر از مرحله صنعتی به مرحله پس از آن می انجامد. مشخصه مرحله پس از صنعتی شدن </a:t>
            </a:r>
            <a:r>
              <a:rPr lang="fa-IR" smtClean="0">
                <a:latin typeface="Calibri" panose="020F0502020204030204" pitchFamily="34" charset="0"/>
                <a:ea typeface="Calibri" panose="020F0502020204030204" pitchFamily="34" charset="0"/>
                <a:cs typeface="B Nazanin" panose="00000400000000000000" pitchFamily="2" charset="-78"/>
              </a:rPr>
              <a:t>آن است </a:t>
            </a:r>
            <a:r>
              <a:rPr lang="fa-IR">
                <a:latin typeface="Calibri" panose="020F0502020204030204" pitchFamily="34" charset="0"/>
                <a:ea typeface="Calibri" panose="020F0502020204030204" pitchFamily="34" charset="0"/>
                <a:cs typeface="B Nazanin" panose="00000400000000000000" pitchFamily="2" charset="-78"/>
              </a:rPr>
              <a:t>که به جای تولید کالا، بیشتر به ارائه خدمات، یا قوت وفن و دانش علمی می پردازد و بخشی از تولید کالا را بر عهده کشور های زیر سلطه خود می اندازد. </a:t>
            </a:r>
            <a:endParaRPr lang="fa-IR">
              <a:cs typeface="B Nazanin" panose="00000400000000000000" pitchFamily="2" charset="-78"/>
            </a:endParaRPr>
          </a:p>
        </p:txBody>
      </p:sp>
      <p:sp>
        <p:nvSpPr>
          <p:cNvPr id="4" name="Flowchart: Connector 3"/>
          <p:cNvSpPr/>
          <p:nvPr/>
        </p:nvSpPr>
        <p:spPr>
          <a:xfrm>
            <a:off x="1755058" y="4262284"/>
            <a:ext cx="2212258" cy="1415845"/>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latin typeface="Calibri" panose="020F0502020204030204" pitchFamily="34" charset="0"/>
                <a:ea typeface="Calibri" panose="020F0502020204030204" pitchFamily="34" charset="0"/>
                <a:cs typeface="B Nazanin" panose="00000400000000000000" pitchFamily="2" charset="-78"/>
              </a:rPr>
              <a:t>صنعتی شدن</a:t>
            </a:r>
            <a:endParaRPr lang="fa-IR"/>
          </a:p>
        </p:txBody>
      </p:sp>
    </p:spTree>
    <p:extLst>
      <p:ext uri="{BB962C8B-B14F-4D97-AF65-F5344CB8AC3E}">
        <p14:creationId xmlns:p14="http://schemas.microsoft.com/office/powerpoint/2010/main" val="38776772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03510" y="1825625"/>
            <a:ext cx="7150290" cy="4351338"/>
          </a:xfrm>
        </p:spPr>
        <p:txBody>
          <a:bodyPr/>
          <a:lstStyle/>
          <a:p>
            <a:pPr algn="just"/>
            <a:r>
              <a:rPr lang="fa-IR">
                <a:latin typeface="Calibri" panose="020F0502020204030204" pitchFamily="34" charset="0"/>
                <a:ea typeface="Calibri" panose="020F0502020204030204" pitchFamily="34" charset="0"/>
                <a:cs typeface="B Nazanin" panose="00000400000000000000" pitchFamily="2" charset="-78"/>
              </a:rPr>
              <a:t>درباره این سیستم جهانی سلطه، پل باران می گوید:«مازاد تولید شده داخلی- یعنی تفاوت میان بازده و مصرف آن- به جای آن که مجداداً » در داخل کشور تحت سلطه سرمایه گذاری شود، توسط قدرت امپریالیستی برای مصرف«خارجی» تصاحب می گردد.(15) و چون کشور زیر سلطه از تولید دوباره کامل باز می ماند- ؟؟؟بسیار کند می شود.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160594" cy="2628900"/>
          </a:xfrm>
          <a:prstGeom prst="rect">
            <a:avLst/>
          </a:prstGeom>
        </p:spPr>
      </p:pic>
      <p:sp>
        <p:nvSpPr>
          <p:cNvPr id="5" name="TextBox 4"/>
          <p:cNvSpPr txBox="1"/>
          <p:nvPr/>
        </p:nvSpPr>
        <p:spPr>
          <a:xfrm>
            <a:off x="1692322" y="4858603"/>
            <a:ext cx="1514902" cy="400110"/>
          </a:xfrm>
          <a:prstGeom prst="rect">
            <a:avLst/>
          </a:prstGeom>
          <a:noFill/>
        </p:spPr>
        <p:txBody>
          <a:bodyPr wrap="square" rtlCol="1">
            <a:spAutoFit/>
          </a:bodyPr>
          <a:lstStyle/>
          <a:p>
            <a:pPr algn="ctr"/>
            <a:r>
              <a:rPr lang="fa-IR" sz="2000" smtClean="0">
                <a:solidFill>
                  <a:srgbClr val="FF0000"/>
                </a:solidFill>
                <a:cs typeface="B Nazanin" panose="00000400000000000000" pitchFamily="2" charset="-78"/>
              </a:rPr>
              <a:t>پل باران</a:t>
            </a:r>
            <a:endParaRPr lang="fa-IR" sz="2000">
              <a:solidFill>
                <a:srgbClr val="FF0000"/>
              </a:solidFill>
              <a:cs typeface="B Nazanin" panose="00000400000000000000" pitchFamily="2" charset="-78"/>
            </a:endParaRPr>
          </a:p>
        </p:txBody>
      </p:sp>
    </p:spTree>
    <p:extLst>
      <p:ext uri="{BB962C8B-B14F-4D97-AF65-F5344CB8AC3E}">
        <p14:creationId xmlns:p14="http://schemas.microsoft.com/office/powerpoint/2010/main" val="39874293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گفته می شود به نظر؟؟؟، سیستم جهانی سلطه برپایه «ساختار، بازیگران و روندها» قرار دارد و در نتیجه تغییر شکل سیاست بین الملل به وجود آمده است. سیستم جهانی سلطه از لحاظ «ساختار» مانند سلسله مراتب شرکت های چند ملیتی است. این شرکت ها دارای یک ساختار جهانی هستند که در آن چهار سطح مربوط به تولید و توزیع را می توان مشخص کرد. در بالا ترین سطح (سطح چهارم) بخش هایی قرار دارند که درباره کنترل و کسب قدرت اقتصادی، برای سراسر سیستم تصمیمات اساسی می گیرند (تبیین استراتژی)،</a:t>
            </a:r>
          </a:p>
        </p:txBody>
      </p:sp>
      <p:sp>
        <p:nvSpPr>
          <p:cNvPr id="4" name="Flowchart: Process 3"/>
          <p:cNvSpPr/>
          <p:nvPr/>
        </p:nvSpPr>
        <p:spPr>
          <a:xfrm>
            <a:off x="1310185" y="4667535"/>
            <a:ext cx="3848669" cy="1160060"/>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چهار سطح مربوط به تولید و توزیع</a:t>
            </a:r>
            <a:endParaRPr lang="fa-IR"/>
          </a:p>
        </p:txBody>
      </p:sp>
    </p:spTree>
    <p:extLst>
      <p:ext uri="{BB962C8B-B14F-4D97-AF65-F5344CB8AC3E}">
        <p14:creationId xmlns:p14="http://schemas.microsoft.com/office/powerpoint/2010/main" val="1194657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سطح بعدی (سطح سوم) </a:t>
            </a:r>
            <a:r>
              <a:rPr lang="fa-IR">
                <a:cs typeface="B Nazanin" panose="00000400000000000000" pitchFamily="2" charset="-78"/>
              </a:rPr>
              <a:t>بخش هایی را در برمی گیرد که درباره وظایف خاصی اقتصادی و سیاسی، برای سطح های پائین تر تصمیمات اداری اتخاذ می کند </a:t>
            </a:r>
            <a:r>
              <a:rPr lang="fa-IR">
                <a:solidFill>
                  <a:srgbClr val="FF0000"/>
                </a:solidFill>
                <a:cs typeface="B Nazanin" panose="00000400000000000000" pitchFamily="2" charset="-78"/>
              </a:rPr>
              <a:t>(مدیریت اداری) سطح دوم</a:t>
            </a:r>
            <a:r>
              <a:rPr lang="fa-IR">
                <a:cs typeface="B Nazanin" panose="00000400000000000000" pitchFamily="2" charset="-78"/>
              </a:rPr>
              <a:t>، سطح اداره جریان مواد خام و تأمین نیروی کار لازم برای تولید کالا، یعنی در واقع مدیریت کارخانه است (مدیریت صنعتی)، </a:t>
            </a:r>
            <a:r>
              <a:rPr lang="fa-IR">
                <a:solidFill>
                  <a:srgbClr val="FF0000"/>
                </a:solidFill>
                <a:cs typeface="B Nazanin" panose="00000400000000000000" pitchFamily="2" charset="-78"/>
              </a:rPr>
              <a:t>سرانجام پائین ترین سطح (سطح اول) </a:t>
            </a:r>
            <a:r>
              <a:rPr lang="fa-IR">
                <a:cs typeface="B Nazanin" panose="00000400000000000000" pitchFamily="2" charset="-78"/>
              </a:rPr>
              <a:t>ترکیبی از انتقال کالا و تولیدات کشاورزی و کار صنعتی است (صدور کالا و بازاریابی)، از مثال؟؟؟ در رابطه با سلسله مراتب شرکت های چند ملیتی، که در سطح بین المللی فعالیت دارند، پیداست که به عقیده او در سیستم جهانی سلطه کشور ها نیز در ساختاری همانند شرکت های چند ملیتی قرار دارند و در سطح ها و مرتبه های مختلف به تبیین استراتژی، ؟؟؟تصمیم، اجرا و اداره می پزدازند.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7847718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باز به گفته؟؟؟، در سیستم جهانی سلطه «بازیگران» سه گونه اند:</a:t>
            </a:r>
            <a:r>
              <a:rPr lang="fa-IR">
                <a:solidFill>
                  <a:srgbClr val="FF0000"/>
                </a:solidFill>
                <a:cs typeface="B Nazanin" panose="00000400000000000000" pitchFamily="2" charset="-78"/>
              </a:rPr>
              <a:t> نخست</a:t>
            </a:r>
            <a:r>
              <a:rPr lang="fa-IR">
                <a:cs typeface="B Nazanin" panose="00000400000000000000" pitchFamily="2" charset="-78"/>
              </a:rPr>
              <a:t>، نخبگان که توانایی زیادی در کنترل نهاد های اصلی و جذب مازاد دارند،</a:t>
            </a:r>
            <a:r>
              <a:rPr lang="fa-IR">
                <a:solidFill>
                  <a:srgbClr val="FF0000"/>
                </a:solidFill>
                <a:cs typeface="B Nazanin" panose="00000400000000000000" pitchFamily="2" charset="-78"/>
              </a:rPr>
              <a:t> دوم </a:t>
            </a:r>
            <a:r>
              <a:rPr lang="fa-IR">
                <a:cs typeface="B Nazanin" panose="00000400000000000000" pitchFamily="2" charset="-78"/>
              </a:rPr>
              <a:t>عاملان سیستم جهانی که برای کنترل نهاد های اصلی قابلیت و توانایی ؟؟؟دارند اما مازاد را مانند بازیگران گروه نخست جذب می کتتد، و </a:t>
            </a:r>
            <a:r>
              <a:rPr lang="fa-IR">
                <a:solidFill>
                  <a:srgbClr val="FF0000"/>
                </a:solidFill>
                <a:cs typeface="B Nazanin" panose="00000400000000000000" pitchFamily="2" charset="-78"/>
              </a:rPr>
              <a:t>سوم</a:t>
            </a:r>
            <a:r>
              <a:rPr lang="fa-IR">
                <a:cs typeface="B Nazanin" panose="00000400000000000000" pitchFamily="2" charset="-78"/>
              </a:rPr>
              <a:t> تابعان سیستم که اصلاً توانایی کنترل نهاد ها و جذب مازاد را ندارند</a:t>
            </a:r>
          </a:p>
        </p:txBody>
      </p:sp>
    </p:spTree>
    <p:extLst>
      <p:ext uri="{BB962C8B-B14F-4D97-AF65-F5344CB8AC3E}">
        <p14:creationId xmlns:p14="http://schemas.microsoft.com/office/powerpoint/2010/main" val="16809708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درباره«</a:t>
            </a:r>
            <a:r>
              <a:rPr lang="fa-IR">
                <a:solidFill>
                  <a:srgbClr val="FF0000"/>
                </a:solidFill>
                <a:cs typeface="B Nazanin" panose="00000400000000000000" pitchFamily="2" charset="-78"/>
              </a:rPr>
              <a:t>روندهای</a:t>
            </a:r>
            <a:r>
              <a:rPr lang="fa-IR">
                <a:cs typeface="B Nazanin" panose="00000400000000000000" pitchFamily="2" charset="-78"/>
              </a:rPr>
              <a:t>» کنترل و جذب در سیستم جهانی سلطه باید گفت که این روند ها، از ارزش پایدار (مانند قلمرو ارضی، منابع و مواد خام) و ارزش مصرفی (مانند کالا، مواد غذایی) به ارزش دیگری تغییر یافته اند، یعنی به ارزش اجتماعی (مانند تعلیم و تربیت، اطلاعات، تکنولوژی) ارزش ایدئولوژیک (مانند فرهنگ، اندیشه،خلاقیت) و به ارزش سرمایه ( مانند پول، کالا های سرمایه)، این ارزش ها از نظر مراتب وجود چنان سازماندهی می شوند که بتوانند سیستمی قدرتمند و توانا و امکانات کنترل و جذب کافی و متمرکز به وجود آورند.(16)</a:t>
            </a:r>
          </a:p>
        </p:txBody>
      </p:sp>
      <p:sp>
        <p:nvSpPr>
          <p:cNvPr id="4" name="Flowchart: Process 3"/>
          <p:cNvSpPr/>
          <p:nvPr/>
        </p:nvSpPr>
        <p:spPr>
          <a:xfrm>
            <a:off x="1297858" y="4527755"/>
            <a:ext cx="3126658" cy="1209368"/>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سیستم جهانی سلطه</a:t>
            </a:r>
            <a:endParaRPr lang="fa-IR"/>
          </a:p>
        </p:txBody>
      </p:sp>
    </p:spTree>
    <p:extLst>
      <p:ext uri="{BB962C8B-B14F-4D97-AF65-F5344CB8AC3E}">
        <p14:creationId xmlns:p14="http://schemas.microsoft.com/office/powerpoint/2010/main" val="18477560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گسترش و شکل یابی ارزش های اجتماعی، ایدئولوژیک، و سرمایه ای سبب می شود سیستم جهانی سلطه، ضمن یکپارچگی، توسعه و ابعاد بیشتری یابد و روابط میان کشور ها از حالت رقابت بیرون آمده درون سیستم سلطه فروافتد.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533832" y="3834581"/>
            <a:ext cx="2035278" cy="1415845"/>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یکپارچگی</a:t>
            </a:r>
            <a:endParaRPr lang="fa-IR"/>
          </a:p>
        </p:txBody>
      </p:sp>
    </p:spTree>
    <p:extLst>
      <p:ext uri="{BB962C8B-B14F-4D97-AF65-F5344CB8AC3E}">
        <p14:creationId xmlns:p14="http://schemas.microsoft.com/office/powerpoint/2010/main" val="30308783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2- مرکز و </a:t>
            </a:r>
            <a:r>
              <a:rPr lang="fa-IR" smtClean="0">
                <a:solidFill>
                  <a:srgbClr val="FF0000"/>
                </a:solidFill>
                <a:cs typeface="B Nazanin" panose="00000400000000000000" pitchFamily="2" charset="-78"/>
              </a:rPr>
              <a:t>پیرامون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a:t>
            </a:r>
            <a:r>
              <a:rPr lang="fa-IR">
                <a:cs typeface="B Nazanin" panose="00000400000000000000" pitchFamily="2" charset="-78"/>
              </a:rPr>
              <a:t>گزاره نخست گفته شد که سیستم جهانی دولت های ملی تحول یافته است و اینک کشور ها، به درجات مختلف، به صورت اجزاء سیستم جهانی سلطه نمودار می شود.</a:t>
            </a:r>
            <a:endParaRPr lang="en-US">
              <a:cs typeface="B Nazanin" panose="00000400000000000000" pitchFamily="2" charset="-78"/>
            </a:endParaRPr>
          </a:p>
          <a:p>
            <a:pPr algn="just"/>
            <a:r>
              <a:rPr lang="fa-IR">
                <a:cs typeface="B Nazanin" panose="00000400000000000000" pitchFamily="2" charset="-78"/>
              </a:rPr>
              <a:t>حال در میان </a:t>
            </a:r>
            <a:r>
              <a:rPr lang="fa-IR">
                <a:solidFill>
                  <a:srgbClr val="FF0000"/>
                </a:solidFill>
                <a:cs typeface="B Nazanin" panose="00000400000000000000" pitchFamily="2" charset="-78"/>
              </a:rPr>
              <a:t>گزاره دوم </a:t>
            </a:r>
            <a:r>
              <a:rPr lang="fa-IR">
                <a:cs typeface="B Nazanin" panose="00000400000000000000" pitchFamily="2" charset="-78"/>
              </a:rPr>
              <a:t>اضافه می شود که در جریان این تغییر و تحول، سیاست فوق ملی جایگزین سیاست مبتنی بر سیستم دولت ملی می گردد. این تغییر در عین حال بدان معنی نیست که دولت های ملی کاملاً از میان می روند، بلکه این معنی در بر دارد که سیستم جهانی سلطه در نتیجه پویایی و تحرک، به جای آنها، وظیفه اصلی کنترل نهاد ها و جذب مازاد را به عهده می گیرد</a:t>
            </a:r>
          </a:p>
        </p:txBody>
      </p:sp>
      <p:sp>
        <p:nvSpPr>
          <p:cNvPr id="4" name="Flowchart: Alternate Process 3"/>
          <p:cNvSpPr/>
          <p:nvPr/>
        </p:nvSpPr>
        <p:spPr>
          <a:xfrm>
            <a:off x="1268361" y="4763729"/>
            <a:ext cx="3274142" cy="85540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کنترل نهاد ها و جذب مازاد</a:t>
            </a:r>
            <a:endParaRPr lang="fa-IR"/>
          </a:p>
        </p:txBody>
      </p:sp>
    </p:spTree>
    <p:extLst>
      <p:ext uri="{BB962C8B-B14F-4D97-AF65-F5344CB8AC3E}">
        <p14:creationId xmlns:p14="http://schemas.microsoft.com/office/powerpoint/2010/main" val="2047402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عملی شدن این وظیفه سبب یکپارچگی و یگانگی هر چه بیشتر مرکز ها؟؟؟ و پیرامون های؟؟؟ واقع در درون سیستم سلطه می شود با توجه به این یکپارچگی و یگانگی از دیدگاه تئوری سلطه و وابستگی باید در میان تفاوت میان «</a:t>
            </a:r>
            <a:r>
              <a:rPr lang="fa-IR">
                <a:solidFill>
                  <a:srgbClr val="FF0000"/>
                </a:solidFill>
                <a:cs typeface="B Nazanin" panose="00000400000000000000" pitchFamily="2" charset="-78"/>
              </a:rPr>
              <a:t>سیاست داخلی</a:t>
            </a:r>
            <a:r>
              <a:rPr lang="fa-IR">
                <a:cs typeface="B Nazanin" panose="00000400000000000000" pitchFamily="2" charset="-78"/>
              </a:rPr>
              <a:t>» و «</a:t>
            </a:r>
            <a:r>
              <a:rPr lang="fa-IR">
                <a:solidFill>
                  <a:srgbClr val="FF0000"/>
                </a:solidFill>
                <a:cs typeface="B Nazanin" panose="00000400000000000000" pitchFamily="2" charset="-78"/>
              </a:rPr>
              <a:t>سیاست خارجی</a:t>
            </a:r>
            <a:r>
              <a:rPr lang="fa-IR">
                <a:cs typeface="B Nazanin" panose="00000400000000000000" pitchFamily="2" charset="-78"/>
              </a:rPr>
              <a:t>» این </a:t>
            </a:r>
            <a:r>
              <a:rPr lang="fa-IR" smtClean="0">
                <a:cs typeface="B Nazanin" panose="00000400000000000000" pitchFamily="2" charset="-78"/>
              </a:rPr>
              <a:t>واقعیت </a:t>
            </a:r>
            <a:r>
              <a:rPr lang="fa-IR">
                <a:cs typeface="B Nazanin" panose="00000400000000000000" pitchFamily="2" charset="-78"/>
              </a:rPr>
              <a:t>را در نظر آورد که سیاست داخلی در ارتباط با منافع و هدف های سیستم جهانی سلطه قابلیت اجرا و ؟؟؟ می آید. به دیگر سخن از این دیدگاه، منافع و هدف های سیاست داخلی و دولت ها با منافع و هدف های سیستم جهانی سلطه، پیوند ناگسستنی دارد و تابع عملکرد ها و کار ویژه های آن است.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356852" y="4689987"/>
            <a:ext cx="3215148" cy="1061884"/>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دیدگاه تئوری سلطه و وابستگی</a:t>
            </a:r>
            <a:endParaRPr lang="fa-IR"/>
          </a:p>
        </p:txBody>
      </p:sp>
    </p:spTree>
    <p:extLst>
      <p:ext uri="{BB962C8B-B14F-4D97-AF65-F5344CB8AC3E}">
        <p14:creationId xmlns:p14="http://schemas.microsoft.com/office/powerpoint/2010/main" val="233072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مقاله تئوری سلطه و وابستگی در سیاست خارجی مورد بررسی قرار می گیرد. اما برای این بررسی ضرورتاً باید در آغاز به رهیافت رئالیستی اشاره کوتاهی کرد تا زمینه شناخت بهتر گزاره های چهار گانه تئوری مزبور فراهم آید.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224116" y="3834581"/>
            <a:ext cx="3819832" cy="131260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زمینه شناخت بهتر گزاره های چهار گانه تئوری مزبور</a:t>
            </a:r>
            <a:endParaRPr lang="fa-IR"/>
          </a:p>
        </p:txBody>
      </p:sp>
    </p:spTree>
    <p:extLst>
      <p:ext uri="{BB962C8B-B14F-4D97-AF65-F5344CB8AC3E}">
        <p14:creationId xmlns:p14="http://schemas.microsoft.com/office/powerpoint/2010/main" val="26931645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سهم اساسی نظریه پردازان تئوری سلطه و وابستگی در بیان و عرضه تئوری برای روابط بین الملل، شرح و تبیین رابطه درونی میان انحصارات سرمایه داری که دولت کشور مرکز را در اختیار دارند، و کشور های جهان سوم، با کشور های پیرامون است. به عقیده سنگهاس، مردم جهان سوم با کشور های پیرامون، جزئی از تقسیم بین الملل کار هستند که کالا های اولیه کشاورزی تولید می کنند و مواد خاصی را که از منابع طبیعی شان به دست می آورند،</a:t>
            </a:r>
          </a:p>
        </p:txBody>
      </p:sp>
      <p:sp>
        <p:nvSpPr>
          <p:cNvPr id="4" name="Flowchart: Alternate Process 3"/>
          <p:cNvSpPr/>
          <p:nvPr/>
        </p:nvSpPr>
        <p:spPr>
          <a:xfrm>
            <a:off x="1445342" y="4321277"/>
            <a:ext cx="3908323" cy="120936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تقسیم بین الملل کار</a:t>
            </a:r>
            <a:endParaRPr lang="fa-IR"/>
          </a:p>
        </p:txBody>
      </p:sp>
    </p:spTree>
    <p:extLst>
      <p:ext uri="{BB962C8B-B14F-4D97-AF65-F5344CB8AC3E}">
        <p14:creationId xmlns:p14="http://schemas.microsoft.com/office/powerpoint/2010/main" val="33714778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مقابل دریافت کالا های کاملاً ساخته شده صنعتی در اختیارات انحصارات بین المللی قرار می دهند و از این راه به وابستگی </a:t>
            </a:r>
            <a:r>
              <a:rPr lang="fa-IR" smtClean="0">
                <a:cs typeface="B Nazanin" panose="00000400000000000000" pitchFamily="2" charset="-78"/>
              </a:rPr>
              <a:t>اقتصادیشان </a:t>
            </a:r>
            <a:r>
              <a:rPr lang="fa-IR">
                <a:cs typeface="B Nazanin" panose="00000400000000000000" pitchFamily="2" charset="-78"/>
              </a:rPr>
              <a:t>استمرار می بخشند. وابستگی اقتصادی کشور های جهان سوم در نتیجه ؟؟؟های گوناگون رخنه فرهنگی، نفوذ سیاسی، ارتباطات و انتقال تکنولوژی شدن می بابد</a:t>
            </a:r>
          </a:p>
        </p:txBody>
      </p:sp>
      <p:sp>
        <p:nvSpPr>
          <p:cNvPr id="4" name="Flowchart: Alternate Process 3"/>
          <p:cNvSpPr/>
          <p:nvPr/>
        </p:nvSpPr>
        <p:spPr>
          <a:xfrm>
            <a:off x="1209368" y="3790335"/>
            <a:ext cx="3495367" cy="151908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وابستگی </a:t>
            </a:r>
            <a:r>
              <a:rPr lang="fa-IR" sz="2800" smtClean="0">
                <a:solidFill>
                  <a:prstClr val="black"/>
                </a:solidFill>
                <a:cs typeface="B Nazanin" panose="00000400000000000000" pitchFamily="2" charset="-78"/>
              </a:rPr>
              <a:t>اقتصادی</a:t>
            </a:r>
            <a:endParaRPr lang="fa-IR"/>
          </a:p>
        </p:txBody>
      </p:sp>
    </p:spTree>
    <p:extLst>
      <p:ext uri="{BB962C8B-B14F-4D97-AF65-F5344CB8AC3E}">
        <p14:creationId xmlns:p14="http://schemas.microsoft.com/office/powerpoint/2010/main" val="40808197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بازیگران محلی، به ویژه گروه نخبگان به خاطر تحکیم پیوند های وابستگی و تأمین منافع گروهی به صورت «سرپل» با کارگزاران انحصارات عمل می کنند و می کوشند ثبات رابطه فرادست و فرودست را حفظ نمایند. نخبگان که در کشور های جهان سوم عموماً نهاد های اصلی اقتصادی، و به تبع آن سیاسی را در اختیار دارند از یک سو تولیدات کشاورزی، و مواد خام معدنی را از مجاری نهاد های اقتصادی به صورت صادرات در اختیار انحصارات بین المللی قرار می دهند و از سوی دیگر کالا های صنعتی ساخته انحصارات و مورد نیاز کشور های جهان سوم را به صورت واردات روانه بازار های داخلی می کنند.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838200" y="4483510"/>
            <a:ext cx="3672348" cy="1179871"/>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تحکیم پیوند های وابستگی و تأمین منافع گروهی</a:t>
            </a:r>
            <a:endParaRPr lang="fa-IR"/>
          </a:p>
        </p:txBody>
      </p:sp>
    </p:spTree>
    <p:extLst>
      <p:ext uri="{BB962C8B-B14F-4D97-AF65-F5344CB8AC3E}">
        <p14:creationId xmlns:p14="http://schemas.microsoft.com/office/powerpoint/2010/main" val="19348459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تبیین روشن تر این جریان مبادله و شناخت گروهی که به جریان یابی این مبادلات کمک می کند، به نظر؟؟؟ استاد دانشگاه اسلو و یکی از سردبیران «</a:t>
            </a:r>
            <a:r>
              <a:rPr lang="fa-IR">
                <a:solidFill>
                  <a:srgbClr val="FF0000"/>
                </a:solidFill>
                <a:cs typeface="B Nazanin" panose="00000400000000000000" pitchFamily="2" charset="-78"/>
              </a:rPr>
              <a:t>مجله تحقیق درباره صلح</a:t>
            </a:r>
            <a:r>
              <a:rPr lang="fa-IR">
                <a:cs typeface="B Nazanin" panose="00000400000000000000" pitchFamily="2" charset="-78"/>
              </a:rPr>
              <a:t>» و از نظریه پردازان اصلی تئوری سلطه و وابستگی، اشاره می شود که با آشکار کردن «ساختار امپریالیسم»بر تفکر پژوهندگان « تحقیق درباره صلح» نفوذ گذاشته است.(17)</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5157119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«گانتانگ» کشور ها را به </a:t>
            </a:r>
            <a:r>
              <a:rPr lang="fa-IR">
                <a:solidFill>
                  <a:srgbClr val="FF0000"/>
                </a:solidFill>
                <a:cs typeface="B Nazanin" panose="00000400000000000000" pitchFamily="2" charset="-78"/>
              </a:rPr>
              <a:t>دو دسته </a:t>
            </a:r>
            <a:r>
              <a:rPr lang="fa-IR">
                <a:cs typeface="B Nazanin" panose="00000400000000000000" pitchFamily="2" charset="-78"/>
              </a:rPr>
              <a:t>تقسیم می کند. دسته نخست را با عنوان«</a:t>
            </a:r>
            <a:r>
              <a:rPr lang="fa-IR">
                <a:solidFill>
                  <a:srgbClr val="FF0000"/>
                </a:solidFill>
                <a:cs typeface="B Nazanin" panose="00000400000000000000" pitchFamily="2" charset="-78"/>
              </a:rPr>
              <a:t>مرکز</a:t>
            </a:r>
            <a:r>
              <a:rPr lang="fa-IR">
                <a:cs typeface="B Nazanin" panose="00000400000000000000" pitchFamily="2" charset="-78"/>
              </a:rPr>
              <a:t>» و دسته دوم را با عنوان«</a:t>
            </a:r>
            <a:r>
              <a:rPr lang="fa-IR">
                <a:solidFill>
                  <a:srgbClr val="FF0000"/>
                </a:solidFill>
                <a:cs typeface="B Nazanin" panose="00000400000000000000" pitchFamily="2" charset="-78"/>
              </a:rPr>
              <a:t>پیرامون</a:t>
            </a:r>
            <a:r>
              <a:rPr lang="fa-IR">
                <a:cs typeface="B Nazanin" panose="00000400000000000000" pitchFamily="2" charset="-78"/>
              </a:rPr>
              <a:t>» مشخص می نماید. او در تقسیم بندی خود به سطح و شرایط زندگی یکایک کشور ها و توانایی نسبی شان برای کنترل نهاد ها و جذب مازاد توجه دارد. او می گوید در هر یک از کشور های مرکز و پیرامون نیز دو گروه وجود دارند: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1391502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گروه نخبگان، کانون و گروه دوم حاشیه</a:t>
            </a:r>
            <a:r>
              <a:rPr lang="fa-IR">
                <a:cs typeface="B Nazanin" panose="00000400000000000000" pitchFamily="2" charset="-78"/>
              </a:rPr>
              <a:t>، بدین سان از نظر«گانتانگ» و همفکران او، در همه جامعه ها گروه نخبگانی وجود دارد که در رأس مراتب اجتماعی قرار گرفته است، و گروه؟؟؟ حاشیه و عادی که در مراتب بعدی زیرسلطه و نظر نخبگان هستند. از نظر گانتانگ، در اجتماع بین المللی رابطه فرادستی و فرودستی میان کشور ها، و در درون آنها، برقرار است که ساختار امپریالیستی را به وجود می آورد. او در بیان ساختار امپریالیسم می گوید:« امپریالیسم زمانی وجود دارد که نخبگان کشور مرکز با نخبگان کشور پیرامون اشتراک مافع، و یا مردم حاشیه ای کشور پیرامون، تضاد منافع داشته باشد.»(18)</a:t>
            </a:r>
          </a:p>
        </p:txBody>
      </p:sp>
      <p:sp>
        <p:nvSpPr>
          <p:cNvPr id="4" name="Flowchart: Process 3"/>
          <p:cNvSpPr/>
          <p:nvPr/>
        </p:nvSpPr>
        <p:spPr>
          <a:xfrm>
            <a:off x="1179871" y="4763729"/>
            <a:ext cx="4689987" cy="110612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فرادستی و فرودستی میان کشور ها</a:t>
            </a:r>
            <a:endParaRPr lang="fa-IR"/>
          </a:p>
        </p:txBody>
      </p:sp>
    </p:spTree>
    <p:extLst>
      <p:ext uri="{BB962C8B-B14F-4D97-AF65-F5344CB8AC3E}">
        <p14:creationId xmlns:p14="http://schemas.microsoft.com/office/powerpoint/2010/main" val="9733976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نظر «گانتانگ» امپریالیسم یک رابطه صرفاً بین المللی نیست. بلکه آمیزه ای است از روابط درونی و بیرونی ( یا ملی و بین المللی) کشور ها تصور او از امپریالیسم این است که آن را رابطه سلطه میان مرکز و پیرامون می بیند. رابطه ای که در آن کانون یا نخبگان کشور پیرامون «</a:t>
            </a:r>
            <a:r>
              <a:rPr lang="fa-IR">
                <a:solidFill>
                  <a:srgbClr val="FF0000"/>
                </a:solidFill>
                <a:cs typeface="B Nazanin" panose="00000400000000000000" pitchFamily="2" charset="-78"/>
              </a:rPr>
              <a:t>سرپلی</a:t>
            </a:r>
            <a:r>
              <a:rPr lang="fa-IR">
                <a:cs typeface="B Nazanin" panose="00000400000000000000" pitchFamily="2" charset="-78"/>
              </a:rPr>
              <a:t>» برای کشور مرکز به وجود می آورد. این گونه رابطه در عین حال که اکثریت مردم را دچار فقر و محرومیت می کند. اما میان منافع کانون کشور پیرامون و کانون کشور مرکز اشتراک به وجود می آورد.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769806" y="4365523"/>
            <a:ext cx="2138517" cy="1401096"/>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اشتراک</a:t>
            </a:r>
            <a:endParaRPr lang="fa-IR"/>
          </a:p>
        </p:txBody>
      </p:sp>
    </p:spTree>
    <p:extLst>
      <p:ext uri="{BB962C8B-B14F-4D97-AF65-F5344CB8AC3E}">
        <p14:creationId xmlns:p14="http://schemas.microsoft.com/office/powerpoint/2010/main" val="23989426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«گانتانگ» در ساختار امپریالیسم، در مکانیسم اصلی می بیند که رابطه کشور مرکز و کشور پیرامون را تحکیم می بخشند.</a:t>
            </a:r>
            <a:r>
              <a:rPr lang="fa-IR">
                <a:solidFill>
                  <a:srgbClr val="FF0000"/>
                </a:solidFill>
                <a:cs typeface="B Nazanin" panose="00000400000000000000" pitchFamily="2" charset="-78"/>
              </a:rPr>
              <a:t> نخست </a:t>
            </a:r>
            <a:r>
              <a:rPr lang="fa-IR">
                <a:cs typeface="B Nazanin" panose="00000400000000000000" pitchFamily="2" charset="-78"/>
              </a:rPr>
              <a:t>مکانیسم رابطه متقابل عمومی، چنان است که کشور مرکز از ایجاد رابطه با کشور های پیرامون از لحاظ اقتصادی، سیاسی، نظامی، و فرهنگی چیزی به دست می آورد. در حالی که یکایک کشور های پیرامون در هر کدام از این جنبه ها چیزی از دست می دهند. </a:t>
            </a:r>
            <a:r>
              <a:rPr lang="fa-IR">
                <a:solidFill>
                  <a:srgbClr val="FF0000"/>
                </a:solidFill>
                <a:cs typeface="B Nazanin" panose="00000400000000000000" pitchFamily="2" charset="-78"/>
              </a:rPr>
              <a:t>دوم، </a:t>
            </a:r>
            <a:r>
              <a:rPr lang="fa-IR">
                <a:cs typeface="B Nazanin" panose="00000400000000000000" pitchFamily="2" charset="-78"/>
              </a:rPr>
              <a:t>مکانسیم رابطه ساختار «فتودالی» که در آن رابطه مردم کشور های پیرامون فقط به واسطه نخبگان کانونی شان با محیط خارجی، و آن هم فقط با کشور یا کشور های مرکز برقرار است. و رابطه این کشور ها با مردم حاشیه کشور های پیرامون قطع شده است.نظریه «گانتانگ» را با استفاده از بیان فرانک، و با کاربرد اصطلاحات ویژه او، می توان بیشتر توضیح داد.</a:t>
            </a:r>
          </a:p>
        </p:txBody>
      </p:sp>
    </p:spTree>
    <p:extLst>
      <p:ext uri="{BB962C8B-B14F-4D97-AF65-F5344CB8AC3E}">
        <p14:creationId xmlns:p14="http://schemas.microsoft.com/office/powerpoint/2010/main" val="22440149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176684" y="1825625"/>
            <a:ext cx="6177116" cy="4351338"/>
          </a:xfrm>
        </p:spPr>
        <p:txBody>
          <a:bodyPr/>
          <a:lstStyle/>
          <a:p>
            <a:pPr algn="just"/>
            <a:r>
              <a:rPr lang="fa-IR">
                <a:cs typeface="B Nazanin" panose="00000400000000000000" pitchFamily="2" charset="-78"/>
              </a:rPr>
              <a:t>از نظر فرانک هم تضاد مرکز و پیرامون تنها در سطح جهانی مطرح نیست ، بلکه در ئرون کشورها نیز این تضاد، میان کانون و حاشیه وجود دارد و مانند تضاد نخستین ، زنجیره وار در سراسر سیستم عمل می کند . از نظر فرانک همین سلسله است که کانون کشور مرکز را به دور افتاده ترین روستاهای کشورهای پیرامون وصل می کند</a:t>
            </a:r>
          </a:p>
        </p:txBody>
      </p:sp>
      <p:pic>
        <p:nvPicPr>
          <p:cNvPr id="4" name="Picture 3"/>
          <p:cNvPicPr>
            <a:picLocks noChangeAspect="1"/>
          </p:cNvPicPr>
          <p:nvPr/>
        </p:nvPicPr>
        <p:blipFill>
          <a:blip r:embed="rId2"/>
          <a:stretch>
            <a:fillRect/>
          </a:stretch>
        </p:blipFill>
        <p:spPr>
          <a:xfrm>
            <a:off x="838200" y="1825625"/>
            <a:ext cx="4058265" cy="3457041"/>
          </a:xfrm>
          <a:prstGeom prst="rect">
            <a:avLst/>
          </a:prstGeom>
        </p:spPr>
      </p:pic>
      <p:sp>
        <p:nvSpPr>
          <p:cNvPr id="5" name="TextBox 4"/>
          <p:cNvSpPr txBox="1"/>
          <p:nvPr/>
        </p:nvSpPr>
        <p:spPr>
          <a:xfrm>
            <a:off x="1843548" y="5619136"/>
            <a:ext cx="1902542"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آندره گوندر فرانک</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450823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در این سلسله سطح تشخیص می دهد 1) متروپل 2) مرکز ملی  3) مرکز ناحیه ای، 4) اقمار محلی ، در این تقسیم بندی، هر یک از سطح های میانی نقش «قمر» سطح بالا تر و «متروپل» سطح پایین تر از خود را بر عهده دارد . «</a:t>
            </a:r>
            <a:r>
              <a:rPr lang="fa-IR">
                <a:solidFill>
                  <a:srgbClr val="FF0000"/>
                </a:solidFill>
                <a:cs typeface="B Nazanin" panose="00000400000000000000" pitchFamily="2" charset="-78"/>
              </a:rPr>
              <a:t>قمر</a:t>
            </a:r>
            <a:r>
              <a:rPr lang="fa-IR">
                <a:cs typeface="B Nazanin" panose="00000400000000000000" pitchFamily="2" charset="-78"/>
              </a:rPr>
              <a:t>» بخشی از مازاد جذب شده را به سطح بالاتر منتقل می کند، و هر یک از کانون های ملی و محلی، ساختار و رابطه استثماری را حفظ و تقویت می نماید . از این راه، کانون مازاد اقتصادی کشور های رو به رشد را از عقب افتاده ترین مناطق آن گرد آوری می کند و نهایتاً به متروپل جهانی – که خود «قمر» هیچ « مترو پلی» نیست – انتقال می دهد . (19)</a:t>
            </a:r>
            <a:endParaRPr lang="en-US">
              <a:cs typeface="B Nazanin" panose="00000400000000000000" pitchFamily="2" charset="-78"/>
            </a:endParaRPr>
          </a:p>
          <a:p>
            <a:pPr algn="just"/>
            <a:endParaRPr lang="fa-IR">
              <a:cs typeface="B Nazanin" panose="00000400000000000000" pitchFamily="2" charset="-78"/>
            </a:endParaRPr>
          </a:p>
        </p:txBody>
      </p:sp>
      <p:sp>
        <p:nvSpPr>
          <p:cNvPr id="5" name="Flowchart: Process 4"/>
          <p:cNvSpPr/>
          <p:nvPr/>
        </p:nvSpPr>
        <p:spPr>
          <a:xfrm>
            <a:off x="1902541" y="4837471"/>
            <a:ext cx="3937820" cy="107663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1) متروپل 2) مرکز ملی  3) مرکز ناحیه ای، 4) اقمار محلی</a:t>
            </a:r>
            <a:endParaRPr lang="fa-IR"/>
          </a:p>
        </p:txBody>
      </p:sp>
    </p:spTree>
    <p:extLst>
      <p:ext uri="{BB962C8B-B14F-4D97-AF65-F5344CB8AC3E}">
        <p14:creationId xmlns:p14="http://schemas.microsoft.com/office/powerpoint/2010/main" val="3744424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رهیافت رئالیستی سیاست </a:t>
            </a:r>
            <a:r>
              <a:rPr lang="fa-IR" b="1" smtClean="0">
                <a:solidFill>
                  <a:srgbClr val="FF0000"/>
                </a:solidFill>
                <a:cs typeface="B Nazanin" panose="00000400000000000000" pitchFamily="2" charset="-78"/>
              </a:rPr>
              <a:t>خارجی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اصطلاح </a:t>
            </a:r>
            <a:r>
              <a:rPr lang="fa-IR">
                <a:cs typeface="B Nazanin" panose="00000400000000000000" pitchFamily="2" charset="-78"/>
              </a:rPr>
              <a:t>« </a:t>
            </a:r>
            <a:r>
              <a:rPr lang="fa-IR" b="1">
                <a:solidFill>
                  <a:srgbClr val="FF0000"/>
                </a:solidFill>
                <a:cs typeface="B Nazanin" panose="00000400000000000000" pitchFamily="2" charset="-78"/>
              </a:rPr>
              <a:t>رهیافت خارجی</a:t>
            </a:r>
            <a:r>
              <a:rPr lang="fa-IR">
                <a:cs typeface="B Nazanin" panose="00000400000000000000" pitchFamily="2" charset="-78"/>
              </a:rPr>
              <a:t>» آن گروه از تئوری های روابط بین الملل را در بر می گیرد که بر پایه حاکمیت ملی، دولت را در کانون توجه خود قرار می دهد. از این دیدگاه دولت های ملی، واحد های اصلی سیاسی اجتماع بین المللی به شمار می روند و روابط بین الملل در واقع نتیجه روابط سیاسی، اقتصادی، نظامی، و فرهنگی میان آنها است</a:t>
            </a:r>
            <a:r>
              <a:rPr lang="fa-IR" smtClean="0">
                <a:cs typeface="B Nazanin" panose="00000400000000000000" pitchFamily="2" charset="-78"/>
              </a:rPr>
              <a:t>.</a:t>
            </a:r>
            <a:endParaRPr lang="en-US">
              <a:cs typeface="B Nazanin" panose="00000400000000000000" pitchFamily="2" charset="-78"/>
            </a:endParaRPr>
          </a:p>
        </p:txBody>
      </p:sp>
    </p:spTree>
    <p:extLst>
      <p:ext uri="{BB962C8B-B14F-4D97-AF65-F5344CB8AC3E}">
        <p14:creationId xmlns:p14="http://schemas.microsoft.com/office/powerpoint/2010/main" val="2484456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فرانک همچنین یک تز سه جانبه عرضه می دارد . بدین مضمون که استعماردر </a:t>
            </a:r>
            <a:r>
              <a:rPr lang="fa-IR">
                <a:solidFill>
                  <a:srgbClr val="FF0000"/>
                </a:solidFill>
                <a:cs typeface="B Nazanin" panose="00000400000000000000" pitchFamily="2" charset="-78"/>
              </a:rPr>
              <a:t>وهله نخست </a:t>
            </a:r>
            <a:r>
              <a:rPr lang="fa-IR">
                <a:cs typeface="B Nazanin" panose="00000400000000000000" pitchFamily="2" charset="-78"/>
              </a:rPr>
              <a:t>کشور پیرامون را زیر ؟؟؟ در آورد . و وابستگی اقتصادی استعماری و نواستعماری و سلطه را بر آن تحمیل کرد . این رابطه ، در </a:t>
            </a:r>
            <a:r>
              <a:rPr lang="fa-IR">
                <a:solidFill>
                  <a:srgbClr val="FF0000"/>
                </a:solidFill>
                <a:cs typeface="B Nazanin" panose="00000400000000000000" pitchFamily="2" charset="-78"/>
              </a:rPr>
              <a:t>وهله دوم </a:t>
            </a:r>
            <a:r>
              <a:rPr lang="fa-IR">
                <a:cs typeface="B Nazanin" panose="00000400000000000000" pitchFamily="2" charset="-78"/>
              </a:rPr>
              <a:t>، اقتصاد طبقاتی و فرهنگ جامعه کشور پیرامون را تغییر داد و به آن شکل دلخواه را بخشید . در </a:t>
            </a:r>
            <a:r>
              <a:rPr lang="fa-IR">
                <a:solidFill>
                  <a:srgbClr val="FF0000"/>
                </a:solidFill>
                <a:cs typeface="B Nazanin" panose="00000400000000000000" pitchFamily="2" charset="-78"/>
              </a:rPr>
              <a:t>وهله سوم </a:t>
            </a:r>
            <a:r>
              <a:rPr lang="fa-IR">
                <a:cs typeface="B Nazanin" panose="00000400000000000000" pitchFamily="2" charset="-78"/>
              </a:rPr>
              <a:t>، ساختار استعماری و طبقاتی ، منافع مستقیم بخش حاکم را تثبیت کرد . به عقیده فرانک ، این بخش که می توان آن را « سرمایه داری لومپن» خواند ؟؟؟ دست صنعت و تجارت خارجی و همان است که حافظ وضع «عقب ماندگی دوزخی» می باشد . وضعی که تنها سرمایه خرجی از آن سود می برد و اقتصاد بومی ، به رغم رشد کند اقتصادی ، از آن بهره ای ندارد .( 20)</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2438277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توضیحات آشکار می شود که در سیستم جهانی سلطه کشورهای مرکز ، موقعیت و ساختارهای اقتصادی و نظامی مسلط دارند و کشورهای پیرامون ، آنهایی هستند که بنا به دلایل مختلف باید خود را با تصمیمات و ساختارهای زیر کنترل کشورهای مرکز انطباق دهند و آنها را بپذیرند . اگر بخواهیم مسئله را از لحاظ اقتصادی بیشتر توضیح دهیم باید گفت که کشورهای </a:t>
            </a:r>
            <a:r>
              <a:rPr lang="fa-IR" smtClean="0">
                <a:cs typeface="B Nazanin" panose="00000400000000000000" pitchFamily="2" charset="-78"/>
              </a:rPr>
              <a:t>پیرامون تولید </a:t>
            </a:r>
            <a:r>
              <a:rPr lang="fa-IR">
                <a:cs typeface="B Nazanin" panose="00000400000000000000" pitchFamily="2" charset="-78"/>
              </a:rPr>
              <a:t>کننده و صادر کننده مواد خام هستندو زیر نفوظ و سلطه موسسات اقتصادی تحت اداره کشور مرکز قرار دارند .</a:t>
            </a:r>
          </a:p>
        </p:txBody>
      </p:sp>
      <p:sp>
        <p:nvSpPr>
          <p:cNvPr id="4" name="Flowchart: Process 3"/>
          <p:cNvSpPr/>
          <p:nvPr/>
        </p:nvSpPr>
        <p:spPr>
          <a:xfrm>
            <a:off x="1519084" y="4557252"/>
            <a:ext cx="4026310" cy="131260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موقعیت و ساختارهای اقتصادی و نظامی مسلط</a:t>
            </a:r>
            <a:endParaRPr lang="fa-IR"/>
          </a:p>
        </p:txBody>
      </p:sp>
    </p:spTree>
    <p:extLst>
      <p:ext uri="{BB962C8B-B14F-4D97-AF65-F5344CB8AC3E}">
        <p14:creationId xmlns:p14="http://schemas.microsoft.com/office/powerpoint/2010/main" val="1894111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بافت جمعیت کشورهای پیرامون را کارگران ، دهقانان، بیکاران، بی سوادان تشکیل می دهند و به دلیل توزیع و تملک نابرابر قدرت و ثروت در کشور پیرامون ، و جلوگیری از مقاومت گسترده جمعیت در برابر توزیع ناعادلانه قدرت و ثروت ، نخبگان در رابطه با سلطه کشور مرکز ، برای تثبیت این نوع رابطه ، قانون وضع می کنند و می کوشند ساختار داخلی را با ساختار کشور مرکز هماهنگ و منطبق کنند . </a:t>
            </a:r>
          </a:p>
        </p:txBody>
      </p:sp>
      <p:sp>
        <p:nvSpPr>
          <p:cNvPr id="4" name="Flowchart: Connector 3"/>
          <p:cNvSpPr/>
          <p:nvPr/>
        </p:nvSpPr>
        <p:spPr>
          <a:xfrm>
            <a:off x="2050025" y="3878826"/>
            <a:ext cx="1563330" cy="1548580"/>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ساختار داخلی</a:t>
            </a:r>
            <a:endParaRPr lang="fa-IR"/>
          </a:p>
        </p:txBody>
      </p:sp>
    </p:spTree>
    <p:extLst>
      <p:ext uri="{BB962C8B-B14F-4D97-AF65-F5344CB8AC3E}">
        <p14:creationId xmlns:p14="http://schemas.microsoft.com/office/powerpoint/2010/main" val="8324603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کشورهای مرکز هم برای تحکیم و تداوم سلطه شان در درون عناصر«</a:t>
            </a:r>
            <a:r>
              <a:rPr lang="fa-IR">
                <a:solidFill>
                  <a:srgbClr val="FF0000"/>
                </a:solidFill>
                <a:cs typeface="B Nazanin" panose="00000400000000000000" pitchFamily="2" charset="-78"/>
              </a:rPr>
              <a:t> دارا </a:t>
            </a:r>
            <a:r>
              <a:rPr lang="fa-IR">
                <a:cs typeface="B Nazanin" panose="00000400000000000000" pitchFamily="2" charset="-78"/>
              </a:rPr>
              <a:t>» و «</a:t>
            </a:r>
            <a:r>
              <a:rPr lang="fa-IR">
                <a:solidFill>
                  <a:srgbClr val="FF0000"/>
                </a:solidFill>
                <a:cs typeface="B Nazanin" panose="00000400000000000000" pitchFamily="2" charset="-78"/>
              </a:rPr>
              <a:t>ندار</a:t>
            </a:r>
            <a:r>
              <a:rPr lang="fa-IR">
                <a:cs typeface="B Nazanin" panose="00000400000000000000" pitchFamily="2" charset="-78"/>
              </a:rPr>
              <a:t>» کشور پیرامون بخش های رقیب به وجود می آورند . میان بازیگران کشورهای مختلف پیرامون اتحاد برقرار می کنند ، و سازمان های بین المللی تشکیل می دهند که بیش و کم از نمایندگان حکومت ها و عناصر درونی حکومت ها ترکیب می یابند . زمانی هم که ساختارهای داخلی برای حفظ سلطه در کشورهای پیرامون ضعیف می شوند . حکومت و موسسات کشور مرکز لازم می یابند نهاد های جدیدی به وجود آورند تا به عنوان کارگزاران کشور مرکز یا نقاط نفوظ آن عمل کنند ، و روند مبادله نابرابر را همچنان نگهدارند .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165122" y="4601495"/>
            <a:ext cx="3701845" cy="120936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نمایندگان حکومت ها و عناصر درونی حکومت ها</a:t>
            </a:r>
            <a:endParaRPr lang="fa-IR"/>
          </a:p>
        </p:txBody>
      </p:sp>
    </p:spTree>
    <p:extLst>
      <p:ext uri="{BB962C8B-B14F-4D97-AF65-F5344CB8AC3E}">
        <p14:creationId xmlns:p14="http://schemas.microsoft.com/office/powerpoint/2010/main" val="8175848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برقراری و نگهداری این نوع رابطه و ایجاد ساختار ها و نهاد ها، کانون کشور مرکز و کانون کشور پیرامون سود می برند. اما سود کانون کشور مرکز از سود کشور پیرامون بیشتر است. از سوی دیگر جمعیت حاشیه هر دو کشور از این رابطه زیان می بینند، اما زیان حاشیه کشور پیرامون از زیان حاشیه کشور مرکز بیشتر است. (21)، امپریالیسم با ایجاد هماهنگی و اشتراک منافع میان عناصر کانون در کشور های مختلف و تضاد منافع میان بخش های حاشیه آنها، میان کانون و حاشیه در هر دو، و سرانجام میان خود کشور های مرکز و پیرامون، این نابرابری را تشدید می کند. </a:t>
            </a:r>
          </a:p>
        </p:txBody>
      </p:sp>
    </p:spTree>
    <p:extLst>
      <p:ext uri="{BB962C8B-B14F-4D97-AF65-F5344CB8AC3E}">
        <p14:creationId xmlns:p14="http://schemas.microsoft.com/office/powerpoint/2010/main" val="10257020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نکته مهم در اینجا آن است که همین تضاد، یعنی ناهماهنگی منافع میان کشور مرکز و کشور پیرامون، با حکومت های این کشور ها است که موضوع متناول بحث و تحلیل های مطالعات مربوط به وابستگی، و روابط بین الملل را پدید می آورد</a:t>
            </a:r>
          </a:p>
          <a:p>
            <a:endParaRPr lang="fa-IR"/>
          </a:p>
        </p:txBody>
      </p:sp>
      <p:sp>
        <p:nvSpPr>
          <p:cNvPr id="4" name="Flowchart: Alternate Process 3"/>
          <p:cNvSpPr/>
          <p:nvPr/>
        </p:nvSpPr>
        <p:spPr>
          <a:xfrm>
            <a:off x="1209368" y="3672348"/>
            <a:ext cx="3583858" cy="140109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ناهماهنگی منافع میان کشور مرکز و کشور پیرامون</a:t>
            </a:r>
            <a:endParaRPr lang="fa-IR"/>
          </a:p>
        </p:txBody>
      </p:sp>
    </p:spTree>
    <p:extLst>
      <p:ext uri="{BB962C8B-B14F-4D97-AF65-F5344CB8AC3E}">
        <p14:creationId xmlns:p14="http://schemas.microsoft.com/office/powerpoint/2010/main" val="14703104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سان به اعتقاد نظریه پردازان تئوری سلطه و وابستگی، رابطه امپریالیستی معاصر آن نوع رابطه ای ست که بر پایه توزیع نابرابر منابع جهانی قرار دارد</a:t>
            </a:r>
            <a:endParaRPr lang="en-US">
              <a:cs typeface="B Nazanin" panose="00000400000000000000" pitchFamily="2" charset="-78"/>
            </a:endParaRPr>
          </a:p>
          <a:p>
            <a:pPr algn="just"/>
            <a:r>
              <a:rPr lang="fa-IR">
                <a:cs typeface="B Nazanin" panose="00000400000000000000" pitchFamily="2" charset="-78"/>
              </a:rPr>
              <a:t>و از راه ترویج پیوندی ؟؟؟، اما نابرابر، با بخش های مختلف جمعیت کشور هایی که از توزیع ناعادلانه منابع منطقه سود می برند. خود را حفظ می کنند و این استعمار در سده بیستم است. با پیوند های رسمی، قانونی با؟؟؟که به واسطه ایجاد ساختار های انعطاف پذیر، اما مؤثر، به اجرا در می آید( مانند سرمایه گذاری مستقیم یا غیر مستقیم، کمک مالی، مبادلات تکنولوژیک، بازاریابی و توزیع، مؤسسات آموزشی، رسانه های همگانی</a:t>
            </a:r>
            <a:r>
              <a:rPr lang="fa-IR" smtClean="0">
                <a:cs typeface="B Nazanin" panose="00000400000000000000" pitchFamily="2" charset="-78"/>
              </a:rPr>
              <a:t>.....)</a:t>
            </a:r>
            <a:endParaRPr lang="en-US">
              <a:cs typeface="B Nazanin" panose="00000400000000000000" pitchFamily="2" charset="-78"/>
            </a:endParaRPr>
          </a:p>
        </p:txBody>
      </p:sp>
    </p:spTree>
    <p:extLst>
      <p:ext uri="{BB962C8B-B14F-4D97-AF65-F5344CB8AC3E}">
        <p14:creationId xmlns:p14="http://schemas.microsoft.com/office/powerpoint/2010/main" val="2413985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رابطه، نخبگان با کانون کشور های پیرامون تشخیص می دهند که امنیت، ثروت و قدرت آینده شان به طور جدایی ناپذیر به بقای سلطه بیگانگان با کانون کشور مرکز پیوند دارد و موجودی شان منوط به استمرار این پیوند ها است.</a:t>
            </a:r>
            <a:endParaRPr lang="en-US">
              <a:cs typeface="B Nazanin" panose="00000400000000000000" pitchFamily="2" charset="-78"/>
            </a:endParaRPr>
          </a:p>
          <a:p>
            <a:endParaRPr lang="fa-IR"/>
          </a:p>
        </p:txBody>
      </p:sp>
      <p:sp>
        <p:nvSpPr>
          <p:cNvPr id="4" name="Flowchart: Process 3"/>
          <p:cNvSpPr/>
          <p:nvPr/>
        </p:nvSpPr>
        <p:spPr>
          <a:xfrm>
            <a:off x="1386348" y="3716594"/>
            <a:ext cx="4321278" cy="1445341"/>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smtClean="0">
                <a:solidFill>
                  <a:srgbClr val="FF0000"/>
                </a:solidFill>
                <a:cs typeface="B Nazanin" panose="00000400000000000000" pitchFamily="2" charset="-78"/>
              </a:rPr>
              <a:t>امنیت، ثروت </a:t>
            </a:r>
            <a:r>
              <a:rPr lang="fa-IR" sz="2800" b="1">
                <a:solidFill>
                  <a:srgbClr val="FF0000"/>
                </a:solidFill>
                <a:cs typeface="B Nazanin" panose="00000400000000000000" pitchFamily="2" charset="-78"/>
              </a:rPr>
              <a:t>و قدرت آینده شان</a:t>
            </a:r>
            <a:endParaRPr lang="fa-IR" b="1">
              <a:solidFill>
                <a:srgbClr val="FF0000"/>
              </a:solidFill>
            </a:endParaRPr>
          </a:p>
        </p:txBody>
      </p:sp>
    </p:spTree>
    <p:extLst>
      <p:ext uri="{BB962C8B-B14F-4D97-AF65-F5344CB8AC3E}">
        <p14:creationId xmlns:p14="http://schemas.microsoft.com/office/powerpoint/2010/main" val="385169215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عین حال، سیستم نقاط ضعف ویژه خود را دارد. جمعیت کانون کشور پیرامون از یک سو باید از استثمار حاشیه خود به زندگی ادامه دهد. و از سوی دیگر باید بکوشد با جمعیت کانون مرکز پیوند یافته. جزئی از آن شود. ( و البته این پیوند نتایجی در بر دارد، مانند فرار مغزها، سرمایه گذاری در کشور مرکز و مانند آنها) اما ویژگی اساسی سیستم امپریالیستی در این واقعیت نهفته است که در داخل کشور پیرامون، کشاکش منافع مهم تری از کشور مرکز وجود دارد</a:t>
            </a:r>
          </a:p>
        </p:txBody>
      </p:sp>
      <p:sp>
        <p:nvSpPr>
          <p:cNvPr id="4" name="Flowchart: Alternate Process 3"/>
          <p:cNvSpPr/>
          <p:nvPr/>
        </p:nvSpPr>
        <p:spPr>
          <a:xfrm>
            <a:off x="1253613" y="4321277"/>
            <a:ext cx="3908322" cy="1253613"/>
          </a:xfrm>
          <a:prstGeom prst="flowChartAlternateProcess">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جمعیت کانون مرکز</a:t>
            </a:r>
            <a:endParaRPr lang="fa-IR"/>
          </a:p>
        </p:txBody>
      </p:sp>
    </p:spTree>
    <p:extLst>
      <p:ext uri="{BB962C8B-B14F-4D97-AF65-F5344CB8AC3E}">
        <p14:creationId xmlns:p14="http://schemas.microsoft.com/office/powerpoint/2010/main" val="25375975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بی ثباتی ها و ناهماهنگی های ساختار دو کشور گاه زیاد است و جمعیت کانون کشور پیرامون همیشه علاقه مند و مشتاق به همکاری با جمعیت کانون کشور مرکز نیست و گاه در معرض تردید، شبهه و توهم است. به عقیده نظریه پردازان سلطه و وابستگی، شاید این گونه روحیات علت آن باشد که چرا برخی از اعضای جمعیت کلنون کشور پیرامون، سرانجام راه خود را به سوی حزب های انقلابی می گشایند. </a:t>
            </a:r>
          </a:p>
        </p:txBody>
      </p:sp>
    </p:spTree>
    <p:extLst>
      <p:ext uri="{BB962C8B-B14F-4D97-AF65-F5344CB8AC3E}">
        <p14:creationId xmlns:p14="http://schemas.microsoft.com/office/powerpoint/2010/main" val="3259765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در</a:t>
            </a:r>
            <a:r>
              <a:rPr lang="fa-IR">
                <a:solidFill>
                  <a:srgbClr val="FF0000"/>
                </a:solidFill>
                <a:cs typeface="B Nazanin" panose="00000400000000000000" pitchFamily="2" charset="-78"/>
              </a:rPr>
              <a:t>رهیافت رئالیستی</a:t>
            </a:r>
            <a:r>
              <a:rPr lang="fa-IR">
                <a:cs typeface="B Nazanin" panose="00000400000000000000" pitchFamily="2" charset="-78"/>
              </a:rPr>
              <a:t>، وظیفه پژوهشگر و نظریه پرداز روابط بین الملل چنان دانسته می شود که با بررسی اجزاء اجتماع بین المللی، ویژگی های عمده حاکم بر همه واحد ها را تشخیص دهد و در بررسی وضع موجود با پیش بینی آینده رویداد های بین المللی، از آن بهره گیرد.</a:t>
            </a:r>
            <a:endParaRPr lang="en-US">
              <a:cs typeface="B Nazanin" panose="00000400000000000000" pitchFamily="2" charset="-78"/>
            </a:endParaRPr>
          </a:p>
          <a:p>
            <a:endParaRPr lang="fa-IR"/>
          </a:p>
        </p:txBody>
      </p:sp>
      <p:sp>
        <p:nvSpPr>
          <p:cNvPr id="4" name="Flowchart: Process 3"/>
          <p:cNvSpPr/>
          <p:nvPr/>
        </p:nvSpPr>
        <p:spPr>
          <a:xfrm>
            <a:off x="1297858" y="3642852"/>
            <a:ext cx="3333136" cy="1474838"/>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پیش بینی آینده رویداد های بین المللی</a:t>
            </a:r>
            <a:endParaRPr lang="fa-IR"/>
          </a:p>
        </p:txBody>
      </p:sp>
    </p:spTree>
    <p:extLst>
      <p:ext uri="{BB962C8B-B14F-4D97-AF65-F5344CB8AC3E}">
        <p14:creationId xmlns:p14="http://schemas.microsoft.com/office/powerpoint/2010/main" val="310842732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وضع ممتاز آنان در کشور پیرامون از موقعیت جمعیت کانون کشور مرکز، امنیت و ثبات کم تری دارد و حتی کانون کشور پیرامون ممکن است برای شرکت در سیاست های ضدامپریالیستی، که به خاطر محاصره و تضعیف عملیات کشور مرکز در کشور پیرامون طرح ریزی می شوند، زیر فشار های مختلف داخلی و بین المللی قرار گیرد.</a:t>
            </a:r>
            <a:endParaRPr lang="en-US">
              <a:cs typeface="B Nazanin" panose="00000400000000000000" pitchFamily="2" charset="-78"/>
            </a:endParaRPr>
          </a:p>
        </p:txBody>
      </p:sp>
      <p:sp>
        <p:nvSpPr>
          <p:cNvPr id="4" name="Flowchart: Process 3"/>
          <p:cNvSpPr/>
          <p:nvPr/>
        </p:nvSpPr>
        <p:spPr>
          <a:xfrm>
            <a:off x="1224116" y="4188542"/>
            <a:ext cx="4896465" cy="1297858"/>
          </a:xfrm>
          <a:prstGeom prst="flowChartProcess">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محاصره و تضعیف عملیات کشور مرکز در کشور پیرامون</a:t>
            </a:r>
            <a:endParaRPr lang="fa-IR"/>
          </a:p>
        </p:txBody>
      </p:sp>
    </p:spTree>
    <p:extLst>
      <p:ext uri="{BB962C8B-B14F-4D97-AF65-F5344CB8AC3E}">
        <p14:creationId xmlns:p14="http://schemas.microsoft.com/office/powerpoint/2010/main" val="42887708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قرار دیده شد که نظریه پردازان تئوری سلطه و وابستگی معتقدند رابطه سلطه و وابستگی در جوهر و ماهیت خود رابطه ای نابرابر است. روابط میان کشور مرکز و کشور پیرامون، اقتصادی، سیاسی، نظامی باشد با فرهنگی، در همه حال آن نوعی است که معمولاً به سود کشور مرکز و به زیان کشور پیرامون، به ویژه به زیان جمعیت حاشیه کشور پیرامون تمام می شود.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53613" y="4055806"/>
            <a:ext cx="3775587" cy="138634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سود کشور مرکز و به زیان کشور پیرامون</a:t>
            </a:r>
            <a:endParaRPr lang="fa-IR"/>
          </a:p>
        </p:txBody>
      </p:sp>
    </p:spTree>
    <p:extLst>
      <p:ext uri="{BB962C8B-B14F-4D97-AF65-F5344CB8AC3E}">
        <p14:creationId xmlns:p14="http://schemas.microsoft.com/office/powerpoint/2010/main" val="33894912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جیس دان؟؟؟، یکی از نظریه پردازان سلطه و وابستگی، آنچه را که معتقد است سه بعد اصلی نظریه وابستگی می باشند به شرح زیر بیان کرده است:«</a:t>
            </a:r>
            <a:r>
              <a:rPr lang="fa-IR">
                <a:solidFill>
                  <a:srgbClr val="FF0000"/>
                </a:solidFill>
                <a:cs typeface="B Nazanin" panose="00000400000000000000" pitchFamily="2" charset="-78"/>
              </a:rPr>
              <a:t> استثمار کشور پیرامون، توسط مرکز</a:t>
            </a:r>
            <a:r>
              <a:rPr lang="fa-IR">
                <a:cs typeface="B Nazanin" panose="00000400000000000000" pitchFamily="2" charset="-78"/>
              </a:rPr>
              <a:t>»، « </a:t>
            </a:r>
            <a:r>
              <a:rPr lang="fa-IR">
                <a:solidFill>
                  <a:srgbClr val="FF0000"/>
                </a:solidFill>
                <a:cs typeface="B Nazanin" panose="00000400000000000000" pitchFamily="2" charset="-78"/>
              </a:rPr>
              <a:t>منحرف کردن ساختار اقتصادی کشور پیرامون</a:t>
            </a:r>
            <a:r>
              <a:rPr lang="fa-IR">
                <a:cs typeface="B Nazanin" panose="00000400000000000000" pitchFamily="2" charset="-78"/>
              </a:rPr>
              <a:t>» و « </a:t>
            </a:r>
            <a:r>
              <a:rPr lang="fa-IR">
                <a:solidFill>
                  <a:srgbClr val="FF0000"/>
                </a:solidFill>
                <a:cs typeface="B Nazanin" panose="00000400000000000000" pitchFamily="2" charset="-78"/>
              </a:rPr>
              <a:t>جلوگیری از سیاست مستقل کشور پیرامون</a:t>
            </a:r>
            <a:r>
              <a:rPr lang="fa-IR">
                <a:cs typeface="B Nazanin" panose="00000400000000000000" pitchFamily="2" charset="-78"/>
              </a:rPr>
              <a:t>»، او توضیح می دهد که استثمار متضمن جریان یابی مازاد از حاشیه کشور های پیرامون به کانون آنها یا به کانون کشور مرکز می باشد و از راه سرمایه گذاری یا تجارت خارجی عمل می شود. </a:t>
            </a:r>
          </a:p>
        </p:txBody>
      </p:sp>
      <p:sp>
        <p:nvSpPr>
          <p:cNvPr id="4" name="Flowchart: Process 3"/>
          <p:cNvSpPr/>
          <p:nvPr/>
        </p:nvSpPr>
        <p:spPr>
          <a:xfrm>
            <a:off x="1401097" y="4188542"/>
            <a:ext cx="4689987" cy="1474839"/>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جریان یابی مازاد از حاشیه کشور های پیرامون به کانون آنها یا به کانون کشور مرکز</a:t>
            </a:r>
            <a:endParaRPr lang="fa-IR"/>
          </a:p>
        </p:txBody>
      </p:sp>
    </p:spTree>
    <p:extLst>
      <p:ext uri="{BB962C8B-B14F-4D97-AF65-F5344CB8AC3E}">
        <p14:creationId xmlns:p14="http://schemas.microsoft.com/office/powerpoint/2010/main" val="23174382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چنین روندی ثروت بیشتر برای کشور مرکز و فقر بیشتر برای کشور پیرامون در پی می آورد. از شکل انداختن با منحرف کردن اقتصاد کشور پیرامون حالت های مختلف و متعدد دارد. اما ویژگی اصلی انحراف اقتصاد سیاسی داخلی، سازماندهی تولید کشور پیرامون به صورت جزیی از تقسیم بین المللی کار به زیان رشد ملی آن است. کشور های پیرامون به صدور یک ماده خام متکی هستند. تأسیسات زیربنا اقتصادی ترابری، و ارتباطات آنها عمدتاً به خاطر تسهیل صدور مواد خام ساخته می شوند.</a:t>
            </a:r>
          </a:p>
        </p:txBody>
      </p:sp>
      <p:sp>
        <p:nvSpPr>
          <p:cNvPr id="4" name="Flowchart: Process 3"/>
          <p:cNvSpPr/>
          <p:nvPr/>
        </p:nvSpPr>
        <p:spPr>
          <a:xfrm>
            <a:off x="1460090" y="4350774"/>
            <a:ext cx="5176684" cy="1106129"/>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سازماندهی تولید کشور پیرامون به صورت جزیی از تقسیم بین المللی کار</a:t>
            </a:r>
            <a:endParaRPr lang="fa-IR"/>
          </a:p>
        </p:txBody>
      </p:sp>
    </p:spTree>
    <p:extLst>
      <p:ext uri="{BB962C8B-B14F-4D97-AF65-F5344CB8AC3E}">
        <p14:creationId xmlns:p14="http://schemas.microsoft.com/office/powerpoint/2010/main" val="173522214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هر گونه تولید صنعتی کشور پیرامون، صورت تشدید و تقویت سرمایه را داشته، سطح بی کاری را پیوسته بالا نگاه می دارد. نتیجه اینکه اقتصاد کشور های جهان سوم، یا همان کشور های پیرامون، برای تأمین منافع انحصارات بین المللی ساخته و ساماندهی می شوند. عدم استقلال سیاسی و اقتصادی کشور های پیرامون، در نتیجه پیوند های میان نخبگان آنها با نخبگان کشور های مرکز، پایدار تر می شود و هرگونه جنبش استقلال خواهانه از جانب قشری از نخبگان با کانون کشور پیرامون که عامل و وابسته به کشور مرکزند، سرکوب می شود.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356852" y="4601497"/>
            <a:ext cx="3421625" cy="87015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تشدید و تقویت سرمایه</a:t>
            </a:r>
            <a:endParaRPr lang="fa-IR"/>
          </a:p>
        </p:txBody>
      </p:sp>
    </p:spTree>
    <p:extLst>
      <p:ext uri="{BB962C8B-B14F-4D97-AF65-F5344CB8AC3E}">
        <p14:creationId xmlns:p14="http://schemas.microsoft.com/office/powerpoint/2010/main" val="80537295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وضع جمعیت حاشیه کشور مرکز بدین صورت است که از رابطه نابرابر امپریالیستی میان کشور خود و کشور های پیرامون سود می برد ( که البته این سود مورد خواست کشور پیرامون، به ویژه کانون آن نیز می باشد)، جمعیت کانون کشور مرکز با سهیم کردن حاشیه خود در سود های حاصله، آن را به بی طرفی سوق می دهد و از این راه تداوم سیستم را تضمین می کند. به همین سبب حمعیت حاشیه کشور مرکز خود را شریک جمعیت کانون می پندارد. کانون کشور مرکز با«</a:t>
            </a:r>
            <a:r>
              <a:rPr lang="fa-IR" b="1">
                <a:solidFill>
                  <a:srgbClr val="FF0000"/>
                </a:solidFill>
                <a:cs typeface="B Nazanin" panose="00000400000000000000" pitchFamily="2" charset="-78"/>
              </a:rPr>
              <a:t> ذره ذره شل کردن سرکیسه</a:t>
            </a:r>
            <a:r>
              <a:rPr lang="fa-IR">
                <a:cs typeface="B Nazanin" panose="00000400000000000000" pitchFamily="2" charset="-78"/>
              </a:rPr>
              <a:t>» حاشیه خود را از اتحاد با حاشیه کشور پیرامون باز می دارد و از این راه مانع سرنگونی سیستم جهانی می شود</a:t>
            </a:r>
          </a:p>
        </p:txBody>
      </p:sp>
      <p:sp>
        <p:nvSpPr>
          <p:cNvPr id="4" name="Flowchart: Alternate Process 3"/>
          <p:cNvSpPr/>
          <p:nvPr/>
        </p:nvSpPr>
        <p:spPr>
          <a:xfrm>
            <a:off x="1401097" y="4689987"/>
            <a:ext cx="3067664" cy="97339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نابرابر امپریالیستی</a:t>
            </a:r>
            <a:endParaRPr lang="fa-IR"/>
          </a:p>
        </p:txBody>
      </p:sp>
    </p:spTree>
    <p:extLst>
      <p:ext uri="{BB962C8B-B14F-4D97-AF65-F5344CB8AC3E}">
        <p14:creationId xmlns:p14="http://schemas.microsoft.com/office/powerpoint/2010/main" val="5135440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 چنین در خود کشور های مرکز، جمعیت حاشیه به شکل ها و انواع مختلف متفرق و ؟؟؟نگاه داشته می شود و در صورتی که عناصری وحدت منافعشان را تشخیص دهند و حتی میان خود اتحاد به وجود آورند، دو کانون کشور های مرکز و پیرامون برای حفظ سیستم امپریالیستی و موقعیت ممتاز شدن در آن، به خشونت روی آورند. در این حالت امپریالیسم ساختارش را درمعرض تهدید و از هم پاشیدن ؟؟؟. در نتیجه شکل های خشن تر منطقه ظاهر می شوند. در بیشتر موارد کشور های مرکز لازم می بینند برای نجات حکومت کشور های پیرامون دست به حمله زنند. این اقدام نشانه نارسایی یا نقص سیستم پیچیده سلطه، با نشانه بارز وجود امپریالیسم در نهایت درجه است</a:t>
            </a:r>
          </a:p>
        </p:txBody>
      </p:sp>
      <p:sp>
        <p:nvSpPr>
          <p:cNvPr id="4" name="Flowchart: Process 3"/>
          <p:cNvSpPr/>
          <p:nvPr/>
        </p:nvSpPr>
        <p:spPr>
          <a:xfrm>
            <a:off x="1076632" y="4763729"/>
            <a:ext cx="4778478" cy="1194619"/>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حفظ سیستم امپریالیستی و موقعیت ممتاز شدن در آن</a:t>
            </a:r>
            <a:endParaRPr lang="fa-IR"/>
          </a:p>
        </p:txBody>
      </p:sp>
    </p:spTree>
    <p:extLst>
      <p:ext uri="{BB962C8B-B14F-4D97-AF65-F5344CB8AC3E}">
        <p14:creationId xmlns:p14="http://schemas.microsoft.com/office/powerpoint/2010/main" val="36312903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مطلبی که باید توضیح داده شود وجود «</a:t>
            </a:r>
            <a:r>
              <a:rPr lang="fa-IR">
                <a:solidFill>
                  <a:srgbClr val="FF0000"/>
                </a:solidFill>
                <a:cs typeface="B Nazanin" panose="00000400000000000000" pitchFamily="2" charset="-78"/>
              </a:rPr>
              <a:t>کشور های میانه</a:t>
            </a:r>
            <a:r>
              <a:rPr lang="fa-IR">
                <a:cs typeface="B Nazanin" panose="00000400000000000000" pitchFamily="2" charset="-78"/>
              </a:rPr>
              <a:t>»ی کشور مرکز و پیرامون است. وابستگی درجات مختلف دارد و در هر درجه آن کشور ها ویژگی های گوناگون می یابند. ممکن است کشوری در عین حال که خود وابسته به کشور دیگر و زیر سلطه آن است، کشوری را نیز زیر سلطه داشته. آن را به خود وابسته کرده اند. در کشور های میانه، جمعیت نخبگان که در کانون قرار دارند، بنا به ماهیت دوگانه خود هم با جمعیت کانون کشور مرکز وابسته آن،  و هم با جمعیت کانون کشور پیرامون </a:t>
            </a:r>
            <a:r>
              <a:rPr lang="fa-IR">
                <a:cs typeface="B Nazanin" panose="00000400000000000000" pitchFamily="2" charset="-78"/>
              </a:rPr>
              <a:t>زیر </a:t>
            </a:r>
            <a:r>
              <a:rPr lang="fa-IR">
                <a:cs typeface="B Nazanin" panose="00000400000000000000" pitchFamily="2" charset="-78"/>
              </a:rPr>
              <a:t>سلطه اش اشتراک منافع دارد. کشور میانه در روابط با کشور مرکز، خود به صورت کشور پیرامون و در رابطه با کشور زیر سلطه </a:t>
            </a:r>
            <a:r>
              <a:rPr lang="fa-IR" b="1">
                <a:solidFill>
                  <a:srgbClr val="FF0000"/>
                </a:solidFill>
                <a:cs typeface="B Nazanin" panose="00000400000000000000" pitchFamily="2" charset="-78"/>
              </a:rPr>
              <a:t>اش به صورت کشور مرکز عمل می کند</a:t>
            </a:r>
            <a:r>
              <a:rPr lang="fa-IR">
                <a:cs typeface="B Nazanin" panose="00000400000000000000" pitchFamily="2" charset="-78"/>
              </a:rPr>
              <a:t>.(23)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1937777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3- تکنولوژی و جامعه </a:t>
            </a:r>
            <a:r>
              <a:rPr lang="fa-IR" smtClean="0">
                <a:solidFill>
                  <a:srgbClr val="FF0000"/>
                </a:solidFill>
                <a:cs typeface="B Nazanin" panose="00000400000000000000" pitchFamily="2" charset="-78"/>
              </a:rPr>
              <a:t>تکنولوژیک</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گزاره نخستین گفته شد که سیستم دولت ملی تغییر یافته، و در گزاره دوم حاصل این تغییر و تحول نشان داده شد که به صورت سیاست های فراملی و رابطه سلطه و وابستگی میان کشور های مرکز و پیرامون نمودار شده است. اینک در گزاره سوم دیدگاه نابرابری سلطه و وابستگی به یکی دیگر از نیرو های نوین توربین اشاره می شود که به طور اساسی و دگرگونی سیاست بین الملل و تحول </a:t>
            </a:r>
            <a:r>
              <a:rPr lang="fa-IR" smtClean="0">
                <a:cs typeface="B Nazanin" panose="00000400000000000000" pitchFamily="2" charset="-78"/>
              </a:rPr>
              <a:t>آن </a:t>
            </a:r>
            <a:r>
              <a:rPr lang="fa-IR">
                <a:cs typeface="B Nazanin" panose="00000400000000000000" pitchFamily="2" charset="-78"/>
              </a:rPr>
              <a:t>به صورت سیستم جهانی سلطه اثر گذاشته است. </a:t>
            </a:r>
          </a:p>
        </p:txBody>
      </p:sp>
      <p:sp>
        <p:nvSpPr>
          <p:cNvPr id="4" name="Flowchart: Alternate Process 3"/>
          <p:cNvSpPr/>
          <p:nvPr/>
        </p:nvSpPr>
        <p:spPr>
          <a:xfrm>
            <a:off x="1415845" y="4291781"/>
            <a:ext cx="3583858" cy="100289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سیستم دولت ملی</a:t>
            </a:r>
            <a:endParaRPr lang="fa-IR"/>
          </a:p>
        </p:txBody>
      </p:sp>
    </p:spTree>
    <p:extLst>
      <p:ext uri="{BB962C8B-B14F-4D97-AF65-F5344CB8AC3E}">
        <p14:creationId xmlns:p14="http://schemas.microsoft.com/office/powerpoint/2010/main" val="376594079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نیرو عبارت است از گسترش و کاربرد تکنولوژی در سال های اخیر کسانی قدرت را اداره می کنند که متخصص علوم اجتماعی و علوم پایه هستند. و با بهره برداری از تکنولوژی معاصر، قدرت سیاسی، اقتصادی و فرهنگی را در اختیار گرفته(24) به استمرار رابطه سلطه کمک می نمایند.</a:t>
            </a:r>
            <a:endParaRPr lang="en-US">
              <a:cs typeface="B Nazanin" panose="00000400000000000000" pitchFamily="2" charset="-78"/>
            </a:endParaRPr>
          </a:p>
        </p:txBody>
      </p:sp>
      <p:sp>
        <p:nvSpPr>
          <p:cNvPr id="4" name="Flowchart: Alternate Process 3"/>
          <p:cNvSpPr/>
          <p:nvPr/>
        </p:nvSpPr>
        <p:spPr>
          <a:xfrm>
            <a:off x="1268361" y="3672348"/>
            <a:ext cx="3495368" cy="134210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متخصص علوم اجتماعی و علوم پایه</a:t>
            </a:r>
            <a:endParaRPr lang="fa-IR"/>
          </a:p>
        </p:txBody>
      </p:sp>
    </p:spTree>
    <p:extLst>
      <p:ext uri="{BB962C8B-B14F-4D97-AF65-F5344CB8AC3E}">
        <p14:creationId xmlns:p14="http://schemas.microsoft.com/office/powerpoint/2010/main" val="4285624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عقیده نظریه پردازان رهیافت رئالیستی، نخستین ویژگی عمده حاکم بر دولت ها حاکمیت است که در همه امور داخلی و در روابط با دولت های دیگر، صلاحیت بی مانند و تقریباً نامحدودی به دولت می دهد. دومین ویژگی قدرت ملی است که بدان وسیله دولت سیاستش را در سرزمین خود و در خارج از آن به اجرا در می آورد. تأکید جانبداران رهیافت رئالیستی بر « </a:t>
            </a:r>
            <a:r>
              <a:rPr lang="fa-IR">
                <a:solidFill>
                  <a:srgbClr val="FF0000"/>
                </a:solidFill>
                <a:cs typeface="B Nazanin" panose="00000400000000000000" pitchFamily="2" charset="-78"/>
              </a:rPr>
              <a:t>حاکمیت</a:t>
            </a:r>
            <a:r>
              <a:rPr lang="fa-IR">
                <a:cs typeface="B Nazanin" panose="00000400000000000000" pitchFamily="2" charset="-78"/>
              </a:rPr>
              <a:t>» و « </a:t>
            </a:r>
            <a:r>
              <a:rPr lang="fa-IR">
                <a:solidFill>
                  <a:srgbClr val="FF0000"/>
                </a:solidFill>
                <a:cs typeface="B Nazanin" panose="00000400000000000000" pitchFamily="2" charset="-78"/>
              </a:rPr>
              <a:t>قدرت ملی</a:t>
            </a:r>
            <a:r>
              <a:rPr lang="fa-IR">
                <a:cs typeface="B Nazanin" panose="00000400000000000000" pitchFamily="2" charset="-78"/>
              </a:rPr>
              <a:t>» بیانگر آن است که از نظر آنان دولت ها به مقتضای حاکمیت و قدرتشان از هر راه که بخواهند عمل می کنند و سیستم « دولت ملی» در واقع یک سیستم نیست، بلکه اصطلاح خوشایندی برای بیان بی نظمی بین المللی است</a:t>
            </a:r>
          </a:p>
        </p:txBody>
      </p:sp>
      <p:sp>
        <p:nvSpPr>
          <p:cNvPr id="4" name="Flowchart: Process 3"/>
          <p:cNvSpPr/>
          <p:nvPr/>
        </p:nvSpPr>
        <p:spPr>
          <a:xfrm>
            <a:off x="1342103" y="4837471"/>
            <a:ext cx="3097162" cy="973394"/>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اصطلاح خوشایندی</a:t>
            </a:r>
            <a:endParaRPr lang="fa-IR"/>
          </a:p>
        </p:txBody>
      </p:sp>
    </p:spTree>
    <p:extLst>
      <p:ext uri="{BB962C8B-B14F-4D97-AF65-F5344CB8AC3E}">
        <p14:creationId xmlns:p14="http://schemas.microsoft.com/office/powerpoint/2010/main" val="419974350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گزاره سوم، از منطق عام یکپارچگی سیستم جهانی سلطه برخاسته است.</a:t>
            </a:r>
            <a:endParaRPr lang="en-US">
              <a:cs typeface="B Nazanin" panose="00000400000000000000" pitchFamily="2" charset="-78"/>
            </a:endParaRPr>
          </a:p>
          <a:p>
            <a:pPr algn="just"/>
            <a:r>
              <a:rPr lang="fa-IR">
                <a:cs typeface="B Nazanin" panose="00000400000000000000" pitchFamily="2" charset="-78"/>
              </a:rPr>
              <a:t>عده زیادی از نظریه پردازان سلطه و وابستگی معتقدند در شکل های ؟؟؟کنترل کشور های پیرامون که مبتنی بر اعمال قدرت بوده، تغییر و تکاملی صورت می گیرد و شکل های تازه تری پدیدار می شوند که بر پایه پیوند های ساختاری «</a:t>
            </a:r>
            <a:r>
              <a:rPr lang="fa-IR">
                <a:solidFill>
                  <a:srgbClr val="FF0000"/>
                </a:solidFill>
                <a:cs typeface="B Nazanin" panose="00000400000000000000" pitchFamily="2" charset="-78"/>
              </a:rPr>
              <a:t> نخبگان سرپل</a:t>
            </a:r>
            <a:r>
              <a:rPr lang="fa-IR">
                <a:cs typeface="B Nazanin" panose="00000400000000000000" pitchFamily="2" charset="-78"/>
              </a:rPr>
              <a:t>» و مکانیسم های تصمیم گیری قرار دارند. </a:t>
            </a:r>
          </a:p>
        </p:txBody>
      </p:sp>
    </p:spTree>
    <p:extLst>
      <p:ext uri="{BB962C8B-B14F-4D97-AF65-F5344CB8AC3E}">
        <p14:creationId xmlns:p14="http://schemas.microsoft.com/office/powerpoint/2010/main" val="29968617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جریان این تغییر و تکامل، و پایدار شدن شکل های نوین کنترل و استراتژی تصمیم گیری، کاربرد انحصاری و انتخابی تخصصی تکنولوژیک، تخصصی که غالباً فقط در کشور مرکز وجود دارد، نقش اصلی را ایفا می کند. کاربر دانش تکنولوژیک بر روندهای تولید، ماهیت و شیوه تبادل اطلاعات و قوت و فن و مهم تر از آن بر آماده کردن مردم کشور پیرامون به قبول نیاز های«</a:t>
            </a:r>
            <a:r>
              <a:rPr lang="fa-IR">
                <a:solidFill>
                  <a:srgbClr val="FF0000"/>
                </a:solidFill>
                <a:cs typeface="B Nazanin" panose="00000400000000000000" pitchFamily="2" charset="-78"/>
              </a:rPr>
              <a:t> کاذب</a:t>
            </a:r>
            <a:r>
              <a:rPr lang="fa-IR">
                <a:cs typeface="B Nazanin" panose="00000400000000000000" pitchFamily="2" charset="-78"/>
              </a:rPr>
              <a:t>» که در دولت مرکز آفریده می شوند، اثر می گذارد.</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339381685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نظریه پردازان تئوری سلطه و وابستگی معتقدند جامعه تکنولوژیک ویژه هایی دارد: اولاً، ساختار اجتماعی این گونه جامعه ها در حال دگرگونی است. خدمات جایگزین فعالیت های اصلی اقتصادی و تولید صنعتی می شود. البته منظور آن نیست که تولید صنعتی از میان می رود، بلکه کار و تولید صنعتی به جهان سوم انتقال می یابد و در عین حال میزان آنها افزایش داده می شود. بنابراین در جامعه های تکنولوژیک کارگران یقه سفیدی تربیت می شوند که به وسیله آن قدرت انحصارات و دستگاه اداری دولتی تحکیم می یابد.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209368" y="4468761"/>
            <a:ext cx="3908322" cy="1091381"/>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پردازان تئوری سلطه و وابستگی</a:t>
            </a:r>
            <a:endParaRPr lang="fa-IR"/>
          </a:p>
        </p:txBody>
      </p:sp>
    </p:spTree>
    <p:extLst>
      <p:ext uri="{BB962C8B-B14F-4D97-AF65-F5344CB8AC3E}">
        <p14:creationId xmlns:p14="http://schemas.microsoft.com/office/powerpoint/2010/main" val="43147850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ثانیاً، کارگران یقه سفید در اداره سیاست و اقتصاد نقش فزاینده ای می یابند. روزاک؟؟؟ از نظریه پردازان سلطه و وابستگی می گویند که تکنوکرات ها، قدرت داران تازه اند. «</a:t>
            </a:r>
            <a:r>
              <a:rPr lang="fa-IR" b="1">
                <a:solidFill>
                  <a:srgbClr val="FF0000"/>
                </a:solidFill>
                <a:cs typeface="B Nazanin" panose="00000400000000000000" pitchFamily="2" charset="-78"/>
              </a:rPr>
              <a:t>پل</a:t>
            </a:r>
            <a:r>
              <a:rPr lang="fa-IR">
                <a:cs typeface="B Nazanin" panose="00000400000000000000" pitchFamily="2" charset="-78"/>
              </a:rPr>
              <a:t>» معتقد است دانش نظری قدرت داران تازه، جوهر و اصل جامعه تکنولوژیک را به وجود می آورد. اما لاش؟؟؟ یکی دیگر از نظریه پردازان آمیزه ای از دانش و سرمایه (تکنوکاپیتال) را دارای چنان ماهیتی می داند و یادآور می شود که در چنین نظامی دانشمندان در اختیار سرمایه اند.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15845" y="4321277"/>
            <a:ext cx="3583858" cy="117987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آمیزه ای از دانش و سرمایه</a:t>
            </a:r>
            <a:endParaRPr lang="fa-IR"/>
          </a:p>
        </p:txBody>
      </p:sp>
    </p:spTree>
    <p:extLst>
      <p:ext uri="{BB962C8B-B14F-4D97-AF65-F5344CB8AC3E}">
        <p14:creationId xmlns:p14="http://schemas.microsoft.com/office/powerpoint/2010/main" val="310422081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نتیجه این آمیختگی آن است که در هر دو مورد (یعنی متخصصان به عنوان طبقه جدید حاکم، یا عاملان طبقه حاکم) بازیگران اصلی نامحسوس تر در جامعه، ابراز اجرای تصمیمات مؤثر تر و دارندگان قدرت از دیده ها پنهان می باشند.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09368" y="3495368"/>
            <a:ext cx="3731342" cy="138634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بازیگران اصلی نامحسوس تر</a:t>
            </a:r>
            <a:endParaRPr lang="fa-IR"/>
          </a:p>
        </p:txBody>
      </p:sp>
    </p:spTree>
    <p:extLst>
      <p:ext uri="{BB962C8B-B14F-4D97-AF65-F5344CB8AC3E}">
        <p14:creationId xmlns:p14="http://schemas.microsoft.com/office/powerpoint/2010/main" val="249214449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ثالثاً، لائی وروزاک معتقدند که ؟؟؟ به عنوان ویژگی اصلی زندگی جامعه تکنولوژیک به ابراز کنترل آن تبدیا می شود، «</a:t>
            </a:r>
            <a:r>
              <a:rPr lang="fa-IR">
                <a:solidFill>
                  <a:srgbClr val="FF0000"/>
                </a:solidFill>
                <a:cs typeface="B Nazanin" panose="00000400000000000000" pitchFamily="2" charset="-78"/>
              </a:rPr>
              <a:t>نیاز های کاذب</a:t>
            </a:r>
            <a:r>
              <a:rPr lang="fa-IR">
                <a:cs typeface="B Nazanin" panose="00000400000000000000" pitchFamily="2" charset="-78"/>
              </a:rPr>
              <a:t>» آفریده می شوند، فرد براساس عملکرد فراغت و لذت خود را با نیاز های جامعه منطبق می کند. فراغت خواص، و لذت گرایی به وجود آمده در جامعه به تجانس ارزش ها، شیوه زندگی و باورها می انجامند و زمینه را برای پیدایی تکنوکرات ها در سراسر جهان آماده می کنند.(25)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415846" y="4173794"/>
            <a:ext cx="2743200" cy="988141"/>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پیدایی تکنوکرات ها</a:t>
            </a:r>
            <a:endParaRPr lang="fa-IR"/>
          </a:p>
        </p:txBody>
      </p:sp>
    </p:spTree>
    <p:extLst>
      <p:ext uri="{BB962C8B-B14F-4D97-AF65-F5344CB8AC3E}">
        <p14:creationId xmlns:p14="http://schemas.microsoft.com/office/powerpoint/2010/main" val="223095830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پل ویژگی های جامعه تکنولوژیک را چنین بر می شمارد:</a:t>
            </a:r>
            <a:endParaRPr lang="en-US">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lvl="0" algn="just"/>
            <a:r>
              <a:rPr lang="fa-IR" smtClean="0">
                <a:cs typeface="B Nazanin" panose="00000400000000000000" pitchFamily="2" charset="-78"/>
              </a:rPr>
              <a:t>بخش </a:t>
            </a:r>
            <a:r>
              <a:rPr lang="fa-IR">
                <a:cs typeface="B Nazanin" panose="00000400000000000000" pitchFamily="2" charset="-78"/>
              </a:rPr>
              <a:t>اقتصاد بیشتر به ارائه خدمات اقتصادی متکی است تا تولید کالا.</a:t>
            </a:r>
            <a:endParaRPr lang="en-US">
              <a:cs typeface="B Nazanin" panose="00000400000000000000" pitchFamily="2" charset="-78"/>
            </a:endParaRPr>
          </a:p>
          <a:p>
            <a:pPr lvl="0" algn="just"/>
            <a:r>
              <a:rPr lang="fa-IR">
                <a:cs typeface="B Nazanin" panose="00000400000000000000" pitchFamily="2" charset="-78"/>
              </a:rPr>
              <a:t>توزیع مشاغل براساس حرفه و فن است.</a:t>
            </a:r>
            <a:endParaRPr lang="en-US">
              <a:cs typeface="B Nazanin" panose="00000400000000000000" pitchFamily="2" charset="-78"/>
            </a:endParaRPr>
          </a:p>
          <a:p>
            <a:pPr lvl="0" algn="just"/>
            <a:r>
              <a:rPr lang="fa-IR">
                <a:cs typeface="B Nazanin" panose="00000400000000000000" pitchFamily="2" charset="-78"/>
              </a:rPr>
              <a:t>دانش نظری، به عنوان خاستگاه نوآوری ها و منشاء تدوین سیاست جامعه در کانون ویژگی های دیگر قرار دارد.</a:t>
            </a:r>
            <a:endParaRPr lang="en-US">
              <a:cs typeface="B Nazanin" panose="00000400000000000000" pitchFamily="2" charset="-78"/>
            </a:endParaRPr>
          </a:p>
          <a:p>
            <a:pPr lvl="0" algn="just"/>
            <a:r>
              <a:rPr lang="fa-IR">
                <a:cs typeface="B Nazanin" panose="00000400000000000000" pitchFamily="2" charset="-78"/>
              </a:rPr>
              <a:t>سمت گیری آینده جامعه تکنولوژیک در راستای پیشبرد تکنولوژی و دستاورد های تکنولوژیک است.</a:t>
            </a:r>
            <a:endParaRPr lang="en-US">
              <a:cs typeface="B Nazanin" panose="00000400000000000000" pitchFamily="2" charset="-78"/>
            </a:endParaRPr>
          </a:p>
          <a:p>
            <a:pPr lvl="0" algn="just"/>
            <a:r>
              <a:rPr lang="fa-IR">
                <a:cs typeface="B Nazanin" panose="00000400000000000000" pitchFamily="2" charset="-78"/>
              </a:rPr>
              <a:t>تکنوکرات ها تصمیم گیرندگان سیاسی هستند.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55829812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عقیده پل، این ویژگی ها پیوند تنگاتنگ دارند و دانش نظری محور گردش آنها را تشکیل می دهد. از نظر «روزاک» آینده سیاسی چنین جامعه ای تکنوکراسی خواهد بود. یعنی تشکیلاتی برپایه تلافی علم، بوروکراسی و قدرت سیاسی متمرکز، توانایی این تکنوکراسی بیشتر از لحاظ قدرت عمل اندازه گیری خواهد بود تا از راه قدرت بازدارندگی.(26)</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2477729" y="3937819"/>
            <a:ext cx="2153265" cy="1710813"/>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قدرت عمل</a:t>
            </a:r>
            <a:endParaRPr lang="fa-IR"/>
          </a:p>
        </p:txBody>
      </p:sp>
      <p:sp>
        <p:nvSpPr>
          <p:cNvPr id="5" name="Flowchart: Connector 4"/>
          <p:cNvSpPr/>
          <p:nvPr/>
        </p:nvSpPr>
        <p:spPr>
          <a:xfrm>
            <a:off x="6946489" y="4085303"/>
            <a:ext cx="2286001" cy="1563329"/>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a:solidFill>
                  <a:srgbClr val="FF0000"/>
                </a:solidFill>
                <a:cs typeface="B Nazanin" panose="00000400000000000000" pitchFamily="2" charset="-78"/>
              </a:rPr>
              <a:t>قدرت بازدارندگی</a:t>
            </a:r>
            <a:endParaRPr lang="fa-IR" sz="2400" b="1">
              <a:solidFill>
                <a:srgbClr val="FF0000"/>
              </a:solidFill>
            </a:endParaRPr>
          </a:p>
        </p:txBody>
      </p:sp>
    </p:spTree>
    <p:extLst>
      <p:ext uri="{BB962C8B-B14F-4D97-AF65-F5344CB8AC3E}">
        <p14:creationId xmlns:p14="http://schemas.microsoft.com/office/powerpoint/2010/main" val="341042309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هویم، با بیان سرآمد شدن تکنولوژی، که در بالای سلسله مراتب سیستم جهانی سلطه در راه تعمیق کنترل نهاد ها و جذب مازاد به کار برده می شود. مسأله را روشن تر کرده است. او معتقد است که در جامعه های سرمایه داری، «</a:t>
            </a:r>
            <a:r>
              <a:rPr lang="fa-IR" b="1">
                <a:solidFill>
                  <a:srgbClr val="FF0000"/>
                </a:solidFill>
                <a:cs typeface="B Nazanin" panose="00000400000000000000" pitchFamily="2" charset="-78"/>
              </a:rPr>
              <a:t>تکنوکاپیتال</a:t>
            </a:r>
            <a:r>
              <a:rPr lang="fa-IR">
                <a:cs typeface="B Nazanin" panose="00000400000000000000" pitchFamily="2" charset="-78"/>
              </a:rPr>
              <a:t>» از آمیختگی تکنولوژی، اطلاعات و سرمایه تشکیل می شود. تمرکز کنترل نهاد ها و رشد جذب مازاد اقتصادی توسط انحصارات بین المللی، ضمناً توسعه، کاربرد و کنترل « تکنوکاپیتال» گسترش یافته را نیز دربردارد. مراکزی که در این زمینه ها فعالیت دارند، واگذاری حق امتیاز ها و نمایندگی ها را پیوسته زیر نظر دارند و با ؟؟؟اطلاعات، مدیریت و بازاریابی در رابطه نزدیک هستند.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312606" y="4793226"/>
            <a:ext cx="4645742" cy="107663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بالای سلسله مراتب سیستم جهانی سلطه</a:t>
            </a:r>
            <a:endParaRPr lang="fa-IR"/>
          </a:p>
        </p:txBody>
      </p:sp>
    </p:spTree>
    <p:extLst>
      <p:ext uri="{BB962C8B-B14F-4D97-AF65-F5344CB8AC3E}">
        <p14:creationId xmlns:p14="http://schemas.microsoft.com/office/powerpoint/2010/main" val="7646015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ویژگی های جامعه تکنولوژیک چنین برمی آید که مدیران اقتصادی بر جامعه تکنولوژیک سلطه دارند. «لاش» معتقد است حاکمان جدید ترکیبی هستند از سرمایه داران بزرگ و مدیران جدیدی که بر اتحادیه ها، عرصه های وسیع فعالیت اقتصادی، و توانایی های حکومت (به ویژه نظامی) کنترل دارند. ایدئولوژی حاکمان بر جامعه تکنولوژیک عبارت است از «لیبرالیسم» یعنی قبول اقتصادی زیر کنترل شرکت ها، تأمین رفاه عمومی، تشکیل اتحاد های بازرگانی، و پیوند با امپریالیسم که همه آنها زیر عنوان «</a:t>
            </a:r>
            <a:r>
              <a:rPr lang="fa-IR">
                <a:solidFill>
                  <a:srgbClr val="FF0000"/>
                </a:solidFill>
                <a:cs typeface="B Nazanin" panose="00000400000000000000" pitchFamily="2" charset="-78"/>
              </a:rPr>
              <a:t>سرمایه گذاری آزاد</a:t>
            </a:r>
            <a:r>
              <a:rPr lang="fa-IR">
                <a:cs typeface="B Nazanin" panose="00000400000000000000" pitchFamily="2" charset="-78"/>
              </a:rPr>
              <a:t>» بیان می شوند.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77415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بدین سان طبق رهیافت رئالیستی، اجتماع بین المللی از واحد های دارای ویژگی های یاد شده تشکیل می شود.</a:t>
            </a:r>
            <a:endParaRPr lang="en-US">
              <a:cs typeface="B Nazanin" panose="00000400000000000000" pitchFamily="2" charset="-78"/>
            </a:endParaRPr>
          </a:p>
          <a:p>
            <a:pPr algn="just"/>
            <a:r>
              <a:rPr lang="fa-IR">
                <a:cs typeface="B Nazanin" panose="00000400000000000000" pitchFamily="2" charset="-78"/>
              </a:rPr>
              <a:t>اجتماع بین المللی از یکایک دولت های ملی جدا نیست که به خاطر تأمین منافع ملی؟؟؟می کند و ؟؟؟برای دستیابی به هدف ها و منافع ملی با یکدیگر متحد می شوند. به دیگر سخن- دولت های ملی عاملان اصلی عرصه سیاست بین الملل هستند که به ستیز، همکاری و همیاری برای ستیز با دولت های دیگر، می پردازند</a:t>
            </a:r>
            <a:r>
              <a:rPr lang="fa-IR" smtClean="0">
                <a:cs typeface="B Nazanin" panose="00000400000000000000" pitchFamily="2" charset="-78"/>
              </a:rPr>
              <a:t>.</a:t>
            </a:r>
            <a:endParaRPr lang="en-US">
              <a:cs typeface="B Nazanin" panose="00000400000000000000" pitchFamily="2" charset="-78"/>
            </a:endParaRPr>
          </a:p>
        </p:txBody>
      </p:sp>
    </p:spTree>
    <p:extLst>
      <p:ext uri="{BB962C8B-B14F-4D97-AF65-F5344CB8AC3E}">
        <p14:creationId xmlns:p14="http://schemas.microsoft.com/office/powerpoint/2010/main" val="331900718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ایدئولوژی بر حسب ساختار طبقاتی کارگران یقه سفید بخش خدمات شیوع یافته و به طور گسترده مورد پذیرش همه مردم قرار می گیرد. به عقیده «لاش» میان طبقه حاکم که حکومت را در اختیار دارد. و شرکت های بزرگ که حکومت را کنترل می کنند، </a:t>
            </a:r>
          </a:p>
        </p:txBody>
      </p:sp>
    </p:spTree>
    <p:extLst>
      <p:ext uri="{BB962C8B-B14F-4D97-AF65-F5344CB8AC3E}">
        <p14:creationId xmlns:p14="http://schemas.microsoft.com/office/powerpoint/2010/main" val="339385239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همکاری و پیوند های تنگاتنگ وجود دارد در جریان این همکاری حکومت اقداماتی به عمل می آورد که برای بقای شرکت های بزرگ ضرورند، در حالی که این شرکت ها فقط به سود خود می اندیشند.(27) بنابراین دیده می شود تفکر «</a:t>
            </a:r>
            <a:r>
              <a:rPr lang="fa-IR" b="1">
                <a:solidFill>
                  <a:srgbClr val="FF0000"/>
                </a:solidFill>
                <a:cs typeface="B Nazanin" panose="00000400000000000000" pitchFamily="2" charset="-78"/>
              </a:rPr>
              <a:t>لاش</a:t>
            </a:r>
            <a:r>
              <a:rPr lang="fa-IR">
                <a:cs typeface="B Nazanin" panose="00000400000000000000" pitchFamily="2" charset="-78"/>
              </a:rPr>
              <a:t>» درباره همکاری و؟؟؟حکومت و شرکت های بزرگ، و نیز درباره پیدایی تخصص، شناخت دانش و فن، مکانیسم سرمایه داری برای مدیریت سیستم، و توانایی روزافزون طبقه حاکم در کنترل جمعیت، اهمیت زیادی دارد.</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245608389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توجه به مطالبی که گفته شد می توان نتیجه گرفت به سبب وجود ساختار ها، و پویایی و تحول سیستم جهانی، دانش و تخصص به صورت مهم ترین منبع قدرت سیاسی در آمده است. نظریه پردازان تئوری سلطه و وابستگی معتقدند که در آینده «</a:t>
            </a:r>
            <a:r>
              <a:rPr lang="fa-IR" b="1">
                <a:solidFill>
                  <a:srgbClr val="FF0000"/>
                </a:solidFill>
                <a:cs typeface="B Nazanin" panose="00000400000000000000" pitchFamily="2" charset="-78"/>
              </a:rPr>
              <a:t>تکنوکاپیتال</a:t>
            </a:r>
            <a:r>
              <a:rPr lang="fa-IR">
                <a:cs typeface="B Nazanin" panose="00000400000000000000" pitchFamily="2" charset="-78"/>
              </a:rPr>
              <a:t>» جانشین نیروهای نظامی و مهارت های دیپلماتیک در عرصه بین المللی خواهد شد و از ویژگی های مهم قدرت سیاسی و اقتصادی به شمار خواهد آمد.</a:t>
            </a:r>
            <a:endParaRPr lang="en-US">
              <a:cs typeface="B Nazanin" panose="00000400000000000000" pitchFamily="2" charset="-78"/>
            </a:endParaRPr>
          </a:p>
        </p:txBody>
      </p:sp>
    </p:spTree>
    <p:extLst>
      <p:ext uri="{BB962C8B-B14F-4D97-AF65-F5344CB8AC3E}">
        <p14:creationId xmlns:p14="http://schemas.microsoft.com/office/powerpoint/2010/main" val="113003966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4- یکپارچگی </a:t>
            </a:r>
            <a:r>
              <a:rPr lang="fa-IR" b="1" smtClean="0">
                <a:solidFill>
                  <a:srgbClr val="FF0000"/>
                </a:solidFill>
                <a:cs typeface="B Nazanin" panose="00000400000000000000" pitchFamily="2" charset="-78"/>
              </a:rPr>
              <a:t>فرهنگی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پیدایی </a:t>
            </a:r>
            <a:r>
              <a:rPr lang="fa-IR">
                <a:cs typeface="B Nazanin" panose="00000400000000000000" pitchFamily="2" charset="-78"/>
              </a:rPr>
              <a:t>سیستم جهانی سلطه – برخاسته از تحول دولت ملی، روابط برحسب الگوی سلطه و وابستگی، کنترل متمرکز از راه کاربرد تکنولوژی – آغازی است برای پایان عدم تجانس مردم و فرهنگ ها، به عنوان یک نیرو در سیاست بین الملل، نظریه پردازان سلطه و وابستگی معتقدند که تجانس در شیوه زندگی، ارزش ها و خواست ها، جایگزین چندگانگی فرهنگی گذشته می شود، در این باره«</a:t>
            </a:r>
            <a:r>
              <a:rPr lang="fa-IR">
                <a:solidFill>
                  <a:srgbClr val="FF0000"/>
                </a:solidFill>
                <a:cs typeface="B Nazanin" panose="00000400000000000000" pitchFamily="2" charset="-78"/>
              </a:rPr>
              <a:t>فرانک</a:t>
            </a:r>
            <a:r>
              <a:rPr lang="fa-IR">
                <a:cs typeface="B Nazanin" panose="00000400000000000000" pitchFamily="2" charset="-78"/>
              </a:rPr>
              <a:t>» می نویسد:به؟؟؟ آنکه یک کشور یا یک ملت به قمر ( پیرامون) یک متروپل (مرکز) سرمایه داری خارجی تبدیل شد، ساخت استثمارگر متروپل- قمر( مرکز- پیرامون) به سرعت اقتصاد، سیاست و زندگی اجتماعی  بومی آن مردم را سازمان می دهد و تحت سلطه در می آورد.(28)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607574" y="4793226"/>
            <a:ext cx="3347884" cy="8996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کنترل متمرکز</a:t>
            </a:r>
            <a:endParaRPr lang="fa-IR"/>
          </a:p>
        </p:txBody>
      </p:sp>
    </p:spTree>
    <p:extLst>
      <p:ext uri="{BB962C8B-B14F-4D97-AF65-F5344CB8AC3E}">
        <p14:creationId xmlns:p14="http://schemas.microsoft.com/office/powerpoint/2010/main" val="197965599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میان نظریه پردازان سلطه و وابستگی باز هم «هویم» این زمینه را روشن تر و کامل تر کرده است. او شکل های دیرین و نوین سلطه را می سنجد و میان سلطه تحمیلی ( استعمار)، سلطه تشبیهی ( نواستعمار) از یک سو و سلطه و روبنایی از سوی درگر فرق می گذارد. درباره سلطه روبنایی می گوید که این سلطه متضمن پخش اطلاعات درباره مطلوبیت تولیدات و تکنولوژی های پیشرفته است که در اختیار انحصارات سرمایه داری قرار دارند. تشبیهی در روابط میان دولت های مرکز و دولت های پیرامون نهفته است</a:t>
            </a:r>
          </a:p>
        </p:txBody>
      </p:sp>
      <p:sp>
        <p:nvSpPr>
          <p:cNvPr id="4" name="Flowchart: Process 3"/>
          <p:cNvSpPr/>
          <p:nvPr/>
        </p:nvSpPr>
        <p:spPr>
          <a:xfrm>
            <a:off x="1209368" y="4395019"/>
            <a:ext cx="3760838" cy="1076633"/>
          </a:xfrm>
          <a:prstGeom prst="flowChart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مطلوبیت تولیدات و تکنولوژی</a:t>
            </a:r>
            <a:endParaRPr lang="fa-IR"/>
          </a:p>
        </p:txBody>
      </p:sp>
    </p:spTree>
    <p:extLst>
      <p:ext uri="{BB962C8B-B14F-4D97-AF65-F5344CB8AC3E}">
        <p14:creationId xmlns:p14="http://schemas.microsoft.com/office/powerpoint/2010/main" val="231596558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روابطی که در آنها نخبگان کشور پیرامون، و در نتیجه اجرای سیاست هایی ، سرانجام همه مردم کشور پیرامون نیاز های مصرفی و شیوه زندگی کشور مرکز را می پذیرند. این روند از راه تشویق و اقتاع مردم حاشیه به این باور که در صورت کار و فعالیت زیاد آنچه می خواهند به دست خواهند آورد و به هنجار هایی که ارزشمند دانسته می شود دست خواهند یافت، به سلطه روبنایی و به خود سیستم سلطه مشروعیت می بخشد. </a:t>
            </a:r>
          </a:p>
        </p:txBody>
      </p:sp>
    </p:spTree>
    <p:extLst>
      <p:ext uri="{BB962C8B-B14F-4D97-AF65-F5344CB8AC3E}">
        <p14:creationId xmlns:p14="http://schemas.microsoft.com/office/powerpoint/2010/main" val="132046889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اگر در برابر این روند یکپارچه کننده بین المللی مقاومت شود. روش های سنتی سلطه یعنی سلطه تحمیلی با استعماری که مبتنی بر کاربرد زورند به کار برده می شوند. اما سیستم «کامل» سلطه جهانی، سیستمی است که در </a:t>
            </a:r>
            <a:r>
              <a:rPr lang="fa-IR">
                <a:cs typeface="B Nazanin" panose="00000400000000000000" pitchFamily="2" charset="-78"/>
              </a:rPr>
              <a:t>آن </a:t>
            </a:r>
            <a:r>
              <a:rPr lang="fa-IR" smtClean="0">
                <a:cs typeface="B Nazanin" panose="00000400000000000000" pitchFamily="2" charset="-78"/>
              </a:rPr>
              <a:t>بر خواست </a:t>
            </a:r>
            <a:r>
              <a:rPr lang="fa-IR">
                <a:cs typeface="B Nazanin" panose="00000400000000000000" pitchFamily="2" charset="-78"/>
              </a:rPr>
              <a:t>ها و تمایلات کنترل وجود دارد، نه این که بر اعمال زور و خشونت مبتنی باشد.(29)</a:t>
            </a:r>
            <a:endParaRPr lang="en-US">
              <a:cs typeface="B Nazanin" panose="00000400000000000000" pitchFamily="2" charset="-78"/>
            </a:endParaRPr>
          </a:p>
          <a:p>
            <a:endParaRPr lang="fa-IR"/>
          </a:p>
        </p:txBody>
      </p:sp>
      <p:sp>
        <p:nvSpPr>
          <p:cNvPr id="4" name="Flowchart: Alternate Process 3"/>
          <p:cNvSpPr/>
          <p:nvPr/>
        </p:nvSpPr>
        <p:spPr>
          <a:xfrm>
            <a:off x="1533832" y="3923071"/>
            <a:ext cx="3362633" cy="115037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rgbClr val="FF0000"/>
                </a:solidFill>
                <a:cs typeface="B Nazanin" panose="00000400000000000000" pitchFamily="2" charset="-78"/>
              </a:rPr>
              <a:t>خواست ها و تمایلات</a:t>
            </a:r>
            <a:endParaRPr lang="fa-IR" sz="2800">
              <a:solidFill>
                <a:srgbClr val="FF0000"/>
              </a:solidFill>
            </a:endParaRPr>
          </a:p>
        </p:txBody>
      </p:sp>
    </p:spTree>
    <p:extLst>
      <p:ext uri="{BB962C8B-B14F-4D97-AF65-F5344CB8AC3E}">
        <p14:creationId xmlns:p14="http://schemas.microsoft.com/office/powerpoint/2010/main" val="15195135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به عقیده نظریه پردازان تئوری سلطه و وابستگی، سیستم جهانی سلطه، نوعی فرهنگ جهانی به وجود می آورد و یکپارچگی آن را تثبیت می کند. این فرهنگ جهانی امروزه در میان ملت ها و کشور های مرکز، نمایانگر الگو های مصرفی </a:t>
            </a:r>
            <a:r>
              <a:rPr lang="fa-IR" smtClean="0">
                <a:cs typeface="B Nazanin" panose="00000400000000000000" pitchFamily="2" charset="-78"/>
              </a:rPr>
              <a:t>دلخواه </a:t>
            </a:r>
            <a:r>
              <a:rPr lang="fa-IR">
                <a:cs typeface="B Nazanin" panose="00000400000000000000" pitchFamily="2" charset="-78"/>
              </a:rPr>
              <a:t>طبقه </a:t>
            </a:r>
            <a:r>
              <a:rPr lang="fa-IR" smtClean="0">
                <a:cs typeface="B Nazanin" panose="00000400000000000000" pitchFamily="2" charset="-78"/>
              </a:rPr>
              <a:t>متوسط </a:t>
            </a:r>
            <a:r>
              <a:rPr lang="fa-IR">
                <a:cs typeface="B Nazanin" panose="00000400000000000000" pitchFamily="2" charset="-78"/>
              </a:rPr>
              <a:t>می باشد.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01097" y="3731342"/>
            <a:ext cx="3746090" cy="138634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الگو های مصرفی دلخواه طبقه متوسط</a:t>
            </a:r>
            <a:endParaRPr lang="fa-IR"/>
          </a:p>
        </p:txBody>
      </p:sp>
    </p:spTree>
    <p:extLst>
      <p:ext uri="{BB962C8B-B14F-4D97-AF65-F5344CB8AC3E}">
        <p14:creationId xmlns:p14="http://schemas.microsoft.com/office/powerpoint/2010/main" val="213399904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نتیجه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a:t>
            </a:r>
            <a:r>
              <a:rPr lang="fa-IR">
                <a:cs typeface="B Nazanin" panose="00000400000000000000" pitchFamily="2" charset="-78"/>
              </a:rPr>
              <a:t>چهار گزاره بیانگر ابعاد دیدگاه نظریه پردازان تئوری سلطه و وابستگی بود. این نظریه پردازان پیشنهاد کرده اند برای بررسی و تحلیل سیاست خارجی و بین المللی رهیافت بیان شده در چهار گزاره به مشابه ابزار و چارچوب به کار برده شد. </a:t>
            </a:r>
            <a:endParaRPr lang="en-US">
              <a:cs typeface="B Nazanin" panose="00000400000000000000" pitchFamily="2" charset="-78"/>
            </a:endParaRPr>
          </a:p>
          <a:p>
            <a:pPr algn="just"/>
            <a:r>
              <a:rPr lang="fa-IR">
                <a:cs typeface="B Nazanin" panose="00000400000000000000" pitchFamily="2" charset="-78"/>
              </a:rPr>
              <a:t>در این مقاله، مطالعه رهیافت رئالیستی نشان داد که ماهیت تحلیل های رئالیستی سیاست خارجی و بین المللی، ماهیتی جزئی، نامتمرکز و بی ثبات است و در آن بر وابستگی بازیگر تأکید می شود و از لحاظ فرهنگی چندگرا است.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68361" y="4542503"/>
            <a:ext cx="4144297" cy="110612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ماهیتی جزئی، نامتمرکز و بی ثبات</a:t>
            </a:r>
            <a:endParaRPr lang="fa-IR"/>
          </a:p>
        </p:txBody>
      </p:sp>
    </p:spTree>
    <p:extLst>
      <p:ext uri="{BB962C8B-B14F-4D97-AF65-F5344CB8AC3E}">
        <p14:creationId xmlns:p14="http://schemas.microsoft.com/office/powerpoint/2010/main" val="92281665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برابر این شیوه تحلیل سیاست خارجی و بین المللی، نظریه پردازان تئوری سلطه و وابستگی، نظریه ای عرضه داشته اند که ؟؟؟ ؟؟؟ تمرکز یافته، و طبقه بندی شده است. در آن به جای وابستگی بازیگر به وابستگی درون سیستم تأکید می شود. نظامی که آنان به تبیین آن پرداخته اند. از لحاظ فرهنگی به یکپارچگی گرایش دارد. در آینده به علم گرایی، و عقل گرایی خواهد انجامید و از همه مهم تر مشروعیت تکنوکرات ها را به عنوان دارندگان قدرت و اقتدار خواهند قبولاند.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607574" y="4380271"/>
            <a:ext cx="3229897" cy="12241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لحاظ فرهنگی به یکپارچگی گرایش دارد</a:t>
            </a:r>
            <a:endParaRPr lang="fa-IR"/>
          </a:p>
        </p:txBody>
      </p:sp>
    </p:spTree>
    <p:extLst>
      <p:ext uri="{BB962C8B-B14F-4D97-AF65-F5344CB8AC3E}">
        <p14:creationId xmlns:p14="http://schemas.microsoft.com/office/powerpoint/2010/main" val="3575941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9598</Words>
  <Application>Microsoft Office PowerPoint</Application>
  <PresentationFormat>Widescreen</PresentationFormat>
  <Paragraphs>206</Paragraphs>
  <Slides>103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103</vt:i4>
      </vt:variant>
    </vt:vector>
  </HeadingPairs>
  <TitlesOfParts>
    <vt:vector size="109" baseType="lpstr">
      <vt:lpstr>Arial</vt:lpstr>
      <vt:lpstr>B Nazanin</vt:lpstr>
      <vt:lpstr>Calibri</vt:lpstr>
      <vt:lpstr>Calibri Light</vt:lpstr>
      <vt:lpstr>Times New Roman</vt:lpstr>
      <vt:lpstr>Office Theme</vt:lpstr>
      <vt:lpstr>نام مقاله: سلطه و وابستگی در روابط بین الملل</vt:lpstr>
      <vt:lpstr>PowerPoint Presentation</vt:lpstr>
      <vt:lpstr>PowerPoint Presentation</vt:lpstr>
      <vt:lpstr>PowerPoint Presentation</vt:lpstr>
      <vt:lpstr>PowerPoint Presentation</vt:lpstr>
      <vt:lpstr>رهیافت رئالیستی سیاست خارجی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مبادی، نظریه پردازان و مفاهیم تئوری سلطه و وابستگی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گزاره های تئوری سلطه و وابستگی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مرکز و پیرامون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تکنولوژی و جامعه تکنولوژیک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پل ویژگی های جامعه تکنولوژیک را چنین بر می شمارد:</vt:lpstr>
      <vt:lpstr>PowerPoint Presentation</vt:lpstr>
      <vt:lpstr>PowerPoint Presentation</vt:lpstr>
      <vt:lpstr>PowerPoint Presentation</vt:lpstr>
      <vt:lpstr>PowerPoint Presentation</vt:lpstr>
      <vt:lpstr>PowerPoint Presentation</vt:lpstr>
      <vt:lpstr>PowerPoint Presentation</vt:lpstr>
      <vt:lpstr>4- یکپارچگی فرهنگی</vt:lpstr>
      <vt:lpstr>PowerPoint Presentation</vt:lpstr>
      <vt:lpstr>PowerPoint Presentation</vt:lpstr>
      <vt:lpstr>PowerPoint Presentation</vt:lpstr>
      <vt:lpstr>PowerPoint Presentation</vt:lpstr>
      <vt:lpstr>نتیجه </vt:lpstr>
      <vt:lpstr>PowerPoint Presentation</vt:lpstr>
      <vt:lpstr>PowerPoint Presentation</vt:lpstr>
      <vt:lpstr>یادداشت ها</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نام مقاله: سلطه و وابستگی در روابط بین الملل</dc:title>
  <dc:creator>MaZz!i</dc:creator>
  <cp:lastModifiedBy>MaZz!i</cp:lastModifiedBy>
  <cp:revision>27</cp:revision>
  <cp:lastPrinted>2025-01-24T10:36:46Z</cp:lastPrinted>
  <dcterms:created xsi:type="dcterms:W3CDTF">2025-01-22T18:01:02Z</dcterms:created>
  <dcterms:modified xsi:type="dcterms:W3CDTF">2025-01-24T10:37:03Z</dcterms:modified>
</cp:coreProperties>
</file>