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342" r:id="rId4"/>
    <p:sldId id="341" r:id="rId5"/>
    <p:sldId id="258" r:id="rId6"/>
    <p:sldId id="259" r:id="rId7"/>
    <p:sldId id="260" r:id="rId8"/>
    <p:sldId id="261" r:id="rId9"/>
    <p:sldId id="262" r:id="rId10"/>
    <p:sldId id="343" r:id="rId11"/>
    <p:sldId id="263" r:id="rId12"/>
    <p:sldId id="264" r:id="rId13"/>
    <p:sldId id="265" r:id="rId14"/>
    <p:sldId id="344" r:id="rId15"/>
    <p:sldId id="345" r:id="rId16"/>
    <p:sldId id="266" r:id="rId17"/>
    <p:sldId id="346" r:id="rId18"/>
    <p:sldId id="267" r:id="rId19"/>
    <p:sldId id="347" r:id="rId20"/>
    <p:sldId id="268" r:id="rId21"/>
    <p:sldId id="348" r:id="rId22"/>
    <p:sldId id="269" r:id="rId23"/>
    <p:sldId id="270" r:id="rId24"/>
    <p:sldId id="349" r:id="rId25"/>
    <p:sldId id="271" r:id="rId26"/>
    <p:sldId id="272" r:id="rId27"/>
    <p:sldId id="350" r:id="rId28"/>
    <p:sldId id="273" r:id="rId29"/>
    <p:sldId id="274" r:id="rId30"/>
    <p:sldId id="351" r:id="rId31"/>
    <p:sldId id="275" r:id="rId32"/>
    <p:sldId id="352" r:id="rId33"/>
    <p:sldId id="276" r:id="rId34"/>
    <p:sldId id="277" r:id="rId35"/>
    <p:sldId id="353" r:id="rId36"/>
    <p:sldId id="278" r:id="rId37"/>
    <p:sldId id="279" r:id="rId38"/>
    <p:sldId id="280" r:id="rId39"/>
    <p:sldId id="281" r:id="rId40"/>
    <p:sldId id="354" r:id="rId41"/>
    <p:sldId id="282" r:id="rId42"/>
    <p:sldId id="283" r:id="rId43"/>
    <p:sldId id="355" r:id="rId44"/>
    <p:sldId id="284" r:id="rId45"/>
    <p:sldId id="356" r:id="rId46"/>
    <p:sldId id="285" r:id="rId47"/>
    <p:sldId id="286" r:id="rId48"/>
    <p:sldId id="357" r:id="rId49"/>
    <p:sldId id="287" r:id="rId50"/>
    <p:sldId id="288" r:id="rId51"/>
    <p:sldId id="358" r:id="rId52"/>
    <p:sldId id="289" r:id="rId53"/>
    <p:sldId id="290" r:id="rId54"/>
    <p:sldId id="291" r:id="rId55"/>
    <p:sldId id="292" r:id="rId56"/>
    <p:sldId id="359" r:id="rId57"/>
    <p:sldId id="293" r:id="rId58"/>
    <p:sldId id="360" r:id="rId59"/>
    <p:sldId id="294" r:id="rId60"/>
    <p:sldId id="361" r:id="rId61"/>
    <p:sldId id="295" r:id="rId62"/>
    <p:sldId id="296" r:id="rId63"/>
    <p:sldId id="297" r:id="rId64"/>
    <p:sldId id="362" r:id="rId65"/>
    <p:sldId id="298" r:id="rId66"/>
    <p:sldId id="299" r:id="rId67"/>
    <p:sldId id="300" r:id="rId68"/>
    <p:sldId id="363" r:id="rId69"/>
    <p:sldId id="302" r:id="rId70"/>
    <p:sldId id="303" r:id="rId71"/>
    <p:sldId id="301" r:id="rId72"/>
    <p:sldId id="304" r:id="rId73"/>
    <p:sldId id="305" r:id="rId74"/>
    <p:sldId id="306" r:id="rId75"/>
    <p:sldId id="307" r:id="rId76"/>
    <p:sldId id="308" r:id="rId77"/>
    <p:sldId id="309" r:id="rId78"/>
    <p:sldId id="310" r:id="rId79"/>
    <p:sldId id="311" r:id="rId80"/>
    <p:sldId id="312" r:id="rId81"/>
    <p:sldId id="313" r:id="rId82"/>
    <p:sldId id="314" r:id="rId83"/>
    <p:sldId id="315" r:id="rId84"/>
    <p:sldId id="316" r:id="rId85"/>
    <p:sldId id="321" r:id="rId86"/>
    <p:sldId id="322" r:id="rId87"/>
    <p:sldId id="323" r:id="rId88"/>
    <p:sldId id="324" r:id="rId89"/>
    <p:sldId id="325" r:id="rId90"/>
    <p:sldId id="326" r:id="rId91"/>
    <p:sldId id="327" r:id="rId92"/>
    <p:sldId id="328" r:id="rId93"/>
    <p:sldId id="329" r:id="rId94"/>
    <p:sldId id="330" r:id="rId95"/>
    <p:sldId id="331" r:id="rId96"/>
    <p:sldId id="332" r:id="rId97"/>
    <p:sldId id="333" r:id="rId98"/>
    <p:sldId id="334" r:id="rId99"/>
    <p:sldId id="335" r:id="rId100"/>
    <p:sldId id="336" r:id="rId101"/>
    <p:sldId id="337" r:id="rId102"/>
    <p:sldId id="338" r:id="rId103"/>
    <p:sldId id="339" r:id="rId104"/>
    <p:sldId id="340" r:id="rId105"/>
  </p:sldIdLst>
  <p:sldSz cx="12192000" cy="6858000"/>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3427" autoAdjust="0"/>
    <p:restoredTop sz="86355" autoAdjust="0"/>
  </p:normalViewPr>
  <p:slideViewPr>
    <p:cSldViewPr snapToGrid="0">
      <p:cViewPr varScale="1">
        <p:scale>
          <a:sx n="64" d="100"/>
          <a:sy n="64" d="100"/>
        </p:scale>
        <p:origin x="900" y="72"/>
      </p:cViewPr>
      <p:guideLst/>
    </p:cSldViewPr>
  </p:slideViewPr>
  <p:outlineViewPr>
    <p:cViewPr>
      <p:scale>
        <a:sx n="33" d="100"/>
        <a:sy n="33" d="100"/>
      </p:scale>
      <p:origin x="0" y="-11990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07" Type="http://schemas.openxmlformats.org/officeDocument/2006/relationships/viewProps" Target="viewProps.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theme" Target="theme/theme1.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tableStyles" Target="tableStyles.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6317891A-E154-4ACE-93CC-07EFACA5A239}" type="datetimeFigureOut">
              <a:rPr lang="fa-IR" smtClean="0"/>
              <a:t>02/07/1446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88460D6E-0478-4DB9-BC30-F53AF0ED183C}" type="slidenum">
              <a:rPr lang="fa-IR" smtClean="0"/>
              <a:t>‹#›</a:t>
            </a:fld>
            <a:endParaRPr lang="fa-IR"/>
          </a:p>
        </p:txBody>
      </p:sp>
    </p:spTree>
    <p:extLst>
      <p:ext uri="{BB962C8B-B14F-4D97-AF65-F5344CB8AC3E}">
        <p14:creationId xmlns:p14="http://schemas.microsoft.com/office/powerpoint/2010/main" val="22838795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6317891A-E154-4ACE-93CC-07EFACA5A239}" type="datetimeFigureOut">
              <a:rPr lang="fa-IR" smtClean="0"/>
              <a:t>02/07/1446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88460D6E-0478-4DB9-BC30-F53AF0ED183C}" type="slidenum">
              <a:rPr lang="fa-IR" smtClean="0"/>
              <a:t>‹#›</a:t>
            </a:fld>
            <a:endParaRPr lang="fa-IR"/>
          </a:p>
        </p:txBody>
      </p:sp>
    </p:spTree>
    <p:extLst>
      <p:ext uri="{BB962C8B-B14F-4D97-AF65-F5344CB8AC3E}">
        <p14:creationId xmlns:p14="http://schemas.microsoft.com/office/powerpoint/2010/main" val="9794953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6317891A-E154-4ACE-93CC-07EFACA5A239}" type="datetimeFigureOut">
              <a:rPr lang="fa-IR" smtClean="0"/>
              <a:t>02/07/1446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88460D6E-0478-4DB9-BC30-F53AF0ED183C}" type="slidenum">
              <a:rPr lang="fa-IR" smtClean="0"/>
              <a:t>‹#›</a:t>
            </a:fld>
            <a:endParaRPr lang="fa-IR"/>
          </a:p>
        </p:txBody>
      </p:sp>
    </p:spTree>
    <p:extLst>
      <p:ext uri="{BB962C8B-B14F-4D97-AF65-F5344CB8AC3E}">
        <p14:creationId xmlns:p14="http://schemas.microsoft.com/office/powerpoint/2010/main" val="33680740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6317891A-E154-4ACE-93CC-07EFACA5A239}" type="datetimeFigureOut">
              <a:rPr lang="fa-IR" smtClean="0"/>
              <a:t>02/07/1446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88460D6E-0478-4DB9-BC30-F53AF0ED183C}" type="slidenum">
              <a:rPr lang="fa-IR" smtClean="0"/>
              <a:t>‹#›</a:t>
            </a:fld>
            <a:endParaRPr lang="fa-IR"/>
          </a:p>
        </p:txBody>
      </p:sp>
    </p:spTree>
    <p:extLst>
      <p:ext uri="{BB962C8B-B14F-4D97-AF65-F5344CB8AC3E}">
        <p14:creationId xmlns:p14="http://schemas.microsoft.com/office/powerpoint/2010/main" val="21385125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17891A-E154-4ACE-93CC-07EFACA5A239}" type="datetimeFigureOut">
              <a:rPr lang="fa-IR" smtClean="0"/>
              <a:t>02/07/1446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88460D6E-0478-4DB9-BC30-F53AF0ED183C}" type="slidenum">
              <a:rPr lang="fa-IR" smtClean="0"/>
              <a:t>‹#›</a:t>
            </a:fld>
            <a:endParaRPr lang="fa-IR"/>
          </a:p>
        </p:txBody>
      </p:sp>
    </p:spTree>
    <p:extLst>
      <p:ext uri="{BB962C8B-B14F-4D97-AF65-F5344CB8AC3E}">
        <p14:creationId xmlns:p14="http://schemas.microsoft.com/office/powerpoint/2010/main" val="3166271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6317891A-E154-4ACE-93CC-07EFACA5A239}" type="datetimeFigureOut">
              <a:rPr lang="fa-IR" smtClean="0"/>
              <a:t>02/07/1446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88460D6E-0478-4DB9-BC30-F53AF0ED183C}" type="slidenum">
              <a:rPr lang="fa-IR" smtClean="0"/>
              <a:t>‹#›</a:t>
            </a:fld>
            <a:endParaRPr lang="fa-IR"/>
          </a:p>
        </p:txBody>
      </p:sp>
    </p:spTree>
    <p:extLst>
      <p:ext uri="{BB962C8B-B14F-4D97-AF65-F5344CB8AC3E}">
        <p14:creationId xmlns:p14="http://schemas.microsoft.com/office/powerpoint/2010/main" val="26850784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6317891A-E154-4ACE-93CC-07EFACA5A239}" type="datetimeFigureOut">
              <a:rPr lang="fa-IR" smtClean="0"/>
              <a:t>02/07/1446</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88460D6E-0478-4DB9-BC30-F53AF0ED183C}" type="slidenum">
              <a:rPr lang="fa-IR" smtClean="0"/>
              <a:t>‹#›</a:t>
            </a:fld>
            <a:endParaRPr lang="fa-IR"/>
          </a:p>
        </p:txBody>
      </p:sp>
    </p:spTree>
    <p:extLst>
      <p:ext uri="{BB962C8B-B14F-4D97-AF65-F5344CB8AC3E}">
        <p14:creationId xmlns:p14="http://schemas.microsoft.com/office/powerpoint/2010/main" val="34142908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6317891A-E154-4ACE-93CC-07EFACA5A239}" type="datetimeFigureOut">
              <a:rPr lang="fa-IR" smtClean="0"/>
              <a:t>02/07/1446</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88460D6E-0478-4DB9-BC30-F53AF0ED183C}" type="slidenum">
              <a:rPr lang="fa-IR" smtClean="0"/>
              <a:t>‹#›</a:t>
            </a:fld>
            <a:endParaRPr lang="fa-IR"/>
          </a:p>
        </p:txBody>
      </p:sp>
    </p:spTree>
    <p:extLst>
      <p:ext uri="{BB962C8B-B14F-4D97-AF65-F5344CB8AC3E}">
        <p14:creationId xmlns:p14="http://schemas.microsoft.com/office/powerpoint/2010/main" val="24729223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17891A-E154-4ACE-93CC-07EFACA5A239}" type="datetimeFigureOut">
              <a:rPr lang="fa-IR" smtClean="0"/>
              <a:t>02/07/1446</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88460D6E-0478-4DB9-BC30-F53AF0ED183C}" type="slidenum">
              <a:rPr lang="fa-IR" smtClean="0"/>
              <a:t>‹#›</a:t>
            </a:fld>
            <a:endParaRPr lang="fa-IR"/>
          </a:p>
        </p:txBody>
      </p:sp>
    </p:spTree>
    <p:extLst>
      <p:ext uri="{BB962C8B-B14F-4D97-AF65-F5344CB8AC3E}">
        <p14:creationId xmlns:p14="http://schemas.microsoft.com/office/powerpoint/2010/main" val="38222072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17891A-E154-4ACE-93CC-07EFACA5A239}" type="datetimeFigureOut">
              <a:rPr lang="fa-IR" smtClean="0"/>
              <a:t>02/07/1446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88460D6E-0478-4DB9-BC30-F53AF0ED183C}" type="slidenum">
              <a:rPr lang="fa-IR" smtClean="0"/>
              <a:t>‹#›</a:t>
            </a:fld>
            <a:endParaRPr lang="fa-IR"/>
          </a:p>
        </p:txBody>
      </p:sp>
    </p:spTree>
    <p:extLst>
      <p:ext uri="{BB962C8B-B14F-4D97-AF65-F5344CB8AC3E}">
        <p14:creationId xmlns:p14="http://schemas.microsoft.com/office/powerpoint/2010/main" val="26387543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17891A-E154-4ACE-93CC-07EFACA5A239}" type="datetimeFigureOut">
              <a:rPr lang="fa-IR" smtClean="0"/>
              <a:t>02/07/1446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88460D6E-0478-4DB9-BC30-F53AF0ED183C}" type="slidenum">
              <a:rPr lang="fa-IR" smtClean="0"/>
              <a:t>‹#›</a:t>
            </a:fld>
            <a:endParaRPr lang="fa-IR"/>
          </a:p>
        </p:txBody>
      </p:sp>
    </p:spTree>
    <p:extLst>
      <p:ext uri="{BB962C8B-B14F-4D97-AF65-F5344CB8AC3E}">
        <p14:creationId xmlns:p14="http://schemas.microsoft.com/office/powerpoint/2010/main" val="1075695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6317891A-E154-4ACE-93CC-07EFACA5A239}" type="datetimeFigureOut">
              <a:rPr lang="fa-IR" smtClean="0"/>
              <a:t>02/07/1446</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88460D6E-0478-4DB9-BC30-F53AF0ED183C}" type="slidenum">
              <a:rPr lang="fa-IR" smtClean="0"/>
              <a:t>‹#›</a:t>
            </a:fld>
            <a:endParaRPr lang="fa-IR"/>
          </a:p>
        </p:txBody>
      </p:sp>
    </p:spTree>
    <p:extLst>
      <p:ext uri="{BB962C8B-B14F-4D97-AF65-F5344CB8AC3E}">
        <p14:creationId xmlns:p14="http://schemas.microsoft.com/office/powerpoint/2010/main" val="41826322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a-IR" sz="4400" smtClean="0">
                <a:solidFill>
                  <a:srgbClr val="FF0000"/>
                </a:solidFill>
                <a:cs typeface="B Nazanin" panose="00000400000000000000" pitchFamily="2" charset="-78"/>
              </a:rPr>
              <a:t>عنوان مقاله: </a:t>
            </a:r>
            <a:r>
              <a:rPr lang="fa-IR" sz="4400" smtClean="0">
                <a:cs typeface="B Nazanin" panose="00000400000000000000" pitchFamily="2" charset="-78"/>
              </a:rPr>
              <a:t>نقش قبیله خزاعه در سیره نبوی</a:t>
            </a:r>
            <a:endParaRPr lang="fa-IR" sz="4400">
              <a:cs typeface="B Nazanin" panose="00000400000000000000" pitchFamily="2" charset="-78"/>
            </a:endParaRPr>
          </a:p>
        </p:txBody>
      </p:sp>
      <p:sp>
        <p:nvSpPr>
          <p:cNvPr id="3" name="Subtitle 2"/>
          <p:cNvSpPr>
            <a:spLocks noGrp="1"/>
          </p:cNvSpPr>
          <p:nvPr>
            <p:ph type="subTitle" idx="1"/>
          </p:nvPr>
        </p:nvSpPr>
        <p:spPr/>
        <p:txBody>
          <a:bodyPr/>
          <a:lstStyle/>
          <a:p>
            <a:r>
              <a:rPr lang="fa-IR" smtClean="0">
                <a:solidFill>
                  <a:srgbClr val="FF0000"/>
                </a:solidFill>
                <a:cs typeface="B Nazanin" panose="00000400000000000000" pitchFamily="2" charset="-78"/>
              </a:rPr>
              <a:t>نویسنده: </a:t>
            </a:r>
            <a:r>
              <a:rPr lang="fa-IR" smtClean="0">
                <a:cs typeface="B Nazanin" panose="00000400000000000000" pitchFamily="2" charset="-78"/>
              </a:rPr>
              <a:t>قاسم خانجانی</a:t>
            </a:r>
          </a:p>
          <a:p>
            <a:r>
              <a:rPr lang="fa-IR" smtClean="0">
                <a:solidFill>
                  <a:srgbClr val="FF0000"/>
                </a:solidFill>
                <a:cs typeface="B Nazanin" panose="00000400000000000000" pitchFamily="2" charset="-78"/>
              </a:rPr>
              <a:t>منبع: </a:t>
            </a:r>
            <a:r>
              <a:rPr lang="fa-IR"/>
              <a:t>کتاب ماه تاریخ و جغرافیا آبان و آذر 1381 شماره 61 </a:t>
            </a:r>
            <a:r>
              <a:rPr lang="fa-IR"/>
              <a:t>و </a:t>
            </a:r>
            <a:r>
              <a:rPr lang="fa-IR" smtClean="0"/>
              <a:t>62</a:t>
            </a:r>
          </a:p>
          <a:p>
            <a:r>
              <a:rPr lang="fa-IR" smtClean="0">
                <a:cs typeface="B Nazanin" panose="00000400000000000000" pitchFamily="2" charset="-78"/>
              </a:rPr>
              <a:t>صص  96-109</a:t>
            </a:r>
            <a:endParaRPr lang="fa-IR" smtClean="0">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3946136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5111646" y="1825625"/>
            <a:ext cx="6242154" cy="4351338"/>
          </a:xfrm>
        </p:spPr>
        <p:txBody>
          <a:bodyPr/>
          <a:lstStyle/>
          <a:p>
            <a:pPr algn="just"/>
            <a:r>
              <a:rPr lang="fa-IR">
                <a:cs typeface="B Nazanin" panose="00000400000000000000" pitchFamily="2" charset="-78"/>
              </a:rPr>
              <a:t>عمرو دید که آنان، بتان را می پرستیدند. پرسید « اینها چیست که شما می پرستید؟» و پاسخ شنید که این بت ها را می پرستیم و از آنها باران می طلبیم و آنها برای ما باران می فرستند. هم چنین از آنها مدد می جوییم و آنها ما را یاری می کنند. عمور گفت آیا بتی به من می دهید تا به سرزمین عربان ببرم تا آنها، را بپرستند و  آنان بتی به نام هبل به وی دادند و او به مکه رفت و آن را در مکه قرار داد و مردم به پرستش و تعظیم آن فرا خواند.</a:t>
            </a:r>
            <a:endParaRPr lang="en-US">
              <a:cs typeface="B Nazanin" panose="00000400000000000000" pitchFamily="2" charset="-78"/>
            </a:endParaRPr>
          </a:p>
          <a:p>
            <a:pPr algn="just"/>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2780" y="1975526"/>
            <a:ext cx="4278866" cy="3450914"/>
          </a:xfrm>
          <a:prstGeom prst="rect">
            <a:avLst/>
          </a:prstGeom>
        </p:spPr>
      </p:pic>
      <p:sp>
        <p:nvSpPr>
          <p:cNvPr id="5" name="TextBox 4"/>
          <p:cNvSpPr txBox="1"/>
          <p:nvPr/>
        </p:nvSpPr>
        <p:spPr>
          <a:xfrm>
            <a:off x="2113613" y="5756223"/>
            <a:ext cx="1798820" cy="461665"/>
          </a:xfrm>
          <a:prstGeom prst="rect">
            <a:avLst/>
          </a:prstGeom>
          <a:noFill/>
        </p:spPr>
        <p:txBody>
          <a:bodyPr wrap="square" rtlCol="1">
            <a:spAutoFit/>
          </a:bodyPr>
          <a:lstStyle/>
          <a:p>
            <a:pPr algn="ctr"/>
            <a:r>
              <a:rPr lang="fa-IR" sz="2400" b="1" smtClean="0">
                <a:solidFill>
                  <a:srgbClr val="FF0000"/>
                </a:solidFill>
                <a:cs typeface="B Nazanin" panose="00000400000000000000" pitchFamily="2" charset="-78"/>
              </a:rPr>
              <a:t>بت ها</a:t>
            </a:r>
            <a:endParaRPr lang="fa-IR" sz="2400" b="1">
              <a:solidFill>
                <a:srgbClr val="FF0000"/>
              </a:solidFill>
              <a:cs typeface="B Nazanin" panose="00000400000000000000" pitchFamily="2" charset="-78"/>
            </a:endParaRPr>
          </a:p>
        </p:txBody>
      </p:sp>
    </p:spTree>
    <p:extLst>
      <p:ext uri="{BB962C8B-B14F-4D97-AF65-F5344CB8AC3E}">
        <p14:creationId xmlns:p14="http://schemas.microsoft.com/office/powerpoint/2010/main" val="4260477813"/>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b="1">
                <a:cs typeface="B Nazanin" panose="00000400000000000000" pitchFamily="2" charset="-78"/>
              </a:rPr>
              <a:t>اکثم بن الجون، </a:t>
            </a:r>
            <a:r>
              <a:rPr lang="fa-IR">
                <a:cs typeface="B Nazanin" panose="00000400000000000000" pitchFamily="2" charset="-78"/>
              </a:rPr>
              <a:t>نام وی</a:t>
            </a:r>
            <a:r>
              <a:rPr lang="fa-IR" b="1">
                <a:cs typeface="B Nazanin" panose="00000400000000000000" pitchFamily="2" charset="-78"/>
              </a:rPr>
              <a:t> عبدالعزی بن منقذ</a:t>
            </a:r>
            <a:r>
              <a:rPr lang="fa-IR">
                <a:cs typeface="B Nazanin" panose="00000400000000000000" pitchFamily="2" charset="-78"/>
              </a:rPr>
              <a:t> است. او را </a:t>
            </a:r>
            <a:r>
              <a:rPr lang="fa-IR" b="1">
                <a:cs typeface="B Nazanin" panose="00000400000000000000" pitchFamily="2" charset="-78"/>
              </a:rPr>
              <a:t> اکثم بن ابی الجون</a:t>
            </a:r>
            <a:r>
              <a:rPr lang="fa-IR">
                <a:cs typeface="B Nazanin" panose="00000400000000000000" pitchFamily="2" charset="-78"/>
              </a:rPr>
              <a:t> هم گفته اند. برخی او را </a:t>
            </a:r>
            <a:r>
              <a:rPr lang="fa-IR" b="1">
                <a:cs typeface="B Nazanin" panose="00000400000000000000" pitchFamily="2" charset="-78"/>
              </a:rPr>
              <a:t>ابومعبد خزاعی</a:t>
            </a:r>
            <a:r>
              <a:rPr lang="fa-IR">
                <a:cs typeface="B Nazanin" panose="00000400000000000000" pitchFamily="2" charset="-78"/>
              </a:rPr>
              <a:t> همسر</a:t>
            </a:r>
            <a:r>
              <a:rPr lang="fa-IR" b="1">
                <a:cs typeface="B Nazanin" panose="00000400000000000000" pitchFamily="2" charset="-78"/>
              </a:rPr>
              <a:t> ام معبد </a:t>
            </a:r>
            <a:r>
              <a:rPr lang="fa-IR">
                <a:cs typeface="B Nazanin" panose="00000400000000000000" pitchFamily="2" charset="-78"/>
              </a:rPr>
              <a:t>دانسته اند. از پیامبر(ص) روایاتی نقل کرده است، به ویژه روایتی که پیامبر(ص) در ضمن آن فرمودند: « عمرو بن لحی( پدر خزاعیان) را در حال عذاب دیدم» و خطاب به اکثم بن جون </a:t>
            </a:r>
            <a:r>
              <a:rPr lang="fa-IR" smtClean="0">
                <a:cs typeface="B Nazanin" panose="00000400000000000000" pitchFamily="2" charset="-78"/>
              </a:rPr>
              <a:t>فرمودند که </a:t>
            </a:r>
            <a:r>
              <a:rPr lang="fa-IR">
                <a:cs typeface="B Nazanin" panose="00000400000000000000" pitchFamily="2" charset="-78"/>
              </a:rPr>
              <a:t>« عمرو چقدر به تو شبیه بود». اکثم از این شباهت احساس زیان کرد، لذا پیامبر(ص) به او فرمودند: « البته او( عمرو) کافر بود اما تو مؤمن هستی». این حدیث را از معبد بن اکثم خزاعی نیز نقل کرده اند که روشن نیست آیا پیامبر(ص) این حدیث را به دو نفر فرموده اند یا این حدیث از دو طریق به ما رسیده است.</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2438712606"/>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به هر صورت چنانکه گفته اند، اکثم، عموی </a:t>
            </a:r>
            <a:r>
              <a:rPr lang="fa-IR" b="1">
                <a:cs typeface="B Nazanin" panose="00000400000000000000" pitchFamily="2" charset="-78"/>
              </a:rPr>
              <a:t>سلیمان بن صرد خزاعی، </a:t>
            </a:r>
            <a:r>
              <a:rPr lang="fa-IR">
                <a:cs typeface="B Nazanin" panose="00000400000000000000" pitchFamily="2" charset="-78"/>
              </a:rPr>
              <a:t>رئیس توابین بوده است و با </a:t>
            </a:r>
            <a:r>
              <a:rPr lang="fa-IR" b="1">
                <a:cs typeface="B Nazanin" panose="00000400000000000000" pitchFamily="2" charset="-78"/>
              </a:rPr>
              <a:t> معبد بن اکثم خزاعی</a:t>
            </a:r>
            <a:r>
              <a:rPr lang="fa-IR">
                <a:cs typeface="B Nazanin" panose="00000400000000000000" pitchFamily="2" charset="-78"/>
              </a:rPr>
              <a:t> تفاوت دارد.</a:t>
            </a:r>
            <a:endParaRPr lang="en-US">
              <a:cs typeface="B Nazanin" panose="00000400000000000000" pitchFamily="2" charset="-78"/>
            </a:endParaRPr>
          </a:p>
          <a:p>
            <a:pPr algn="just"/>
            <a:r>
              <a:rPr lang="fa-IR" smtClean="0">
                <a:cs typeface="B Nazanin" panose="00000400000000000000" pitchFamily="2" charset="-78"/>
              </a:rPr>
              <a:t>افرادی </a:t>
            </a:r>
            <a:r>
              <a:rPr lang="fa-IR">
                <a:cs typeface="B Nazanin" panose="00000400000000000000" pitchFamily="2" charset="-78"/>
              </a:rPr>
              <a:t>که از آنها یاد کرده ایم کسانی هستند که یا در رویدادهای دوران رسول خدا(ص) نقش داشته یا پیش از فتح مکه اسلام آورده اند و این برای آنان یک امتیاز به شمار می آید. عدۀ دیگری نیز هستند که در زمرۀ یاران پیامبر(ص) شمرده شده اند و برخی از آنها از آن حضرت حدیث نقل کرده، اما نقش چندانی در تاریخ اسلام نداشته اند.</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Process 3"/>
          <p:cNvSpPr/>
          <p:nvPr/>
        </p:nvSpPr>
        <p:spPr>
          <a:xfrm>
            <a:off x="1319134" y="4841823"/>
            <a:ext cx="4422099" cy="1034321"/>
          </a:xfrm>
          <a:prstGeom prst="flowChart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رویدادهای دوران رسول خدا(ص)</a:t>
            </a:r>
            <a:endParaRPr lang="fa-IR"/>
          </a:p>
        </p:txBody>
      </p:sp>
    </p:spTree>
    <p:extLst>
      <p:ext uri="{BB962C8B-B14F-4D97-AF65-F5344CB8AC3E}">
        <p14:creationId xmlns:p14="http://schemas.microsoft.com/office/powerpoint/2010/main" val="3275545806"/>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b="1">
                <a:cs typeface="B Nazanin" panose="00000400000000000000" pitchFamily="2" charset="-78"/>
              </a:rPr>
              <a:t> امیمه بنت خلف،</a:t>
            </a:r>
            <a:r>
              <a:rPr lang="fa-IR">
                <a:cs typeface="B Nazanin" panose="00000400000000000000" pitchFamily="2" charset="-78"/>
              </a:rPr>
              <a:t> وی که نام او را </a:t>
            </a:r>
            <a:r>
              <a:rPr lang="fa-IR" b="1">
                <a:cs typeface="B Nazanin" panose="00000400000000000000" pitchFamily="2" charset="-78"/>
              </a:rPr>
              <a:t>همیمه</a:t>
            </a:r>
            <a:r>
              <a:rPr lang="fa-IR">
                <a:cs typeface="B Nazanin" panose="00000400000000000000" pitchFamily="2" charset="-78"/>
              </a:rPr>
              <a:t> نیز گفته اند، همسر </a:t>
            </a:r>
            <a:r>
              <a:rPr lang="fa-IR" b="1">
                <a:cs typeface="B Nazanin" panose="00000400000000000000" pitchFamily="2" charset="-78"/>
              </a:rPr>
              <a:t>خالد بن سعید بن عاص </a:t>
            </a:r>
            <a:r>
              <a:rPr lang="fa-IR">
                <a:cs typeface="B Nazanin" panose="00000400000000000000" pitchFamily="2" charset="-78"/>
              </a:rPr>
              <a:t>بوده و همراه وی به حبشه هجرت کرده و  از پیشگامان در پذیرش اسلام بوده است.</a:t>
            </a:r>
            <a:endParaRPr lang="en-US">
              <a:cs typeface="B Nazanin" panose="00000400000000000000" pitchFamily="2" charset="-78"/>
            </a:endParaRPr>
          </a:p>
          <a:p>
            <a:pPr algn="just"/>
            <a:r>
              <a:rPr lang="fa-IR" b="1">
                <a:cs typeface="B Nazanin" panose="00000400000000000000" pitchFamily="2" charset="-78"/>
              </a:rPr>
              <a:t> حریمله بنت عبدالاسود، </a:t>
            </a:r>
            <a:r>
              <a:rPr lang="fa-IR">
                <a:cs typeface="B Nazanin" panose="00000400000000000000" pitchFamily="2" charset="-78"/>
              </a:rPr>
              <a:t> از زندگی وی مطلب مهمی ثبت نشده است، اما چون وفات او را در سرزمین حبشه یاد کرده اند، بایست اسلام آورده و به حبشه هجرت کرده باشد.</a:t>
            </a:r>
            <a:endParaRPr lang="en-US">
              <a:cs typeface="B Nazanin" panose="00000400000000000000" pitchFamily="2" charset="-78"/>
            </a:endParaRPr>
          </a:p>
          <a:p>
            <a:pPr algn="just"/>
            <a:r>
              <a:rPr lang="fa-IR" b="1">
                <a:cs typeface="B Nazanin" panose="00000400000000000000" pitchFamily="2" charset="-78"/>
              </a:rPr>
              <a:t> خوله بنت الاسود، </a:t>
            </a:r>
            <a:r>
              <a:rPr lang="fa-IR">
                <a:cs typeface="B Nazanin" panose="00000400000000000000" pitchFamily="2" charset="-78"/>
              </a:rPr>
              <a:t>وی نیز از کسانی است که به همراه همسرش </a:t>
            </a:r>
            <a:r>
              <a:rPr lang="fa-IR" b="1">
                <a:cs typeface="B Nazanin" panose="00000400000000000000" pitchFamily="2" charset="-78"/>
              </a:rPr>
              <a:t>حجیم بن قیس</a:t>
            </a:r>
            <a:r>
              <a:rPr lang="fa-IR">
                <a:cs typeface="B Nazanin" panose="00000400000000000000" pitchFamily="2" charset="-78"/>
              </a:rPr>
              <a:t> به حبشه هجرت کرد.</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3283400211"/>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b="1">
                <a:cs typeface="B Nazanin" panose="00000400000000000000" pitchFamily="2" charset="-78"/>
              </a:rPr>
              <a:t> ریطه بنت سفیان، </a:t>
            </a:r>
            <a:r>
              <a:rPr lang="fa-IR">
                <a:cs typeface="B Nazanin" panose="00000400000000000000" pitchFamily="2" charset="-78"/>
              </a:rPr>
              <a:t>وی همسر </a:t>
            </a:r>
            <a:r>
              <a:rPr lang="fa-IR" b="1">
                <a:cs typeface="B Nazanin" panose="00000400000000000000" pitchFamily="2" charset="-78"/>
              </a:rPr>
              <a:t>قدامه بن مظعون </a:t>
            </a:r>
            <a:r>
              <a:rPr lang="fa-IR">
                <a:cs typeface="B Nazanin" panose="00000400000000000000" pitchFamily="2" charset="-78"/>
              </a:rPr>
              <a:t>بوده و در بیعه االنساء نیز شرکت کرده است.</a:t>
            </a:r>
            <a:endParaRPr lang="en-US">
              <a:cs typeface="B Nazanin" panose="00000400000000000000" pitchFamily="2" charset="-78"/>
            </a:endParaRPr>
          </a:p>
          <a:p>
            <a:pPr algn="just"/>
            <a:r>
              <a:rPr lang="fa-IR" b="1">
                <a:cs typeface="B Nazanin" panose="00000400000000000000" pitchFamily="2" charset="-78"/>
              </a:rPr>
              <a:t>عزه بنت خابل، </a:t>
            </a:r>
            <a:r>
              <a:rPr lang="fa-IR">
                <a:cs typeface="B Nazanin" panose="00000400000000000000" pitchFamily="2" charset="-78"/>
              </a:rPr>
              <a:t>نام پدر او را کامل هم ذکر کرده اند و در هر صورت از کسانی است که اسلام آورده و با پیامبر(ص) بیعت کرده است.</a:t>
            </a:r>
            <a:endParaRPr lang="en-US">
              <a:cs typeface="B Nazanin" panose="00000400000000000000" pitchFamily="2" charset="-78"/>
            </a:endParaRPr>
          </a:p>
          <a:p>
            <a:pPr algn="just"/>
            <a:r>
              <a:rPr lang="fa-IR" b="1">
                <a:cs typeface="B Nazanin" panose="00000400000000000000" pitchFamily="2" charset="-78"/>
              </a:rPr>
              <a:t>کبیره بنت سفیان،</a:t>
            </a:r>
            <a:r>
              <a:rPr lang="fa-IR">
                <a:cs typeface="B Nazanin" panose="00000400000000000000" pitchFamily="2" charset="-78"/>
              </a:rPr>
              <a:t> وی که نام پدرش </a:t>
            </a:r>
            <a:r>
              <a:rPr lang="fa-IR" b="1">
                <a:cs typeface="B Nazanin" panose="00000400000000000000" pitchFamily="2" charset="-78"/>
              </a:rPr>
              <a:t> ابوسفیان</a:t>
            </a:r>
            <a:r>
              <a:rPr lang="fa-IR">
                <a:cs typeface="B Nazanin" panose="00000400000000000000" pitchFamily="2" charset="-78"/>
              </a:rPr>
              <a:t> نیز گفته اند، پیامبر(ص) را درک کرده و از ایشان حدیث نقل کرده است و از بیعت کنندگان با آن حضرت به شمار می رود.</a:t>
            </a:r>
            <a:endParaRPr lang="en-US">
              <a:cs typeface="B Nazanin" panose="00000400000000000000" pitchFamily="2" charset="-78"/>
            </a:endParaRPr>
          </a:p>
          <a:p>
            <a:pPr algn="just"/>
            <a:r>
              <a:rPr lang="fa-IR">
                <a:cs typeface="B Nazanin" panose="00000400000000000000" pitchFamily="2" charset="-78"/>
              </a:rPr>
              <a:t> </a:t>
            </a:r>
            <a:r>
              <a:rPr lang="fa-IR" b="1">
                <a:cs typeface="B Nazanin" panose="00000400000000000000" pitchFamily="2" charset="-78"/>
              </a:rPr>
              <a:t>ام حکیم بنت وداع، </a:t>
            </a:r>
            <a:r>
              <a:rPr lang="fa-IR">
                <a:cs typeface="B Nazanin" panose="00000400000000000000" pitchFamily="2" charset="-78"/>
              </a:rPr>
              <a:t>نام وی نیز در زمرۀ مهاجران آمده و از پیامبر(ص) نیز حدیث نقل کرده است.</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2421733801"/>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b="1">
                <a:cs typeface="B Nazanin" panose="00000400000000000000" pitchFamily="2" charset="-78"/>
              </a:rPr>
              <a:t>ام معبد، </a:t>
            </a:r>
            <a:r>
              <a:rPr lang="fa-IR">
                <a:cs typeface="B Nazanin" panose="00000400000000000000" pitchFamily="2" charset="-78"/>
              </a:rPr>
              <a:t>نام وی </a:t>
            </a:r>
            <a:r>
              <a:rPr lang="fa-IR" b="1">
                <a:cs typeface="B Nazanin" panose="00000400000000000000" pitchFamily="2" charset="-78"/>
              </a:rPr>
              <a:t>عاتکه بنت خالد</a:t>
            </a:r>
            <a:r>
              <a:rPr lang="fa-IR">
                <a:cs typeface="B Nazanin" panose="00000400000000000000" pitchFamily="2" charset="-78"/>
              </a:rPr>
              <a:t> است و او همان است که پیامبر(ص) هنگام هجرت به مدینه به خیمه اش وارد شدند و آن خیمه امروز به خیمۀ ام معبد مشهور است. داستان معجزۀ پیامبر(ص) در این مکان و دوشیدن شیر از گوسفندی که شیر نداشت توسط آن حضرت، به تفصیل در منابع آمده است. </a:t>
            </a:r>
          </a:p>
        </p:txBody>
      </p:sp>
    </p:spTree>
    <p:extLst>
      <p:ext uri="{BB962C8B-B14F-4D97-AF65-F5344CB8AC3E}">
        <p14:creationId xmlns:p14="http://schemas.microsoft.com/office/powerpoint/2010/main" val="40810178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به نظر می رسد با توجه به شخصیت برجسته ای که عمروبن لحی در میان عرب داشتنه است – چنانکه در برخی منابع نقل شده که وی از نظر شرافت در میان عرب به درجه ای رسید که کسی پیش و پس از وی در زمان جاهلیت به آن حد نرسیده است- و نیز با توجه به نقلی دیگر که می گوید عمربن لحی کسی است که دین حنیف را ( که دین ابراهیم (ع) بود) تغییر داد و فرمان او در میان عرب ها مورد پذیرش همگان بود، مردم بی درنگ به دعوت او پاسخ مثبت دادند. </a:t>
            </a:r>
          </a:p>
        </p:txBody>
      </p:sp>
    </p:spTree>
    <p:extLst>
      <p:ext uri="{BB962C8B-B14F-4D97-AF65-F5344CB8AC3E}">
        <p14:creationId xmlns:p14="http://schemas.microsoft.com/office/powerpoint/2010/main" val="38574671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وی نه تنها با آوردن بت به مکه و دعوت مردم به بت پرستی، دین آنان را تغییر داد، بلکه نوع لبیک و جملاتی را که به عنوان « تلبیه» گفته می شد نیز تغییر داد و چنانکه گفته اند وی تلبیه ای را که از القائات ابلیس بود فراگرفت و آن را جایگزین تلبیة حضرت ابراهیم(ع)  نمود. بهترین شاهد بر رواج بت پرستی و تغییر دین حضرت ابراهیم (ع) توسط عمرو بن لحی و اینکه او نخستین کسی بود که مردم مکه را به پرستش بت فراخواند،</a:t>
            </a:r>
            <a:r>
              <a:rPr lang="fa-IR" b="1">
                <a:cs typeface="B Nazanin" panose="00000400000000000000" pitchFamily="2" charset="-78"/>
              </a:rPr>
              <a:t> </a:t>
            </a:r>
            <a:r>
              <a:rPr lang="fa-IR" b="1">
                <a:solidFill>
                  <a:srgbClr val="FF0000"/>
                </a:solidFill>
                <a:cs typeface="B Nazanin" panose="00000400000000000000" pitchFamily="2" charset="-78"/>
              </a:rPr>
              <a:t>روایتی است از رسول خدا (ص) بدین گونه: « در رویا دیدم که عمرو بن لحی درون شکم ( امعاء و احشاء) خود را در آتش می کشد و در آتش می سوزد؛ زیرا او نخستین کسی بود که دین ابراهیم(ع) را تغییر </a:t>
            </a:r>
            <a:r>
              <a:rPr lang="fa-IR" b="1" smtClean="0">
                <a:solidFill>
                  <a:srgbClr val="FF0000"/>
                </a:solidFill>
                <a:cs typeface="B Nazanin" panose="00000400000000000000" pitchFamily="2" charset="-78"/>
              </a:rPr>
              <a:t>داد </a:t>
            </a:r>
            <a:r>
              <a:rPr lang="fa-IR" b="1">
                <a:solidFill>
                  <a:srgbClr val="FF0000"/>
                </a:solidFill>
                <a:cs typeface="B Nazanin" panose="00000400000000000000" pitchFamily="2" charset="-78"/>
              </a:rPr>
              <a:t>و مردم را به بت پرستی دعوت کرد».</a:t>
            </a:r>
            <a:endParaRPr lang="en-US" b="1">
              <a:solidFill>
                <a:srgbClr val="FF0000"/>
              </a:solidFill>
              <a:cs typeface="B Nazanin" panose="00000400000000000000" pitchFamily="2" charset="-78"/>
            </a:endParaRPr>
          </a:p>
        </p:txBody>
      </p:sp>
    </p:spTree>
    <p:extLst>
      <p:ext uri="{BB962C8B-B14F-4D97-AF65-F5344CB8AC3E}">
        <p14:creationId xmlns:p14="http://schemas.microsoft.com/office/powerpoint/2010/main" val="12619464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مردم جزیره العرب چنان به بت «هبل» که عمرو بن لحی به آن سرزمین آورده بود توجه داشتند که گویا در بسیاری از تصمیم گیری های شان در کنار این بت، قرعه می انداختند و طبق آن- که یا دستور به عمل کردن بود یا دستور به ترک آن- اقدام می کردند.</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11092131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البته یکی از موضوعاتی که قبیلة خزاعه به آن توجه و افتخار می کرد این است که آنان نیز همچون قبایل قریش، کنانه، قیس، جدیله و برخی از فرزندان آنان اهل حُمس بودند. در این که منظور از حمس چیست، اختلاف نظر وجود دارد</a:t>
            </a:r>
            <a:r>
              <a:rPr lang="fa-IR" smtClean="0">
                <a:cs typeface="B Nazanin" panose="00000400000000000000" pitchFamily="2" charset="-78"/>
              </a:rPr>
              <a:t>..</a:t>
            </a:r>
            <a:endParaRPr lang="en-US">
              <a:cs typeface="B Nazanin" panose="00000400000000000000" pitchFamily="2" charset="-78"/>
            </a:endParaRPr>
          </a:p>
          <a:p>
            <a:endParaRPr lang="fa-IR"/>
          </a:p>
        </p:txBody>
      </p:sp>
    </p:spTree>
    <p:extLst>
      <p:ext uri="{BB962C8B-B14F-4D97-AF65-F5344CB8AC3E}">
        <p14:creationId xmlns:p14="http://schemas.microsoft.com/office/powerpoint/2010/main" val="40093095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در هر صورت حمس، چه به معنای شدت و استقامت در امور دینی یا به معنای سکوت در حرم مکه یا به معنای رعایت برخی از مسائل و مناسک حج باشد و چه از آن رو باشد که خود را اهل حمس می شمردند تا پای بندی خود را به عقاید دینی ومناسک حج، بیشتر نشان دهند و خود را متولی دین بدانند، نمی توان آنان را گروهی حافظ عقاید دینی شمرد. البته برخی دیگر، خزاعه را اهل حلهّ شمرده اند که آن نیز به لحاظ ساکن شدن آنان در همسایگی قریش و شدّت در توجه به امور دینشان است</a:t>
            </a:r>
            <a:endParaRPr lang="fa-IR"/>
          </a:p>
        </p:txBody>
      </p:sp>
      <p:sp>
        <p:nvSpPr>
          <p:cNvPr id="4" name="Flowchart: Process 3"/>
          <p:cNvSpPr/>
          <p:nvPr/>
        </p:nvSpPr>
        <p:spPr>
          <a:xfrm>
            <a:off x="1454045" y="4212235"/>
            <a:ext cx="6355829" cy="1543987"/>
          </a:xfrm>
          <a:prstGeom prst="flowChart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smtClean="0">
                <a:solidFill>
                  <a:prstClr val="black"/>
                </a:solidFill>
                <a:cs typeface="B Nazanin" panose="00000400000000000000" pitchFamily="2" charset="-78"/>
              </a:rPr>
              <a:t>1- شدت </a:t>
            </a:r>
            <a:r>
              <a:rPr lang="fa-IR" sz="2800">
                <a:solidFill>
                  <a:prstClr val="black"/>
                </a:solidFill>
                <a:cs typeface="B Nazanin" panose="00000400000000000000" pitchFamily="2" charset="-78"/>
              </a:rPr>
              <a:t>و استقامت در امور دینی </a:t>
            </a:r>
            <a:endParaRPr lang="fa-IR" sz="2800" smtClean="0">
              <a:solidFill>
                <a:prstClr val="black"/>
              </a:solidFill>
              <a:cs typeface="B Nazanin" panose="00000400000000000000" pitchFamily="2" charset="-78"/>
            </a:endParaRPr>
          </a:p>
          <a:p>
            <a:pPr algn="ctr"/>
            <a:r>
              <a:rPr lang="fa-IR" sz="2800" smtClean="0">
                <a:solidFill>
                  <a:prstClr val="black"/>
                </a:solidFill>
                <a:cs typeface="B Nazanin" panose="00000400000000000000" pitchFamily="2" charset="-78"/>
              </a:rPr>
              <a:t>2-سکوت </a:t>
            </a:r>
            <a:r>
              <a:rPr lang="fa-IR" sz="2800">
                <a:solidFill>
                  <a:prstClr val="black"/>
                </a:solidFill>
                <a:cs typeface="B Nazanin" panose="00000400000000000000" pitchFamily="2" charset="-78"/>
              </a:rPr>
              <a:t>در حرم مکه </a:t>
            </a:r>
            <a:endParaRPr lang="fa-IR" sz="2800" smtClean="0">
              <a:solidFill>
                <a:prstClr val="black"/>
              </a:solidFill>
              <a:cs typeface="B Nazanin" panose="00000400000000000000" pitchFamily="2" charset="-78"/>
            </a:endParaRPr>
          </a:p>
          <a:p>
            <a:pPr algn="ctr"/>
            <a:r>
              <a:rPr lang="fa-IR" sz="2800" smtClean="0">
                <a:solidFill>
                  <a:prstClr val="black"/>
                </a:solidFill>
                <a:cs typeface="B Nazanin" panose="00000400000000000000" pitchFamily="2" charset="-78"/>
              </a:rPr>
              <a:t>3- رعایت </a:t>
            </a:r>
            <a:r>
              <a:rPr lang="fa-IR" sz="2800">
                <a:solidFill>
                  <a:prstClr val="black"/>
                </a:solidFill>
                <a:cs typeface="B Nazanin" panose="00000400000000000000" pitchFamily="2" charset="-78"/>
              </a:rPr>
              <a:t>برخی از مسائل و مناسک حج</a:t>
            </a:r>
            <a:endParaRPr lang="fa-IR"/>
          </a:p>
        </p:txBody>
      </p:sp>
    </p:spTree>
    <p:extLst>
      <p:ext uri="{BB962C8B-B14F-4D97-AF65-F5344CB8AC3E}">
        <p14:creationId xmlns:p14="http://schemas.microsoft.com/office/powerpoint/2010/main" val="20155958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a:cs typeface="B Nazanin" panose="00000400000000000000" pitchFamily="2" charset="-78"/>
              </a:rPr>
              <a:t>ولایت خزاعه بر خانه کعبه و امور </a:t>
            </a:r>
            <a:r>
              <a:rPr lang="fa-IR" b="1" smtClean="0">
                <a:cs typeface="B Nazanin" panose="00000400000000000000" pitchFamily="2" charset="-78"/>
              </a:rPr>
              <a:t>آن</a:t>
            </a:r>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چنان که گفته اند، </a:t>
            </a:r>
            <a:r>
              <a:rPr lang="fa-IR" b="1">
                <a:solidFill>
                  <a:srgbClr val="FF0000"/>
                </a:solidFill>
                <a:cs typeface="B Nazanin" panose="00000400000000000000" pitchFamily="2" charset="-78"/>
              </a:rPr>
              <a:t>پیش از «  خزاعه»، « جرهمیان» بر مکه استیلا داشته </a:t>
            </a:r>
            <a:r>
              <a:rPr lang="fa-IR">
                <a:cs typeface="B Nazanin" panose="00000400000000000000" pitchFamily="2" charset="-78"/>
              </a:rPr>
              <a:t>و امور مربوط به خانه کعبه را در اختیار داشته اند تا آنکه </a:t>
            </a:r>
            <a:r>
              <a:rPr lang="fa-IR" smtClean="0">
                <a:cs typeface="B Nazanin" panose="00000400000000000000" pitchFamily="2" charset="-78"/>
              </a:rPr>
              <a:t>جرهمیان </a:t>
            </a:r>
            <a:r>
              <a:rPr lang="fa-IR">
                <a:cs typeface="B Nazanin" panose="00000400000000000000" pitchFamily="2" charset="-78"/>
              </a:rPr>
              <a:t>در حق کعبه ستم کرده، حرمت آن را نگه نداشتند و به کسانی که از خارج به مکه وارد می شدند، ستم کردند و اموال کعبه را به ناحق خوردند. هنگامی که فرزندان </a:t>
            </a:r>
            <a:r>
              <a:rPr lang="fa-IR" b="1">
                <a:cs typeface="B Nazanin" panose="00000400000000000000" pitchFamily="2" charset="-78"/>
              </a:rPr>
              <a:t>بکر بن عبد مناه بن کنانه و غبشان</a:t>
            </a:r>
            <a:r>
              <a:rPr lang="fa-IR">
                <a:cs typeface="B Nazanin" panose="00000400000000000000" pitchFamily="2" charset="-78"/>
              </a:rPr>
              <a:t>- که تیره ای از خزاعه بودند- این وضع را دیدند تصمیم بر جنگ با جرهمیان گرفته، آنها را از مکه اخراج کردند و عمرو بن لحی به قوم خود دستور داد که هر کس یکی از جرهمیان را در محدودۀ حرم(مکه) بیاید، می تواند خونش را بریزد چون خونش مباح است. </a:t>
            </a:r>
          </a:p>
        </p:txBody>
      </p:sp>
      <p:sp>
        <p:nvSpPr>
          <p:cNvPr id="4" name="Flowchart: Process 3"/>
          <p:cNvSpPr/>
          <p:nvPr/>
        </p:nvSpPr>
        <p:spPr>
          <a:xfrm>
            <a:off x="1124262" y="4751882"/>
            <a:ext cx="4751882" cy="1094282"/>
          </a:xfrm>
          <a:prstGeom prst="flowChart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b="1">
                <a:solidFill>
                  <a:prstClr val="black"/>
                </a:solidFill>
                <a:cs typeface="B Nazanin" panose="00000400000000000000" pitchFamily="2" charset="-78"/>
              </a:rPr>
              <a:t>بکر بن عبد مناه بن کنانه و </a:t>
            </a:r>
            <a:r>
              <a:rPr lang="fa-IR" sz="2800" b="1" smtClean="0">
                <a:solidFill>
                  <a:prstClr val="black"/>
                </a:solidFill>
                <a:cs typeface="B Nazanin" panose="00000400000000000000" pitchFamily="2" charset="-78"/>
              </a:rPr>
              <a:t>غبشان</a:t>
            </a:r>
            <a:endParaRPr lang="fa-IR"/>
          </a:p>
        </p:txBody>
      </p:sp>
    </p:spTree>
    <p:extLst>
      <p:ext uri="{BB962C8B-B14F-4D97-AF65-F5344CB8AC3E}">
        <p14:creationId xmlns:p14="http://schemas.microsoft.com/office/powerpoint/2010/main" val="36996195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از این رو خزاعه چنان اقتداری در مکه یافت که هیچ یک از جرهمیان جرات نداشتند حتی به محدودۀ حرم ومکه نزدیک شوند تا جایی که وقتی شتری از شتران </a:t>
            </a:r>
            <a:r>
              <a:rPr lang="fa-IR" b="1">
                <a:cs typeface="B Nazanin" panose="00000400000000000000" pitchFamily="2" charset="-78"/>
              </a:rPr>
              <a:t>مضاض بن عمرو بن حارث بن مضاض جرهمی</a:t>
            </a:r>
            <a:r>
              <a:rPr lang="fa-IR">
                <a:cs typeface="B Nazanin" panose="00000400000000000000" pitchFamily="2" charset="-78"/>
              </a:rPr>
              <a:t> به قلمرو حرم رفت، مضاض بن عمرو از ترس اینکه به آن منطقه وارد و کشته شود، از پیگیری شترش منصرف شد.</a:t>
            </a:r>
            <a:endParaRPr lang="en-US">
              <a:cs typeface="B Nazanin" panose="00000400000000000000" pitchFamily="2" charset="-78"/>
            </a:endParaRPr>
          </a:p>
          <a:p>
            <a:endParaRPr lang="fa-IR"/>
          </a:p>
        </p:txBody>
      </p:sp>
      <p:sp>
        <p:nvSpPr>
          <p:cNvPr id="4" name="Flowchart: Connector 3"/>
          <p:cNvSpPr/>
          <p:nvPr/>
        </p:nvSpPr>
        <p:spPr>
          <a:xfrm>
            <a:off x="1514007" y="3747541"/>
            <a:ext cx="2113613" cy="1484026"/>
          </a:xfrm>
          <a:prstGeom prst="flowChartConnector">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b="1">
                <a:ln w="0"/>
                <a:solidFill>
                  <a:srgbClr val="0070C0"/>
                </a:solidFill>
                <a:effectLst>
                  <a:outerShdw blurRad="38100" dist="25400" dir="5400000" algn="ctr" rotWithShape="0">
                    <a:srgbClr val="6E747A">
                      <a:alpha val="43000"/>
                    </a:srgbClr>
                  </a:outerShdw>
                </a:effectLst>
                <a:cs typeface="B Nazanin" panose="00000400000000000000" pitchFamily="2" charset="-78"/>
              </a:rPr>
              <a:t> اقتدار</a:t>
            </a:r>
            <a:endParaRPr lang="fa-IR" b="1">
              <a:ln w="0"/>
              <a:solidFill>
                <a:srgbClr val="0070C0"/>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23592355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5906124" y="1825625"/>
            <a:ext cx="5447675" cy="4351338"/>
          </a:xfrm>
        </p:spPr>
        <p:txBody>
          <a:bodyPr>
            <a:normAutofit/>
          </a:bodyPr>
          <a:lstStyle/>
          <a:p>
            <a:pPr algn="just"/>
            <a:r>
              <a:rPr lang="fa-IR" b="1">
                <a:solidFill>
                  <a:srgbClr val="0070C0"/>
                </a:solidFill>
                <a:cs typeface="B Nazanin" panose="00000400000000000000" pitchFamily="2" charset="-78"/>
              </a:rPr>
              <a:t>ولایت و استیلای خزاعه بر مکه سیصد سال طول کشید </a:t>
            </a:r>
            <a:r>
              <a:rPr lang="fa-IR">
                <a:cs typeface="B Nazanin" panose="00000400000000000000" pitchFamily="2" charset="-78"/>
              </a:rPr>
              <a:t>و آنها در این مدت به خوبی از کیان مکه دفاع کردند و حتی در چند مورد هنگامی که برخی از ملوک تبَع تصمیم بر تخریب مکه </a:t>
            </a:r>
            <a:r>
              <a:rPr lang="fa-IR" smtClean="0">
                <a:cs typeface="B Nazanin" panose="00000400000000000000" pitchFamily="2" charset="-78"/>
              </a:rPr>
              <a:t>گرفتند </a:t>
            </a:r>
            <a:r>
              <a:rPr lang="fa-IR">
                <a:cs typeface="B Nazanin" panose="00000400000000000000" pitchFamily="2" charset="-78"/>
              </a:rPr>
              <a:t>در مقابل آنان ایستادگی کردند و با شدت جنگیدند و آنها را به بازگشت از مکه واداشتند</a:t>
            </a:r>
            <a:r>
              <a:rPr lang="fa-IR" smtClean="0">
                <a:cs typeface="B Nazanin" panose="00000400000000000000" pitchFamily="2" charset="-78"/>
              </a:rPr>
              <a:t>.</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199" y="1825624"/>
            <a:ext cx="4906193" cy="3900619"/>
          </a:xfrm>
          <a:prstGeom prst="rect">
            <a:avLst/>
          </a:prstGeom>
        </p:spPr>
      </p:pic>
      <p:sp>
        <p:nvSpPr>
          <p:cNvPr id="5" name="TextBox 4"/>
          <p:cNvSpPr txBox="1"/>
          <p:nvPr/>
        </p:nvSpPr>
        <p:spPr>
          <a:xfrm>
            <a:off x="2428406" y="5992297"/>
            <a:ext cx="2008682" cy="369332"/>
          </a:xfrm>
          <a:prstGeom prst="rect">
            <a:avLst/>
          </a:prstGeom>
          <a:noFill/>
        </p:spPr>
        <p:txBody>
          <a:bodyPr wrap="square" rtlCol="1">
            <a:spAutoFit/>
          </a:bodyPr>
          <a:lstStyle/>
          <a:p>
            <a:pPr algn="ctr"/>
            <a:r>
              <a:rPr lang="fa-IR" b="1" smtClean="0">
                <a:solidFill>
                  <a:srgbClr val="0070C0"/>
                </a:solidFill>
                <a:cs typeface="B Nazanin" panose="00000400000000000000" pitchFamily="2" charset="-78"/>
              </a:rPr>
              <a:t>مکه قدیم</a:t>
            </a:r>
            <a:endParaRPr lang="fa-IR" b="1">
              <a:solidFill>
                <a:srgbClr val="0070C0"/>
              </a:solidFill>
              <a:cs typeface="B Nazanin" panose="00000400000000000000" pitchFamily="2" charset="-78"/>
            </a:endParaRPr>
          </a:p>
        </p:txBody>
      </p:sp>
    </p:spTree>
    <p:extLst>
      <p:ext uri="{BB962C8B-B14F-4D97-AF65-F5344CB8AC3E}">
        <p14:creationId xmlns:p14="http://schemas.microsoft.com/office/powerpoint/2010/main" val="13098138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 ولایت بر مکه به همین شکل در اختیار خزاعیان قرار داشت و همانند ارث در میان آنان دست به دست می شد تا اینکه سرانجام به دست </a:t>
            </a:r>
            <a:r>
              <a:rPr lang="fa-IR" b="1">
                <a:cs typeface="B Nazanin" panose="00000400000000000000" pitchFamily="2" charset="-78"/>
              </a:rPr>
              <a:t>حُلَیل بن حبشیه بن سلول بن کعب بن عمرو خزاعی</a:t>
            </a:r>
            <a:r>
              <a:rPr lang="fa-IR">
                <a:cs typeface="B Nazanin" panose="00000400000000000000" pitchFamily="2" charset="-78"/>
              </a:rPr>
              <a:t> رسید. وی آخرین نفر از خزاعه بود که بر مکه ولایت داشت. پس از وی این ولایت در دست قصی بن کلاب قرار گرفت. </a:t>
            </a:r>
          </a:p>
          <a:p>
            <a:endParaRPr lang="fa-IR"/>
          </a:p>
        </p:txBody>
      </p:sp>
      <p:sp>
        <p:nvSpPr>
          <p:cNvPr id="4" name="Flowchart: Off-page Connector 3"/>
          <p:cNvSpPr/>
          <p:nvPr/>
        </p:nvSpPr>
        <p:spPr>
          <a:xfrm>
            <a:off x="1379095" y="4047344"/>
            <a:ext cx="1873771" cy="1484026"/>
          </a:xfrm>
          <a:prstGeom prst="flowChartOffpageConnector">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b="1">
                <a:solidFill>
                  <a:schemeClr val="accent2">
                    <a:lumMod val="75000"/>
                  </a:schemeClr>
                </a:solidFill>
                <a:cs typeface="B Nazanin" panose="00000400000000000000" pitchFamily="2" charset="-78"/>
              </a:rPr>
              <a:t>همانند ارث</a:t>
            </a:r>
            <a:endParaRPr lang="fa-IR" b="1">
              <a:solidFill>
                <a:schemeClr val="accent2">
                  <a:lumMod val="75000"/>
                </a:schemeClr>
              </a:solidFill>
            </a:endParaRPr>
          </a:p>
        </p:txBody>
      </p:sp>
      <p:sp>
        <p:nvSpPr>
          <p:cNvPr id="5" name="Flowchart: Alternate Process 4"/>
          <p:cNvSpPr/>
          <p:nvPr/>
        </p:nvSpPr>
        <p:spPr>
          <a:xfrm>
            <a:off x="5411449" y="3949908"/>
            <a:ext cx="3132945" cy="1678898"/>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3200" b="1">
                <a:solidFill>
                  <a:srgbClr val="0070C0"/>
                </a:solidFill>
                <a:cs typeface="B Nazanin" panose="00000400000000000000" pitchFamily="2" charset="-78"/>
              </a:rPr>
              <a:t>قصی بن کلاب</a:t>
            </a:r>
            <a:endParaRPr lang="fa-IR" sz="2000" b="1">
              <a:solidFill>
                <a:srgbClr val="0070C0"/>
              </a:solidFill>
            </a:endParaRPr>
          </a:p>
        </p:txBody>
      </p:sp>
    </p:spTree>
    <p:extLst>
      <p:ext uri="{BB962C8B-B14F-4D97-AF65-F5344CB8AC3E}">
        <p14:creationId xmlns:p14="http://schemas.microsoft.com/office/powerpoint/2010/main" val="7391782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smtClean="0">
                <a:solidFill>
                  <a:srgbClr val="FF0000"/>
                </a:solidFill>
                <a:cs typeface="B Nazanin" panose="00000400000000000000" pitchFamily="2" charset="-78"/>
              </a:rPr>
              <a:t>مقدمه</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چنان که می دانیم محیط پیدایی اسلام جزیره العرب است در این منطقه تعدادی قبیله و خاندان های کوچک و بزرگ عرب ساکن بوده اند. اگر بخواهیم رویدادهای تاریخ صدر اسلام را به درستی ساخته و تحلیل کنیم به ناچار باید این خاندان ها و ارتباط آنها با یکدیگر، افراد و نقش آنان را در صحنه های گوناگون تاریخ اسلام  بشناسیم تابتوانیم  افت و خیزها و پایداری ها و سستی ها آن ها را بهتر  ارزیابی و بررسی کنیم. </a:t>
            </a:r>
          </a:p>
        </p:txBody>
      </p:sp>
      <p:sp>
        <p:nvSpPr>
          <p:cNvPr id="4" name="Flowchart: Process 3"/>
          <p:cNvSpPr/>
          <p:nvPr/>
        </p:nvSpPr>
        <p:spPr>
          <a:xfrm>
            <a:off x="838200" y="4001294"/>
            <a:ext cx="4736891" cy="1409075"/>
          </a:xfrm>
          <a:prstGeom prst="flowChart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b="1">
                <a:solidFill>
                  <a:srgbClr val="0070C0"/>
                </a:solidFill>
                <a:cs typeface="B Nazanin" panose="00000400000000000000" pitchFamily="2" charset="-78"/>
              </a:rPr>
              <a:t>این خاندان ها و ارتباط آنها با یکدیگر</a:t>
            </a:r>
            <a:endParaRPr lang="fa-IR" b="1">
              <a:solidFill>
                <a:srgbClr val="0070C0"/>
              </a:solidFill>
            </a:endParaRPr>
          </a:p>
        </p:txBody>
      </p:sp>
    </p:spTree>
    <p:extLst>
      <p:ext uri="{BB962C8B-B14F-4D97-AF65-F5344CB8AC3E}">
        <p14:creationId xmlns:p14="http://schemas.microsoft.com/office/powerpoint/2010/main" val="8881986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درباره چگونگی قرار گرفتن این ولایت در اختیار قصی اختلاف نظر هست اما گویا وی از حبّی، دختر حلیل بن حبشیه بن سلول خواستگاری کرد و او پذیرفت و دخترش را به ازدواج قصی درآورد. قصی از او دارای چهار پسر شد و زمانی که فرزندان، مال و شرافتش فزونی یافت، حلیل از دنیا رفت و </a:t>
            </a:r>
            <a:r>
              <a:rPr lang="fa-IR" b="1">
                <a:solidFill>
                  <a:srgbClr val="FF0000"/>
                </a:solidFill>
                <a:cs typeface="B Nazanin" panose="00000400000000000000" pitchFamily="2" charset="-78"/>
              </a:rPr>
              <a:t>قصی- داماد او- چنان دید که وی به ولایت کعبه از خزاعیان سزاوارتر است</a:t>
            </a:r>
            <a:r>
              <a:rPr lang="fa-IR">
                <a:cs typeface="B Nazanin" panose="00000400000000000000" pitchFamily="2" charset="-78"/>
              </a:rPr>
              <a:t>. </a:t>
            </a:r>
          </a:p>
        </p:txBody>
      </p:sp>
    </p:spTree>
    <p:extLst>
      <p:ext uri="{BB962C8B-B14F-4D97-AF65-F5344CB8AC3E}">
        <p14:creationId xmlns:p14="http://schemas.microsoft.com/office/powerpoint/2010/main" val="31054581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پس با عده ای از قریشیان و فرزندان کنانه گفت و گو کرد و انها را به اخراج خزاعه و بنی بکر از فراخواند و آنان به وی پاسخ مثبت دادند. از طرفی هم قصی از برادر مادری خود، زاح بن ربیعه و برادرانش خواست که او را در این امر یاری رسانند و آنها نیز چنین کردند. خزاعه گمان می کردند که حلیل بن حبشیه خزاعی درباره ولایت بر کعبه، به قصی وصیت و سفارش کرده و به او گفته که تو برای اداره امور مکه از خزاعه سزاوارتری و وی از این پس عهده دار امور کعبه و ولایت بر مکه شد.</a:t>
            </a:r>
            <a:endParaRPr lang="en-US">
              <a:cs typeface="B Nazanin" panose="00000400000000000000" pitchFamily="2" charset="-78"/>
            </a:endParaRPr>
          </a:p>
          <a:p>
            <a:endParaRPr lang="fa-IR"/>
          </a:p>
        </p:txBody>
      </p:sp>
      <p:sp>
        <p:nvSpPr>
          <p:cNvPr id="4" name="Flowchart: Process 3"/>
          <p:cNvSpPr/>
          <p:nvPr/>
        </p:nvSpPr>
        <p:spPr>
          <a:xfrm>
            <a:off x="1304144" y="4377128"/>
            <a:ext cx="4227226" cy="1319134"/>
          </a:xfrm>
          <a:prstGeom prst="flowChart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b="1">
                <a:solidFill>
                  <a:srgbClr val="00B050"/>
                </a:solidFill>
                <a:cs typeface="B Nazanin" panose="00000400000000000000" pitchFamily="2" charset="-78"/>
              </a:rPr>
              <a:t>حلیل بن حبشیه خزاعی</a:t>
            </a:r>
            <a:endParaRPr lang="fa-IR" b="1">
              <a:solidFill>
                <a:srgbClr val="00B050"/>
              </a:solidFill>
            </a:endParaRPr>
          </a:p>
        </p:txBody>
      </p:sp>
    </p:spTree>
    <p:extLst>
      <p:ext uri="{BB962C8B-B14F-4D97-AF65-F5344CB8AC3E}">
        <p14:creationId xmlns:p14="http://schemas.microsoft.com/office/powerpoint/2010/main" val="15005921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غزوۀ مریسیع،  نخستین برخورد پیامبر(ص) با </a:t>
            </a:r>
            <a:r>
              <a:rPr lang="fa-IR" b="1" smtClean="0">
                <a:solidFill>
                  <a:srgbClr val="FF0000"/>
                </a:solidFill>
                <a:cs typeface="B Nazanin" panose="00000400000000000000" pitchFamily="2" charset="-78"/>
              </a:rPr>
              <a:t>خزاعه</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شاید </a:t>
            </a:r>
            <a:r>
              <a:rPr lang="fa-IR">
                <a:cs typeface="B Nazanin" panose="00000400000000000000" pitchFamily="2" charset="-78"/>
              </a:rPr>
              <a:t>بتوان گفت در دوران رسول خدا(ص) تا پیش از غزوۀ « مریسیع»، هیچ برخوردی بین ایشان و خزاعیان رخ نداده بود تا آنکه در </a:t>
            </a:r>
            <a:r>
              <a:rPr lang="fa-IR" b="1">
                <a:solidFill>
                  <a:srgbClr val="FF0000"/>
                </a:solidFill>
                <a:cs typeface="B Nazanin" panose="00000400000000000000" pitchFamily="2" charset="-78"/>
              </a:rPr>
              <a:t>ماه شعبان سال پنجم هجرت- </a:t>
            </a:r>
            <a:r>
              <a:rPr lang="fa-IR">
                <a:cs typeface="B Nazanin" panose="00000400000000000000" pitchFamily="2" charset="-78"/>
              </a:rPr>
              <a:t>بنابر نظر واقدی و در سال ششم بنا بر نظر برخی دیگر از مورخان- بنی المصطلق که تیره ای از خزاعه هستند در کنار آبی به نام « مُرَیسیع» در ناحیه « قُدَید» و در منطقه ای ساحلی با رسول خدا(ص) جنگیدند.</a:t>
            </a:r>
            <a:endParaRPr lang="en-US">
              <a:cs typeface="B Nazanin" panose="00000400000000000000" pitchFamily="2" charset="-78"/>
            </a:endParaRPr>
          </a:p>
          <a:p>
            <a:pPr algn="just"/>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1097014" y="4811817"/>
            <a:ext cx="1365146" cy="1365146"/>
          </a:xfrm>
          <a:prstGeom prst="rect">
            <a:avLst/>
          </a:prstGeom>
        </p:spPr>
      </p:pic>
    </p:spTree>
    <p:extLst>
      <p:ext uri="{BB962C8B-B14F-4D97-AF65-F5344CB8AC3E}">
        <p14:creationId xmlns:p14="http://schemas.microsoft.com/office/powerpoint/2010/main" val="28564469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حارث بن ابی ضرار- رئیس بنی المصطلق – قبیله خویش و برخی دیگر از اعراب را گردآورده، آماده جنگ با پیامبر(ص) شد. هنگامی که این خبر به پیامبر(ص) رسید، بریده بن حصیب اسلمی را برای کسب اطلاعات به سوی آنان فرستاد و او نزد حارث بن ابی ضرار رفت و گفت شنیده ام که شما برای جنگ با محمد(ص) آماده شده اید؛ من نیز افرادی را گردآورده، با شما متحد می شویم</a:t>
            </a:r>
            <a:r>
              <a:rPr lang="fa-IR" smtClean="0">
                <a:cs typeface="B Nazanin" panose="00000400000000000000" pitchFamily="2" charset="-78"/>
              </a:rPr>
              <a:t>.</a:t>
            </a:r>
            <a:endParaRPr lang="fa-IR">
              <a:cs typeface="B Nazanin" panose="00000400000000000000" pitchFamily="2" charset="-78"/>
            </a:endParaRPr>
          </a:p>
        </p:txBody>
      </p:sp>
      <p:sp>
        <p:nvSpPr>
          <p:cNvPr id="4" name="Flowchart: Process 3"/>
          <p:cNvSpPr/>
          <p:nvPr/>
        </p:nvSpPr>
        <p:spPr>
          <a:xfrm>
            <a:off x="838200" y="4001294"/>
            <a:ext cx="5516381" cy="1274164"/>
          </a:xfrm>
          <a:prstGeom prst="flowChart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b="1">
                <a:solidFill>
                  <a:srgbClr val="0070C0"/>
                </a:solidFill>
                <a:cs typeface="B Nazanin" panose="00000400000000000000" pitchFamily="2" charset="-78"/>
              </a:rPr>
              <a:t>حارث بن ابی ضرار- رئیس بنی المصطلق</a:t>
            </a:r>
            <a:endParaRPr lang="fa-IR" b="1">
              <a:solidFill>
                <a:srgbClr val="0070C0"/>
              </a:solidFill>
            </a:endParaRPr>
          </a:p>
        </p:txBody>
      </p:sp>
    </p:spTree>
    <p:extLst>
      <p:ext uri="{BB962C8B-B14F-4D97-AF65-F5344CB8AC3E}">
        <p14:creationId xmlns:p14="http://schemas.microsoft.com/office/powerpoint/2010/main" val="33097600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 حارث به او گفت: عجله کن و وی خدمت رسول خدا (ص) رسیده، گزارشی از این جریان را به اطلاع آن حضرت رساند. ایشان نیز با فراهم آوردن سپاهی به سوی بنی المصطلق حرکت کردند و در میان راه به یکی از جاسوسان دشمن برخوردند. </a:t>
            </a:r>
            <a:r>
              <a:rPr lang="fa-IR" smtClean="0">
                <a:cs typeface="B Nazanin" panose="00000400000000000000" pitchFamily="2" charset="-78"/>
              </a:rPr>
              <a:t>او </a:t>
            </a:r>
            <a:r>
              <a:rPr lang="fa-IR">
                <a:cs typeface="B Nazanin" panose="00000400000000000000" pitchFamily="2" charset="-78"/>
              </a:rPr>
              <a:t>گفت که حارث سپاهی بزرگ برای جنگ با ایشان آماده کرده است. رسول خدا(ص) از او خواستند تا اسلام بیاورد، اما او نپذیرفت و گفت که در این مورد تابع قبیلۀ خویش است؛ از این رو آن حضرت دستور دادند، گردن او را بزنند.</a:t>
            </a:r>
            <a:endParaRPr lang="en-US">
              <a:cs typeface="B Nazanin" panose="00000400000000000000" pitchFamily="2" charset="-78"/>
            </a:endParaRPr>
          </a:p>
          <a:p>
            <a:endParaRPr lang="fa-IR"/>
          </a:p>
        </p:txBody>
      </p:sp>
      <p:sp>
        <p:nvSpPr>
          <p:cNvPr id="4" name="Flowchart: Connector 3"/>
          <p:cNvSpPr/>
          <p:nvPr/>
        </p:nvSpPr>
        <p:spPr>
          <a:xfrm>
            <a:off x="1708879" y="4272197"/>
            <a:ext cx="2683239" cy="1394085"/>
          </a:xfrm>
          <a:prstGeom prst="flowChartConnector">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b="1">
                <a:solidFill>
                  <a:schemeClr val="accent2">
                    <a:lumMod val="75000"/>
                  </a:schemeClr>
                </a:solidFill>
                <a:cs typeface="B Nazanin" panose="00000400000000000000" pitchFamily="2" charset="-78"/>
              </a:rPr>
              <a:t>بنی المصطلق</a:t>
            </a:r>
            <a:endParaRPr lang="fa-IR" b="1">
              <a:solidFill>
                <a:schemeClr val="accent2">
                  <a:lumMod val="75000"/>
                </a:schemeClr>
              </a:solidFill>
            </a:endParaRPr>
          </a:p>
        </p:txBody>
      </p:sp>
    </p:spTree>
    <p:extLst>
      <p:ext uri="{BB962C8B-B14F-4D97-AF65-F5344CB8AC3E}">
        <p14:creationId xmlns:p14="http://schemas.microsoft.com/office/powerpoint/2010/main" val="4609840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خبر کشته شدن این جاسوس- چنانکه جویریه- دختر حارث بن ابی ضرار- که پس از این به همسری رسول خدا(ص) در آمد نقل کرده است- به سپاه حارث رسید، آنها را به شدت متزلزل کرد و ترساند، به طوری که گروه هایی از اعراب که اطراف حارث بن ابی ضرار گرد آمده بودند، او را رها کردند. سرانجام سپاه اسلام به مریسیع رسید و در همین مکان پس از ساعاتی مبارزه، سپاه حارث شکست خورد و شمار زیادی از اموال و زنان آنان به اسارت سپاه اسلام درآمد. جویریه، دختر حارث نیز از جمله اسیران بود که به همسری رسول خدا(ص) درآمد. به همین دلیل مسلمانان، اسیران بنی المصطلق را بدون فدیه یا با فدیۀ اندک آزاد کردند و از این رو بود که عایشه گفت، من هیچ زنی را با برکت تر از جویریه برای قومش ندیده ام.</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Process 3"/>
          <p:cNvSpPr/>
          <p:nvPr/>
        </p:nvSpPr>
        <p:spPr>
          <a:xfrm>
            <a:off x="1558977" y="5231567"/>
            <a:ext cx="4182256" cy="779489"/>
          </a:xfrm>
          <a:prstGeom prst="flowChart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جویریه- دختر حارث بن ابی ضرار-</a:t>
            </a:r>
            <a:endParaRPr lang="fa-IR"/>
          </a:p>
        </p:txBody>
      </p:sp>
    </p:spTree>
    <p:extLst>
      <p:ext uri="{BB962C8B-B14F-4D97-AF65-F5344CB8AC3E}">
        <p14:creationId xmlns:p14="http://schemas.microsoft.com/office/powerpoint/2010/main" val="19148237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107304" y="1825625"/>
            <a:ext cx="7246495" cy="4351338"/>
          </a:xfrm>
        </p:spPr>
        <p:txBody>
          <a:bodyPr/>
          <a:lstStyle/>
          <a:p>
            <a:pPr algn="just"/>
            <a:r>
              <a:rPr lang="fa-IR">
                <a:cs typeface="B Nazanin" panose="00000400000000000000" pitchFamily="2" charset="-78"/>
              </a:rPr>
              <a:t>جنگ با خزاعه، برکات فراوانی برای مسلمانان داشت و با پیروزی آنان بسیاری مسلمان شدند، با این حال، این بدان معنی نیست که پیش از این هیچ یک از خزاعیان با اسلام آشنا نشده یا مسلمان نشده باشند، بلکه شرکت برخی از خزاعیان چون </a:t>
            </a:r>
            <a:r>
              <a:rPr lang="fa-IR" b="1">
                <a:cs typeface="B Nazanin" panose="00000400000000000000" pitchFamily="2" charset="-78"/>
              </a:rPr>
              <a:t>ذوالشمالین عمیر بن عبد عمرو </a:t>
            </a:r>
            <a:r>
              <a:rPr lang="fa-IR">
                <a:cs typeface="B Nazanin" panose="00000400000000000000" pitchFamily="2" charset="-78"/>
              </a:rPr>
              <a:t> در جنگ بدر و شهامت او در این غزوه و نیز هجرت بعضی چون </a:t>
            </a:r>
            <a:r>
              <a:rPr lang="fa-IR" b="1">
                <a:cs typeface="B Nazanin" panose="00000400000000000000" pitchFamily="2" charset="-78"/>
              </a:rPr>
              <a:t>معتب بن حمراء </a:t>
            </a:r>
            <a:r>
              <a:rPr lang="fa-IR">
                <a:cs typeface="B Nazanin" panose="00000400000000000000" pitchFamily="2" charset="-78"/>
              </a:rPr>
              <a:t>به حبشه و مواردی دیگر که پیش از این غزوه رخ داده است، می توان فهمید که عده ای از خزاعیان پیش از غزوه مریسیع مسلمان شده بودند؛ </a:t>
            </a:r>
          </a:p>
        </p:txBody>
      </p:sp>
      <p:sp>
        <p:nvSpPr>
          <p:cNvPr id="4" name="Flowchart: Process 3"/>
          <p:cNvSpPr/>
          <p:nvPr/>
        </p:nvSpPr>
        <p:spPr>
          <a:xfrm>
            <a:off x="838200" y="4616970"/>
            <a:ext cx="3059243" cy="1244184"/>
          </a:xfrm>
          <a:prstGeom prst="flowChart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هجرت بعضی چون </a:t>
            </a:r>
            <a:r>
              <a:rPr lang="fa-IR" sz="2800" b="1">
                <a:solidFill>
                  <a:prstClr val="black"/>
                </a:solidFill>
                <a:cs typeface="B Nazanin" panose="00000400000000000000" pitchFamily="2" charset="-78"/>
              </a:rPr>
              <a:t>معتب بن حمراء </a:t>
            </a:r>
            <a:r>
              <a:rPr lang="fa-IR" sz="2800">
                <a:solidFill>
                  <a:prstClr val="black"/>
                </a:solidFill>
                <a:cs typeface="B Nazanin" panose="00000400000000000000" pitchFamily="2" charset="-78"/>
              </a:rPr>
              <a:t>به حبشه</a:t>
            </a:r>
            <a:endParaRPr lang="fa-IR"/>
          </a:p>
        </p:txBody>
      </p:sp>
      <p:sp>
        <p:nvSpPr>
          <p:cNvPr id="5" name="Flowchart: Alternate Process 4"/>
          <p:cNvSpPr/>
          <p:nvPr/>
        </p:nvSpPr>
        <p:spPr>
          <a:xfrm>
            <a:off x="838200" y="2173574"/>
            <a:ext cx="3059243" cy="1783829"/>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شرکت برخی از خزاعیان چون </a:t>
            </a:r>
            <a:r>
              <a:rPr lang="fa-IR" sz="2800" b="1">
                <a:solidFill>
                  <a:prstClr val="black"/>
                </a:solidFill>
                <a:cs typeface="B Nazanin" panose="00000400000000000000" pitchFamily="2" charset="-78"/>
              </a:rPr>
              <a:t>ذوالشمالین عمیر بن عبد عمرو </a:t>
            </a:r>
            <a:r>
              <a:rPr lang="fa-IR" sz="2800">
                <a:solidFill>
                  <a:prstClr val="black"/>
                </a:solidFill>
                <a:cs typeface="B Nazanin" panose="00000400000000000000" pitchFamily="2" charset="-78"/>
              </a:rPr>
              <a:t> در جنگ بدر</a:t>
            </a:r>
            <a:endParaRPr lang="fa-IR"/>
          </a:p>
        </p:txBody>
      </p:sp>
    </p:spTree>
    <p:extLst>
      <p:ext uri="{BB962C8B-B14F-4D97-AF65-F5344CB8AC3E}">
        <p14:creationId xmlns:p14="http://schemas.microsoft.com/office/powerpoint/2010/main" val="34320653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اگر چه بیشتر خزاعیان در جریان صلح حدیبیه و در آستانه فتح مکه یا پس از آن اسلام آورده اند که در بخش« </a:t>
            </a:r>
            <a:r>
              <a:rPr lang="fa-IR" b="1">
                <a:solidFill>
                  <a:schemeClr val="accent2">
                    <a:lumMod val="75000"/>
                  </a:schemeClr>
                </a:solidFill>
                <a:cs typeface="B Nazanin" panose="00000400000000000000" pitchFamily="2" charset="-78"/>
              </a:rPr>
              <a:t>یاران رسول خدا(ص) از خزاعیان</a:t>
            </a:r>
            <a:r>
              <a:rPr lang="fa-IR">
                <a:cs typeface="B Nazanin" panose="00000400000000000000" pitchFamily="2" charset="-78"/>
              </a:rPr>
              <a:t>» به معرفی آنان خواهیم پرداخت.</a:t>
            </a:r>
            <a:endParaRPr lang="en-US">
              <a:cs typeface="B Nazanin" panose="00000400000000000000" pitchFamily="2" charset="-78"/>
            </a:endParaRPr>
          </a:p>
        </p:txBody>
      </p:sp>
    </p:spTree>
    <p:extLst>
      <p:ext uri="{BB962C8B-B14F-4D97-AF65-F5344CB8AC3E}">
        <p14:creationId xmlns:p14="http://schemas.microsoft.com/office/powerpoint/2010/main" val="9895484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cs typeface="B Nazanin" panose="00000400000000000000" pitchFamily="2" charset="-78"/>
              </a:rPr>
              <a:t> </a:t>
            </a:r>
            <a:r>
              <a:rPr lang="fa-IR" b="1">
                <a:solidFill>
                  <a:srgbClr val="FF0000"/>
                </a:solidFill>
                <a:cs typeface="B Nazanin" panose="00000400000000000000" pitchFamily="2" charset="-78"/>
              </a:rPr>
              <a:t>صلح حدیبیه و </a:t>
            </a:r>
            <a:r>
              <a:rPr lang="fa-IR" b="1" smtClean="0">
                <a:solidFill>
                  <a:srgbClr val="FF0000"/>
                </a:solidFill>
                <a:cs typeface="B Nazanin" panose="00000400000000000000" pitchFamily="2" charset="-78"/>
              </a:rPr>
              <a:t>خزاعه</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پس </a:t>
            </a:r>
            <a:r>
              <a:rPr lang="fa-IR">
                <a:cs typeface="B Nazanin" panose="00000400000000000000" pitchFamily="2" charset="-78"/>
              </a:rPr>
              <a:t>از جنگ احزاب رسول خدا(ص) تا حدودی </a:t>
            </a:r>
            <a:r>
              <a:rPr lang="fa-IR" smtClean="0">
                <a:cs typeface="B Nazanin" panose="00000400000000000000" pitchFamily="2" charset="-78"/>
              </a:rPr>
              <a:t>از تعرض </a:t>
            </a:r>
            <a:r>
              <a:rPr lang="fa-IR">
                <a:cs typeface="B Nazanin" panose="00000400000000000000" pitchFamily="2" charset="-78"/>
              </a:rPr>
              <a:t>مشرکان و قریش آسوده خاطر شده بود، چنانکه خود به صراحت فرمودند: « آنها(مخالفان) دیگر، با ما نخواهند جنگید و ما به جنگ با ایشان خواهیم رفت». شاید این بدان علت بود که قریش، چنانکه بعدأ اظهار کردند، از جنگ با مسلمانان زیان دیده و خسته شده بودند. از این رو رسول خدا(ص) در </a:t>
            </a:r>
            <a:r>
              <a:rPr lang="fa-IR" b="1">
                <a:solidFill>
                  <a:schemeClr val="accent2">
                    <a:lumMod val="75000"/>
                  </a:schemeClr>
                </a:solidFill>
                <a:cs typeface="B Nazanin" panose="00000400000000000000" pitchFamily="2" charset="-78"/>
              </a:rPr>
              <a:t>ماه شوال سال ششم </a:t>
            </a:r>
            <a:r>
              <a:rPr lang="fa-IR">
                <a:cs typeface="B Nazanin" panose="00000400000000000000" pitchFamily="2" charset="-78"/>
              </a:rPr>
              <a:t>هجری به دنبال خوابی که در آن دیدند وارد خانه کعبه شده، سرشان را تراشیده، کلید خانه کعبه را به دست گرفته و به عرفات رفتند، یاران خویش را به انجام عمره فرا خوانده و برای رفتن به مکه آماده شدند. یاران پیامبر(ص) بر پایه همین خواب رسول خدا(ص) هیچ تردیدی در پیروزی نداشتند و به همین دلیل از برداشتن سلاح خودداری نمودند و تنها با یک شمشیر غلاف شده حرکت کردند.</a:t>
            </a:r>
          </a:p>
        </p:txBody>
      </p:sp>
      <p:pic>
        <p:nvPicPr>
          <p:cNvPr id="4" name="Picture 3"/>
          <p:cNvPicPr>
            <a:picLocks noChangeAspect="1"/>
          </p:cNvPicPr>
          <p:nvPr/>
        </p:nvPicPr>
        <p:blipFill>
          <a:blip r:embed="rId2"/>
          <a:stretch>
            <a:fillRect/>
          </a:stretch>
        </p:blipFill>
        <p:spPr>
          <a:xfrm>
            <a:off x="0" y="2629524"/>
            <a:ext cx="838200" cy="1061570"/>
          </a:xfrm>
          <a:prstGeom prst="rect">
            <a:avLst/>
          </a:prstGeom>
        </p:spPr>
      </p:pic>
    </p:spTree>
    <p:extLst>
      <p:ext uri="{BB962C8B-B14F-4D97-AF65-F5344CB8AC3E}">
        <p14:creationId xmlns:p14="http://schemas.microsoft.com/office/powerpoint/2010/main" val="42552318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به هر صورت این حرکت به صلح حدیبیه انجامید که شرح آن به تفصیل در کتاب های تاریخ آمده است. در این میان، نقش قبیله خزاعه در همکاری با رسول خدا(ص) و در خلال آن اسلام آوردن آنها ستودنی است. در نخستین ساعات ورود پیامبر(ص) به حدیبیه </a:t>
            </a:r>
            <a:r>
              <a:rPr lang="fa-IR" b="1">
                <a:cs typeface="B Nazanin" panose="00000400000000000000" pitchFamily="2" charset="-78"/>
              </a:rPr>
              <a:t>عمرو بن سالم و بُسر بن سفیان، </a:t>
            </a:r>
            <a:r>
              <a:rPr lang="fa-IR">
                <a:cs typeface="B Nazanin" panose="00000400000000000000" pitchFamily="2" charset="-78"/>
              </a:rPr>
              <a:t>که هر دو از قبیله خزاعه بودند، از آن حضرت و یاران ایشان به گرمی استقبال کرده، هدیه دادند و حتی پیامبر(ص) در حق او د عا کرده، از خداوند خواستند تا به او برکت بدهد. </a:t>
            </a:r>
          </a:p>
        </p:txBody>
      </p:sp>
    </p:spTree>
    <p:extLst>
      <p:ext uri="{BB962C8B-B14F-4D97-AF65-F5344CB8AC3E}">
        <p14:creationId xmlns:p14="http://schemas.microsoft.com/office/powerpoint/2010/main" val="15115002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گرچه رسیدن به این مهم در این </a:t>
            </a:r>
            <a:r>
              <a:rPr lang="fa-IR" smtClean="0">
                <a:cs typeface="B Nazanin" panose="00000400000000000000" pitchFamily="2" charset="-78"/>
              </a:rPr>
              <a:t>نوشتار </a:t>
            </a:r>
            <a:r>
              <a:rPr lang="fa-IR">
                <a:cs typeface="B Nazanin" panose="00000400000000000000" pitchFamily="2" charset="-78"/>
              </a:rPr>
              <a:t>در نظر ما نبوده و شاید در توان ما نیز نباشد با این حال برآنیم تا با شناسایی و ارائه سلسله اطلاعاتی درباره یکی از مهم ترین خاندان های جزیره العرب، یعنی قبیله «</a:t>
            </a:r>
            <a:r>
              <a:rPr lang="fa-IR" b="1">
                <a:solidFill>
                  <a:srgbClr val="FF0000"/>
                </a:solidFill>
                <a:cs typeface="B Nazanin" panose="00000400000000000000" pitchFamily="2" charset="-78"/>
              </a:rPr>
              <a:t>خزاعه</a:t>
            </a:r>
            <a:r>
              <a:rPr lang="fa-IR">
                <a:cs typeface="B Nazanin" panose="00000400000000000000" pitchFamily="2" charset="-78"/>
              </a:rPr>
              <a:t>» گامی هر چند کوتاه در این راه برداریم. </a:t>
            </a:r>
          </a:p>
          <a:p>
            <a:pPr algn="just"/>
            <a:endParaRPr lang="fa-IR">
              <a:cs typeface="B Nazanin" panose="00000400000000000000" pitchFamily="2" charset="-78"/>
            </a:endParaRPr>
          </a:p>
        </p:txBody>
      </p:sp>
    </p:spTree>
    <p:extLst>
      <p:ext uri="{BB962C8B-B14F-4D97-AF65-F5344CB8AC3E}">
        <p14:creationId xmlns:p14="http://schemas.microsoft.com/office/powerpoint/2010/main" val="27977247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همچنین در روایت دیگری از امّ سلمه، همسر رسول خدا(ص) – که در این سفر همراه آن حضرت بود- نقل شده است کسی که این هدایا را نزد رسول خدا(ص) آورد غلامی از خزاعیان بود. پیامبر(ص) او را در مقابل خود نشاند و در پی چند پرسش و پاسخ دستور فرمود تا جامه ای به او دادند. غلام گفت می خواهم دست شما را لمس کنم و از آن برکت بگیرم و آن حضرت فرمود نزدیک بیا. او نزدیک آمده، دست رسول خدا(ص) را گرفت و بوسید.</a:t>
            </a:r>
            <a:endParaRPr lang="en-US">
              <a:cs typeface="B Nazanin" panose="00000400000000000000" pitchFamily="2" charset="-78"/>
            </a:endParaRPr>
          </a:p>
          <a:p>
            <a:endParaRPr lang="fa-IR"/>
          </a:p>
        </p:txBody>
      </p:sp>
      <p:sp>
        <p:nvSpPr>
          <p:cNvPr id="4" name="Flowchart: Alternate Process 3"/>
          <p:cNvSpPr/>
          <p:nvPr/>
        </p:nvSpPr>
        <p:spPr>
          <a:xfrm>
            <a:off x="1424065" y="4272197"/>
            <a:ext cx="5036695" cy="1424065"/>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b="1">
                <a:ln w="0"/>
                <a:solidFill>
                  <a:schemeClr val="accent1"/>
                </a:solidFill>
                <a:effectLst>
                  <a:outerShdw blurRad="38100" dist="25400" dir="5400000" algn="ctr" rotWithShape="0">
                    <a:srgbClr val="6E747A">
                      <a:alpha val="43000"/>
                    </a:srgbClr>
                  </a:outerShdw>
                </a:effectLst>
                <a:cs typeface="B Nazanin" panose="00000400000000000000" pitchFamily="2" charset="-78"/>
              </a:rPr>
              <a:t>روایت دیگری از امّ سلمه، همسر رسول </a:t>
            </a:r>
            <a:r>
              <a:rPr lang="fa-IR" sz="2800" b="1" smtClean="0">
                <a:ln w="0"/>
                <a:solidFill>
                  <a:schemeClr val="accent1"/>
                </a:solidFill>
                <a:effectLst>
                  <a:outerShdw blurRad="38100" dist="25400" dir="5400000" algn="ctr" rotWithShape="0">
                    <a:srgbClr val="6E747A">
                      <a:alpha val="43000"/>
                    </a:srgbClr>
                  </a:outerShdw>
                </a:effectLst>
                <a:cs typeface="B Nazanin" panose="00000400000000000000" pitchFamily="2" charset="-78"/>
              </a:rPr>
              <a:t>خدا(ص)</a:t>
            </a:r>
            <a:endParaRPr lang="fa-IR" b="1">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18144237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واقدی می گوید: هنگامی که رسول خدا(ص) در حدیبیه استقرار یافت </a:t>
            </a:r>
            <a:r>
              <a:rPr lang="fa-IR" b="1">
                <a:cs typeface="B Nazanin" panose="00000400000000000000" pitchFamily="2" charset="-78"/>
              </a:rPr>
              <a:t> بدیل بن ورقاء خزاعی </a:t>
            </a:r>
            <a:r>
              <a:rPr lang="fa-IR">
                <a:cs typeface="B Nazanin" panose="00000400000000000000" pitchFamily="2" charset="-78"/>
              </a:rPr>
              <a:t>و گروهی از سواران خزاعه نزد آن حضرت آمدند. خزاعیان، رازداران و به تعبیری صندوق اسرار رسول خدا(ص) در سرزمین تهامه بودند. گروهی از آنان مسلمانان و گروهی با آنان هم پیمان بودند و هیچ چیز را در تهامه از پیامبر(ص) پنهان نمی کردند. آنها شتران خود را نزدیک رسول خدا(ص) خواباندند و پیش آمده، به آن حضرت سلام کردند. </a:t>
            </a:r>
          </a:p>
        </p:txBody>
      </p:sp>
      <p:sp>
        <p:nvSpPr>
          <p:cNvPr id="4" name="Flowchart: Process 3"/>
          <p:cNvSpPr/>
          <p:nvPr/>
        </p:nvSpPr>
        <p:spPr>
          <a:xfrm>
            <a:off x="1404079" y="4212236"/>
            <a:ext cx="9383842" cy="1349115"/>
          </a:xfrm>
          <a:prstGeom prst="flowChart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خزاعیان، رازداران و به تعبیری صندوق اسرار رسول خدا(ص) در سرزمین تهامه بودند</a:t>
            </a:r>
            <a:endParaRPr lang="fa-IR"/>
          </a:p>
        </p:txBody>
      </p:sp>
    </p:spTree>
    <p:extLst>
      <p:ext uri="{BB962C8B-B14F-4D97-AF65-F5344CB8AC3E}">
        <p14:creationId xmlns:p14="http://schemas.microsoft.com/office/powerpoint/2010/main" val="32501491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بدیل بن ورقاء گفت: ما از نزد اقوامت، </a:t>
            </a:r>
            <a:r>
              <a:rPr lang="fa-IR" b="1">
                <a:cs typeface="B Nazanin" panose="00000400000000000000" pitchFamily="2" charset="-78"/>
              </a:rPr>
              <a:t> کعب بن لؤی </a:t>
            </a:r>
            <a:r>
              <a:rPr lang="fa-IR">
                <a:cs typeface="B Nazanin" panose="00000400000000000000" pitchFamily="2" charset="-78"/>
              </a:rPr>
              <a:t>و </a:t>
            </a:r>
            <a:r>
              <a:rPr lang="fa-IR" b="1">
                <a:cs typeface="B Nazanin" panose="00000400000000000000" pitchFamily="2" charset="-78"/>
              </a:rPr>
              <a:t> عامر بن لؤی </a:t>
            </a:r>
            <a:r>
              <a:rPr lang="fa-IR">
                <a:cs typeface="B Nazanin" panose="00000400000000000000" pitchFamily="2" charset="-78"/>
              </a:rPr>
              <a:t>می آییم. ایشان و هم پیمانان شان با زنان و فرزندان شان آمده و سوگند خورده اند که راهی برای تو به سوی کعبه نگذارند مگر اینکه همه آنها را بکشی. پیامبر(ص) در پاسخ فرمود: ما برای جنگ با هیچ کس نیامده ایم، بلکه آمده ایم تا کعبه را طواف کنیم و هر کس ما را از این کار بازدارد با او می جنگیم. قریش هم دیگر از جنگ خسته شده و جنگ برایشان زیانبخش گردیده است. حال اگر بخواهند، مدتی برای آنها قرار می دهم که در آن مدت در امان باشند و مردم را به حال خود واگذارند که مردم بیشتر از آنهایند. اگر کار من برای مردم روشن شد قریش هم مختارند که یا به آنچه مردم می پذیرند داخل شوند یا بجنگند. به خدا سوگند من در راه هدف خود خواهم کوشید و یا جانم را خواهم داد یا امر خدا، حاکم خواهد شد.</a:t>
            </a:r>
            <a:endParaRPr lang="en-US">
              <a:cs typeface="B Nazanin" panose="00000400000000000000" pitchFamily="2" charset="-78"/>
            </a:endParaRPr>
          </a:p>
          <a:p>
            <a:endParaRPr lang="fa-IR"/>
          </a:p>
        </p:txBody>
      </p:sp>
    </p:spTree>
    <p:extLst>
      <p:ext uri="{BB962C8B-B14F-4D97-AF65-F5344CB8AC3E}">
        <p14:creationId xmlns:p14="http://schemas.microsoft.com/office/powerpoint/2010/main" val="32958982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بدیل بن ورقاء گفتار آن حضرت را شنید و سوار شد و با همراهانش پیش قریش رفت. عمرو بن سالم نیز در میان سواران بود و می گفت: به خدا قسم بر کسی که چنین پیشنهاد می کند پیروز نخواهند شد تا اینکه کفار قریش رسیدند. عده ای از قریشیان گفتند: اینان بدیل و یارانش هستند، آمده اند تا از شما اطلاعات کسب کنند. پس یک کلمه هم از انها نپرسید. چون بدیل و یارانش فهمیدند که قریش نمی خواهند از آنها چیزی بپرسند بدیل به قریشیان گفت: ما از نزد محمد(ص) می آییم آیا دوست دارید خبری به شما بدهیم؟ </a:t>
            </a:r>
          </a:p>
        </p:txBody>
      </p:sp>
    </p:spTree>
    <p:extLst>
      <p:ext uri="{BB962C8B-B14F-4D97-AF65-F5344CB8AC3E}">
        <p14:creationId xmlns:p14="http://schemas.microsoft.com/office/powerpoint/2010/main" val="14486390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عکرمه بن ابی جهل و حکم بن ابی العاص گفتند: نه، به خدا سوگند ما نیازی به خبر شما از وی نداریم. اما از قول ما به او بگویید که امسال هرگز وارد مکه نخواهد شد مگر اینکه هیچ مردی از ما باقی نگذارد. عروه بن مسعود گفت: به خدا قسم هیچ گاه چون امروز نظری عجیب ندیده ام. چرا از شنیدن سخنان بدیل و یارانش خرسند نیستید؟ اگر سخنی را پسندیدید، از اون بپذیرید و اگر نپسندیدید، رها کنید. مردمی که چنین رفتار می کنند هرگز رستگار نخواهند شد. </a:t>
            </a:r>
          </a:p>
        </p:txBody>
      </p:sp>
    </p:spTree>
    <p:extLst>
      <p:ext uri="{BB962C8B-B14F-4D97-AF65-F5344CB8AC3E}">
        <p14:creationId xmlns:p14="http://schemas.microsoft.com/office/powerpoint/2010/main" val="4890543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عده ای از خردمندان و بزرگان قریش مانند </a:t>
            </a:r>
            <a:r>
              <a:rPr lang="fa-IR" b="1">
                <a:cs typeface="B Nazanin" panose="00000400000000000000" pitchFamily="2" charset="-78"/>
              </a:rPr>
              <a:t>صفوان بن امیه و حارث بن هشام </a:t>
            </a:r>
            <a:r>
              <a:rPr lang="fa-IR">
                <a:cs typeface="B Nazanin" panose="00000400000000000000" pitchFamily="2" charset="-78"/>
              </a:rPr>
              <a:t> به بدیل و یارانش گفتند: از آنچه دیده اید و شنیده اید به ما خبر دهید. آنها سخنان پیامبر(ص) را به آگاهی قریش رساندند و سرانجام پس از گفت وگوی </a:t>
            </a:r>
            <a:r>
              <a:rPr lang="fa-IR" b="1">
                <a:cs typeface="B Nazanin" panose="00000400000000000000" pitchFamily="2" charset="-78"/>
              </a:rPr>
              <a:t> عروه بن مسعود </a:t>
            </a:r>
            <a:r>
              <a:rPr lang="fa-IR">
                <a:cs typeface="B Nazanin" panose="00000400000000000000" pitchFamily="2" charset="-78"/>
              </a:rPr>
              <a:t> با قریشیان، آنها وی را نزد پیامبر(ص) فرستادند و با اطلاعاتی که او از طرف پیامبر(ص) به قریش گزارش داد مقدمات پیمان حدیبیه فراهم شد.</a:t>
            </a:r>
          </a:p>
          <a:p>
            <a:endParaRPr lang="fa-IR"/>
          </a:p>
        </p:txBody>
      </p:sp>
      <p:sp>
        <p:nvSpPr>
          <p:cNvPr id="4" name="Flowchart: Connector 3"/>
          <p:cNvSpPr/>
          <p:nvPr/>
        </p:nvSpPr>
        <p:spPr>
          <a:xfrm>
            <a:off x="1783830" y="3777521"/>
            <a:ext cx="1948721" cy="1543987"/>
          </a:xfrm>
          <a:prstGeom prst="flowChartConnector">
            <a:avLst/>
          </a:prstGeom>
        </p:spPr>
        <p:style>
          <a:lnRef idx="0">
            <a:schemeClr val="accent1"/>
          </a:lnRef>
          <a:fillRef idx="3">
            <a:schemeClr val="accent1"/>
          </a:fillRef>
          <a:effectRef idx="3">
            <a:schemeClr val="accent1"/>
          </a:effectRef>
          <a:fontRef idx="minor">
            <a:schemeClr val="lt1"/>
          </a:fontRef>
        </p:style>
        <p:txBody>
          <a:bodyPr rtlCol="1" anchor="ctr"/>
          <a:lstStyle/>
          <a:p>
            <a:pPr algn="ctr"/>
            <a:r>
              <a:rPr lang="fa-IR" sz="2800" b="1" spc="50">
                <a:ln w="9525" cmpd="sng">
                  <a:solidFill>
                    <a:schemeClr val="accent1"/>
                  </a:solidFill>
                  <a:prstDash val="solid"/>
                </a:ln>
                <a:solidFill>
                  <a:srgbClr val="70AD47">
                    <a:tint val="1000"/>
                  </a:srgbClr>
                </a:solidFill>
                <a:effectLst>
                  <a:glow rad="38100">
                    <a:schemeClr val="accent1">
                      <a:alpha val="40000"/>
                    </a:schemeClr>
                  </a:glow>
                </a:effectLst>
                <a:cs typeface="B Nazanin" panose="00000400000000000000" pitchFamily="2" charset="-78"/>
              </a:rPr>
              <a:t>قریش</a:t>
            </a:r>
            <a:endParaRPr lang="fa-IR" b="1" spc="50">
              <a:ln w="9525" cmpd="sng">
                <a:solidFill>
                  <a:schemeClr val="accent1"/>
                </a:solidFill>
                <a:prstDash val="solid"/>
              </a:ln>
              <a:solidFill>
                <a:srgbClr val="70AD47">
                  <a:tint val="1000"/>
                </a:srgbClr>
              </a:solidFill>
              <a:effectLst>
                <a:glow rad="38100">
                  <a:schemeClr val="accent1">
                    <a:alpha val="40000"/>
                  </a:schemeClr>
                </a:glow>
              </a:effectLst>
            </a:endParaRPr>
          </a:p>
        </p:txBody>
      </p:sp>
    </p:spTree>
    <p:extLst>
      <p:ext uri="{BB962C8B-B14F-4D97-AF65-F5344CB8AC3E}">
        <p14:creationId xmlns:p14="http://schemas.microsoft.com/office/powerpoint/2010/main" val="350276738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b="1">
                <a:solidFill>
                  <a:srgbClr val="FF0000"/>
                </a:solidFill>
                <a:cs typeface="B Nazanin" panose="00000400000000000000" pitchFamily="2" charset="-78"/>
              </a:rPr>
              <a:t>نقش بدیل بن ورقاء خزاعی و یارانش در این واقعه انکار ناپذیر است. </a:t>
            </a:r>
            <a:r>
              <a:rPr lang="fa-IR">
                <a:cs typeface="B Nazanin" panose="00000400000000000000" pitchFamily="2" charset="-78"/>
              </a:rPr>
              <a:t>حتی پس از مذاکره عروه بن مسعود و گزارش اطلاعاتش به قریش، پیامبر(ص) از میان یارانش یکی از خزاعیان به نام </a:t>
            </a:r>
            <a:r>
              <a:rPr lang="fa-IR" b="1">
                <a:cs typeface="B Nazanin" panose="00000400000000000000" pitchFamily="2" charset="-78"/>
              </a:rPr>
              <a:t> خراش بن امیه خزاعی</a:t>
            </a:r>
            <a:r>
              <a:rPr lang="fa-IR">
                <a:cs typeface="B Nazanin" panose="00000400000000000000" pitchFamily="2" charset="-78"/>
              </a:rPr>
              <a:t> را برگزید تا درخواست ایشان را به قریشیان برساند و او را بر شتر خویش نشانده، به سوی قریش روانه کرد. اما قریشیان شتر خراش را پی کرده، در صدد کشتن او برآمدند لیکن خراش با کمک احابیش توانست نجات یابد.</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120616866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این این گذشته، مراتب وفاداری خزاعه پیش از این در جریان غزوه حمراء الاسد نیز به عرض رسول خدا(ص) رسیده بود. هنگامی که جنگ احد پایان یافت </a:t>
            </a:r>
            <a:r>
              <a:rPr lang="fa-IR" b="1">
                <a:cs typeface="B Nazanin" panose="00000400000000000000" pitchFamily="2" charset="-78"/>
              </a:rPr>
              <a:t> معبد بن ابی معبد خزاعی</a:t>
            </a:r>
            <a:r>
              <a:rPr lang="fa-IR">
                <a:cs typeface="B Nazanin" panose="00000400000000000000" pitchFamily="2" charset="-78"/>
              </a:rPr>
              <a:t> که از بزرگان خزاعه و در آن روز مشرک نزد پیامبر(ص) آمد و گفت: ای محمد! به خدا سوگند ما از حادثه ای که برای شما و اصحابت رخ داد ناخوشنودیم و دوست داشتیم که این حادثه برای کسی دیگر غیر شما رخ می داد.</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1484026" y="4302177"/>
            <a:ext cx="3237876" cy="1379095"/>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b="1">
                <a:solidFill>
                  <a:schemeClr val="accent2">
                    <a:lumMod val="75000"/>
                  </a:schemeClr>
                </a:solidFill>
                <a:cs typeface="B Nazanin" panose="00000400000000000000" pitchFamily="2" charset="-78"/>
              </a:rPr>
              <a:t>غزوه حمراء الاسد</a:t>
            </a:r>
            <a:endParaRPr lang="fa-IR" b="1">
              <a:solidFill>
                <a:schemeClr val="accent2">
                  <a:lumMod val="75000"/>
                </a:schemeClr>
              </a:solidFill>
            </a:endParaRPr>
          </a:p>
        </p:txBody>
      </p:sp>
    </p:spTree>
    <p:extLst>
      <p:ext uri="{BB962C8B-B14F-4D97-AF65-F5344CB8AC3E}">
        <p14:creationId xmlns:p14="http://schemas.microsoft.com/office/powerpoint/2010/main" val="259432345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سپس از پیامبر(ص) جدا شد تا آنکه ابوسفیان و قریش را در</a:t>
            </a:r>
            <a:r>
              <a:rPr lang="fa-IR" b="1">
                <a:solidFill>
                  <a:schemeClr val="accent2">
                    <a:lumMod val="75000"/>
                  </a:schemeClr>
                </a:solidFill>
                <a:cs typeface="B Nazanin" panose="00000400000000000000" pitchFamily="2" charset="-78"/>
              </a:rPr>
              <a:t> روحاء </a:t>
            </a:r>
            <a:r>
              <a:rPr lang="fa-IR">
                <a:cs typeface="B Nazanin" panose="00000400000000000000" pitchFamily="2" charset="-78"/>
              </a:rPr>
              <a:t>ملاقات کرد و دید آنها سخنانی که می گویند قصد بازگشت به مدینه دارند و می خواهند کار پیامبر(ص) و یارانش را یکسره کنند. پس هنگامی که معبد را دیدند پرسیدند: معبد چه خبر داری؟ او در پاسخ گفت: محمد(ص) و یارانش را دیدم به تعقیب شما خارج شده اند با لشکری که تا کنون مانند آن را ندیده ام، با خشم و حرارتی به دنبال شمایند و کسانی هم که در جنگ احد غایب بودند به جمع آنها پیوسته اند و از غیبت شان پشیمانند. آنان دارای چنان خشمی بودند که هرگز مثل آن ندیده ام. ابوسفیان گفت: معبد! وای بر تو چه می گویی؟ گفت: به خدا سوگند گمان می کنم از اینجا حرکت نخواهی کرد تا اینکه گوش اسبان شان را ببینی. ابوسفیان گفت ما تصمیم داریم برگردیم و کار آنها را تمام کنیم. </a:t>
            </a:r>
          </a:p>
        </p:txBody>
      </p:sp>
    </p:spTree>
    <p:extLst>
      <p:ext uri="{BB962C8B-B14F-4D97-AF65-F5344CB8AC3E}">
        <p14:creationId xmlns:p14="http://schemas.microsoft.com/office/powerpoint/2010/main" val="197817229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باید توجه داشت که در این زمان معبد بن ابی معبد مشرک بوده است. البته درنقل های دیگری آمده است که خزاعه- چه آنها که مسلمان بودند و چه آنان که مشرک بودند- رازدار پیامبر(ص) بودند. به هر صورت چنانکه گفته اند پس از پیمان حدیبیه همه خزاعیان مسلمان شدند و پیامبر(ص) را تصدیق کردند. اما با این حال عدۀ آنها در مقایسه با دیگر اطرافیان پیامبر(ص) کم بود. از این رو هنگامی که علقمه بن علاثه و دو پسرش هوذه هجرت کردند، پیامبر(ص) نامه ای برای خزاعه نوشتند که در آن از خزاعیان، بسیار تمجید و به نیکی یاد کرده اند. </a:t>
            </a:r>
          </a:p>
        </p:txBody>
      </p:sp>
    </p:spTree>
    <p:extLst>
      <p:ext uri="{BB962C8B-B14F-4D97-AF65-F5344CB8AC3E}">
        <p14:creationId xmlns:p14="http://schemas.microsoft.com/office/powerpoint/2010/main" val="27770355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از این رو در خلال چند فصل پس از بیان کوتاهی درباره پیشینه  اجتماعی، سیاسی و فرهنگی  قبیله خزاعی از چگونگی آشنایی آنها با اسلام و اسلام اوردن شان و نقش برخی از بزرگان آنان در تاریخ اسلام سخن گفته و در پایان شماری از یاران و اصحاب پیامبر (ص) را که نسب و تبارشان به خزاعه می رسد ذکر کرده ایم. البته کسانی که نقشی هم داشته اند، نقش آنان را بیان کرده و به کسانی که نقشی نداشته و تنها نام شان در شمار اصحاب پیامبر (ص) بوده و یا کسانی که از </a:t>
            </a:r>
            <a:r>
              <a:rPr lang="fa-IR" smtClean="0">
                <a:cs typeface="B Nazanin" panose="00000400000000000000" pitchFamily="2" charset="-78"/>
              </a:rPr>
              <a:t>آن </a:t>
            </a:r>
            <a:r>
              <a:rPr lang="fa-IR">
                <a:cs typeface="B Nazanin" panose="00000400000000000000" pitchFamily="2" charset="-78"/>
              </a:rPr>
              <a:t>حضرت حدیثی نقل کرده اند، اشاره نموده ایم. </a:t>
            </a:r>
          </a:p>
          <a:p>
            <a:pPr algn="just"/>
            <a:endParaRPr lang="fa-IR">
              <a:cs typeface="B Nazanin" panose="00000400000000000000" pitchFamily="2" charset="-78"/>
            </a:endParaRPr>
          </a:p>
        </p:txBody>
      </p:sp>
      <p:sp>
        <p:nvSpPr>
          <p:cNvPr id="4" name="Flowchart: Process 3"/>
          <p:cNvSpPr/>
          <p:nvPr/>
        </p:nvSpPr>
        <p:spPr>
          <a:xfrm>
            <a:off x="1364105" y="4512039"/>
            <a:ext cx="5846164" cy="1139253"/>
          </a:xfrm>
          <a:prstGeom prst="flowChart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چگونگی آشنایی آنها با اسلام و اسلام اوردن شان</a:t>
            </a:r>
            <a:endParaRPr lang="fa-IR"/>
          </a:p>
        </p:txBody>
      </p:sp>
    </p:spTree>
    <p:extLst>
      <p:ext uri="{BB962C8B-B14F-4D97-AF65-F5344CB8AC3E}">
        <p14:creationId xmlns:p14="http://schemas.microsoft.com/office/powerpoint/2010/main" val="12131613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chemeClr val="accent2">
                    <a:lumMod val="75000"/>
                  </a:schemeClr>
                </a:solidFill>
                <a:cs typeface="B Nazanin" panose="00000400000000000000" pitchFamily="2" charset="-78"/>
              </a:rPr>
              <a:t>این نامه را واقدی چنین آورده </a:t>
            </a:r>
            <a:r>
              <a:rPr lang="fa-IR" b="1" smtClean="0">
                <a:solidFill>
                  <a:schemeClr val="accent2">
                    <a:lumMod val="75000"/>
                  </a:schemeClr>
                </a:solidFill>
                <a:cs typeface="B Nazanin" panose="00000400000000000000" pitchFamily="2" charset="-78"/>
              </a:rPr>
              <a:t>است:</a:t>
            </a:r>
            <a:endParaRPr lang="fa-IR" b="1">
              <a:solidFill>
                <a:schemeClr val="accent2">
                  <a:lumMod val="75000"/>
                </a:schemeClr>
              </a:solidFill>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بسم </a:t>
            </a:r>
            <a:r>
              <a:rPr lang="fa-IR">
                <a:cs typeface="B Nazanin" panose="00000400000000000000" pitchFamily="2" charset="-78"/>
              </a:rPr>
              <a:t>الله الرحمن الرحیم. از محمد رسول خدا به بدیل و بشر و آزادگاه بنی عمرو. سلام بر شما باد. خدا را ستایش می کنم؛ خدایی که پروردگاری جز او نیست. اما بعد، من پیمان شما را نمی شکنم و هیچ کس را با شما برابر نمی دانم. گرامی ترین مردم تهامه نزد من، شمایید و از همه، خویشاوندی، به من نزدیک ترید و نیز پاک نهادانی که از شما پیروی و تبعیت کنند. من برای کسانی  از شما که هجرت کرده اند همان را می خواهم که برای خود- هر چند که در سرزمین خود هجرت کرده باشد- </a:t>
            </a:r>
          </a:p>
          <a:p>
            <a:endParaRPr lang="fa-IR"/>
          </a:p>
        </p:txBody>
      </p:sp>
    </p:spTree>
    <p:extLst>
      <p:ext uri="{BB962C8B-B14F-4D97-AF65-F5344CB8AC3E}">
        <p14:creationId xmlns:p14="http://schemas.microsoft.com/office/powerpoint/2010/main" val="331717761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غیر از ساکنان مکه، مگر عمره کنندگان و حج گذاران و چون صلح و مسالمت پیش آید هرگز جزیه ای بر شما نهاده نخواهد شد. از من نهراسید و از جانب من در هراس و حاصره نخواهید بود. اما بعد علقمه بن علاثه و دو فرزندش هم مسلمان شدند و به سوی کسانی از قبیله عکرمه که از آن دو پیروی می کردند هجرت نمودند. به هر حال من برای هر کس از شما که از من پیروی کند همان را می خواهم که برای خود و به هر صورت ما در حرم و غیر حرم همه از یکدیگریم. سوگند به خدا هرگز به شما دروغ نمی گویم و پروردگارتان شما را دوست می دارد.</a:t>
            </a:r>
          </a:p>
        </p:txBody>
      </p:sp>
    </p:spTree>
    <p:extLst>
      <p:ext uri="{BB962C8B-B14F-4D97-AF65-F5344CB8AC3E}">
        <p14:creationId xmlns:p14="http://schemas.microsoft.com/office/powerpoint/2010/main" val="147753879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چون در خلال پیمان حدیبیه قلیله خزاعه با پیامبر(ص) هم پیمان شده اند پس احتمالا عده کمی از آنان اسلام نیاورده بودند. شاید اینان از مکه دور بوده و پیامبر(ص) با این نامه، آنها را نیز به اسلام دعوت کرده اند.</a:t>
            </a:r>
            <a:endParaRPr lang="en-US">
              <a:cs typeface="B Nazanin" panose="00000400000000000000" pitchFamily="2" charset="-78"/>
            </a:endParaRPr>
          </a:p>
          <a:p>
            <a:pPr algn="just"/>
            <a:r>
              <a:rPr lang="fa-IR">
                <a:cs typeface="B Nazanin" panose="00000400000000000000" pitchFamily="2" charset="-78"/>
              </a:rPr>
              <a:t> </a:t>
            </a:r>
            <a:r>
              <a:rPr lang="fa-IR" b="1">
                <a:cs typeface="B Nazanin" panose="00000400000000000000" pitchFamily="2" charset="-78"/>
              </a:rPr>
              <a:t> </a:t>
            </a:r>
            <a:endParaRPr lang="fa-IR">
              <a:cs typeface="B Nazanin" panose="00000400000000000000" pitchFamily="2" charset="-78"/>
            </a:endParaRPr>
          </a:p>
        </p:txBody>
      </p:sp>
    </p:spTree>
    <p:extLst>
      <p:ext uri="{BB962C8B-B14F-4D97-AF65-F5344CB8AC3E}">
        <p14:creationId xmlns:p14="http://schemas.microsoft.com/office/powerpoint/2010/main" val="176554770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فتح مکه و </a:t>
            </a:r>
            <a:r>
              <a:rPr lang="fa-IR" b="1" smtClean="0">
                <a:solidFill>
                  <a:srgbClr val="FF0000"/>
                </a:solidFill>
                <a:cs typeface="B Nazanin" panose="00000400000000000000" pitchFamily="2" charset="-78"/>
              </a:rPr>
              <a:t>خزاعیان</a:t>
            </a:r>
            <a:endParaRPr lang="fa-IR">
              <a:solidFill>
                <a:srgbClr val="FF0000"/>
              </a:solidFill>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آنگونه </a:t>
            </a:r>
            <a:r>
              <a:rPr lang="fa-IR">
                <a:cs typeface="B Nazanin" panose="00000400000000000000" pitchFamily="2" charset="-78"/>
              </a:rPr>
              <a:t>که از تاریخ پیداست جرقه فتح مکه نیز در میان قبیلۀ خزاعه زده شده است؛ زیرا انگیزۀ رسول خدا(ص) برای فتح مکه، پاسخ پیمان شکنی قریش در جریان درگیری یکی از هم پیمانان آنها با خزاعیان بوده است. این داستان را واقدی چنین آورده است:</a:t>
            </a:r>
            <a:endParaRPr lang="en-US">
              <a:cs typeface="B Nazanin" panose="00000400000000000000" pitchFamily="2" charset="-78"/>
            </a:endParaRPr>
          </a:p>
          <a:p>
            <a:endParaRPr lang="fa-IR"/>
          </a:p>
        </p:txBody>
      </p:sp>
      <p:sp>
        <p:nvSpPr>
          <p:cNvPr id="4" name="Flowchart: Decision 3"/>
          <p:cNvSpPr/>
          <p:nvPr/>
        </p:nvSpPr>
        <p:spPr>
          <a:xfrm>
            <a:off x="1633928" y="3792511"/>
            <a:ext cx="3657600" cy="1663909"/>
          </a:xfrm>
          <a:prstGeom prst="flowChartDecision">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پیمان شکنی قریش</a:t>
            </a:r>
            <a:endParaRPr lang="fa-IR"/>
          </a:p>
        </p:txBody>
      </p:sp>
    </p:spTree>
    <p:extLst>
      <p:ext uri="{BB962C8B-B14F-4D97-AF65-F5344CB8AC3E}">
        <p14:creationId xmlns:p14="http://schemas.microsoft.com/office/powerpoint/2010/main" val="308569619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خزاعه در زمان جاهلیت به مردی از بنی بکر برخوردند و مال او را گرفتند و او را کشتند. پس از آن مردی از خزاعه به بنی بدیل گذشت که آنها هم او را کشتند و در نتیجه میان ایشان جنگ درگرفت و نزاع هایی پیش آمد. این وضعیت ادامه داشت تا اینکه با گرایش به اسلام ظاهراً دست از جنگ برداشتند تا آنکه صلح حدیبیه پیش آمد و خزاعه در پیمان پیامبر(ص) درآمد و بنی بکر نیز با قریشیان هم پیمان شدند.  </a:t>
            </a:r>
          </a:p>
        </p:txBody>
      </p:sp>
      <p:sp>
        <p:nvSpPr>
          <p:cNvPr id="4" name="Flowchart: Alternate Process 3"/>
          <p:cNvSpPr/>
          <p:nvPr/>
        </p:nvSpPr>
        <p:spPr>
          <a:xfrm>
            <a:off x="1319134" y="4227226"/>
            <a:ext cx="3897443" cy="1514007"/>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صلح حدیبیه</a:t>
            </a:r>
            <a:endParaRPr lang="fa-IR"/>
          </a:p>
        </p:txBody>
      </p:sp>
    </p:spTree>
    <p:extLst>
      <p:ext uri="{BB962C8B-B14F-4D97-AF65-F5344CB8AC3E}">
        <p14:creationId xmlns:p14="http://schemas.microsoft.com/office/powerpoint/2010/main" val="313172983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خزاعه پیش از اسلام از هم پیمانان عبدالمطلب بودند و او پس از خود زبیر را و زبیر نیز ابوطالب را به این پیمان سفارش کرد و پیامبر(ص) از این پیمان خبر داشت. در صلح حدیبیه، خزاعه این پیمان نامه را حضور پیامبر(ص) آوردند و  خواندند. هنگامی که ابی بن کعب این پیمان نامه را برای آن حضرت خواند، ایشان فرمود: چقدر مطالب این پیمان، برایم آشناست. اکنون هم که اسلام آورده اید بر همان پیمان باشید که هر پیمان محبت آمیز دورۀ جاهلی در اسلام کاملاً مورد تایید است هر چند که در اسلام آن گونه پیمان ها منعقد نمی شود. </a:t>
            </a:r>
            <a:endParaRPr lang="en-US">
              <a:cs typeface="B Nazanin" panose="00000400000000000000" pitchFamily="2" charset="-78"/>
            </a:endParaRPr>
          </a:p>
          <a:p>
            <a:endParaRPr lang="fa-IR"/>
          </a:p>
        </p:txBody>
      </p:sp>
      <p:sp>
        <p:nvSpPr>
          <p:cNvPr id="4" name="Flowchart: Process 3"/>
          <p:cNvSpPr/>
          <p:nvPr/>
        </p:nvSpPr>
        <p:spPr>
          <a:xfrm>
            <a:off x="1663908" y="4572000"/>
            <a:ext cx="4287187" cy="1154243"/>
          </a:xfrm>
          <a:prstGeom prst="flowChart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خزاعه پیش از اسلام از هم پیمانان عبدالمطلب بودند</a:t>
            </a:r>
            <a:endParaRPr lang="fa-IR"/>
          </a:p>
        </p:txBody>
      </p:sp>
    </p:spTree>
    <p:extLst>
      <p:ext uri="{BB962C8B-B14F-4D97-AF65-F5344CB8AC3E}">
        <p14:creationId xmlns:p14="http://schemas.microsoft.com/office/powerpoint/2010/main" val="319221124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به هر صورت آخرین درگیری میان خزاعه و کنانه چنین بود که </a:t>
            </a:r>
            <a:r>
              <a:rPr lang="fa-IR" b="1">
                <a:solidFill>
                  <a:srgbClr val="FF0000"/>
                </a:solidFill>
                <a:cs typeface="B Nazanin" panose="00000400000000000000" pitchFamily="2" charset="-78"/>
              </a:rPr>
              <a:t> انس بن زنیم دیلی</a:t>
            </a:r>
            <a:r>
              <a:rPr lang="fa-IR">
                <a:cs typeface="B Nazanin" panose="00000400000000000000" pitchFamily="2" charset="-78"/>
              </a:rPr>
              <a:t>، رسول خدا(ص) را هجو کرد. نوجوانی از خزاعه شنید و به انس حمله برد و سرِ او را شکست. او هم پیش خویشاوندان خود رفت و شکستگی سرش را به آنها نشان داد. با توجه به سوابقی که میان ایشان بود و بنی بکر در صدد انتقام و خونخواهی از خزاعه بودند همین مسئله باعث فتنه گردید.</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220788964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چون ماه شعبان فرا رسید در آن هنگام بیست و دو ماه از صلح حدیبیه گذشته بود </a:t>
            </a:r>
            <a:r>
              <a:rPr lang="fa-IR" b="1">
                <a:cs typeface="B Nazanin" panose="00000400000000000000" pitchFamily="2" charset="-78"/>
              </a:rPr>
              <a:t>بنی نفاثه</a:t>
            </a:r>
            <a:r>
              <a:rPr lang="fa-IR">
                <a:cs typeface="B Nazanin" panose="00000400000000000000" pitchFamily="2" charset="-78"/>
              </a:rPr>
              <a:t> که از بنی بکر بودند با اشراف قریش صحبت کردند که آنها را از نظر نیرو و سلاح برای جنگ با خزاعه یاری دهند و آنها با سرعت با ایشان هم سخن شدند، به جز ابوسفیان که نه با او مشورت کردند و نه او از این موضوع آگاه شد. </a:t>
            </a:r>
          </a:p>
        </p:txBody>
      </p:sp>
    </p:spTree>
    <p:extLst>
      <p:ext uri="{BB962C8B-B14F-4D97-AF65-F5344CB8AC3E}">
        <p14:creationId xmlns:p14="http://schemas.microsoft.com/office/powerpoint/2010/main" val="351163785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گفته شده که قریش با ابوسفیان نیز مذاکره نیز مذاکره کردند اما او نپذیرفت و مخالفت کرد و بنی نفاثه و بنی بکر گفتند ما خودمان از عهدۀ خزاعه برمی آییم و قریش هم ایشان را از نظر سازو برگ نظامی متوجه نشده و در صدد گریز و مقابله برنیایند. قبیلۀ خزاعه به سبب مانعی که اسلام ایجاد کرده بود، در صلح به سر می بردند. قبیلۀ خزاعه به سبب مانعی که اسلام ایجاد کرده بود، در صلح به سر می بردند. قریش و همراهان شان در منطقۀ و تیرگرد آمدند و میان ایشان گروهی از بزرگان قریش هم بودند، در حالی که چهرۀ خود را با نقاب پوشانده بودند تا شناخته نشوند؛ کسانی چون </a:t>
            </a:r>
            <a:r>
              <a:rPr lang="fa-IR" b="1">
                <a:cs typeface="B Nazanin" panose="00000400000000000000" pitchFamily="2" charset="-78"/>
              </a:rPr>
              <a:t> صفوان بن امیه، مکرز بن حفص، حویطب بن عبدالعزی </a:t>
            </a:r>
            <a:r>
              <a:rPr lang="fa-IR">
                <a:cs typeface="B Nazanin" panose="00000400000000000000" pitchFamily="2" charset="-78"/>
              </a:rPr>
              <a:t>و غلامان و بردگانی که همراه آورده بودند.</a:t>
            </a:r>
            <a:endParaRPr lang="en-US">
              <a:cs typeface="B Nazanin" panose="00000400000000000000" pitchFamily="2" charset="-78"/>
            </a:endParaRPr>
          </a:p>
          <a:p>
            <a:endParaRPr lang="fa-IR"/>
          </a:p>
        </p:txBody>
      </p:sp>
      <p:sp>
        <p:nvSpPr>
          <p:cNvPr id="4" name="Flowchart: Connector 3"/>
          <p:cNvSpPr/>
          <p:nvPr/>
        </p:nvSpPr>
        <p:spPr>
          <a:xfrm>
            <a:off x="1573967" y="4826833"/>
            <a:ext cx="1978702" cy="1034321"/>
          </a:xfrm>
          <a:prstGeom prst="flowChartConnecto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مذاکره</a:t>
            </a:r>
            <a:endParaRPr lang="fa-IR"/>
          </a:p>
        </p:txBody>
      </p:sp>
    </p:spTree>
    <p:extLst>
      <p:ext uri="{BB962C8B-B14F-4D97-AF65-F5344CB8AC3E}">
        <p14:creationId xmlns:p14="http://schemas.microsoft.com/office/powerpoint/2010/main" val="416745501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این گروه، شبانه به خزاعه شبیخون زدند، در حالی که خزاعیان به هیچ روی آمادگی و اطلاعی نداشتند وگرنه در حال آماده باش می بودند. بنی بکر شروع به کشتن افراد خزاعه کردند و آنها را تا ستون های حرم مکه تعقیب کردند. خزاعه به </a:t>
            </a:r>
            <a:r>
              <a:rPr lang="fa-IR" b="1">
                <a:solidFill>
                  <a:srgbClr val="FF0000"/>
                </a:solidFill>
                <a:cs typeface="B Nazanin" panose="00000400000000000000" pitchFamily="2" charset="-78"/>
              </a:rPr>
              <a:t>نوفل بن معاویه</a:t>
            </a:r>
            <a:r>
              <a:rPr lang="fa-IR">
                <a:cs typeface="B Nazanin" panose="00000400000000000000" pitchFamily="2" charset="-78"/>
              </a:rPr>
              <a:t>، سالار این گروه، می گفتند: رعایت حرمت خدای خودت را بکن؛ مگر نه اینکه وارد حرم شده ای؟ نوفل می گفت امروز من خدایی ندارم و خطاب به بنی بکر می گفت شما که در قدیم هم از حاجیان دزدی می کردید حالا انتقام خون خود را از دشمن گرفتید. اکنون هیچ کس بدون اجازۀ من حق ندارد به خانۀ خود برود و هیچ کس هم خونخواهی خود را از امروز، به تأخیر نیندازد.</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17055359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گفتنی است چون قبیله خزاعه در جریان صلح حدیبیه در زمره حامیان پیامبر (ص) درآمده و بیشتر خزاعیان پس از این تاریخ و حتی پس از فتح مکه که در سال هشتم هجری رخ داد اسلام آورده اند، طبیعی است که در بیشتر حوادث دوران رسوال خدا (ص) حضور و نقش نداشته اند. در حقیت خزعیان – به استثنای عده ای اندک- تنها سه سال آخر عمر شریف پیامبر (ص) را درک کرده و در این مدت کم نیز به سهم خود در حوادث نقش داشته اند</a:t>
            </a:r>
            <a:endParaRPr lang="fa-IR">
              <a:cs typeface="B Nazanin" panose="00000400000000000000" pitchFamily="2" charset="-78"/>
            </a:endParaRPr>
          </a:p>
        </p:txBody>
      </p:sp>
      <p:sp>
        <p:nvSpPr>
          <p:cNvPr id="4" name="Flowchart: Alternate Process 3"/>
          <p:cNvSpPr/>
          <p:nvPr/>
        </p:nvSpPr>
        <p:spPr>
          <a:xfrm>
            <a:off x="1543987" y="4362138"/>
            <a:ext cx="3792511" cy="1109272"/>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فتح مکه </a:t>
            </a:r>
            <a:r>
              <a:rPr lang="fa-IR" sz="2800" smtClean="0">
                <a:solidFill>
                  <a:prstClr val="black"/>
                </a:solidFill>
                <a:cs typeface="B Nazanin" panose="00000400000000000000" pitchFamily="2" charset="-78"/>
              </a:rPr>
              <a:t>در </a:t>
            </a:r>
            <a:r>
              <a:rPr lang="fa-IR" sz="2800">
                <a:solidFill>
                  <a:prstClr val="black"/>
                </a:solidFill>
                <a:cs typeface="B Nazanin" panose="00000400000000000000" pitchFamily="2" charset="-78"/>
              </a:rPr>
              <a:t>سال هشتم هجری</a:t>
            </a:r>
            <a:endParaRPr lang="fa-IR"/>
          </a:p>
        </p:txBody>
      </p:sp>
    </p:spTree>
    <p:extLst>
      <p:ext uri="{BB962C8B-B14F-4D97-AF65-F5344CB8AC3E}">
        <p14:creationId xmlns:p14="http://schemas.microsoft.com/office/powerpoint/2010/main" val="426115434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قبیلۀ خزاعه چون در سپیده دم به مکه رسیدند، به خانۀ بدیل بن ورقاء و رافع خزاعی وارد شدند. رئیسان قریش هم به خانه های خود رفتند و می پنداشتند کسی ایشان را نشناخته است و شرکت ایشان در این جنگ به محمد(ص) گزارش نخواهد شد. </a:t>
            </a:r>
          </a:p>
        </p:txBody>
      </p:sp>
    </p:spTree>
    <p:extLst>
      <p:ext uri="{BB962C8B-B14F-4D97-AF65-F5344CB8AC3E}">
        <p14:creationId xmlns:p14="http://schemas.microsoft.com/office/powerpoint/2010/main" val="196953548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در آن شب بنی بکر و قریش بیست نفر از خزاعه را کشتند. صبح آن روز تمام خزاعیان در خانۀ بدیل گرد آمدند. قریشیان از کردۀ خود پشیمان و بیمناک شدند و دیدند که در واقع پیمان میان خود و رسول خدا(ص) را شکسته اند. </a:t>
            </a:r>
            <a:r>
              <a:rPr lang="fa-IR" b="1">
                <a:cs typeface="B Nazanin" panose="00000400000000000000" pitchFamily="2" charset="-78"/>
              </a:rPr>
              <a:t>حارث بن هشام و ابن ابی ربیعه</a:t>
            </a:r>
            <a:r>
              <a:rPr lang="fa-IR">
                <a:cs typeface="B Nazanin" panose="00000400000000000000" pitchFamily="2" charset="-78"/>
              </a:rPr>
              <a:t> پیش </a:t>
            </a:r>
            <a:r>
              <a:rPr lang="fa-IR" b="1">
                <a:cs typeface="B Nazanin" panose="00000400000000000000" pitchFamily="2" charset="-78"/>
              </a:rPr>
              <a:t>صفوان بن امیه و سهیل بن عمرو و عکرمه بن ابی جهل</a:t>
            </a:r>
            <a:r>
              <a:rPr lang="fa-IR">
                <a:cs typeface="B Nazanin" panose="00000400000000000000" pitchFamily="2" charset="-78"/>
              </a:rPr>
              <a:t> آمدند و ایشان را سرزنش کردند و گفتند چرا بنی بکر را یاری دادید، حال آنکه هنوز مدت عهدنامۀ شما و محمد(ص) باقی است و این کار پیمان شکنی است.</a:t>
            </a:r>
            <a:endParaRPr lang="en-US">
              <a:cs typeface="B Nazanin" panose="00000400000000000000" pitchFamily="2" charset="-78"/>
            </a:endParaRPr>
          </a:p>
          <a:p>
            <a:endParaRPr lang="fa-IR"/>
          </a:p>
        </p:txBody>
      </p:sp>
      <p:sp>
        <p:nvSpPr>
          <p:cNvPr id="4" name="Flowchart: Alternate Process 3"/>
          <p:cNvSpPr/>
          <p:nvPr/>
        </p:nvSpPr>
        <p:spPr>
          <a:xfrm>
            <a:off x="1543987" y="4377128"/>
            <a:ext cx="3687580" cy="1199213"/>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 پیمان شکنی </a:t>
            </a:r>
            <a:endParaRPr lang="fa-IR"/>
          </a:p>
        </p:txBody>
      </p:sp>
    </p:spTree>
    <p:extLst>
      <p:ext uri="{BB962C8B-B14F-4D97-AF65-F5344CB8AC3E}">
        <p14:creationId xmlns:p14="http://schemas.microsoft.com/office/powerpoint/2010/main" val="150361216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قبیلۀ خزاعه چون در سپیده دم به مکه رسیدند، به خانۀ بدیل بن ورقاء و رافع خزاعی وارد شدند. رئیسان قریش هم به خانه های خود رفتند و می پنداشتند کسی ایشان را نشناخته است و شرکت ایشان در این جنگ به محمد(ص) گزارش نخواهد شد. در آن شب بنی بکر و قریش بیست نفر از خزاعه را کشتند. صبح آن روز تمام خزاعیان در خانۀ بدیل گرد آمدند. قریشیان از کردۀ خود پشیمان و بیمناک شدند و دیدند که در واقع پیمان میان خود و رسول خدا(ص) را شکسته اند. </a:t>
            </a:r>
            <a:r>
              <a:rPr lang="fa-IR" b="1">
                <a:cs typeface="B Nazanin" panose="00000400000000000000" pitchFamily="2" charset="-78"/>
              </a:rPr>
              <a:t>حارث بن هشام و ابن ابی ربیعه</a:t>
            </a:r>
            <a:r>
              <a:rPr lang="fa-IR">
                <a:cs typeface="B Nazanin" panose="00000400000000000000" pitchFamily="2" charset="-78"/>
              </a:rPr>
              <a:t> پیش </a:t>
            </a:r>
            <a:r>
              <a:rPr lang="fa-IR" b="1">
                <a:cs typeface="B Nazanin" panose="00000400000000000000" pitchFamily="2" charset="-78"/>
              </a:rPr>
              <a:t>صفوان بن امیه و سهیل بن عمرو و عکرمه بن ابی جهل</a:t>
            </a:r>
            <a:r>
              <a:rPr lang="fa-IR">
                <a:cs typeface="B Nazanin" panose="00000400000000000000" pitchFamily="2" charset="-78"/>
              </a:rPr>
              <a:t> آمدند و ایشان را سرزنش کردند و گفتند چرا بنی بکر را یاری دادید، حال آنکه هنوز مدت عهدنامۀ شما و محمد(ص) باقی است و این کار پیمان شکنی است.</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168664699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به هر صورت- با اختلاف روایتی که دربارۀ چگونگی رفتن ابوسفیان به مدینه وجود دارد- وی به طرف مدینه حرکت کرد و پیش از آنکه به مدینه برسد عمرو بن سالم خزاعی با گروهی چهل نفری از سواران خزاعه به مدینه رفته، از قریش شکایت کردند. عمرو در مسجد در میان مسلمانان برخاست و با اجازۀ رسول خدا(ص) اشعاری خواند که طی آن ضمن استغاثه از هم پیمانان خود، به شبیخون بنی بکر و قریش به خزاعه اشاره کرد. پیامبر(ص) در حالی که خشمگین بودند فرمودند: خداوند مرا یاری نکند اگر بنی کعب( ازخزاعه ) را یاری نکنم.</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Data 3"/>
          <p:cNvSpPr/>
          <p:nvPr/>
        </p:nvSpPr>
        <p:spPr>
          <a:xfrm>
            <a:off x="1948721" y="4384622"/>
            <a:ext cx="2263515" cy="1364105"/>
          </a:xfrm>
          <a:prstGeom prst="flowChartInputOutpu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شکایت</a:t>
            </a:r>
            <a:endParaRPr lang="fa-IR"/>
          </a:p>
        </p:txBody>
      </p:sp>
      <p:sp>
        <p:nvSpPr>
          <p:cNvPr id="5" name="Flowchart: Process 4"/>
          <p:cNvSpPr/>
          <p:nvPr/>
        </p:nvSpPr>
        <p:spPr>
          <a:xfrm>
            <a:off x="5831174" y="4497049"/>
            <a:ext cx="2983042" cy="1139253"/>
          </a:xfrm>
          <a:prstGeom prst="flowChart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عمرو بن سالم خزاعی</a:t>
            </a:r>
            <a:endParaRPr lang="fa-IR"/>
          </a:p>
        </p:txBody>
      </p:sp>
    </p:spTree>
    <p:extLst>
      <p:ext uri="{BB962C8B-B14F-4D97-AF65-F5344CB8AC3E}">
        <p14:creationId xmlns:p14="http://schemas.microsoft.com/office/powerpoint/2010/main" val="221853414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از سوی دیگر ابوسفیان که رهسپار مدینه شده بود در میان راه، خزاعیان را دید و فهمید که آنها پیش پیامبر(ص) رفته اند، لذا به مدینه رفت و از پیامبر(ص) خواست تا پیمان را تجدید و استوار سازد. حضرت فرمود: مگر خبر تازه ای شده است؟ ابوسفیان گفت: نه، به خدا پناه می برم. حضرت فرمود: بنابراین، همچنان به صلح حدیبیه و مدت آن پای بندم و هیچ گونه تغییری در آن نمی دهم. ابوسفیان برخاست و پیش هر یک از یاران رسول خدا(ص) رفت تا بتواند زمان صلح حدیبیه را تجدید کند اما موفق نشد و هیچ کس او را در حمایت خود نگرفت تا سرانجام وی نزد دختر رسول خدا(ص) فاطمه(س) رفت و از وی خواست تا او را  پناه دهد</a:t>
            </a:r>
          </a:p>
        </p:txBody>
      </p:sp>
      <p:sp>
        <p:nvSpPr>
          <p:cNvPr id="4" name="Flowchart: Off-page Connector 3"/>
          <p:cNvSpPr/>
          <p:nvPr/>
        </p:nvSpPr>
        <p:spPr>
          <a:xfrm>
            <a:off x="1349115" y="4781862"/>
            <a:ext cx="1828800" cy="1154243"/>
          </a:xfrm>
          <a:prstGeom prst="flowChartOffpageConnector">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ابوسفیان</a:t>
            </a:r>
            <a:endParaRPr lang="fa-IR"/>
          </a:p>
        </p:txBody>
      </p:sp>
    </p:spTree>
    <p:extLst>
      <p:ext uri="{BB962C8B-B14F-4D97-AF65-F5344CB8AC3E}">
        <p14:creationId xmlns:p14="http://schemas.microsoft.com/office/powerpoint/2010/main" val="279005721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او نیز فرمود: این کار تنها در اختیار رسول خدا(ص) است. به هر حال ابوسفیان با دست خالی و بدون انجام کاری به مکه بازگشت. پس از انجام مقدمات کار حرکت به سوی مکه آغاز شد و پس از به کار بردن تدابیری از سوی پیامبر(ص) در سال هشتم هجری مکه فتح شد. </a:t>
            </a:r>
            <a:endParaRPr lang="en-US">
              <a:cs typeface="B Nazanin" panose="00000400000000000000" pitchFamily="2" charset="-78"/>
            </a:endParaRPr>
          </a:p>
          <a:p>
            <a:pPr algn="just"/>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3813748"/>
            <a:ext cx="1541254" cy="1541254"/>
          </a:xfrm>
          <a:prstGeom prst="rect">
            <a:avLst/>
          </a:prstGeom>
        </p:spPr>
      </p:pic>
    </p:spTree>
    <p:extLst>
      <p:ext uri="{BB962C8B-B14F-4D97-AF65-F5344CB8AC3E}">
        <p14:creationId xmlns:p14="http://schemas.microsoft.com/office/powerpoint/2010/main" val="288249314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آنچه قابل توجه است اینکه ابوسفیان به پیامبر(ص) اعتراض کرد که چرا با این سپاه به فتح مکه آمده است ایشان فرمودند شما پیمان تان را با خزاعه شکستید و آن پیمان شکنی زمینه ساز این فتح شد؛ چرا که خزاعیان- چه مسلمانان و مؤمنان از آنها و چه کافران- تماماً در عقد حمایت رسول خدا(ص) درآمده بودند. خزاعه پس از پیامبر(ص) نیز سابقه خوبی از خود به جا گذاشتند، به گونه ای که علامۀ شوشتری، قبیلۀ خزاعی را در ردیف قبایلی که به تشیع مشهورند ذکر کرده است.</a:t>
            </a:r>
            <a:endParaRPr lang="fa-IR"/>
          </a:p>
        </p:txBody>
      </p:sp>
    </p:spTree>
    <p:extLst>
      <p:ext uri="{BB962C8B-B14F-4D97-AF65-F5344CB8AC3E}">
        <p14:creationId xmlns:p14="http://schemas.microsoft.com/office/powerpoint/2010/main" val="23014936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او نیز فرمود: این کار تنها در اختیار رسول خدا(ص) است. به هر حال ابوسفیان با دست خالی و بدون انجام کاری به مکه بازگشت. پس از انجام مقدمات کار حرکت به سوی مکه آغاز شد و پس از به کار بردن تدابیری از سوی پیامبر(ص) در سال هشتم هجری مکه فتح شد. آنچه قابل توجه است اینکه ابوسفیان به پیامبر(ص) اعتراض کرد که چرا با این سپاه به فتح مکه آمده </a:t>
            </a:r>
            <a:r>
              <a:rPr lang="fa-IR" smtClean="0">
                <a:cs typeface="B Nazanin" panose="00000400000000000000" pitchFamily="2" charset="-78"/>
              </a:rPr>
              <a:t>است</a:t>
            </a:r>
            <a:endParaRPr lang="fa-IR">
              <a:cs typeface="B Nazanin" panose="00000400000000000000" pitchFamily="2" charset="-78"/>
            </a:endParaRPr>
          </a:p>
        </p:txBody>
      </p:sp>
      <p:sp>
        <p:nvSpPr>
          <p:cNvPr id="4" name="Flowchart: Process 3"/>
          <p:cNvSpPr/>
          <p:nvPr/>
        </p:nvSpPr>
        <p:spPr>
          <a:xfrm>
            <a:off x="1618938" y="4092315"/>
            <a:ext cx="3327816" cy="1139252"/>
          </a:xfrm>
          <a:prstGeom prst="flowChart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سال هشتم هجری</a:t>
            </a:r>
            <a:endParaRPr lang="fa-IR"/>
          </a:p>
        </p:txBody>
      </p:sp>
    </p:spTree>
    <p:extLst>
      <p:ext uri="{BB962C8B-B14F-4D97-AF65-F5344CB8AC3E}">
        <p14:creationId xmlns:p14="http://schemas.microsoft.com/office/powerpoint/2010/main" val="247966367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ایشان فرمودند شما پیمان تان را با خزاعه شکستید و آن پیمان شکنی زمینه ساز این فتح شد؛ چرا که خزاعیان- چه مسلمانان و مؤمنان از آنها و چه کافران- تماماً در عقد حمایت رسول خدا(ص) درآمده بودند. خزاعه پس از پیامبر(ص) نیز سابقه خوبی از خود به جا گذاشتند، به گونه ای که علامۀ شوشتری، قبیلۀ خزاعی را در ردیف قبایلی که به تشیع مشهورند ذکر کرده است.</a:t>
            </a:r>
            <a:endParaRPr lang="en-US">
              <a:cs typeface="B Nazanin" panose="00000400000000000000" pitchFamily="2" charset="-78"/>
            </a:endParaRPr>
          </a:p>
        </p:txBody>
      </p:sp>
    </p:spTree>
    <p:extLst>
      <p:ext uri="{BB962C8B-B14F-4D97-AF65-F5344CB8AC3E}">
        <p14:creationId xmlns:p14="http://schemas.microsoft.com/office/powerpoint/2010/main" val="304717815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وی پس از رسول خدا(ص) نیز در شمار یاران امیر مؤمنان، علی(ع) درآمد. او را یکی از حواریان حضرت علی(ع) معرفی کرده و  گفته اند او نسبت به آن حضرت به منزلۀ سلمان بود نسبت به پیامبر(ص)، چنانکه گفته اند وی در همۀ پیکارهای حضرت علی(ع) شرکت داشت. او یکی از کسانی است که نقشی مؤثر در کشتن عثمان داشته و حتی آخرین نفری به شمار می رود که ضربات را بر عثمان وارد کرده و او را از پای درآورده است. و گویا از عثمان خشم بسیار در دل داشته است. </a:t>
            </a:r>
          </a:p>
        </p:txBody>
      </p:sp>
    </p:spTree>
    <p:extLst>
      <p:ext uri="{BB962C8B-B14F-4D97-AF65-F5344CB8AC3E}">
        <p14:creationId xmlns:p14="http://schemas.microsoft.com/office/powerpoint/2010/main" val="1283015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mtClean="0">
                <a:solidFill>
                  <a:srgbClr val="FF0000"/>
                </a:solidFill>
                <a:cs typeface="B Nazanin" panose="00000400000000000000" pitchFamily="2" charset="-78"/>
              </a:rPr>
              <a:t>نسب خزاعه </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خزاعه یکی از بزرگترین و مهم ترین قبیله های عرب است و بنابر نظر مشهور بیشتر مورخان و نسب شناسان، به عمرو بن ربیعه بن حارثه بن عمرو مزیقیاء می رسد.</a:t>
            </a:r>
            <a:r>
              <a:rPr lang="fa-IR">
                <a:cs typeface="B Nazanin" panose="00000400000000000000" pitchFamily="2" charset="-78"/>
              </a:rPr>
              <a:t> {1}</a:t>
            </a:r>
          </a:p>
          <a:p>
            <a:pPr algn="just"/>
            <a:r>
              <a:rPr lang="fa-IR" smtClean="0">
                <a:cs typeface="B Nazanin" panose="00000400000000000000" pitchFamily="2" charset="-78"/>
              </a:rPr>
              <a:t> خزاعه یکی از بزرگترین قبایل عرب به شمارمی رود با این حال اختلاف بسیاری درباره نسب و تبار آنان دیده می  شود تا جایی که گروه کثیری آنان را نیز قحطان{2} –از فرزندان نوح(ع)- دانسته و عده ای دیگر برای آنان را عدنان{2} – که از فرزندان حضرت ابراهیم (ع) است- می دانند و سلسله نسب آنان را چنین نقل می کنند. بنو لحی بن عامر بن قمعه بن الیاس بن مضر بن نزار بن معد بن عدنان{4}</a:t>
            </a:r>
            <a:endParaRPr lang="fa-IR">
              <a:cs typeface="B Nazanin" panose="00000400000000000000" pitchFamily="2" charset="-78"/>
            </a:endParaRPr>
          </a:p>
        </p:txBody>
      </p:sp>
      <p:sp>
        <p:nvSpPr>
          <p:cNvPr id="4" name="Flowchart: Process 3"/>
          <p:cNvSpPr/>
          <p:nvPr/>
        </p:nvSpPr>
        <p:spPr>
          <a:xfrm>
            <a:off x="1289154" y="4706911"/>
            <a:ext cx="5156616" cy="1079292"/>
          </a:xfrm>
          <a:prstGeom prst="flowChart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عمرو بن ربیعه بن حارثه بن عمرو مزیقیاء</a:t>
            </a:r>
            <a:endParaRPr lang="fa-IR"/>
          </a:p>
        </p:txBody>
      </p:sp>
    </p:spTree>
    <p:extLst>
      <p:ext uri="{BB962C8B-B14F-4D97-AF65-F5344CB8AC3E}">
        <p14:creationId xmlns:p14="http://schemas.microsoft.com/office/powerpoint/2010/main" val="28886511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همچنین از </a:t>
            </a:r>
            <a:r>
              <a:rPr lang="fa-IR" smtClean="0">
                <a:cs typeface="B Nazanin" panose="00000400000000000000" pitchFamily="2" charset="-78"/>
              </a:rPr>
              <a:t>افراد </a:t>
            </a:r>
            <a:r>
              <a:rPr lang="fa-IR">
                <a:cs typeface="B Nazanin" panose="00000400000000000000" pitchFamily="2" charset="-78"/>
              </a:rPr>
              <a:t>مؤثر لشکر حضرت علی(ع) در پیکار جمل و نیز از حمله کنندگان به سپاه معاویه و اهل شام در پیکار صفین و سالار خزاعیان بوده است. او به اهل شام، اظهار لعن و انزجار کرده و دلایل وفاداری خود را به حضرت علی(ع) در خلال پیکار صفین باز گفته است. دربارۀ چگونگی رحلتش اختلاف نظر وجود دارد؛ به باور برخی  وفات کرده و در نظر گروهی به شهادت رسیده است. اما به نظر می رسد که او را به شهادت رسانده باشند،  به ویژه که در روایتی علی(ع)  از شهادت او خبر داده و در برخی نقل ها حتی از قاتل او نام برده شده است. پس از شهادت، سر او را بر نیزه زدند.  گفته اند سر عمرو، اولین سری بود که در اسلام بر بالای نیزه رفت و محل به خاک سپردن او را بیشتر در خارج شهر موصل، از شهرهای شمال عراق، می دانند</a:t>
            </a:r>
          </a:p>
          <a:p>
            <a:endParaRPr lang="fa-IR"/>
          </a:p>
        </p:txBody>
      </p:sp>
      <p:sp>
        <p:nvSpPr>
          <p:cNvPr id="4" name="Flowchart: Connector 3"/>
          <p:cNvSpPr/>
          <p:nvPr/>
        </p:nvSpPr>
        <p:spPr>
          <a:xfrm>
            <a:off x="2038662" y="5231567"/>
            <a:ext cx="1858781" cy="764499"/>
          </a:xfrm>
          <a:prstGeom prst="flowChartConnector">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صفین</a:t>
            </a:r>
            <a:endParaRPr lang="fa-IR"/>
          </a:p>
        </p:txBody>
      </p:sp>
    </p:spTree>
    <p:extLst>
      <p:ext uri="{BB962C8B-B14F-4D97-AF65-F5344CB8AC3E}">
        <p14:creationId xmlns:p14="http://schemas.microsoft.com/office/powerpoint/2010/main" val="389907580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b="1">
                <a:solidFill>
                  <a:srgbClr val="FF0000"/>
                </a:solidFill>
                <a:cs typeface="B Nazanin" panose="00000400000000000000" pitchFamily="2" charset="-78"/>
              </a:rPr>
              <a:t>سلیمان بن صرد</a:t>
            </a:r>
            <a:r>
              <a:rPr lang="fa-IR" b="1">
                <a:cs typeface="B Nazanin" panose="00000400000000000000" pitchFamily="2" charset="-78"/>
              </a:rPr>
              <a:t>،</a:t>
            </a:r>
            <a:r>
              <a:rPr lang="fa-IR">
                <a:cs typeface="B Nazanin" panose="00000400000000000000" pitchFamily="2" charset="-78"/>
              </a:rPr>
              <a:t> نام وی در زمان جاهلیت« یسار» بوده و رسول خدا(ص) او راسلیمان نامیده است. کنیه اش ابومطرف بوده و او را خیرخواه و بزرگوار و اهل دین و عبادت دانسته اند. همچنین در میان قوم خود دارای ارج و شرافت بوده است. وی پس از رسول خدا(ص) در زمرۀ یاران امیرمؤمنان(ع) درآمد و در همۀ پیکارهای آن حضرت شرکت کرد و هم او در مبارزه ای </a:t>
            </a:r>
            <a:r>
              <a:rPr lang="fa-IR" b="1">
                <a:cs typeface="B Nazanin" panose="00000400000000000000" pitchFamily="2" charset="-78"/>
              </a:rPr>
              <a:t> حوشب ذو ظلیم</a:t>
            </a:r>
            <a:r>
              <a:rPr lang="fa-IR">
                <a:cs typeface="B Nazanin" panose="00000400000000000000" pitchFamily="2" charset="-78"/>
              </a:rPr>
              <a:t> را که از سرکردگان سپاه شام در پیکار صفین به شمار می رفت به قتل رساند.</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19207612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سلیمان از کسانی است که به امام حسین(ع) نامه نوشت و آن حضرت را به کوفه فراخواند، اما در کربلا حاضر نشد و پس از آنکه امام حسین(ع) و یارانش در کربلا به شهادت رسیدند، سخت پشیمان شد و همراه افراد دیگری که آن حضرت را تنها گذاشتند توبه کرد. اینان به خونخواهی امام حسین(ع) قیام کردند و سپاه «</a:t>
            </a:r>
            <a:r>
              <a:rPr lang="fa-IR" b="1">
                <a:solidFill>
                  <a:srgbClr val="FF0000"/>
                </a:solidFill>
                <a:cs typeface="B Nazanin" panose="00000400000000000000" pitchFamily="2" charset="-78"/>
              </a:rPr>
              <a:t>توابین</a:t>
            </a:r>
            <a:r>
              <a:rPr lang="fa-IR">
                <a:cs typeface="B Nazanin" panose="00000400000000000000" pitchFamily="2" charset="-78"/>
              </a:rPr>
              <a:t>» خوانده شدند. سلیمان بن صرد، رئیس این گروه بود. آنها در منطقه« عین الورده» با سپاه عبیدالله بن زیاد0 امیر کوفه) جنگیدند و سلیمان به همراه بسیاری از یارانش( توابین) کشته شدند. سرِ سلیمان را نزد مروان بن حکم در شام بردند. سلیمان را در هنگام شهادت، نود و سه سال دانسته اند.</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356131067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b="1">
                <a:cs typeface="B Nazanin" panose="00000400000000000000" pitchFamily="2" charset="-78"/>
              </a:rPr>
              <a:t> بدیل بن ورقاء </a:t>
            </a:r>
            <a:r>
              <a:rPr lang="fa-IR">
                <a:cs typeface="B Nazanin" panose="00000400000000000000" pitchFamily="2" charset="-78"/>
              </a:rPr>
              <a:t> در اینکه بدیل در چه زمانی اسلام آورده، اختلاف نظر هست. برخی اسلام آوردن او را پیش از فتح مکه می دانند، اما عده ای معتقدند او به همراه پسرش عبدالله و حکیم بن حزام در روز فتح مکه اسلام آورده است و حتی گفته اند که در روز فتح مکه قریشیان به خانۀ بدیل پناه بردند. در هر صورت، بدیل از کسانی است که رسول خدا(ص) برای او نامه نوشت و او را به اسلام دعوت کرد. </a:t>
            </a:r>
          </a:p>
        </p:txBody>
      </p:sp>
    </p:spTree>
    <p:extLst>
      <p:ext uri="{BB962C8B-B14F-4D97-AF65-F5344CB8AC3E}">
        <p14:creationId xmlns:p14="http://schemas.microsoft.com/office/powerpoint/2010/main" val="312722476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وی همراه پسرش عبدالله در جنگ حنین در جعرانه بر اسیران هوازن گمارد. نیز او و برخی دیگر ا زخزاعیان مأموریت یافتند تا در بین تیرۀ بنی کعب رفته، آنها را به جنگ با دشمنان در تبوک فرا بخوانند و به آنجا گسیل دارند. بدیل بن ورقاء از جمله کسانی است که در حجه الوداع نیز حضور یافت. پیش از این نیز به نقش مؤثر بدیل در پیام رسانی به قریشیان در جریان صلح حدیبیه اشاره کردیم. </a:t>
            </a:r>
            <a:endParaRPr lang="en-US">
              <a:cs typeface="B Nazanin" panose="00000400000000000000" pitchFamily="2" charset="-78"/>
            </a:endParaRPr>
          </a:p>
          <a:p>
            <a:endParaRPr lang="fa-IR"/>
          </a:p>
        </p:txBody>
      </p:sp>
      <p:sp>
        <p:nvSpPr>
          <p:cNvPr id="4" name="Flowchart: Off-page Connector 3"/>
          <p:cNvSpPr/>
          <p:nvPr/>
        </p:nvSpPr>
        <p:spPr>
          <a:xfrm>
            <a:off x="1514007" y="4137285"/>
            <a:ext cx="2308485" cy="1349115"/>
          </a:xfrm>
          <a:prstGeom prst="flowChartOffpageConnector">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حجه الوداع</a:t>
            </a:r>
            <a:endParaRPr lang="fa-IR"/>
          </a:p>
        </p:txBody>
      </p:sp>
    </p:spTree>
    <p:extLst>
      <p:ext uri="{BB962C8B-B14F-4D97-AF65-F5344CB8AC3E}">
        <p14:creationId xmlns:p14="http://schemas.microsoft.com/office/powerpoint/2010/main" val="208042271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نقش بدیل بن ورقاء خزاعی و یارانش در این واقعه انکار ناپذیر است. حتی پس از مذاکره عروه بن مسعود و گزارش اطلاعاتش به قریش، پیامبر(ص) از میان یارانش یکی از خزاعیان به نام </a:t>
            </a:r>
            <a:r>
              <a:rPr lang="fa-IR" b="1">
                <a:cs typeface="B Nazanin" panose="00000400000000000000" pitchFamily="2" charset="-78"/>
              </a:rPr>
              <a:t> </a:t>
            </a:r>
            <a:r>
              <a:rPr lang="fa-IR" b="1">
                <a:solidFill>
                  <a:srgbClr val="FF0000"/>
                </a:solidFill>
                <a:cs typeface="B Nazanin" panose="00000400000000000000" pitchFamily="2" charset="-78"/>
              </a:rPr>
              <a:t>خراش بن امیه خزاعی</a:t>
            </a:r>
            <a:r>
              <a:rPr lang="fa-IR">
                <a:solidFill>
                  <a:srgbClr val="FF0000"/>
                </a:solidFill>
                <a:cs typeface="B Nazanin" panose="00000400000000000000" pitchFamily="2" charset="-78"/>
              </a:rPr>
              <a:t> </a:t>
            </a:r>
            <a:r>
              <a:rPr lang="fa-IR">
                <a:cs typeface="B Nazanin" panose="00000400000000000000" pitchFamily="2" charset="-78"/>
              </a:rPr>
              <a:t>را برگزید تا درخواست ایشان را به قریشیان برساند و او را بر شتر خویش نشانده، به سوی قریش روانه کرد. اما قریشیان شتر خراش را پی کرده، در صدد کشتن او برآمدند لیکن خراش با کمک احابیش توانست نجات یابد.</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221318342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این این گذشته، مراتب وفاداری خزاعه پیش از این در جریان غزوه حمراء الاسد نیز به عرض رسول خدا(ص) رسیده بود. هنگامی که جنگ احد پایان یافت </a:t>
            </a:r>
            <a:r>
              <a:rPr lang="fa-IR" b="1">
                <a:cs typeface="B Nazanin" panose="00000400000000000000" pitchFamily="2" charset="-78"/>
              </a:rPr>
              <a:t> </a:t>
            </a:r>
            <a:r>
              <a:rPr lang="fa-IR" b="1">
                <a:solidFill>
                  <a:srgbClr val="FF0000"/>
                </a:solidFill>
                <a:cs typeface="B Nazanin" panose="00000400000000000000" pitchFamily="2" charset="-78"/>
              </a:rPr>
              <a:t>معبد بن ابی معبد خزاعی</a:t>
            </a:r>
            <a:r>
              <a:rPr lang="fa-IR">
                <a:solidFill>
                  <a:srgbClr val="FF0000"/>
                </a:solidFill>
                <a:cs typeface="B Nazanin" panose="00000400000000000000" pitchFamily="2" charset="-78"/>
              </a:rPr>
              <a:t> </a:t>
            </a:r>
            <a:r>
              <a:rPr lang="fa-IR">
                <a:cs typeface="B Nazanin" panose="00000400000000000000" pitchFamily="2" charset="-78"/>
              </a:rPr>
              <a:t>که از بزرگان خزاعه و در آن روز مشرک نزد پیامبر(ص) آمد و گفت: ای محمد! به خدا سوگند ما از حادثه ای که برای شما و اصحابت رخ داد ناخوشنودیم و دوست داشتیم که این حادثه برای کسی دیگر غیر شما رخ می داد.</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405743751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3170" y="335144"/>
            <a:ext cx="10515600" cy="1325563"/>
          </a:xfrm>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883170" y="1795644"/>
            <a:ext cx="10515600" cy="4351338"/>
          </a:xfrm>
        </p:spPr>
        <p:txBody>
          <a:bodyPr/>
          <a:lstStyle/>
          <a:p>
            <a:pPr algn="just"/>
            <a:r>
              <a:rPr lang="fa-IR">
                <a:cs typeface="B Nazanin" panose="00000400000000000000" pitchFamily="2" charset="-78"/>
              </a:rPr>
              <a:t>سپس از پیامبر(ص) جدا شد تا آنکه ابوسفیان و قریش را در روحاء ملاقات کرد و دید آنها سخنانی که می گویند قصد بازگشت به مدینه دارند و می خواهند کار پیامبر(ص) و یارانش را یکسره کنند. پس هنگامی که معبد را دیدند پرسیدند: معبد چه خبر داری؟ او در پاسخ گفت: محمد(ص) و یارانش را دیدم به تعقیب شما خارج شده اند با لشکری که تا کنون مانند آن را ندیده ام، با خشم و حرارتی به دنبال شمایند و کسانی هم که در جنگ احد غایب بودند به جمع آنها پیوسته اند و از غیبت شان پشیمانند. آنان دارای چنان خشمی بودند که هرگز مثل آن ندیده ام. ابوسفیان گفت: معبد! وای بر تو چه می گویی؟ گفت: به خدا سوگند گمان می کنم از اینجا حرکت نخواهی کرد تا اینکه گوش اسبان شان را ببینی. </a:t>
            </a:r>
          </a:p>
        </p:txBody>
      </p:sp>
      <p:sp>
        <p:nvSpPr>
          <p:cNvPr id="4" name="Flowchart: Off-page Connector 3"/>
          <p:cNvSpPr/>
          <p:nvPr/>
        </p:nvSpPr>
        <p:spPr>
          <a:xfrm>
            <a:off x="1618937" y="4841822"/>
            <a:ext cx="1439055" cy="989351"/>
          </a:xfrm>
          <a:prstGeom prst="flowChartOffpageConnecto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b="1">
                <a:solidFill>
                  <a:srgbClr val="FF0000"/>
                </a:solidFill>
                <a:cs typeface="B Nazanin" panose="00000400000000000000" pitchFamily="2" charset="-78"/>
              </a:rPr>
              <a:t>روحاء</a:t>
            </a:r>
            <a:endParaRPr lang="fa-IR" b="1">
              <a:solidFill>
                <a:srgbClr val="FF0000"/>
              </a:solidFill>
            </a:endParaRPr>
          </a:p>
        </p:txBody>
      </p:sp>
    </p:spTree>
    <p:extLst>
      <p:ext uri="{BB962C8B-B14F-4D97-AF65-F5344CB8AC3E}">
        <p14:creationId xmlns:p14="http://schemas.microsoft.com/office/powerpoint/2010/main" val="622058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 به هر صورت چنانکه گفته اند </a:t>
            </a:r>
            <a:r>
              <a:rPr lang="fa-IR" b="1">
                <a:solidFill>
                  <a:srgbClr val="FF0000"/>
                </a:solidFill>
                <a:cs typeface="B Nazanin" panose="00000400000000000000" pitchFamily="2" charset="-78"/>
              </a:rPr>
              <a:t>پس از پیمان حدیبیه همه خزاعیان مسلمان شدند </a:t>
            </a:r>
            <a:r>
              <a:rPr lang="fa-IR">
                <a:cs typeface="B Nazanin" panose="00000400000000000000" pitchFamily="2" charset="-78"/>
              </a:rPr>
              <a:t>و پیامبر(ص) را تصدیق کردند. اما با این حال عدۀ آنها در مقایسه با دیگر اطرافیان پیامبر(ص) کم بود. از این رو هنگامی که علقمه بن علاثه و دو پسرش هوذه هجرت کردند، پیامبر(ص) نامه ای برای خزاعه نوشتند که در آن از خزاعیان، بسیار تمجید و به نیکی یاد کرده اند. این نامه را واقدی چنین آورده است: بسم الله الرحمن الرحیم. از محمد رسول خدا به بدیل و بشر و آزادگاه بنی عمرو. سلام بر شما باد. خدا را ستایش می کنم؛ </a:t>
            </a:r>
          </a:p>
          <a:p>
            <a:endParaRPr lang="fa-IR"/>
          </a:p>
        </p:txBody>
      </p:sp>
    </p:spTree>
    <p:extLst>
      <p:ext uri="{BB962C8B-B14F-4D97-AF65-F5344CB8AC3E}">
        <p14:creationId xmlns:p14="http://schemas.microsoft.com/office/powerpoint/2010/main" val="291395988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خدایی که پروردگاری جز او نیست. اما بعد، من پیمان شما را نمی شکنم و هیچ کس را با شما برابر نمی دانم. گرامی ترین مردم تهامه نزد من، شمایید و از همه، خویشاوندی، به من نزدیک ترید و نیز پاک نهادانی که از شما پیروی و تبعیت کنند. من برای کسانی  از شما که هجرت کرده اند همان را می خواهم که برای خود- هر چند که در سرزمین خود هجرت کرده باشد- غیر از ساکنان مکه، مگر عمره کنندگان و حج گذاران و چون صلح و مسالمت پیش آید هرگز جزیه ای بر شما نهاده نخواهد شد. از من نهراسید و از جانب من در هراس و حاصره نخواهید بود. اما بعد علقمه بن علاثه و دو فرزندش هم مسلمان شدند و به سوی کسانی از قبیله عکرمه که از آن دو پیروی می کردند هجرت نمودند. به هر حال من برای هر کس از شما که از من پیروی کند همان را می خواهم که برای خود و به هر صورت ما در حرم و غیر حرم همه از یکدیگریم. سوگند به خدا هرگز به شما دروغ نمی گویم و پروردگارتان شما را دوست می دارد.</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40915230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ابن اسحاق به نقل از خزاعه می گوید که انها خود را از فرزندان عمرو بن عامر از یمنیان (و تیره قحطانی) می دانستند و ابن هشام می گوید خزاعه خود را از فرزندان ربیعه بن حارثه  بن عمرو بن عامر...می دانستند. {5}</a:t>
            </a:r>
          </a:p>
          <a:p>
            <a:pPr algn="just"/>
            <a:r>
              <a:rPr lang="fa-IR" smtClean="0">
                <a:cs typeface="B Nazanin" panose="00000400000000000000" pitchFamily="2" charset="-78"/>
              </a:rPr>
              <a:t>درباره علت نام گذاری خزاعه گفته اند که آنها در اصل از تیره «ازد» و از ساکنان «یمن» بودند{6} و هنگامی که تیره های مختلف «ازد» به قصد مهاجرت به شام حرکت کردند تیره ای  از آنان در میان رام در اطراف مکه و در منطقه ای به نام «</a:t>
            </a:r>
            <a:r>
              <a:rPr lang="fa-IR" b="1" smtClean="0">
                <a:solidFill>
                  <a:srgbClr val="FF0000"/>
                </a:solidFill>
                <a:cs typeface="B Nazanin" panose="00000400000000000000" pitchFamily="2" charset="-78"/>
              </a:rPr>
              <a:t>مرالظهران</a:t>
            </a:r>
            <a:r>
              <a:rPr lang="fa-IR" smtClean="0">
                <a:cs typeface="B Nazanin" panose="00000400000000000000" pitchFamily="2" charset="-78"/>
              </a:rPr>
              <a:t>» {7} توقف کردند  در همان جا سکنی گزیدند و در حقیقت از قبیله خود جدا شدند، از این رو آنها را «خزاعه» نامیدند،{8} چرا که خزاعه از ریشه «خزع» و «انخزاع» به معنای «جدا شدن» و «بریدن» است. {9}</a:t>
            </a:r>
            <a:endParaRPr lang="fa-IR">
              <a:cs typeface="B Nazanin" panose="00000400000000000000" pitchFamily="2" charset="-78"/>
            </a:endParaRPr>
          </a:p>
        </p:txBody>
      </p:sp>
    </p:spTree>
    <p:extLst>
      <p:ext uri="{BB962C8B-B14F-4D97-AF65-F5344CB8AC3E}">
        <p14:creationId xmlns:p14="http://schemas.microsoft.com/office/powerpoint/2010/main" val="415987769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چون در خلال پیمان حدیبیه قلیله خزاعه با پیامبر(ص) هم پیمان شده اند پس احتمالا عده کمی از آنان اسلام نیاورده بودند. شاید اینان از مکه دور بوده و پیامبر(ص) با این نامه، آنها را نیز به اسلام دعوت کرده اند.</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204285080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ابوسفیان گفت ما تصمیم داریم برگردیم و کار آنها را تمام کنیم. معبد گفت: من شما را از این کار نهی می کنم و در این باره نیز اشعاری سروده ام: به اینگونه وی در بازنگشتن قریشیان به حمراء الاسد و نجنگیدن با مسلمانان نقشی موثر داشت. باید توجه داشت که در این زمان معبد بن ابی معبد مشرک بوده است. البته درنقل های دیگری آمده است که خزاعه- چه آنها که مسلمان بودند و چه آنان که مشرک بودند- رازدار پیامبر(ص) </a:t>
            </a:r>
            <a:r>
              <a:rPr lang="fa-IR" smtClean="0">
                <a:cs typeface="B Nazanin" panose="00000400000000000000" pitchFamily="2" charset="-78"/>
              </a:rPr>
              <a:t>بودند</a:t>
            </a:r>
            <a:endParaRPr lang="fa-IR">
              <a:cs typeface="B Nazanin" panose="00000400000000000000" pitchFamily="2" charset="-78"/>
            </a:endParaRPr>
          </a:p>
        </p:txBody>
      </p:sp>
    </p:spTree>
    <p:extLst>
      <p:ext uri="{BB962C8B-B14F-4D97-AF65-F5344CB8AC3E}">
        <p14:creationId xmlns:p14="http://schemas.microsoft.com/office/powerpoint/2010/main" val="224429997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a:solidFill>
                  <a:srgbClr val="FF0000"/>
                </a:solidFill>
                <a:cs typeface="B Nazanin" panose="00000400000000000000" pitchFamily="2" charset="-78"/>
              </a:rPr>
              <a:t>فتح مکه و </a:t>
            </a:r>
            <a:r>
              <a:rPr lang="fa-IR" b="1" smtClean="0">
                <a:solidFill>
                  <a:srgbClr val="FF0000"/>
                </a:solidFill>
                <a:cs typeface="B Nazanin" panose="00000400000000000000" pitchFamily="2" charset="-78"/>
              </a:rPr>
              <a:t>خزاعیان</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آنگونه </a:t>
            </a:r>
            <a:r>
              <a:rPr lang="fa-IR">
                <a:cs typeface="B Nazanin" panose="00000400000000000000" pitchFamily="2" charset="-78"/>
              </a:rPr>
              <a:t>که از تاریخ پیداست جرقه فتح مکه نیز در میان قبیلۀ خزاعه زده شده است؛ زیرا انگیزۀ رسول خدا(ص) برای فتح مکه، پاسخ پیمان شکنی قریش در جریان درگیری یکی از هم پیمانان آنها با خزاعیان بوده است. این داستان را واقدی چنین آورده است:</a:t>
            </a:r>
            <a:endParaRPr lang="en-US">
              <a:cs typeface="B Nazanin" panose="00000400000000000000" pitchFamily="2" charset="-78"/>
            </a:endParaRPr>
          </a:p>
          <a:p>
            <a:pPr algn="just"/>
            <a:r>
              <a:rPr lang="fa-IR">
                <a:cs typeface="B Nazanin" panose="00000400000000000000" pitchFamily="2" charset="-78"/>
              </a:rPr>
              <a:t>خزاعه در زمان جاهلیت به مردی از بنی بکر برخوردند و مال او را گرفتند و او را کشتند. پس از آن مردی از خزاعه به بنی بدیل گذشت که آنها هم او را کشتند و در نتیجه میان ایشان جنگ درگرفت و نزاع هایی پیش آمد. این وضعیت ادامه داشت تا اینکه با گرایش به اسلام ظاهراً دست از جنگ برداشتند تا آنکه صلح حدیبیه پیش آمد و خزاعه در پیمان پیامبر(ص) درآمد و بنی بکر نیز با قریشیان هم پیمان شدند. </a:t>
            </a:r>
          </a:p>
        </p:txBody>
      </p:sp>
    </p:spTree>
    <p:extLst>
      <p:ext uri="{BB962C8B-B14F-4D97-AF65-F5344CB8AC3E}">
        <p14:creationId xmlns:p14="http://schemas.microsoft.com/office/powerpoint/2010/main" val="315574770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خزاعه پیش از اسلام از هم پیمانان عبدالمطلب بودند و او پس از خود زبیر را و زبیر نیز ابوطالب را به این پیمان سفارش کرد و پیامبر(ص) از این پیمان خبر داشت. در صلح حدیبیه، خزاعه این پیمان نامه را حضور پیامبر(ص) آوردند و  خواندند. هنگامی که ابی بن کعب این پیمان نامه را برای آن حضرت خواند، ایشان فرمود: چقدر مطالب این پیمان، برایم آشناست. اکنون هم که اسلام آورده اید بر همان پیمان باشید که هر پیمان محبت آمیز دورۀ جاهلی در اسلام کاملاً مورد تایید است هر چند که در اسلام آن گونه پیمان ها منعقد نمی شود. </a:t>
            </a:r>
          </a:p>
        </p:txBody>
      </p:sp>
      <p:sp>
        <p:nvSpPr>
          <p:cNvPr id="4" name="Flowchart: Process 3"/>
          <p:cNvSpPr/>
          <p:nvPr/>
        </p:nvSpPr>
        <p:spPr>
          <a:xfrm>
            <a:off x="1289153" y="4676931"/>
            <a:ext cx="6490741" cy="1094282"/>
          </a:xfrm>
          <a:prstGeom prst="flowChart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خزاعه پیش از اسلام از هم پیمانان عبدالمطلب بودند</a:t>
            </a:r>
            <a:endParaRPr lang="fa-IR"/>
          </a:p>
        </p:txBody>
      </p:sp>
    </p:spTree>
    <p:extLst>
      <p:ext uri="{BB962C8B-B14F-4D97-AF65-F5344CB8AC3E}">
        <p14:creationId xmlns:p14="http://schemas.microsoft.com/office/powerpoint/2010/main" val="59215003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به هر صورت آخرین درگیری میان خزاعه و کنانه چنین بود که </a:t>
            </a:r>
            <a:r>
              <a:rPr lang="fa-IR" b="1">
                <a:cs typeface="B Nazanin" panose="00000400000000000000" pitchFamily="2" charset="-78"/>
              </a:rPr>
              <a:t> انس بن زنیم دیلی</a:t>
            </a:r>
            <a:r>
              <a:rPr lang="fa-IR">
                <a:cs typeface="B Nazanin" panose="00000400000000000000" pitchFamily="2" charset="-78"/>
              </a:rPr>
              <a:t>، رسول خدا(ص) را هجو کرد. نوجوانی از خزاعه شنید و به انس حمله برد و سرِ او را شکست. او هم پیش خویشاوندان خود رفت و شکستگی سرش را به آنها نشان داد. با توجه به سوابقی که میان ایشان بود و بنی بکر در صدد انتقام و خونخواهی از خزاعه بودند همین مسئله باعث فتنه گردید.</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1558977" y="4242216"/>
            <a:ext cx="4362138" cy="1424066"/>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آخرین درگیری میان خزاعه و کنانه</a:t>
            </a:r>
            <a:endParaRPr lang="fa-IR"/>
          </a:p>
        </p:txBody>
      </p:sp>
    </p:spTree>
    <p:extLst>
      <p:ext uri="{BB962C8B-B14F-4D97-AF65-F5344CB8AC3E}">
        <p14:creationId xmlns:p14="http://schemas.microsoft.com/office/powerpoint/2010/main" val="233672566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چون ماه شعبان فرا رسید در آن هنگام بیست و دو ماه از صلح حدیبیه گذشته بود </a:t>
            </a:r>
            <a:r>
              <a:rPr lang="fa-IR" b="1">
                <a:cs typeface="B Nazanin" panose="00000400000000000000" pitchFamily="2" charset="-78"/>
              </a:rPr>
              <a:t>بنی نفاثه</a:t>
            </a:r>
            <a:r>
              <a:rPr lang="fa-IR">
                <a:cs typeface="B Nazanin" panose="00000400000000000000" pitchFamily="2" charset="-78"/>
              </a:rPr>
              <a:t> که از بنی بکر بودند با اشراف قریش صحبت کردند که آنها را از نظر نیرو و سلاح برای جنگ با خزاعه یاری دهند و آنها با سرعت با ایشان هم سخن شدند، به جز ابوسفیان که نه با او مشورت کردند و نه او از این موضوع آگاه شد. گفته شده که قریش با ابوسفیان نیز مذاکره نیز مذاکره کردند اما او نپذیرفت و مخالفت کرد و بنی نفاثه و بنی بکر گفتند ما خودمان از عهدۀ خزاعه برمی آییم و قریش هم ایشان را از نظر سازو برگ نظامی متوجه نشده و در صدد گریز و مقابله برنیایند. </a:t>
            </a:r>
          </a:p>
        </p:txBody>
      </p:sp>
      <p:sp>
        <p:nvSpPr>
          <p:cNvPr id="4" name="Flowchart: Process 3"/>
          <p:cNvSpPr/>
          <p:nvPr/>
        </p:nvSpPr>
        <p:spPr>
          <a:xfrm>
            <a:off x="1588957" y="4661941"/>
            <a:ext cx="3567659" cy="1184223"/>
          </a:xfrm>
          <a:prstGeom prst="flowChart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بنی نفاثه و بنی بکر</a:t>
            </a:r>
            <a:endParaRPr lang="fa-IR"/>
          </a:p>
        </p:txBody>
      </p:sp>
    </p:spTree>
    <p:extLst>
      <p:ext uri="{BB962C8B-B14F-4D97-AF65-F5344CB8AC3E}">
        <p14:creationId xmlns:p14="http://schemas.microsoft.com/office/powerpoint/2010/main" val="140696629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قبیلۀ خزاعه به سبب مانعی که اسلام ایجاد کرده بود، در صلح به سر می بردند. قبیلۀ خزاعه به سبب مانعی که اسلام ایجاد کرده بود، در صلح به سر می بردند. قریش و همراهان شان در منطقۀ و تیرگرد آمدند و میان ایشان گروهی از بزرگان قریش هم بودند، در حالی که چهرۀ خود را با نقاب پوشانده بودند تا شناخته نشوند؛ کسانی چون </a:t>
            </a:r>
            <a:r>
              <a:rPr lang="fa-IR" b="1">
                <a:cs typeface="B Nazanin" panose="00000400000000000000" pitchFamily="2" charset="-78"/>
              </a:rPr>
              <a:t> صفوان بن امیه، مکرز بن حفص، حویطب بن عبدالعزی </a:t>
            </a:r>
            <a:r>
              <a:rPr lang="fa-IR">
                <a:cs typeface="B Nazanin" panose="00000400000000000000" pitchFamily="2" charset="-78"/>
              </a:rPr>
              <a:t>و غلامان و بردگانی که همراه آورده بودند.</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4209627518"/>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b="1">
                <a:solidFill>
                  <a:srgbClr val="FF0000"/>
                </a:solidFill>
                <a:cs typeface="B Nazanin" panose="00000400000000000000" pitchFamily="2" charset="-78"/>
              </a:rPr>
              <a:t>این گروه، شبانه به خزاعه شبیخون زدند، </a:t>
            </a:r>
            <a:r>
              <a:rPr lang="fa-IR">
                <a:cs typeface="B Nazanin" panose="00000400000000000000" pitchFamily="2" charset="-78"/>
              </a:rPr>
              <a:t>در حالی که خزاعیان به هیچ روی آمادگی و اطلاعی نداشتند وگرنه در حال آماده باش می بودند. بنی بکر شروع به کشتن افراد خزاعه کردند و آنها را تا ستون های حرم مکه تعقیب کردند. خزاعه به </a:t>
            </a:r>
            <a:r>
              <a:rPr lang="fa-IR" b="1">
                <a:cs typeface="B Nazanin" panose="00000400000000000000" pitchFamily="2" charset="-78"/>
              </a:rPr>
              <a:t>نوفل بن معاویه</a:t>
            </a:r>
            <a:r>
              <a:rPr lang="fa-IR">
                <a:cs typeface="B Nazanin" panose="00000400000000000000" pitchFamily="2" charset="-78"/>
              </a:rPr>
              <a:t>، سالار این گروه، می گفتند: رعایت حرمت خدای خودت را بکن؛ مگر نه اینکه وارد حرم شده ای؟ نوفل می گفت امروز من خدایی ندارم و خطاب به بنی بکر می گفت شما که در قدیم هم از حاجیان دزدی می کردید حالا انتقام خون خود را از دشمن گرفتید. اکنون هیچ کس بدون اجازۀ من حق ندارد به خانۀ خود برود و هیچ کس هم خونخواهی خود را از امروز، به تأخیر نیندازد.</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2312883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قبیلۀ خزاعه چون در سپیده دم به مکه رسیدند، به خانۀ بدیل بن ورقاء و رافع خزاعی وارد شدند. رئیسان قریش هم به خانه های خود رفتند و می پنداشتند کسی ایشان را نشناخته است و شرکت ایشان در این جنگ به محمد(ص) گزارش نخواهد شد. در آن شب بنی بکر و قریش بیست نفر از خزاعه را کشتند. صبح آن روز تمام خزاعیان در خانۀ بدیل گرد آمدند. قریشیان از کردۀ خود پشیمان و بیمناک شدند و دیدند که در واقع پیمان میان خود و رسول خدا(ص) را شکسته اند. </a:t>
            </a:r>
            <a:r>
              <a:rPr lang="fa-IR" b="1">
                <a:cs typeface="B Nazanin" panose="00000400000000000000" pitchFamily="2" charset="-78"/>
              </a:rPr>
              <a:t>حارث بن هشام و ابن ابی ربیعه</a:t>
            </a:r>
            <a:r>
              <a:rPr lang="fa-IR">
                <a:cs typeface="B Nazanin" panose="00000400000000000000" pitchFamily="2" charset="-78"/>
              </a:rPr>
              <a:t> پیش </a:t>
            </a:r>
            <a:r>
              <a:rPr lang="fa-IR" b="1">
                <a:cs typeface="B Nazanin" panose="00000400000000000000" pitchFamily="2" charset="-78"/>
              </a:rPr>
              <a:t>صفوان بن امیه و سهیل بن عمرو و عکرمه بن ابی جهل</a:t>
            </a:r>
            <a:r>
              <a:rPr lang="fa-IR">
                <a:cs typeface="B Nazanin" panose="00000400000000000000" pitchFamily="2" charset="-78"/>
              </a:rPr>
              <a:t> آمدند و ایشان را سرزنش کردند و گفتند چرا بنی بکر را یاری دادید، حال آنکه هنوز مدت عهدنامۀ شما و محمد(ص) باقی است و این کار پیمان شکنی است.</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385659534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آن دو نزد ابوسفیان رفتند و گفتند باید این کار جبران شود. به خدا قسم اگر این موضوع حل نشود محمد(ص) همراه یاران خود به سراغ شما خواهد آمد. ابوسفیان گفت: </a:t>
            </a:r>
            <a:r>
              <a:rPr lang="fa-IR" b="1">
                <a:cs typeface="B Nazanin" panose="00000400000000000000" pitchFamily="2" charset="-78"/>
              </a:rPr>
              <a:t>آری، هند، دختر عتبه</a:t>
            </a:r>
            <a:r>
              <a:rPr lang="fa-IR">
                <a:cs typeface="B Nazanin" panose="00000400000000000000" pitchFamily="2" charset="-78"/>
              </a:rPr>
              <a:t> هم خوابی دیده که مرا سخت ناخوشایند آمده است. او خواب را نقل کرد و آنها نیز از این خواب برآشفتند و گفتند این خواب شرّ است. </a:t>
            </a:r>
          </a:p>
        </p:txBody>
      </p:sp>
    </p:spTree>
    <p:extLst>
      <p:ext uri="{BB962C8B-B14F-4D97-AF65-F5344CB8AC3E}">
        <p14:creationId xmlns:p14="http://schemas.microsoft.com/office/powerpoint/2010/main" val="32530666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047344" y="1825625"/>
            <a:ext cx="7306456" cy="4351338"/>
          </a:xfrm>
        </p:spPr>
        <p:txBody>
          <a:bodyPr>
            <a:normAutofit lnSpcReduction="10000"/>
          </a:bodyPr>
          <a:lstStyle/>
          <a:p>
            <a:pPr algn="just"/>
            <a:r>
              <a:rPr lang="fa-IR" smtClean="0">
                <a:cs typeface="B Nazanin" panose="00000400000000000000" pitchFamily="2" charset="-78"/>
              </a:rPr>
              <a:t>عون بن ایوب، انصاری {یکی از ازدیان} داستان جدا شدن خزاعه و ساکن شدنشان در مرالظهران قطعه شعری به خوبی اورده است. {10}</a:t>
            </a:r>
          </a:p>
          <a:p>
            <a:pPr algn="just"/>
            <a:r>
              <a:rPr lang="fa-IR" smtClean="0">
                <a:cs typeface="B Nazanin" panose="00000400000000000000" pitchFamily="2" charset="-78"/>
              </a:rPr>
              <a:t>این قبیله در محل سکونت خود آب ها و چاه هایی داشته اند، که آب های بیضان، وتیر، مریسیع{11}، الغرابات و... از جمله انها است {12}</a:t>
            </a:r>
          </a:p>
          <a:p>
            <a:pPr algn="just"/>
            <a:r>
              <a:rPr lang="fa-IR" smtClean="0">
                <a:cs typeface="B Nazanin" panose="00000400000000000000" pitchFamily="2" charset="-78"/>
              </a:rPr>
              <a:t>از نظر انساب افراد به این  قبیله نیز تیره های مختلفی را جزء این خاندان می دانند که از جمله به فرزندان مصطلق بن سعد بن عمرو بن لحی فرزندان کعب بن عمرو، فرزندان عدی بن عمرو، فرزندان ملیح بن عمرو و فرزندان عوف بن عمرو می توان اشاره اشاره کرد. {13}</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678538" y="1825624"/>
            <a:ext cx="3161578" cy="3660775"/>
          </a:xfrm>
          <a:prstGeom prst="rect">
            <a:avLst/>
          </a:prstGeom>
        </p:spPr>
      </p:pic>
    </p:spTree>
    <p:extLst>
      <p:ext uri="{BB962C8B-B14F-4D97-AF65-F5344CB8AC3E}">
        <p14:creationId xmlns:p14="http://schemas.microsoft.com/office/powerpoint/2010/main" val="136846806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چون ابوسفیان متوجه موضوع شد  گفت به خدا سوگند من از این کار اطلاع نداشتم و حاضر هم نبودم و حتی با من مشورت هم نکردند و علاقه مند به آن هم نبودم تا آن که خبرش به من رسید و با وجود این همه اش بر من بار خواهد شد. به خدا گمان می کنم و گمان من هم راست است که محمد(ص) با ما خواهد جنگید. چاره ای نیست جز آن که پیش از رسیدن این خبر به محمد(ص) پیش او بروم و دربارۀ تجدید پیمان صلح و تمدید مدت آن با او گفت و گو کنم. قریش گفتند به خدا سوگند که رایی پسندیده است؛ چرا که ایشان از یاری دادن بنی بکر بر ضد خزاعه پشیمان شده بودند و دانستند که رسول خدا(ص) دست از سر ایشان بر نمی دارد تا بجنگد.</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Connector 3"/>
          <p:cNvSpPr/>
          <p:nvPr/>
        </p:nvSpPr>
        <p:spPr>
          <a:xfrm>
            <a:off x="1588957" y="4901784"/>
            <a:ext cx="2143594" cy="1154242"/>
          </a:xfrm>
          <a:prstGeom prst="flowChartConnector">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ابوسفیان</a:t>
            </a:r>
            <a:endParaRPr lang="fa-IR"/>
          </a:p>
        </p:txBody>
      </p:sp>
    </p:spTree>
    <p:extLst>
      <p:ext uri="{BB962C8B-B14F-4D97-AF65-F5344CB8AC3E}">
        <p14:creationId xmlns:p14="http://schemas.microsoft.com/office/powerpoint/2010/main" val="34580690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به هر صورت- با اختلاف روایتی که دربارۀ چگونگی رفتن ابوسفیان به مدینه وجود دارد- وی به طرف مدینه حرکت کرد و پیش از آنکه به مدینه برسد عمرو بن سالم خزاعی با گروهی چهل نفری از سواران خزاعه به مدینه رفته، از قریش شکایت کردند. عمرو در مسجد در میان مسلمانان برخاست و با اجازۀ رسول خدا(ص) اشعاری خواند که طی آن ضمن استغاثه از هم پیمانان خود، به شبیخون بنی بکر و قریش به خزاعه اشاره کرد. پیامبر(ص) در حالی که خشمگین بودند فرمودند: خداوند مرا یاری نکند اگر بنی کعب( ازخزاعه ) را یاری نکنم.</a:t>
            </a:r>
            <a:endParaRPr lang="en-US">
              <a:cs typeface="B Nazanin" panose="00000400000000000000" pitchFamily="2" charset="-78"/>
            </a:endParaRPr>
          </a:p>
          <a:p>
            <a:pPr algn="just"/>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1234893" y="4766871"/>
            <a:ext cx="1137099" cy="851727"/>
          </a:xfrm>
          <a:prstGeom prst="rect">
            <a:avLst/>
          </a:prstGeom>
        </p:spPr>
      </p:pic>
    </p:spTree>
    <p:extLst>
      <p:ext uri="{BB962C8B-B14F-4D97-AF65-F5344CB8AC3E}">
        <p14:creationId xmlns:p14="http://schemas.microsoft.com/office/powerpoint/2010/main" val="350489782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از سوی دیگر ابوسفیان که رهسپار مدینه شده بود در میان راه، خزاعیان را دید و فهمید که آنها پیش پیامبر(ص) رفته اند، لذا به مدینه رفت و از پیامبر(ص) خواست تا پیمان را تجدید و استوار سازد. حضرت فرمود: مگر خبر تازه ای شده است؟ ابوسفیان گفت: نه، به خدا پناه می برم. حضرت فرمود: بنابراین، همچنان به صلح حدیبیه و مدت آن پای بندم و هیچ گونه تغییری در آن نمی دهم. ابوسفیان برخاست و پیش هر یک از یاران رسول خدا(ص) رفت تا بتواند زمان صلح حدیبیه را تجدید کند اما موفق نشد و هیچ کس او را در حمایت خود نگرفت تا سرانجام وی نزد دختر رسول خدا(ص) فاطمه(س) رفت و از وی خواست تا او را  پناه دهد. او نیز فرمود: این کار تنها در اختیار رسول خدا(ص) است</a:t>
            </a:r>
          </a:p>
        </p:txBody>
      </p:sp>
    </p:spTree>
    <p:extLst>
      <p:ext uri="{BB962C8B-B14F-4D97-AF65-F5344CB8AC3E}">
        <p14:creationId xmlns:p14="http://schemas.microsoft.com/office/powerpoint/2010/main" val="4219528716"/>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به هر حال ابوسفیان با دست خالی و بدون انجام کاری به مکه بازگشت. پس از انجام مقدمات کار حرکت به سوی مکه آغاز شد و پس از به کار بردن تدابیری از سوی پیامبر(ص) در سال هشتم هجری مکه فتح شد. آنچه قابل توجه است اینکه ابوسفیان به پیامبر(ص) اعتراض کرد که چرا با این سپاه به فتح مکه آمده است ایشان فرمودند شما پیمان تان را با خزاعه شکستید و آن پیمان شکنی زمینه ساز این فتح شد؛ چرا که خزاعیان- چه مسلمانان و مؤمنان از آنها و چه کافران- تماماً در عقد حمایت رسول خدا(ص) درآمده بودند. خزاعه پس از پیامبر(ص) نیز سابقه خوبی از خود به جا گذاشتند، به گونه ای که علامۀ شوشتری، قبیلۀ خزاعی را در ردیف قبایلی که به تشیع مشهورند ذکر کرده است.</a:t>
            </a:r>
          </a:p>
        </p:txBody>
      </p:sp>
    </p:spTree>
    <p:extLst>
      <p:ext uri="{BB962C8B-B14F-4D97-AF65-F5344CB8AC3E}">
        <p14:creationId xmlns:p14="http://schemas.microsoft.com/office/powerpoint/2010/main" val="415842361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یاران رسول خدا(ص) از قبیلۀ </a:t>
            </a:r>
            <a:r>
              <a:rPr lang="fa-IR" b="1" smtClean="0">
                <a:solidFill>
                  <a:srgbClr val="FF0000"/>
                </a:solidFill>
                <a:cs typeface="B Nazanin" panose="00000400000000000000" pitchFamily="2" charset="-78"/>
              </a:rPr>
              <a:t>خزاعه</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عمرو </a:t>
            </a:r>
            <a:r>
              <a:rPr lang="fa-IR">
                <a:cs typeface="B Nazanin" panose="00000400000000000000" pitchFamily="2" charset="-78"/>
              </a:rPr>
              <a:t>بن حمق، برخی از یاران پیامبر(ص) که از قبیلۀ خزاعه بودند گرچه بسیار دیر مسلمان شدند اما در اسلام شان بسیار ثابت قدم و استوار بودند و به مراتب و موقعیت های خوبی نیز دست یافتند. </a:t>
            </a:r>
            <a:endParaRPr lang="en-US">
              <a:cs typeface="B Nazanin" panose="00000400000000000000" pitchFamily="2" charset="-78"/>
            </a:endParaRPr>
          </a:p>
          <a:p>
            <a:pPr algn="just"/>
            <a:r>
              <a:rPr lang="fa-IR">
                <a:cs typeface="B Nazanin" panose="00000400000000000000" pitchFamily="2" charset="-78"/>
              </a:rPr>
              <a:t>برای نمو نه می توان از عمرو بن حمق خزاعی نام برد. وی پس از صلح حدیبیه به سوی پیامبر(ص) رفت و حتی بنابر نقلی در </a:t>
            </a:r>
            <a:r>
              <a:rPr lang="fa-IR" b="1">
                <a:solidFill>
                  <a:srgbClr val="FF0000"/>
                </a:solidFill>
                <a:cs typeface="B Nazanin" panose="00000400000000000000" pitchFamily="2" charset="-78"/>
              </a:rPr>
              <a:t>سال حجه الوداع</a:t>
            </a:r>
            <a:r>
              <a:rPr lang="fa-IR">
                <a:cs typeface="B Nazanin" panose="00000400000000000000" pitchFamily="2" charset="-78"/>
              </a:rPr>
              <a:t>، یعنی سال آخر عمر شریف رسول خدا(ص)، به خدمت آن حضرت رسید و در زمرۀ یاران ایشان درآمد و سخنانی از ایشان نیز حفظ کرد. اما در همین مدت کوتاه، مورد توجه رسول خدا(ص) قرار گرفت و به قولی از جمله بهترین یاران پیامبر(ص) بود و در موردی، آن حضرت و حق ایشان دعا کرد و از خداوند متعال خواست تا ایشان را از جوانی بهره مند فرماید. به برکت این دعا پس از هشتاد سال در صورت او موی سپید دیده نشد.</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3379523095"/>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b="1">
                <a:cs typeface="B Nazanin" panose="00000400000000000000" pitchFamily="2" charset="-78"/>
              </a:rPr>
              <a:t>بدیل بن ورقاء </a:t>
            </a:r>
            <a:r>
              <a:rPr lang="fa-IR">
                <a:cs typeface="B Nazanin" panose="00000400000000000000" pitchFamily="2" charset="-78"/>
              </a:rPr>
              <a:t> در اینکه بدیل در چه زمانی اسلام آورده، اختلاف نظر هست. برخی اسلام آوردن او را پیش از فتح مکه می دانند، اما عده ای معتقدند او به همراه پسرش عبدالله و حکیم بن حزام در روز فتح مکه اسلام آورده است و حتی گفته اند که در روز فتح مکه قریشیان به خانۀ بدیل پناه بردند. در هر صورت، بدیل از کسانی است که رسول خدا(ص) برای او نامه نوشت و او را به اسلام دعوت کرد. وی همراه پسرش عبدالله در جنگ حنین در جعرانه بر اسیران هوازن گمارد. نیز او و برخی دیگر ا زخزاعیان مأموریت یافتند تا در بین تیرۀ بنی کعب رفته، آنها را به جنگ با دشمنان در تبوک فرا بخوانند و به آنجا گسیل دارند. بدیل بن ورقاء از جمله کسانی است که در حجه الوداع نیز حضور یافت. پیش از این نیز به نقش مؤثر بدیل در پیام رسانی به قریشیان در جریان صلح حدیبیه اشاره کردیم</a:t>
            </a:r>
          </a:p>
        </p:txBody>
      </p:sp>
    </p:spTree>
    <p:extLst>
      <p:ext uri="{BB962C8B-B14F-4D97-AF65-F5344CB8AC3E}">
        <p14:creationId xmlns:p14="http://schemas.microsoft.com/office/powerpoint/2010/main" val="1151828489"/>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b="1">
                <a:cs typeface="B Nazanin" panose="00000400000000000000" pitchFamily="2" charset="-78"/>
              </a:rPr>
              <a:t>ابو شریح کعبی، </a:t>
            </a:r>
            <a:r>
              <a:rPr lang="fa-IR">
                <a:cs typeface="B Nazanin" panose="00000400000000000000" pitchFamily="2" charset="-78"/>
              </a:rPr>
              <a:t>با اینکه صاحب استیعاب گفته است وی را جز با کینه نمی شناسند، اما در برخی از منابع نام او را با اختلاف و تردید خویلد بن </a:t>
            </a:r>
            <a:r>
              <a:rPr lang="fa-IR" smtClean="0">
                <a:cs typeface="B Nazanin" panose="00000400000000000000" pitchFamily="2" charset="-78"/>
              </a:rPr>
              <a:t>عمرو </a:t>
            </a:r>
            <a:r>
              <a:rPr lang="fa-IR">
                <a:cs typeface="B Nazanin" panose="00000400000000000000" pitchFamily="2" charset="-78"/>
              </a:rPr>
              <a:t>کعب بن عمرو بن خویلد و هانیء آورده اند و در هر صورت گفته اند که او از «اصحاب» و یاران رسول خدا(ص) به شمار می رود. او پیش از فتح مکه اسلام آورده است، سپس در فتح مکه شرکت کرده و یکی از پرچم های سه گانۀ بنی کعب از قبیلۀ خزاعیان را در این روز بر دوشت داشته است. وی سپس به مدینه رفت و در همان جا در سال شصت وهشت هجری وفات یافت.</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2513682021"/>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b="1">
                <a:cs typeface="B Nazanin" panose="00000400000000000000" pitchFamily="2" charset="-78"/>
              </a:rPr>
              <a:t> نافع بن بدیل بن ورقاء، </a:t>
            </a:r>
            <a:r>
              <a:rPr lang="fa-IR">
                <a:cs typeface="B Nazanin" panose="00000400000000000000" pitchFamily="2" charset="-78"/>
              </a:rPr>
              <a:t>وی که نامش را </a:t>
            </a:r>
            <a:r>
              <a:rPr lang="fa-IR" b="1">
                <a:cs typeface="B Nazanin" panose="00000400000000000000" pitchFamily="2" charset="-78"/>
              </a:rPr>
              <a:t>رافع بن بدیل </a:t>
            </a:r>
            <a:r>
              <a:rPr lang="fa-IR">
                <a:cs typeface="B Nazanin" panose="00000400000000000000" pitchFamily="2" charset="-78"/>
              </a:rPr>
              <a:t>نیز ذکر کرده اند با پدر و برادرانش از بزرگان و از بهترین یاران رسول خدا(ص) به شمار می رود. او از جمله کسانی است که پیامبر(ص) آنها را به درخواست ابوبراء ملاغب السنه برای تبلیغ به سوی اهل نجد فرستاد و عدۀ اینان را برخی چهل نفر و برخی هفتاد نفر ذکر  کرده اند. آنها عازم آن منطقه شدند اما در بین راه در محل </a:t>
            </a:r>
            <a:r>
              <a:rPr lang="fa-IR" b="1">
                <a:cs typeface="B Nazanin" panose="00000400000000000000" pitchFamily="2" charset="-78"/>
              </a:rPr>
              <a:t>بئر معونه</a:t>
            </a:r>
            <a:r>
              <a:rPr lang="fa-IR">
                <a:cs typeface="B Nazanin" panose="00000400000000000000" pitchFamily="2" charset="-78"/>
              </a:rPr>
              <a:t>  گرفتار آمدند و تمام آنها جز یک نفر به شهادت رسیدند. به این افراد« قراء» نیز گفته اند. پس از اینکه خبر شهادت اینان به رسول خدا(ص) رسید ایشان این کار را به ابوبراء نسبت دادند و به شدت اظهار خزن و اندوه نمودند.</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2862059152"/>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b="1">
                <a:cs typeface="B Nazanin" panose="00000400000000000000" pitchFamily="2" charset="-78"/>
              </a:rPr>
              <a:t>عبدالله بن بدیل بن ورقاء، </a:t>
            </a:r>
            <a:r>
              <a:rPr lang="fa-IR">
                <a:cs typeface="B Nazanin" panose="00000400000000000000" pitchFamily="2" charset="-78"/>
              </a:rPr>
              <a:t>وی نیز همراه پدر و برادرانش از بزرگان و بهترین یاران رسول خدا0ص) به شمار می رود. با اینکه گفته شده او در جریان فتح مکه اسلام آورده، اما درست آن است که پیش از فتح مکه اسلام آورده باشد. وی سالار خزاعه بود و پس از فتح مکه در غزوات حنین، طائف وتبوک شرکت کرد. وی پس از رسول خدا(ص) در شمار یاران امیرمؤمنان علی(ع) در آمد و به همراه برادرش در جنگ صفین شرکت نمود. علی(ع) او را در این جنگ بر پیادگان گماشته بود. شعبی گفته است که او با دو پسر و دو شمشیر بر اهل شام یورش می برد و رجز می خواند و پی در پی مبارزه کرد تا اینکه خود را به معاویه رساند، اما شامیان او را محاصره کرده، به شهادت رساندند.</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4051711732"/>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جنگیدن خزاعیان در مقابل معاویه و در سپاس علی(ع) چنان بر معاویه گران آمده بود که گفتک « به خدا سوگند اگر بر زنان خزاعه نیز دست یابم آنها را خواهم کشت، چه رسد به مردان شان» و یا به نقلی گفته است: « اگر زنان خزاعه نیز بتوانند با من مبارزه کنند با من خواهند جنگید، چه رسید به مردان شان». عبدلله بن بدیل از بزرگان و بهترین یاران حضرت علی0ع) بوده است.</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34276070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هنگامی که </a:t>
            </a:r>
            <a:r>
              <a:rPr lang="fa-IR" smtClean="0">
                <a:cs typeface="B Nazanin" panose="00000400000000000000" pitchFamily="2" charset="-78"/>
              </a:rPr>
              <a:t>عمرو </a:t>
            </a:r>
            <a:r>
              <a:rPr lang="fa-IR">
                <a:cs typeface="B Nazanin" panose="00000400000000000000" pitchFamily="2" charset="-78"/>
              </a:rPr>
              <a:t>بن لحی از مکه به شام رفته بود تا برخی از کارهایش را به انجام برساند، به محله ای از سرزمین «</a:t>
            </a:r>
            <a:r>
              <a:rPr lang="fa-IR">
                <a:solidFill>
                  <a:srgbClr val="FF0000"/>
                </a:solidFill>
                <a:cs typeface="B Nazanin" panose="00000400000000000000" pitchFamily="2" charset="-78"/>
              </a:rPr>
              <a:t>بلقاء</a:t>
            </a:r>
            <a:r>
              <a:rPr lang="fa-IR">
                <a:cs typeface="B Nazanin" panose="00000400000000000000" pitchFamily="2" charset="-78"/>
              </a:rPr>
              <a:t>» به نام « </a:t>
            </a:r>
            <a:r>
              <a:rPr lang="fa-IR">
                <a:solidFill>
                  <a:srgbClr val="FF0000"/>
                </a:solidFill>
                <a:cs typeface="B Nazanin" panose="00000400000000000000" pitchFamily="2" charset="-78"/>
              </a:rPr>
              <a:t>مأب</a:t>
            </a:r>
            <a:r>
              <a:rPr lang="fa-IR">
                <a:cs typeface="B Nazanin" panose="00000400000000000000" pitchFamily="2" charset="-78"/>
              </a:rPr>
              <a:t>» رسید که در آنجا در آن روزگار فرزندان </a:t>
            </a:r>
            <a:r>
              <a:rPr lang="fa-IR" b="1">
                <a:cs typeface="B Nazanin" panose="00000400000000000000" pitchFamily="2" charset="-78"/>
              </a:rPr>
              <a:t>عملیق بن لاوذ بن سام بن نوح </a:t>
            </a:r>
            <a:r>
              <a:rPr lang="fa-IR">
                <a:cs typeface="B Nazanin" panose="00000400000000000000" pitchFamily="2" charset="-78"/>
              </a:rPr>
              <a:t>می زیستند. </a:t>
            </a:r>
          </a:p>
        </p:txBody>
      </p:sp>
      <p:sp>
        <p:nvSpPr>
          <p:cNvPr id="4" name="Flowchart: Process 3"/>
          <p:cNvSpPr/>
          <p:nvPr/>
        </p:nvSpPr>
        <p:spPr>
          <a:xfrm>
            <a:off x="1588957" y="3732551"/>
            <a:ext cx="3252866" cy="1528997"/>
          </a:xfrm>
          <a:prstGeom prst="flowChart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3200" b="1">
                <a:solidFill>
                  <a:srgbClr val="00B050"/>
                </a:solidFill>
                <a:cs typeface="B Nazanin" panose="00000400000000000000" pitchFamily="2" charset="-78"/>
              </a:rPr>
              <a:t>عمرو بن لحی</a:t>
            </a:r>
            <a:endParaRPr lang="fa-IR" sz="2000" b="1">
              <a:solidFill>
                <a:srgbClr val="00B050"/>
              </a:solidFill>
            </a:endParaRPr>
          </a:p>
        </p:txBody>
      </p:sp>
    </p:spTree>
    <p:extLst>
      <p:ext uri="{BB962C8B-B14F-4D97-AF65-F5344CB8AC3E}">
        <p14:creationId xmlns:p14="http://schemas.microsoft.com/office/powerpoint/2010/main" val="1600269419"/>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b="1">
                <a:cs typeface="B Nazanin" panose="00000400000000000000" pitchFamily="2" charset="-78"/>
              </a:rPr>
              <a:t>معتب بن حمراء، </a:t>
            </a:r>
            <a:r>
              <a:rPr lang="fa-IR">
                <a:cs typeface="B Nazanin" panose="00000400000000000000" pitchFamily="2" charset="-78"/>
              </a:rPr>
              <a:t>روشن نیست که وی چه زمانی اسلام آورده است، اما نام او را در زمرۀ مهاجران به حبشه آورده اند. همچنین به شرکت او در جنگ بدر نیز اشاره شده است که اگر چنین باشد باید بسیار پیش از فتح مکه اسلام آورده باشد. وی از کسانی است که به مدینه نیز هجرت کرد و  پیامبر0ص) بین او و ثعلبه بن حاطب انصاری پیمان برادری بست.</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Connector 3"/>
          <p:cNvSpPr/>
          <p:nvPr/>
        </p:nvSpPr>
        <p:spPr>
          <a:xfrm>
            <a:off x="1843790" y="4032354"/>
            <a:ext cx="1948721" cy="1334125"/>
          </a:xfrm>
          <a:prstGeom prst="flowChartConnector">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400" b="1">
                <a:solidFill>
                  <a:srgbClr val="FF0000"/>
                </a:solidFill>
                <a:cs typeface="B Nazanin" panose="00000400000000000000" pitchFamily="2" charset="-78"/>
              </a:rPr>
              <a:t>جنگ بدر</a:t>
            </a:r>
            <a:endParaRPr lang="fa-IR" sz="2400" b="1">
              <a:solidFill>
                <a:srgbClr val="FF0000"/>
              </a:solidFill>
            </a:endParaRPr>
          </a:p>
        </p:txBody>
      </p:sp>
    </p:spTree>
    <p:extLst>
      <p:ext uri="{BB962C8B-B14F-4D97-AF65-F5344CB8AC3E}">
        <p14:creationId xmlns:p14="http://schemas.microsoft.com/office/powerpoint/2010/main" val="2556795459"/>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b="1">
                <a:cs typeface="B Nazanin" panose="00000400000000000000" pitchFamily="2" charset="-78"/>
              </a:rPr>
              <a:t> ملقمه بن فغواء، </a:t>
            </a:r>
            <a:r>
              <a:rPr lang="fa-IR">
                <a:cs typeface="B Nazanin" panose="00000400000000000000" pitchFamily="2" charset="-78"/>
              </a:rPr>
              <a:t>او را </a:t>
            </a:r>
            <a:r>
              <a:rPr lang="fa-IR" b="1">
                <a:cs typeface="B Nazanin" panose="00000400000000000000" pitchFamily="2" charset="-78"/>
              </a:rPr>
              <a:t> ابن ابی الفغواء</a:t>
            </a:r>
            <a:r>
              <a:rPr lang="fa-IR">
                <a:cs typeface="B Nazanin" panose="00000400000000000000" pitchFamily="2" charset="-78"/>
              </a:rPr>
              <a:t> هم نامیده اند. وی از یاران پیامبر(ص) به شمار می رود. ایشان اموالی به او داد تا برای ابوسفیان بن حرب ببرد و او آنها را بین تهیدستان قریش تقسیم نماید. وی همچنین در جنگ تبوک راهنمای مسیر پیامبر(ص) بوده است. زمان اسلام آوردن او دقیقاً روشن نیست اما از تعبیر « </a:t>
            </a:r>
            <a:r>
              <a:rPr lang="fa-IR">
                <a:solidFill>
                  <a:srgbClr val="FF0000"/>
                </a:solidFill>
                <a:cs typeface="B Nazanin" panose="00000400000000000000" pitchFamily="2" charset="-78"/>
              </a:rPr>
              <a:t>قدیم الاسلام</a:t>
            </a:r>
            <a:r>
              <a:rPr lang="fa-IR">
                <a:cs typeface="B Nazanin" panose="00000400000000000000" pitchFamily="2" charset="-78"/>
              </a:rPr>
              <a:t>» که درباره وی گفته اند می توان فهمید که زود اسلام آورده است.</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4145159669"/>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b="1">
                <a:cs typeface="B Nazanin" panose="00000400000000000000" pitchFamily="2" charset="-78"/>
              </a:rPr>
              <a:t> بدیل بن سلمه، </a:t>
            </a:r>
            <a:r>
              <a:rPr lang="fa-IR">
                <a:cs typeface="B Nazanin" panose="00000400000000000000" pitchFamily="2" charset="-78"/>
              </a:rPr>
              <a:t>وی را بدیل بن ام اصرم نیز گفته اند، که به مادرش منسوب است. به زمان اسلام آوردن وی اشاره نشده است؛ اما با توجه به اینکه پیامبر(ص) او را به همراه بسربن سفیان به قبیلۀ بنی کعب فرستادند تا آنان را به غزوۀ مکه فراخوانده و گسیل دارند، می توان فهمید که او پیش از فتح مکه اسلام آورده است.</a:t>
            </a:r>
            <a:endParaRPr lang="en-US">
              <a:cs typeface="B Nazanin" panose="00000400000000000000" pitchFamily="2" charset="-78"/>
            </a:endParaRPr>
          </a:p>
          <a:p>
            <a:pPr algn="just"/>
            <a:r>
              <a:rPr lang="fa-IR" b="1">
                <a:cs typeface="B Nazanin" panose="00000400000000000000" pitchFamily="2" charset="-78"/>
              </a:rPr>
              <a:t> </a:t>
            </a:r>
            <a:endParaRPr lang="fa-IR">
              <a:cs typeface="B Nazanin" panose="00000400000000000000" pitchFamily="2" charset="-78"/>
            </a:endParaRPr>
          </a:p>
        </p:txBody>
      </p:sp>
      <p:sp>
        <p:nvSpPr>
          <p:cNvPr id="4" name="Flowchart: Off-page Connector 3"/>
          <p:cNvSpPr/>
          <p:nvPr/>
        </p:nvSpPr>
        <p:spPr>
          <a:xfrm>
            <a:off x="1588957" y="3942413"/>
            <a:ext cx="2263515" cy="1528997"/>
          </a:xfrm>
          <a:prstGeom prst="flowChartOffpageConnecto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غزوۀ مکه</a:t>
            </a:r>
            <a:endParaRPr lang="fa-IR"/>
          </a:p>
        </p:txBody>
      </p:sp>
    </p:spTree>
    <p:extLst>
      <p:ext uri="{BB962C8B-B14F-4D97-AF65-F5344CB8AC3E}">
        <p14:creationId xmlns:p14="http://schemas.microsoft.com/office/powerpoint/2010/main" val="1686311459"/>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b="1">
                <a:cs typeface="B Nazanin" panose="00000400000000000000" pitchFamily="2" charset="-78"/>
              </a:rPr>
              <a:t>عمرو بن سالم بن حضیره، </a:t>
            </a:r>
            <a:r>
              <a:rPr lang="fa-IR">
                <a:cs typeface="B Nazanin" panose="00000400000000000000" pitchFamily="2" charset="-78"/>
              </a:rPr>
              <a:t>دربارۀ نام پدر و نیای او اختلاف هست و برخی او را با </a:t>
            </a:r>
            <a:r>
              <a:rPr lang="fa-IR" b="1">
                <a:cs typeface="B Nazanin" panose="00000400000000000000" pitchFamily="2" charset="-78"/>
              </a:rPr>
              <a:t>عمرو بن سالم بن کلثوم خزاعی</a:t>
            </a:r>
            <a:r>
              <a:rPr lang="fa-IR">
                <a:cs typeface="B Nazanin" panose="00000400000000000000" pitchFamily="2" charset="-78"/>
              </a:rPr>
              <a:t> یکی دانسته و برخی آنها را دو نفر به شمار آورده اند. در وصف او آمده است که شاعر بوده و در جریان فتح مکه یکی از پرچم هایی را که رسول خدا(ص) برای بنی کعب بسته بوده حمل می کرده است. همچنین او آن شعر مشهور را در فتح مکه خطاب به پیامبر(ص) سرود گرچه، چنانکه گذشت، این شعر را به عمرو بن سالم بن کلثوم نیز نسبت داده اند و سرودن آن را در زمان خبر دادن وی به پیامبر(ص) از جریان اجتماع خزاعیان و بنی بکر بر سر آب </a:t>
            </a:r>
            <a:r>
              <a:rPr lang="fa-IR" b="1">
                <a:cs typeface="B Nazanin" panose="00000400000000000000" pitchFamily="2" charset="-78"/>
              </a:rPr>
              <a:t>وتیر</a:t>
            </a:r>
            <a:r>
              <a:rPr lang="fa-IR">
                <a:cs typeface="B Nazanin" panose="00000400000000000000" pitchFamily="2" charset="-78"/>
              </a:rPr>
              <a:t>  دانسته اند.</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Terminator 3"/>
          <p:cNvSpPr/>
          <p:nvPr/>
        </p:nvSpPr>
        <p:spPr>
          <a:xfrm>
            <a:off x="1768839" y="4781862"/>
            <a:ext cx="2563318" cy="869430"/>
          </a:xfrm>
          <a:prstGeom prst="flowChartTerminator">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فتح مکه</a:t>
            </a:r>
            <a:endParaRPr lang="fa-IR"/>
          </a:p>
        </p:txBody>
      </p:sp>
    </p:spTree>
    <p:extLst>
      <p:ext uri="{BB962C8B-B14F-4D97-AF65-F5344CB8AC3E}">
        <p14:creationId xmlns:p14="http://schemas.microsoft.com/office/powerpoint/2010/main" val="2039839350"/>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b="1">
                <a:cs typeface="B Nazanin" panose="00000400000000000000" pitchFamily="2" charset="-78"/>
              </a:rPr>
              <a:t>ذؤیب بن حلحله، </a:t>
            </a:r>
            <a:r>
              <a:rPr lang="fa-IR">
                <a:cs typeface="B Nazanin" panose="00000400000000000000" pitchFamily="2" charset="-78"/>
              </a:rPr>
              <a:t> به او </a:t>
            </a:r>
            <a:r>
              <a:rPr lang="fa-IR" b="1">
                <a:cs typeface="B Nazanin" panose="00000400000000000000" pitchFamily="2" charset="-78"/>
              </a:rPr>
              <a:t> ذؤیب بن قبیصه </a:t>
            </a:r>
            <a:r>
              <a:rPr lang="fa-IR">
                <a:cs typeface="B Nazanin" panose="00000400000000000000" pitchFamily="2" charset="-78"/>
              </a:rPr>
              <a:t>پدر</a:t>
            </a:r>
            <a:r>
              <a:rPr lang="fa-IR" b="1">
                <a:cs typeface="B Nazanin" panose="00000400000000000000" pitchFamily="2" charset="-78"/>
              </a:rPr>
              <a:t> قبیصه بن ذؤیب و ذؤیب بن حبیب بن حلحله</a:t>
            </a:r>
            <a:r>
              <a:rPr lang="fa-IR">
                <a:cs typeface="B Nazanin" panose="00000400000000000000" pitchFamily="2" charset="-78"/>
              </a:rPr>
              <a:t> نیز گفته اند. پیامبر(ص) او را با قربانیان (شتر یا گوسفند یا...) به حج می فرستاده و دستورهایی نیز در این باره به </a:t>
            </a:r>
            <a:r>
              <a:rPr lang="fa-IR" smtClean="0">
                <a:cs typeface="B Nazanin" panose="00000400000000000000" pitchFamily="2" charset="-78"/>
              </a:rPr>
              <a:t>او </a:t>
            </a:r>
            <a:r>
              <a:rPr lang="fa-IR">
                <a:cs typeface="B Nazanin" panose="00000400000000000000" pitchFamily="2" charset="-78"/>
              </a:rPr>
              <a:t>می داده اند. وی در فتح مکه شرکت کرده، در محلی به نام قدید  در نزدیکی مکه سکونت داشته و تا زمان معاویه زیسته است.</a:t>
            </a:r>
            <a:endParaRPr lang="en-US">
              <a:cs typeface="B Nazanin" panose="00000400000000000000" pitchFamily="2" charset="-78"/>
            </a:endParaRPr>
          </a:p>
          <a:p>
            <a:pPr algn="just"/>
            <a:r>
              <a:rPr lang="fa-IR" b="1">
                <a:cs typeface="B Nazanin" panose="00000400000000000000" pitchFamily="2" charset="-78"/>
              </a:rPr>
              <a:t>ذوالشمالین، </a:t>
            </a:r>
            <a:r>
              <a:rPr lang="fa-IR">
                <a:cs typeface="B Nazanin" panose="00000400000000000000" pitchFamily="2" charset="-78"/>
              </a:rPr>
              <a:t> نام او </a:t>
            </a:r>
            <a:r>
              <a:rPr lang="fa-IR" b="1">
                <a:cs typeface="B Nazanin" panose="00000400000000000000" pitchFamily="2" charset="-78"/>
              </a:rPr>
              <a:t> عمیر بن عبد عمرو یا حارث بن عبد عمرو </a:t>
            </a:r>
            <a:r>
              <a:rPr lang="fa-IR">
                <a:cs typeface="B Nazanin" panose="00000400000000000000" pitchFamily="2" charset="-78"/>
              </a:rPr>
              <a:t> گفته شده است. از آنجا که وی در غزوۀ بدر شرکت کرده و به شهادت رسید، می توان فهمید که زود اسلام آورده است.</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Process 3"/>
          <p:cNvSpPr/>
          <p:nvPr/>
        </p:nvSpPr>
        <p:spPr>
          <a:xfrm>
            <a:off x="1349115" y="4721902"/>
            <a:ext cx="2338465" cy="764498"/>
          </a:xfrm>
          <a:prstGeom prst="flowChart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در نزدیکی مکه</a:t>
            </a:r>
            <a:endParaRPr lang="fa-IR"/>
          </a:p>
        </p:txBody>
      </p:sp>
    </p:spTree>
    <p:extLst>
      <p:ext uri="{BB962C8B-B14F-4D97-AF65-F5344CB8AC3E}">
        <p14:creationId xmlns:p14="http://schemas.microsoft.com/office/powerpoint/2010/main" val="3114268990"/>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b="1">
                <a:cs typeface="B Nazanin" panose="00000400000000000000" pitchFamily="2" charset="-78"/>
              </a:rPr>
              <a:t> اهبان عیاذ، </a:t>
            </a:r>
            <a:r>
              <a:rPr lang="fa-IR">
                <a:cs typeface="B Nazanin" panose="00000400000000000000" pitchFamily="2" charset="-78"/>
              </a:rPr>
              <a:t>گفته شده که شهرت مکلم الذئب مربوط به اوست، گرچه آن را به دیگران نیز نسبت داده اند. در هر صورت او را از اصحاب شجره ( کسانی که پیش از صلح حدیبیه در زیر درخت با رسول خدا(ص) پیمان بستند) دانسته اند و اگر چنین باشد او نیز پیش از فتح مکه اسلام آورده است.</a:t>
            </a:r>
            <a:endParaRPr lang="en-US">
              <a:cs typeface="B Nazanin" panose="00000400000000000000" pitchFamily="2" charset="-78"/>
            </a:endParaRPr>
          </a:p>
          <a:p>
            <a:pPr algn="just"/>
            <a:r>
              <a:rPr lang="fa-IR" b="1">
                <a:cs typeface="B Nazanin" panose="00000400000000000000" pitchFamily="2" charset="-78"/>
              </a:rPr>
              <a:t>خراش بن امیه الکعبی، </a:t>
            </a:r>
            <a:r>
              <a:rPr lang="fa-IR">
                <a:cs typeface="B Nazanin" panose="00000400000000000000" pitchFamily="2" charset="-78"/>
              </a:rPr>
              <a:t>وی از آن رو که در صلح حدیبیه شرکت کرده است، باید پیش از فتح مکه اسلام آورده باشد. او در حدیبیه، غزوۀ خیبر و پیکارهای پس از آن شرکت داشته و مورد اعتماد پیامبر(ص) بوده است. آن حضرت در جریان صلح حدیبیه او را به نمایندگی خود به سوی قریشیان در مکه فرستاد اما اینان با او به شایستگی برخورد نکرده، شتر او را پی کردند و قصد کشتن خودش را نیز داشتند اما او نجات یافت.</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3810716138"/>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b="1">
                <a:solidFill>
                  <a:srgbClr val="FF0000"/>
                </a:solidFill>
                <a:cs typeface="B Nazanin" panose="00000400000000000000" pitchFamily="2" charset="-78"/>
              </a:rPr>
              <a:t>کرز بن علقمه بن هلال</a:t>
            </a:r>
            <a:r>
              <a:rPr lang="fa-IR" b="1">
                <a:cs typeface="B Nazanin" panose="00000400000000000000" pitchFamily="2" charset="-78"/>
              </a:rPr>
              <a:t>، </a:t>
            </a:r>
            <a:r>
              <a:rPr lang="fa-IR">
                <a:cs typeface="B Nazanin" panose="00000400000000000000" pitchFamily="2" charset="-78"/>
              </a:rPr>
              <a:t>وی روز فتح مکه اسلام آورده است. همچنین از پیامبر(ص) حدیث نقل کرده و عمری طولانی داشته است. هم او بود که هنگام هجرت پیامبر(ص) از مکه به غار ثور ردپای آن حضرت را دنبال کرد و چون تار عنکبوت را بر در غار دید گفت ردپا در اینجا ناپدید شده است.</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2573645667"/>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b="1">
                <a:cs typeface="B Nazanin" panose="00000400000000000000" pitchFamily="2" charset="-78"/>
              </a:rPr>
              <a:t>حبیب بن بدیل بن ورقاء، </a:t>
            </a:r>
            <a:r>
              <a:rPr lang="fa-IR">
                <a:cs typeface="B Nazanin" panose="00000400000000000000" pitchFamily="2" charset="-78"/>
              </a:rPr>
              <a:t>وی از کسانی است که به استناد شنیدن روایت مشهور « من کنت مولاه فعلی مولاه» امیرالمؤمنین علی(ع) را- هنگامی که آن حضرت از دارالخلافه خارج شدند- مولا خطاب کرد و هنگامی که حضرت علی(ع) شنیدند که سواران او چنین خطاب کردند پرسیدند آیا در بین شما کسی از یاران پیامبر(ص) وجود دارد؟ سپس  دوازده نفر برخاستند در حالی که حبیب بن بدیل نیز در میان آنها بود و شهادت دادند که از خود پیامبر(ص) شنیدند که فرمود:« من کنت مولاه فعلی مولاه» یعنی هر کس که من سرور اویم، علی سرور اوست خطاب این عده به حضرت علی(ع) چنین بوده است: السلام علیک یا امیرالمؤمنین، السلام علیک یا مولانا و رحمه الله وبرکاته.</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1778130343"/>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b="1">
                <a:solidFill>
                  <a:srgbClr val="FF0000"/>
                </a:solidFill>
                <a:cs typeface="B Nazanin" panose="00000400000000000000" pitchFamily="2" charset="-78"/>
              </a:rPr>
              <a:t>حیسمان بن ایاس، </a:t>
            </a:r>
            <a:r>
              <a:rPr lang="fa-IR">
                <a:cs typeface="B Nazanin" panose="00000400000000000000" pitchFamily="2" charset="-78"/>
              </a:rPr>
              <a:t>وی در میان قوم خود بزرگ بود سپس اسلام آورد و اسلامش نیز نیکو بود. او همان کسی است که خبر کشته شدن مشرکان در جنگ بدر را به مکه برد. با مشرکان در جنگ بدر شرکت کرده بود و پس از این اسلام آورد.</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3719309399"/>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5666282" y="1825625"/>
            <a:ext cx="5687518" cy="4351338"/>
          </a:xfrm>
        </p:spPr>
        <p:txBody>
          <a:bodyPr/>
          <a:lstStyle/>
          <a:p>
            <a:pPr algn="just"/>
            <a:r>
              <a:rPr lang="fa-IR" b="1">
                <a:cs typeface="B Nazanin" panose="00000400000000000000" pitchFamily="2" charset="-78"/>
              </a:rPr>
              <a:t>معبد، </a:t>
            </a:r>
            <a:r>
              <a:rPr lang="fa-IR">
                <a:cs typeface="B Nazanin" panose="00000400000000000000" pitchFamily="2" charset="-78"/>
              </a:rPr>
              <a:t>وی همان کسی است که پس از غزوۀ احد با پیامبر(ص) روبه رو شد و از حادثۀ احد که برای پیامبر(ص) و مسلمانان رخ داده بود اظهار اندوه کرد- در حالی که در آن زمان مشرک بود- و پس از آن در ملاقات با ابوسفیان قریشیان را از بازگشت به مدینه و ادامۀ نبرد با مسلمانان منصرف کرد.</a:t>
            </a:r>
            <a:endParaRPr lang="en-US">
              <a:cs typeface="B Nazanin" panose="00000400000000000000" pitchFamily="2" charset="-78"/>
            </a:endParaRPr>
          </a:p>
          <a:p>
            <a:pPr algn="just"/>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4"/>
            <a:ext cx="4529488" cy="2536513"/>
          </a:xfrm>
          <a:prstGeom prst="rect">
            <a:avLst/>
          </a:prstGeom>
        </p:spPr>
      </p:pic>
      <p:sp>
        <p:nvSpPr>
          <p:cNvPr id="5" name="TextBox 4"/>
          <p:cNvSpPr txBox="1"/>
          <p:nvPr/>
        </p:nvSpPr>
        <p:spPr>
          <a:xfrm>
            <a:off x="2218544" y="4901784"/>
            <a:ext cx="1873771" cy="400110"/>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کوه احد</a:t>
            </a:r>
            <a:endParaRPr lang="fa-IR" sz="2000" b="1">
              <a:solidFill>
                <a:srgbClr val="FF0000"/>
              </a:solidFill>
              <a:cs typeface="B Nazanin" panose="00000400000000000000" pitchFamily="2" charset="-78"/>
            </a:endParaRPr>
          </a:p>
        </p:txBody>
      </p:sp>
    </p:spTree>
    <p:extLst>
      <p:ext uri="{BB962C8B-B14F-4D97-AF65-F5344CB8AC3E}">
        <p14:creationId xmlns:p14="http://schemas.microsoft.com/office/powerpoint/2010/main" val="17867578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138</TotalTime>
  <Words>11049</Words>
  <Application>Microsoft Office PowerPoint</Application>
  <PresentationFormat>Widescreen</PresentationFormat>
  <Paragraphs>178</Paragraphs>
  <Slides>104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104</vt:i4>
      </vt:variant>
    </vt:vector>
  </HeadingPairs>
  <TitlesOfParts>
    <vt:vector size="110" baseType="lpstr">
      <vt:lpstr>Arial</vt:lpstr>
      <vt:lpstr>B Nazanin</vt:lpstr>
      <vt:lpstr>Calibri</vt:lpstr>
      <vt:lpstr>Calibri Light</vt:lpstr>
      <vt:lpstr>Times New Roman</vt:lpstr>
      <vt:lpstr>Office Theme</vt:lpstr>
      <vt:lpstr>عنوان مقاله: نقش قبیله خزاعه در سیره نبوی</vt:lpstr>
      <vt:lpstr>مقدمه</vt:lpstr>
      <vt:lpstr>PowerPoint Presentation</vt:lpstr>
      <vt:lpstr>PowerPoint Presentation</vt:lpstr>
      <vt:lpstr>PowerPoint Presentation</vt:lpstr>
      <vt:lpstr>نسب خزاعه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ولایت خزاعه بر خانه کعبه و امور آن</vt:lpstr>
      <vt:lpstr>PowerPoint Presentation</vt:lpstr>
      <vt:lpstr>PowerPoint Presentation</vt:lpstr>
      <vt:lpstr>PowerPoint Presentation</vt:lpstr>
      <vt:lpstr>PowerPoint Presentation</vt:lpstr>
      <vt:lpstr>PowerPoint Presentation</vt:lpstr>
      <vt:lpstr>غزوۀ مریسیع،  نخستین برخورد پیامبر(ص) با خزاعه</vt:lpstr>
      <vt:lpstr>PowerPoint Presentation</vt:lpstr>
      <vt:lpstr>PowerPoint Presentation</vt:lpstr>
      <vt:lpstr>PowerPoint Presentation</vt:lpstr>
      <vt:lpstr>PowerPoint Presentation</vt:lpstr>
      <vt:lpstr>PowerPoint Presentation</vt:lpstr>
      <vt:lpstr> صلح حدیبیه و خزاعه</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این نامه را واقدی چنین آورده است:</vt:lpstr>
      <vt:lpstr>PowerPoint Presentation</vt:lpstr>
      <vt:lpstr>PowerPoint Presentation</vt:lpstr>
      <vt:lpstr>فتح مکه و خزاعیان</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فتح مکه و خزاعیان</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یاران رسول خدا(ص) از قبیلۀ خزاعه</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عنوان مقاله: نقش قبیله خزاعه در سیره نبوی</dc:title>
  <dc:creator>MaZz!i</dc:creator>
  <cp:lastModifiedBy>MaZz!i</cp:lastModifiedBy>
  <cp:revision>41</cp:revision>
  <dcterms:created xsi:type="dcterms:W3CDTF">2024-10-25T20:42:31Z</dcterms:created>
  <dcterms:modified xsi:type="dcterms:W3CDTF">2025-01-01T11:59:59Z</dcterms:modified>
</cp:coreProperties>
</file>