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1" r:id="rId4"/>
    <p:sldId id="258" r:id="rId5"/>
    <p:sldId id="272"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17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4B8CAFD-019E-418C-83BC-F0EFB2BD193B}"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3211424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4B8CAFD-019E-418C-83BC-F0EFB2BD193B}"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2252012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4B8CAFD-019E-418C-83BC-F0EFB2BD193B}"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245810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4B8CAFD-019E-418C-83BC-F0EFB2BD193B}"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324009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B8CAFD-019E-418C-83BC-F0EFB2BD193B}" type="datetimeFigureOut">
              <a:rPr lang="fa-IR" smtClean="0"/>
              <a:t>06/07/1446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189169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4B8CAFD-019E-418C-83BC-F0EFB2BD193B}"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35784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4B8CAFD-019E-418C-83BC-F0EFB2BD193B}" type="datetimeFigureOut">
              <a:rPr lang="fa-IR" smtClean="0"/>
              <a:t>06/07/1446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378434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4B8CAFD-019E-418C-83BC-F0EFB2BD193B}" type="datetimeFigureOut">
              <a:rPr lang="fa-IR" smtClean="0"/>
              <a:t>06/07/1446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3817332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B8CAFD-019E-418C-83BC-F0EFB2BD193B}" type="datetimeFigureOut">
              <a:rPr lang="fa-IR" smtClean="0"/>
              <a:t>06/07/1446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248724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8CAFD-019E-418C-83BC-F0EFB2BD193B}"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17602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8CAFD-019E-418C-83BC-F0EFB2BD193B}" type="datetimeFigureOut">
              <a:rPr lang="fa-IR" smtClean="0"/>
              <a:t>06/07/1446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E3B559A-0DCE-47FE-9F59-B375A9230060}" type="slidenum">
              <a:rPr lang="fa-IR" smtClean="0"/>
              <a:t>‹#›</a:t>
            </a:fld>
            <a:endParaRPr lang="fa-IR"/>
          </a:p>
        </p:txBody>
      </p:sp>
    </p:spTree>
    <p:extLst>
      <p:ext uri="{BB962C8B-B14F-4D97-AF65-F5344CB8AC3E}">
        <p14:creationId xmlns:p14="http://schemas.microsoft.com/office/powerpoint/2010/main" val="857253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4B8CAFD-019E-418C-83BC-F0EFB2BD193B}" type="datetimeFigureOut">
              <a:rPr lang="fa-IR" smtClean="0"/>
              <a:t>06/07/1446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E3B559A-0DCE-47FE-9F59-B375A9230060}" type="slidenum">
              <a:rPr lang="fa-IR" smtClean="0"/>
              <a:t>‹#›</a:t>
            </a:fld>
            <a:endParaRPr lang="fa-IR"/>
          </a:p>
        </p:txBody>
      </p:sp>
    </p:spTree>
    <p:extLst>
      <p:ext uri="{BB962C8B-B14F-4D97-AF65-F5344CB8AC3E}">
        <p14:creationId xmlns:p14="http://schemas.microsoft.com/office/powerpoint/2010/main" val="3886896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تحلیل انتقادی نظریه تمایز بوردیو با رویکرد فرانظری</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a:bodyPr>
          <a:lstStyle/>
          <a:p>
            <a:r>
              <a:rPr lang="fa-IR" smtClean="0">
                <a:solidFill>
                  <a:srgbClr val="FF0000"/>
                </a:solidFill>
                <a:cs typeface="B Nazanin" panose="00000400000000000000" pitchFamily="2" charset="-78"/>
              </a:rPr>
              <a:t>نویسندگان: </a:t>
            </a:r>
            <a:r>
              <a:rPr lang="fa-IR" smtClean="0">
                <a:cs typeface="B Nazanin" panose="00000400000000000000" pitchFamily="2" charset="-78"/>
              </a:rPr>
              <a:t>طاهره لطفی خاچکی ، علی یوسفی</a:t>
            </a:r>
          </a:p>
          <a:p>
            <a:r>
              <a:rPr lang="fa-IR" smtClean="0">
                <a:solidFill>
                  <a:srgbClr val="FF0000"/>
                </a:solidFill>
                <a:cs typeface="B Nazanin" panose="00000400000000000000" pitchFamily="2" charset="-78"/>
              </a:rPr>
              <a:t>منبع:</a:t>
            </a:r>
            <a:r>
              <a:rPr lang="fa-IR" smtClean="0">
                <a:cs typeface="B Nazanin" panose="00000400000000000000" pitchFamily="2" charset="-78"/>
              </a:rPr>
              <a:t>پژوهش نامه انتقادی متون و برنامه های علوم انسانی و پژوهشگاه علوم انسانی و مطالعات فرهنگی.  ماهنامه علمی. سال 22 شماره 1. قروردین 1401. صص 357-380 </a:t>
            </a:r>
          </a:p>
          <a:p>
            <a:endParaRPr lang="fa-IR" smtClean="0"/>
          </a:p>
          <a:p>
            <a:endParaRPr lang="fa-IR"/>
          </a:p>
        </p:txBody>
      </p:sp>
    </p:spTree>
    <p:extLst>
      <p:ext uri="{BB962C8B-B14F-4D97-AF65-F5344CB8AC3E}">
        <p14:creationId xmlns:p14="http://schemas.microsoft.com/office/powerpoint/2010/main" val="1761989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عادتواره به عنوان میانجی و واسطه ی بین تاثیرات گذشته و انگیزه ها و محرک های کنونی در ان واحد هم ساخت مند است زیرا به وسیله نیروهای اجتماعی الگودار تولید می گردد و هم ساخت دهنده است، زیرا به فعالیت های متنوع و گوناگون فرد در حوزه های منفک و مختلف زندگی شکل داده و بدان انسجام می بخشد (واکووانت، 1379، 335) ذوق و میدان به روابط بین عاملین اجتماع در جهان عینی مرتبط استف میدان پهنه اجتماعی کمابیش محدودی است که تعداد زیادی از بازیگران با کنشگران اجتماعی با عادتواره های خاص خود و سرمایه هایی که دارند، عمل می کنند و به رقابت همگرایی با مبارزه با یکدیگر می پردازند تا بتوانند به حداکثر  مناقع و امتیازات ممکن ئدست پیدا کنند. </a:t>
            </a:r>
            <a:endParaRPr lang="fa-IR">
              <a:cs typeface="B Nazanin" panose="00000400000000000000" pitchFamily="2" charset="-78"/>
            </a:endParaRPr>
          </a:p>
        </p:txBody>
      </p:sp>
    </p:spTree>
    <p:extLst>
      <p:ext uri="{BB962C8B-B14F-4D97-AF65-F5344CB8AC3E}">
        <p14:creationId xmlns:p14="http://schemas.microsoft.com/office/powerpoint/2010/main" val="2889765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تمایز (</a:t>
            </a:r>
            <a:r>
              <a:rPr lang="en-US" smtClean="0">
                <a:solidFill>
                  <a:srgbClr val="FF0000"/>
                </a:solidFill>
                <a:cs typeface="B Nazanin" panose="00000400000000000000" pitchFamily="2" charset="-78"/>
              </a:rPr>
              <a:t>Distinction</a:t>
            </a:r>
            <a:r>
              <a:rPr lang="fa-IR" smtClean="0">
                <a:solidFill>
                  <a:srgbClr val="FF0000"/>
                </a:solidFill>
                <a:cs typeface="B Nazanin" panose="00000400000000000000" pitchFamily="2" charset="-78"/>
              </a:rPr>
              <a:t>)</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مفهوم تمایز به معنی مجموعه تفاوت هایی است که در رفتارها و سبک  های زندگی افراد جامعه به دلیل موقعیت های متفاوتشان از لحاظ سرمایه و قرار گرفتشان در میدان های اجتماعی گوناگون، ظاهر می شود. عادتواره و همه آنچه که سلیقه فرهنگی، ذائقه غذایی، انتخاب هنری و ... نامیده می شود، رابطه مستقیم و قابل اثباتی با وضعیت و موقعیت انتجتماعی افراد دارد. به گونه ای که می توان میان حوزه هایی چون غذا، لباس، سلایق هنری و ... از یک سو و وضعیت اجتماعی افراد از سوی دیگر روابط منطقی ایجاد کرد. </a:t>
            </a:r>
            <a:endParaRPr lang="fa-IR">
              <a:cs typeface="B Nazanin" panose="00000400000000000000" pitchFamily="2" charset="-78"/>
            </a:endParaRPr>
          </a:p>
        </p:txBody>
      </p:sp>
      <p:sp>
        <p:nvSpPr>
          <p:cNvPr id="4" name="Flowchart: Process 3"/>
          <p:cNvSpPr/>
          <p:nvPr/>
        </p:nvSpPr>
        <p:spPr>
          <a:xfrm>
            <a:off x="1688123" y="4487594"/>
            <a:ext cx="3727939" cy="1097280"/>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سلیقه فرهنگی، ذائقه غذایی، انتخاب هنری</a:t>
            </a:r>
            <a:endParaRPr lang="fa-IR"/>
          </a:p>
        </p:txBody>
      </p:sp>
    </p:spTree>
    <p:extLst>
      <p:ext uri="{BB962C8B-B14F-4D97-AF65-F5344CB8AC3E}">
        <p14:creationId xmlns:p14="http://schemas.microsoft.com/office/powerpoint/2010/main" val="3211528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بر هم کنشی اجزای عادت واره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سلیقه، عمل واقعی تبدیل کردن هر چیز به نشانه های تشخص و تمایز، در تبدیل توزیع های پیوسته به تقابل های گسسته است. سلیقه، کرد و کارهای عینا طبقه بندی شده ای است که  شرایط طبقاتی معینی را دلالت می کند و به حدود نمادین موقعیت طبقاتی تبدیل می شود</a:t>
            </a:r>
            <a:endParaRPr lang="fa-IR">
              <a:cs typeface="B Nazanin" panose="00000400000000000000" pitchFamily="2" charset="-78"/>
            </a:endParaRPr>
          </a:p>
        </p:txBody>
      </p:sp>
    </p:spTree>
    <p:extLst>
      <p:ext uri="{BB962C8B-B14F-4D97-AF65-F5344CB8AC3E}">
        <p14:creationId xmlns:p14="http://schemas.microsoft.com/office/powerpoint/2010/main" val="1233876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ذوق و سلیقه منبع نظام ویژگی های متمایزی است که هر کس که شناختی عملی درباره روابط میان نشانه ها و موقعیت های متمایز در این توزیع ها دارد. باید آن را به مثابه تجلی سیستماتیک یعنی به مثابه سبک زندگی متمایز تشخیص دهد. </a:t>
            </a:r>
            <a:endParaRPr lang="fa-IR">
              <a:cs typeface="B Nazanin" panose="00000400000000000000" pitchFamily="2" charset="-78"/>
            </a:endParaRPr>
          </a:p>
        </p:txBody>
      </p:sp>
    </p:spTree>
    <p:extLst>
      <p:ext uri="{BB962C8B-B14F-4D97-AF65-F5344CB8AC3E}">
        <p14:creationId xmlns:p14="http://schemas.microsoft.com/office/powerpoint/2010/main" val="3373058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صورت بندی منطقی گزاره های تمایز</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92500"/>
          </a:bodyPr>
          <a:lstStyle/>
          <a:p>
            <a:pPr algn="just"/>
            <a:r>
              <a:rPr lang="fa-IR" smtClean="0">
                <a:cs typeface="B Nazanin" panose="00000400000000000000" pitchFamily="2" charset="-78"/>
              </a:rPr>
              <a:t>ترتیب و ربط منطقی گزاره های اصلی نظریه تمایز را می توان مطابق شرح زیر تدوین نمود: </a:t>
            </a:r>
          </a:p>
          <a:p>
            <a:pPr algn="just"/>
            <a:r>
              <a:rPr lang="fa-IR" smtClean="0">
                <a:cs typeface="B Nazanin" panose="00000400000000000000" pitchFamily="2" charset="-78"/>
              </a:rPr>
              <a:t>1- در جهان اجتماعی میدان های گوناگونی وجود دارد. </a:t>
            </a:r>
          </a:p>
          <a:p>
            <a:pPr algn="just"/>
            <a:r>
              <a:rPr lang="fa-IR" smtClean="0">
                <a:cs typeface="B Nazanin" panose="00000400000000000000" pitchFamily="2" charset="-78"/>
              </a:rPr>
              <a:t>2- مهم ترین میدان میدان مصرف است. </a:t>
            </a:r>
          </a:p>
          <a:p>
            <a:pPr algn="just"/>
            <a:r>
              <a:rPr lang="fa-IR" smtClean="0">
                <a:cs typeface="B Nazanin" panose="00000400000000000000" pitchFamily="2" charset="-78"/>
              </a:rPr>
              <a:t>3- در میدان مصرف، سرمایه های متفاوتی وجود دارد</a:t>
            </a:r>
          </a:p>
          <a:p>
            <a:pPr algn="just"/>
            <a:r>
              <a:rPr lang="fa-IR" smtClean="0">
                <a:cs typeface="B Nazanin" panose="00000400000000000000" pitchFamily="2" charset="-78"/>
              </a:rPr>
              <a:t>4- در میدان مصرف، منابع تمای بخش محدود است</a:t>
            </a:r>
          </a:p>
          <a:p>
            <a:pPr algn="just"/>
            <a:r>
              <a:rPr lang="fa-IR" smtClean="0">
                <a:cs typeface="B Nazanin" panose="00000400000000000000" pitchFamily="2" charset="-78"/>
              </a:rPr>
              <a:t>5- از مهم ترین منابع تمایز بخش سرمایه  های فرهنگی هستند</a:t>
            </a:r>
          </a:p>
          <a:p>
            <a:pPr algn="just"/>
            <a:r>
              <a:rPr lang="fa-IR" smtClean="0">
                <a:cs typeface="B Nazanin" panose="00000400000000000000" pitchFamily="2" charset="-78"/>
              </a:rPr>
              <a:t>6- افراد در جست و جوی کسب سرمایه های فرهنگی هستند</a:t>
            </a:r>
          </a:p>
          <a:p>
            <a:pPr algn="just"/>
            <a:r>
              <a:rPr lang="fa-IR" smtClean="0">
                <a:cs typeface="B Nazanin" panose="00000400000000000000" pitchFamily="2" charset="-78"/>
              </a:rPr>
              <a:t>7- سرمایه های متفاوت عادتواره های متفاوت ایجاد می کنند. </a:t>
            </a:r>
          </a:p>
          <a:p>
            <a:pPr algn="just"/>
            <a:r>
              <a:rPr lang="fa-IR" smtClean="0">
                <a:cs typeface="B Nazanin" panose="00000400000000000000" pitchFamily="2" charset="-78"/>
              </a:rPr>
              <a:t>8- تفاوت در عادت واره، سرمایه و موقعیت در میدان به تفاوت در سبک زندگی (تمایز) می  انجامد.  </a:t>
            </a:r>
            <a:endParaRPr lang="fa-IR">
              <a:cs typeface="B Nazanin" panose="00000400000000000000" pitchFamily="2" charset="-78"/>
            </a:endParaRPr>
          </a:p>
        </p:txBody>
      </p:sp>
    </p:spTree>
    <p:extLst>
      <p:ext uri="{BB962C8B-B14F-4D97-AF65-F5344CB8AC3E}">
        <p14:creationId xmlns:p14="http://schemas.microsoft.com/office/powerpoint/2010/main" val="3939886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بر هم کنشی اجزای درون میدان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میدان های مصرف بسیار متنوع و پراکنده هستند انها از یک فعالیت تفریحی تا نمودهای  معمول در مکالمات در خانه، محل کار، مدارس و ...را در بر می گیرند. در بازار فرهنگی – و بی شک در هر جای دیگری- مطابقت عرضه و تقاضا نه معلول ساده تحمیل شدن تولید به مصرف است و نه معلول تلاش آگاهانه برای تامین نیازهای مصرف کنندگان، بلکه نتیجه هم آهنگی عینی در منطق نسبتا مستقل است یکی منطق میدان تولید و دیگری منطق میدان مصرف  به گونه ای که منطق مصرف کالاهای فرهنگی، توسط این دو میدان تعیین می شود (بوردیو، 1395)</a:t>
            </a:r>
            <a:endParaRPr lang="fa-IR">
              <a:cs typeface="B Nazanin" panose="00000400000000000000" pitchFamily="2" charset="-78"/>
            </a:endParaRPr>
          </a:p>
        </p:txBody>
      </p:sp>
      <p:sp>
        <p:nvSpPr>
          <p:cNvPr id="4" name="Flowchart: Process 3"/>
          <p:cNvSpPr/>
          <p:nvPr/>
        </p:nvSpPr>
        <p:spPr>
          <a:xfrm>
            <a:off x="1392702" y="4614203"/>
            <a:ext cx="5486400" cy="104100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منطق میدان تولید و دیگری منطق میدان مصرف</a:t>
            </a:r>
            <a:endParaRPr lang="fa-IR"/>
          </a:p>
        </p:txBody>
      </p:sp>
    </p:spTree>
    <p:extLst>
      <p:ext uri="{BB962C8B-B14F-4D97-AF65-F5344CB8AC3E}">
        <p14:creationId xmlns:p14="http://schemas.microsoft.com/office/powerpoint/2010/main" val="4025762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نتایج تحلیل فرا نظری تمایز نشان داد جهان اجتماعی بوردیو مملو از توزیع ناخوشایند موقعیت و منابع است و این امر وی را به سمت نظریه تمایز سوق داد. تاثیرات متضاد فکرات وجود گرایی و ساختار گرایی و کنشگری مارکسیستی نیز علاقه  به نظریه تلفیقی  را در وی به وجود آورد. وی ساختار گرایی سازه ای (</a:t>
            </a:r>
            <a:r>
              <a:rPr lang="en-US" smtClean="0">
                <a:cs typeface="B Nazanin" panose="00000400000000000000" pitchFamily="2" charset="-78"/>
              </a:rPr>
              <a:t>Consrtuctive Structuralism</a:t>
            </a:r>
            <a:r>
              <a:rPr lang="fa-IR" smtClean="0">
                <a:cs typeface="B Nazanin" panose="00000400000000000000" pitchFamily="2" charset="-78"/>
              </a:rPr>
              <a:t>) را راهی برای آشتی عاملیت و ساختار می یابد و بر آن است تا هیچ یک از دو عامل عاملیت و ساختار را تعیین کننده تر و دارای وزن بیشتر در نظر نگیرد. وی عاملیت افراد را به گونه ای درشخان است اما مشکلاتی نیز در دیدگاه مبتنی بر ذائقه و عادتواره از نابرابری وجود دارد که می توان آن ها را به صورت زیر لیست کرد:</a:t>
            </a:r>
            <a:endParaRPr lang="fa-IR">
              <a:cs typeface="B Nazanin" panose="00000400000000000000" pitchFamily="2" charset="-78"/>
            </a:endParaRPr>
          </a:p>
        </p:txBody>
      </p:sp>
    </p:spTree>
    <p:extLst>
      <p:ext uri="{BB962C8B-B14F-4D97-AF65-F5344CB8AC3E}">
        <p14:creationId xmlns:p14="http://schemas.microsoft.com/office/powerpoint/2010/main" val="2388612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اولا وقتی که </a:t>
            </a:r>
            <a:r>
              <a:rPr lang="fa-IR" b="1" smtClean="0">
                <a:solidFill>
                  <a:srgbClr val="FF0000"/>
                </a:solidFill>
                <a:cs typeface="B Nazanin" panose="00000400000000000000" pitchFamily="2" charset="-78"/>
              </a:rPr>
              <a:t>اقتصاددانان نئوکلاسیک </a:t>
            </a:r>
            <a:r>
              <a:rPr lang="fa-IR" smtClean="0">
                <a:cs typeface="B Nazanin" panose="00000400000000000000" pitchFamily="2" charset="-78"/>
              </a:rPr>
              <a:t>سعی می کنند تا به تبیین رفتار بپردازند. به عادت واره ی بوردیو متوسل می شوند، زیرا در هیچ کدام، انتخاب ها و قضاوت های اخلاقی (</a:t>
            </a:r>
            <a:r>
              <a:rPr lang="en-US" smtClean="0">
                <a:cs typeface="B Nazanin" panose="00000400000000000000" pitchFamily="2" charset="-78"/>
              </a:rPr>
              <a:t>Moral Choices</a:t>
            </a:r>
            <a:r>
              <a:rPr lang="fa-IR" smtClean="0">
                <a:cs typeface="B Nazanin" panose="00000400000000000000" pitchFamily="2" charset="-78"/>
              </a:rPr>
              <a:t>) جایگاهی ندارند. </a:t>
            </a:r>
          </a:p>
          <a:p>
            <a:pPr algn="just"/>
            <a:r>
              <a:rPr lang="fa-IR" smtClean="0">
                <a:cs typeface="B Nazanin" panose="00000400000000000000" pitchFamily="2" charset="-78"/>
              </a:rPr>
              <a:t>2- ثانا بوردیو قضاوت های اخلاقی کنشگران را – با نادیده گرفتن آنها و با کم اهمیت  دانستن آنها و وابسته دانستن قضاوت ها به موقعیت قرار گرفتن در میدان اجتماعی تقلیل می دهد. </a:t>
            </a:r>
          </a:p>
          <a:p>
            <a:pPr algn="just"/>
            <a:r>
              <a:rPr lang="fa-IR" smtClean="0">
                <a:cs typeface="B Nazanin" panose="00000400000000000000" pitchFamily="2" charset="-78"/>
              </a:rPr>
              <a:t>3- نظریه بوردیو به طور ضمنی با اولویت دادن به منافع به عنوان مبنایی برای مبارزات اجتماعی، تفسیر رفتار افراد بر اساس سوء ظن نسبت به آنها است، نه درک احساسات افراد و هم دلی با آنان</a:t>
            </a:r>
            <a:endParaRPr lang="fa-IR">
              <a:cs typeface="B Nazanin" panose="00000400000000000000" pitchFamily="2" charset="-78"/>
            </a:endParaRPr>
          </a:p>
        </p:txBody>
      </p:sp>
    </p:spTree>
    <p:extLst>
      <p:ext uri="{BB962C8B-B14F-4D97-AF65-F5344CB8AC3E}">
        <p14:creationId xmlns:p14="http://schemas.microsoft.com/office/powerpoint/2010/main" val="423549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چکیده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نوشتار حاضر در پی معرفی و نقد نظریه تمایز بین بوردیو با یک رویکرد فرانظری است تحلیل فرانظری تمایز با تاکید بر چهار محور زمینه های فکری و اجتماعی نظریه پرداز، مفروضات اساسی، مفاهیم محتوایی، روابط منطقی، گزاره ها و فرایندهای تبیینی نظریه و نقد نظریه صورت گرفته است. نتایج تحلیل فرا نظری نشان داد جهان اجتماعی بوردیو مملو از توزیع ناخوشایند موقعیت و منابع است و این امر دغدغه نظری تمایز را در نزد او برجسته ساخته است. تاثیرات متضاد تفکرات وجودگرایی و ساختارگرایی و کنشگری مارکسیستی، نیز علاقه به نظریه ی تلفیقی را در بوردیو به وجود آورده است. </a:t>
            </a:r>
            <a:endParaRPr lang="fa-IR">
              <a:cs typeface="B Nazanin" panose="00000400000000000000" pitchFamily="2" charset="-78"/>
            </a:endParaRPr>
          </a:p>
        </p:txBody>
      </p:sp>
      <p:sp>
        <p:nvSpPr>
          <p:cNvPr id="4" name="Flowchart: Process 3"/>
          <p:cNvSpPr/>
          <p:nvPr/>
        </p:nvSpPr>
        <p:spPr>
          <a:xfrm>
            <a:off x="1091821" y="4640239"/>
            <a:ext cx="4599295" cy="1337480"/>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تفکرات وجودگرایی و ساختارگرایی و کنشگری مارکسیستی</a:t>
            </a:r>
            <a:endParaRPr lang="fa-IR"/>
          </a:p>
        </p:txBody>
      </p:sp>
    </p:spTree>
    <p:extLst>
      <p:ext uri="{BB962C8B-B14F-4D97-AF65-F5344CB8AC3E}">
        <p14:creationId xmlns:p14="http://schemas.microsoft.com/office/powerpoint/2010/main" val="3239902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وی در این تلفیق، بر آن است تا عاملیت افراد را به گونه ای در نظر گیرد که هم بر ذهن و هم بر ساختار اثر بگذارد. او جامعه را مجموعه به هم پیوسته ای از میدان ها، سرمایه ها و عادت واره ها می داند. حسب نظر او تفاوت در عادتواره، سرمایه و موقعیت در میدان به تفاوت و تمایز سبک های زندگی می انجامد. با این حال، توجه ناکافی به جنبه های اخلاقی کنش، نادیده گرفتن نقش احساسات در روند استدلال و اولویت دادن به منافع به عنوان مبنایی بر رقابت اجتماعی از مهم ترین نقدهای وارده بر نظریه تمایز بوردیو است. </a:t>
            </a:r>
          </a:p>
          <a:p>
            <a:endParaRPr lang="fa-IR"/>
          </a:p>
        </p:txBody>
      </p:sp>
      <p:sp>
        <p:nvSpPr>
          <p:cNvPr id="4" name="Flowchart: Process 3"/>
          <p:cNvSpPr/>
          <p:nvPr/>
        </p:nvSpPr>
        <p:spPr>
          <a:xfrm>
            <a:off x="1322363" y="4712677"/>
            <a:ext cx="4107766" cy="101287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تفاوت و تمایز سبک های زندگی</a:t>
            </a:r>
            <a:endParaRPr lang="fa-IR"/>
          </a:p>
        </p:txBody>
      </p:sp>
    </p:spTree>
    <p:extLst>
      <p:ext uri="{BB962C8B-B14F-4D97-AF65-F5344CB8AC3E}">
        <p14:creationId xmlns:p14="http://schemas.microsoft.com/office/powerpoint/2010/main" val="641546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محقان معانی متفاوتی از فرا نظریه ارائه کرده اند که از تجزیه و تحلیل نظریه ، ایجاد یک نظریه برای نظریه ها، تجزیه و تحلیل ساختارهای نظریه(والاس) ادغام چندگانه نظره ها(ادواردز) تجزیه و تحلیل  فرضیات و مفروضات ضمنی نظریه ، متفاوت است. گرچه در فرهنگ واژگان فرا به «پس از آن پدید آمدن» و «به دنبال» فعالیت های پیشین تعریف شده، در بسیاری از حلقه های جامعه شناسی و فرانظریه پیش شرط بنیادی ساختن نظریه کارامد به حساب می آید. در جامعه شناسی، فرا نظریه معمولا تاکید دارند که تا وقتی به پرسش های بنیادی تر معرفت شناختی و متافیزیکی پاسخ ندهیم، نمی توانیم نظریه پردازی کنیم. </a:t>
            </a:r>
          </a:p>
        </p:txBody>
      </p:sp>
      <p:sp>
        <p:nvSpPr>
          <p:cNvPr id="4" name="Flowchart: Process 3"/>
          <p:cNvSpPr/>
          <p:nvPr/>
        </p:nvSpPr>
        <p:spPr>
          <a:xfrm>
            <a:off x="1617785" y="4797083"/>
            <a:ext cx="4951827" cy="105507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پیش شرط بنیادی ساختن نظریه کارامد</a:t>
            </a:r>
            <a:endParaRPr lang="fa-IR"/>
          </a:p>
        </p:txBody>
      </p:sp>
    </p:spTree>
    <p:extLst>
      <p:ext uri="{BB962C8B-B14F-4D97-AF65-F5344CB8AC3E}">
        <p14:creationId xmlns:p14="http://schemas.microsoft.com/office/powerpoint/2010/main" val="2646819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شرایط که ابهامات زیادی در زمینه نظریه پردازی وجود دارد، فرانظریه پردازی اقدامی سودمند است، زیرا قادر است هم به خود نظریه و هم به نقد آن کمک نماید. فرا نظریه پردازی می تواند همچون یک رویکرد با یک روش مورد استفاده قرار می گیرد. </a:t>
            </a:r>
            <a:endParaRPr lang="fa-IR">
              <a:cs typeface="B Nazanin" panose="00000400000000000000" pitchFamily="2" charset="-78"/>
            </a:endParaRPr>
          </a:p>
        </p:txBody>
      </p:sp>
      <p:sp>
        <p:nvSpPr>
          <p:cNvPr id="4" name="Flowchart: Process 3"/>
          <p:cNvSpPr/>
          <p:nvPr/>
        </p:nvSpPr>
        <p:spPr>
          <a:xfrm>
            <a:off x="1533378" y="3910818"/>
            <a:ext cx="3235570" cy="1097280"/>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رویکرد با یک روش</a:t>
            </a:r>
            <a:endParaRPr lang="fa-IR"/>
          </a:p>
        </p:txBody>
      </p:sp>
    </p:spTree>
    <p:extLst>
      <p:ext uri="{BB962C8B-B14F-4D97-AF65-F5344CB8AC3E}">
        <p14:creationId xmlns:p14="http://schemas.microsoft.com/office/powerpoint/2010/main" val="1789068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والاس(1992) اشکال فرانظریه پردازی را شامل تجزیه نظریه به مولفه های آن، دسته بندی نظریه ها به مقوله های نشان دهنده فرضیه ها، متغیرهای مشاهده پذیر و روابط علی میان آنها در نظر می گیرد</a:t>
            </a:r>
            <a:r>
              <a:rPr lang="fa-IR">
                <a:cs typeface="B Nazanin" panose="00000400000000000000" pitchFamily="2" charset="-78"/>
              </a:rPr>
              <a:t> </a:t>
            </a:r>
            <a:r>
              <a:rPr lang="fa-IR" smtClean="0">
                <a:cs typeface="B Nazanin" panose="00000400000000000000" pitchFamily="2" charset="-78"/>
              </a:rPr>
              <a:t>واینشتاین (1992) فرایند ساخت و اشکال ساخته شده جامعه شناسی/ مرور بازاندیشانه نظریه ها با هدف کشف کثرت، پیوستگی و گسستگی نظریه جامعه شناسی را از اشکال فرانظریه پردازی می داند. </a:t>
            </a:r>
            <a:endParaRPr lang="fa-IR">
              <a:cs typeface="B Nazanin" panose="00000400000000000000" pitchFamily="2" charset="-78"/>
            </a:endParaRPr>
          </a:p>
        </p:txBody>
      </p:sp>
      <p:sp>
        <p:nvSpPr>
          <p:cNvPr id="4" name="Flowchart: Process 3"/>
          <p:cNvSpPr/>
          <p:nvPr/>
        </p:nvSpPr>
        <p:spPr>
          <a:xfrm>
            <a:off x="1561513" y="4332849"/>
            <a:ext cx="5880295" cy="1153551"/>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متغیرهای مشاهده پذیر و روابط علی میان آنها</a:t>
            </a:r>
            <a:endParaRPr lang="fa-IR"/>
          </a:p>
        </p:txBody>
      </p:sp>
    </p:spTree>
    <p:extLst>
      <p:ext uri="{BB962C8B-B14F-4D97-AF65-F5344CB8AC3E}">
        <p14:creationId xmlns:p14="http://schemas.microsoft.com/office/powerpoint/2010/main" val="2710088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مفروضات اساسی </a:t>
            </a:r>
            <a:br>
              <a:rPr lang="fa-IR" smtClean="0">
                <a:solidFill>
                  <a:srgbClr val="FF0000"/>
                </a:solidFill>
                <a:cs typeface="B Nazanin" panose="00000400000000000000" pitchFamily="2" charset="-78"/>
              </a:rPr>
            </a:br>
            <a:r>
              <a:rPr lang="fa-IR" smtClean="0">
                <a:solidFill>
                  <a:srgbClr val="FF0000"/>
                </a:solidFill>
                <a:cs typeface="B Nazanin" panose="00000400000000000000" pitchFamily="2" charset="-78"/>
              </a:rPr>
              <a:t>مفروضات هستی شناختی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بوردیو در بعد هستی شناسی جامعه را فضایی اجتماعی مرکب از مجموعه به هم پیوسته ای از میدان (ساختارها) و افراد دارای عادتواره های مرتبط با میدان می داند که به عنوان کنش گر در قالب قواعد حاکم بر میدان های اجتماعی و طبق عادتواره های خود در جهت دست یابی به انواع سرمایه با هم د رتعامل و رقابت قرار دارند. کنشگران با تعاملات و کنش های خود در تثبیت با تغییر فضای اجتماعی موثر واقع می شوند. </a:t>
            </a:r>
            <a:endParaRPr lang="fa-IR">
              <a:cs typeface="B Nazanin" panose="00000400000000000000" pitchFamily="2" charset="-78"/>
            </a:endParaRPr>
          </a:p>
        </p:txBody>
      </p:sp>
      <p:sp>
        <p:nvSpPr>
          <p:cNvPr id="4" name="Flowchart: Connector 3"/>
          <p:cNvSpPr/>
          <p:nvPr/>
        </p:nvSpPr>
        <p:spPr>
          <a:xfrm>
            <a:off x="1758462" y="4135902"/>
            <a:ext cx="1885070" cy="1350498"/>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عادتواره</a:t>
            </a:r>
            <a:endParaRPr lang="fa-IR"/>
          </a:p>
        </p:txBody>
      </p:sp>
    </p:spTree>
    <p:extLst>
      <p:ext uri="{BB962C8B-B14F-4D97-AF65-F5344CB8AC3E}">
        <p14:creationId xmlns:p14="http://schemas.microsoft.com/office/powerpoint/2010/main" val="188620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ترنر(1372) به عنوان یک منتقد معتقد است اغلب نظریه های جامعه شناختی بیش تر از یک برداشت لفظی را از جامعه به دست می دهند، تا یک  دسته از قضایای دارای استحکام و انسجام منطقی ترنر در مقاله «استفاده و سوء استفاده از فرانظریه» به این نکته اشاره می کند که غیر ممکن است فعالیت های بسیاری، از فرا نظریه پردازان فعلی را علمی محسوب کنیم آنها ما را وارد بحث های فلسفی غیر قابل حل در مورد هستی شناسی ها، متافیزیک، معرفت شناسی و شاید زیبایی شناسی می کنند و با پذیرش ایدئولوژی و تعصابت ضمنی این یا آن ظنریه چیزی جز مجموعه دیگری از تعصبات ایدئولوژیک تولید نمی کنند و ظنریه را حتی بیشتر از تحقیق و ازمایش های تجربی می پذیرند.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507491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بوردیو مناسب با خصلت تکوینی جامعه برای جامعه شناسی هم خصلتی پویا و باز اندیشانه قایل است او برای تحقق این منظور سعی نمود با پرهیز از دوگانه انگاری های ساخت گرایی در برابر فردگرایی، با عینی در برابر ذهنی، با کمی در برابر کیفی با بینش و روشی تلفیقی به مطالعه پدیده های اجتماعی بپردازد تا بتواند ابعاد و جنبه های متفاوت پدید را توصیف نماید و در تبین آن ینز عوامل ذهنی و عینی را مورد توجه قرار دهد. </a:t>
            </a:r>
            <a:endParaRPr lang="fa-IR">
              <a:cs typeface="B Nazanin" panose="00000400000000000000" pitchFamily="2" charset="-78"/>
            </a:endParaRPr>
          </a:p>
        </p:txBody>
      </p:sp>
      <p:sp>
        <p:nvSpPr>
          <p:cNvPr id="4" name="Flowchart: Data 3"/>
          <p:cNvSpPr/>
          <p:nvPr/>
        </p:nvSpPr>
        <p:spPr>
          <a:xfrm>
            <a:off x="1758462" y="3995225"/>
            <a:ext cx="3334043" cy="1927273"/>
          </a:xfrm>
          <a:prstGeom prst="flowChartInputOutp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پرهیز از دوگانه انگاری های ساخت گرایی در برابر فردگرایی</a:t>
            </a:r>
            <a:endParaRPr lang="fa-IR"/>
          </a:p>
        </p:txBody>
      </p:sp>
    </p:spTree>
    <p:extLst>
      <p:ext uri="{BB962C8B-B14F-4D97-AF65-F5344CB8AC3E}">
        <p14:creationId xmlns:p14="http://schemas.microsoft.com/office/powerpoint/2010/main" val="3824371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1699</Words>
  <Application>Microsoft Office PowerPoint</Application>
  <PresentationFormat>Widescreen</PresentationFormat>
  <Paragraphs>44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 Nazanin</vt:lpstr>
      <vt:lpstr>Calibri</vt:lpstr>
      <vt:lpstr>Calibri Light</vt:lpstr>
      <vt:lpstr>Times New Roman</vt:lpstr>
      <vt:lpstr>Office Theme</vt:lpstr>
      <vt:lpstr>عنوان مقاله: تحلیل انتقادی نظریه تمایز بوردیو با رویکرد فرانظری</vt:lpstr>
      <vt:lpstr>چکیده</vt:lpstr>
      <vt:lpstr>PowerPoint Presentation</vt:lpstr>
      <vt:lpstr>PowerPoint Presentation</vt:lpstr>
      <vt:lpstr>PowerPoint Presentation</vt:lpstr>
      <vt:lpstr>PowerPoint Presentation</vt:lpstr>
      <vt:lpstr>مفروضات اساسی  مفروضات هستی شناختی</vt:lpstr>
      <vt:lpstr>PowerPoint Presentation</vt:lpstr>
      <vt:lpstr>PowerPoint Presentation</vt:lpstr>
      <vt:lpstr>PowerPoint Presentation</vt:lpstr>
      <vt:lpstr>تمایز (Distinction)</vt:lpstr>
      <vt:lpstr>بر هم کنشی اجزای عادت واره</vt:lpstr>
      <vt:lpstr>PowerPoint Presentation</vt:lpstr>
      <vt:lpstr>صورت بندی منطقی گزاره های تمایز</vt:lpstr>
      <vt:lpstr>بر هم کنشی اجزای درون میدان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بوردیو وساختار</dc:title>
  <dc:creator>MaZz!i</dc:creator>
  <cp:lastModifiedBy>MaZz!i</cp:lastModifiedBy>
  <cp:revision>13</cp:revision>
  <dcterms:created xsi:type="dcterms:W3CDTF">2025-01-05T12:45:22Z</dcterms:created>
  <dcterms:modified xsi:type="dcterms:W3CDTF">2025-01-05T13:47:59Z</dcterms:modified>
</cp:coreProperties>
</file>