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99" r:id="rId5"/>
    <p:sldId id="300" r:id="rId6"/>
    <p:sldId id="259" r:id="rId7"/>
    <p:sldId id="301" r:id="rId8"/>
    <p:sldId id="260" r:id="rId9"/>
    <p:sldId id="261" r:id="rId10"/>
    <p:sldId id="302" r:id="rId11"/>
    <p:sldId id="262" r:id="rId12"/>
    <p:sldId id="263" r:id="rId13"/>
    <p:sldId id="303" r:id="rId14"/>
    <p:sldId id="264" r:id="rId15"/>
    <p:sldId id="304" r:id="rId16"/>
    <p:sldId id="265" r:id="rId17"/>
    <p:sldId id="30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83" r:id="rId31"/>
    <p:sldId id="297" r:id="rId32"/>
    <p:sldId id="306" r:id="rId33"/>
    <p:sldId id="298" r:id="rId34"/>
    <p:sldId id="295" r:id="rId35"/>
    <p:sldId id="296" r:id="rId36"/>
    <p:sldId id="307" r:id="rId37"/>
    <p:sldId id="308" r:id="rId38"/>
    <p:sldId id="294" r:id="rId39"/>
    <p:sldId id="310" r:id="rId40"/>
    <p:sldId id="309" r:id="rId41"/>
    <p:sldId id="311" r:id="rId42"/>
    <p:sldId id="290" r:id="rId43"/>
    <p:sldId id="292" r:id="rId44"/>
    <p:sldId id="293" r:id="rId45"/>
    <p:sldId id="287" r:id="rId46"/>
    <p:sldId id="288" r:id="rId47"/>
    <p:sldId id="289" r:id="rId48"/>
    <p:sldId id="284" r:id="rId49"/>
    <p:sldId id="285" r:id="rId50"/>
    <p:sldId id="286" r:id="rId51"/>
    <p:sldId id="278" r:id="rId52"/>
    <p:sldId id="282" r:id="rId53"/>
    <p:sldId id="312" r:id="rId54"/>
    <p:sldId id="281" r:id="rId55"/>
    <p:sldId id="279" r:id="rId56"/>
    <p:sldId id="313" r:id="rId57"/>
    <p:sldId id="280" r:id="rId58"/>
    <p:sldId id="314" r:id="rId59"/>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413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FFDBE50-62B6-45A8-86E1-9EAE383D6553}" type="datetimeFigureOut">
              <a:rPr lang="fa-IR" smtClean="0"/>
              <a:t>01/07/1446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0F06F2-789C-472C-88AB-2A2A812E6E8A}" type="slidenum">
              <a:rPr lang="fa-IR" smtClean="0"/>
              <a:t>‹#›</a:t>
            </a:fld>
            <a:endParaRPr lang="fa-IR"/>
          </a:p>
        </p:txBody>
      </p:sp>
    </p:spTree>
    <p:extLst>
      <p:ext uri="{BB962C8B-B14F-4D97-AF65-F5344CB8AC3E}">
        <p14:creationId xmlns:p14="http://schemas.microsoft.com/office/powerpoint/2010/main" val="1714237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FFDBE50-62B6-45A8-86E1-9EAE383D6553}" type="datetimeFigureOut">
              <a:rPr lang="fa-IR" smtClean="0"/>
              <a:t>01/07/1446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0F06F2-789C-472C-88AB-2A2A812E6E8A}" type="slidenum">
              <a:rPr lang="fa-IR" smtClean="0"/>
              <a:t>‹#›</a:t>
            </a:fld>
            <a:endParaRPr lang="fa-IR"/>
          </a:p>
        </p:txBody>
      </p:sp>
    </p:spTree>
    <p:extLst>
      <p:ext uri="{BB962C8B-B14F-4D97-AF65-F5344CB8AC3E}">
        <p14:creationId xmlns:p14="http://schemas.microsoft.com/office/powerpoint/2010/main" val="2326179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FFDBE50-62B6-45A8-86E1-9EAE383D6553}" type="datetimeFigureOut">
              <a:rPr lang="fa-IR" smtClean="0"/>
              <a:t>01/07/1446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0F06F2-789C-472C-88AB-2A2A812E6E8A}" type="slidenum">
              <a:rPr lang="fa-IR" smtClean="0"/>
              <a:t>‹#›</a:t>
            </a:fld>
            <a:endParaRPr lang="fa-IR"/>
          </a:p>
        </p:txBody>
      </p:sp>
    </p:spTree>
    <p:extLst>
      <p:ext uri="{BB962C8B-B14F-4D97-AF65-F5344CB8AC3E}">
        <p14:creationId xmlns:p14="http://schemas.microsoft.com/office/powerpoint/2010/main" val="202564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FFDBE50-62B6-45A8-86E1-9EAE383D6553}" type="datetimeFigureOut">
              <a:rPr lang="fa-IR" smtClean="0"/>
              <a:t>01/07/1446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0F06F2-789C-472C-88AB-2A2A812E6E8A}" type="slidenum">
              <a:rPr lang="fa-IR" smtClean="0"/>
              <a:t>‹#›</a:t>
            </a:fld>
            <a:endParaRPr lang="fa-IR"/>
          </a:p>
        </p:txBody>
      </p:sp>
    </p:spTree>
    <p:extLst>
      <p:ext uri="{BB962C8B-B14F-4D97-AF65-F5344CB8AC3E}">
        <p14:creationId xmlns:p14="http://schemas.microsoft.com/office/powerpoint/2010/main" val="301938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FDBE50-62B6-45A8-86E1-9EAE383D6553}" type="datetimeFigureOut">
              <a:rPr lang="fa-IR" smtClean="0"/>
              <a:t>01/07/1446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0F06F2-789C-472C-88AB-2A2A812E6E8A}" type="slidenum">
              <a:rPr lang="fa-IR" smtClean="0"/>
              <a:t>‹#›</a:t>
            </a:fld>
            <a:endParaRPr lang="fa-IR"/>
          </a:p>
        </p:txBody>
      </p:sp>
    </p:spTree>
    <p:extLst>
      <p:ext uri="{BB962C8B-B14F-4D97-AF65-F5344CB8AC3E}">
        <p14:creationId xmlns:p14="http://schemas.microsoft.com/office/powerpoint/2010/main" val="281874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FFDBE50-62B6-45A8-86E1-9EAE383D6553}" type="datetimeFigureOut">
              <a:rPr lang="fa-IR" smtClean="0"/>
              <a:t>01/07/1446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70F06F2-789C-472C-88AB-2A2A812E6E8A}" type="slidenum">
              <a:rPr lang="fa-IR" smtClean="0"/>
              <a:t>‹#›</a:t>
            </a:fld>
            <a:endParaRPr lang="fa-IR"/>
          </a:p>
        </p:txBody>
      </p:sp>
    </p:spTree>
    <p:extLst>
      <p:ext uri="{BB962C8B-B14F-4D97-AF65-F5344CB8AC3E}">
        <p14:creationId xmlns:p14="http://schemas.microsoft.com/office/powerpoint/2010/main" val="272362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FFDBE50-62B6-45A8-86E1-9EAE383D6553}" type="datetimeFigureOut">
              <a:rPr lang="fa-IR" smtClean="0"/>
              <a:t>01/07/1446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70F06F2-789C-472C-88AB-2A2A812E6E8A}" type="slidenum">
              <a:rPr lang="fa-IR" smtClean="0"/>
              <a:t>‹#›</a:t>
            </a:fld>
            <a:endParaRPr lang="fa-IR"/>
          </a:p>
        </p:txBody>
      </p:sp>
    </p:spTree>
    <p:extLst>
      <p:ext uri="{BB962C8B-B14F-4D97-AF65-F5344CB8AC3E}">
        <p14:creationId xmlns:p14="http://schemas.microsoft.com/office/powerpoint/2010/main" val="1221452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FFDBE50-62B6-45A8-86E1-9EAE383D6553}" type="datetimeFigureOut">
              <a:rPr lang="fa-IR" smtClean="0"/>
              <a:t>01/07/1446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70F06F2-789C-472C-88AB-2A2A812E6E8A}" type="slidenum">
              <a:rPr lang="fa-IR" smtClean="0"/>
              <a:t>‹#›</a:t>
            </a:fld>
            <a:endParaRPr lang="fa-IR"/>
          </a:p>
        </p:txBody>
      </p:sp>
    </p:spTree>
    <p:extLst>
      <p:ext uri="{BB962C8B-B14F-4D97-AF65-F5344CB8AC3E}">
        <p14:creationId xmlns:p14="http://schemas.microsoft.com/office/powerpoint/2010/main" val="34389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DBE50-62B6-45A8-86E1-9EAE383D6553}" type="datetimeFigureOut">
              <a:rPr lang="fa-IR" smtClean="0"/>
              <a:t>01/07/1446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70F06F2-789C-472C-88AB-2A2A812E6E8A}" type="slidenum">
              <a:rPr lang="fa-IR" smtClean="0"/>
              <a:t>‹#›</a:t>
            </a:fld>
            <a:endParaRPr lang="fa-IR"/>
          </a:p>
        </p:txBody>
      </p:sp>
    </p:spTree>
    <p:extLst>
      <p:ext uri="{BB962C8B-B14F-4D97-AF65-F5344CB8AC3E}">
        <p14:creationId xmlns:p14="http://schemas.microsoft.com/office/powerpoint/2010/main" val="327453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FDBE50-62B6-45A8-86E1-9EAE383D6553}" type="datetimeFigureOut">
              <a:rPr lang="fa-IR" smtClean="0"/>
              <a:t>01/07/1446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70F06F2-789C-472C-88AB-2A2A812E6E8A}" type="slidenum">
              <a:rPr lang="fa-IR" smtClean="0"/>
              <a:t>‹#›</a:t>
            </a:fld>
            <a:endParaRPr lang="fa-IR"/>
          </a:p>
        </p:txBody>
      </p:sp>
    </p:spTree>
    <p:extLst>
      <p:ext uri="{BB962C8B-B14F-4D97-AF65-F5344CB8AC3E}">
        <p14:creationId xmlns:p14="http://schemas.microsoft.com/office/powerpoint/2010/main" val="163303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FDBE50-62B6-45A8-86E1-9EAE383D6553}" type="datetimeFigureOut">
              <a:rPr lang="fa-IR" smtClean="0"/>
              <a:t>01/07/1446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70F06F2-789C-472C-88AB-2A2A812E6E8A}" type="slidenum">
              <a:rPr lang="fa-IR" smtClean="0"/>
              <a:t>‹#›</a:t>
            </a:fld>
            <a:endParaRPr lang="fa-IR"/>
          </a:p>
        </p:txBody>
      </p:sp>
    </p:spTree>
    <p:extLst>
      <p:ext uri="{BB962C8B-B14F-4D97-AF65-F5344CB8AC3E}">
        <p14:creationId xmlns:p14="http://schemas.microsoft.com/office/powerpoint/2010/main" val="1047380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FDBE50-62B6-45A8-86E1-9EAE383D6553}" type="datetimeFigureOut">
              <a:rPr lang="fa-IR" smtClean="0"/>
              <a:t>01/07/1446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0F06F2-789C-472C-88AB-2A2A812E6E8A}" type="slidenum">
              <a:rPr lang="fa-IR" smtClean="0"/>
              <a:t>‹#›</a:t>
            </a:fld>
            <a:endParaRPr lang="fa-IR"/>
          </a:p>
        </p:txBody>
      </p:sp>
    </p:spTree>
    <p:extLst>
      <p:ext uri="{BB962C8B-B14F-4D97-AF65-F5344CB8AC3E}">
        <p14:creationId xmlns:p14="http://schemas.microsoft.com/office/powerpoint/2010/main" val="1491568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Nazanin" panose="00000400000000000000" pitchFamily="2" charset="-78"/>
              </a:rPr>
              <a:t>عنوان مقاله: </a:t>
            </a:r>
            <a:r>
              <a:rPr lang="fa-IR" sz="4400" smtClean="0">
                <a:cs typeface="B Nazanin" panose="00000400000000000000" pitchFamily="2" charset="-78"/>
              </a:rPr>
              <a:t>مدیریت منابع انسانی در حال پیر شدن</a:t>
            </a:r>
            <a:endParaRPr lang="fa-IR" sz="44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a:t>
            </a:r>
            <a:r>
              <a:rPr lang="fa-IR" smtClean="0">
                <a:cs typeface="B Nazanin" panose="00000400000000000000" pitchFamily="2" charset="-78"/>
              </a:rPr>
              <a:t>: محمد رضا معماری </a:t>
            </a:r>
            <a:r>
              <a:rPr lang="fa-IR" smtClean="0">
                <a:cs typeface="B Nazanin" panose="00000400000000000000" pitchFamily="2" charset="-78"/>
              </a:rPr>
              <a:t>آرانی</a:t>
            </a:r>
          </a:p>
          <a:p>
            <a:r>
              <a:rPr lang="fa-IR" smtClean="0">
                <a:solidFill>
                  <a:srgbClr val="FF0000"/>
                </a:solidFill>
                <a:cs typeface="B Nazanin" panose="00000400000000000000" pitchFamily="2" charset="-78"/>
              </a:rPr>
              <a:t>منبع: </a:t>
            </a:r>
            <a:r>
              <a:rPr lang="fa-IR">
                <a:cs typeface="B Nazanin" panose="00000400000000000000" pitchFamily="2" charset="-78"/>
              </a:rPr>
              <a:t>تامین اجتماعی دوره 11 بهار و تابستان 1391 شماره 1 و 2 (پیاپی 36 و </a:t>
            </a:r>
            <a:r>
              <a:rPr lang="fa-IR">
                <a:cs typeface="B Nazanin" panose="00000400000000000000" pitchFamily="2" charset="-78"/>
              </a:rPr>
              <a:t>37</a:t>
            </a:r>
            <a:r>
              <a:rPr lang="fa-IR" smtClean="0">
                <a:cs typeface="B Nazanin" panose="00000400000000000000" pitchFamily="2" charset="-78"/>
              </a:rPr>
              <a:t>)</a:t>
            </a:r>
          </a:p>
          <a:p>
            <a:r>
              <a:rPr lang="fa-IR" smtClean="0">
                <a:cs typeface="B Nazanin" panose="00000400000000000000" pitchFamily="2" charset="-78"/>
              </a:rPr>
              <a:t>صص 135-156</a:t>
            </a:r>
            <a:endParaRPr lang="fa-IR">
              <a:cs typeface="B Nazanin" panose="00000400000000000000" pitchFamily="2" charset="-78"/>
            </a:endParaRPr>
          </a:p>
        </p:txBody>
      </p:sp>
    </p:spTree>
    <p:extLst>
      <p:ext uri="{BB962C8B-B14F-4D97-AF65-F5344CB8AC3E}">
        <p14:creationId xmlns:p14="http://schemas.microsoft.com/office/powerpoint/2010/main" val="2971104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از انجا که نیروی انسانی با فرآوری های خود به آفرینش دارایی های ملی و به ساختن و فعالیت های تولیدی و صنعتی می پردازند، سرچشمه اقتصاد و تولید به شمار می آیند. نیروی انسانی و توانایی های اندیشه، مولد دارایی ها و پدید آورنده اقتصاد شکوفا در جامعه است. از مهم ترین عواملی که در برنامه ریزی منابع انسانی در سطوح سازمانی و ملی باید به </a:t>
            </a:r>
            <a:r>
              <a:rPr lang="fa-IR">
                <a:cs typeface="B Nazanin" panose="00000400000000000000" pitchFamily="2" charset="-78"/>
              </a:rPr>
              <a:t>آن </a:t>
            </a:r>
            <a:r>
              <a:rPr lang="fa-IR" smtClean="0">
                <a:cs typeface="B Nazanin" panose="00000400000000000000" pitchFamily="2" charset="-78"/>
              </a:rPr>
              <a:t>توجه </a:t>
            </a:r>
            <a:r>
              <a:rPr lang="fa-IR">
                <a:cs typeface="B Nazanin" panose="00000400000000000000" pitchFamily="2" charset="-78"/>
              </a:rPr>
              <a:t>شود، نیروی کار در دسترس است. ساختار سنی نیروی کار در دسترس از اهمیت فراوانی برخوردار است. صعود یا نزول نرخ رشد سن و سابقه در افزایش یا کاهش نیروی کار و نیاز به انجام کار توسط نیروی انسانی تاثیر گذار است. </a:t>
            </a:r>
          </a:p>
          <a:p>
            <a:endParaRPr lang="fa-IR"/>
          </a:p>
        </p:txBody>
      </p:sp>
      <p:sp>
        <p:nvSpPr>
          <p:cNvPr id="4" name="Flowchart: Alternate Process 3"/>
          <p:cNvSpPr/>
          <p:nvPr/>
        </p:nvSpPr>
        <p:spPr>
          <a:xfrm>
            <a:off x="1237957" y="4600135"/>
            <a:ext cx="3713871" cy="1237957"/>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آفرینش دارایی های ملی</a:t>
            </a:r>
            <a:endParaRPr lang="fa-IR"/>
          </a:p>
        </p:txBody>
      </p:sp>
    </p:spTree>
    <p:extLst>
      <p:ext uri="{BB962C8B-B14F-4D97-AF65-F5344CB8AC3E}">
        <p14:creationId xmlns:p14="http://schemas.microsoft.com/office/powerpoint/2010/main" val="2803300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سازمان تامین اجتماعی به دلیل ماهیت خاص فعالیت ها، منابع انسانی با ارزش ترین سرمایه ها محسوب می شوند و ادامه فعالیت  های سازمان بدون توه به مسائل انسانی و پرورش آنها امکان پذیر نمی باشد. زیرا جایگزینی و تجهیز نیروی انسانی جدید به ویژه در بخش های تخصصی نیازمند آموزش های لازم بوده که این امر با مشکلات عدیده ای همراه است. باید توجه داشت، در مدیریت نیروی انسانی خط مشی ها و مقررات فقط وسیله ای جهت تصمیم گیری بوده و نمی تواند جایگزین قضاوت های منطقی و صحیح مدیران و شیوه های رفتاری آنها در برخورد با مسائل انسانی باشد. </a:t>
            </a:r>
            <a:endParaRPr lang="fa-IR">
              <a:cs typeface="B Nazanin" panose="00000400000000000000" pitchFamily="2" charset="-78"/>
            </a:endParaRPr>
          </a:p>
        </p:txBody>
      </p:sp>
      <p:sp>
        <p:nvSpPr>
          <p:cNvPr id="4" name="Flowchart: Process 3"/>
          <p:cNvSpPr/>
          <p:nvPr/>
        </p:nvSpPr>
        <p:spPr>
          <a:xfrm>
            <a:off x="1223889" y="4572000"/>
            <a:ext cx="4923693" cy="1069145"/>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chemeClr val="accent2">
                    <a:lumMod val="75000"/>
                  </a:schemeClr>
                </a:solidFill>
                <a:cs typeface="B Nazanin" panose="00000400000000000000" pitchFamily="2" charset="-78"/>
              </a:rPr>
              <a:t>قضاوت های منطقی و صحیح مدیران و شیوه های رفتاری آنها</a:t>
            </a:r>
            <a:endParaRPr lang="fa-IR" b="1">
              <a:solidFill>
                <a:schemeClr val="accent2">
                  <a:lumMod val="75000"/>
                </a:schemeClr>
              </a:solidFill>
            </a:endParaRPr>
          </a:p>
        </p:txBody>
      </p:sp>
    </p:spTree>
    <p:extLst>
      <p:ext uri="{BB962C8B-B14F-4D97-AF65-F5344CB8AC3E}">
        <p14:creationId xmlns:p14="http://schemas.microsoft.com/office/powerpoint/2010/main" val="2429479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جرقه ای که در ذهن من باعث تهیه این مقاله  شد ساختار سنی و سابقه ای افراد شاغل در شعبه محل کارم که شاید در سایر </a:t>
            </a:r>
            <a:r>
              <a:rPr lang="fa-IR" smtClean="0">
                <a:cs typeface="B Nazanin" panose="00000400000000000000" pitchFamily="2" charset="-78"/>
              </a:rPr>
              <a:t>شعب سازمان </a:t>
            </a:r>
            <a:r>
              <a:rPr lang="fa-IR" smtClean="0">
                <a:cs typeface="B Nazanin" panose="00000400000000000000" pitchFamily="2" charset="-78"/>
              </a:rPr>
              <a:t>نیز به علت سیاست های سازمان در عدم استخدام نیرو جلب توجه می کرد، ولی در شعبه کاشان حادتر بود، در این بحث پیش بینی می شود در آینده ای نزدیک کادر شعبه با خلاء نیرو مواجه می شود. با ادامه کار در این زمینه متوجه وجود این مشکل در سطح استان با جامعه آماری بالاتر شدم. </a:t>
            </a:r>
          </a:p>
        </p:txBody>
      </p:sp>
      <p:sp>
        <p:nvSpPr>
          <p:cNvPr id="4" name="Flowchart: Alternate Process 3"/>
          <p:cNvSpPr/>
          <p:nvPr/>
        </p:nvSpPr>
        <p:spPr>
          <a:xfrm>
            <a:off x="1448972" y="4192172"/>
            <a:ext cx="3249637" cy="1308296"/>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2060"/>
                </a:solidFill>
                <a:cs typeface="B Nazanin" panose="00000400000000000000" pitchFamily="2" charset="-78"/>
              </a:rPr>
              <a:t>سیاست های سازمان در عدم استخدام نیرو</a:t>
            </a:r>
            <a:endParaRPr lang="fa-IR" b="1">
              <a:solidFill>
                <a:srgbClr val="002060"/>
              </a:solidFill>
            </a:endParaRPr>
          </a:p>
        </p:txBody>
      </p:sp>
    </p:spTree>
    <p:extLst>
      <p:ext uri="{BB962C8B-B14F-4D97-AF65-F5344CB8AC3E}">
        <p14:creationId xmlns:p14="http://schemas.microsoft.com/office/powerpoint/2010/main" val="1371055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ابتدا مشکلات پیش رو در این زمینه مطرح می شود و راهکارهای جهانی مقابله  با آن مانند بازنشستگی مرحله ای و جانشین پروری مطرح می شود. </a:t>
            </a:r>
          </a:p>
          <a:p>
            <a:pPr algn="just"/>
            <a:r>
              <a:rPr lang="fa-IR">
                <a:cs typeface="B Nazanin" panose="00000400000000000000" pitchFamily="2" charset="-78"/>
              </a:rPr>
              <a:t>هر چند این راهکارها در عمل نیاز به تغییر قوانین و مقررات سازمان دارد، لیکن می تواند در سطح کلان ذهن مدیران را جهت تغییرات آنی به چالش وا دارد. </a:t>
            </a:r>
          </a:p>
          <a:p>
            <a:pPr algn="just"/>
            <a:r>
              <a:rPr lang="fa-IR">
                <a:cs typeface="B Nazanin" panose="00000400000000000000" pitchFamily="2" charset="-78"/>
              </a:rPr>
              <a:t>در پایان نتیجه گیری بحث و پیشنهاداتی ارائه می شود که امید است رهگشا باشد. </a:t>
            </a:r>
          </a:p>
          <a:p>
            <a:endParaRPr lang="fa-IR"/>
          </a:p>
        </p:txBody>
      </p:sp>
    </p:spTree>
    <p:extLst>
      <p:ext uri="{BB962C8B-B14F-4D97-AF65-F5344CB8AC3E}">
        <p14:creationId xmlns:p14="http://schemas.microsoft.com/office/powerpoint/2010/main" val="3938006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معرفی سازمان تامین اجتماعی: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سازمان تامین اجتماعی یک نهاد بیمه گر تامین اجتماعی است که ماموریت اصلی آن پوشش کارگران مزد و حقوق بگیر(به صورت اجباری) و صاحبان حرف و مشاغل آزاد (به صورت اختیاری) است. جمعیت تحت پوشش این صندوق،  شامل حدود 10 و نیم میلیون نفر بیمه شده و نزدیک به یک میلیون نفر مستمری بگیر است که با در نظر گرفتن افراد خانواده بیمه شدگان، جمعیت تحت پوشش این نهاد برای خدمات درمانی به بیش از 32 میلیون نفر می رسد. </a:t>
            </a:r>
            <a:endParaRPr lang="fa-IR">
              <a:cs typeface="B Nazanin" panose="00000400000000000000" pitchFamily="2" charset="-78"/>
            </a:endParaRPr>
          </a:p>
        </p:txBody>
      </p:sp>
    </p:spTree>
    <p:extLst>
      <p:ext uri="{BB962C8B-B14F-4D97-AF65-F5344CB8AC3E}">
        <p14:creationId xmlns:p14="http://schemas.microsoft.com/office/powerpoint/2010/main" val="2742265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بر اساس قانون سازمان تامین اجتماعی یک نهاد عمومی غیر دولتی است که بخش عمده منابع آن از محل حق بیمه ها (با مشارکت بیمه شده و کارفرما) تامین می شود و متکی به منابع دولتی نیست. به همین دلیل، دارایی ها و سرمایه های آن متعلق به اقشار تحت پوشش در نسل های متوالی است و نمی تواند قابل ادغام یا هیچ یک سازمان ها و موسسات دولتی یا غیر دولتی باشد. تکیه گاه اصلی این نهاد، مشارکت سه جانبه کارفرمایان، بیمه شدگان و دولت در عرصه های مختلف سیاستگذاری، تصمیم گیری های کلان و تامین منابع مالی است. </a:t>
            </a:r>
          </a:p>
          <a:p>
            <a:endParaRPr lang="fa-IR"/>
          </a:p>
        </p:txBody>
      </p:sp>
      <p:sp>
        <p:nvSpPr>
          <p:cNvPr id="4" name="Flowchart: Process 3"/>
          <p:cNvSpPr/>
          <p:nvPr/>
        </p:nvSpPr>
        <p:spPr>
          <a:xfrm>
            <a:off x="2797126" y="4628271"/>
            <a:ext cx="6597748" cy="1153551"/>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70C0"/>
                </a:solidFill>
                <a:cs typeface="B Nazanin" panose="00000400000000000000" pitchFamily="2" charset="-78"/>
              </a:rPr>
              <a:t>مشارکت سه جانبه کارفرمایان، بیمه شدگان و دولت</a:t>
            </a:r>
            <a:endParaRPr lang="fa-IR" b="1">
              <a:solidFill>
                <a:srgbClr val="0070C0"/>
              </a:solidFill>
            </a:endParaRPr>
          </a:p>
        </p:txBody>
      </p:sp>
    </p:spTree>
    <p:extLst>
      <p:ext uri="{BB962C8B-B14F-4D97-AF65-F5344CB8AC3E}">
        <p14:creationId xmlns:p14="http://schemas.microsoft.com/office/powerpoint/2010/main" val="1674122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اصول و مبنی بیمه گری این سازمان به نحوی تنظیم شده که بین اهداف اصلی آن با اهداف کلان نظام اقتصادی کشور همسویی کامل وجود دارد. از یک سو رونق  فعالیت های تولیدی و صنعتی موجب افزایش جمعیت تحت پوشش بیمه و تقویت منابع مالی این سازمان می شود و از سوی دیگر پوشش بیمه ای کارگران به افزایش اطمینان خاطر، ایجاد امنیت روحی، سلامت جسمی و در نهایت ارتقای بهره وری نیروی کار منجر می شود. </a:t>
            </a:r>
          </a:p>
        </p:txBody>
      </p:sp>
      <p:sp>
        <p:nvSpPr>
          <p:cNvPr id="4" name="Flowchart: Alternate Process 3"/>
          <p:cNvSpPr/>
          <p:nvPr/>
        </p:nvSpPr>
        <p:spPr>
          <a:xfrm>
            <a:off x="1336430" y="4290646"/>
            <a:ext cx="4600135" cy="1350499"/>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chemeClr val="accent2">
                    <a:lumMod val="75000"/>
                  </a:schemeClr>
                </a:solidFill>
                <a:cs typeface="B Nazanin" panose="00000400000000000000" pitchFamily="2" charset="-78"/>
              </a:rPr>
              <a:t>افزایش جمعیت تحت پوشش بیمه و تقویت منابع مالی</a:t>
            </a:r>
            <a:endParaRPr lang="fa-IR" b="1">
              <a:solidFill>
                <a:schemeClr val="accent2">
                  <a:lumMod val="75000"/>
                </a:schemeClr>
              </a:solidFill>
            </a:endParaRPr>
          </a:p>
        </p:txBody>
      </p:sp>
    </p:spTree>
    <p:extLst>
      <p:ext uri="{BB962C8B-B14F-4D97-AF65-F5344CB8AC3E}">
        <p14:creationId xmlns:p14="http://schemas.microsoft.com/office/powerpoint/2010/main" val="262750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همچنین همه عواملی که فعالیت های اقتصادی و صنعتی را تحت تاثیر قرار می دهد، بر منابع و مصارف سازمان تامین اجتماعی نیز اثرگذار است. از جمله این عوامل می توان به بحران بیکاری، افزایش نرخ سالمندی، بی ثباتی در فعالیت های اقتصادی، افزایش حوادث، سوانح در کشور و رشد روز افزون هزینه های درمان اشاره کرد. </a:t>
            </a:r>
          </a:p>
          <a:p>
            <a:endParaRPr lang="fa-IR"/>
          </a:p>
        </p:txBody>
      </p:sp>
    </p:spTree>
    <p:extLst>
      <p:ext uri="{BB962C8B-B14F-4D97-AF65-F5344CB8AC3E}">
        <p14:creationId xmlns:p14="http://schemas.microsoft.com/office/powerpoint/2010/main" val="1401432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تعهدات این سازمان برابر استاندارد های تعیین شده به وسیله </a:t>
            </a:r>
            <a:r>
              <a:rPr lang="fa-IR" b="1" smtClean="0">
                <a:solidFill>
                  <a:schemeClr val="accent2">
                    <a:lumMod val="75000"/>
                  </a:schemeClr>
                </a:solidFill>
                <a:cs typeface="B Nazanin" panose="00000400000000000000" pitchFamily="2" charset="-78"/>
              </a:rPr>
              <a:t>سازمان بین المللی کار </a:t>
            </a:r>
            <a:r>
              <a:rPr lang="fa-IR" smtClean="0">
                <a:cs typeface="B Nazanin" panose="00000400000000000000" pitchFamily="2" charset="-78"/>
              </a:rPr>
              <a:t>و سازمان بین المللی تامین اجتماعی تنظیم شده و بالاترین حد این استاندارد را در بر می گیرد. چگونگی تحقق این تعهدات و ارائه خدمات به وسیله این نهاد را قانون معین کرده است. </a:t>
            </a:r>
          </a:p>
          <a:p>
            <a:pPr algn="just"/>
            <a:r>
              <a:rPr lang="fa-IR" smtClean="0">
                <a:cs typeface="B Nazanin" panose="00000400000000000000" pitchFamily="2" charset="-78"/>
              </a:rPr>
              <a:t>: </a:t>
            </a:r>
            <a:endParaRPr lang="fa-IR" smtClean="0">
              <a:cs typeface="B Nazanin" panose="00000400000000000000" pitchFamily="2" charset="-78"/>
            </a:endParaRP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332474" y="4164696"/>
            <a:ext cx="3562350" cy="1285875"/>
          </a:xfrm>
          <a:prstGeom prst="rect">
            <a:avLst/>
          </a:prstGeom>
        </p:spPr>
      </p:pic>
    </p:spTree>
    <p:extLst>
      <p:ext uri="{BB962C8B-B14F-4D97-AF65-F5344CB8AC3E}">
        <p14:creationId xmlns:p14="http://schemas.microsoft.com/office/powerpoint/2010/main" val="4037612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a:solidFill>
                  <a:srgbClr val="FF0000"/>
                </a:solidFill>
                <a:cs typeface="B Nazanin" panose="00000400000000000000" pitchFamily="2" charset="-78"/>
              </a:rPr>
              <a:t>مهم ترین تعهدات و خدمات سازمان تامین اجتماعی بر مبنای قانون تامین اجتماعی و مقررات مربوط به آن، به شرح </a:t>
            </a:r>
            <a:r>
              <a:rPr lang="fa-IR" sz="3600">
                <a:solidFill>
                  <a:srgbClr val="FF0000"/>
                </a:solidFill>
                <a:cs typeface="B Nazanin" panose="00000400000000000000" pitchFamily="2" charset="-78"/>
              </a:rPr>
              <a:t>زیر </a:t>
            </a:r>
            <a:r>
              <a:rPr lang="fa-IR" sz="3600" smtClean="0">
                <a:solidFill>
                  <a:srgbClr val="FF0000"/>
                </a:solidFill>
                <a:cs typeface="B Nazanin" panose="00000400000000000000" pitchFamily="2" charset="-78"/>
              </a:rPr>
              <a:t>است:</a:t>
            </a:r>
            <a:endParaRPr lang="fa-IR" sz="360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حمایت در برابر حوادث، بیماریها و بارداری</a:t>
            </a:r>
          </a:p>
          <a:p>
            <a:pPr algn="just"/>
            <a:r>
              <a:rPr lang="fa-IR" smtClean="0">
                <a:cs typeface="B Nazanin" panose="00000400000000000000" pitchFamily="2" charset="-78"/>
              </a:rPr>
              <a:t>مستمری و بازنشستگی </a:t>
            </a:r>
          </a:p>
          <a:p>
            <a:pPr algn="just"/>
            <a:r>
              <a:rPr lang="fa-IR" smtClean="0">
                <a:cs typeface="B Nazanin" panose="00000400000000000000" pitchFamily="2" charset="-78"/>
              </a:rPr>
              <a:t>مستمری از کار افتادگی </a:t>
            </a:r>
          </a:p>
          <a:p>
            <a:pPr algn="just"/>
            <a:r>
              <a:rPr lang="fa-IR" smtClean="0">
                <a:cs typeface="B Nazanin" panose="00000400000000000000" pitchFamily="2" charset="-78"/>
              </a:rPr>
              <a:t>مستمری بازماندگان </a:t>
            </a:r>
          </a:p>
          <a:p>
            <a:pPr algn="just"/>
            <a:r>
              <a:rPr lang="fa-IR" smtClean="0">
                <a:cs typeface="B Nazanin" panose="00000400000000000000" pitchFamily="2" charset="-78"/>
              </a:rPr>
              <a:t>مقرری بیمه بیکاری</a:t>
            </a:r>
          </a:p>
          <a:p>
            <a:pPr algn="just"/>
            <a:r>
              <a:rPr lang="fa-IR" smtClean="0">
                <a:cs typeface="B Nazanin" panose="00000400000000000000" pitchFamily="2" charset="-78"/>
              </a:rPr>
              <a:t>غرامت دستمزد ایام بیماری</a:t>
            </a:r>
          </a:p>
          <a:p>
            <a:pPr algn="just"/>
            <a:r>
              <a:rPr lang="fa-IR" smtClean="0">
                <a:cs typeface="B Nazanin" panose="00000400000000000000" pitchFamily="2" charset="-78"/>
              </a:rPr>
              <a:t>پرداخت هزینه وسایل کمک پزشکی</a:t>
            </a:r>
          </a:p>
          <a:p>
            <a:pPr algn="just"/>
            <a:r>
              <a:rPr lang="fa-IR" smtClean="0">
                <a:cs typeface="B Nazanin" panose="00000400000000000000" pitchFamily="2" charset="-78"/>
              </a:rPr>
              <a:t>کمک هزینه ازدواج</a:t>
            </a:r>
            <a:endParaRPr lang="fa-IR">
              <a:cs typeface="B Nazanin" panose="00000400000000000000" pitchFamily="2" charset="-78"/>
            </a:endParaRPr>
          </a:p>
        </p:txBody>
      </p:sp>
    </p:spTree>
    <p:extLst>
      <p:ext uri="{BB962C8B-B14F-4D97-AF65-F5344CB8AC3E}">
        <p14:creationId xmlns:p14="http://schemas.microsoft.com/office/powerpoint/2010/main" val="186399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چکیده:</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انجایی که نیروی انسانی با فر اوری های خود نسبت به افزایش دارای های ملی و ساختن مصنوعات و تولید انواع وسایل مورد نیاز می پردازد، این خود سرچشمه اقتصاد و تولید به شمار می آید. ترکیب سنی و سابقه اضای سازمان به نوبه خود یکی از عوامل تعیین کننده ساختار و عملکرد آن به شمار می رود. </a:t>
            </a:r>
          </a:p>
          <a:p>
            <a:pPr algn="just"/>
            <a:r>
              <a:rPr lang="fa-IR" smtClean="0">
                <a:cs typeface="B Nazanin" panose="00000400000000000000" pitchFamily="2" charset="-78"/>
              </a:rPr>
              <a:t>در سازمان تامین اجتماعی به دلیل ماهیت خاص، فعالیت های منابع انسانی با ارزش ترین سرمایه ها محسوب می شود و ادامه فعالیت های صندوق بدون توجه به مسائل انسانی و پرورش امکان پذیر نمی باشد. </a:t>
            </a:r>
            <a:endParaRPr lang="fa-IR">
              <a:cs typeface="B Nazanin" panose="00000400000000000000" pitchFamily="2" charset="-78"/>
            </a:endParaRPr>
          </a:p>
        </p:txBody>
      </p:sp>
      <p:sp>
        <p:nvSpPr>
          <p:cNvPr id="4" name="Flowchart: Process 3"/>
          <p:cNvSpPr/>
          <p:nvPr/>
        </p:nvSpPr>
        <p:spPr>
          <a:xfrm>
            <a:off x="1637731" y="4667534"/>
            <a:ext cx="2893326" cy="8734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ماهیت خاص</a:t>
            </a:r>
            <a:endParaRPr lang="fa-IR"/>
          </a:p>
        </p:txBody>
      </p:sp>
    </p:spTree>
    <p:extLst>
      <p:ext uri="{BB962C8B-B14F-4D97-AF65-F5344CB8AC3E}">
        <p14:creationId xmlns:p14="http://schemas.microsoft.com/office/powerpoint/2010/main" val="3019265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ادراه کل استان اصفهان</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ادارات کل استان اصفهان به دلیل حجم و وسعت کارش یکی از بزرگترین ادارات کل کشور در بخش بیمه ای می باشد که دارای 38 شعبه و 13 کارگزاری را تحت پوشش خود دارد. سابقه و سن کارمندان این اداره کل نشان دهنده یک نمونه کامل از جامعه آماری کل کارمندان سازمان در بخش بیمه ای می باشد. </a:t>
            </a:r>
            <a:endParaRPr lang="fa-IR">
              <a:cs typeface="B Nazanin" panose="00000400000000000000" pitchFamily="2" charset="-78"/>
            </a:endParaRPr>
          </a:p>
        </p:txBody>
      </p:sp>
      <p:sp>
        <p:nvSpPr>
          <p:cNvPr id="4" name="Flowchart: Process 3"/>
          <p:cNvSpPr/>
          <p:nvPr/>
        </p:nvSpPr>
        <p:spPr>
          <a:xfrm>
            <a:off x="1589649" y="4178105"/>
            <a:ext cx="3573194" cy="1181686"/>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یکی از بزرگترین ادارات کل کشور در بخش بیمه ای</a:t>
            </a:r>
            <a:endParaRPr lang="fa-IR"/>
          </a:p>
        </p:txBody>
      </p:sp>
    </p:spTree>
    <p:extLst>
      <p:ext uri="{BB962C8B-B14F-4D97-AF65-F5344CB8AC3E}">
        <p14:creationId xmlns:p14="http://schemas.microsoft.com/office/powerpoint/2010/main" val="3268156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سازمان تامین اجتماعی شعبه کاشان</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شعبه کاشان یکی از قدیم ترین و بزرگترین شعب استان می باشد . هم اکنون بیش از 70 هزار بیمه شده اصلی و 17 هزار مستمری بگیر تبعی و بیش از 2000 هزار نفر افراد اصلی و تبعی را تحت پوشش خود دارد که این مهم توسط کادر 90 </a:t>
            </a:r>
            <a:r>
              <a:rPr lang="fa-IR" smtClean="0">
                <a:cs typeface="B Nazanin" panose="00000400000000000000" pitchFamily="2" charset="-78"/>
              </a:rPr>
              <a:t>نفری شعبه </a:t>
            </a:r>
            <a:r>
              <a:rPr lang="fa-IR" smtClean="0">
                <a:cs typeface="B Nazanin" panose="00000400000000000000" pitchFamily="2" charset="-78"/>
              </a:rPr>
              <a:t>تامین می شود و این در حالی است که شهرستان کاشان و توابع اش توسط همین شعبه و دو کارگزاری تحت پوشش قرار می گیرد. </a:t>
            </a:r>
            <a:endParaRPr lang="fa-IR">
              <a:cs typeface="B Nazanin" panose="00000400000000000000" pitchFamily="2" charset="-78"/>
            </a:endParaRPr>
          </a:p>
        </p:txBody>
      </p:sp>
      <p:sp>
        <p:nvSpPr>
          <p:cNvPr id="4" name="Flowchart: Document 3"/>
          <p:cNvSpPr/>
          <p:nvPr/>
        </p:nvSpPr>
        <p:spPr>
          <a:xfrm>
            <a:off x="1617785" y="4164037"/>
            <a:ext cx="3924886" cy="1603717"/>
          </a:xfrm>
          <a:prstGeom prst="flowChartDocumen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Nazanin" panose="00000400000000000000" pitchFamily="2" charset="-78"/>
              </a:rPr>
              <a:t>یکی از قدیم ترین و بزرگترین شعب استان</a:t>
            </a:r>
            <a:endParaRPr lang="fa-IR" sz="2000" b="1">
              <a:solidFill>
                <a:srgbClr val="FF0000"/>
              </a:solidFill>
            </a:endParaRPr>
          </a:p>
        </p:txBody>
      </p:sp>
    </p:spTree>
    <p:extLst>
      <p:ext uri="{BB962C8B-B14F-4D97-AF65-F5344CB8AC3E}">
        <p14:creationId xmlns:p14="http://schemas.microsoft.com/office/powerpoint/2010/main" val="2400811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تاریخچه و علت بحث و بیان مساله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قدیم الایام همزمان با خروج نیرو چه به واسطه بازنشستگی و چه به خاطر موارد دیگر، بحث استخدام و جذب و به کار گیری نیرو مطرح و </a:t>
            </a:r>
            <a:r>
              <a:rPr lang="fa-IR" smtClean="0">
                <a:cs typeface="B Nazanin" panose="00000400000000000000" pitchFamily="2" charset="-78"/>
              </a:rPr>
              <a:t>نیروهای </a:t>
            </a:r>
            <a:r>
              <a:rPr lang="fa-IR" smtClean="0">
                <a:cs typeface="B Nazanin" panose="00000400000000000000" pitchFamily="2" charset="-78"/>
              </a:rPr>
              <a:t>جدید توسط اداره کل استان گزینش و به کار گرفته می شدند. </a:t>
            </a:r>
            <a:endParaRPr lang="fa-IR">
              <a:cs typeface="B Nazanin" panose="00000400000000000000" pitchFamily="2" charset="-78"/>
            </a:endParaRPr>
          </a:p>
        </p:txBody>
      </p:sp>
    </p:spTree>
    <p:extLst>
      <p:ext uri="{BB962C8B-B14F-4D97-AF65-F5344CB8AC3E}">
        <p14:creationId xmlns:p14="http://schemas.microsoft.com/office/powerpoint/2010/main" val="1901463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سال 1383 در </a:t>
            </a:r>
            <a:r>
              <a:rPr lang="fa-IR" b="1" smtClean="0">
                <a:solidFill>
                  <a:srgbClr val="FF0000"/>
                </a:solidFill>
                <a:cs typeface="B Nazanin" panose="00000400000000000000" pitchFamily="2" charset="-78"/>
              </a:rPr>
              <a:t>منطقه </a:t>
            </a:r>
            <a:r>
              <a:rPr lang="fa-IR" b="1" smtClean="0">
                <a:solidFill>
                  <a:srgbClr val="FF0000"/>
                </a:solidFill>
                <a:cs typeface="B Nazanin" panose="00000400000000000000" pitchFamily="2" charset="-78"/>
              </a:rPr>
              <a:t>کاشان </a:t>
            </a:r>
            <a:r>
              <a:rPr lang="fa-IR" smtClean="0">
                <a:cs typeface="B Nazanin" panose="00000400000000000000" pitchFamily="2" charset="-78"/>
              </a:rPr>
              <a:t>اتفاق تازه ای افتاد</a:t>
            </a:r>
            <a:r>
              <a:rPr lang="fa-IR" smtClean="0">
                <a:cs typeface="B Nazanin" panose="00000400000000000000" pitchFamily="2" charset="-78"/>
              </a:rPr>
              <a:t>. </a:t>
            </a:r>
            <a:r>
              <a:rPr lang="fa-IR" b="1" smtClean="0">
                <a:solidFill>
                  <a:srgbClr val="FF0000"/>
                </a:solidFill>
                <a:cs typeface="B Nazanin" panose="00000400000000000000" pitchFamily="2" charset="-78"/>
              </a:rPr>
              <a:t>به واسطه مصوبه مجلس شورای اسلامی  بیمارستان شهید بهشتی کاشان به دانشکده پزشکی واگذار گردید</a:t>
            </a:r>
            <a:r>
              <a:rPr lang="fa-IR" smtClean="0">
                <a:cs typeface="B Nazanin" panose="00000400000000000000" pitchFamily="2" charset="-78"/>
              </a:rPr>
              <a:t>، </a:t>
            </a:r>
            <a:r>
              <a:rPr lang="fa-IR" smtClean="0">
                <a:cs typeface="B Nazanin" panose="00000400000000000000" pitchFamily="2" charset="-78"/>
              </a:rPr>
              <a:t>بیمارستانی که بیش از 400 نفر کادر ان که بیشترشان رسمی بودند داشت در همان سال بخش از پرسنل بیمارستان جایگزین استخدامی های بخش بیمه ای شدند و سال های بعد هم همین اتفاق تکرار شد، به طوری که سازمان در شعبه کاشان هفت سال است که استخدامی ندارد . نیروهای قبلی مجود نیز به سمت افزایش سابقه پیش می روند و این موضوع شاید در سال های بعد هم ادامه پیدا کند. </a:t>
            </a:r>
          </a:p>
          <a:p>
            <a:pPr algn="just"/>
            <a:r>
              <a:rPr lang="fa-IR" smtClean="0">
                <a:cs typeface="B Nazanin" panose="00000400000000000000" pitchFamily="2" charset="-78"/>
              </a:rPr>
              <a:t>لیکن در  ادامه تحقیقات مشخص شد، این فقط مشکل شعبه کاشان نیست بلکه در کل استان با تغییر شکل سابقه ای پرسنل خود مواجه است. </a:t>
            </a:r>
            <a:endParaRPr lang="fa-IR">
              <a:cs typeface="B Nazanin" panose="00000400000000000000" pitchFamily="2" charset="-78"/>
            </a:endParaRPr>
          </a:p>
        </p:txBody>
      </p:sp>
    </p:spTree>
    <p:extLst>
      <p:ext uri="{BB962C8B-B14F-4D97-AF65-F5344CB8AC3E}">
        <p14:creationId xmlns:p14="http://schemas.microsoft.com/office/powerpoint/2010/main" val="245762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روش </a:t>
            </a:r>
            <a:r>
              <a:rPr lang="fa-IR" b="1" smtClean="0">
                <a:solidFill>
                  <a:srgbClr val="FF0000"/>
                </a:solidFill>
                <a:cs typeface="B Nazanin" panose="00000400000000000000" pitchFamily="2" charset="-78"/>
              </a:rPr>
              <a:t>تحقیق</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پژوهشی کنونی از روش تحلیل داده های جمعیتی و داده ها به روش کتابخانه ای از جامعه اماری شعبه کاشان و جامعه آماری اداره کل استان اصفهان جمع اوری شده است. </a:t>
            </a:r>
          </a:p>
          <a:p>
            <a:pPr algn="just"/>
            <a:r>
              <a:rPr lang="fa-IR" smtClean="0">
                <a:cs typeface="B Nazanin" panose="00000400000000000000" pitchFamily="2" charset="-78"/>
              </a:rPr>
              <a:t>موضوع در دو جامعه آماری مورد بررسی قرار گرفت نخست جامعه آماری شعبه کاشان به حجم 9 نفر که اطلاعات آن از امور اداری شعبه گرفته شده است. </a:t>
            </a:r>
          </a:p>
          <a:p>
            <a:pPr algn="just"/>
            <a:endParaRPr lang="fa-IR">
              <a:cs typeface="B Nazanin" panose="00000400000000000000" pitchFamily="2" charset="-78"/>
            </a:endParaRPr>
          </a:p>
        </p:txBody>
      </p:sp>
    </p:spTree>
    <p:extLst>
      <p:ext uri="{BB962C8B-B14F-4D97-AF65-F5344CB8AC3E}">
        <p14:creationId xmlns:p14="http://schemas.microsoft.com/office/powerpoint/2010/main" val="894330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جامعه آماری دومی تمامی پرسنل بیمه ای سازمان تامین اجتماعی اعم از رسمی، ازمایشی، قراردادی و ... می </a:t>
            </a:r>
            <a:r>
              <a:rPr lang="fa-IR" smtClean="0">
                <a:cs typeface="B Nazanin" panose="00000400000000000000" pitchFamily="2" charset="-78"/>
              </a:rPr>
              <a:t>باشد، </a:t>
            </a:r>
            <a:r>
              <a:rPr lang="fa-IR" smtClean="0">
                <a:cs typeface="B Nazanin" panose="00000400000000000000" pitchFamily="2" charset="-78"/>
              </a:rPr>
              <a:t>نمونه ما دارای حجم 1308 نفر و به صورت خوشه ای از تمامی پرسنل اداره کل استان اندازه گیری شده است. جمع آوری اطلاعات از طریق آمار قسمت های ادرای شعب 38 گانه استان و آخرین آمار ارسالی </a:t>
            </a:r>
            <a:r>
              <a:rPr lang="fa-IR" smtClean="0">
                <a:cs typeface="B Nazanin" panose="00000400000000000000" pitchFamily="2" charset="-78"/>
              </a:rPr>
              <a:t>یعنی </a:t>
            </a:r>
            <a:r>
              <a:rPr lang="fa-IR" smtClean="0">
                <a:cs typeface="B Nazanin" panose="00000400000000000000" pitchFamily="2" charset="-78"/>
              </a:rPr>
              <a:t>فروردین 91 می باشد. دوره های تقسیم بندی شده سابقه افراد به شکل 5 ساله و آن به این دلیل می باشد زیرا که قوانین بازنشستگی به طور معمول در دوره های 25 تا 30 و 20 تا 25 می باشد. </a:t>
            </a:r>
            <a:endParaRPr lang="fa-IR">
              <a:cs typeface="B Nazanin" panose="00000400000000000000" pitchFamily="2" charset="-78"/>
            </a:endParaRPr>
          </a:p>
        </p:txBody>
      </p:sp>
      <p:sp>
        <p:nvSpPr>
          <p:cNvPr id="4" name="Flowchart: Alternate Process 3"/>
          <p:cNvSpPr/>
          <p:nvPr/>
        </p:nvSpPr>
        <p:spPr>
          <a:xfrm>
            <a:off x="1350498" y="4487594"/>
            <a:ext cx="3967090" cy="1055077"/>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رسمی، ازمایشی، قراردادی و ...</a:t>
            </a:r>
            <a:endParaRPr lang="fa-IR"/>
          </a:p>
        </p:txBody>
      </p:sp>
    </p:spTree>
    <p:extLst>
      <p:ext uri="{BB962C8B-B14F-4D97-AF65-F5344CB8AC3E}">
        <p14:creationId xmlns:p14="http://schemas.microsoft.com/office/powerpoint/2010/main" val="177985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بررسی نتایج:</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جدول زیر با آمار گیری از سن و سابقه افراد در تاریخ 96/2/16 در شعبه کاشان  گرفته شده است: </a:t>
            </a: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314450" y="3256879"/>
            <a:ext cx="9563100" cy="2533650"/>
          </a:xfrm>
          <a:prstGeom prst="rect">
            <a:avLst/>
          </a:prstGeom>
        </p:spPr>
      </p:pic>
    </p:spTree>
    <p:extLst>
      <p:ext uri="{BB962C8B-B14F-4D97-AF65-F5344CB8AC3E}">
        <p14:creationId xmlns:p14="http://schemas.microsoft.com/office/powerpoint/2010/main" val="3227051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094704" y="878905"/>
            <a:ext cx="9388699" cy="5298058"/>
          </a:xfrm>
          <a:prstGeom prst="rect">
            <a:avLst/>
          </a:prstGeom>
        </p:spPr>
      </p:pic>
    </p:spTree>
    <p:extLst>
      <p:ext uri="{BB962C8B-B14F-4D97-AF65-F5344CB8AC3E}">
        <p14:creationId xmlns:p14="http://schemas.microsoft.com/office/powerpoint/2010/main" val="2024498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همین تاریخ نمونه 1308 نفره اداره کل استان اصفهان  به طور واضح تری از نمونه 90 نفری شعبه کاشان در سطح کلان گویای مشکل است: </a:t>
            </a: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190625" y="3183094"/>
            <a:ext cx="9810750" cy="2114550"/>
          </a:xfrm>
          <a:prstGeom prst="rect">
            <a:avLst/>
          </a:prstGeom>
        </p:spPr>
      </p:pic>
    </p:spTree>
    <p:extLst>
      <p:ext uri="{BB962C8B-B14F-4D97-AF65-F5344CB8AC3E}">
        <p14:creationId xmlns:p14="http://schemas.microsoft.com/office/powerpoint/2010/main" val="2100586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32586" y="741375"/>
            <a:ext cx="9337183" cy="5435588"/>
          </a:xfrm>
          <a:prstGeom prst="rect">
            <a:avLst/>
          </a:prstGeom>
        </p:spPr>
      </p:pic>
    </p:spTree>
    <p:extLst>
      <p:ext uri="{BB962C8B-B14F-4D97-AF65-F5344CB8AC3E}">
        <p14:creationId xmlns:p14="http://schemas.microsoft.com/office/powerpoint/2010/main" val="3348877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رقابت پذیری و در نهایت بقای سازمان بستگی به </a:t>
            </a:r>
            <a:r>
              <a:rPr lang="fa-IR" smtClean="0">
                <a:cs typeface="B Nazanin" panose="00000400000000000000" pitchFamily="2" charset="-78"/>
              </a:rPr>
              <a:t>داشتن </a:t>
            </a:r>
            <a:r>
              <a:rPr lang="fa-IR" smtClean="0">
                <a:cs typeface="B Nazanin" panose="00000400000000000000" pitchFamily="2" charset="-78"/>
              </a:rPr>
              <a:t>افراد مجرب در شغل های مناسب و در زمان های حساب شده دارد. برامه ریزی منابع انسانی ابزاری است که مدیران </a:t>
            </a:r>
            <a:r>
              <a:rPr lang="fa-IR" smtClean="0">
                <a:cs typeface="B Nazanin" panose="00000400000000000000" pitchFamily="2" charset="-78"/>
              </a:rPr>
              <a:t>سازمان </a:t>
            </a:r>
            <a:r>
              <a:rPr lang="fa-IR" smtClean="0">
                <a:cs typeface="B Nazanin" panose="00000400000000000000" pitchFamily="2" charset="-78"/>
              </a:rPr>
              <a:t>را مطمئن می سازد که بهترین افراد را در زمان مناسب برای شغل های مورد نظر که وجود دارند مورد استفاده قرار دهند. بنابراین سازمان در پیشرفت خود دچار اختلال نخواهد شد. </a:t>
            </a:r>
          </a:p>
        </p:txBody>
      </p:sp>
      <p:sp>
        <p:nvSpPr>
          <p:cNvPr id="4" name="Flowchart: Off-page Connector 3"/>
          <p:cNvSpPr/>
          <p:nvPr/>
        </p:nvSpPr>
        <p:spPr>
          <a:xfrm>
            <a:off x="1209822" y="4009292"/>
            <a:ext cx="2138289" cy="1378634"/>
          </a:xfrm>
          <a:prstGeom prst="flowChartOffpage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بقای سازمان</a:t>
            </a:r>
            <a:endParaRPr lang="fa-IR"/>
          </a:p>
        </p:txBody>
      </p:sp>
    </p:spTree>
    <p:extLst>
      <p:ext uri="{BB962C8B-B14F-4D97-AF65-F5344CB8AC3E}">
        <p14:creationId xmlns:p14="http://schemas.microsoft.com/office/powerpoint/2010/main" val="1534818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مشکلات و خطرات پیش رو </a:t>
            </a: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زودی در شعبه کاشان موعد بازنشستگی بیش از 30 نفر و در اداره کل استان اصفهان 479 نفر نه تنها با مقررات بیش از موعد بلکه با مقررات جاری صورت می گیرد. این در حالی است که ما خروج هر گونه نیرو از سیستم را به شکل های مختلف استعفا، انتقالی، فوت و ... در نظر نگرفته ایم که در صورت احتساب، وضعیت از این هم بدتر است. در ضمن منتظر ماندن برای استخدام بعدی در مدت زیادی امور را مختل می کند. دوم حتی در صورت استخدام به موقع نیرو مشاغل زیادی که نیاز به تجربه دارد با مشکل تصدی و اجرا روبه رو می شود. </a:t>
            </a:r>
            <a:endParaRPr lang="fa-IR">
              <a:cs typeface="B Nazanin" panose="00000400000000000000" pitchFamily="2" charset="-78"/>
            </a:endParaRPr>
          </a:p>
        </p:txBody>
      </p:sp>
      <p:sp>
        <p:nvSpPr>
          <p:cNvPr id="4" name="Flowchart: Process 3"/>
          <p:cNvSpPr/>
          <p:nvPr/>
        </p:nvSpPr>
        <p:spPr>
          <a:xfrm>
            <a:off x="1392702" y="4670474"/>
            <a:ext cx="3587261" cy="1167618"/>
          </a:xfrm>
          <a:prstGeom prst="flowChart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002060"/>
                </a:solidFill>
                <a:cs typeface="B Nazanin" panose="00000400000000000000" pitchFamily="2" charset="-78"/>
              </a:rPr>
              <a:t>مقررات جاری</a:t>
            </a:r>
            <a:endParaRPr lang="fa-IR" sz="2400" b="1">
              <a:solidFill>
                <a:srgbClr val="002060"/>
              </a:solidFill>
            </a:endParaRPr>
          </a:p>
        </p:txBody>
      </p:sp>
    </p:spTree>
    <p:extLst>
      <p:ext uri="{BB962C8B-B14F-4D97-AF65-F5344CB8AC3E}">
        <p14:creationId xmlns:p14="http://schemas.microsoft.com/office/powerpoint/2010/main" val="35158455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راه حل های جهانی مقابله با این مشکل چیست؟</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smtClean="0">
                <a:solidFill>
                  <a:srgbClr val="FF0000"/>
                </a:solidFill>
                <a:cs typeface="B Nazanin" panose="00000400000000000000" pitchFamily="2" charset="-78"/>
              </a:rPr>
              <a:t>الف) جانشین پروری</a:t>
            </a:r>
          </a:p>
          <a:p>
            <a:pPr algn="just"/>
            <a:r>
              <a:rPr lang="fa-IR" smtClean="0">
                <a:cs typeface="B Nazanin" panose="00000400000000000000" pitchFamily="2" charset="-78"/>
              </a:rPr>
              <a:t>مقدمه: استراتژی های سازمانی، نیازمند رویکردی کل نگر برای مدیریت استعداد ها است. بنابراین رویکردهای سنتی بهترین تجربه ها برای یادگیری، مدیریت عملکرد، مدیریت جانشین پروری و توسعه مسیر شغلی باید دوباره ارزیابی و بازنگری شوند. همان گونه که یکپارچگی مدیرتی عملکرد و یادگیری در موارد زیادی به عنوان مولفه های جدایی ناپذیر از استراتژی مدیریت استعداد موثر شناخته شده است. مدیریت جانشینی نیز که توسعه کارکنان و برنامه ریزی مسیر شغلی را به هم متصل کرده، نقش استراتژیک ویژه ای در سازمان های امروزی پیدا کرده است. این سازمان ها دریافته اند که جانشین پروری، یک فرایند پویا و مستمر است، نه یک هدف ایستا، در دنیای پر رقابت امروزی برای دستیابی به استعداد هاف سازمان ها باید دیدگاهی فراتر از جایگزینی ساده نیروی کار داشته باشند. </a:t>
            </a:r>
          </a:p>
        </p:txBody>
      </p:sp>
    </p:spTree>
    <p:extLst>
      <p:ext uri="{BB962C8B-B14F-4D97-AF65-F5344CB8AC3E}">
        <p14:creationId xmlns:p14="http://schemas.microsoft.com/office/powerpoint/2010/main" val="3205566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استراتژی های مدیریت جانشین پروری همان گونه که باید کارکنان را برای دستیابی به هدف های شغلی خود توانمند سازد، باید بر روی توسعه کارکنان نیز برای دستیابی به هدف های سازمانی، متمرکز باشد. </a:t>
            </a:r>
          </a:p>
          <a:p>
            <a:endParaRPr lang="fa-IR"/>
          </a:p>
        </p:txBody>
      </p:sp>
      <p:sp>
        <p:nvSpPr>
          <p:cNvPr id="4" name="Flowchart: Decision 3"/>
          <p:cNvSpPr/>
          <p:nvPr/>
        </p:nvSpPr>
        <p:spPr>
          <a:xfrm>
            <a:off x="1463040" y="3502855"/>
            <a:ext cx="3742006" cy="1786597"/>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توسعه کارکنان</a:t>
            </a:r>
            <a:endParaRPr lang="fa-IR" b="1">
              <a:solidFill>
                <a:srgbClr val="FF0000"/>
              </a:solidFill>
            </a:endParaRPr>
          </a:p>
        </p:txBody>
      </p:sp>
    </p:spTree>
    <p:extLst>
      <p:ext uri="{BB962C8B-B14F-4D97-AF65-F5344CB8AC3E}">
        <p14:creationId xmlns:p14="http://schemas.microsoft.com/office/powerpoint/2010/main" val="2738593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هر چند به طور کلی به دنبال یک استراتژی نوع جدید مدیریت جانشین پروری هستیم، اما پژوهش  های اخیر انجمن های مدیریت منابع انسانی نشان داده که بیش از 70 درصد سازمان های مورد مطالعه فاقد استراتژی جانشین پروری اند. این موضوع، امروزه اهمیت ویژه ای دارد، زیرا برای نخستین بار در دنیای جدید کسب و کار، سازمان ها به دلیل از دست دادن افراد با تجربه خودف متحمل ضرر و زیان های چشمگیری شده اند، این مسئله به طور دقیق با کمبود نیروی انسانی با مهارت های مورد نیاز برای جایگزینی و استخدام همزمان شده است به گونه ای که اداره کار در ایالات متحده پیش بینی کرده است که تا سال 2010 حدود 168 میلیون فرصت کاری فراهم خواهد شد.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105486" y="4985678"/>
            <a:ext cx="1764323" cy="1058594"/>
          </a:xfrm>
          <a:prstGeom prst="rect">
            <a:avLst/>
          </a:prstGeom>
        </p:spPr>
      </p:pic>
    </p:spTree>
    <p:extLst>
      <p:ext uri="{BB962C8B-B14F-4D97-AF65-F5344CB8AC3E}">
        <p14:creationId xmlns:p14="http://schemas.microsoft.com/office/powerpoint/2010/main" val="2119762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a:t>
            </a:r>
            <a:r>
              <a:rPr lang="fa-IR">
                <a:cs typeface="B Nazanin" panose="00000400000000000000" pitchFamily="2" charset="-78"/>
              </a:rPr>
              <a:t>در حالی است که نیروی کار تنها </a:t>
            </a:r>
            <a:r>
              <a:rPr lang="fa-IR" smtClean="0">
                <a:cs typeface="B Nazanin" panose="00000400000000000000" pitchFamily="2" charset="-78"/>
              </a:rPr>
              <a:t>158 میلیون نفر خواهد بود، بنابراین با کمبود 10 میلیون نفری نیروی کار روبه رو خواهیم بود. میزان تقاضا برای کارکنان شایسته بسیار بیشتر از میزان عرضه است، این امر برخی از سازمان ها در حوزه های صنعتی را بیشتر زیر فشار قرار می دهد. به گونه ای که امروزه حوزه هایی، </a:t>
            </a:r>
            <a:r>
              <a:rPr lang="fa-IR" smtClean="0">
                <a:cs typeface="B Nazanin" panose="00000400000000000000" pitchFamily="2" charset="-78"/>
              </a:rPr>
              <a:t>نظیر:تولید، </a:t>
            </a:r>
            <a:r>
              <a:rPr lang="fa-IR" smtClean="0">
                <a:cs typeface="B Nazanin" panose="00000400000000000000" pitchFamily="2" charset="-78"/>
              </a:rPr>
              <a:t>مراقبت های پزشکی و حوزه های فنی با کمبود نیروهای ماهر روبه رو شده اند البته حوزه هایی، نظیر: مهندسی، تکنولوژی اطلاعات و منابع تخصصی نظیر : آب و برق، انرژی و حمل و نقل، کمتر با این مشکل روبه رو هستند. </a:t>
            </a:r>
            <a:endParaRPr lang="fa-IR">
              <a:cs typeface="B Nazanin" panose="00000400000000000000" pitchFamily="2" charset="-78"/>
            </a:endParaRPr>
          </a:p>
        </p:txBody>
      </p:sp>
      <p:sp>
        <p:nvSpPr>
          <p:cNvPr id="4" name="Flowchart: Process 3"/>
          <p:cNvSpPr/>
          <p:nvPr/>
        </p:nvSpPr>
        <p:spPr>
          <a:xfrm>
            <a:off x="1237957" y="4586068"/>
            <a:ext cx="3981157" cy="1195754"/>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کمبود 10 میلیون نفری نیروی کار</a:t>
            </a:r>
            <a:endParaRPr lang="fa-IR"/>
          </a:p>
        </p:txBody>
      </p:sp>
    </p:spTree>
    <p:extLst>
      <p:ext uri="{BB962C8B-B14F-4D97-AF65-F5344CB8AC3E}">
        <p14:creationId xmlns:p14="http://schemas.microsoft.com/office/powerpoint/2010/main" val="3084860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رویکرد برنده- برنده در مدیریت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با استخدام نمی توان این مشکل را حل کرد، سازمان ها برای حل بحران استعداد، نگاه خود را معطوف درون سازمان ساخته، استراتژی های جانشین پروری را به کار گرفته اند که روی توسعه و پرورش استعدادهای موجودشان تمرکز کنند. به گونه ای تاریخی، موفق ترین </a:t>
            </a:r>
            <a:r>
              <a:rPr lang="fa-IR" smtClean="0">
                <a:cs typeface="B Nazanin" panose="00000400000000000000" pitchFamily="2" charset="-78"/>
              </a:rPr>
              <a:t>سازمان </a:t>
            </a:r>
            <a:r>
              <a:rPr lang="fa-IR" smtClean="0">
                <a:cs typeface="B Nazanin" panose="00000400000000000000" pitchFamily="2" charset="-78"/>
              </a:rPr>
              <a:t>ها در اجرا آنهایی هستند که سرمایه گذاری بلند مدت بر روی کارمندان خود انجام داده اند. با سرمایه گذاری در وقت و هزینه برای توسعه استعداد های داخلی، این سازمان </a:t>
            </a:r>
            <a:r>
              <a:rPr lang="fa-IR" smtClean="0">
                <a:cs typeface="B Nazanin" panose="00000400000000000000" pitchFamily="2" charset="-78"/>
              </a:rPr>
              <a:t>ها </a:t>
            </a:r>
            <a:r>
              <a:rPr lang="fa-IR" smtClean="0">
                <a:cs typeface="B Nazanin" panose="00000400000000000000" pitchFamily="2" charset="-78"/>
              </a:rPr>
              <a:t>قادر خواهند بود، هنگامی که استعداد های اصلی آنها بازنشسته شده، یا به هر دلیل دیگری از سازمان خارج می شوند، بدون هیچ مشکلی از این مرحله گذر گنند. </a:t>
            </a:r>
            <a:endParaRPr lang="fa-IR">
              <a:cs typeface="B Nazanin" panose="00000400000000000000" pitchFamily="2" charset="-78"/>
            </a:endParaRPr>
          </a:p>
        </p:txBody>
      </p:sp>
      <p:sp>
        <p:nvSpPr>
          <p:cNvPr id="4" name="Flowchart: Process 3"/>
          <p:cNvSpPr/>
          <p:nvPr/>
        </p:nvSpPr>
        <p:spPr>
          <a:xfrm>
            <a:off x="1392702" y="4740812"/>
            <a:ext cx="5866227" cy="1083213"/>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70C0"/>
                </a:solidFill>
                <a:cs typeface="B Nazanin" panose="00000400000000000000" pitchFamily="2" charset="-78"/>
              </a:rPr>
              <a:t>روی توسعه و پرورش استعدادهای موجودشان</a:t>
            </a:r>
            <a:endParaRPr lang="fa-IR" b="1">
              <a:solidFill>
                <a:srgbClr val="0070C0"/>
              </a:solidFill>
            </a:endParaRPr>
          </a:p>
        </p:txBody>
      </p:sp>
    </p:spTree>
    <p:extLst>
      <p:ext uri="{BB962C8B-B14F-4D97-AF65-F5344CB8AC3E}">
        <p14:creationId xmlns:p14="http://schemas.microsoft.com/office/powerpoint/2010/main" val="40597463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a:solidFill>
                  <a:srgbClr val="0070C0"/>
                </a:solidFill>
                <a:cs typeface="B Nazanin" panose="00000400000000000000" pitchFamily="2" charset="-78"/>
              </a:rPr>
              <a:t>اتخاذ استراتژی برنده- برنده </a:t>
            </a:r>
            <a:r>
              <a:rPr lang="fa-IR">
                <a:cs typeface="B Nazanin" panose="00000400000000000000" pitchFamily="2" charset="-78"/>
              </a:rPr>
              <a:t>مدیریت جانشین پروری به سازمان ها اجازه می دهد که مشاغل کلیدی، جانشین های بالقوه و شکاف های مهارتی را شناسایی کنند و به کارکنان گزینه های شغلی موجود و ابزارهایی را برای برنامه ریزی و دستیابی به هدف های شغلی شان ارائه کنند. به کارگیری رویکرد ججامع و یکپارچه، مزایای ایجاد شده برای کارکنان، مدیران و سازمان  را در مجموع بهینه می کند</a:t>
            </a:r>
            <a:r>
              <a:rPr lang="fa-IR">
                <a:cs typeface="B Nazanin" panose="00000400000000000000" pitchFamily="2" charset="-78"/>
              </a:rPr>
              <a:t>. </a:t>
            </a:r>
            <a:endParaRPr lang="fa-IR">
              <a:cs typeface="B Nazanin" panose="00000400000000000000" pitchFamily="2" charset="-78"/>
            </a:endParaRPr>
          </a:p>
          <a:p>
            <a:endParaRPr lang="fa-IR"/>
          </a:p>
        </p:txBody>
      </p:sp>
    </p:spTree>
    <p:extLst>
      <p:ext uri="{BB962C8B-B14F-4D97-AF65-F5344CB8AC3E}">
        <p14:creationId xmlns:p14="http://schemas.microsoft.com/office/powerpoint/2010/main" val="1837031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783014" y="1825625"/>
            <a:ext cx="6570785" cy="4351338"/>
          </a:xfrm>
        </p:spPr>
        <p:txBody>
          <a:bodyPr/>
          <a:lstStyle/>
          <a:p>
            <a:pPr algn="just"/>
            <a:r>
              <a:rPr lang="fa-IR">
                <a:cs typeface="B Nazanin" panose="00000400000000000000" pitchFamily="2" charset="-78"/>
              </a:rPr>
              <a:t>ثابت شده است که برنامه های جانشین پروری که با مسیر شغلی افراد گره خورده است، روحیه کارکنان و بهره وری آنها را افزایش می دهد. سازمان هایی که توسعه شغلی را پشتیبانی می کنند با دادن اجازه  به کارکنان برای یافتن فرصت های جدید در درون سازمان و تشویق به تحرک شغلی، به احتمال بسیار قوی آنها را در توسعه شغلی خود سهیم می کنند.</a:t>
            </a:r>
            <a:endParaRPr lang="fa-IR"/>
          </a:p>
        </p:txBody>
      </p:sp>
      <p:sp>
        <p:nvSpPr>
          <p:cNvPr id="4" name="Flowchart: Alternate Process 3"/>
          <p:cNvSpPr/>
          <p:nvPr/>
        </p:nvSpPr>
        <p:spPr>
          <a:xfrm>
            <a:off x="1696329" y="4790694"/>
            <a:ext cx="2616591" cy="1055077"/>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توسعه شغلی</a:t>
            </a:r>
            <a:endParaRPr lang="fa-IR"/>
          </a:p>
        </p:txBody>
      </p:sp>
      <p:pic>
        <p:nvPicPr>
          <p:cNvPr id="5" name="Picture 4"/>
          <p:cNvPicPr>
            <a:picLocks noChangeAspect="1"/>
          </p:cNvPicPr>
          <p:nvPr/>
        </p:nvPicPr>
        <p:blipFill>
          <a:blip r:embed="rId2"/>
          <a:stretch>
            <a:fillRect/>
          </a:stretch>
        </p:blipFill>
        <p:spPr>
          <a:xfrm>
            <a:off x="838200" y="1984570"/>
            <a:ext cx="3733800" cy="2512242"/>
          </a:xfrm>
          <a:prstGeom prst="rect">
            <a:avLst/>
          </a:prstGeom>
        </p:spPr>
      </p:pic>
    </p:spTree>
    <p:extLst>
      <p:ext uri="{BB962C8B-B14F-4D97-AF65-F5344CB8AC3E}">
        <p14:creationId xmlns:p14="http://schemas.microsoft.com/office/powerpoint/2010/main" val="12024173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از آن </a:t>
            </a:r>
            <a:r>
              <a:rPr lang="fa-IR" smtClean="0">
                <a:cs typeface="B Nazanin" panose="00000400000000000000" pitchFamily="2" charset="-78"/>
              </a:rPr>
              <a:t>جایی </a:t>
            </a:r>
            <a:r>
              <a:rPr lang="fa-IR">
                <a:cs typeface="B Nazanin" panose="00000400000000000000" pitchFamily="2" charset="-78"/>
              </a:rPr>
              <a:t>که این کارکنان به احتمال زیاد فرصت هایی را </a:t>
            </a:r>
            <a:r>
              <a:rPr lang="fa-IR" smtClean="0">
                <a:cs typeface="B Nazanin" panose="00000400000000000000" pitchFamily="2" charset="-78"/>
              </a:rPr>
              <a:t>در سازمان  جست و جو می کنند، بنابراین فرایند نگهداشت به خوبی صروت گیرد که روی هم رفته منجر به افزایش رضایت کارکنان خواهد شد. </a:t>
            </a:r>
          </a:p>
          <a:p>
            <a:pPr algn="just"/>
            <a:r>
              <a:rPr lang="fa-IR" smtClean="0">
                <a:cs typeface="B Nazanin" panose="00000400000000000000" pitchFamily="2" charset="-78"/>
              </a:rPr>
              <a:t>بهترین تجربه های شرکت پیشرو در حوزه مدیریت جانشین پروری، این گونه است: </a:t>
            </a:r>
          </a:p>
        </p:txBody>
      </p:sp>
      <p:sp>
        <p:nvSpPr>
          <p:cNvPr id="4" name="Flowchart: Decision 3"/>
          <p:cNvSpPr/>
          <p:nvPr/>
        </p:nvSpPr>
        <p:spPr>
          <a:xfrm>
            <a:off x="1688123" y="3953022"/>
            <a:ext cx="3080825" cy="1688123"/>
          </a:xfrm>
          <a:prstGeom prst="flowChartDecis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به احتمال زیاد</a:t>
            </a:r>
            <a:endParaRPr lang="fa-IR"/>
          </a:p>
        </p:txBody>
      </p:sp>
    </p:spTree>
    <p:extLst>
      <p:ext uri="{BB962C8B-B14F-4D97-AF65-F5344CB8AC3E}">
        <p14:creationId xmlns:p14="http://schemas.microsoft.com/office/powerpoint/2010/main" val="8731957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تمرکز بر مشاغل بحرانی</a:t>
            </a:r>
            <a:r>
              <a:rPr lang="fa-IR">
                <a:solidFill>
                  <a:srgbClr val="FF0000"/>
                </a:solidFill>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سازمان </a:t>
            </a:r>
            <a:r>
              <a:rPr lang="fa-IR">
                <a:cs typeface="B Nazanin" panose="00000400000000000000" pitchFamily="2" charset="-78"/>
              </a:rPr>
              <a:t>ها به صورت سنتی  در برنامه های جانشین پروری، روی مشاغل مدیریت ارشد تمرکز دارند. در صورتی که کمبود نیروی انسانی، نیازمند توسعه برنامه های جانشین پروری به سایر مشاغل بحرانی است که بیشترین تاثیر را بر عملکرد سازمان دارند. </a:t>
            </a:r>
          </a:p>
          <a:p>
            <a:endParaRPr lang="fa-IR"/>
          </a:p>
        </p:txBody>
      </p:sp>
    </p:spTree>
    <p:extLst>
      <p:ext uri="{BB962C8B-B14F-4D97-AF65-F5344CB8AC3E}">
        <p14:creationId xmlns:p14="http://schemas.microsoft.com/office/powerpoint/2010/main" val="1651719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023360" y="1825625"/>
            <a:ext cx="7330440" cy="4351338"/>
          </a:xfrm>
        </p:spPr>
        <p:txBody>
          <a:bodyPr>
            <a:normAutofit/>
          </a:bodyPr>
          <a:lstStyle/>
          <a:p>
            <a:pPr algn="just"/>
            <a:r>
              <a:rPr lang="fa-IR">
                <a:cs typeface="B Nazanin" panose="00000400000000000000" pitchFamily="2" charset="-78"/>
              </a:rPr>
              <a:t>در امار گیری از جامعه آماری پرسنل اداره کل استان اصفهان به روش کتابخانه ای مشخص شد که 479 نفر از </a:t>
            </a:r>
            <a:r>
              <a:rPr lang="fa-IR" b="1">
                <a:solidFill>
                  <a:srgbClr val="FF0000"/>
                </a:solidFill>
                <a:cs typeface="B Nazanin" panose="00000400000000000000" pitchFamily="2" charset="-78"/>
              </a:rPr>
              <a:t>1307</a:t>
            </a:r>
            <a:r>
              <a:rPr lang="fa-IR">
                <a:cs typeface="B Nazanin" panose="00000400000000000000" pitchFamily="2" charset="-78"/>
              </a:rPr>
              <a:t> </a:t>
            </a:r>
            <a:r>
              <a:rPr lang="fa-IR">
                <a:cs typeface="B Nazanin" panose="00000400000000000000" pitchFamily="2" charset="-78"/>
              </a:rPr>
              <a:t>نفر </a:t>
            </a:r>
            <a:r>
              <a:rPr lang="fa-IR" smtClean="0">
                <a:cs typeface="B Nazanin" panose="00000400000000000000" pitchFamily="2" charset="-78"/>
              </a:rPr>
              <a:t>پ</a:t>
            </a:r>
            <a:r>
              <a:rPr lang="fa-IR">
                <a:cs typeface="B Nazanin" panose="00000400000000000000" pitchFamily="2" charset="-78"/>
              </a:rPr>
              <a:t>ر</a:t>
            </a:r>
            <a:r>
              <a:rPr lang="fa-IR" smtClean="0">
                <a:cs typeface="B Nazanin" panose="00000400000000000000" pitchFamily="2" charset="-78"/>
              </a:rPr>
              <a:t>سنل </a:t>
            </a:r>
            <a:r>
              <a:rPr lang="fa-IR">
                <a:cs typeface="B Nazanin" panose="00000400000000000000" pitchFamily="2" charset="-78"/>
              </a:rPr>
              <a:t>شاغل در این استان، نه تنها با مقررات پیش از موعد بلکه با مرررات جاری بازنشستگی صورتمی گیرد. این در حال است که ما خروج هر گونه نیرو از سیستم را به شکل  های مختلف مثل استعفا ، انتقالی، فوت  و... در نظر نگرفته ایم که در صورت احتساب وضعیت از این هم بدتر است. در ضمن منتظر ماندن </a:t>
            </a:r>
            <a:r>
              <a:rPr lang="fa-IR">
                <a:cs typeface="B Nazanin" panose="00000400000000000000" pitchFamily="2" charset="-78"/>
              </a:rPr>
              <a:t>برای </a:t>
            </a:r>
            <a:r>
              <a:rPr lang="fa-IR" smtClean="0">
                <a:cs typeface="B Nazanin" panose="00000400000000000000" pitchFamily="2" charset="-78"/>
              </a:rPr>
              <a:t>استخدام </a:t>
            </a:r>
            <a:r>
              <a:rPr lang="fa-IR">
                <a:cs typeface="B Nazanin" panose="00000400000000000000" pitchFamily="2" charset="-78"/>
              </a:rPr>
              <a:t>بعدی ابتدا مدت زیادی امور را مختل می کند. دوم حتی در صورت استخدام به موقع نیرو مشاغل زیادی که نیاز به تجربه دارد با مشکل تصودی و اجرا رو به رو می شود. </a:t>
            </a:r>
          </a:p>
          <a:p>
            <a:endParaRPr lang="fa-IR"/>
          </a:p>
        </p:txBody>
      </p:sp>
      <p:pic>
        <p:nvPicPr>
          <p:cNvPr id="4" name="Picture 3"/>
          <p:cNvPicPr>
            <a:picLocks noChangeAspect="1"/>
          </p:cNvPicPr>
          <p:nvPr/>
        </p:nvPicPr>
        <p:blipFill>
          <a:blip r:embed="rId2"/>
          <a:stretch>
            <a:fillRect/>
          </a:stretch>
        </p:blipFill>
        <p:spPr>
          <a:xfrm>
            <a:off x="838200" y="1938483"/>
            <a:ext cx="3027313" cy="2830465"/>
          </a:xfrm>
          <a:prstGeom prst="rect">
            <a:avLst/>
          </a:prstGeom>
        </p:spPr>
      </p:pic>
    </p:spTree>
    <p:extLst>
      <p:ext uri="{BB962C8B-B14F-4D97-AF65-F5344CB8AC3E}">
        <p14:creationId xmlns:p14="http://schemas.microsoft.com/office/powerpoint/2010/main" val="8378968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الف تشویق برنامه های توسعه پیشگیرانه و </a:t>
            </a:r>
            <a:r>
              <a:rPr lang="fa-IR">
                <a:solidFill>
                  <a:srgbClr val="FF0000"/>
                </a:solidFill>
                <a:cs typeface="B Nazanin" panose="00000400000000000000" pitchFamily="2" charset="-78"/>
              </a:rPr>
              <a:t>قابل </a:t>
            </a:r>
            <a:r>
              <a:rPr lang="fa-IR" smtClean="0">
                <a:solidFill>
                  <a:srgbClr val="FF0000"/>
                </a:solidFill>
                <a:cs typeface="B Nazanin" panose="00000400000000000000" pitchFamily="2" charset="-78"/>
              </a:rPr>
              <a:t>پیگیری</a:t>
            </a:r>
            <a:endParaRPr lang="fa-IR">
              <a:solidFill>
                <a:srgbClr val="FF0000"/>
              </a:solidFill>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مدیریت جانشین پروری موثر به سازمان هایی اشاره می کند که برای توسعه، فرصت ها و پیشنهادهای پیشگیرانه ای را ارائه می توانند تاثیر مثبتی برای پرورش استعدادهای در دسترس به منظور رویارویی با نیازهای آینده ایجاد کنند. اجرای طرح جانشین پروری به عنوان بخشی از یک استراتژی مدیریت استعداد، سازمان را قادر به شناخت نیازهای جاری و آتی کرده، در نتیجه همسو سازی  و توسعه استعداد بر اساس آن خواهد بود. گرچه برای موفقیت در جانشین پروری، سازمان ها باید روی توسعه شغلی کارکنانش نیز تمرکز کنند</a:t>
            </a:r>
            <a:r>
              <a:rPr lang="fa-IR">
                <a:cs typeface="B Nazanin" panose="00000400000000000000" pitchFamily="2" charset="-78"/>
              </a:rPr>
              <a:t>. </a:t>
            </a:r>
          </a:p>
        </p:txBody>
      </p:sp>
      <p:sp>
        <p:nvSpPr>
          <p:cNvPr id="4" name="Flowchart: Process 3"/>
          <p:cNvSpPr/>
          <p:nvPr/>
        </p:nvSpPr>
        <p:spPr>
          <a:xfrm>
            <a:off x="1336431" y="4529797"/>
            <a:ext cx="3291840" cy="109728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اجرای طرح جانشین پروری</a:t>
            </a:r>
            <a:endParaRPr lang="fa-IR"/>
          </a:p>
        </p:txBody>
      </p:sp>
    </p:spTree>
    <p:extLst>
      <p:ext uri="{BB962C8B-B14F-4D97-AF65-F5344CB8AC3E}">
        <p14:creationId xmlns:p14="http://schemas.microsoft.com/office/powerpoint/2010/main" val="1929235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ب)بازنشستگی </a:t>
            </a:r>
            <a:r>
              <a:rPr lang="fa-IR" b="1">
                <a:solidFill>
                  <a:srgbClr val="FF0000"/>
                </a:solidFill>
                <a:cs typeface="B Nazanin" panose="00000400000000000000" pitchFamily="2" charset="-78"/>
              </a:rPr>
              <a:t>مرحله </a:t>
            </a:r>
            <a:r>
              <a:rPr lang="fa-IR" b="1" smtClean="0">
                <a:solidFill>
                  <a:srgbClr val="FF0000"/>
                </a:solidFill>
                <a:cs typeface="B Nazanin" panose="00000400000000000000" pitchFamily="2" charset="-78"/>
              </a:rPr>
              <a:t>ای</a:t>
            </a:r>
            <a:endParaRPr lang="fa-IR" b="1">
              <a:solidFill>
                <a:srgbClr val="FF0000"/>
              </a:solidFill>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پس </a:t>
            </a:r>
            <a:r>
              <a:rPr lang="fa-IR">
                <a:cs typeface="B Nazanin" panose="00000400000000000000" pitchFamily="2" charset="-78"/>
              </a:rPr>
              <a:t>از بازنشستگی چه اتفاقی می افتد؟ </a:t>
            </a:r>
          </a:p>
          <a:p>
            <a:pPr algn="just"/>
            <a:r>
              <a:rPr lang="fa-IR">
                <a:cs typeface="B Nazanin" panose="00000400000000000000" pitchFamily="2" charset="-78"/>
              </a:rPr>
              <a:t>امروز اشتغال پس از بازنشستگی به عنوان یک مقوله مهم و در خور توجه، موضوع مورد بررسی بسیاری از مراکز تحقیقاتی می باشد، در گزارش تحقیقی، «واتسون وات» شرایط پس از بازنشستگی افراد مورد بررسی قرار گرفت و عمده نتایج حاصله از اجرای پرسشنامه در خصوص وضعتیاشتغال افراد پس از بازنشستگی، در گزارشی به شرح زیر عنوان شد</a:t>
            </a:r>
            <a:endParaRPr lang="fa-IR"/>
          </a:p>
        </p:txBody>
      </p:sp>
    </p:spTree>
    <p:extLst>
      <p:ext uri="{BB962C8B-B14F-4D97-AF65-F5344CB8AC3E}">
        <p14:creationId xmlns:p14="http://schemas.microsoft.com/office/powerpoint/2010/main" val="29727500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867422" y="1825625"/>
            <a:ext cx="6486378" cy="4351338"/>
          </a:xfrm>
        </p:spPr>
        <p:txBody>
          <a:bodyPr>
            <a:normAutofit/>
          </a:bodyPr>
          <a:lstStyle/>
          <a:p>
            <a:pPr algn="just"/>
            <a:r>
              <a:rPr lang="fa-IR" smtClean="0">
                <a:cs typeface="B Nazanin" panose="00000400000000000000" pitchFamily="2" charset="-78"/>
              </a:rPr>
              <a:t>25 </a:t>
            </a:r>
            <a:r>
              <a:rPr lang="fa-IR" smtClean="0">
                <a:cs typeface="B Nazanin" panose="00000400000000000000" pitchFamily="2" charset="-78"/>
              </a:rPr>
              <a:t>درصد از بازنشستگان یک «</a:t>
            </a:r>
            <a:r>
              <a:rPr lang="fa-IR" smtClean="0">
                <a:solidFill>
                  <a:srgbClr val="FF0000"/>
                </a:solidFill>
                <a:cs typeface="B Nazanin" panose="00000400000000000000" pitchFamily="2" charset="-78"/>
              </a:rPr>
              <a:t>شغل انتقالی</a:t>
            </a:r>
            <a:r>
              <a:rPr lang="fa-IR" smtClean="0">
                <a:cs typeface="B Nazanin" panose="00000400000000000000" pitchFamily="2" charset="-78"/>
              </a:rPr>
              <a:t>» می یابند. </a:t>
            </a:r>
          </a:p>
          <a:p>
            <a:pPr algn="just"/>
            <a:r>
              <a:rPr lang="fa-IR" smtClean="0">
                <a:cs typeface="B Nazanin" panose="00000400000000000000" pitchFamily="2" charset="-78"/>
              </a:rPr>
              <a:t>برخی به سمت خود اشتغالی می روند. </a:t>
            </a:r>
          </a:p>
          <a:p>
            <a:pPr algn="just"/>
            <a:r>
              <a:rPr lang="fa-IR" smtClean="0">
                <a:cs typeface="B Nazanin" panose="00000400000000000000" pitchFamily="2" charset="-78"/>
              </a:rPr>
              <a:t>بیش از نیمی از کسانی که مشاغل انتقالی بررگزیده اند، به دنبال دیگر مشاغل با حقوق و دستمزد می روند. </a:t>
            </a:r>
          </a:p>
          <a:p>
            <a:pPr algn="just"/>
            <a:r>
              <a:rPr lang="fa-IR" smtClean="0">
                <a:cs typeface="B Nazanin" panose="00000400000000000000" pitchFamily="2" charset="-78"/>
              </a:rPr>
              <a:t>حدود 75 درصد از مستمری بگیران مرد در آمریکا اشتغال به کار دارند. </a:t>
            </a:r>
          </a:p>
          <a:p>
            <a:pPr marL="0" indent="0" algn="just">
              <a:buNone/>
            </a:pPr>
            <a:endParaRPr lang="fa-IR" smtClean="0">
              <a:cs typeface="B Nazanin" panose="00000400000000000000" pitchFamily="2" charset="-78"/>
            </a:endParaRP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926859" cy="3984331"/>
          </a:xfrm>
          <a:prstGeom prst="rect">
            <a:avLst/>
          </a:prstGeom>
        </p:spPr>
      </p:pic>
    </p:spTree>
    <p:extLst>
      <p:ext uri="{BB962C8B-B14F-4D97-AF65-F5344CB8AC3E}">
        <p14:creationId xmlns:p14="http://schemas.microsoft.com/office/powerpoint/2010/main" val="2713677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بازنشستگی مرحله ای چیست؟</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صفات توضیحی زیر برای بازنشستگی مرحله ای توسط گروه های مختلفی که در این زمینه علایق مشترک دارند، عنوان شده است. </a:t>
            </a:r>
          </a:p>
          <a:p>
            <a:pPr algn="just"/>
            <a:r>
              <a:rPr lang="fa-IR" smtClean="0">
                <a:solidFill>
                  <a:srgbClr val="FF0000"/>
                </a:solidFill>
                <a:cs typeface="B Nazanin" panose="00000400000000000000" pitchFamily="2" charset="-78"/>
              </a:rPr>
              <a:t>تعریف منابع انسانی</a:t>
            </a:r>
            <a:r>
              <a:rPr lang="fa-IR" smtClean="0">
                <a:cs typeface="B Nazanin" panose="00000400000000000000" pitchFamily="2" charset="-78"/>
              </a:rPr>
              <a:t>: بر اساس تعریف انجمن مدیریت منابع انسانی، بازنشستگی مرحله ایف مقدمات زمان بندی شده ای است که به کارکنان اجازه می دهد تا به تدریج ساعات کار خود را در یک مدت زمان معین کاهش دهند. </a:t>
            </a:r>
          </a:p>
          <a:p>
            <a:pPr algn="just"/>
            <a:r>
              <a:rPr lang="fa-IR" smtClean="0">
                <a:solidFill>
                  <a:srgbClr val="FF0000"/>
                </a:solidFill>
                <a:cs typeface="B Nazanin" panose="00000400000000000000" pitchFamily="2" charset="-78"/>
              </a:rPr>
              <a:t>تعریف محققان</a:t>
            </a:r>
            <a:r>
              <a:rPr lang="fa-IR" smtClean="0">
                <a:cs typeface="B Nazanin" panose="00000400000000000000" pitchFamily="2" charset="-78"/>
              </a:rPr>
              <a:t>: ایده اولیه بازنشستگی مرحله ای یا تدریجی این است که کارمند مسن در زمانی که به تدریج ساعات کار یا حجم کار خود را کاهش می دهد، با کارفرمای خود همکاری می کند. </a:t>
            </a:r>
            <a:endParaRPr lang="fa-IR">
              <a:cs typeface="B Nazanin" panose="00000400000000000000" pitchFamily="2" charset="-78"/>
            </a:endParaRPr>
          </a:p>
        </p:txBody>
      </p:sp>
    </p:spTree>
    <p:extLst>
      <p:ext uri="{BB962C8B-B14F-4D97-AF65-F5344CB8AC3E}">
        <p14:creationId xmlns:p14="http://schemas.microsoft.com/office/powerpoint/2010/main" val="30741549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تعریف قانونی پیشنهادی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انجمن مشاوره طرح های بازنشستگی و رفاه آمریکا تعریف زیر را برای بازنشستگی مرحله ای به وزیر کار پیشنهاد داد...» بازنشستگی مرحله ای، فرایند تغییر تدریجی در تنظیم کاری یک فرد به منظور انتقال به بازنشستگی کامل می باشد. این فرایند می تواند شامل تغییر کارفرما از جمله خویش فرمایی، تغییر شغل یا کاهش ساعات کار باشد.  </a:t>
            </a:r>
            <a:endParaRPr lang="fa-IR">
              <a:cs typeface="B Nazanin" panose="00000400000000000000" pitchFamily="2" charset="-78"/>
            </a:endParaRPr>
          </a:p>
        </p:txBody>
      </p:sp>
      <p:sp>
        <p:nvSpPr>
          <p:cNvPr id="4" name="Flowchart: Process 3"/>
          <p:cNvSpPr/>
          <p:nvPr/>
        </p:nvSpPr>
        <p:spPr>
          <a:xfrm>
            <a:off x="1350498" y="4037428"/>
            <a:ext cx="3235570" cy="1280160"/>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انتقال به بازنشستگی کامل</a:t>
            </a:r>
            <a:endParaRPr lang="fa-IR"/>
          </a:p>
        </p:txBody>
      </p:sp>
    </p:spTree>
    <p:extLst>
      <p:ext uri="{BB962C8B-B14F-4D97-AF65-F5344CB8AC3E}">
        <p14:creationId xmlns:p14="http://schemas.microsoft.com/office/powerpoint/2010/main" val="2017078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عوامل اصلی توجه به بازنشستگی مرحله ای یا تدریجی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تغییر شکل نیروی کار در جوامع امروزی به دو شکل: </a:t>
            </a:r>
          </a:p>
          <a:p>
            <a:pPr algn="just"/>
            <a:r>
              <a:rPr lang="fa-IR" smtClean="0">
                <a:cs typeface="B Nazanin" panose="00000400000000000000" pitchFamily="2" charset="-78"/>
              </a:rPr>
              <a:t>مسن شدن نیروی کار</a:t>
            </a:r>
          </a:p>
          <a:p>
            <a:pPr algn="just"/>
            <a:r>
              <a:rPr lang="fa-IR" smtClean="0">
                <a:cs typeface="B Nazanin" panose="00000400000000000000" pitchFamily="2" charset="-78"/>
              </a:rPr>
              <a:t>کوچک شدن جمعیت کاری جوان</a:t>
            </a:r>
          </a:p>
          <a:p>
            <a:pPr algn="just"/>
            <a:r>
              <a:rPr lang="fa-IR" smtClean="0">
                <a:cs typeface="B Nazanin" panose="00000400000000000000" pitchFamily="2" charset="-78"/>
              </a:rPr>
              <a:t>از جمله عواملی هستند که لزوم توجه به نیازهای جدید پدیدآمده در نیروی انسانی و ضرورت به کارگیری بازنشستگی مرحله ای را ایجاب می کند. </a:t>
            </a:r>
            <a:endParaRPr lang="fa-IR">
              <a:cs typeface="B Nazanin" panose="00000400000000000000" pitchFamily="2" charset="-78"/>
            </a:endParaRPr>
          </a:p>
        </p:txBody>
      </p:sp>
    </p:spTree>
    <p:extLst>
      <p:ext uri="{BB962C8B-B14F-4D97-AF65-F5344CB8AC3E}">
        <p14:creationId xmlns:p14="http://schemas.microsoft.com/office/powerpoint/2010/main" val="2095925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مزایای بالقوه بازشستگی مرحله ای: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تصور بر این است که بازنشستگی مرحله ای برای کارگران، کارفرمایان و دیگر افراد اجتماع مزایایی را فراهم می کند. </a:t>
            </a:r>
          </a:p>
          <a:p>
            <a:pPr algn="just"/>
            <a:r>
              <a:rPr lang="fa-IR" smtClean="0">
                <a:cs typeface="B Nazanin" panose="00000400000000000000" pitchFamily="2" charset="-78"/>
              </a:rPr>
              <a:t>از منظر کارکنان بازنشستگی مرحله ای امکان انتقال از کار تمام وقت به شرایطی کم استرس تر را فراهم می آورد. علاوه بر آن، بر خلاف بازنشستگی کامل، بازنشستگی مرحله ای اجازه سازگاری یا تغییرات ناشی از سن، مانند تغییرات در بنیه و  توانایی ها را به فرد داده و باعث تداوم ارتباط اجتماعی، داشتن درآمد یا حس مفید بودن می شود. </a:t>
            </a:r>
          </a:p>
          <a:p>
            <a:pPr algn="just"/>
            <a:endParaRPr lang="fa-IR">
              <a:cs typeface="B Nazanin" panose="00000400000000000000" pitchFamily="2" charset="-78"/>
            </a:endParaRPr>
          </a:p>
        </p:txBody>
      </p:sp>
    </p:spTree>
    <p:extLst>
      <p:ext uri="{BB962C8B-B14F-4D97-AF65-F5344CB8AC3E}">
        <p14:creationId xmlns:p14="http://schemas.microsoft.com/office/powerpoint/2010/main" val="26207768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1- مزایای بازنشستگی مرحله ای برای کارکنان</a:t>
            </a:r>
            <a:r>
              <a:rPr lang="fa-IR" smtClean="0">
                <a:cs typeface="B Nazanin" panose="00000400000000000000" pitchFamily="2" charset="-78"/>
              </a:rPr>
              <a:t>:</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روند بازنشستگی به صورت انتقالی خواهد بود نه یک اتفاق دفعی و یکباره. </a:t>
            </a:r>
          </a:p>
          <a:p>
            <a:pPr algn="just"/>
            <a:r>
              <a:rPr lang="fa-IR" smtClean="0">
                <a:cs typeface="B Nazanin" panose="00000400000000000000" pitchFamily="2" charset="-78"/>
              </a:rPr>
              <a:t>امکان اشتغال به کار موقت یا پاره وقت</a:t>
            </a:r>
          </a:p>
          <a:p>
            <a:pPr algn="just"/>
            <a:r>
              <a:rPr lang="fa-IR" smtClean="0">
                <a:cs typeface="B Nazanin" panose="00000400000000000000" pitchFamily="2" charset="-78"/>
              </a:rPr>
              <a:t>امکان برخورداری از درآمد مکمل در صورت اشتغال پاره وقت </a:t>
            </a:r>
          </a:p>
          <a:p>
            <a:pPr algn="just"/>
            <a:r>
              <a:rPr lang="fa-IR" smtClean="0">
                <a:cs typeface="B Nazanin" panose="00000400000000000000" pitchFamily="2" charset="-78"/>
              </a:rPr>
              <a:t>تداوم حس ارزشمندی و حفظ غرور شخصی</a:t>
            </a:r>
          </a:p>
          <a:p>
            <a:pPr algn="just"/>
            <a:r>
              <a:rPr lang="fa-IR" smtClean="0">
                <a:cs typeface="B Nazanin" panose="00000400000000000000" pitchFamily="2" charset="-78"/>
              </a:rPr>
              <a:t>حضور در موقعیت های اجتماعی</a:t>
            </a:r>
            <a:endParaRPr lang="fa-IR">
              <a:cs typeface="B Nazanin" panose="00000400000000000000" pitchFamily="2" charset="-78"/>
            </a:endParaRPr>
          </a:p>
        </p:txBody>
      </p:sp>
    </p:spTree>
    <p:extLst>
      <p:ext uri="{BB962C8B-B14F-4D97-AF65-F5344CB8AC3E}">
        <p14:creationId xmlns:p14="http://schemas.microsoft.com/office/powerpoint/2010/main" val="10553743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2- از منظر </a:t>
            </a:r>
            <a:r>
              <a:rPr lang="fa-IR" smtClean="0">
                <a:solidFill>
                  <a:srgbClr val="FF0000"/>
                </a:solidFill>
                <a:cs typeface="B Nazanin" panose="00000400000000000000" pitchFamily="2" charset="-78"/>
              </a:rPr>
              <a:t>کارفرمایان</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بازنشستگی مرحله ای می تواند، مزایایی را نیز برای کارفرمایان ایجاد کند، از این طریق آنها می توانند کارگران با تجربه خود را که تخصص کافی در زمینه شغلی خود دارند حفظ کنند و روشی برای </a:t>
            </a:r>
            <a:r>
              <a:rPr lang="fa-IR" smtClean="0">
                <a:cs typeface="B Nazanin" panose="00000400000000000000" pitchFamily="2" charset="-78"/>
              </a:rPr>
              <a:t>ممانعت </a:t>
            </a:r>
            <a:r>
              <a:rPr lang="fa-IR" smtClean="0">
                <a:cs typeface="B Nazanin" panose="00000400000000000000" pitchFamily="2" charset="-78"/>
              </a:rPr>
              <a:t>از خروج کارکنانی است که از لحاظ اخلاق کاری و اعتبار، شناخته شده هستند. در این صورت علاوه بر این که کارمند با تجربه به کار خود ادامه می دهد، دانش و اطلاعات خود را به همکاران جوان تر منتقل می کند. </a:t>
            </a:r>
          </a:p>
        </p:txBody>
      </p:sp>
      <p:sp>
        <p:nvSpPr>
          <p:cNvPr id="4" name="Flowchart: Process 3"/>
          <p:cNvSpPr/>
          <p:nvPr/>
        </p:nvSpPr>
        <p:spPr>
          <a:xfrm>
            <a:off x="1434905" y="4276578"/>
            <a:ext cx="3657600" cy="1294228"/>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تخصص کافی در زمینه شغلی</a:t>
            </a:r>
            <a:endParaRPr lang="fa-IR" b="1">
              <a:solidFill>
                <a:srgbClr val="FF0000"/>
              </a:solidFill>
            </a:endParaRPr>
          </a:p>
        </p:txBody>
      </p:sp>
    </p:spTree>
    <p:extLst>
      <p:ext uri="{BB962C8B-B14F-4D97-AF65-F5344CB8AC3E}">
        <p14:creationId xmlns:p14="http://schemas.microsoft.com/office/powerpoint/2010/main" val="8820034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دلایل کارفرمایان برای استقبال از </a:t>
            </a:r>
            <a:r>
              <a:rPr lang="fa-IR" smtClean="0">
                <a:solidFill>
                  <a:srgbClr val="FF0000"/>
                </a:solidFill>
                <a:cs typeface="B Nazanin" panose="00000400000000000000" pitchFamily="2" charset="-78"/>
              </a:rPr>
              <a:t>طرح</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حفظ کارکنان ماهر و متخصص </a:t>
            </a:r>
          </a:p>
          <a:p>
            <a:pPr algn="just"/>
            <a:r>
              <a:rPr lang="fa-IR" smtClean="0">
                <a:cs typeface="B Nazanin" panose="00000400000000000000" pitchFamily="2" charset="-78"/>
              </a:rPr>
              <a:t>فراهم آمدن امکان آموزش برای کارکنان جدید</a:t>
            </a:r>
          </a:p>
          <a:p>
            <a:pPr algn="just"/>
            <a:r>
              <a:rPr lang="fa-IR" smtClean="0">
                <a:cs typeface="B Nazanin" panose="00000400000000000000" pitchFamily="2" charset="-78"/>
              </a:rPr>
              <a:t>کنترل هزینه های بازنشستگی</a:t>
            </a:r>
          </a:p>
          <a:p>
            <a:pPr algn="just"/>
            <a:endParaRPr lang="fa-IR">
              <a:cs typeface="B Nazanin" panose="00000400000000000000" pitchFamily="2" charset="-78"/>
            </a:endParaRPr>
          </a:p>
        </p:txBody>
      </p:sp>
    </p:spTree>
    <p:extLst>
      <p:ext uri="{BB962C8B-B14F-4D97-AF65-F5344CB8AC3E}">
        <p14:creationId xmlns:p14="http://schemas.microsoft.com/office/powerpoint/2010/main" val="1778968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مدیریت عملکرد، مدیریت جانشین پروری و توسعه  </a:t>
            </a:r>
            <a:r>
              <a:rPr lang="fa-IR">
                <a:cs typeface="B Nazanin" panose="00000400000000000000" pitchFamily="2" charset="-78"/>
              </a:rPr>
              <a:t>و </a:t>
            </a:r>
            <a:r>
              <a:rPr lang="fa-IR" smtClean="0">
                <a:cs typeface="B Nazanin" panose="00000400000000000000" pitchFamily="2" charset="-78"/>
              </a:rPr>
              <a:t>پرورش استعدادهای </a:t>
            </a:r>
            <a:r>
              <a:rPr lang="fa-IR">
                <a:cs typeface="B Nazanin" panose="00000400000000000000" pitchFamily="2" charset="-78"/>
              </a:rPr>
              <a:t>موجود تمرکز کند. جانشین پروری به سازمان اجازه می دهد که مشاغل کلیدی، جانشین های بالقوه و کاف های مهارتی را شناسایی کند و به کارکنان، گزینه های شغلی </a:t>
            </a:r>
            <a:r>
              <a:rPr lang="fa-IR">
                <a:cs typeface="B Nazanin" panose="00000400000000000000" pitchFamily="2" charset="-78"/>
              </a:rPr>
              <a:t>موجود </a:t>
            </a:r>
            <a:r>
              <a:rPr lang="fa-IR" smtClean="0">
                <a:cs typeface="B Nazanin" panose="00000400000000000000" pitchFamily="2" charset="-78"/>
              </a:rPr>
              <a:t>و </a:t>
            </a:r>
            <a:r>
              <a:rPr lang="fa-IR">
                <a:cs typeface="B Nazanin" panose="00000400000000000000" pitchFamily="2" charset="-78"/>
              </a:rPr>
              <a:t>ابزارهایی را برای برنامه ریزی و دستیابی به هدف های شغلی آنها ارائه کند تمرکز بر مشاغل بحرانی، تشویق برنامه های توسعه پیشگیرانه و قابل پیگیری و بازنشستگی مرحله ای از جمله </a:t>
            </a:r>
            <a:r>
              <a:rPr lang="fa-IR">
                <a:cs typeface="B Nazanin" panose="00000400000000000000" pitchFamily="2" charset="-78"/>
              </a:rPr>
              <a:t>راه </a:t>
            </a:r>
            <a:r>
              <a:rPr lang="fa-IR" smtClean="0">
                <a:cs typeface="B Nazanin" panose="00000400000000000000" pitchFamily="2" charset="-78"/>
              </a:rPr>
              <a:t>هاس </a:t>
            </a:r>
            <a:r>
              <a:rPr lang="fa-IR">
                <a:cs typeface="B Nazanin" panose="00000400000000000000" pitchFamily="2" charset="-78"/>
              </a:rPr>
              <a:t>مقابله با مشکل خروج دفعی نیروی کار خواهد بود. </a:t>
            </a:r>
          </a:p>
          <a:p>
            <a:endParaRPr lang="fa-IR"/>
          </a:p>
        </p:txBody>
      </p:sp>
      <p:sp>
        <p:nvSpPr>
          <p:cNvPr id="4" name="Flowchart: Process 3"/>
          <p:cNvSpPr/>
          <p:nvPr/>
        </p:nvSpPr>
        <p:spPr>
          <a:xfrm>
            <a:off x="1645920" y="4375052"/>
            <a:ext cx="4248443" cy="1322363"/>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مدیریت جانشین پروری و توسعه  و پرورش استعدادهای موجود</a:t>
            </a:r>
            <a:endParaRPr lang="fa-IR"/>
          </a:p>
        </p:txBody>
      </p:sp>
    </p:spTree>
    <p:extLst>
      <p:ext uri="{BB962C8B-B14F-4D97-AF65-F5344CB8AC3E}">
        <p14:creationId xmlns:p14="http://schemas.microsoft.com/office/powerpoint/2010/main" val="20404689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مزایای بازنشستگی تدریجی برای کارفرمایان، موسسات و شرکت ها</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جلوگیری از فرار مغزها</a:t>
            </a:r>
          </a:p>
          <a:p>
            <a:pPr algn="just"/>
            <a:r>
              <a:rPr lang="fa-IR" smtClean="0">
                <a:cs typeface="B Nazanin" panose="00000400000000000000" pitchFamily="2" charset="-78"/>
              </a:rPr>
              <a:t>کاهش هزینه های نگهداشت و استخدام فرد</a:t>
            </a:r>
          </a:p>
          <a:p>
            <a:pPr algn="just"/>
            <a:r>
              <a:rPr lang="fa-IR" smtClean="0">
                <a:cs typeface="B Nazanin" panose="00000400000000000000" pitchFamily="2" charset="-78"/>
              </a:rPr>
              <a:t>حراست از فرهنگ و ارزش ها</a:t>
            </a:r>
          </a:p>
          <a:p>
            <a:pPr algn="just"/>
            <a:r>
              <a:rPr lang="fa-IR" smtClean="0">
                <a:cs typeface="B Nazanin" panose="00000400000000000000" pitchFamily="2" charset="-78"/>
              </a:rPr>
              <a:t>ثبات بیشتر نیروی کارف چرا که در صورت اعطای این موقعیت به کارکنان، جابه جایی های شغلی کاهش می یابد</a:t>
            </a:r>
          </a:p>
          <a:p>
            <a:pPr algn="just"/>
            <a:r>
              <a:rPr lang="fa-IR" smtClean="0">
                <a:cs typeface="B Nazanin" panose="00000400000000000000" pitchFamily="2" charset="-78"/>
              </a:rPr>
              <a:t>جایگزین کردن افراد مسن در جواب کاهش جمعیت جوان</a:t>
            </a:r>
          </a:p>
          <a:p>
            <a:pPr algn="just"/>
            <a:r>
              <a:rPr lang="fa-IR" smtClean="0">
                <a:cs typeface="B Nazanin" panose="00000400000000000000" pitchFamily="2" charset="-78"/>
              </a:rPr>
              <a:t>مزایای رقابتی </a:t>
            </a:r>
            <a:endParaRPr lang="fa-IR">
              <a:cs typeface="B Nazanin" panose="00000400000000000000" pitchFamily="2" charset="-78"/>
            </a:endParaRPr>
          </a:p>
        </p:txBody>
      </p:sp>
    </p:spTree>
    <p:extLst>
      <p:ext uri="{BB962C8B-B14F-4D97-AF65-F5344CB8AC3E}">
        <p14:creationId xmlns:p14="http://schemas.microsoft.com/office/powerpoint/2010/main" val="17539091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روش های مرحله ای کردن بازنشستگی</a:t>
            </a:r>
            <a:r>
              <a:rPr lang="fa-IR" smtClean="0">
                <a:solidFill>
                  <a:srgbClr val="FF0000"/>
                </a:solidFill>
                <a:cs typeface="B Nazanin" panose="00000400000000000000" pitchFamily="2" charset="-78"/>
              </a:rPr>
              <a:t>:</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تدریجی شدن بازنشستگی و مرحله ای کردن ان می تواند به طرق مختلف صورتگیرد. از جمله روش هایی که از ان ها به عنوان مرحله ای کردن بازنشستگی یاد می شود موارد زیر قابل توجه است: </a:t>
            </a:r>
          </a:p>
          <a:p>
            <a:pPr algn="just"/>
            <a:r>
              <a:rPr lang="fa-IR" smtClean="0">
                <a:cs typeface="B Nazanin" panose="00000400000000000000" pitchFamily="2" charset="-78"/>
              </a:rPr>
              <a:t>1- کاهش حجم یا ساعات کار: گاهی این امر نیز به تدریج صورت می گیرد. </a:t>
            </a:r>
          </a:p>
          <a:p>
            <a:pPr algn="just"/>
            <a:r>
              <a:rPr lang="fa-IR" smtClean="0">
                <a:cs typeface="B Nazanin" panose="00000400000000000000" pitchFamily="2" charset="-78"/>
              </a:rPr>
              <a:t>2- تغییر مسئولیت ها و وظایف محوله به افراد</a:t>
            </a:r>
          </a:p>
          <a:p>
            <a:pPr algn="just"/>
            <a:r>
              <a:rPr lang="fa-IR" smtClean="0">
                <a:cs typeface="B Nazanin" panose="00000400000000000000" pitchFamily="2" charset="-78"/>
              </a:rPr>
              <a:t>3- بازنشستگی پیش از موعد و سپس به کار گیری مجدد افراد، در این صورت فرد مزایای بازنشستگی را مانند سابق دریافت می کند و اشتغال مجدد می تواندف به صورت موقت و یا پاره وقت باشد. </a:t>
            </a:r>
          </a:p>
          <a:p>
            <a:pPr algn="just"/>
            <a:r>
              <a:rPr lang="fa-IR" smtClean="0">
                <a:cs typeface="B Nazanin" panose="00000400000000000000" pitchFamily="2" charset="-78"/>
              </a:rPr>
              <a:t>4- فرد پس از بازنشسته شدن به عنوان مشاور به فعالیت خود ادامه می دهد.  </a:t>
            </a:r>
            <a:endParaRPr lang="fa-IR">
              <a:cs typeface="B Nazanin" panose="00000400000000000000" pitchFamily="2" charset="-78"/>
            </a:endParaRPr>
          </a:p>
        </p:txBody>
      </p:sp>
    </p:spTree>
    <p:extLst>
      <p:ext uri="{BB962C8B-B14F-4D97-AF65-F5344CB8AC3E}">
        <p14:creationId xmlns:p14="http://schemas.microsoft.com/office/powerpoint/2010/main" val="32014556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در ایران: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ایران بازنشستگی به صورت مرحله ای، به شکل یک گزینه خاص و رسمی وجود ندارد، اما کاهش زمان کار در برخی از مشاغل چون تدریس با افزایش سابقه خدمت و ارتقای درجه آموزشی وجود دارد. با این حال تمامی افراد پس از بازنشستگی می توانند ضمن دریافت حقوق بازنشستگی از سیستم تحت پوشش، در بخش خصوصی نیز اشتغال به کار یابند. </a:t>
            </a:r>
            <a:endParaRPr lang="fa-IR">
              <a:cs typeface="B Nazanin" panose="00000400000000000000" pitchFamily="2" charset="-78"/>
            </a:endParaRPr>
          </a:p>
        </p:txBody>
      </p:sp>
    </p:spTree>
    <p:extLst>
      <p:ext uri="{BB962C8B-B14F-4D97-AF65-F5344CB8AC3E}">
        <p14:creationId xmlns:p14="http://schemas.microsoft.com/office/powerpoint/2010/main" val="13727013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آن هم به صورت موقت منوط به تصویب هیات وزیران بوده است که در حال حاضر به موجب ماده  95 قانون  مدیریت خدمات کشوری مبتنی بر: «به کارگیری بازنشسته متخصص، لیسانس و بالاتر، در موارد خاص به عنوان اعضای کمیته ها، کمیسیون ها، شوراها، مجامع و خدمات مشاوره ای غیر مستمر، تدریس، مشاوره های حقوقی، </a:t>
            </a:r>
            <a:r>
              <a:rPr lang="fa-IR" b="1">
                <a:solidFill>
                  <a:srgbClr val="FF0000"/>
                </a:solidFill>
                <a:cs typeface="B Nazanin" panose="00000400000000000000" pitchFamily="2" charset="-78"/>
              </a:rPr>
              <a:t>مشروط بر این که مجموع ساعات اشتغال آن ها در دستگاه های اجرایی از یک سوم ساعات اداری کارکنان موظف تجاوز نکند، </a:t>
            </a:r>
            <a:r>
              <a:rPr lang="fa-IR">
                <a:cs typeface="B Nazanin" panose="00000400000000000000" pitchFamily="2" charset="-78"/>
              </a:rPr>
              <a:t>بلا مانع می باشد. حق الزحمه این افراد متناسب با ساعات کار هفتگی کارمندان شاغل مشابه، تعیین و پرداخت می شود» </a:t>
            </a:r>
          </a:p>
          <a:p>
            <a:endParaRPr lang="fa-IR"/>
          </a:p>
        </p:txBody>
      </p:sp>
    </p:spTree>
    <p:extLst>
      <p:ext uri="{BB962C8B-B14F-4D97-AF65-F5344CB8AC3E}">
        <p14:creationId xmlns:p14="http://schemas.microsoft.com/office/powerpoint/2010/main" val="5348216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محدودیت کاهش یافته است اما با توجه به سن بازنشستگی در ایران، میانگین سن بازنشستگی در بخش دولتی در حال حاض برابر گزارش های صندوق </a:t>
            </a:r>
            <a:r>
              <a:rPr lang="fa-IR" smtClean="0">
                <a:cs typeface="B Nazanin" panose="00000400000000000000" pitchFamily="2" charset="-78"/>
              </a:rPr>
              <a:t>بازنشستگی </a:t>
            </a:r>
            <a:r>
              <a:rPr lang="fa-IR" smtClean="0">
                <a:cs typeface="B Nazanin" panose="00000400000000000000" pitchFamily="2" charset="-78"/>
              </a:rPr>
              <a:t>کشور کمتر از 52 سال است و افزایش امید به زندگی هر چند ممکن است، بازنشستگی تدریجی در ایران موضوعیت نداشته باشد، لیکن تجدید نظر در مقررات بازنشستگی و حتی پیش بینی امکان تداوم پرداخت حق بیمه بابت اشتغال بعد از بازنشستگی و استفاده از مزایای آن اشتغال به نحوی که موجب تضییع حقوقو قبلی از بازنشسته نیز نگردد، ضروری می باشد. </a:t>
            </a:r>
            <a:endParaRPr lang="fa-IR">
              <a:cs typeface="B Nazanin" panose="00000400000000000000" pitchFamily="2" charset="-78"/>
            </a:endParaRPr>
          </a:p>
        </p:txBody>
      </p:sp>
      <p:sp>
        <p:nvSpPr>
          <p:cNvPr id="4" name="Flowchart: Process 3"/>
          <p:cNvSpPr/>
          <p:nvPr/>
        </p:nvSpPr>
        <p:spPr>
          <a:xfrm>
            <a:off x="1406769" y="4586068"/>
            <a:ext cx="2799471" cy="1055077"/>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بازنشستگی تدریجی</a:t>
            </a:r>
            <a:endParaRPr lang="fa-IR" b="1">
              <a:solidFill>
                <a:srgbClr val="FF0000"/>
              </a:solidFill>
            </a:endParaRPr>
          </a:p>
        </p:txBody>
      </p:sp>
    </p:spTree>
    <p:extLst>
      <p:ext uri="{BB962C8B-B14F-4D97-AF65-F5344CB8AC3E}">
        <p14:creationId xmlns:p14="http://schemas.microsoft.com/office/powerpoint/2010/main" val="16121955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نتیجه گیری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 در نظر گرفتن قوانین بازنشستگی معمولی 30 ساله و اگر قوانین پیش از موعد کارمندان دولت 25 ساله و 20 ساله را کنار بگذاریم خطر بسیار جدی است به احتمال قریب به یقین در 5 سال آینده بیش از 35 نفر از کادر با تجربه شعبه و در سطح اداره کل استان اصفهان 479 نفر بازنشسته می شوند،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381931" y="3345252"/>
            <a:ext cx="3238713" cy="2155216"/>
          </a:xfrm>
          <a:prstGeom prst="rect">
            <a:avLst/>
          </a:prstGeom>
        </p:spPr>
      </p:pic>
    </p:spTree>
    <p:extLst>
      <p:ext uri="{BB962C8B-B14F-4D97-AF65-F5344CB8AC3E}">
        <p14:creationId xmlns:p14="http://schemas.microsoft.com/office/powerpoint/2010/main" val="11958462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این فرایند به احتمال قوی به یک بار صورت گرفته و شوک ناشی از خلاء نیرو به خصوص با پست هایی که نیازمند تجربه بالا است سازمان را تهدید می کند و این در حالی است که مدیریت منابع انسانی راهکاری برای مقابله با این مشکل نیدیشیده است. مسلما هر روز به بروز این مشکل نزدیکتر می شویم اگرچه قوانین و مقررات بخش دولتی اجازه بسیاری از تجربه های دیگران را نمی دهد ولی در زیر با توجه به آنچه گذشت پیشنهاداتی بیان و ارائه می شود. </a:t>
            </a:r>
          </a:p>
          <a:p>
            <a:endParaRPr lang="fa-IR"/>
          </a:p>
        </p:txBody>
      </p:sp>
      <p:sp>
        <p:nvSpPr>
          <p:cNvPr id="4" name="Flowchart: Process 3"/>
          <p:cNvSpPr/>
          <p:nvPr/>
        </p:nvSpPr>
        <p:spPr>
          <a:xfrm>
            <a:off x="1392702" y="4276578"/>
            <a:ext cx="3784209" cy="1519311"/>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قوانین و مقررات بخش دولتی</a:t>
            </a:r>
            <a:endParaRPr lang="fa-IR"/>
          </a:p>
        </p:txBody>
      </p:sp>
    </p:spTree>
    <p:extLst>
      <p:ext uri="{BB962C8B-B14F-4D97-AF65-F5344CB8AC3E}">
        <p14:creationId xmlns:p14="http://schemas.microsoft.com/office/powerpoint/2010/main" val="12590856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1- فرایند جانشین پروری را از همین حال در شعبه آغاز کنیم، این موضوع می تواند با واگذاری و تفویض اختیار امور به بعضی کارکنان و آماده ساختن انان برای موقعیت جدید شروع شود: </a:t>
            </a:r>
          </a:p>
          <a:p>
            <a:pPr algn="just"/>
            <a:r>
              <a:rPr lang="fa-IR" smtClean="0">
                <a:cs typeface="B Nazanin" panose="00000400000000000000" pitchFamily="2" charset="-78"/>
              </a:rPr>
              <a:t>2- از هم اکنون مقام های بالاتر را با مکاتبه صریح مطلع موضوع و درخواست استخدام را مطرح نماییم. </a:t>
            </a:r>
          </a:p>
          <a:p>
            <a:pPr algn="just"/>
            <a:r>
              <a:rPr lang="fa-IR" smtClean="0">
                <a:cs typeface="B Nazanin" panose="00000400000000000000" pitchFamily="2" charset="-78"/>
              </a:rPr>
              <a:t>3- بازنشستگان را به یک باره از محیط خارج نکرده و تا اطمینان از ایجاد کادر مناسب به طور پاره وقت به کار گیریم. </a:t>
            </a:r>
          </a:p>
          <a:p>
            <a:pPr algn="just"/>
            <a:r>
              <a:rPr lang="fa-IR" smtClean="0">
                <a:cs typeface="B Nazanin" panose="00000400000000000000" pitchFamily="2" charset="-78"/>
              </a:rPr>
              <a:t>. </a:t>
            </a:r>
            <a:endParaRPr lang="fa-IR" smtClean="0">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39830425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4- آموزش توسط بازنشستگان به کارکنان جدید و فعلی در اولویت قرار گیرد. </a:t>
            </a:r>
          </a:p>
          <a:p>
            <a:pPr algn="just"/>
            <a:r>
              <a:rPr lang="fa-IR">
                <a:cs typeface="B Nazanin" panose="00000400000000000000" pitchFamily="2" charset="-78"/>
              </a:rPr>
              <a:t>5- صرف نظر از حکم پست های موجود از کارمندان کم سابقه تر بخواهیم وظایف مربوطه ر انجام دهند. </a:t>
            </a:r>
          </a:p>
          <a:p>
            <a:pPr algn="just"/>
            <a:r>
              <a:rPr lang="fa-IR">
                <a:cs typeface="B Nazanin" panose="00000400000000000000" pitchFamily="2" charset="-78"/>
              </a:rPr>
              <a:t>6- با درخواست جمعی بازنشستگان همکاران موافقت نشده و فرایند بازنشستگی   به صورت تدریجی پذیرد. </a:t>
            </a:r>
          </a:p>
          <a:p>
            <a:pPr algn="just"/>
            <a:r>
              <a:rPr lang="fa-IR">
                <a:cs typeface="B Nazanin" panose="00000400000000000000" pitchFamily="2" charset="-78"/>
              </a:rPr>
              <a:t>7- استخدام های جدید ضروری به نظر می رسد</a:t>
            </a:r>
            <a:endParaRPr lang="fa-IR"/>
          </a:p>
        </p:txBody>
      </p:sp>
    </p:spTree>
    <p:extLst>
      <p:ext uri="{BB962C8B-B14F-4D97-AF65-F5344CB8AC3E}">
        <p14:creationId xmlns:p14="http://schemas.microsoft.com/office/powerpoint/2010/main" val="390641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1057"/>
            <a:ext cx="10515600" cy="1325563"/>
          </a:xfrm>
        </p:spPr>
        <p:txBody>
          <a:bodyPr>
            <a:normAutofit/>
          </a:bodyPr>
          <a:lstStyle/>
          <a:p>
            <a:pPr algn="ctr"/>
            <a:r>
              <a:rPr lang="fa-IR" sz="4000">
                <a:solidFill>
                  <a:srgbClr val="FF0000"/>
                </a:solidFill>
                <a:cs typeface="B Nazanin" panose="00000400000000000000" pitchFamily="2" charset="-78"/>
              </a:rPr>
              <a:t>در این زمینه موارد زیر جهت مقابله با این مشکل پیشنهاد می شود</a:t>
            </a:r>
            <a:r>
              <a:rPr lang="fa-IR" sz="4000">
                <a:solidFill>
                  <a:srgbClr val="FF0000"/>
                </a:solidFill>
                <a:cs typeface="B Nazanin" panose="00000400000000000000" pitchFamily="2" charset="-78"/>
              </a:rPr>
              <a:t>: </a:t>
            </a:r>
            <a:endParaRPr lang="fa-IR" sz="400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1- </a:t>
            </a:r>
            <a:r>
              <a:rPr lang="fa-IR" smtClean="0">
                <a:cs typeface="B Nazanin" panose="00000400000000000000" pitchFamily="2" charset="-78"/>
              </a:rPr>
              <a:t>فرایند جانشین پروری را از همین حالا در شعبه ها آغاز کنیم، این موضوع می تواند با واگذاری و تفویض اختیار امور به بعضی کارکنان و آماده ساختن انان برای موقعیت جدید شروع شود. </a:t>
            </a:r>
          </a:p>
          <a:p>
            <a:pPr algn="just"/>
            <a:r>
              <a:rPr lang="fa-IR" smtClean="0">
                <a:cs typeface="B Nazanin" panose="00000400000000000000" pitchFamily="2" charset="-78"/>
              </a:rPr>
              <a:t>2- از هم اکنون مقام های بالاتر را با مکاتبه ای صریح مطلع موضوع و در خواست استخدام را مطرح نماییم. </a:t>
            </a:r>
          </a:p>
          <a:p>
            <a:pPr algn="just"/>
            <a:r>
              <a:rPr lang="fa-IR" smtClean="0">
                <a:cs typeface="B Nazanin" panose="00000400000000000000" pitchFamily="2" charset="-78"/>
              </a:rPr>
              <a:t>3- بازنشستگان  را به یک باره، از محیط خارج نکرده و تا اطمینان از ایجاد کادر مناسب به طور پاره وقت به کار گیریم. </a:t>
            </a:r>
          </a:p>
        </p:txBody>
      </p:sp>
    </p:spTree>
    <p:extLst>
      <p:ext uri="{BB962C8B-B14F-4D97-AF65-F5344CB8AC3E}">
        <p14:creationId xmlns:p14="http://schemas.microsoft.com/office/powerpoint/2010/main" val="363607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4- آموزش توسط بازنشستگان به کارکنان جدید و فعلی در اولویت قرار گیرد. </a:t>
            </a:r>
          </a:p>
          <a:p>
            <a:pPr algn="just"/>
            <a:r>
              <a:rPr lang="fa-IR">
                <a:cs typeface="B Nazanin" panose="00000400000000000000" pitchFamily="2" charset="-78"/>
              </a:rPr>
              <a:t>5- صرف نظر از حکم پست های موجود از کارمندان کم سابقه تر بخواهیم وظایف مربوطه را انجام دهند. </a:t>
            </a:r>
          </a:p>
          <a:p>
            <a:pPr algn="just"/>
            <a:r>
              <a:rPr lang="fa-IR">
                <a:cs typeface="B Nazanin" panose="00000400000000000000" pitchFamily="2" charset="-78"/>
              </a:rPr>
              <a:t>6- با درخواست دفعی بازنشستگی همکاران موافقت نشده و فرایند بازنشستگی  به صورت تدریجی صورت پذیرد...امید است، این پژوهش مدیران منابع انسانی صندوق را بیش از پیش به وضعیت سابقه ایی نیروهای تحت پوشش معطوف نماید.  </a:t>
            </a:r>
          </a:p>
          <a:p>
            <a:endParaRPr lang="fa-IR"/>
          </a:p>
        </p:txBody>
      </p:sp>
    </p:spTree>
    <p:extLst>
      <p:ext uri="{BB962C8B-B14F-4D97-AF65-F5344CB8AC3E}">
        <p14:creationId xmlns:p14="http://schemas.microsoft.com/office/powerpoint/2010/main" val="367818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واژه های کلیدی: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منابع انسانی، سرمایه، مدیریت جانشین پروری</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3885979" y="2543394"/>
            <a:ext cx="4443690" cy="2957074"/>
          </a:xfrm>
          <a:prstGeom prst="rect">
            <a:avLst/>
          </a:prstGeom>
        </p:spPr>
      </p:pic>
    </p:spTree>
    <p:extLst>
      <p:ext uri="{BB962C8B-B14F-4D97-AF65-F5344CB8AC3E}">
        <p14:creationId xmlns:p14="http://schemas.microsoft.com/office/powerpoint/2010/main" val="3194624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مقدمه: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در سال های اخیر سازمان ها با نمونه های متنوعی از تاثیر ساختار جمعیتی کشوری که در آن فعالیت می کنند مواجه بوده اند ساختار سنی و سابقه ای جمعیت، یکی از نیروهایی است که به طور خاص بر نوع استراتژی های منابع انسانی یک سازمان تاثیر می گذارد، ترکیب سنی و سابقه ای اعضای سازمان به نوبه خود از عوامل تعیین کننده ساختار و عملکرد آن به شمار می رود. </a:t>
            </a:r>
          </a:p>
        </p:txBody>
      </p:sp>
      <p:sp>
        <p:nvSpPr>
          <p:cNvPr id="4" name="Flowchart: Process 3"/>
          <p:cNvSpPr/>
          <p:nvPr/>
        </p:nvSpPr>
        <p:spPr>
          <a:xfrm>
            <a:off x="1434905" y="4220308"/>
            <a:ext cx="4445390" cy="1505243"/>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2060"/>
                </a:solidFill>
                <a:cs typeface="B Nazanin" panose="00000400000000000000" pitchFamily="2" charset="-78"/>
              </a:rPr>
              <a:t>تاثیر ساختار </a:t>
            </a:r>
            <a:r>
              <a:rPr lang="fa-IR" sz="2800" b="1">
                <a:solidFill>
                  <a:srgbClr val="002060"/>
                </a:solidFill>
                <a:cs typeface="B Nazanin" panose="00000400000000000000" pitchFamily="2" charset="-78"/>
              </a:rPr>
              <a:t>جمعیتی </a:t>
            </a:r>
            <a:r>
              <a:rPr lang="fa-IR" sz="2800" b="1" smtClean="0">
                <a:solidFill>
                  <a:srgbClr val="002060"/>
                </a:solidFill>
                <a:cs typeface="B Nazanin" panose="00000400000000000000" pitchFamily="2" charset="-78"/>
              </a:rPr>
              <a:t>کشور</a:t>
            </a:r>
            <a:endParaRPr lang="fa-IR" b="1">
              <a:solidFill>
                <a:srgbClr val="002060"/>
              </a:solidFill>
            </a:endParaRPr>
          </a:p>
        </p:txBody>
      </p:sp>
    </p:spTree>
    <p:extLst>
      <p:ext uri="{BB962C8B-B14F-4D97-AF65-F5344CB8AC3E}">
        <p14:creationId xmlns:p14="http://schemas.microsoft.com/office/powerpoint/2010/main" val="2155825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4599</Words>
  <Application>Microsoft Office PowerPoint</Application>
  <PresentationFormat>Widescreen</PresentationFormat>
  <Paragraphs>160</Paragraphs>
  <Slides>58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B Nazanin</vt:lpstr>
      <vt:lpstr>Calibri</vt:lpstr>
      <vt:lpstr>Calibri Light</vt:lpstr>
      <vt:lpstr>Times New Roman</vt:lpstr>
      <vt:lpstr>Office Theme</vt:lpstr>
      <vt:lpstr>عنوان مقاله: مدیریت منابع انسانی در حال پیر شدن</vt:lpstr>
      <vt:lpstr>چکیده:</vt:lpstr>
      <vt:lpstr>PowerPoint Presentation</vt:lpstr>
      <vt:lpstr>PowerPoint Presentation</vt:lpstr>
      <vt:lpstr>PowerPoint Presentation</vt:lpstr>
      <vt:lpstr>در این زمینه موارد زیر جهت مقابله با این مشکل پیشنهاد می شود: </vt:lpstr>
      <vt:lpstr>PowerPoint Presentation</vt:lpstr>
      <vt:lpstr>واژه های کلیدی: </vt:lpstr>
      <vt:lpstr>مقدمه:</vt:lpstr>
      <vt:lpstr>PowerPoint Presentation</vt:lpstr>
      <vt:lpstr>PowerPoint Presentation</vt:lpstr>
      <vt:lpstr>PowerPoint Presentation</vt:lpstr>
      <vt:lpstr>PowerPoint Presentation</vt:lpstr>
      <vt:lpstr>معرفی سازمان تامین اجتماعی:</vt:lpstr>
      <vt:lpstr>PowerPoint Presentation</vt:lpstr>
      <vt:lpstr>PowerPoint Presentation</vt:lpstr>
      <vt:lpstr>PowerPoint Presentation</vt:lpstr>
      <vt:lpstr>PowerPoint Presentation</vt:lpstr>
      <vt:lpstr>مهم ترین تعهدات و خدمات سازمان تامین اجتماعی بر مبنای قانون تامین اجتماعی و مقررات مربوط به آن، به شرح زیر است:</vt:lpstr>
      <vt:lpstr>ادراه کل استان اصفهان</vt:lpstr>
      <vt:lpstr>سازمان تامین اجتماعی شعبه کاشان</vt:lpstr>
      <vt:lpstr>تاریخچه و علت بحث و بیان مساله </vt:lpstr>
      <vt:lpstr>PowerPoint Presentation</vt:lpstr>
      <vt:lpstr>روش تحقیق</vt:lpstr>
      <vt:lpstr>PowerPoint Presentation</vt:lpstr>
      <vt:lpstr>بررسی نتایج:</vt:lpstr>
      <vt:lpstr>PowerPoint Presentation</vt:lpstr>
      <vt:lpstr>PowerPoint Presentation</vt:lpstr>
      <vt:lpstr>PowerPoint Presentation</vt:lpstr>
      <vt:lpstr>مشکلات و خطرات پیش رو </vt:lpstr>
      <vt:lpstr>راه حل های جهانی مقابله با این مشکل چیست؟</vt:lpstr>
      <vt:lpstr>PowerPoint Presentation</vt:lpstr>
      <vt:lpstr>PowerPoint Presentation</vt:lpstr>
      <vt:lpstr>PowerPoint Presentation</vt:lpstr>
      <vt:lpstr>رویکرد برنده- برنده در مدیریت </vt:lpstr>
      <vt:lpstr>PowerPoint Presentation</vt:lpstr>
      <vt:lpstr>PowerPoint Presentation</vt:lpstr>
      <vt:lpstr>PowerPoint Presentation</vt:lpstr>
      <vt:lpstr>تمرکز بر مشاغل بحرانی: </vt:lpstr>
      <vt:lpstr>الف تشویق برنامه های توسعه پیشگیرانه و قابل پیگیری</vt:lpstr>
      <vt:lpstr>ب)بازنشستگی مرحله ای</vt:lpstr>
      <vt:lpstr>PowerPoint Presentation</vt:lpstr>
      <vt:lpstr>بازنشستگی مرحله ای چیست؟</vt:lpstr>
      <vt:lpstr>تعریف قانونی پیشنهادی</vt:lpstr>
      <vt:lpstr>عوامل اصلی توجه به بازنشستگی مرحله ای یا تدریجی</vt:lpstr>
      <vt:lpstr>مزایای بالقوه بازشستگی مرحله ای:</vt:lpstr>
      <vt:lpstr>1- مزایای بازنشستگی مرحله ای برای کارکنان:</vt:lpstr>
      <vt:lpstr>2- از منظر کارفرمایان</vt:lpstr>
      <vt:lpstr>دلایل کارفرمایان برای استقبال از طرح</vt:lpstr>
      <vt:lpstr>مزایای بازنشستگی تدریجی برای کارفرمایان، موسسات و شرکت ها</vt:lpstr>
      <vt:lpstr>روش های مرحله ای کردن بازنشستگی:</vt:lpstr>
      <vt:lpstr>در ایران: </vt:lpstr>
      <vt:lpstr>PowerPoint Presentation</vt:lpstr>
      <vt:lpstr>PowerPoint Presentation</vt:lpstr>
      <vt:lpstr>نتیجه گیری</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مدیریت منابع انسانی در حال پیر شدن</dc:title>
  <dc:creator>MaZz!i</dc:creator>
  <cp:lastModifiedBy>MaZz!i</cp:lastModifiedBy>
  <cp:revision>49</cp:revision>
  <cp:lastPrinted>2024-12-31T12:12:57Z</cp:lastPrinted>
  <dcterms:created xsi:type="dcterms:W3CDTF">2024-12-26T08:35:05Z</dcterms:created>
  <dcterms:modified xsi:type="dcterms:W3CDTF">2024-12-31T12:13:13Z</dcterms:modified>
</cp:coreProperties>
</file>