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5" r:id="rId4"/>
    <p:sldId id="276" r:id="rId5"/>
    <p:sldId id="258" r:id="rId6"/>
    <p:sldId id="259" r:id="rId7"/>
    <p:sldId id="277" r:id="rId8"/>
    <p:sldId id="260" r:id="rId9"/>
    <p:sldId id="261" r:id="rId10"/>
    <p:sldId id="262" r:id="rId11"/>
    <p:sldId id="278" r:id="rId12"/>
    <p:sldId id="263" r:id="rId13"/>
    <p:sldId id="264" r:id="rId14"/>
    <p:sldId id="265" r:id="rId15"/>
    <p:sldId id="279" r:id="rId16"/>
    <p:sldId id="266" r:id="rId17"/>
    <p:sldId id="280" r:id="rId18"/>
    <p:sldId id="267" r:id="rId19"/>
    <p:sldId id="268" r:id="rId20"/>
    <p:sldId id="269" r:id="rId21"/>
    <p:sldId id="270" r:id="rId22"/>
    <p:sldId id="271" r:id="rId23"/>
    <p:sldId id="272" r:id="rId24"/>
    <p:sldId id="281" r:id="rId25"/>
    <p:sldId id="282" r:id="rId26"/>
    <p:sldId id="283" r:id="rId27"/>
    <p:sldId id="284" r:id="rId28"/>
    <p:sldId id="285" r:id="rId29"/>
    <p:sldId id="351" r:id="rId30"/>
    <p:sldId id="286" r:id="rId31"/>
    <p:sldId id="287" r:id="rId32"/>
    <p:sldId id="348" r:id="rId33"/>
    <p:sldId id="349" r:id="rId34"/>
    <p:sldId id="288" r:id="rId35"/>
    <p:sldId id="347" r:id="rId36"/>
    <p:sldId id="289" r:id="rId37"/>
    <p:sldId id="290" r:id="rId38"/>
    <p:sldId id="291" r:id="rId39"/>
    <p:sldId id="292" r:id="rId40"/>
    <p:sldId id="293" r:id="rId41"/>
    <p:sldId id="294" r:id="rId42"/>
    <p:sldId id="352" r:id="rId43"/>
    <p:sldId id="295" r:id="rId44"/>
    <p:sldId id="296" r:id="rId45"/>
    <p:sldId id="297" r:id="rId46"/>
    <p:sldId id="298" r:id="rId47"/>
    <p:sldId id="299" r:id="rId48"/>
    <p:sldId id="300" r:id="rId49"/>
    <p:sldId id="301" r:id="rId50"/>
    <p:sldId id="302" r:id="rId51"/>
    <p:sldId id="367" r:id="rId52"/>
    <p:sldId id="303" r:id="rId53"/>
    <p:sldId id="304" r:id="rId54"/>
    <p:sldId id="305" r:id="rId55"/>
    <p:sldId id="353" r:id="rId56"/>
    <p:sldId id="306" r:id="rId57"/>
    <p:sldId id="368" r:id="rId58"/>
    <p:sldId id="307" r:id="rId59"/>
    <p:sldId id="354" r:id="rId60"/>
    <p:sldId id="308" r:id="rId61"/>
    <p:sldId id="309" r:id="rId62"/>
    <p:sldId id="310" r:id="rId63"/>
    <p:sldId id="369" r:id="rId64"/>
    <p:sldId id="311" r:id="rId65"/>
    <p:sldId id="370" r:id="rId66"/>
    <p:sldId id="371" r:id="rId67"/>
    <p:sldId id="313" r:id="rId68"/>
    <p:sldId id="314" r:id="rId69"/>
    <p:sldId id="355" r:id="rId70"/>
    <p:sldId id="315" r:id="rId71"/>
    <p:sldId id="356" r:id="rId72"/>
    <p:sldId id="316" r:id="rId73"/>
    <p:sldId id="317" r:id="rId74"/>
    <p:sldId id="318" r:id="rId75"/>
    <p:sldId id="319" r:id="rId76"/>
    <p:sldId id="366" r:id="rId77"/>
    <p:sldId id="320" r:id="rId78"/>
    <p:sldId id="321" r:id="rId79"/>
    <p:sldId id="322" r:id="rId80"/>
    <p:sldId id="357" r:id="rId81"/>
    <p:sldId id="323" r:id="rId82"/>
    <p:sldId id="324" r:id="rId83"/>
    <p:sldId id="325" r:id="rId84"/>
    <p:sldId id="358" r:id="rId85"/>
    <p:sldId id="326" r:id="rId86"/>
    <p:sldId id="327" r:id="rId87"/>
    <p:sldId id="328" r:id="rId88"/>
    <p:sldId id="359" r:id="rId89"/>
    <p:sldId id="329" r:id="rId90"/>
    <p:sldId id="330" r:id="rId91"/>
    <p:sldId id="331" r:id="rId92"/>
    <p:sldId id="332" r:id="rId93"/>
    <p:sldId id="333" r:id="rId94"/>
    <p:sldId id="360" r:id="rId95"/>
    <p:sldId id="334" r:id="rId96"/>
    <p:sldId id="335" r:id="rId97"/>
    <p:sldId id="361" r:id="rId98"/>
    <p:sldId id="336" r:id="rId99"/>
    <p:sldId id="337" r:id="rId100"/>
    <p:sldId id="338" r:id="rId101"/>
    <p:sldId id="339" r:id="rId102"/>
    <p:sldId id="340" r:id="rId103"/>
    <p:sldId id="341" r:id="rId104"/>
    <p:sldId id="362" r:id="rId105"/>
    <p:sldId id="342" r:id="rId106"/>
    <p:sldId id="343" r:id="rId107"/>
    <p:sldId id="365" r:id="rId108"/>
    <p:sldId id="363" r:id="rId109"/>
    <p:sldId id="364" r:id="rId110"/>
    <p:sldId id="344" r:id="rId111"/>
    <p:sldId id="345" r:id="rId112"/>
    <p:sldId id="350" r:id="rId113"/>
  </p:sldIdLst>
  <p:sldSz cx="12192000" cy="6858000"/>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7" autoAdjust="0"/>
    <p:restoredTop sz="94434" autoAdjust="0"/>
  </p:normalViewPr>
  <p:slideViewPr>
    <p:cSldViewPr snapToGrid="0">
      <p:cViewPr varScale="1">
        <p:scale>
          <a:sx n="70" d="100"/>
          <a:sy n="70" d="100"/>
        </p:scale>
        <p:origin x="726" y="72"/>
      </p:cViewPr>
      <p:guideLst/>
    </p:cSldViewPr>
  </p:slideViewPr>
  <p:outlineViewPr>
    <p:cViewPr>
      <p:scale>
        <a:sx n="33" d="100"/>
        <a:sy n="33" d="100"/>
      </p:scale>
      <p:origin x="0" y="-140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98F5EE1-0585-4752-837D-B94B6A2AF762}" type="datetimeFigureOut">
              <a:rPr lang="fa-IR" smtClean="0"/>
              <a:t>08/07/1446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197187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98F5EE1-0585-4752-837D-B94B6A2AF762}" type="datetimeFigureOut">
              <a:rPr lang="fa-IR" smtClean="0"/>
              <a:t>08/07/1446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440882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98F5EE1-0585-4752-837D-B94B6A2AF762}" type="datetimeFigureOut">
              <a:rPr lang="fa-IR" smtClean="0"/>
              <a:t>08/07/1446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2192683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98F5EE1-0585-4752-837D-B94B6A2AF762}" type="datetimeFigureOut">
              <a:rPr lang="fa-IR" smtClean="0"/>
              <a:t>08/07/1446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80314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8F5EE1-0585-4752-837D-B94B6A2AF762}" type="datetimeFigureOut">
              <a:rPr lang="fa-IR" smtClean="0"/>
              <a:t>08/07/1446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369086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98F5EE1-0585-4752-837D-B94B6A2AF762}" type="datetimeFigureOut">
              <a:rPr lang="fa-IR" smtClean="0"/>
              <a:t>08/07/1446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245110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98F5EE1-0585-4752-837D-B94B6A2AF762}" type="datetimeFigureOut">
              <a:rPr lang="fa-IR" smtClean="0"/>
              <a:t>08/07/1446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210028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98F5EE1-0585-4752-837D-B94B6A2AF762}" type="datetimeFigureOut">
              <a:rPr lang="fa-IR" smtClean="0"/>
              <a:t>08/07/1446</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96813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8F5EE1-0585-4752-837D-B94B6A2AF762}" type="datetimeFigureOut">
              <a:rPr lang="fa-IR" smtClean="0"/>
              <a:t>08/07/1446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1542629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F5EE1-0585-4752-837D-B94B6A2AF762}" type="datetimeFigureOut">
              <a:rPr lang="fa-IR" smtClean="0"/>
              <a:t>08/07/1446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2037442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8F5EE1-0585-4752-837D-B94B6A2AF762}" type="datetimeFigureOut">
              <a:rPr lang="fa-IR" smtClean="0"/>
              <a:t>08/07/1446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07ADA041-C535-479D-9C1E-61FC5C37D187}" type="slidenum">
              <a:rPr lang="fa-IR" smtClean="0"/>
              <a:t>‹#›</a:t>
            </a:fld>
            <a:endParaRPr lang="fa-IR"/>
          </a:p>
        </p:txBody>
      </p:sp>
    </p:spTree>
    <p:extLst>
      <p:ext uri="{BB962C8B-B14F-4D97-AF65-F5344CB8AC3E}">
        <p14:creationId xmlns:p14="http://schemas.microsoft.com/office/powerpoint/2010/main" val="1956928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98F5EE1-0585-4752-837D-B94B6A2AF762}" type="datetimeFigureOut">
              <a:rPr lang="fa-IR" smtClean="0"/>
              <a:t>08/07/1446</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7ADA041-C535-479D-9C1E-61FC5C37D187}" type="slidenum">
              <a:rPr lang="fa-IR" smtClean="0"/>
              <a:t>‹#›</a:t>
            </a:fld>
            <a:endParaRPr lang="fa-IR"/>
          </a:p>
        </p:txBody>
      </p:sp>
    </p:spTree>
    <p:extLst>
      <p:ext uri="{BB962C8B-B14F-4D97-AF65-F5344CB8AC3E}">
        <p14:creationId xmlns:p14="http://schemas.microsoft.com/office/powerpoint/2010/main" val="1547429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2400" b="1" smtClean="0">
                <a:solidFill>
                  <a:srgbClr val="FF0000"/>
                </a:solidFill>
                <a:cs typeface="B Nazanin" panose="00000400000000000000" pitchFamily="2" charset="-78"/>
              </a:rPr>
              <a:t>عنوان مقاله</a:t>
            </a:r>
            <a:r>
              <a:rPr lang="fa-IR" sz="2400" b="1" smtClean="0">
                <a:cs typeface="B Nazanin" panose="00000400000000000000" pitchFamily="2" charset="-78"/>
              </a:rPr>
              <a:t>: پوشش </a:t>
            </a:r>
            <a:r>
              <a:rPr lang="fa-IR" sz="2400" b="1">
                <a:cs typeface="B Nazanin" panose="00000400000000000000" pitchFamily="2" charset="-78"/>
              </a:rPr>
              <a:t>(دربرگیری</a:t>
            </a:r>
            <a:r>
              <a:rPr lang="fa-IR" sz="2400" b="1" smtClean="0">
                <a:cs typeface="B Nazanin" panose="00000400000000000000" pitchFamily="2" charset="-78"/>
              </a:rPr>
              <a:t>)،رویکردی </a:t>
            </a:r>
            <a:r>
              <a:rPr lang="fa-IR" sz="2400" b="1">
                <a:cs typeface="B Nazanin" panose="00000400000000000000" pitchFamily="2" charset="-78"/>
              </a:rPr>
              <a:t>نوین در پساتوسعه</a:t>
            </a:r>
            <a:r>
              <a:rPr lang="fa-IR" sz="2400" smtClean="0">
                <a:cs typeface="B Nazanin" panose="00000400000000000000" pitchFamily="2" charset="-78"/>
              </a:rPr>
              <a:t> </a:t>
            </a:r>
            <a:endParaRPr lang="fa-IR" sz="2400">
              <a:cs typeface="B Nazanin" panose="00000400000000000000" pitchFamily="2" charset="-78"/>
            </a:endParaRPr>
          </a:p>
        </p:txBody>
      </p:sp>
      <p:sp>
        <p:nvSpPr>
          <p:cNvPr id="3" name="Subtitle 2"/>
          <p:cNvSpPr>
            <a:spLocks noGrp="1"/>
          </p:cNvSpPr>
          <p:nvPr>
            <p:ph type="subTitle" idx="1"/>
          </p:nvPr>
        </p:nvSpPr>
        <p:spPr/>
        <p:txBody>
          <a:bodyPr>
            <a:normAutofit fontScale="92500" lnSpcReduction="20000"/>
          </a:bodyPr>
          <a:lstStyle/>
          <a:p>
            <a:r>
              <a:rPr lang="fa-IR" smtClean="0">
                <a:solidFill>
                  <a:srgbClr val="FF0000"/>
                </a:solidFill>
                <a:cs typeface="B Nazanin" panose="00000400000000000000" pitchFamily="2" charset="-78"/>
              </a:rPr>
              <a:t>نویسندگان: </a:t>
            </a:r>
            <a:r>
              <a:rPr lang="fa-IR" smtClean="0">
                <a:cs typeface="B Nazanin" panose="00000400000000000000" pitchFamily="2" charset="-78"/>
              </a:rPr>
              <a:t>جهانگیر جهانگیری، علی </a:t>
            </a:r>
            <a:r>
              <a:rPr lang="fa-IR">
                <a:cs typeface="B Nazanin" panose="00000400000000000000" pitchFamily="2" charset="-78"/>
              </a:rPr>
              <a:t>اکبری</a:t>
            </a:r>
            <a:r>
              <a:rPr lang="fa-IR" smtClean="0">
                <a:cs typeface="B Nazanin" panose="00000400000000000000" pitchFamily="2" charset="-78"/>
              </a:rPr>
              <a:t> </a:t>
            </a:r>
          </a:p>
          <a:p>
            <a:r>
              <a:rPr lang="fa-IR" smtClean="0">
                <a:solidFill>
                  <a:srgbClr val="FF0000"/>
                </a:solidFill>
                <a:cs typeface="B Nazanin" panose="00000400000000000000" pitchFamily="2" charset="-78"/>
              </a:rPr>
              <a:t>منبع: </a:t>
            </a:r>
            <a:r>
              <a:rPr lang="fa-IR" sz="2200" b="1">
                <a:cs typeface="B Nazanin" panose="00000400000000000000" pitchFamily="2" charset="-78"/>
              </a:rPr>
              <a:t>دوره 6، شماره 2 - شماره پیاپی 2</a:t>
            </a:r>
            <a:br>
              <a:rPr lang="fa-IR" sz="2200" b="1">
                <a:cs typeface="B Nazanin" panose="00000400000000000000" pitchFamily="2" charset="-78"/>
              </a:rPr>
            </a:br>
            <a:r>
              <a:rPr lang="fa-IR" sz="2200" b="1">
                <a:cs typeface="B Nazanin" panose="00000400000000000000" pitchFamily="2" charset="-78"/>
              </a:rPr>
              <a:t>اسفند </a:t>
            </a:r>
            <a:r>
              <a:rPr lang="fa-IR" sz="2200" b="1" smtClean="0">
                <a:cs typeface="B Nazanin" panose="00000400000000000000" pitchFamily="2" charset="-78"/>
              </a:rPr>
              <a:t> 1402   صفحه </a:t>
            </a:r>
            <a:r>
              <a:rPr lang="fa-IR" sz="2200" b="1">
                <a:cs typeface="B Nazanin" panose="00000400000000000000" pitchFamily="2" charset="-78"/>
              </a:rPr>
              <a:t>513-543</a:t>
            </a:r>
          </a:p>
          <a:p>
            <a:pPr algn="just"/>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345763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شکستها و موفقيت چنين فرایندی براساس همين </a:t>
            </a:r>
            <a:r>
              <a:rPr lang="fa-IR" smtClean="0">
                <a:cs typeface="B Nazanin" panose="00000400000000000000" pitchFamily="2" charset="-78"/>
              </a:rPr>
              <a:t>چندگانگي ها مورد قضاوت قرار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گرفته است. فرایند پيشگفته با </a:t>
            </a:r>
            <a:r>
              <a:rPr lang="fa-IR" smtClean="0">
                <a:cs typeface="B Nazanin" panose="00000400000000000000" pitchFamily="2" charset="-78"/>
              </a:rPr>
              <a:t>چالشهای مختلف مسيرهای گوناگوني </a:t>
            </a:r>
            <a:r>
              <a:rPr lang="fa-IR">
                <a:cs typeface="B Nazanin" panose="00000400000000000000" pitchFamily="2" charset="-78"/>
              </a:rPr>
              <a:t>در </a:t>
            </a:r>
            <a:r>
              <a:rPr lang="fa-IR" smtClean="0">
                <a:cs typeface="B Nazanin" panose="00000400000000000000" pitchFamily="2" charset="-78"/>
              </a:rPr>
              <a:t>پيش گرفته </a:t>
            </a:r>
            <a:br>
              <a:rPr lang="fa-IR" smtClean="0">
                <a:cs typeface="B Nazanin" panose="00000400000000000000" pitchFamily="2" charset="-78"/>
              </a:rPr>
            </a:br>
            <a:r>
              <a:rPr lang="fa-IR">
                <a:cs typeface="B Nazanin" panose="00000400000000000000" pitchFamily="2" charset="-78"/>
              </a:rPr>
              <a:t>است و امروزه هم همين جریان تداوم یافته است و از بدیلهای توسعه، </a:t>
            </a:r>
            <a:r>
              <a:rPr lang="fa-IR" smtClean="0">
                <a:cs typeface="B Nazanin" panose="00000400000000000000" pitchFamily="2" charset="-78"/>
              </a:rPr>
              <a:t>جایگزیني توسعه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 رد توسعه هم بحث ميشود که در نقد توسعه شکل </a:t>
            </a:r>
            <a:r>
              <a:rPr lang="fa-IR" smtClean="0">
                <a:cs typeface="B Nazanin" panose="00000400000000000000" pitchFamily="2" charset="-78"/>
              </a:rPr>
              <a:t>گرفته اند (</a:t>
            </a:r>
            <a:r>
              <a:rPr lang="en-US" smtClean="0">
                <a:cs typeface="B Nazanin" panose="00000400000000000000" pitchFamily="2" charset="-78"/>
              </a:rPr>
              <a:t>Matthews</a:t>
            </a:r>
            <a:r>
              <a:rPr lang="en-US">
                <a:cs typeface="B Nazanin" panose="00000400000000000000" pitchFamily="2" charset="-78"/>
              </a:rPr>
              <a:t>, </a:t>
            </a:r>
            <a:r>
              <a:rPr lang="en-US" smtClean="0">
                <a:cs typeface="B Nazanin" panose="00000400000000000000" pitchFamily="2" charset="-78"/>
              </a:rPr>
              <a:t>2004</a:t>
            </a:r>
            <a:r>
              <a:rPr lang="fa-IR" smtClean="0">
                <a:cs typeface="B Nazanin" panose="00000400000000000000" pitchFamily="2" charset="-78"/>
              </a:rPr>
              <a:t>)</a:t>
            </a:r>
            <a:r>
              <a:rPr lang="en-US">
                <a:cs typeface="B Nazanin" panose="00000400000000000000" pitchFamily="2" charset="-78"/>
              </a:rPr>
              <a:t/>
            </a:r>
            <a:br>
              <a:rPr lang="en-US">
                <a:cs typeface="B Nazanin" panose="00000400000000000000" pitchFamily="2" charset="-78"/>
              </a:rPr>
            </a:br>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322363" y="4262511"/>
            <a:ext cx="2771335" cy="970671"/>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بدیلهای توسعه</a:t>
            </a:r>
            <a:endParaRPr lang="fa-IR"/>
          </a:p>
        </p:txBody>
      </p:sp>
    </p:spTree>
    <p:extLst>
      <p:ext uri="{BB962C8B-B14F-4D97-AF65-F5344CB8AC3E}">
        <p14:creationId xmlns:p14="http://schemas.microsoft.com/office/powerpoint/2010/main" val="10749490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احترام </a:t>
            </a:r>
            <a:r>
              <a:rPr lang="fa-IR">
                <a:cs typeface="B Nazanin" panose="00000400000000000000" pitchFamily="2" charset="-78"/>
              </a:rPr>
              <a:t>به تنوع و ترویج آن، اهميت دادن به دانش و ا مال محلي، بعه چعالش</a:t>
            </a:r>
            <a:br>
              <a:rPr lang="fa-IR">
                <a:cs typeface="B Nazanin" panose="00000400000000000000" pitchFamily="2" charset="-78"/>
              </a:rPr>
            </a:br>
            <a:r>
              <a:rPr lang="fa-IR">
                <a:cs typeface="B Nazanin" panose="00000400000000000000" pitchFamily="2" charset="-78"/>
              </a:rPr>
              <a:t>کشيدن مرکزیت اقتصاد در زندگي بشر و مخالفت شدید با توسعه سرمایهداری ازجملعه ایعن</a:t>
            </a:r>
            <a:br>
              <a:rPr lang="fa-IR">
                <a:cs typeface="B Nazanin" panose="00000400000000000000" pitchFamily="2" charset="-78"/>
              </a:rPr>
            </a:br>
            <a:r>
              <a:rPr lang="fa-IR">
                <a:cs typeface="B Nazanin" panose="00000400000000000000" pitchFamily="2" charset="-78"/>
              </a:rPr>
              <a:t>موارد هستند اما دلبستگي نيز به خاص بودن جوامع محلي ندارد و از دستاوردهای آنان نيعز</a:t>
            </a:r>
            <a:br>
              <a:rPr lang="fa-IR">
                <a:cs typeface="B Nazanin" panose="00000400000000000000" pitchFamily="2" charset="-78"/>
              </a:rPr>
            </a:br>
            <a:r>
              <a:rPr lang="fa-IR">
                <a:cs typeface="B Nazanin" panose="00000400000000000000" pitchFamily="2" charset="-78"/>
              </a:rPr>
              <a:t>دفاع متمایزی نميکند. پوشش ازنظر موضوع درگيعر شعدن در حوزههعای اقتصعاد سياسعي،</a:t>
            </a:r>
            <a:br>
              <a:rPr lang="fa-IR">
                <a:cs typeface="B Nazanin" panose="00000400000000000000" pitchFamily="2" charset="-78"/>
              </a:rPr>
            </a:br>
            <a:r>
              <a:rPr lang="fa-IR">
                <a:cs typeface="B Nazanin" panose="00000400000000000000" pitchFamily="2" charset="-78"/>
              </a:rPr>
              <a:t>جامعهشناسي، مردمشناسي سياسي و کاربردی را در پي دارد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smtClean="0">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871003" y="4389120"/>
            <a:ext cx="5894363" cy="1420837"/>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حوزه های اقتصاد سياسي</a:t>
            </a:r>
            <a:r>
              <a:rPr lang="fa-IR" sz="2800">
                <a:solidFill>
                  <a:prstClr val="black"/>
                </a:solidFill>
                <a:cs typeface="B Nazanin" panose="00000400000000000000" pitchFamily="2" charset="-78"/>
              </a:rPr>
              <a:t>،</a:t>
            </a:r>
            <a:br>
              <a:rPr lang="fa-IR" sz="2800">
                <a:solidFill>
                  <a:prstClr val="black"/>
                </a:solidFill>
                <a:cs typeface="B Nazanin" panose="00000400000000000000" pitchFamily="2" charset="-78"/>
              </a:rPr>
            </a:br>
            <a:r>
              <a:rPr lang="fa-IR" sz="2800" smtClean="0">
                <a:solidFill>
                  <a:prstClr val="black"/>
                </a:solidFill>
                <a:cs typeface="B Nazanin" panose="00000400000000000000" pitchFamily="2" charset="-78"/>
              </a:rPr>
              <a:t>جامعه شناسي</a:t>
            </a:r>
            <a:r>
              <a:rPr lang="fa-IR" sz="2800">
                <a:solidFill>
                  <a:prstClr val="black"/>
                </a:solidFill>
                <a:cs typeface="B Nazanin" panose="00000400000000000000" pitchFamily="2" charset="-78"/>
              </a:rPr>
              <a:t>، مردمشناسي سياسي و کاربردی</a:t>
            </a:r>
            <a:endParaRPr lang="fa-IR"/>
          </a:p>
        </p:txBody>
      </p:sp>
    </p:spTree>
    <p:extLst>
      <p:ext uri="{BB962C8B-B14F-4D97-AF65-F5344CB8AC3E}">
        <p14:creationId xmlns:p14="http://schemas.microsoft.com/office/powerpoint/2010/main" val="28140966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قائلان </a:t>
            </a:r>
            <a:r>
              <a:rPr lang="fa-IR">
                <a:cs typeface="B Nazanin" panose="00000400000000000000" pitchFamily="2" charset="-78"/>
              </a:rPr>
              <a:t>به پساتوسعه، </a:t>
            </a:r>
            <a:r>
              <a:rPr lang="fa-IR" smtClean="0">
                <a:cs typeface="B Nazanin" panose="00000400000000000000" pitchFamily="2" charset="-78"/>
              </a:rPr>
              <a:t>به دليل </a:t>
            </a:r>
            <a:r>
              <a:rPr lang="fa-IR">
                <a:cs typeface="B Nazanin" panose="00000400000000000000" pitchFamily="2" charset="-78"/>
              </a:rPr>
              <a:t>تأکيد بر مفهوم گفتمان، </a:t>
            </a:r>
            <a:r>
              <a:rPr lang="fa-IR" smtClean="0">
                <a:cs typeface="B Nazanin" panose="00000400000000000000" pitchFamily="2" charset="-78"/>
              </a:rPr>
              <a:t>موضوعاتي </a:t>
            </a:r>
            <a:r>
              <a:rPr lang="fa-IR">
                <a:cs typeface="B Nazanin" panose="00000400000000000000" pitchFamily="2" charset="-78"/>
              </a:rPr>
              <a:t>مانند </a:t>
            </a:r>
            <a:r>
              <a:rPr lang="fa-IR" smtClean="0">
                <a:cs typeface="B Nazanin" panose="00000400000000000000" pitchFamily="2" charset="-78"/>
              </a:rPr>
              <a:t>فقر </a:t>
            </a:r>
            <a:r>
              <a:rPr lang="fa-IR">
                <a:cs typeface="B Nazanin" panose="00000400000000000000" pitchFamily="2" charset="-78"/>
              </a:rPr>
              <a:t>و </a:t>
            </a:r>
            <a:r>
              <a:rPr lang="fa-IR" smtClean="0">
                <a:cs typeface="B Nazanin" panose="00000400000000000000" pitchFamily="2" charset="-78"/>
              </a:rPr>
              <a:t>سرمایه که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از مسالل مهم توسعه هستند را </a:t>
            </a:r>
            <a:r>
              <a:rPr lang="fa-IR" smtClean="0">
                <a:cs typeface="B Nazanin" panose="00000400000000000000" pitchFamily="2" charset="-78"/>
              </a:rPr>
              <a:t>نادیده ميگيرند (</a:t>
            </a:r>
            <a:r>
              <a:rPr lang="en-US" smtClean="0">
                <a:cs typeface="B Nazanin" panose="00000400000000000000" pitchFamily="2" charset="-78"/>
              </a:rPr>
              <a:t>Story</a:t>
            </a:r>
            <a:r>
              <a:rPr lang="en-US">
                <a:cs typeface="B Nazanin" panose="00000400000000000000" pitchFamily="2" charset="-78"/>
              </a:rPr>
              <a:t>, </a:t>
            </a:r>
            <a:r>
              <a:rPr lang="en-US" smtClean="0">
                <a:cs typeface="B Nazanin" panose="00000400000000000000" pitchFamily="2" charset="-78"/>
              </a:rPr>
              <a:t>2000</a:t>
            </a:r>
            <a:r>
              <a:rPr lang="fa-IR" smtClean="0">
                <a:cs typeface="B Nazanin" panose="00000400000000000000" pitchFamily="2" charset="-78"/>
              </a:rPr>
              <a:t>) پوشش نوعي بازاندیشي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نوین در روابط شمال و جنوب است که قدرت انتقادی و برساختي </a:t>
            </a:r>
            <a:r>
              <a:rPr lang="fa-IR" smtClean="0">
                <a:cs typeface="B Nazanin" panose="00000400000000000000" pitchFamily="2" charset="-78"/>
              </a:rPr>
              <a:t>چشمگيری </a:t>
            </a:r>
            <a:r>
              <a:rPr lang="fa-IR">
                <a:cs typeface="B Nazanin" panose="00000400000000000000" pitchFamily="2" charset="-78"/>
              </a:rPr>
              <a:t>دارد. </a:t>
            </a:r>
            <a:r>
              <a:rPr lang="fa-IR" smtClean="0">
                <a:cs typeface="B Nazanin" panose="00000400000000000000" pitchFamily="2" charset="-78"/>
              </a:rPr>
              <a:t>این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تخيل، آرمان دنيایي فراتر از مدرنيته و </a:t>
            </a:r>
            <a:r>
              <a:rPr lang="fa-IR" smtClean="0">
                <a:cs typeface="B Nazanin" panose="00000400000000000000" pitchFamily="2" charset="-78"/>
              </a:rPr>
              <a:t>مؤلفه هایش </a:t>
            </a:r>
            <a:r>
              <a:rPr lang="fa-IR">
                <a:cs typeface="B Nazanin" panose="00000400000000000000" pitchFamily="2" charset="-78"/>
              </a:rPr>
              <a:t>یعني رژیمهای </a:t>
            </a:r>
            <a:r>
              <a:rPr lang="fa-IR" smtClean="0">
                <a:cs typeface="B Nazanin" panose="00000400000000000000" pitchFamily="2" charset="-78"/>
              </a:rPr>
              <a:t>جنگ</a:t>
            </a:r>
            <a:r>
              <a:rPr lang="fa-IR">
                <a:cs typeface="B Nazanin" panose="00000400000000000000" pitchFamily="2" charset="-78"/>
              </a:rPr>
              <a:t>، </a:t>
            </a:r>
            <a:r>
              <a:rPr lang="fa-IR" smtClean="0">
                <a:cs typeface="B Nazanin" panose="00000400000000000000" pitchFamily="2" charset="-78"/>
              </a:rPr>
              <a:t>اقتصاد</a:t>
            </a:r>
            <a:r>
              <a:rPr lang="fa-IR">
                <a:cs typeface="B Nazanin" panose="00000400000000000000" pitchFamily="2" charset="-78"/>
              </a:rPr>
              <a:t>، </a:t>
            </a:r>
            <a:r>
              <a:rPr lang="fa-IR" smtClean="0">
                <a:cs typeface="B Nazanin" panose="00000400000000000000" pitchFamily="2" charset="-78"/>
              </a:rPr>
              <a:t>استعمار</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استثمار مردم و طبيعت و فاشيسم </a:t>
            </a:r>
            <a:r>
              <a:rPr lang="fa-IR" smtClean="0">
                <a:cs typeface="B Nazanin" panose="00000400000000000000" pitchFamily="2" charset="-78"/>
              </a:rPr>
              <a:t>اجتماعي </a:t>
            </a:r>
            <a:r>
              <a:rPr lang="fa-IR">
                <a:cs typeface="B Nazanin" panose="00000400000000000000" pitchFamily="2" charset="-78"/>
              </a:rPr>
              <a:t>را در سر دارد و </a:t>
            </a:r>
            <a:r>
              <a:rPr lang="fa-IR" smtClean="0">
                <a:cs typeface="B Nazanin" panose="00000400000000000000" pitchFamily="2" charset="-78"/>
              </a:rPr>
              <a:t>مسائلي مانند فقر </a:t>
            </a:r>
            <a:r>
              <a:rPr lang="fa-IR">
                <a:cs typeface="B Nazanin" panose="00000400000000000000" pitchFamily="2" charset="-78"/>
              </a:rPr>
              <a:t>و </a:t>
            </a:r>
            <a:r>
              <a:rPr lang="fa-IR" smtClean="0">
                <a:cs typeface="B Nazanin" panose="00000400000000000000" pitchFamily="2" charset="-78"/>
              </a:rPr>
              <a:t>تأثيرات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سرمایه بر روی زندگي انسان برایش اهميت دارد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167618" y="4783015"/>
            <a:ext cx="4206240" cy="1083213"/>
          </a:xfrm>
          <a:prstGeom prst="flowChart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قدرت انتقادی و برساختي</a:t>
            </a:r>
            <a:endParaRPr lang="fa-IR"/>
          </a:p>
        </p:txBody>
      </p:sp>
    </p:spTree>
    <p:extLst>
      <p:ext uri="{BB962C8B-B14F-4D97-AF65-F5344CB8AC3E}">
        <p14:creationId xmlns:p14="http://schemas.microsoft.com/office/powerpoint/2010/main" val="40224072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همچنين نقطه تفاوت پوشش با </a:t>
            </a:r>
            <a:r>
              <a:rPr lang="fa-IR" smtClean="0">
                <a:cs typeface="B Nazanin" panose="00000400000000000000" pitchFamily="2" charset="-78"/>
              </a:rPr>
              <a:t>مکاتبي </a:t>
            </a:r>
            <a:r>
              <a:rPr lang="fa-IR">
                <a:cs typeface="B Nazanin" panose="00000400000000000000" pitchFamily="2" charset="-78"/>
              </a:rPr>
              <a:t>ماننعد </a:t>
            </a:r>
            <a:r>
              <a:rPr lang="fa-IR" smtClean="0">
                <a:cs typeface="B Nazanin" panose="00000400000000000000" pitchFamily="2" charset="-78"/>
              </a:rPr>
              <a:t>اکوفمينيسم </a:t>
            </a:r>
            <a:r>
              <a:rPr lang="fa-IR">
                <a:cs typeface="B Nazanin" panose="00000400000000000000" pitchFamily="2" charset="-78"/>
              </a:rPr>
              <a:t>و </a:t>
            </a:r>
            <a:r>
              <a:rPr lang="fa-IR" smtClean="0">
                <a:cs typeface="B Nazanin" panose="00000400000000000000" pitchFamily="2" charset="-78"/>
              </a:rPr>
              <a:t>اکوسوسياليسم </a:t>
            </a:r>
            <a:r>
              <a:rPr lang="fa-IR">
                <a:cs typeface="B Nazanin" panose="00000400000000000000" pitchFamily="2" charset="-78"/>
              </a:rPr>
              <a:t>در </a:t>
            </a:r>
            <a:r>
              <a:rPr lang="fa-IR" smtClean="0">
                <a:cs typeface="B Nazanin" panose="00000400000000000000" pitchFamily="2" charset="-78"/>
              </a:rPr>
              <a:t>ميزان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افرادی است که با آن درگير هستند. نسبت بين </a:t>
            </a:r>
            <a:r>
              <a:rPr lang="fa-IR" smtClean="0">
                <a:cs typeface="B Nazanin" panose="00000400000000000000" pitchFamily="2" charset="-78"/>
              </a:rPr>
              <a:t>محيط زیست </a:t>
            </a:r>
            <a:r>
              <a:rPr lang="fa-IR">
                <a:cs typeface="B Nazanin" panose="00000400000000000000" pitchFamily="2" charset="-78"/>
              </a:rPr>
              <a:t>و افراد </a:t>
            </a:r>
            <a:r>
              <a:rPr lang="fa-IR" smtClean="0">
                <a:cs typeface="B Nazanin" panose="00000400000000000000" pitchFamily="2" charset="-78"/>
              </a:rPr>
              <a:t>برای اکوسوسياليسم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اکوفمينيسم خيلي اهميت دارد اما جامعه هدف محدودی دارند و نسبت به رویکرد </a:t>
            </a:r>
            <a:r>
              <a:rPr lang="fa-IR" smtClean="0">
                <a:cs typeface="B Nazanin" panose="00000400000000000000" pitchFamily="2" charset="-78"/>
              </a:rPr>
              <a:t>پوششي</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تک بعدی تر </a:t>
            </a:r>
            <a:r>
              <a:rPr lang="fa-IR">
                <a:cs typeface="B Nazanin" panose="00000400000000000000" pitchFamily="2" charset="-78"/>
              </a:rPr>
              <a:t>هستند. اکوفمينيسم، اکوسوسياليسم </a:t>
            </a:r>
            <a:r>
              <a:rPr lang="fa-IR" smtClean="0">
                <a:cs typeface="B Nazanin" panose="00000400000000000000" pitchFamily="2" charset="-78"/>
              </a:rPr>
              <a:t>تک محور </a:t>
            </a:r>
            <a:r>
              <a:rPr lang="fa-IR">
                <a:cs typeface="B Nazanin" panose="00000400000000000000" pitchFamily="2" charset="-78"/>
              </a:rPr>
              <a:t>هستند و دیگر گروههای </a:t>
            </a:r>
            <a:r>
              <a:rPr lang="fa-IR" smtClean="0">
                <a:cs typeface="B Nazanin" panose="00000400000000000000" pitchFamily="2" charset="-78"/>
              </a:rPr>
              <a:t>کنشگر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محلي را نادیده ميگيرند. در حالي که رویکرد پوششي </a:t>
            </a:r>
            <a:r>
              <a:rPr lang="fa-IR" smtClean="0">
                <a:cs typeface="B Nazanin" panose="00000400000000000000" pitchFamily="2" charset="-78"/>
              </a:rPr>
              <a:t>سطح گستردهای </a:t>
            </a:r>
            <a:r>
              <a:rPr lang="fa-IR">
                <a:cs typeface="B Nazanin" panose="00000400000000000000" pitchFamily="2" charset="-78"/>
              </a:rPr>
              <a:t>را </a:t>
            </a:r>
            <a:r>
              <a:rPr lang="fa-IR" smtClean="0">
                <a:cs typeface="B Nazanin" panose="00000400000000000000" pitchFamily="2" charset="-78"/>
              </a:rPr>
              <a:t>درگير کرده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حتي ازلحاظ زماني نيز از این مکاتب جدیدتر است و بسياری از ضعفهای چنين </a:t>
            </a:r>
            <a:r>
              <a:rPr lang="fa-IR" smtClean="0">
                <a:cs typeface="B Nazanin" panose="00000400000000000000" pitchFamily="2" charset="-78"/>
              </a:rPr>
              <a:t>نظریات</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تک بعدی </a:t>
            </a:r>
            <a:r>
              <a:rPr lang="fa-IR">
                <a:cs typeface="B Nazanin" panose="00000400000000000000" pitchFamily="2" charset="-78"/>
              </a:rPr>
              <a:t>را </a:t>
            </a:r>
            <a:r>
              <a:rPr lang="fa-IR" smtClean="0">
                <a:cs typeface="B Nazanin" panose="00000400000000000000" pitchFamily="2" charset="-78"/>
              </a:rPr>
              <a:t>ندارد. </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20837" y="4557931"/>
            <a:ext cx="4023360" cy="1322363"/>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نقطه تفاوت پوشش با </a:t>
            </a:r>
            <a:r>
              <a:rPr lang="fa-IR" sz="2800" smtClean="0">
                <a:solidFill>
                  <a:prstClr val="black"/>
                </a:solidFill>
                <a:cs typeface="B Nazanin" panose="00000400000000000000" pitchFamily="2" charset="-78"/>
              </a:rPr>
              <a:t>مکاتب دیگر</a:t>
            </a:r>
            <a:endParaRPr lang="fa-IR"/>
          </a:p>
        </p:txBody>
      </p:sp>
    </p:spTree>
    <p:extLst>
      <p:ext uri="{BB962C8B-B14F-4D97-AF65-F5344CB8AC3E}">
        <p14:creationId xmlns:p14="http://schemas.microsoft.com/office/powerpoint/2010/main" val="235897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پوشش در مقوله مشارکت مبتني بر مشارکت مردم محلي و بومي در حل </a:t>
            </a:r>
            <a:r>
              <a:rPr lang="fa-IR" smtClean="0">
                <a:cs typeface="B Nazanin" panose="00000400000000000000" pitchFamily="2" charset="-78"/>
              </a:rPr>
              <a:t>مسائل </a:t>
            </a:r>
            <a:r>
              <a:rPr lang="fa-IR">
                <a:cs typeface="B Nazanin" panose="00000400000000000000" pitchFamily="2" charset="-78"/>
              </a:rPr>
              <a:t>و </a:t>
            </a:r>
            <a:r>
              <a:rPr lang="fa-IR" smtClean="0">
                <a:cs typeface="B Nazanin" panose="00000400000000000000" pitchFamily="2" charset="-78"/>
              </a:rPr>
              <a:t>ارائه</a:t>
            </a:r>
            <a:r>
              <a:rPr lang="fa-IR">
                <a:cs typeface="B Nazanin" panose="00000400000000000000" pitchFamily="2" charset="-78"/>
              </a:rPr>
              <a:t> </a:t>
            </a:r>
            <a:r>
              <a:rPr lang="fa-IR" smtClean="0">
                <a:cs typeface="B Nazanin" panose="00000400000000000000" pitchFamily="2" charset="-78"/>
              </a:rPr>
              <a:t>راهبرد هاست </a:t>
            </a:r>
            <a:r>
              <a:rPr lang="fa-IR">
                <a:cs typeface="B Nazanin" panose="00000400000000000000" pitchFamily="2" charset="-78"/>
              </a:rPr>
              <a:t>در حالي که مکاتب دیگر چنين راهبردی را نميپذیرند. رایت معتقد است </a:t>
            </a:r>
            <a:r>
              <a:rPr lang="fa-IR" smtClean="0">
                <a:cs typeface="B Nazanin" panose="00000400000000000000" pitchFamily="2" charset="-78"/>
              </a:rPr>
              <a:t>که</a:t>
            </a:r>
            <a:r>
              <a:rPr lang="fa-IR">
                <a:cs typeface="B Nazanin" panose="00000400000000000000" pitchFamily="2" charset="-78"/>
              </a:rPr>
              <a:t> </a:t>
            </a:r>
            <a:r>
              <a:rPr lang="fa-IR" smtClean="0">
                <a:cs typeface="B Nazanin" panose="00000400000000000000" pitchFamily="2" charset="-78"/>
              </a:rPr>
              <a:t>مشارکت</a:t>
            </a:r>
            <a:r>
              <a:rPr lang="fa-IR">
                <a:cs typeface="B Nazanin" panose="00000400000000000000" pitchFamily="2" charset="-78"/>
              </a:rPr>
              <a:t>، پيش از آنکه آرامبخش یا مسکن </a:t>
            </a:r>
            <a:r>
              <a:rPr lang="fa-IR" smtClean="0">
                <a:cs typeface="B Nazanin" panose="00000400000000000000" pitchFamily="2" charset="-78"/>
              </a:rPr>
              <a:t>باشد</a:t>
            </a:r>
            <a:r>
              <a:rPr lang="fa-IR">
                <a:cs typeface="B Nazanin" panose="00000400000000000000" pitchFamily="2" charset="-78"/>
              </a:rPr>
              <a:t>، </a:t>
            </a:r>
            <a:r>
              <a:rPr lang="fa-IR" smtClean="0">
                <a:cs typeface="B Nazanin" panose="00000400000000000000" pitchFamily="2" charset="-78"/>
              </a:rPr>
              <a:t>باید تغيير </a:t>
            </a:r>
            <a:r>
              <a:rPr lang="fa-IR">
                <a:cs typeface="B Nazanin" panose="00000400000000000000" pitchFamily="2" charset="-78"/>
              </a:rPr>
              <a:t>در </a:t>
            </a:r>
            <a:r>
              <a:rPr lang="fa-IR" smtClean="0">
                <a:cs typeface="B Nazanin" panose="00000400000000000000" pitchFamily="2" charset="-78"/>
              </a:rPr>
              <a:t>روابط قدرت </a:t>
            </a:r>
            <a:r>
              <a:rPr lang="fa-IR">
                <a:cs typeface="B Nazanin" panose="00000400000000000000" pitchFamily="2" charset="-78"/>
              </a:rPr>
              <a:t>را در </a:t>
            </a:r>
            <a:r>
              <a:rPr lang="fa-IR" smtClean="0">
                <a:cs typeface="B Nazanin" panose="00000400000000000000" pitchFamily="2" charset="-78"/>
              </a:rPr>
              <a:t>پي</a:t>
            </a:r>
            <a:r>
              <a:rPr lang="fa-IR">
                <a:cs typeface="B Nazanin" panose="00000400000000000000" pitchFamily="2" charset="-78"/>
              </a:rPr>
              <a:t> </a:t>
            </a:r>
            <a:r>
              <a:rPr lang="fa-IR" smtClean="0">
                <a:cs typeface="B Nazanin" panose="00000400000000000000" pitchFamily="2" charset="-78"/>
              </a:rPr>
              <a:t>داشته </a:t>
            </a:r>
            <a:r>
              <a:rPr lang="fa-IR">
                <a:cs typeface="B Nazanin" panose="00000400000000000000" pitchFamily="2" charset="-78"/>
              </a:rPr>
              <a:t>باشد؛ یعني دانش محلي را در فرایند توسعه وارد سازد </a:t>
            </a:r>
            <a:r>
              <a:rPr lang="fa-IR" smtClean="0">
                <a:cs typeface="B Nazanin" panose="00000400000000000000" pitchFamily="2" charset="-78"/>
              </a:rPr>
              <a:t>(</a:t>
            </a:r>
            <a:r>
              <a:rPr lang="en-US" smtClean="0">
                <a:cs typeface="B Nazanin" panose="00000400000000000000" pitchFamily="2" charset="-78"/>
              </a:rPr>
              <a:t>Nelson </a:t>
            </a:r>
            <a:r>
              <a:rPr lang="en-US">
                <a:cs typeface="B Nazanin" panose="00000400000000000000" pitchFamily="2" charset="-78"/>
              </a:rPr>
              <a:t>&amp; Wright, </a:t>
            </a:r>
            <a:r>
              <a:rPr lang="en-US" smtClean="0">
                <a:cs typeface="B Nazanin" panose="00000400000000000000" pitchFamily="2" charset="-78"/>
              </a:rPr>
              <a:t>1995:</a:t>
            </a:r>
            <a:r>
              <a:rPr lang="fa-IR" smtClean="0">
                <a:cs typeface="B Nazanin" panose="00000400000000000000" pitchFamily="2" charset="-78"/>
              </a:rPr>
              <a:t>)</a:t>
            </a:r>
            <a:r>
              <a:rPr lang="en-US" smtClean="0">
                <a:cs typeface="B Nazanin" panose="00000400000000000000" pitchFamily="2" charset="-78"/>
              </a:rPr>
              <a:t>(</a:t>
            </a:r>
            <a:r>
              <a:rPr lang="en-US">
                <a:cs typeface="B Nazanin" panose="00000400000000000000" pitchFamily="2" charset="-78"/>
              </a:rPr>
              <a:t/>
            </a:r>
            <a:br>
              <a:rPr lang="en-US">
                <a:cs typeface="B Nazanin" panose="00000400000000000000" pitchFamily="2" charset="-78"/>
              </a:rPr>
            </a:b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415556991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ادواردز با همين رویکرد </a:t>
            </a:r>
            <a:r>
              <a:rPr lang="fa-IR" smtClean="0">
                <a:cs typeface="B Nazanin" panose="00000400000000000000" pitchFamily="2" charset="-78"/>
              </a:rPr>
              <a:t>مي گوید </a:t>
            </a:r>
            <a:r>
              <a:rPr lang="fa-IR">
                <a:cs typeface="B Nazanin" panose="00000400000000000000" pitchFamily="2" charset="-78"/>
              </a:rPr>
              <a:t>که مطالعات توسعه، با مل توسعه </a:t>
            </a:r>
            <a:r>
              <a:rPr lang="fa-IR" smtClean="0">
                <a:cs typeface="B Nazanin" panose="00000400000000000000" pitchFamily="2" charset="-78"/>
              </a:rPr>
              <a:t>بي ارتباط بوده اند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زیرا مبتني بر دانش کارشناسي </a:t>
            </a:r>
            <a:r>
              <a:rPr lang="fa-IR" smtClean="0">
                <a:cs typeface="B Nazanin" panose="00000400000000000000" pitchFamily="2" charset="-78"/>
              </a:rPr>
              <a:t>هستند</a:t>
            </a:r>
            <a:r>
              <a:rPr lang="fa-IR">
                <a:cs typeface="B Nazanin" panose="00000400000000000000" pitchFamily="2" charset="-78"/>
              </a:rPr>
              <a:t>. </a:t>
            </a:r>
            <a:r>
              <a:rPr lang="fa-IR" smtClean="0">
                <a:cs typeface="B Nazanin" panose="00000400000000000000" pitchFamily="2" charset="-78"/>
              </a:rPr>
              <a:t>به نظر </a:t>
            </a:r>
            <a:r>
              <a:rPr lang="fa-IR">
                <a:cs typeface="B Nazanin" panose="00000400000000000000" pitchFamily="2" charset="-78"/>
              </a:rPr>
              <a:t>او </a:t>
            </a:r>
            <a:r>
              <a:rPr lang="fa-IR" smtClean="0">
                <a:cs typeface="B Nazanin" panose="00000400000000000000" pitchFamily="2" charset="-78"/>
              </a:rPr>
              <a:t>راهکار استفاده </a:t>
            </a:r>
            <a:r>
              <a:rPr lang="fa-IR">
                <a:cs typeface="B Nazanin" panose="00000400000000000000" pitchFamily="2" charset="-78"/>
              </a:rPr>
              <a:t>از </a:t>
            </a:r>
            <a:r>
              <a:rPr lang="fa-IR" smtClean="0">
                <a:cs typeface="B Nazanin" panose="00000400000000000000" pitchFamily="2" charset="-78"/>
              </a:rPr>
              <a:t>روشهای پژوهش</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مشارکتي است </a:t>
            </a:r>
            <a:r>
              <a:rPr lang="fa-IR" smtClean="0">
                <a:cs typeface="B Nazanin" panose="00000400000000000000" pitchFamily="2" charset="-78"/>
              </a:rPr>
              <a:t>(</a:t>
            </a:r>
            <a:r>
              <a:rPr lang="en-US" smtClean="0">
                <a:cs typeface="B Nazanin" panose="00000400000000000000" pitchFamily="2" charset="-78"/>
              </a:rPr>
              <a:t>Edwards</a:t>
            </a:r>
            <a:r>
              <a:rPr lang="en-US">
                <a:cs typeface="B Nazanin" panose="00000400000000000000" pitchFamily="2" charset="-78"/>
              </a:rPr>
              <a:t>, </a:t>
            </a:r>
            <a:r>
              <a:rPr lang="en-US" smtClean="0">
                <a:cs typeface="B Nazanin" panose="00000400000000000000" pitchFamily="2" charset="-78"/>
              </a:rPr>
              <a:t>1989</a:t>
            </a:r>
            <a:r>
              <a:rPr lang="fa-IR" smtClean="0">
                <a:cs typeface="B Nazanin" panose="00000400000000000000" pitchFamily="2" charset="-78"/>
              </a:rPr>
              <a:t>) بر </a:t>
            </a:r>
            <a:r>
              <a:rPr lang="fa-IR">
                <a:cs typeface="B Nazanin" panose="00000400000000000000" pitchFamily="2" charset="-78"/>
              </a:rPr>
              <a:t>این اساس، </a:t>
            </a:r>
            <a:r>
              <a:rPr lang="fa-IR" smtClean="0">
                <a:cs typeface="B Nazanin" panose="00000400000000000000" pitchFamily="2" charset="-78"/>
              </a:rPr>
              <a:t>ارزش دهي </a:t>
            </a:r>
            <a:r>
              <a:rPr lang="fa-IR">
                <a:cs typeface="B Nazanin" panose="00000400000000000000" pitchFamily="2" charset="-78"/>
              </a:rPr>
              <a:t>به فرهنگ بومي، تکيه بيشتر </a:t>
            </a:r>
            <a:r>
              <a:rPr lang="fa-IR" smtClean="0">
                <a:cs typeface="B Nazanin" panose="00000400000000000000" pitchFamily="2" charset="-78"/>
              </a:rPr>
              <a:t>بر تلاشها </a:t>
            </a:r>
            <a:r>
              <a:rPr lang="fa-IR">
                <a:cs typeface="B Nazanin" panose="00000400000000000000" pitchFamily="2" charset="-78"/>
              </a:rPr>
              <a:t>برای ساختن دنيای </a:t>
            </a:r>
            <a:r>
              <a:rPr lang="fa-IR" smtClean="0">
                <a:cs typeface="B Nazanin" panose="00000400000000000000" pitchFamily="2" charset="-78"/>
              </a:rPr>
              <a:t>از لحاظ فرهنگي انسانيتر </a:t>
            </a:r>
            <a:r>
              <a:rPr lang="fa-IR">
                <a:cs typeface="B Nazanin" panose="00000400000000000000" pitchFamily="2" charset="-78"/>
              </a:rPr>
              <a:t>و </a:t>
            </a:r>
            <a:r>
              <a:rPr lang="fa-IR" smtClean="0">
                <a:cs typeface="B Nazanin" panose="00000400000000000000" pitchFamily="2" charset="-78"/>
              </a:rPr>
              <a:t>از نظر زیست محيطي پایدارتر</a:t>
            </a:r>
            <a:r>
              <a:rPr lang="fa-IR">
                <a:cs typeface="B Nazanin" panose="00000400000000000000" pitchFamily="2" charset="-78"/>
              </a:rPr>
              <a:t>،</a:t>
            </a:r>
            <a:endParaRPr lang="fa-IR"/>
          </a:p>
        </p:txBody>
      </p:sp>
      <p:sp>
        <p:nvSpPr>
          <p:cNvPr id="4" name="Flowchart: Process 3"/>
          <p:cNvSpPr/>
          <p:nvPr/>
        </p:nvSpPr>
        <p:spPr>
          <a:xfrm>
            <a:off x="1280160" y="4234375"/>
            <a:ext cx="4318782" cy="119575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اسعتفاده از </a:t>
            </a:r>
            <a:r>
              <a:rPr lang="fa-IR" sz="2800" smtClean="0">
                <a:solidFill>
                  <a:prstClr val="black"/>
                </a:solidFill>
                <a:cs typeface="B Nazanin" panose="00000400000000000000" pitchFamily="2" charset="-78"/>
              </a:rPr>
              <a:t>روشهای پژوهش</a:t>
            </a:r>
            <a:r>
              <a:rPr lang="fa-IR" sz="2800">
                <a:solidFill>
                  <a:prstClr val="black"/>
                </a:solidFill>
                <a:cs typeface="B Nazanin" panose="00000400000000000000" pitchFamily="2" charset="-78"/>
              </a:rPr>
              <a:t/>
            </a:r>
            <a:br>
              <a:rPr lang="fa-IR" sz="2800">
                <a:solidFill>
                  <a:prstClr val="black"/>
                </a:solidFill>
                <a:cs typeface="B Nazanin" panose="00000400000000000000" pitchFamily="2" charset="-78"/>
              </a:rPr>
            </a:br>
            <a:r>
              <a:rPr lang="fa-IR" sz="2800">
                <a:solidFill>
                  <a:prstClr val="black"/>
                </a:solidFill>
                <a:cs typeface="B Nazanin" panose="00000400000000000000" pitchFamily="2" charset="-78"/>
              </a:rPr>
              <a:t>مشارکتي</a:t>
            </a:r>
            <a:endParaRPr lang="fa-IR"/>
          </a:p>
        </p:txBody>
      </p:sp>
    </p:spTree>
    <p:extLst>
      <p:ext uri="{BB962C8B-B14F-4D97-AF65-F5344CB8AC3E}">
        <p14:creationId xmlns:p14="http://schemas.microsoft.com/office/powerpoint/2010/main" val="367897701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اتکای کمتر </a:t>
            </a:r>
            <a:r>
              <a:rPr lang="fa-IR" smtClean="0">
                <a:cs typeface="B Nazanin" panose="00000400000000000000" pitchFamily="2" charset="-78"/>
              </a:rPr>
              <a:t>بر دانش تخصصي کارشناسي </a:t>
            </a:r>
            <a:r>
              <a:rPr lang="fa-IR">
                <a:cs typeface="B Nazanin" panose="00000400000000000000" pitchFamily="2" charset="-78"/>
              </a:rPr>
              <a:t>و </a:t>
            </a:r>
            <a:r>
              <a:rPr lang="fa-IR" smtClean="0">
                <a:cs typeface="B Nazanin" panose="00000400000000000000" pitchFamily="2" charset="-78"/>
              </a:rPr>
              <a:t>به طور ویژه اهميت داشتن جنبشهای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اجتماعي </a:t>
            </a:r>
            <a:r>
              <a:rPr lang="fa-IR">
                <a:cs typeface="B Nazanin" panose="00000400000000000000" pitchFamily="2" charset="-78"/>
              </a:rPr>
              <a:t>و پویشهای مردمي از ع</a:t>
            </a:r>
            <a:r>
              <a:rPr lang="fa-IR" smtClean="0">
                <a:cs typeface="B Nazanin" panose="00000400000000000000" pitchFamily="2" charset="-78"/>
              </a:rPr>
              <a:t>ناصر </a:t>
            </a:r>
            <a:r>
              <a:rPr lang="fa-IR">
                <a:cs typeface="B Nazanin" panose="00000400000000000000" pitchFamily="2" charset="-78"/>
              </a:rPr>
              <a:t>مهم مورد توجه آن هستند </a:t>
            </a:r>
            <a:endParaRPr lang="fa-IR" smtClean="0">
              <a:cs typeface="B Nazanin" panose="00000400000000000000" pitchFamily="2" charset="-78"/>
            </a:endParaRPr>
          </a:p>
          <a:p>
            <a:pPr marL="0" indent="0" algn="just">
              <a:buNone/>
            </a:pPr>
            <a:endParaRPr lang="fa-IR">
              <a:cs typeface="B Nazanin" panose="00000400000000000000" pitchFamily="2" charset="-78"/>
            </a:endParaRPr>
          </a:p>
        </p:txBody>
      </p:sp>
      <p:sp>
        <p:nvSpPr>
          <p:cNvPr id="4" name="Flowchart: Process 3"/>
          <p:cNvSpPr/>
          <p:nvPr/>
        </p:nvSpPr>
        <p:spPr>
          <a:xfrm>
            <a:off x="3742005" y="3699802"/>
            <a:ext cx="4797083" cy="942536"/>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دانش تخصصي کارشناسي</a:t>
            </a:r>
            <a:endParaRPr lang="fa-IR"/>
          </a:p>
        </p:txBody>
      </p:sp>
    </p:spTree>
    <p:extLst>
      <p:ext uri="{BB962C8B-B14F-4D97-AF65-F5344CB8AC3E}">
        <p14:creationId xmlns:p14="http://schemas.microsoft.com/office/powerpoint/2010/main" val="208555453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smtClean="0">
                <a:solidFill>
                  <a:srgbClr val="FF0000"/>
                </a:solidFill>
                <a:cs typeface="B Nazanin" panose="00000400000000000000" pitchFamily="2" charset="-78"/>
              </a:rPr>
              <a:t>تنیجه گیری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پوشش </a:t>
            </a:r>
            <a:r>
              <a:rPr lang="fa-IR">
                <a:cs typeface="B Nazanin" panose="00000400000000000000" pitchFamily="2" charset="-78"/>
              </a:rPr>
              <a:t>مسير جدیدی را برای توسعه </a:t>
            </a:r>
            <a:r>
              <a:rPr lang="fa-IR" smtClean="0">
                <a:cs typeface="B Nazanin" panose="00000400000000000000" pitchFamily="2" charset="-78"/>
              </a:rPr>
              <a:t>ارائه </a:t>
            </a:r>
            <a:r>
              <a:rPr lang="fa-IR">
                <a:cs typeface="B Nazanin" panose="00000400000000000000" pitchFamily="2" charset="-78"/>
              </a:rPr>
              <a:t>کرده و </a:t>
            </a:r>
            <a:r>
              <a:rPr lang="fa-IR" smtClean="0">
                <a:cs typeface="B Nazanin" panose="00000400000000000000" pitchFamily="2" charset="-78"/>
              </a:rPr>
              <a:t>نسخه ای بيروني </a:t>
            </a:r>
            <a:r>
              <a:rPr lang="fa-IR">
                <a:cs typeface="B Nazanin" panose="00000400000000000000" pitchFamily="2" charset="-78"/>
              </a:rPr>
              <a:t>و </a:t>
            </a:r>
            <a:r>
              <a:rPr lang="fa-IR" smtClean="0">
                <a:cs typeface="B Nazanin" panose="00000400000000000000" pitchFamily="2" charset="-78"/>
              </a:rPr>
              <a:t>تقليدی نبوده است</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توجه به ویژگيهای دروني از مهمترین مباني نگرش پوششي است و به </a:t>
            </a:r>
            <a:r>
              <a:rPr lang="fa-IR" smtClean="0">
                <a:cs typeface="B Nazanin" panose="00000400000000000000" pitchFamily="2" charset="-78"/>
              </a:rPr>
              <a:t>هر تغييری برای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پيشرفت و رشد به دیده تردید </a:t>
            </a:r>
            <a:r>
              <a:rPr lang="fa-IR" smtClean="0">
                <a:cs typeface="B Nazanin" panose="00000400000000000000" pitchFamily="2" charset="-78"/>
              </a:rPr>
              <a:t>مي نگرد</a:t>
            </a:r>
            <a:r>
              <a:rPr lang="fa-IR">
                <a:cs typeface="B Nazanin" panose="00000400000000000000" pitchFamily="2" charset="-78"/>
              </a:rPr>
              <a:t>. آلودگيهای </a:t>
            </a:r>
            <a:r>
              <a:rPr lang="fa-IR" smtClean="0">
                <a:cs typeface="B Nazanin" panose="00000400000000000000" pitchFamily="2" charset="-78"/>
              </a:rPr>
              <a:t>محيط زیستي امروزه زندگي بشر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تهدید ميکند، هر </a:t>
            </a:r>
            <a:r>
              <a:rPr lang="fa-IR" smtClean="0">
                <a:cs typeface="B Nazanin" panose="00000400000000000000" pitchFamily="2" charset="-78"/>
              </a:rPr>
              <a:t>زیست بوم </a:t>
            </a:r>
            <a:r>
              <a:rPr lang="fa-IR">
                <a:cs typeface="B Nazanin" panose="00000400000000000000" pitchFamily="2" charset="-78"/>
              </a:rPr>
              <a:t>توان مشخصي برای توليد </a:t>
            </a:r>
            <a:r>
              <a:rPr lang="fa-IR" smtClean="0">
                <a:cs typeface="B Nazanin" panose="00000400000000000000" pitchFamily="2" charset="-78"/>
              </a:rPr>
              <a:t>کار </a:t>
            </a:r>
            <a:r>
              <a:rPr lang="fa-IR">
                <a:cs typeface="B Nazanin" panose="00000400000000000000" pitchFamily="2" charset="-78"/>
              </a:rPr>
              <a:t>و خدمات دارد و در عين </a:t>
            </a:r>
            <a:r>
              <a:rPr lang="fa-IR" smtClean="0">
                <a:cs typeface="B Nazanin" panose="00000400000000000000" pitchFamily="2" charset="-78"/>
              </a:rPr>
              <a:t>حال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باید بتواند شرایط طبيعي خود را حفظ کند؛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85331361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به عبارت دیگر ظرفيت اکولوژیکي، </a:t>
            </a:r>
            <a:r>
              <a:rPr lang="fa-IR" smtClean="0">
                <a:cs typeface="B Nazanin" panose="00000400000000000000" pitchFamily="2" charset="-78"/>
              </a:rPr>
              <a:t>ظرفيت هوا</a:t>
            </a:r>
            <a:r>
              <a:rPr lang="fa-IR">
                <a:cs typeface="B Nazanin" panose="00000400000000000000" pitchFamily="2" charset="-78"/>
              </a:rPr>
              <a:t>، آب و خاک برای حفظ شرایط طبيعي و جذب آلودگي توليد شده </a:t>
            </a:r>
            <a:r>
              <a:rPr lang="fa-IR" smtClean="0">
                <a:cs typeface="B Nazanin" panose="00000400000000000000" pitchFamily="2" charset="-78"/>
              </a:rPr>
              <a:t>ضمن حفظ تنوع زیستي </a:t>
            </a:r>
            <a:r>
              <a:rPr lang="fa-IR">
                <a:cs typeface="B Nazanin" panose="00000400000000000000" pitchFamily="2" charset="-78"/>
              </a:rPr>
              <a:t>است؛ اما این ظرفيت اکولوژیکي هرروزه تهدید </a:t>
            </a:r>
            <a:r>
              <a:rPr lang="fa-IR" smtClean="0">
                <a:cs typeface="B Nazanin" panose="00000400000000000000" pitchFamily="2" charset="-78"/>
              </a:rPr>
              <a:t>ميشود. شکلگيری </a:t>
            </a:r>
            <a:r>
              <a:rPr lang="fa-IR">
                <a:cs typeface="B Nazanin" panose="00000400000000000000" pitchFamily="2" charset="-78"/>
              </a:rPr>
              <a:t>این وضعيت از دل پروژه ترقي و پيشرفت است و منجر به </a:t>
            </a:r>
            <a:r>
              <a:rPr lang="fa-IR" smtClean="0">
                <a:cs typeface="B Nazanin" panose="00000400000000000000" pitchFamily="2" charset="-78"/>
              </a:rPr>
              <a:t>شکل گيری </a:t>
            </a:r>
            <a:r>
              <a:rPr lang="fa-IR">
                <a:cs typeface="B Nazanin" panose="00000400000000000000" pitchFamily="2" charset="-78"/>
              </a:rPr>
              <a:t>دور</a:t>
            </a:r>
            <a:br>
              <a:rPr lang="fa-IR">
                <a:cs typeface="B Nazanin" panose="00000400000000000000" pitchFamily="2" charset="-78"/>
              </a:rPr>
            </a:br>
            <a:r>
              <a:rPr lang="fa-IR">
                <a:cs typeface="B Nazanin" panose="00000400000000000000" pitchFamily="2" charset="-78"/>
              </a:rPr>
              <a:t>باطل مصرف بيشتر، </a:t>
            </a:r>
            <a:r>
              <a:rPr lang="fa-IR" smtClean="0">
                <a:cs typeface="B Nazanin" panose="00000400000000000000" pitchFamily="2" charset="-78"/>
              </a:rPr>
              <a:t>سرمایه گذاری </a:t>
            </a:r>
            <a:r>
              <a:rPr lang="fa-IR">
                <a:cs typeface="B Nazanin" panose="00000400000000000000" pitchFamily="2" charset="-78"/>
              </a:rPr>
              <a:t>بيشتر، رشد و درآمد </a:t>
            </a:r>
            <a:r>
              <a:rPr lang="fa-IR" smtClean="0">
                <a:cs typeface="B Nazanin" panose="00000400000000000000" pitchFamily="2" charset="-78"/>
              </a:rPr>
              <a:t>بيشتر شده است.</a:t>
            </a:r>
            <a:endParaRPr lang="fa-IR"/>
          </a:p>
        </p:txBody>
      </p:sp>
      <p:sp>
        <p:nvSpPr>
          <p:cNvPr id="4" name="Flowchart: Process 3"/>
          <p:cNvSpPr/>
          <p:nvPr/>
        </p:nvSpPr>
        <p:spPr>
          <a:xfrm>
            <a:off x="1519311" y="4079631"/>
            <a:ext cx="8032652" cy="146304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دور باطل </a:t>
            </a:r>
            <a:r>
              <a:rPr lang="fa-IR" sz="2800">
                <a:solidFill>
                  <a:prstClr val="black"/>
                </a:solidFill>
                <a:cs typeface="B Nazanin" panose="00000400000000000000" pitchFamily="2" charset="-78"/>
              </a:rPr>
              <a:t>مصرف بيشتر، سرمایه گذاری بيشتر، رشد و درآمد بيشتر</a:t>
            </a:r>
            <a:endParaRPr lang="fa-IR"/>
          </a:p>
        </p:txBody>
      </p:sp>
    </p:spTree>
    <p:extLst>
      <p:ext uri="{BB962C8B-B14F-4D97-AF65-F5344CB8AC3E}">
        <p14:creationId xmlns:p14="http://schemas.microsoft.com/office/powerpoint/2010/main" val="466587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235568" y="1825625"/>
            <a:ext cx="8118231" cy="4351338"/>
          </a:xfrm>
        </p:spPr>
        <p:txBody>
          <a:bodyPr>
            <a:normAutofit/>
          </a:bodyPr>
          <a:lstStyle/>
          <a:p>
            <a:pPr algn="just"/>
            <a:r>
              <a:rPr lang="fa-IR" smtClean="0">
                <a:cs typeface="B Nazanin" panose="00000400000000000000" pitchFamily="2" charset="-78"/>
              </a:rPr>
              <a:t>که کارکرد آن چيزی </a:t>
            </a:r>
            <a:r>
              <a:rPr lang="fa-IR">
                <a:cs typeface="B Nazanin" panose="00000400000000000000" pitchFamily="2" charset="-78"/>
              </a:rPr>
              <a:t>نيست جز تلاش هر چه بيشتر برای استثمار زمين برای تأمين </a:t>
            </a:r>
            <a:r>
              <a:rPr lang="fa-IR" smtClean="0">
                <a:cs typeface="B Nazanin" panose="00000400000000000000" pitchFamily="2" charset="-78"/>
              </a:rPr>
              <a:t>مواد اوليه مورد نياز پروژه های سرمایه گذاری </a:t>
            </a:r>
            <a:r>
              <a:rPr lang="fa-IR">
                <a:cs typeface="B Nazanin" panose="00000400000000000000" pitchFamily="2" charset="-78"/>
              </a:rPr>
              <a:t>بنگاههای توليدی و تأمين </a:t>
            </a:r>
            <a:r>
              <a:rPr lang="fa-IR" smtClean="0">
                <a:cs typeface="B Nazanin" panose="00000400000000000000" pitchFamily="2" charset="-78"/>
              </a:rPr>
              <a:t>نيازهای مصرفي که پارادایم </a:t>
            </a:r>
            <a:r>
              <a:rPr lang="fa-IR">
                <a:cs typeface="B Nazanin" panose="00000400000000000000" pitchFamily="2" charset="-78"/>
              </a:rPr>
              <a:t>ترقعي </a:t>
            </a:r>
            <a:r>
              <a:rPr lang="fa-IR" smtClean="0">
                <a:cs typeface="B Nazanin" panose="00000400000000000000" pitchFamily="2" charset="-78"/>
              </a:rPr>
              <a:t>و پيشرفت </a:t>
            </a:r>
            <a:r>
              <a:rPr lang="fa-IR">
                <a:cs typeface="B Nazanin" panose="00000400000000000000" pitchFamily="2" charset="-78"/>
              </a:rPr>
              <a:t>در چارچوب رویکردهایي چون «مصرف انبوه» روستو به آن دامن ميزند تا </a:t>
            </a:r>
            <a:r>
              <a:rPr lang="fa-IR" smtClean="0">
                <a:cs typeface="B Nazanin" panose="00000400000000000000" pitchFamily="2" charset="-78"/>
              </a:rPr>
              <a:t>چعرخ بنگاههای </a:t>
            </a:r>
            <a:r>
              <a:rPr lang="fa-IR">
                <a:cs typeface="B Nazanin" panose="00000400000000000000" pitchFamily="2" charset="-78"/>
              </a:rPr>
              <a:t>توليدی از حرکت بازنایستد. انقراض </a:t>
            </a:r>
            <a:r>
              <a:rPr lang="fa-IR" smtClean="0">
                <a:cs typeface="B Nazanin" panose="00000400000000000000" pitchFamily="2" charset="-78"/>
              </a:rPr>
              <a:t>گونه های </a:t>
            </a:r>
            <a:r>
              <a:rPr lang="fa-IR">
                <a:cs typeface="B Nazanin" panose="00000400000000000000" pitchFamily="2" charset="-78"/>
              </a:rPr>
              <a:t>گياهي و جانوری، </a:t>
            </a:r>
            <a:r>
              <a:rPr lang="fa-IR" smtClean="0">
                <a:cs typeface="B Nazanin" panose="00000400000000000000" pitchFamily="2" charset="-78"/>
              </a:rPr>
              <a:t>گرم شدن زمين، ذوب شدن یخچالهای </a:t>
            </a:r>
            <a:r>
              <a:rPr lang="fa-IR">
                <a:cs typeface="B Nazanin" panose="00000400000000000000" pitchFamily="2" charset="-78"/>
              </a:rPr>
              <a:t>در </a:t>
            </a:r>
            <a:r>
              <a:rPr lang="fa-IR" smtClean="0">
                <a:cs typeface="B Nazanin" panose="00000400000000000000" pitchFamily="2" charset="-78"/>
              </a:rPr>
              <a:t>قطب </a:t>
            </a:r>
            <a:r>
              <a:rPr lang="fa-IR">
                <a:cs typeface="B Nazanin" panose="00000400000000000000" pitchFamily="2" charset="-78"/>
              </a:rPr>
              <a:t>و </a:t>
            </a:r>
            <a:r>
              <a:rPr lang="fa-IR" smtClean="0">
                <a:cs typeface="B Nazanin" panose="00000400000000000000" pitchFamily="2" charset="-78"/>
              </a:rPr>
              <a:t>با آمدن آب ها </a:t>
            </a:r>
            <a:r>
              <a:rPr lang="fa-IR">
                <a:cs typeface="B Nazanin" panose="00000400000000000000" pitchFamily="2" charset="-78"/>
              </a:rPr>
              <a:t>و </a:t>
            </a:r>
            <a:r>
              <a:rPr lang="fa-IR" smtClean="0">
                <a:cs typeface="B Nazanin" panose="00000400000000000000" pitchFamily="2" charset="-78"/>
              </a:rPr>
              <a:t>آلودگي های بسياری دیگر محيط زیست </a:t>
            </a:r>
            <a:r>
              <a:rPr lang="fa-IR">
                <a:cs typeface="B Nazanin" panose="00000400000000000000" pitchFamily="2" charset="-78"/>
              </a:rPr>
              <a:t>را با چالش مواجه کرده است. </a:t>
            </a:r>
            <a:endParaRPr lang="fa-IR"/>
          </a:p>
        </p:txBody>
      </p:sp>
      <p:pic>
        <p:nvPicPr>
          <p:cNvPr id="4" name="Picture 3"/>
          <p:cNvPicPr>
            <a:picLocks noChangeAspect="1"/>
          </p:cNvPicPr>
          <p:nvPr/>
        </p:nvPicPr>
        <p:blipFill>
          <a:blip r:embed="rId2"/>
          <a:stretch>
            <a:fillRect/>
          </a:stretch>
        </p:blipFill>
        <p:spPr>
          <a:xfrm>
            <a:off x="838200" y="1825625"/>
            <a:ext cx="2397368" cy="2314575"/>
          </a:xfrm>
          <a:prstGeom prst="rect">
            <a:avLst/>
          </a:prstGeom>
        </p:spPr>
      </p:pic>
      <p:sp>
        <p:nvSpPr>
          <p:cNvPr id="5" name="TextBox 4"/>
          <p:cNvSpPr txBox="1"/>
          <p:nvPr/>
        </p:nvSpPr>
        <p:spPr>
          <a:xfrm>
            <a:off x="1420837" y="4417255"/>
            <a:ext cx="1406769" cy="523220"/>
          </a:xfrm>
          <a:prstGeom prst="rect">
            <a:avLst/>
          </a:prstGeom>
          <a:noFill/>
        </p:spPr>
        <p:txBody>
          <a:bodyPr wrap="square" rtlCol="1">
            <a:spAutoFit/>
          </a:bodyPr>
          <a:lstStyle/>
          <a:p>
            <a:pPr algn="ctr"/>
            <a:r>
              <a:rPr lang="fa-IR" sz="2800" b="1" smtClean="0">
                <a:solidFill>
                  <a:srgbClr val="FF0000"/>
                </a:solidFill>
                <a:cs typeface="B Nazanin" panose="00000400000000000000" pitchFamily="2" charset="-78"/>
              </a:rPr>
              <a:t>روستو</a:t>
            </a:r>
            <a:endParaRPr lang="fa-IR" sz="2800" b="1">
              <a:solidFill>
                <a:srgbClr val="FF0000"/>
              </a:solidFill>
              <a:cs typeface="B Nazanin" panose="00000400000000000000" pitchFamily="2" charset="-78"/>
            </a:endParaRPr>
          </a:p>
        </p:txBody>
      </p:sp>
    </p:spTree>
    <p:extLst>
      <p:ext uri="{BB962C8B-B14F-4D97-AF65-F5344CB8AC3E}">
        <p14:creationId xmlns:p14="http://schemas.microsoft.com/office/powerpoint/2010/main" val="1612804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01662" y="1825625"/>
            <a:ext cx="6852138" cy="4351338"/>
          </a:xfrm>
        </p:spPr>
        <p:txBody>
          <a:bodyPr/>
          <a:lstStyle/>
          <a:p>
            <a:pPr algn="just"/>
            <a:r>
              <a:rPr lang="fa-IR">
                <a:cs typeface="B Nazanin" panose="00000400000000000000" pitchFamily="2" charset="-78"/>
              </a:rPr>
              <a:t>چنين امری حيات در سطح زمين را مورد هجوم قرار داده است. حتي تراکم امروزی انرژی در دسترس و مورد نياز ناشي از منابع در حال کاهش انرژی سوختهای فسيلي، حتي با منابع انرژی تجدیدپذیر نيز قابل جایگزیني نيست؛ به عبارت دیگر منابع تجدید ناپذیر در آستانه نابودی هستند که براساس مصرف  بي رویه اتفاق افتاده است</a:t>
            </a:r>
            <a:endParaRPr lang="fa-IR"/>
          </a:p>
        </p:txBody>
      </p:sp>
      <p:pic>
        <p:nvPicPr>
          <p:cNvPr id="4" name="Picture 3"/>
          <p:cNvPicPr>
            <a:picLocks noChangeAspect="1"/>
          </p:cNvPicPr>
          <p:nvPr/>
        </p:nvPicPr>
        <p:blipFill>
          <a:blip r:embed="rId2"/>
          <a:stretch>
            <a:fillRect/>
          </a:stretch>
        </p:blipFill>
        <p:spPr>
          <a:xfrm>
            <a:off x="838199" y="1825624"/>
            <a:ext cx="3623077" cy="3843656"/>
          </a:xfrm>
          <a:prstGeom prst="rect">
            <a:avLst/>
          </a:prstGeom>
        </p:spPr>
      </p:pic>
    </p:spTree>
    <p:extLst>
      <p:ext uri="{BB962C8B-B14F-4D97-AF65-F5344CB8AC3E}">
        <p14:creationId xmlns:p14="http://schemas.microsoft.com/office/powerpoint/2010/main" val="398344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مفاهيم متفاوتي با </a:t>
            </a:r>
            <a:r>
              <a:rPr lang="fa-IR" smtClean="0">
                <a:cs typeface="B Nazanin" panose="00000400000000000000" pitchFamily="2" charset="-78"/>
              </a:rPr>
              <a:t>توسعه متناظر </a:t>
            </a:r>
            <a:r>
              <a:rPr lang="fa-IR">
                <a:cs typeface="B Nazanin" panose="00000400000000000000" pitchFamily="2" charset="-78"/>
              </a:rPr>
              <a:t>اسعت، </a:t>
            </a:r>
            <a:r>
              <a:rPr lang="fa-IR" smtClean="0">
                <a:cs typeface="B Nazanin" panose="00000400000000000000" pitchFamily="2" charset="-78"/>
              </a:rPr>
              <a:t>توسعه سياسي</a:t>
            </a:r>
            <a:r>
              <a:rPr lang="fa-IR">
                <a:cs typeface="B Nazanin" panose="00000400000000000000" pitchFamily="2" charset="-78"/>
              </a:rPr>
              <a:t>، </a:t>
            </a:r>
            <a:r>
              <a:rPr lang="fa-IR" smtClean="0">
                <a:cs typeface="B Nazanin" panose="00000400000000000000" pitchFamily="2" charset="-78"/>
              </a:rPr>
              <a:t>توسعه اقتصادی </a:t>
            </a:r>
            <a:r>
              <a:rPr lang="fa-IR">
                <a:cs typeface="B Nazanin" panose="00000400000000000000" pitchFamily="2" charset="-78"/>
              </a:rPr>
              <a:t>و </a:t>
            </a:r>
            <a:r>
              <a:rPr lang="fa-IR" smtClean="0">
                <a:cs typeface="B Nazanin" panose="00000400000000000000" pitchFamily="2" charset="-78"/>
              </a:rPr>
              <a:t>توسعه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فرهنگي از این موارد هستند. چنين </a:t>
            </a:r>
            <a:r>
              <a:rPr lang="fa-IR" smtClean="0">
                <a:cs typeface="B Nazanin" panose="00000400000000000000" pitchFamily="2" charset="-78"/>
              </a:rPr>
              <a:t>چشم اندازهایي </a:t>
            </a:r>
            <a:r>
              <a:rPr lang="fa-IR">
                <a:cs typeface="B Nazanin" panose="00000400000000000000" pitchFamily="2" charset="-78"/>
              </a:rPr>
              <a:t>بر </a:t>
            </a:r>
            <a:r>
              <a:rPr lang="fa-IR" smtClean="0">
                <a:cs typeface="B Nazanin" panose="00000400000000000000" pitchFamily="2" charset="-78"/>
              </a:rPr>
              <a:t>ابعاد خاصي توجه دارند </a:t>
            </a:r>
            <a:r>
              <a:rPr lang="fa-IR">
                <a:cs typeface="B Nazanin" panose="00000400000000000000" pitchFamily="2" charset="-78"/>
              </a:rPr>
              <a:t>و </a:t>
            </a:r>
            <a:r>
              <a:rPr lang="fa-IR" smtClean="0">
                <a:cs typeface="B Nazanin" panose="00000400000000000000" pitchFamily="2" charset="-78"/>
              </a:rPr>
              <a:t>باعث</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مي شوند </a:t>
            </a:r>
            <a:r>
              <a:rPr lang="fa-IR">
                <a:cs typeface="B Nazanin" panose="00000400000000000000" pitchFamily="2" charset="-78"/>
              </a:rPr>
              <a:t>از دیگر ابعاد تا حدودی غفلت شود. دموکراسي، آزادی بيان، افزایش </a:t>
            </a:r>
            <a:r>
              <a:rPr lang="fa-IR" smtClean="0">
                <a:cs typeface="B Nazanin" panose="00000400000000000000" pitchFamily="2" charset="-78"/>
              </a:rPr>
              <a:t>سطح رشد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افزایش توليد ناخالص داخلي </a:t>
            </a:r>
            <a:r>
              <a:rPr lang="fa-IR" smtClean="0">
                <a:cs typeface="B Nazanin" panose="00000400000000000000" pitchFamily="2" charset="-78"/>
              </a:rPr>
              <a:t>(</a:t>
            </a:r>
            <a:r>
              <a:rPr lang="en-US" smtClean="0">
                <a:cs typeface="B Nazanin" panose="00000400000000000000" pitchFamily="2" charset="-78"/>
              </a:rPr>
              <a:t>GDP</a:t>
            </a:r>
            <a:r>
              <a:rPr lang="fa-IR" smtClean="0">
                <a:cs typeface="B Nazanin" panose="00000400000000000000" pitchFamily="2" charset="-78"/>
              </a:rPr>
              <a:t>) استفاده </a:t>
            </a:r>
            <a:r>
              <a:rPr lang="fa-IR">
                <a:cs typeface="B Nazanin" panose="00000400000000000000" pitchFamily="2" charset="-78"/>
              </a:rPr>
              <a:t>از قابليتهای محلي و بومي و </a:t>
            </a:r>
            <a:r>
              <a:rPr lang="fa-IR" smtClean="0">
                <a:cs typeface="B Nazanin" panose="00000400000000000000" pitchFamily="2" charset="-78"/>
              </a:rPr>
              <a:t>خيلي مسائل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دیگر تحت تأثير دیدگاههای توسعه قرار </a:t>
            </a:r>
            <a:r>
              <a:rPr lang="fa-IR" smtClean="0">
                <a:cs typeface="B Nazanin" panose="00000400000000000000" pitchFamily="2" charset="-78"/>
              </a:rPr>
              <a:t>مي گيرند</a:t>
            </a:r>
            <a:r>
              <a:rPr lang="fa-IR">
                <a:cs typeface="B Nazanin" panose="00000400000000000000" pitchFamily="2" charset="-78"/>
              </a:rPr>
              <a:t>. بر همين اساس اهميت دارد که </a:t>
            </a:r>
            <a:r>
              <a:rPr lang="fa-IR" smtClean="0">
                <a:cs typeface="B Nazanin" panose="00000400000000000000" pitchFamily="2" charset="-78"/>
              </a:rPr>
              <a:t>مشخص</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شود که به ابعاد ذکرشده چگونه نگریسته ميشوند.</a:t>
            </a:r>
          </a:p>
        </p:txBody>
      </p:sp>
    </p:spTree>
    <p:extLst>
      <p:ext uri="{BB962C8B-B14F-4D97-AF65-F5344CB8AC3E}">
        <p14:creationId xmlns:p14="http://schemas.microsoft.com/office/powerpoint/2010/main" val="182892517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solidFill>
                  <a:srgbClr val="FF0000"/>
                </a:solidFill>
                <a:cs typeface="B Nazanin" panose="00000400000000000000" pitchFamily="2" charset="-78"/>
              </a:rPr>
              <a:t>گفتمان توسعه خطي، </a:t>
            </a:r>
            <a:r>
              <a:rPr lang="fa-IR" b="1" smtClean="0">
                <a:solidFill>
                  <a:srgbClr val="FF0000"/>
                </a:solidFill>
                <a:cs typeface="B Nazanin" panose="00000400000000000000" pitchFamily="2" charset="-78"/>
              </a:rPr>
              <a:t>غرب محور</a:t>
            </a:r>
            <a:r>
              <a:rPr lang="fa-IR" b="1">
                <a:solidFill>
                  <a:srgbClr val="FF0000"/>
                </a:solidFill>
                <a:cs typeface="B Nazanin" panose="00000400000000000000" pitchFamily="2" charset="-78"/>
              </a:rPr>
              <a:t>، تقليدی، مبتني بر رشد و </a:t>
            </a:r>
            <a:r>
              <a:rPr lang="fa-IR" b="1" smtClean="0">
                <a:solidFill>
                  <a:srgbClr val="FF0000"/>
                </a:solidFill>
                <a:cs typeface="B Nazanin" panose="00000400000000000000" pitchFamily="2" charset="-78"/>
              </a:rPr>
              <a:t>تک بعدی </a:t>
            </a:r>
            <a:r>
              <a:rPr lang="fa-IR" smtClean="0">
                <a:cs typeface="B Nazanin" panose="00000400000000000000" pitchFamily="2" charset="-78"/>
              </a:rPr>
              <a:t>چنين فاجعه ای در سطحي </a:t>
            </a:r>
            <a:r>
              <a:rPr lang="fa-IR">
                <a:cs typeface="B Nazanin" panose="00000400000000000000" pitchFamily="2" charset="-78"/>
              </a:rPr>
              <a:t>جهاني به وجود آورده است. </a:t>
            </a:r>
            <a:r>
              <a:rPr lang="fa-IR" smtClean="0">
                <a:cs typeface="B Nazanin" panose="00000400000000000000" pitchFamily="2" charset="-78"/>
              </a:rPr>
              <a:t>ریشه مشکل </a:t>
            </a:r>
            <a:r>
              <a:rPr lang="fa-IR">
                <a:cs typeface="B Nazanin" panose="00000400000000000000" pitchFamily="2" charset="-78"/>
              </a:rPr>
              <a:t>از </a:t>
            </a:r>
            <a:r>
              <a:rPr lang="fa-IR" smtClean="0">
                <a:cs typeface="B Nazanin" panose="00000400000000000000" pitchFamily="2" charset="-78"/>
              </a:rPr>
              <a:t>منظر رویکرد پوشش</a:t>
            </a:r>
            <a:r>
              <a:rPr lang="fa-IR">
                <a:cs typeface="B Nazanin" panose="00000400000000000000" pitchFamily="2" charset="-78"/>
              </a:rPr>
              <a:t>، </a:t>
            </a:r>
            <a:r>
              <a:rPr lang="fa-IR" smtClean="0">
                <a:cs typeface="B Nazanin" panose="00000400000000000000" pitchFamily="2" charset="-78"/>
              </a:rPr>
              <a:t>اساساً به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پارادایم رشد و ترقي و پيشرفت </a:t>
            </a:r>
            <a:r>
              <a:rPr lang="fa-IR" smtClean="0">
                <a:cs typeface="B Nazanin" panose="00000400000000000000" pitchFamily="2" charset="-78"/>
              </a:rPr>
              <a:t>بازميگردد که حرص </a:t>
            </a:r>
            <a:r>
              <a:rPr lang="fa-IR">
                <a:cs typeface="B Nazanin" panose="00000400000000000000" pitchFamily="2" charset="-78"/>
              </a:rPr>
              <a:t>و آز را در </a:t>
            </a:r>
            <a:r>
              <a:rPr lang="fa-IR" smtClean="0">
                <a:cs typeface="B Nazanin" panose="00000400000000000000" pitchFamily="2" charset="-78"/>
              </a:rPr>
              <a:t>وجود آدمي تقویت مي کند</a:t>
            </a:r>
            <a:r>
              <a:rPr lang="fa-IR">
                <a:cs typeface="B Nazanin" panose="00000400000000000000" pitchFamily="2" charset="-78"/>
              </a:rPr>
              <a:t>. جوامع در این مسير با چالشهای گوناگوني </a:t>
            </a:r>
            <a:r>
              <a:rPr lang="fa-IR" smtClean="0">
                <a:cs typeface="B Nazanin" panose="00000400000000000000" pitchFamily="2" charset="-78"/>
              </a:rPr>
              <a:t>رو به رو </a:t>
            </a:r>
            <a:r>
              <a:rPr lang="fa-IR">
                <a:cs typeface="B Nazanin" panose="00000400000000000000" pitchFamily="2" charset="-78"/>
              </a:rPr>
              <a:t>شدند و پروژه پيشرفت </a:t>
            </a:r>
            <a:r>
              <a:rPr lang="fa-IR" smtClean="0">
                <a:cs typeface="B Nazanin" panose="00000400000000000000" pitchFamily="2" charset="-78"/>
              </a:rPr>
              <a:t>ارمغان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چشمگيری برای آنها در پي نداشت. </a:t>
            </a:r>
            <a:r>
              <a:rPr lang="fa-IR" smtClean="0">
                <a:cs typeface="B Nazanin" panose="00000400000000000000" pitchFamily="2" charset="-78"/>
              </a:rPr>
              <a:t>مسائل مختلفي گریبان بشر </a:t>
            </a:r>
            <a:r>
              <a:rPr lang="fa-IR">
                <a:cs typeface="B Nazanin" panose="00000400000000000000" pitchFamily="2" charset="-78"/>
              </a:rPr>
              <a:t>را </a:t>
            </a:r>
            <a:r>
              <a:rPr lang="fa-IR" smtClean="0">
                <a:cs typeface="B Nazanin" panose="00000400000000000000" pitchFamily="2" charset="-78"/>
              </a:rPr>
              <a:t>گرفته است</a:t>
            </a:r>
            <a:r>
              <a:rPr lang="fa-IR">
                <a:cs typeface="B Nazanin" panose="00000400000000000000" pitchFamily="2" charset="-78"/>
              </a:rPr>
              <a:t>، </a:t>
            </a:r>
            <a:r>
              <a:rPr lang="fa-IR" smtClean="0">
                <a:cs typeface="B Nazanin" panose="00000400000000000000" pitchFamily="2" charset="-78"/>
              </a:rPr>
              <a:t>فقر</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نابرابری، آلودگيهای </a:t>
            </a:r>
            <a:r>
              <a:rPr lang="fa-IR" smtClean="0">
                <a:cs typeface="B Nazanin" panose="00000400000000000000" pitchFamily="2" charset="-78"/>
              </a:rPr>
              <a:t>زیست محيطي</a:t>
            </a:r>
            <a:r>
              <a:rPr lang="fa-IR">
                <a:cs typeface="B Nazanin" panose="00000400000000000000" pitchFamily="2" charset="-78"/>
              </a:rPr>
              <a:t>، گرم شدن زمين و </a:t>
            </a:r>
            <a:r>
              <a:rPr lang="fa-IR" smtClean="0">
                <a:cs typeface="B Nazanin" panose="00000400000000000000" pitchFamily="2" charset="-78"/>
              </a:rPr>
              <a:t>بسياری دیگر فجایع که امروزه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وجود دارد </a:t>
            </a:r>
            <a:r>
              <a:rPr lang="fa-IR" smtClean="0">
                <a:cs typeface="B Nazanin" panose="00000400000000000000" pitchFamily="2" charset="-78"/>
              </a:rPr>
              <a:t>باعث </a:t>
            </a:r>
            <a:r>
              <a:rPr lang="fa-IR">
                <a:cs typeface="B Nazanin" panose="00000400000000000000" pitchFamily="2" charset="-78"/>
              </a:rPr>
              <a:t>شده است که حيات انساني و طبيعي را مورد تهدید قرار داده است </a:t>
            </a:r>
            <a:br>
              <a:rPr lang="fa-IR">
                <a:cs typeface="B Nazanin" panose="00000400000000000000" pitchFamily="2" charset="-78"/>
              </a:rPr>
            </a:b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105468" y="4776716"/>
            <a:ext cx="6673755" cy="114641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فقر،</a:t>
            </a:r>
            <a:br>
              <a:rPr lang="fa-IR" sz="2800">
                <a:solidFill>
                  <a:prstClr val="black"/>
                </a:solidFill>
                <a:cs typeface="B Nazanin" panose="00000400000000000000" pitchFamily="2" charset="-78"/>
              </a:rPr>
            </a:br>
            <a:r>
              <a:rPr lang="fa-IR" sz="2800">
                <a:solidFill>
                  <a:prstClr val="black"/>
                </a:solidFill>
                <a:cs typeface="B Nazanin" panose="00000400000000000000" pitchFamily="2" charset="-78"/>
              </a:rPr>
              <a:t>نابرابری، آلودگيهای زیست محيطي، گرم شدن زمين</a:t>
            </a:r>
            <a:endParaRPr lang="fa-IR"/>
          </a:p>
        </p:txBody>
      </p:sp>
    </p:spTree>
    <p:extLst>
      <p:ext uri="{BB962C8B-B14F-4D97-AF65-F5344CB8AC3E}">
        <p14:creationId xmlns:p14="http://schemas.microsoft.com/office/powerpoint/2010/main" val="77633082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برای حل هر یک از موارد پيشگفته نميتوان </a:t>
            </a:r>
            <a:r>
              <a:rPr lang="fa-IR" smtClean="0">
                <a:cs typeface="B Nazanin" panose="00000400000000000000" pitchFamily="2" charset="-78"/>
              </a:rPr>
              <a:t>نسخه ای </a:t>
            </a:r>
            <a:r>
              <a:rPr lang="fa-IR">
                <a:cs typeface="B Nazanin" panose="00000400000000000000" pitchFamily="2" charset="-78"/>
              </a:rPr>
              <a:t>واحد و </a:t>
            </a:r>
            <a:r>
              <a:rPr lang="fa-IR" smtClean="0">
                <a:cs typeface="B Nazanin" panose="00000400000000000000" pitchFamily="2" charset="-78"/>
              </a:rPr>
              <a:t>جهاني پيچيد</a:t>
            </a:r>
            <a:r>
              <a:rPr lang="fa-IR">
                <a:cs typeface="B Nazanin" panose="00000400000000000000" pitchFamily="2" charset="-78"/>
              </a:rPr>
              <a:t>. </a:t>
            </a:r>
            <a:r>
              <a:rPr lang="fa-IR" smtClean="0">
                <a:cs typeface="B Nazanin" panose="00000400000000000000" pitchFamily="2" charset="-78"/>
              </a:rPr>
              <a:t>مسائلي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که در افریقا و آسيا وجود دارد متفاوت از مسالل </a:t>
            </a:r>
            <a:r>
              <a:rPr lang="fa-IR" smtClean="0">
                <a:cs typeface="B Nazanin" panose="00000400000000000000" pitchFamily="2" charset="-78"/>
              </a:rPr>
              <a:t>دیگر کشورها است</a:t>
            </a:r>
            <a:r>
              <a:rPr lang="fa-IR">
                <a:cs typeface="B Nazanin" panose="00000400000000000000" pitchFamily="2" charset="-78"/>
              </a:rPr>
              <a:t>؛ </a:t>
            </a:r>
            <a:r>
              <a:rPr lang="fa-IR" smtClean="0">
                <a:cs typeface="B Nazanin" panose="00000400000000000000" pitchFamily="2" charset="-78"/>
              </a:rPr>
              <a:t>به عبارت دیگر</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نيازهایي که وجود دارد به بستر و شرایط محيطي وابسته است و اگر </a:t>
            </a:r>
            <a:r>
              <a:rPr lang="fa-IR" smtClean="0">
                <a:cs typeface="B Nazanin" panose="00000400000000000000" pitchFamily="2" charset="-78"/>
              </a:rPr>
              <a:t>بخواهد اقدامي برای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رفع آن صورت گيرد بایستي با توجه به آن بستر انجام گيرد. تاریخ هيچگاه در </a:t>
            </a:r>
            <a:r>
              <a:rPr lang="fa-IR" smtClean="0">
                <a:cs typeface="B Nazanin" panose="00000400000000000000" pitchFamily="2" charset="-78"/>
              </a:rPr>
              <a:t>فضای خالي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اتفاق نميافتد اما هميشه تحت تأثير شرایط </a:t>
            </a:r>
            <a:r>
              <a:rPr lang="fa-IR" smtClean="0">
                <a:cs typeface="B Nazanin" panose="00000400000000000000" pitchFamily="2" charset="-78"/>
              </a:rPr>
              <a:t>زمينه ای خاصي قرار مي گيرد</a:t>
            </a:r>
            <a:r>
              <a:rPr lang="fa-IR">
                <a:cs typeface="B Nazanin" panose="00000400000000000000" pitchFamily="2" charset="-78"/>
              </a:rPr>
              <a:t>.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77108" y="4332849"/>
            <a:ext cx="3967089" cy="120982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شرایط محيطي</a:t>
            </a:r>
            <a:endParaRPr lang="fa-IR"/>
          </a:p>
        </p:txBody>
      </p:sp>
    </p:spTree>
    <p:extLst>
      <p:ext uri="{BB962C8B-B14F-4D97-AF65-F5344CB8AC3E}">
        <p14:creationId xmlns:p14="http://schemas.microsoft.com/office/powerpoint/2010/main" val="9818201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362178" y="1825625"/>
            <a:ext cx="7991621" cy="4351338"/>
          </a:xfrm>
        </p:spPr>
        <p:txBody>
          <a:bodyPr/>
          <a:lstStyle/>
          <a:p>
            <a:pPr algn="just"/>
            <a:r>
              <a:rPr lang="fa-IR" smtClean="0">
                <a:cs typeface="B Nazanin" panose="00000400000000000000" pitchFamily="2" charset="-78"/>
              </a:rPr>
              <a:t>کارل مارکس(1818-1883) این </a:t>
            </a:r>
            <a:r>
              <a:rPr lang="fa-IR">
                <a:cs typeface="B Nazanin" panose="00000400000000000000" pitchFamily="2" charset="-78"/>
              </a:rPr>
              <a:t>مطلب را در یکي از جملاتي </a:t>
            </a:r>
            <a:r>
              <a:rPr lang="fa-IR" smtClean="0">
                <a:cs typeface="B Nazanin" panose="00000400000000000000" pitchFamily="2" charset="-78"/>
              </a:rPr>
              <a:t>که به طور گسترده نقل قول شده بود، انسانها </a:t>
            </a:r>
            <a:r>
              <a:rPr lang="fa-IR">
                <a:cs typeface="B Nazanin" panose="00000400000000000000" pitchFamily="2" charset="-78"/>
              </a:rPr>
              <a:t>خود تاریخ خود را </a:t>
            </a:r>
            <a:r>
              <a:rPr lang="fa-IR" smtClean="0">
                <a:cs typeface="B Nazanin" panose="00000400000000000000" pitchFamily="2" charset="-78"/>
              </a:rPr>
              <a:t>مي سازند</a:t>
            </a:r>
            <a:r>
              <a:rPr lang="fa-IR">
                <a:cs typeface="B Nazanin" panose="00000400000000000000" pitchFamily="2" charset="-78"/>
              </a:rPr>
              <a:t>، اما نه آنگونه که </a:t>
            </a:r>
            <a:r>
              <a:rPr lang="fa-IR" smtClean="0">
                <a:cs typeface="B Nazanin" panose="00000400000000000000" pitchFamily="2" charset="-78"/>
              </a:rPr>
              <a:t>خود مي خواهند </a:t>
            </a:r>
            <a:r>
              <a:rPr lang="fa-IR">
                <a:cs typeface="B Nazanin" panose="00000400000000000000" pitchFamily="2" charset="-78"/>
              </a:rPr>
              <a:t>«</a:t>
            </a:r>
            <a:r>
              <a:rPr lang="fa-IR" smtClean="0">
                <a:cs typeface="B Nazanin" panose="00000400000000000000" pitchFamily="2" charset="-78"/>
              </a:rPr>
              <a:t>بلکه </a:t>
            </a:r>
            <a:r>
              <a:rPr lang="fa-IR">
                <a:cs typeface="B Nazanin" panose="00000400000000000000" pitchFamily="2" charset="-78"/>
              </a:rPr>
              <a:t>در </a:t>
            </a:r>
            <a:r>
              <a:rPr lang="fa-IR" smtClean="0">
                <a:cs typeface="B Nazanin" panose="00000400000000000000" pitchFamily="2" charset="-78"/>
              </a:rPr>
              <a:t>شرایط داده شده را </a:t>
            </a:r>
            <a:r>
              <a:rPr lang="fa-IR">
                <a:cs typeface="B Nazanin" panose="00000400000000000000" pitchFamily="2" charset="-78"/>
              </a:rPr>
              <a:t>که ميراث گذشته </a:t>
            </a:r>
            <a:r>
              <a:rPr lang="fa-IR" smtClean="0">
                <a:cs typeface="B Nazanin" panose="00000400000000000000" pitchFamily="2" charset="-78"/>
              </a:rPr>
              <a:t>است </a:t>
            </a:r>
            <a:r>
              <a:rPr lang="fa-IR">
                <a:cs typeface="B Nazanin" panose="00000400000000000000" pitchFamily="2" charset="-78"/>
              </a:rPr>
              <a:t>و </a:t>
            </a:r>
            <a:r>
              <a:rPr lang="fa-IR" smtClean="0">
                <a:cs typeface="B Nazanin" panose="00000400000000000000" pitchFamily="2" charset="-78"/>
              </a:rPr>
              <a:t>خود آنان مستقيماً با </a:t>
            </a:r>
            <a:r>
              <a:rPr lang="fa-IR">
                <a:cs typeface="B Nazanin" panose="00000400000000000000" pitchFamily="2" charset="-78"/>
              </a:rPr>
              <a:t>آن </a:t>
            </a:r>
            <a:r>
              <a:rPr lang="fa-IR" smtClean="0">
                <a:cs typeface="B Nazanin" panose="00000400000000000000" pitchFamily="2" charset="-78"/>
              </a:rPr>
              <a:t>درگيرند</a:t>
            </a:r>
            <a:r>
              <a:rPr lang="fa-IR">
                <a:cs typeface="B Nazanin" panose="00000400000000000000" pitchFamily="2" charset="-78"/>
              </a:rPr>
              <a:t>». </a:t>
            </a:r>
            <a:endParaRPr lang="fa-IR" smtClean="0">
              <a:cs typeface="B Nazanin" panose="00000400000000000000" pitchFamily="2" charset="-78"/>
            </a:endParaRPr>
          </a:p>
          <a:p>
            <a:pPr algn="just"/>
            <a:r>
              <a:rPr lang="fa-IR" smtClean="0">
                <a:cs typeface="B Nazanin" panose="00000400000000000000" pitchFamily="2" charset="-78"/>
              </a:rPr>
              <a:t>(,</a:t>
            </a:r>
            <a:r>
              <a:rPr lang="en-US" smtClean="0">
                <a:cs typeface="B Nazanin" panose="00000400000000000000" pitchFamily="2" charset="-78"/>
              </a:rPr>
              <a:t>Sankatsing 2016 </a:t>
            </a:r>
            <a:r>
              <a:rPr lang="fa-IR" smtClean="0">
                <a:cs typeface="B Nazanin" panose="00000400000000000000" pitchFamily="2" charset="-78"/>
              </a:rPr>
              <a:t>) بنابراین </a:t>
            </a:r>
            <a:r>
              <a:rPr lang="fa-IR">
                <a:cs typeface="B Nazanin" panose="00000400000000000000" pitchFamily="2" charset="-78"/>
              </a:rPr>
              <a:t>مسالل و نيازهای هر کشوری متفاوت از </a:t>
            </a:r>
            <a:r>
              <a:rPr lang="fa-IR" smtClean="0">
                <a:cs typeface="B Nazanin" panose="00000400000000000000" pitchFamily="2" charset="-78"/>
              </a:rPr>
              <a:t>دیگری است </a:t>
            </a:r>
            <a:r>
              <a:rPr lang="fa-IR">
                <a:cs typeface="B Nazanin" panose="00000400000000000000" pitchFamily="2" charset="-78"/>
              </a:rPr>
              <a:t>و </a:t>
            </a:r>
            <a:r>
              <a:rPr lang="fa-IR" smtClean="0">
                <a:cs typeface="B Nazanin" panose="00000400000000000000" pitchFamily="2" charset="-78"/>
              </a:rPr>
              <a:t>برنامه ریزی رفع آنها </a:t>
            </a:r>
            <a:r>
              <a:rPr lang="fa-IR">
                <a:cs typeface="B Nazanin" panose="00000400000000000000" pitchFamily="2" charset="-78"/>
              </a:rPr>
              <a:t>جرم نيازها را باید پوشش دهد. مشارکت مردم در آن </a:t>
            </a:r>
            <a:r>
              <a:rPr lang="fa-IR" smtClean="0">
                <a:cs typeface="B Nazanin" panose="00000400000000000000" pitchFamily="2" charset="-78"/>
              </a:rPr>
              <a:t>بستر باید تحریک شود که نيازهایشان </a:t>
            </a:r>
            <a:r>
              <a:rPr lang="fa-IR">
                <a:cs typeface="B Nazanin" panose="00000400000000000000" pitchFamily="2" charset="-78"/>
              </a:rPr>
              <a:t>را مرتفع کنند. </a:t>
            </a:r>
            <a:r>
              <a:rPr lang="fa-IR" smtClean="0">
                <a:cs typeface="B Nazanin" panose="00000400000000000000" pitchFamily="2" charset="-78"/>
              </a:rPr>
              <a:t>دولت </a:t>
            </a:r>
            <a:r>
              <a:rPr lang="fa-IR">
                <a:cs typeface="B Nazanin" panose="00000400000000000000" pitchFamily="2" charset="-78"/>
              </a:rPr>
              <a:t>و </a:t>
            </a:r>
            <a:r>
              <a:rPr lang="fa-IR" smtClean="0">
                <a:cs typeface="B Nazanin" panose="00000400000000000000" pitchFamily="2" charset="-78"/>
              </a:rPr>
              <a:t>انجمنها نيز نقش آگاهي رساني </a:t>
            </a:r>
            <a:r>
              <a:rPr lang="fa-IR">
                <a:cs typeface="B Nazanin" panose="00000400000000000000" pitchFamily="2" charset="-78"/>
              </a:rPr>
              <a:t>و </a:t>
            </a:r>
            <a:r>
              <a:rPr lang="fa-IR" smtClean="0">
                <a:cs typeface="B Nazanin" panose="00000400000000000000" pitchFamily="2" charset="-78"/>
              </a:rPr>
              <a:t>کمک به چنين برنامه هایي </a:t>
            </a:r>
            <a:r>
              <a:rPr lang="fa-IR">
                <a:cs typeface="B Nazanin" panose="00000400000000000000" pitchFamily="2" charset="-78"/>
              </a:rPr>
              <a:t>را مدنظر قرار دهند </a:t>
            </a:r>
            <a:endParaRPr lang="fa-IR" smtClean="0">
              <a:cs typeface="B Nazanin" panose="00000400000000000000" pitchFamily="2" charset="-78"/>
            </a:endParaRPr>
          </a:p>
          <a:p>
            <a:pPr algn="just"/>
            <a:endParaRPr lang="fa-IR">
              <a:cs typeface="B Nazanin" panose="00000400000000000000" pitchFamily="2" charset="-78"/>
            </a:endParaRPr>
          </a:p>
          <a:p>
            <a:endParaRPr lang="fa-IR"/>
          </a:p>
        </p:txBody>
      </p:sp>
      <p:pic>
        <p:nvPicPr>
          <p:cNvPr id="4" name="Picture 3"/>
          <p:cNvPicPr>
            <a:picLocks noChangeAspect="1"/>
          </p:cNvPicPr>
          <p:nvPr/>
        </p:nvPicPr>
        <p:blipFill>
          <a:blip r:embed="rId2"/>
          <a:stretch>
            <a:fillRect/>
          </a:stretch>
        </p:blipFill>
        <p:spPr>
          <a:xfrm>
            <a:off x="838200" y="1825625"/>
            <a:ext cx="2415739" cy="3266880"/>
          </a:xfrm>
          <a:prstGeom prst="rect">
            <a:avLst/>
          </a:prstGeom>
        </p:spPr>
      </p:pic>
    </p:spTree>
    <p:extLst>
      <p:ext uri="{BB962C8B-B14F-4D97-AF65-F5344CB8AC3E}">
        <p14:creationId xmlns:p14="http://schemas.microsoft.com/office/powerpoint/2010/main" val="327127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طرف دیگر، توسعه کشورهای مختلف طيفي را شکل داده است و از </a:t>
            </a:r>
            <a:r>
              <a:rPr lang="fa-IR" smtClean="0">
                <a:cs typeface="B Nazanin" panose="00000400000000000000" pitchFamily="2" charset="-78"/>
              </a:rPr>
              <a:t>توسعه یافته ترین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کشورها تا </a:t>
            </a:r>
            <a:r>
              <a:rPr lang="fa-IR" smtClean="0">
                <a:cs typeface="B Nazanin" panose="00000400000000000000" pitchFamily="2" charset="-78"/>
              </a:rPr>
              <a:t>کم توسعه یافته ترین </a:t>
            </a:r>
            <a:r>
              <a:rPr lang="fa-IR">
                <a:cs typeface="B Nazanin" panose="00000400000000000000" pitchFamily="2" charset="-78"/>
              </a:rPr>
              <a:t>آنها را </a:t>
            </a:r>
            <a:r>
              <a:rPr lang="fa-IR" smtClean="0">
                <a:cs typeface="B Nazanin" panose="00000400000000000000" pitchFamily="2" charset="-78"/>
              </a:rPr>
              <a:t>مي توان </a:t>
            </a:r>
            <a:r>
              <a:rPr lang="fa-IR">
                <a:cs typeface="B Nazanin" panose="00000400000000000000" pitchFamily="2" charset="-78"/>
              </a:rPr>
              <a:t>مشعاهده کعرد. </a:t>
            </a:r>
            <a:r>
              <a:rPr lang="fa-IR" smtClean="0">
                <a:cs typeface="B Nazanin" panose="00000400000000000000" pitchFamily="2" charset="-78"/>
              </a:rPr>
              <a:t>هر کشوری بنابر شرایط</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تاریخي </a:t>
            </a:r>
            <a:r>
              <a:rPr lang="fa-IR" smtClean="0">
                <a:cs typeface="B Nazanin" panose="00000400000000000000" pitchFamily="2" charset="-78"/>
              </a:rPr>
              <a:t>تجربه ای </a:t>
            </a:r>
            <a:r>
              <a:rPr lang="fa-IR">
                <a:cs typeface="B Nazanin" panose="00000400000000000000" pitchFamily="2" charset="-78"/>
              </a:rPr>
              <a:t>متفاوت را از سر گذرانده است و </a:t>
            </a:r>
            <a:r>
              <a:rPr lang="fa-IR" smtClean="0">
                <a:cs typeface="B Nazanin" panose="00000400000000000000" pitchFamily="2" charset="-78"/>
              </a:rPr>
              <a:t>مسائلي </a:t>
            </a:r>
            <a:r>
              <a:rPr lang="fa-IR">
                <a:cs typeface="B Nazanin" panose="00000400000000000000" pitchFamily="2" charset="-78"/>
              </a:rPr>
              <a:t>مانند جنگ، استعمار و </a:t>
            </a:r>
            <a:r>
              <a:rPr lang="fa-IR" smtClean="0">
                <a:cs typeface="B Nazanin" panose="00000400000000000000" pitchFamily="2" charset="-78"/>
              </a:rPr>
              <a:t>موقعيت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جغرافيایي بر سرنوشت آنان تأثيرگذار بوده است. درنتيجه چنين </a:t>
            </a:r>
            <a:r>
              <a:rPr lang="fa-IR" smtClean="0">
                <a:cs typeface="B Nazanin" panose="00000400000000000000" pitchFamily="2" charset="-78"/>
              </a:rPr>
              <a:t>طيفي حاصل تقسيم کار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جهاني و نسبت کشورهای مختلف </a:t>
            </a:r>
            <a:r>
              <a:rPr lang="fa-IR" smtClean="0">
                <a:cs typeface="B Nazanin" panose="00000400000000000000" pitchFamily="2" charset="-78"/>
              </a:rPr>
              <a:t>با همدیگر بوده است</a:t>
            </a:r>
            <a:r>
              <a:rPr lang="fa-IR">
                <a:cs typeface="B Nazanin" panose="00000400000000000000" pitchFamily="2" charset="-78"/>
              </a:rPr>
              <a:t>. </a:t>
            </a:r>
            <a:r>
              <a:rPr lang="fa-IR" smtClean="0">
                <a:cs typeface="B Nazanin" panose="00000400000000000000" pitchFamily="2" charset="-78"/>
              </a:rPr>
              <a:t>بسياری </a:t>
            </a:r>
            <a:r>
              <a:rPr lang="fa-IR">
                <a:cs typeface="B Nazanin" panose="00000400000000000000" pitchFamily="2" charset="-78"/>
              </a:rPr>
              <a:t>از </a:t>
            </a:r>
            <a:r>
              <a:rPr lang="fa-IR" smtClean="0">
                <a:cs typeface="B Nazanin" panose="00000400000000000000" pitchFamily="2" charset="-78"/>
              </a:rPr>
              <a:t>آنان دست با </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داشته اند </a:t>
            </a:r>
            <a:r>
              <a:rPr lang="fa-IR">
                <a:cs typeface="B Nazanin" panose="00000400000000000000" pitchFamily="2" charset="-78"/>
              </a:rPr>
              <a:t>و </a:t>
            </a:r>
            <a:r>
              <a:rPr lang="fa-IR" smtClean="0">
                <a:cs typeface="B Nazanin" panose="00000400000000000000" pitchFamily="2" charset="-78"/>
              </a:rPr>
              <a:t>توانسته اند </a:t>
            </a:r>
            <a:r>
              <a:rPr lang="fa-IR">
                <a:cs typeface="B Nazanin" panose="00000400000000000000" pitchFamily="2" charset="-78"/>
              </a:rPr>
              <a:t>از شرایط </a:t>
            </a:r>
            <a:r>
              <a:rPr lang="fa-IR" smtClean="0">
                <a:cs typeface="B Nazanin" panose="00000400000000000000" pitchFamily="2" charset="-78"/>
              </a:rPr>
              <a:t>بهره کافي </a:t>
            </a:r>
            <a:r>
              <a:rPr lang="fa-IR">
                <a:cs typeface="B Nazanin" panose="00000400000000000000" pitchFamily="2" charset="-78"/>
              </a:rPr>
              <a:t>را </a:t>
            </a:r>
            <a:r>
              <a:rPr lang="fa-IR" smtClean="0">
                <a:cs typeface="B Nazanin" panose="00000400000000000000" pitchFamily="2" charset="-78"/>
              </a:rPr>
              <a:t>ببرند </a:t>
            </a:r>
            <a:r>
              <a:rPr lang="fa-IR">
                <a:cs typeface="B Nazanin" panose="00000400000000000000" pitchFamily="2" charset="-78"/>
              </a:rPr>
              <a:t>و </a:t>
            </a:r>
            <a:r>
              <a:rPr lang="fa-IR" smtClean="0">
                <a:cs typeface="B Nazanin" panose="00000400000000000000" pitchFamily="2" charset="-78"/>
              </a:rPr>
              <a:t>موقعيت خویش </a:t>
            </a:r>
            <a:r>
              <a:rPr lang="fa-IR">
                <a:cs typeface="B Nazanin" panose="00000400000000000000" pitchFamily="2" charset="-78"/>
              </a:rPr>
              <a:t>را </a:t>
            </a:r>
            <a:r>
              <a:rPr lang="fa-IR" smtClean="0">
                <a:cs typeface="B Nazanin" panose="00000400000000000000" pitchFamily="2" charset="-78"/>
              </a:rPr>
              <a:t>بهبود بخشند</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a:t>
            </a:r>
            <a:r>
              <a:rPr lang="en-US" smtClean="0">
                <a:cs typeface="B Nazanin" panose="00000400000000000000" pitchFamily="2" charset="-78"/>
              </a:rPr>
              <a:t>Cypher </a:t>
            </a:r>
            <a:r>
              <a:rPr lang="en-US">
                <a:cs typeface="B Nazanin" panose="00000400000000000000" pitchFamily="2" charset="-78"/>
              </a:rPr>
              <a:t>&amp; Dietz, </a:t>
            </a:r>
            <a:r>
              <a:rPr lang="en-US" smtClean="0">
                <a:cs typeface="B Nazanin" panose="00000400000000000000" pitchFamily="2" charset="-78"/>
              </a:rPr>
              <a:t>2009</a:t>
            </a:r>
            <a:r>
              <a:rPr lang="fa-IR" smtClean="0">
                <a:cs typeface="B Nazanin" panose="00000400000000000000" pitchFamily="2" charset="-78"/>
              </a:rPr>
              <a:t>) حال </a:t>
            </a:r>
            <a:r>
              <a:rPr lang="fa-IR">
                <a:cs typeface="B Nazanin" panose="00000400000000000000" pitchFamily="2" charset="-78"/>
              </a:rPr>
              <a:t>بایستي کشورهای کم </a:t>
            </a:r>
            <a:r>
              <a:rPr lang="fa-IR" smtClean="0">
                <a:cs typeface="B Nazanin" panose="00000400000000000000" pitchFamily="2" charset="-78"/>
              </a:rPr>
              <a:t>توسعه یافته </a:t>
            </a:r>
            <a:r>
              <a:rPr lang="fa-IR">
                <a:cs typeface="B Nazanin" panose="00000400000000000000" pitchFamily="2" charset="-78"/>
              </a:rPr>
              <a:t>نيز همان </a:t>
            </a:r>
            <a:r>
              <a:rPr lang="fa-IR" smtClean="0">
                <a:cs typeface="B Nazanin" panose="00000400000000000000" pitchFamily="2" charset="-78"/>
              </a:rPr>
              <a:t>مسير کشورهای توسعه یافته </a:t>
            </a:r>
            <a:r>
              <a:rPr lang="fa-IR">
                <a:cs typeface="B Nazanin" panose="00000400000000000000" pitchFamily="2" charset="-78"/>
              </a:rPr>
              <a:t>را بروند؟ توسعه فرایندی تکاملي است؟ نسخه واحدی دارد</a:t>
            </a:r>
            <a:r>
              <a:rPr lang="fa-IR" smtClean="0">
                <a:cs typeface="B Nazanin" panose="00000400000000000000" pitchFamily="2" charset="-78"/>
              </a:rPr>
              <a:t>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33285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برای </a:t>
            </a:r>
            <a:r>
              <a:rPr lang="fa-IR" smtClean="0">
                <a:cs typeface="B Nazanin" panose="00000400000000000000" pitchFamily="2" charset="-78"/>
              </a:rPr>
              <a:t>یافتن پاسخ باید دیدگاههای مختلف توسعه </a:t>
            </a:r>
            <a:r>
              <a:rPr lang="fa-IR">
                <a:cs typeface="B Nazanin" panose="00000400000000000000" pitchFamily="2" charset="-78"/>
              </a:rPr>
              <a:t>را </a:t>
            </a:r>
            <a:r>
              <a:rPr lang="fa-IR" smtClean="0">
                <a:cs typeface="B Nazanin" panose="00000400000000000000" pitchFamily="2" charset="-78"/>
              </a:rPr>
              <a:t>مد نظر قرار </a:t>
            </a:r>
            <a:r>
              <a:rPr lang="fa-IR">
                <a:cs typeface="B Nazanin" panose="00000400000000000000" pitchFamily="2" charset="-78"/>
              </a:rPr>
              <a:t>داد. </a:t>
            </a:r>
            <a:r>
              <a:rPr lang="fa-IR" b="1" smtClean="0">
                <a:solidFill>
                  <a:srgbClr val="FF0000"/>
                </a:solidFill>
                <a:cs typeface="B Nazanin" panose="00000400000000000000" pitchFamily="2" charset="-78"/>
              </a:rPr>
              <a:t>الگوهای</a:t>
            </a:r>
            <a:r>
              <a:rPr lang="fa-IR" b="1">
                <a:solidFill>
                  <a:srgbClr val="FF0000"/>
                </a:solidFill>
                <a:cs typeface="B Nazanin" panose="00000400000000000000" pitchFamily="2" charset="-78"/>
              </a:rPr>
              <a:t/>
            </a:r>
            <a:br>
              <a:rPr lang="fa-IR" b="1">
                <a:solidFill>
                  <a:srgbClr val="FF0000"/>
                </a:solidFill>
                <a:cs typeface="B Nazanin" panose="00000400000000000000" pitchFamily="2" charset="-78"/>
              </a:rPr>
            </a:br>
            <a:r>
              <a:rPr lang="fa-IR" b="1">
                <a:solidFill>
                  <a:srgbClr val="FF0000"/>
                </a:solidFill>
                <a:cs typeface="B Nazanin" panose="00000400000000000000" pitchFamily="2" charset="-78"/>
              </a:rPr>
              <a:t>تجربهشده در شوروی </a:t>
            </a:r>
            <a:r>
              <a:rPr lang="fa-IR" b="1" smtClean="0">
                <a:solidFill>
                  <a:srgbClr val="FF0000"/>
                </a:solidFill>
                <a:cs typeface="B Nazanin" panose="00000400000000000000" pitchFamily="2" charset="-78"/>
              </a:rPr>
              <a:t>سابق</a:t>
            </a:r>
            <a:r>
              <a:rPr lang="fa-IR" b="1">
                <a:solidFill>
                  <a:srgbClr val="FF0000"/>
                </a:solidFill>
                <a:cs typeface="B Nazanin" panose="00000400000000000000" pitchFamily="2" charset="-78"/>
              </a:rPr>
              <a:t>، </a:t>
            </a:r>
            <a:r>
              <a:rPr lang="fa-IR" b="1" smtClean="0">
                <a:solidFill>
                  <a:srgbClr val="FF0000"/>
                </a:solidFill>
                <a:cs typeface="B Nazanin" panose="00000400000000000000" pitchFamily="2" charset="-78"/>
              </a:rPr>
              <a:t>غرب </a:t>
            </a:r>
            <a:r>
              <a:rPr lang="fa-IR" b="1">
                <a:solidFill>
                  <a:srgbClr val="FF0000"/>
                </a:solidFill>
                <a:cs typeface="B Nazanin" panose="00000400000000000000" pitchFamily="2" charset="-78"/>
              </a:rPr>
              <a:t>و </a:t>
            </a:r>
            <a:r>
              <a:rPr lang="fa-IR" b="1" smtClean="0">
                <a:solidFill>
                  <a:srgbClr val="FF0000"/>
                </a:solidFill>
                <a:cs typeface="B Nazanin" panose="00000400000000000000" pitchFamily="2" charset="-78"/>
              </a:rPr>
              <a:t>امریکای لاتين </a:t>
            </a:r>
            <a:r>
              <a:rPr lang="fa-IR" smtClean="0">
                <a:cs typeface="B Nazanin" panose="00000400000000000000" pitchFamily="2" charset="-78"/>
              </a:rPr>
              <a:t>نمونه های مهمي هستند</a:t>
            </a:r>
            <a:r>
              <a:rPr lang="fa-IR">
                <a:cs typeface="B Nazanin" panose="00000400000000000000" pitchFamily="2" charset="-78"/>
              </a:rPr>
              <a:t>. </a:t>
            </a:r>
            <a:r>
              <a:rPr lang="fa-IR" smtClean="0">
                <a:cs typeface="B Nazanin" panose="00000400000000000000" pitchFamily="2" charset="-78"/>
              </a:rPr>
              <a:t>تجربه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شکست الگوهای موجود ميتواند بينشي را فراهم کند که دیگر کشورهای </a:t>
            </a:r>
            <a:r>
              <a:rPr lang="fa-IR" smtClean="0">
                <a:cs typeface="B Nazanin" panose="00000400000000000000" pitchFamily="2" charset="-78"/>
              </a:rPr>
              <a:t>درگير </a:t>
            </a:r>
            <a:r>
              <a:rPr lang="fa-IR">
                <a:cs typeface="B Nazanin" panose="00000400000000000000" pitchFamily="2" charset="-78"/>
              </a:rPr>
              <a:t>در </a:t>
            </a:r>
            <a:r>
              <a:rPr lang="fa-IR" smtClean="0">
                <a:cs typeface="B Nazanin" panose="00000400000000000000" pitchFamily="2" charset="-78"/>
              </a:rPr>
              <a:t>فرایند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بهبود را کمک کند. شکست چنين الگوهایي در ابعاد تجربي </a:t>
            </a:r>
            <a:r>
              <a:rPr lang="fa-IR" smtClean="0">
                <a:cs typeface="B Nazanin" panose="00000400000000000000" pitchFamily="2" charset="-78"/>
              </a:rPr>
              <a:t>به راحتي </a:t>
            </a:r>
            <a:r>
              <a:rPr lang="fa-IR">
                <a:cs typeface="B Nazanin" panose="00000400000000000000" pitchFamily="2" charset="-78"/>
              </a:rPr>
              <a:t>قابل </a:t>
            </a:r>
            <a:r>
              <a:rPr lang="fa-IR" smtClean="0">
                <a:cs typeface="B Nazanin" panose="00000400000000000000" pitchFamily="2" charset="-78"/>
              </a:rPr>
              <a:t>مشاهده است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همين رویکردهای مختلف توسعه که هر دهه </a:t>
            </a:r>
            <a:r>
              <a:rPr lang="fa-IR" smtClean="0">
                <a:cs typeface="B Nazanin" panose="00000400000000000000" pitchFamily="2" charset="-78"/>
              </a:rPr>
              <a:t>پدیدار شدند گواهي بر ناکاملي </a:t>
            </a:r>
            <a:r>
              <a:rPr lang="fa-IR">
                <a:cs typeface="B Nazanin" panose="00000400000000000000" pitchFamily="2" charset="-78"/>
              </a:rPr>
              <a:t>و </a:t>
            </a:r>
            <a:r>
              <a:rPr lang="fa-IR" smtClean="0">
                <a:cs typeface="B Nazanin" panose="00000400000000000000" pitchFamily="2" charset="-78"/>
              </a:rPr>
              <a:t>فقدان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کفایت </a:t>
            </a:r>
            <a:r>
              <a:rPr lang="fa-IR" smtClean="0">
                <a:cs typeface="B Nazanin" panose="00000400000000000000" pitchFamily="2" charset="-78"/>
              </a:rPr>
              <a:t>آنها است</a:t>
            </a:r>
            <a:r>
              <a:rPr lang="fa-IR">
                <a:cs typeface="B Nazanin" panose="00000400000000000000" pitchFamily="2" charset="-78"/>
              </a:rPr>
              <a:t>. </a:t>
            </a:r>
            <a:r>
              <a:rPr lang="fa-IR" smtClean="0">
                <a:cs typeface="B Nazanin" panose="00000400000000000000" pitchFamily="2" charset="-78"/>
              </a:rPr>
              <a:t>بر این اساس</a:t>
            </a:r>
            <a:r>
              <a:rPr lang="fa-IR">
                <a:cs typeface="B Nazanin" panose="00000400000000000000" pitchFamily="2" charset="-78"/>
              </a:rPr>
              <a:t>، </a:t>
            </a:r>
            <a:r>
              <a:rPr lang="fa-IR" smtClean="0">
                <a:cs typeface="B Nazanin" panose="00000400000000000000" pitchFamily="2" charset="-78"/>
              </a:rPr>
              <a:t>کشورهایي که درصدد بهبود اجتماعي </a:t>
            </a:r>
            <a:r>
              <a:rPr lang="fa-IR">
                <a:cs typeface="B Nazanin" panose="00000400000000000000" pitchFamily="2" charset="-78"/>
              </a:rPr>
              <a:t>- </a:t>
            </a:r>
            <a:r>
              <a:rPr lang="fa-IR" smtClean="0">
                <a:cs typeface="B Nazanin" panose="00000400000000000000" pitchFamily="2" charset="-78"/>
              </a:rPr>
              <a:t>اقتصادی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خویشاند بایستي از تجارب این الگوها </a:t>
            </a:r>
            <a:r>
              <a:rPr lang="fa-IR" smtClean="0">
                <a:cs typeface="B Nazanin" panose="00000400000000000000" pitchFamily="2" charset="-78"/>
              </a:rPr>
              <a:t>بر </a:t>
            </a:r>
            <a:r>
              <a:rPr lang="fa-IR">
                <a:cs typeface="B Nazanin" panose="00000400000000000000" pitchFamily="2" charset="-78"/>
              </a:rPr>
              <a:t>گيرند و راههایي را </a:t>
            </a:r>
            <a:r>
              <a:rPr lang="fa-IR" smtClean="0">
                <a:cs typeface="B Nazanin" panose="00000400000000000000" pitchFamily="2" charset="-78"/>
              </a:rPr>
              <a:t>پي گيرند که کمترین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خسرانها را برایشان حاصل کند</a:t>
            </a:r>
            <a:r>
              <a:rPr lang="fa-IR" smtClean="0">
                <a:cs typeface="B Nazanin" panose="00000400000000000000" pitchFamily="2" charset="-78"/>
              </a:rPr>
              <a:t> </a:t>
            </a:r>
          </a:p>
          <a:p>
            <a:pPr algn="just"/>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719067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با </a:t>
            </a:r>
            <a:r>
              <a:rPr lang="fa-IR">
                <a:cs typeface="B Nazanin" panose="00000400000000000000" pitchFamily="2" charset="-78"/>
              </a:rPr>
              <a:t>توجه به موارد یادشده، ميتوان گفت گفتمان توسعه با تنوع </a:t>
            </a:r>
            <a:r>
              <a:rPr lang="fa-IR" smtClean="0">
                <a:cs typeface="B Nazanin" panose="00000400000000000000" pitchFamily="2" charset="-78"/>
              </a:rPr>
              <a:t>رویکردهایش تنها یکي از گزینه های </a:t>
            </a:r>
            <a:r>
              <a:rPr lang="fa-IR">
                <a:cs typeface="B Nazanin" panose="00000400000000000000" pitchFamily="2" charset="-78"/>
              </a:rPr>
              <a:t>پيش روی جوامع مختلف برای بهبود وضعيتشان است. فوکو </a:t>
            </a:r>
            <a:r>
              <a:rPr lang="fa-IR" smtClean="0">
                <a:cs typeface="B Nazanin" panose="00000400000000000000" pitchFamily="2" charset="-78"/>
              </a:rPr>
              <a:t>اینگونه </a:t>
            </a:r>
            <a:r>
              <a:rPr lang="fa-IR">
                <a:cs typeface="B Nazanin" panose="00000400000000000000" pitchFamily="2" charset="-78"/>
              </a:rPr>
              <a:t>گفتمعان</a:t>
            </a:r>
            <a:br>
              <a:rPr lang="fa-IR">
                <a:cs typeface="B Nazanin" panose="00000400000000000000" pitchFamily="2" charset="-78"/>
              </a:rPr>
            </a:br>
            <a:r>
              <a:rPr lang="fa-IR">
                <a:cs typeface="B Nazanin" panose="00000400000000000000" pitchFamily="2" charset="-78"/>
              </a:rPr>
              <a:t>را تعریف ميکند که «حيطه کلي همه </a:t>
            </a:r>
            <a:r>
              <a:rPr lang="fa-IR" smtClean="0">
                <a:cs typeface="B Nazanin" panose="00000400000000000000" pitchFamily="2" charset="-78"/>
              </a:rPr>
              <a:t>گزاره ها یا احکام تلقي کرده ام</a:t>
            </a:r>
            <a:r>
              <a:rPr lang="fa-IR">
                <a:cs typeface="B Nazanin" panose="00000400000000000000" pitchFamily="2" charset="-78"/>
              </a:rPr>
              <a:t>. </a:t>
            </a:r>
            <a:r>
              <a:rPr lang="fa-IR" smtClean="0">
                <a:cs typeface="B Nazanin" panose="00000400000000000000" pitchFamily="2" charset="-78"/>
              </a:rPr>
              <a:t>گاهي به عنوان</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مجموعه </a:t>
            </a:r>
            <a:r>
              <a:rPr lang="fa-IR">
                <a:cs typeface="B Nazanin" panose="00000400000000000000" pitchFamily="2" charset="-78"/>
              </a:rPr>
              <a:t>قابل تمایزی </a:t>
            </a:r>
            <a:r>
              <a:rPr lang="fa-IR" smtClean="0">
                <a:cs typeface="B Nazanin" panose="00000400000000000000" pitchFamily="2" charset="-78"/>
              </a:rPr>
              <a:t>از </a:t>
            </a:r>
            <a:r>
              <a:rPr lang="fa-IR">
                <a:cs typeface="B Nazanin" panose="00000400000000000000" pitchFamily="2" charset="-78"/>
              </a:rPr>
              <a:t>احکام و گاهي </a:t>
            </a:r>
            <a:r>
              <a:rPr lang="fa-IR" smtClean="0">
                <a:cs typeface="B Nazanin" panose="00000400000000000000" pitchFamily="2" charset="-78"/>
              </a:rPr>
              <a:t>به مثابه </a:t>
            </a:r>
            <a:r>
              <a:rPr lang="fa-IR">
                <a:cs typeface="B Nazanin" panose="00000400000000000000" pitchFamily="2" charset="-78"/>
              </a:rPr>
              <a:t>رویه </a:t>
            </a:r>
            <a:r>
              <a:rPr lang="fa-IR" smtClean="0">
                <a:cs typeface="B Nazanin" panose="00000400000000000000" pitchFamily="2" charset="-78"/>
              </a:rPr>
              <a:t>ضابطه مندی که شماری </a:t>
            </a:r>
            <a:r>
              <a:rPr lang="fa-IR">
                <a:cs typeface="B Nazanin" panose="00000400000000000000" pitchFamily="2" charset="-78"/>
              </a:rPr>
              <a:t>از </a:t>
            </a:r>
            <a:r>
              <a:rPr lang="fa-IR" smtClean="0">
                <a:cs typeface="B Nazanin" panose="00000400000000000000" pitchFamily="2" charset="-78"/>
              </a:rPr>
              <a:t>احکام </a:t>
            </a:r>
            <a:r>
              <a:rPr lang="fa-IR">
                <a:cs typeface="B Nazanin" panose="00000400000000000000" pitchFamily="2" charset="-78"/>
              </a:rPr>
              <a:t>را</a:t>
            </a:r>
            <a:br>
              <a:rPr lang="fa-IR">
                <a:cs typeface="B Nazanin" panose="00000400000000000000" pitchFamily="2" charset="-78"/>
              </a:rPr>
            </a:br>
            <a:r>
              <a:rPr lang="fa-IR" smtClean="0">
                <a:cs typeface="B Nazanin" panose="00000400000000000000" pitchFamily="2" charset="-78"/>
              </a:rPr>
              <a:t>توضيح مي دهد</a:t>
            </a:r>
            <a:r>
              <a:rPr lang="fa-IR">
                <a:cs typeface="B Nazanin" panose="00000400000000000000" pitchFamily="2" charset="-78"/>
              </a:rPr>
              <a:t>.» (ميلز، </a:t>
            </a:r>
            <a:r>
              <a:rPr lang="fa-IR" smtClean="0">
                <a:cs typeface="B Nazanin" panose="00000400000000000000" pitchFamily="2" charset="-78"/>
              </a:rPr>
              <a:t>13 </a:t>
            </a:r>
            <a:r>
              <a:rPr lang="fa-IR">
                <a:cs typeface="B Nazanin" panose="00000400000000000000" pitchFamily="2" charset="-78"/>
              </a:rPr>
              <a:t>:1388)</a:t>
            </a:r>
          </a:p>
          <a:p>
            <a:pPr algn="just"/>
            <a:r>
              <a:rPr lang="fa-IR" smtClean="0">
                <a:cs typeface="B Nazanin" panose="00000400000000000000" pitchFamily="2" charset="-78"/>
              </a:rPr>
              <a:t/>
            </a:r>
            <a:br>
              <a:rPr lang="fa-IR" smtClean="0">
                <a:cs typeface="B Nazanin" panose="00000400000000000000" pitchFamily="2" charset="-78"/>
              </a:rPr>
            </a:br>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825043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17158" y="1825625"/>
            <a:ext cx="7136641" cy="4351338"/>
          </a:xfrm>
        </p:spPr>
        <p:txBody>
          <a:bodyPr/>
          <a:lstStyle/>
          <a:p>
            <a:pPr algn="just"/>
            <a:r>
              <a:rPr lang="fa-IR">
                <a:cs typeface="B Nazanin" panose="00000400000000000000" pitchFamily="2" charset="-78"/>
              </a:rPr>
              <a:t>فوکو حيطه کلي احکام را به معني </a:t>
            </a:r>
            <a:r>
              <a:rPr lang="fa-IR" smtClean="0">
                <a:cs typeface="B Nazanin" panose="00000400000000000000" pitchFamily="2" charset="-78"/>
              </a:rPr>
              <a:t>همه پاره گفتارها یا متنهایي </a:t>
            </a:r>
            <a:r>
              <a:rPr lang="fa-IR">
                <a:cs typeface="B Nazanin" panose="00000400000000000000" pitchFamily="2" charset="-78"/>
              </a:rPr>
              <a:t>که معني ميدهند را مدنظر قرار ميدهد، </a:t>
            </a:r>
            <a:r>
              <a:rPr lang="fa-IR" smtClean="0">
                <a:cs typeface="B Nazanin" panose="00000400000000000000" pitchFamily="2" charset="-78"/>
              </a:rPr>
              <a:t>یعني </a:t>
            </a:r>
            <a:r>
              <a:rPr lang="fa-IR">
                <a:cs typeface="B Nazanin" panose="00000400000000000000" pitchFamily="2" charset="-78"/>
              </a:rPr>
              <a:t>هر </a:t>
            </a:r>
            <a:r>
              <a:rPr lang="fa-IR" smtClean="0">
                <a:cs typeface="B Nazanin" panose="00000400000000000000" pitchFamily="2" charset="-78"/>
              </a:rPr>
              <a:t>گفتماني که معاني خاصي در جهان </a:t>
            </a:r>
            <a:r>
              <a:rPr lang="fa-IR">
                <a:cs typeface="B Nazanin" panose="00000400000000000000" pitchFamily="2" charset="-78"/>
              </a:rPr>
              <a:t>داشته باشد و جلوه و تأثيری بر جهان داشته باشد. </a:t>
            </a:r>
            <a:r>
              <a:rPr lang="fa-IR" smtClean="0">
                <a:cs typeface="B Nazanin" panose="00000400000000000000" pitchFamily="2" charset="-78"/>
              </a:rPr>
              <a:t>مجموعه </a:t>
            </a:r>
            <a:r>
              <a:rPr lang="fa-IR">
                <a:cs typeface="B Nazanin" panose="00000400000000000000" pitchFamily="2" charset="-78"/>
              </a:rPr>
              <a:t>قابل </a:t>
            </a:r>
            <a:r>
              <a:rPr lang="fa-IR" smtClean="0">
                <a:cs typeface="B Nazanin" panose="00000400000000000000" pitchFamily="2" charset="-78"/>
              </a:rPr>
              <a:t>تمایز </a:t>
            </a:r>
            <a:r>
              <a:rPr lang="fa-IR">
                <a:cs typeface="B Nazanin" panose="00000400000000000000" pitchFamily="2" charset="-78"/>
              </a:rPr>
              <a:t>از </a:t>
            </a:r>
            <a:r>
              <a:rPr lang="fa-IR" smtClean="0">
                <a:cs typeface="B Nazanin" panose="00000400000000000000" pitchFamily="2" charset="-78"/>
              </a:rPr>
              <a:t>احکام نيز  دلالت </a:t>
            </a:r>
            <a:r>
              <a:rPr lang="fa-IR">
                <a:cs typeface="B Nazanin" panose="00000400000000000000" pitchFamily="2" charset="-78"/>
              </a:rPr>
              <a:t>بر یک </a:t>
            </a:r>
            <a:r>
              <a:rPr lang="fa-IR" smtClean="0">
                <a:cs typeface="B Nazanin" panose="00000400000000000000" pitchFamily="2" charset="-78"/>
              </a:rPr>
              <a:t>گفتمان </a:t>
            </a:r>
            <a:r>
              <a:rPr lang="fa-IR">
                <a:cs typeface="B Nazanin" panose="00000400000000000000" pitchFamily="2" charset="-78"/>
              </a:rPr>
              <a:t>دارد، </a:t>
            </a:r>
            <a:r>
              <a:rPr lang="fa-IR" smtClean="0">
                <a:cs typeface="B Nazanin" panose="00000400000000000000" pitchFamily="2" charset="-78"/>
              </a:rPr>
              <a:t>دلالت بر  قواعد </a:t>
            </a:r>
            <a:r>
              <a:rPr lang="fa-IR">
                <a:cs typeface="B Nazanin" panose="00000400000000000000" pitchFamily="2" charset="-78"/>
              </a:rPr>
              <a:t>و </a:t>
            </a:r>
            <a:r>
              <a:rPr lang="fa-IR" smtClean="0">
                <a:cs typeface="B Nazanin" panose="00000400000000000000" pitchFamily="2" charset="-78"/>
              </a:rPr>
              <a:t>ساختارها خاصي که پاره گفتارها </a:t>
            </a:r>
            <a:r>
              <a:rPr lang="fa-IR">
                <a:cs typeface="B Nazanin" panose="00000400000000000000" pitchFamily="2" charset="-78"/>
              </a:rPr>
              <a:t>و </a:t>
            </a:r>
            <a:r>
              <a:rPr lang="fa-IR" smtClean="0">
                <a:cs typeface="B Nazanin" panose="00000400000000000000" pitchFamily="2" charset="-78"/>
              </a:rPr>
              <a:t>یا متنهایي </a:t>
            </a:r>
            <a:r>
              <a:rPr lang="fa-IR">
                <a:cs typeface="B Nazanin" panose="00000400000000000000" pitchFamily="2" charset="-78"/>
              </a:rPr>
              <a:t>را توليد ميکنند و آنها را معنعادار </a:t>
            </a:r>
            <a:r>
              <a:rPr lang="fa-IR" smtClean="0">
                <a:cs typeface="B Nazanin" panose="00000400000000000000" pitchFamily="2" charset="-78"/>
              </a:rPr>
              <a:t>مي سازند</a:t>
            </a:r>
            <a:r>
              <a:rPr lang="fa-IR">
                <a:cs typeface="B Nazanin" panose="00000400000000000000" pitchFamily="2" charset="-78"/>
              </a:rPr>
              <a:t>. رویکعرد </a:t>
            </a:r>
            <a:r>
              <a:rPr lang="fa-IR" smtClean="0">
                <a:cs typeface="B Nazanin" panose="00000400000000000000" pitchFamily="2" charset="-78"/>
              </a:rPr>
              <a:t>تحليل گفتمان انتقادی «تشکيل شده </a:t>
            </a:r>
            <a:r>
              <a:rPr lang="fa-IR">
                <a:cs typeface="B Nazanin" panose="00000400000000000000" pitchFamily="2" charset="-78"/>
              </a:rPr>
              <a:t>از </a:t>
            </a:r>
            <a:r>
              <a:rPr lang="fa-IR" smtClean="0">
                <a:cs typeface="B Nazanin" panose="00000400000000000000" pitchFamily="2" charset="-78"/>
              </a:rPr>
              <a:t>مجموعه ای </a:t>
            </a:r>
            <a:r>
              <a:rPr lang="fa-IR">
                <a:cs typeface="B Nazanin" panose="00000400000000000000" pitchFamily="2" charset="-78"/>
              </a:rPr>
              <a:t>از </a:t>
            </a:r>
            <a:r>
              <a:rPr lang="fa-IR" smtClean="0">
                <a:cs typeface="B Nazanin" panose="00000400000000000000" pitchFamily="2" charset="-78"/>
              </a:rPr>
              <a:t>مفروضات فلسفي</a:t>
            </a:r>
            <a:r>
              <a:rPr lang="fa-IR">
                <a:cs typeface="B Nazanin" panose="00000400000000000000" pitchFamily="2" charset="-78"/>
              </a:rPr>
              <a:t>، </a:t>
            </a:r>
            <a:r>
              <a:rPr lang="fa-IR" smtClean="0">
                <a:cs typeface="B Nazanin" panose="00000400000000000000" pitchFamily="2" charset="-78"/>
              </a:rPr>
              <a:t>روشهای نظری</a:t>
            </a:r>
            <a:r>
              <a:rPr lang="fa-IR">
                <a:cs typeface="B Nazanin" panose="00000400000000000000" pitchFamily="2" charset="-78"/>
              </a:rPr>
              <a:t>، </a:t>
            </a:r>
            <a:r>
              <a:rPr lang="fa-IR" smtClean="0">
                <a:cs typeface="B Nazanin" panose="00000400000000000000" pitchFamily="2" charset="-78"/>
              </a:rPr>
              <a:t>دستورالعملهای روش شناختي </a:t>
            </a:r>
            <a:r>
              <a:rPr lang="fa-IR">
                <a:cs typeface="B Nazanin" panose="00000400000000000000" pitchFamily="2" charset="-78"/>
              </a:rPr>
              <a:t>و فنون خاص تحليل زباني است.» (یورگنسن، فيليپس</a:t>
            </a:r>
            <a:r>
              <a:rPr lang="fa-IR" smtClean="0">
                <a:cs typeface="B Nazanin" panose="00000400000000000000" pitchFamily="2" charset="-78"/>
              </a:rPr>
              <a:t>،) </a:t>
            </a: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58169"/>
            <a:ext cx="3228833" cy="3228833"/>
          </a:xfrm>
          <a:prstGeom prst="rect">
            <a:avLst/>
          </a:prstGeom>
        </p:spPr>
      </p:pic>
      <p:sp>
        <p:nvSpPr>
          <p:cNvPr id="5" name="TextBox 4"/>
          <p:cNvSpPr txBox="1"/>
          <p:nvPr/>
        </p:nvSpPr>
        <p:spPr>
          <a:xfrm>
            <a:off x="1678675" y="5486400"/>
            <a:ext cx="1869743" cy="400110"/>
          </a:xfrm>
          <a:prstGeom prst="rect">
            <a:avLst/>
          </a:prstGeom>
          <a:noFill/>
        </p:spPr>
        <p:txBody>
          <a:bodyPr wrap="square" rtlCol="1">
            <a:spAutoFit/>
          </a:bodyPr>
          <a:lstStyle/>
          <a:p>
            <a:pPr algn="ctr"/>
            <a:r>
              <a:rPr lang="fa-IR" sz="2000" b="1" smtClean="0">
                <a:solidFill>
                  <a:srgbClr val="FF0000"/>
                </a:solidFill>
                <a:cs typeface="B Nazanin" panose="00000400000000000000" pitchFamily="2" charset="-78"/>
              </a:rPr>
              <a:t>میشل فوکو</a:t>
            </a:r>
            <a:endParaRPr lang="fa-IR" sz="2000" b="1">
              <a:solidFill>
                <a:srgbClr val="FF0000"/>
              </a:solidFill>
              <a:cs typeface="B Nazanin" panose="00000400000000000000" pitchFamily="2" charset="-78"/>
            </a:endParaRPr>
          </a:p>
        </p:txBody>
      </p:sp>
    </p:spTree>
    <p:extLst>
      <p:ext uri="{BB962C8B-B14F-4D97-AF65-F5344CB8AC3E}">
        <p14:creationId xmlns:p14="http://schemas.microsoft.com/office/powerpoint/2010/main" val="336313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هدف روش تحليل گفتمان، نشان دادن این است که </a:t>
            </a:r>
            <a:r>
              <a:rPr lang="fa-IR" smtClean="0">
                <a:cs typeface="B Nazanin" panose="00000400000000000000" pitchFamily="2" charset="-78"/>
              </a:rPr>
              <a:t>قدرت منجر به سلطه </a:t>
            </a:r>
            <a:r>
              <a:rPr lang="fa-IR">
                <a:cs typeface="B Nazanin" panose="00000400000000000000" pitchFamily="2" charset="-78"/>
              </a:rPr>
              <a:t>در </a:t>
            </a:r>
            <a:r>
              <a:rPr lang="fa-IR" smtClean="0">
                <a:cs typeface="B Nazanin" panose="00000400000000000000" pitchFamily="2" charset="-78"/>
              </a:rPr>
              <a:t>جهان</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اجتماعي مي شود</a:t>
            </a:r>
            <a:r>
              <a:rPr lang="fa-IR">
                <a:cs typeface="B Nazanin" panose="00000400000000000000" pitchFamily="2" charset="-78"/>
              </a:rPr>
              <a:t>. هر رویکردی بنابر شرایط </a:t>
            </a:r>
            <a:r>
              <a:rPr lang="fa-IR" smtClean="0">
                <a:cs typeface="B Nazanin" panose="00000400000000000000" pitchFamily="2" charset="-78"/>
              </a:rPr>
              <a:t>تاریخي اش </a:t>
            </a:r>
            <a:r>
              <a:rPr lang="fa-IR">
                <a:cs typeface="B Nazanin" panose="00000400000000000000" pitchFamily="2" charset="-78"/>
              </a:rPr>
              <a:t>باید تحليل شود و </a:t>
            </a:r>
            <a:r>
              <a:rPr lang="fa-IR" smtClean="0">
                <a:cs typeface="B Nazanin" panose="00000400000000000000" pitchFamily="2" charset="-78"/>
              </a:rPr>
              <a:t>تحليل بينامتني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یا بافت نشان ميدهد که «متون چگونه از نظمها گفتمان به </a:t>
            </a:r>
            <a:r>
              <a:rPr lang="fa-IR" smtClean="0">
                <a:cs typeface="B Nazanin" panose="00000400000000000000" pitchFamily="2" charset="-78"/>
              </a:rPr>
              <a:t>نحوی گزینشگرایانه استفاده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ميکنند ... تحليل بينامتني ما را متوجه این نکته ميکند که متنها وابسته تاریخ و </a:t>
            </a:r>
            <a:r>
              <a:rPr lang="fa-IR" smtClean="0">
                <a:cs typeface="B Nazanin" panose="00000400000000000000" pitchFamily="2" charset="-78"/>
              </a:rPr>
              <a:t>جامعه اند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(فرکلاف، </a:t>
            </a:r>
            <a:r>
              <a:rPr lang="fa-IR" smtClean="0">
                <a:cs typeface="B Nazanin" panose="00000400000000000000" pitchFamily="2" charset="-78"/>
              </a:rPr>
              <a:t>122 </a:t>
            </a:r>
            <a:r>
              <a:rPr lang="fa-IR">
                <a:cs typeface="B Nazanin" panose="00000400000000000000" pitchFamily="2" charset="-78"/>
              </a:rPr>
              <a:t>:</a:t>
            </a:r>
            <a:r>
              <a:rPr lang="fa-IR" smtClean="0">
                <a:cs typeface="B Nazanin" panose="00000400000000000000" pitchFamily="2" charset="-78"/>
              </a:rPr>
              <a:t>1389)</a:t>
            </a:r>
          </a:p>
          <a:p>
            <a:pPr marL="0" indent="0" algn="just">
              <a:buNone/>
            </a:pPr>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43074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z="2600">
                <a:solidFill>
                  <a:prstClr val="black"/>
                </a:solidFill>
                <a:cs typeface="B Nazanin" panose="00000400000000000000" pitchFamily="2" charset="-78"/>
              </a:rPr>
              <a:t>درنتيجه </a:t>
            </a:r>
            <a:r>
              <a:rPr lang="fa-IR" sz="2600" smtClean="0">
                <a:solidFill>
                  <a:prstClr val="black"/>
                </a:solidFill>
                <a:cs typeface="B Nazanin" panose="00000400000000000000" pitchFamily="2" charset="-78"/>
              </a:rPr>
              <a:t>مي توان </a:t>
            </a:r>
            <a:r>
              <a:rPr lang="fa-IR" sz="2600">
                <a:solidFill>
                  <a:prstClr val="black"/>
                </a:solidFill>
                <a:cs typeface="B Nazanin" panose="00000400000000000000" pitchFamily="2" charset="-78"/>
              </a:rPr>
              <a:t>این را اضافه </a:t>
            </a:r>
            <a:r>
              <a:rPr lang="fa-IR" sz="2600" smtClean="0">
                <a:solidFill>
                  <a:prstClr val="black"/>
                </a:solidFill>
                <a:cs typeface="B Nazanin" panose="00000400000000000000" pitchFamily="2" charset="-78"/>
              </a:rPr>
              <a:t>کرد که متن </a:t>
            </a:r>
            <a:r>
              <a:rPr lang="fa-IR" sz="2600">
                <a:solidFill>
                  <a:prstClr val="black"/>
                </a:solidFill>
                <a:cs typeface="B Nazanin" panose="00000400000000000000" pitchFamily="2" charset="-78"/>
              </a:rPr>
              <a:t>را </a:t>
            </a:r>
            <a:r>
              <a:rPr lang="fa-IR" sz="2600" smtClean="0">
                <a:solidFill>
                  <a:prstClr val="black"/>
                </a:solidFill>
                <a:cs typeface="B Nazanin" panose="00000400000000000000" pitchFamily="2" charset="-78"/>
              </a:rPr>
              <a:t>نمي شود </a:t>
            </a:r>
            <a:r>
              <a:rPr lang="fa-IR" sz="2600">
                <a:solidFill>
                  <a:prstClr val="black"/>
                </a:solidFill>
                <a:cs typeface="B Nazanin" panose="00000400000000000000" pitchFamily="2" charset="-78"/>
              </a:rPr>
              <a:t>در </a:t>
            </a:r>
            <a:r>
              <a:rPr lang="fa-IR" sz="2600" smtClean="0">
                <a:solidFill>
                  <a:prstClr val="black"/>
                </a:solidFill>
                <a:cs typeface="B Nazanin" panose="00000400000000000000" pitchFamily="2" charset="-78"/>
              </a:rPr>
              <a:t>خود فهميد </a:t>
            </a:r>
            <a:r>
              <a:rPr lang="fa-IR" sz="2600">
                <a:solidFill>
                  <a:prstClr val="black"/>
                </a:solidFill>
                <a:cs typeface="B Nazanin" panose="00000400000000000000" pitchFamily="2" charset="-78"/>
              </a:rPr>
              <a:t>و به قول کریستوا «بحث جای دادن </a:t>
            </a:r>
            <a:r>
              <a:rPr lang="fa-IR" sz="2600" smtClean="0">
                <a:solidFill>
                  <a:prstClr val="black"/>
                </a:solidFill>
                <a:cs typeface="B Nazanin" panose="00000400000000000000" pitchFamily="2" charset="-78"/>
              </a:rPr>
              <a:t>تاریخ </a:t>
            </a:r>
            <a:r>
              <a:rPr lang="fa-IR" sz="2600">
                <a:solidFill>
                  <a:prstClr val="black"/>
                </a:solidFill>
                <a:cs typeface="B Nazanin" panose="00000400000000000000" pitchFamily="2" charset="-78"/>
              </a:rPr>
              <a:t>(</a:t>
            </a:r>
            <a:r>
              <a:rPr lang="fa-IR" sz="2600" smtClean="0">
                <a:solidFill>
                  <a:prstClr val="black"/>
                </a:solidFill>
                <a:cs typeface="B Nazanin" panose="00000400000000000000" pitchFamily="2" charset="-78"/>
              </a:rPr>
              <a:t>جامعه</a:t>
            </a:r>
            <a:r>
              <a:rPr lang="fa-IR" sz="2600">
                <a:solidFill>
                  <a:prstClr val="black"/>
                </a:solidFill>
                <a:cs typeface="B Nazanin" panose="00000400000000000000" pitchFamily="2" charset="-78"/>
              </a:rPr>
              <a:t>) در </a:t>
            </a:r>
            <a:r>
              <a:rPr lang="fa-IR" sz="2600" smtClean="0">
                <a:solidFill>
                  <a:prstClr val="black"/>
                </a:solidFill>
                <a:cs typeface="B Nazanin" panose="00000400000000000000" pitchFamily="2" charset="-78"/>
              </a:rPr>
              <a:t>متن </a:t>
            </a:r>
            <a:r>
              <a:rPr lang="fa-IR" sz="2600">
                <a:solidFill>
                  <a:prstClr val="black"/>
                </a:solidFill>
                <a:cs typeface="B Nazanin" panose="00000400000000000000" pitchFamily="2" charset="-78"/>
              </a:rPr>
              <a:t>و </a:t>
            </a:r>
            <a:r>
              <a:rPr lang="fa-IR" sz="2600" smtClean="0">
                <a:solidFill>
                  <a:prstClr val="black"/>
                </a:solidFill>
                <a:cs typeface="B Nazanin" panose="00000400000000000000" pitchFamily="2" charset="-78"/>
              </a:rPr>
              <a:t>جای </a:t>
            </a:r>
            <a:r>
              <a:rPr lang="fa-IR" sz="2600">
                <a:solidFill>
                  <a:prstClr val="black"/>
                </a:solidFill>
                <a:cs typeface="B Nazanin" panose="00000400000000000000" pitchFamily="2" charset="-78"/>
              </a:rPr>
              <a:t>دادن </a:t>
            </a:r>
            <a:r>
              <a:rPr lang="fa-IR" sz="2600" smtClean="0">
                <a:solidFill>
                  <a:prstClr val="black"/>
                </a:solidFill>
                <a:cs typeface="B Nazanin" panose="00000400000000000000" pitchFamily="2" charset="-78"/>
              </a:rPr>
              <a:t>متن در تاریخ </a:t>
            </a:r>
            <a:r>
              <a:rPr lang="fa-IR" sz="2600">
                <a:solidFill>
                  <a:prstClr val="black"/>
                </a:solidFill>
                <a:cs typeface="B Nazanin" panose="00000400000000000000" pitchFamily="2" charset="-78"/>
              </a:rPr>
              <a:t>است.» (</a:t>
            </a:r>
            <a:r>
              <a:rPr lang="fa-IR" sz="2600" smtClean="0">
                <a:solidFill>
                  <a:prstClr val="black"/>
                </a:solidFill>
                <a:cs typeface="B Nazanin" panose="00000400000000000000" pitchFamily="2" charset="-78"/>
              </a:rPr>
              <a:t>فرکلاف،122 </a:t>
            </a:r>
            <a:r>
              <a:rPr lang="fa-IR" sz="2600">
                <a:solidFill>
                  <a:prstClr val="black"/>
                </a:solidFill>
                <a:cs typeface="B Nazanin" panose="00000400000000000000" pitchFamily="2" charset="-78"/>
              </a:rPr>
              <a:t>:</a:t>
            </a:r>
            <a:r>
              <a:rPr lang="fa-IR" sz="2600" smtClean="0">
                <a:solidFill>
                  <a:prstClr val="black"/>
                </a:solidFill>
                <a:cs typeface="B Nazanin" panose="00000400000000000000" pitchFamily="2" charset="-78"/>
              </a:rPr>
              <a:t>1389) رویکردهای گفتمان توسعه </a:t>
            </a:r>
            <a:r>
              <a:rPr lang="fa-IR" sz="2600">
                <a:solidFill>
                  <a:prstClr val="black"/>
                </a:solidFill>
                <a:cs typeface="B Nazanin" panose="00000400000000000000" pitchFamily="2" charset="-78"/>
              </a:rPr>
              <a:t>و </a:t>
            </a:r>
            <a:r>
              <a:rPr lang="fa-IR" sz="2600" smtClean="0">
                <a:solidFill>
                  <a:prstClr val="black"/>
                </a:solidFill>
                <a:cs typeface="B Nazanin" panose="00000400000000000000" pitchFamily="2" charset="-78"/>
              </a:rPr>
              <a:t>گفتمان پساتوسعه را بایستي </a:t>
            </a:r>
            <a:r>
              <a:rPr lang="fa-IR" sz="2600">
                <a:solidFill>
                  <a:prstClr val="black"/>
                </a:solidFill>
                <a:cs typeface="B Nazanin" panose="00000400000000000000" pitchFamily="2" charset="-78"/>
              </a:rPr>
              <a:t>در چارچوب گفتماني تحليل کرد که تفاوتهایشان بيشتر آشکار گردد </a:t>
            </a:r>
            <a:endParaRPr lang="fa-IR">
              <a:cs typeface="B Nazanin" panose="00000400000000000000" pitchFamily="2" charset="-78"/>
            </a:endParaRPr>
          </a:p>
        </p:txBody>
      </p:sp>
    </p:spTree>
    <p:extLst>
      <p:ext uri="{BB962C8B-B14F-4D97-AF65-F5344CB8AC3E}">
        <p14:creationId xmlns:p14="http://schemas.microsoft.com/office/powerpoint/2010/main" val="2379561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مفاهيمي همچون </a:t>
            </a:r>
            <a:r>
              <a:rPr lang="fa-IR" smtClean="0">
                <a:cs typeface="B Nazanin" panose="00000400000000000000" pitchFamily="2" charset="-78"/>
              </a:rPr>
              <a:t>مفصل بندی، ميدان </a:t>
            </a:r>
            <a:r>
              <a:rPr lang="fa-IR">
                <a:cs typeface="B Nazanin" panose="00000400000000000000" pitchFamily="2" charset="-78"/>
              </a:rPr>
              <a:t>گفتمان، </a:t>
            </a:r>
            <a:r>
              <a:rPr lang="fa-IR" smtClean="0">
                <a:cs typeface="B Nazanin" panose="00000400000000000000" pitchFamily="2" charset="-78"/>
              </a:rPr>
              <a:t>گره گاه و </a:t>
            </a:r>
            <a:r>
              <a:rPr lang="fa-IR">
                <a:cs typeface="B Nazanin" panose="00000400000000000000" pitchFamily="2" charset="-78"/>
              </a:rPr>
              <a:t>بست </a:t>
            </a:r>
            <a:r>
              <a:rPr lang="fa-IR" smtClean="0">
                <a:cs typeface="B Nazanin" panose="00000400000000000000" pitchFamily="2" charset="-78"/>
              </a:rPr>
              <a:t>در این نظریه اهميت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دارند، «ما مفصلبندی را هرگونه ملي به شمار خواهيم آورد که </a:t>
            </a:r>
            <a:r>
              <a:rPr lang="fa-IR" smtClean="0">
                <a:cs typeface="B Nazanin" panose="00000400000000000000" pitchFamily="2" charset="-78"/>
              </a:rPr>
              <a:t>رابطه ای </a:t>
            </a:r>
            <a:r>
              <a:rPr lang="fa-IR">
                <a:cs typeface="B Nazanin" panose="00000400000000000000" pitchFamily="2" charset="-78"/>
              </a:rPr>
              <a:t>از </a:t>
            </a:r>
            <a:r>
              <a:rPr lang="fa-IR" smtClean="0">
                <a:cs typeface="B Nazanin" panose="00000400000000000000" pitchFamily="2" charset="-78"/>
              </a:rPr>
              <a:t>ميان مؤلفه ها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تثبيت </a:t>
            </a:r>
            <a:r>
              <a:rPr lang="fa-IR" smtClean="0">
                <a:cs typeface="B Nazanin" panose="00000400000000000000" pitchFamily="2" charset="-78"/>
              </a:rPr>
              <a:t>مي کند</a:t>
            </a:r>
            <a:r>
              <a:rPr lang="fa-IR">
                <a:cs typeface="B Nazanin" panose="00000400000000000000" pitchFamily="2" charset="-78"/>
              </a:rPr>
              <a:t>، به نحوی که هویتشان </a:t>
            </a:r>
            <a:r>
              <a:rPr lang="fa-IR" smtClean="0">
                <a:cs typeface="B Nazanin" panose="00000400000000000000" pitchFamily="2" charset="-78"/>
              </a:rPr>
              <a:t>در نتيجه مفصل بندی </a:t>
            </a:r>
            <a:r>
              <a:rPr lang="fa-IR">
                <a:cs typeface="B Nazanin" panose="00000400000000000000" pitchFamily="2" charset="-78"/>
              </a:rPr>
              <a:t>دستخوش </a:t>
            </a:r>
            <a:r>
              <a:rPr lang="fa-IR" smtClean="0">
                <a:cs typeface="B Nazanin" panose="00000400000000000000" pitchFamily="2" charset="-78"/>
              </a:rPr>
              <a:t>تغيير شود</a:t>
            </a:r>
            <a:r>
              <a:rPr lang="fa-IR">
                <a:cs typeface="B Nazanin" panose="00000400000000000000" pitchFamily="2" charset="-78"/>
              </a:rPr>
              <a:t>. آن</a:t>
            </a:r>
            <a:br>
              <a:rPr lang="fa-IR">
                <a:cs typeface="B Nazanin" panose="00000400000000000000" pitchFamily="2" charset="-78"/>
              </a:rPr>
            </a:br>
            <a:r>
              <a:rPr lang="fa-IR">
                <a:cs typeface="B Nazanin" panose="00000400000000000000" pitchFamily="2" charset="-78"/>
              </a:rPr>
              <a:t>کليت ساختاریافته ناشي از </a:t>
            </a:r>
            <a:r>
              <a:rPr lang="fa-IR" smtClean="0">
                <a:cs typeface="B Nazanin" panose="00000400000000000000" pitchFamily="2" charset="-78"/>
              </a:rPr>
              <a:t>مفصلبندی </a:t>
            </a:r>
            <a:r>
              <a:rPr lang="fa-IR">
                <a:cs typeface="B Nazanin" panose="00000400000000000000" pitchFamily="2" charset="-78"/>
              </a:rPr>
              <a:t>را گفتمان خواهيم ناميد. </a:t>
            </a:r>
            <a:r>
              <a:rPr lang="fa-IR" smtClean="0">
                <a:cs typeface="B Nazanin" panose="00000400000000000000" pitchFamily="2" charset="-78"/>
              </a:rPr>
              <a:t>درمقابل</a:t>
            </a:r>
            <a:r>
              <a:rPr lang="fa-IR">
                <a:cs typeface="B Nazanin" panose="00000400000000000000" pitchFamily="2" charset="-78"/>
              </a:rPr>
              <a:t>، </a:t>
            </a:r>
            <a:r>
              <a:rPr lang="fa-IR" smtClean="0">
                <a:cs typeface="B Nazanin" panose="00000400000000000000" pitchFamily="2" charset="-78"/>
              </a:rPr>
              <a:t>هر تفاوتي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را که </a:t>
            </a:r>
            <a:r>
              <a:rPr lang="fa-IR" smtClean="0">
                <a:cs typeface="B Nazanin" panose="00000400000000000000" pitchFamily="2" charset="-78"/>
              </a:rPr>
              <a:t>به شکل </a:t>
            </a:r>
            <a:r>
              <a:rPr lang="fa-IR">
                <a:cs typeface="B Nazanin" panose="00000400000000000000" pitchFamily="2" charset="-78"/>
              </a:rPr>
              <a:t>گفتماني </a:t>
            </a:r>
            <a:r>
              <a:rPr lang="fa-IR" smtClean="0">
                <a:cs typeface="B Nazanin" panose="00000400000000000000" pitchFamily="2" charset="-78"/>
              </a:rPr>
              <a:t>مفصل بندی نشده باشد عنصر نام خواهيم نهاد</a:t>
            </a:r>
            <a:r>
              <a:rPr lang="fa-IR">
                <a:cs typeface="B Nazanin" panose="00000400000000000000" pitchFamily="2" charset="-78"/>
              </a:rPr>
              <a:t>.» (یورگنسن </a:t>
            </a:r>
            <a:r>
              <a:rPr lang="fa-IR" smtClean="0">
                <a:cs typeface="B Nazanin" panose="00000400000000000000" pitchFamily="2" charset="-78"/>
              </a:rPr>
              <a:t>و فيليپس،56 </a:t>
            </a:r>
            <a:r>
              <a:rPr lang="fa-IR">
                <a:cs typeface="B Nazanin" panose="00000400000000000000" pitchFamily="2" charset="-78"/>
              </a:rPr>
              <a:t>:1389) </a:t>
            </a:r>
            <a:endParaRPr lang="fa-IR" smtClean="0">
              <a:cs typeface="B Nazanin" panose="00000400000000000000" pitchFamily="2" charset="-78"/>
            </a:endParaRPr>
          </a:p>
          <a:p>
            <a:pPr algn="just"/>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77108" y="4389120"/>
            <a:ext cx="3334043" cy="108321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مفصل بندی، ميدان گفتمان، گره گاه و بست</a:t>
            </a:r>
            <a:endParaRPr lang="fa-IR"/>
          </a:p>
        </p:txBody>
      </p:sp>
    </p:spTree>
    <p:extLst>
      <p:ext uri="{BB962C8B-B14F-4D97-AF65-F5344CB8AC3E}">
        <p14:creationId xmlns:p14="http://schemas.microsoft.com/office/powerpoint/2010/main" val="1587599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دال </a:t>
            </a:r>
            <a:r>
              <a:rPr lang="fa-IR">
                <a:cs typeface="B Nazanin" panose="00000400000000000000" pitchFamily="2" charset="-78"/>
              </a:rPr>
              <a:t>مرکزی کانون گفتمان است و دال تهي یا سيال نيز </a:t>
            </a:r>
            <a:r>
              <a:rPr lang="fa-IR" smtClean="0">
                <a:cs typeface="B Nazanin" panose="00000400000000000000" pitchFamily="2" charset="-78"/>
              </a:rPr>
              <a:t>عناصری </a:t>
            </a:r>
            <a:r>
              <a:rPr lang="fa-IR">
                <a:cs typeface="B Nazanin" panose="00000400000000000000" pitchFamily="2" charset="-78"/>
              </a:rPr>
              <a:t>هستند که گفتمان </a:t>
            </a:r>
            <a:r>
              <a:rPr lang="fa-IR" smtClean="0">
                <a:cs typeface="B Nazanin" panose="00000400000000000000" pitchFamily="2" charset="-78"/>
              </a:rPr>
              <a:t>سعي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ميکند آنها را معنا کند. بستها هم وظيفه دارند که </a:t>
            </a:r>
            <a:r>
              <a:rPr lang="fa-IR" smtClean="0">
                <a:cs typeface="B Nazanin" panose="00000400000000000000" pitchFamily="2" charset="-78"/>
              </a:rPr>
              <a:t>عناصر </a:t>
            </a:r>
            <a:r>
              <a:rPr lang="fa-IR">
                <a:cs typeface="B Nazanin" panose="00000400000000000000" pitchFamily="2" charset="-78"/>
              </a:rPr>
              <a:t>را به دالها اصلي متصل </a:t>
            </a:r>
            <a:r>
              <a:rPr lang="fa-IR" smtClean="0">
                <a:cs typeface="B Nazanin" panose="00000400000000000000" pitchFamily="2" charset="-78"/>
              </a:rPr>
              <a:t>سازند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امروزه همزمان با تغيير و </a:t>
            </a:r>
            <a:r>
              <a:rPr lang="fa-IR" smtClean="0">
                <a:cs typeface="B Nazanin" panose="00000400000000000000" pitchFamily="2" charset="-78"/>
              </a:rPr>
              <a:t>تحولات در نظریه ها علوم انساني </a:t>
            </a:r>
            <a:r>
              <a:rPr lang="fa-IR">
                <a:cs typeface="B Nazanin" panose="00000400000000000000" pitchFamily="2" charset="-78"/>
              </a:rPr>
              <a:t>در </a:t>
            </a:r>
            <a:r>
              <a:rPr lang="fa-IR" smtClean="0">
                <a:cs typeface="B Nazanin" panose="00000400000000000000" pitchFamily="2" charset="-78"/>
              </a:rPr>
              <a:t>سطح </a:t>
            </a:r>
            <a:r>
              <a:rPr lang="fa-IR">
                <a:cs typeface="B Nazanin" panose="00000400000000000000" pitchFamily="2" charset="-78"/>
              </a:rPr>
              <a:t>عام و </a:t>
            </a:r>
            <a:r>
              <a:rPr lang="fa-IR" smtClean="0">
                <a:cs typeface="B Nazanin" panose="00000400000000000000" pitchFamily="2" charset="-78"/>
              </a:rPr>
              <a:t>بحث های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جامعه شناسي </a:t>
            </a:r>
            <a:r>
              <a:rPr lang="fa-IR">
                <a:cs typeface="B Nazanin" panose="00000400000000000000" pitchFamily="2" charset="-78"/>
              </a:rPr>
              <a:t>و اقتصاد و </a:t>
            </a:r>
            <a:r>
              <a:rPr lang="fa-IR" smtClean="0">
                <a:cs typeface="B Nazanin" panose="00000400000000000000" pitchFamily="2" charset="-78"/>
              </a:rPr>
              <a:t>انسان شناسي </a:t>
            </a:r>
            <a:r>
              <a:rPr lang="fa-IR">
                <a:cs typeface="B Nazanin" panose="00000400000000000000" pitchFamily="2" charset="-78"/>
              </a:rPr>
              <a:t>و روانشناسي در </a:t>
            </a:r>
            <a:r>
              <a:rPr lang="fa-IR" smtClean="0">
                <a:cs typeface="B Nazanin" panose="00000400000000000000" pitchFamily="2" charset="-78"/>
              </a:rPr>
              <a:t>سطح </a:t>
            </a:r>
            <a:r>
              <a:rPr lang="fa-IR">
                <a:cs typeface="B Nazanin" panose="00000400000000000000" pitchFamily="2" charset="-78"/>
              </a:rPr>
              <a:t>خاص، </a:t>
            </a:r>
            <a:r>
              <a:rPr lang="fa-IR" smtClean="0">
                <a:cs typeface="B Nazanin" panose="00000400000000000000" pitchFamily="2" charset="-78"/>
              </a:rPr>
              <a:t>دیدگاه های متنوعي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ظهور </a:t>
            </a:r>
            <a:r>
              <a:rPr lang="fa-IR" smtClean="0">
                <a:cs typeface="B Nazanin" panose="00000400000000000000" pitchFamily="2" charset="-78"/>
              </a:rPr>
              <a:t>کرده اند </a:t>
            </a:r>
            <a:r>
              <a:rPr lang="fa-IR">
                <a:cs typeface="B Nazanin" panose="00000400000000000000" pitchFamily="2" charset="-78"/>
              </a:rPr>
              <a:t>و به </a:t>
            </a:r>
            <a:r>
              <a:rPr lang="fa-IR" smtClean="0">
                <a:cs typeface="B Nazanin" panose="00000400000000000000" pitchFamily="2" charset="-78"/>
              </a:rPr>
              <a:t>عنوان </a:t>
            </a:r>
            <a:r>
              <a:rPr lang="fa-IR">
                <a:cs typeface="B Nazanin" panose="00000400000000000000" pitchFamily="2" charset="-78"/>
              </a:rPr>
              <a:t>بدیلهای توسعه در </a:t>
            </a:r>
            <a:r>
              <a:rPr lang="fa-IR" smtClean="0">
                <a:cs typeface="B Nazanin" panose="00000400000000000000" pitchFamily="2" charset="-78"/>
              </a:rPr>
              <a:t>نظر </a:t>
            </a:r>
            <a:r>
              <a:rPr lang="fa-IR">
                <a:cs typeface="B Nazanin" panose="00000400000000000000" pitchFamily="2" charset="-78"/>
              </a:rPr>
              <a:t>گرفتعه </a:t>
            </a:r>
            <a:r>
              <a:rPr lang="fa-IR" smtClean="0">
                <a:cs typeface="B Nazanin" panose="00000400000000000000" pitchFamily="2" charset="-78"/>
              </a:rPr>
              <a:t>ميشوند</a:t>
            </a:r>
            <a:r>
              <a:rPr lang="fa-IR">
                <a:cs typeface="B Nazanin" panose="00000400000000000000" pitchFamily="2" charset="-78"/>
              </a:rPr>
              <a:t>. </a:t>
            </a:r>
            <a:r>
              <a:rPr lang="fa-IR" smtClean="0">
                <a:cs typeface="B Nazanin" panose="00000400000000000000" pitchFamily="2" charset="-78"/>
              </a:rPr>
              <a:t>چنين دیدگاههایي 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توجه به منطق حاکم بر فرایند توسعه آن را از </a:t>
            </a:r>
            <a:r>
              <a:rPr lang="fa-IR" smtClean="0">
                <a:cs typeface="B Nazanin" panose="00000400000000000000" pitchFamily="2" charset="-78"/>
              </a:rPr>
              <a:t>منظری بيروني مورد نقد قرار مي دهند </a:t>
            </a:r>
            <a:r>
              <a:rPr lang="fa-IR">
                <a:cs typeface="B Nazanin" panose="00000400000000000000" pitchFamily="2" charset="-78"/>
              </a:rPr>
              <a:t>و</a:t>
            </a:r>
            <a:br>
              <a:rPr lang="fa-IR">
                <a:cs typeface="B Nazanin" panose="00000400000000000000" pitchFamily="2" charset="-78"/>
              </a:rPr>
            </a:br>
            <a:r>
              <a:rPr lang="fa-IR" smtClean="0">
                <a:cs typeface="B Nazanin" panose="00000400000000000000" pitchFamily="2" charset="-78"/>
              </a:rPr>
              <a:t>بعنوان نوعی گفتمانی متفاوت </a:t>
            </a:r>
            <a:r>
              <a:rPr lang="fa-IR">
                <a:cs typeface="B Nazanin" panose="00000400000000000000" pitchFamily="2" charset="-78"/>
              </a:rPr>
              <a:t>از آن را </a:t>
            </a:r>
            <a:r>
              <a:rPr lang="fa-IR" smtClean="0">
                <a:cs typeface="B Nazanin" panose="00000400000000000000" pitchFamily="2" charset="-78"/>
              </a:rPr>
              <a:t>شکل داده اند</a:t>
            </a:r>
            <a:r>
              <a:rPr lang="fa-IR">
                <a:cs typeface="B Nazanin" panose="00000400000000000000" pitchFamily="2" charset="-78"/>
              </a:rPr>
              <a:t>. </a:t>
            </a:r>
            <a:r>
              <a:rPr lang="fa-IR" smtClean="0">
                <a:cs typeface="B Nazanin" panose="00000400000000000000" pitchFamily="2" charset="-78"/>
              </a:rPr>
              <a:t>رویکردهای بدیل با پيش کشيدن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ویژگيهای منفي توسعه سعي در </a:t>
            </a:r>
            <a:r>
              <a:rPr lang="fa-IR" smtClean="0">
                <a:cs typeface="B Nazanin" panose="00000400000000000000" pitchFamily="2" charset="-78"/>
              </a:rPr>
              <a:t>ارائه </a:t>
            </a:r>
            <a:r>
              <a:rPr lang="fa-IR">
                <a:cs typeface="B Nazanin" panose="00000400000000000000" pitchFamily="2" charset="-78"/>
              </a:rPr>
              <a:t>راهبردهایي متفاوت دارند که </a:t>
            </a:r>
            <a:r>
              <a:rPr lang="fa-IR" smtClean="0">
                <a:cs typeface="B Nazanin" panose="00000400000000000000" pitchFamily="2" charset="-78"/>
              </a:rPr>
              <a:t>شکستهای توسعه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جبران نمایند</a:t>
            </a:r>
            <a:r>
              <a:rPr lang="fa-IR" smtClean="0">
                <a:cs typeface="B Nazanin" panose="00000400000000000000" pitchFamily="2" charset="-78"/>
              </a:rPr>
              <a:t> </a:t>
            </a:r>
          </a:p>
          <a:p>
            <a:pPr algn="just"/>
            <a:endParaRPr lang="fa-IR">
              <a:cs typeface="B Nazanin" panose="00000400000000000000" pitchFamily="2" charset="-78"/>
            </a:endParaRPr>
          </a:p>
        </p:txBody>
      </p:sp>
    </p:spTree>
    <p:extLst>
      <p:ext uri="{BB962C8B-B14F-4D97-AF65-F5344CB8AC3E}">
        <p14:creationId xmlns:p14="http://schemas.microsoft.com/office/powerpoint/2010/main" val="282674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جامعه برای زیست بهتر نيازمند الگوهایي است که وضععيت </a:t>
            </a:r>
            <a:r>
              <a:rPr lang="fa-IR" smtClean="0">
                <a:cs typeface="B Nazanin" panose="00000400000000000000" pitchFamily="2" charset="-78"/>
              </a:rPr>
              <a:t>اجتما </a:t>
            </a:r>
            <a:r>
              <a:rPr lang="fa-IR">
                <a:cs typeface="B Nazanin" panose="00000400000000000000" pitchFamily="2" charset="-78"/>
              </a:rPr>
              <a:t>ي و </a:t>
            </a:r>
            <a:r>
              <a:rPr lang="fa-IR" smtClean="0">
                <a:cs typeface="B Nazanin" panose="00000400000000000000" pitchFamily="2" charset="-78"/>
              </a:rPr>
              <a:t>اقتصادی </a:t>
            </a:r>
            <a:r>
              <a:rPr lang="fa-IR">
                <a:cs typeface="B Nazanin" panose="00000400000000000000" pitchFamily="2" charset="-78"/>
              </a:rPr>
              <a:t>را </a:t>
            </a:r>
            <a:r>
              <a:rPr lang="fa-IR" smtClean="0">
                <a:cs typeface="B Nazanin" panose="00000400000000000000" pitchFamily="2" charset="-78"/>
              </a:rPr>
              <a:t>بهبود ببخشد و مردم </a:t>
            </a:r>
            <a:r>
              <a:rPr lang="fa-IR">
                <a:cs typeface="B Nazanin" panose="00000400000000000000" pitchFamily="2" charset="-78"/>
              </a:rPr>
              <a:t>زندگي مناسبتری داشته باشند. از 1950ميلادی تحت لوای گفتمان توسعه، رویکردهای </a:t>
            </a:r>
            <a:r>
              <a:rPr lang="fa-IR" smtClean="0">
                <a:cs typeface="B Nazanin" panose="00000400000000000000" pitchFamily="2" charset="-78"/>
              </a:rPr>
              <a:t>متنو عي</a:t>
            </a:r>
            <a:r>
              <a:rPr lang="fa-IR">
                <a:cs typeface="B Nazanin" panose="00000400000000000000" pitchFamily="2" charset="-78"/>
              </a:rPr>
              <a:t> </a:t>
            </a:r>
            <a:r>
              <a:rPr lang="fa-IR" smtClean="0">
                <a:cs typeface="B Nazanin" panose="00000400000000000000" pitchFamily="2" charset="-78"/>
              </a:rPr>
              <a:t>پدیدار گشته اند </a:t>
            </a:r>
            <a:r>
              <a:rPr lang="fa-IR">
                <a:cs typeface="B Nazanin" panose="00000400000000000000" pitchFamily="2" charset="-78"/>
              </a:rPr>
              <a:t>و سعي در بهبود شرایط جوامع </a:t>
            </a:r>
            <a:r>
              <a:rPr lang="fa-IR" smtClean="0">
                <a:cs typeface="B Nazanin" panose="00000400000000000000" pitchFamily="2" charset="-78"/>
              </a:rPr>
              <a:t>داشته اند</a:t>
            </a:r>
            <a:r>
              <a:rPr lang="fa-IR">
                <a:cs typeface="B Nazanin" panose="00000400000000000000" pitchFamily="2" charset="-78"/>
              </a:rPr>
              <a:t>. نتایج چنين الگوهایي پيامدهای </a:t>
            </a:r>
            <a:r>
              <a:rPr lang="fa-IR" smtClean="0">
                <a:cs typeface="B Nazanin" panose="00000400000000000000" pitchFamily="2" charset="-78"/>
              </a:rPr>
              <a:t>متفاوتي </a:t>
            </a:r>
            <a:r>
              <a:rPr lang="fa-IR">
                <a:cs typeface="B Nazanin" panose="00000400000000000000" pitchFamily="2" charset="-78"/>
              </a:rPr>
              <a:t>را </a:t>
            </a:r>
            <a:r>
              <a:rPr lang="fa-IR" smtClean="0">
                <a:cs typeface="B Nazanin" panose="00000400000000000000" pitchFamily="2" charset="-78"/>
              </a:rPr>
              <a:t>به</a:t>
            </a:r>
            <a:r>
              <a:rPr lang="fa-IR">
                <a:cs typeface="B Nazanin" panose="00000400000000000000" pitchFamily="2" charset="-78"/>
              </a:rPr>
              <a:t> </a:t>
            </a:r>
            <a:r>
              <a:rPr lang="fa-IR" smtClean="0">
                <a:cs typeface="B Nazanin" panose="00000400000000000000" pitchFamily="2" charset="-78"/>
              </a:rPr>
              <a:t>بار </a:t>
            </a:r>
            <a:r>
              <a:rPr lang="fa-IR">
                <a:cs typeface="B Nazanin" panose="00000400000000000000" pitchFamily="2" charset="-78"/>
              </a:rPr>
              <a:t>آورده است. هر </a:t>
            </a:r>
            <a:r>
              <a:rPr lang="fa-IR" smtClean="0">
                <a:cs typeface="B Nazanin" panose="00000400000000000000" pitchFamily="2" charset="-78"/>
              </a:rPr>
              <a:t>جامعه ای </a:t>
            </a:r>
            <a:r>
              <a:rPr lang="fa-IR">
                <a:cs typeface="B Nazanin" panose="00000400000000000000" pitchFamily="2" charset="-78"/>
              </a:rPr>
              <a:t>با توجه به ویژگيهای تاریخي و اجتما ياش تحت تأثير این </a:t>
            </a:r>
            <a:r>
              <a:rPr lang="fa-IR" smtClean="0">
                <a:cs typeface="B Nazanin" panose="00000400000000000000" pitchFamily="2" charset="-78"/>
              </a:rPr>
              <a:t>رویکردهای</a:t>
            </a:r>
            <a:r>
              <a:rPr lang="fa-IR">
                <a:cs typeface="B Nazanin" panose="00000400000000000000" pitchFamily="2" charset="-78"/>
              </a:rPr>
              <a:t> </a:t>
            </a:r>
            <a:r>
              <a:rPr lang="fa-IR" smtClean="0">
                <a:cs typeface="B Nazanin" panose="00000400000000000000" pitchFamily="2" charset="-78"/>
              </a:rPr>
              <a:t>متفاوت </a:t>
            </a:r>
            <a:r>
              <a:rPr lang="fa-IR">
                <a:cs typeface="B Nazanin" panose="00000400000000000000" pitchFamily="2" charset="-78"/>
              </a:rPr>
              <a:t>توسعه قرار گرفته است. </a:t>
            </a:r>
            <a:r>
              <a:rPr lang="fa-IR" smtClean="0">
                <a:cs typeface="B Nazanin" panose="00000400000000000000" pitchFamily="2" charset="-78"/>
              </a:rPr>
              <a:t>رویکرد نوسازی</a:t>
            </a:r>
            <a:r>
              <a:rPr lang="fa-IR">
                <a:cs typeface="B Nazanin" panose="00000400000000000000" pitchFamily="2" charset="-78"/>
              </a:rPr>
              <a:t>، نظریعه </a:t>
            </a:r>
            <a:r>
              <a:rPr lang="fa-IR" smtClean="0">
                <a:cs typeface="B Nazanin" panose="00000400000000000000" pitchFamily="2" charset="-78"/>
              </a:rPr>
              <a:t>وابستگي</a:t>
            </a:r>
            <a:r>
              <a:rPr lang="fa-IR">
                <a:cs typeface="B Nazanin" panose="00000400000000000000" pitchFamily="2" charset="-78"/>
              </a:rPr>
              <a:t>، </a:t>
            </a:r>
            <a:r>
              <a:rPr lang="fa-IR" smtClean="0">
                <a:cs typeface="B Nazanin" panose="00000400000000000000" pitchFamily="2" charset="-78"/>
              </a:rPr>
              <a:t>مکتب اکلا </a:t>
            </a:r>
            <a:r>
              <a:rPr lang="fa-IR">
                <a:cs typeface="B Nazanin" panose="00000400000000000000" pitchFamily="2" charset="-78"/>
              </a:rPr>
              <a:t>و </a:t>
            </a:r>
            <a:r>
              <a:rPr lang="fa-IR" smtClean="0">
                <a:cs typeface="B Nazanin" panose="00000400000000000000" pitchFamily="2" charset="-78"/>
              </a:rPr>
              <a:t>بسياری دیگر</a:t>
            </a:r>
            <a:r>
              <a:rPr lang="fa-IR">
                <a:cs typeface="B Nazanin" panose="00000400000000000000" pitchFamily="2" charset="-78"/>
              </a:rPr>
              <a:t> </a:t>
            </a:r>
            <a:r>
              <a:rPr lang="fa-IR" smtClean="0">
                <a:cs typeface="B Nazanin" panose="00000400000000000000" pitchFamily="2" charset="-78"/>
              </a:rPr>
              <a:t>رویکردها </a:t>
            </a:r>
            <a:r>
              <a:rPr lang="fa-IR">
                <a:cs typeface="B Nazanin" panose="00000400000000000000" pitchFamily="2" charset="-78"/>
              </a:rPr>
              <a:t>شامل این طيف هستند. </a:t>
            </a:r>
          </a:p>
        </p:txBody>
      </p:sp>
      <p:sp>
        <p:nvSpPr>
          <p:cNvPr id="4" name="Flowchart: Connector 3"/>
          <p:cNvSpPr/>
          <p:nvPr/>
        </p:nvSpPr>
        <p:spPr>
          <a:xfrm>
            <a:off x="1364776" y="4476466"/>
            <a:ext cx="2156346" cy="1405719"/>
          </a:xfrm>
          <a:prstGeom prst="flowChartConnec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گفتمان توسعه</a:t>
            </a:r>
            <a:endParaRPr lang="fa-IR"/>
          </a:p>
        </p:txBody>
      </p:sp>
    </p:spTree>
    <p:extLst>
      <p:ext uri="{BB962C8B-B14F-4D97-AF65-F5344CB8AC3E}">
        <p14:creationId xmlns:p14="http://schemas.microsoft.com/office/powerpoint/2010/main" val="1390298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رویکردهای بدیل </a:t>
            </a:r>
            <a:r>
              <a:rPr lang="fa-IR">
                <a:cs typeface="B Nazanin" panose="00000400000000000000" pitchFamily="2" charset="-78"/>
              </a:rPr>
              <a:t>(</a:t>
            </a:r>
            <a:r>
              <a:rPr lang="fa-IR" smtClean="0">
                <a:cs typeface="B Nazanin" panose="00000400000000000000" pitchFamily="2" charset="-78"/>
              </a:rPr>
              <a:t>پوشش</a:t>
            </a:r>
            <a:r>
              <a:rPr lang="fa-IR">
                <a:cs typeface="B Nazanin" panose="00000400000000000000" pitchFamily="2" charset="-78"/>
              </a:rPr>
              <a:t>، </a:t>
            </a:r>
            <a:r>
              <a:rPr lang="fa-IR" smtClean="0">
                <a:cs typeface="B Nazanin" panose="00000400000000000000" pitchFamily="2" charset="-78"/>
              </a:rPr>
              <a:t>اکوفمنيسم</a:t>
            </a:r>
            <a:r>
              <a:rPr lang="fa-IR">
                <a:cs typeface="B Nazanin" panose="00000400000000000000" pitchFamily="2" charset="-78"/>
              </a:rPr>
              <a:t>، </a:t>
            </a:r>
            <a:r>
              <a:rPr lang="fa-IR" smtClean="0">
                <a:cs typeface="B Nazanin" panose="00000400000000000000" pitchFamily="2" charset="-78"/>
              </a:rPr>
              <a:t>اکوسوسياليسم و</a:t>
            </a:r>
            <a:r>
              <a:rPr lang="fa-IR">
                <a:cs typeface="B Nazanin" panose="00000400000000000000" pitchFamily="2" charset="-78"/>
              </a:rPr>
              <a:t>...) </a:t>
            </a:r>
            <a:r>
              <a:rPr lang="fa-IR" smtClean="0">
                <a:cs typeface="B Nazanin" panose="00000400000000000000" pitchFamily="2" charset="-78"/>
              </a:rPr>
              <a:t>مسيری تازه </a:t>
            </a:r>
            <a:r>
              <a:rPr lang="fa-IR">
                <a:cs typeface="B Nazanin" panose="00000400000000000000" pitchFamily="2" charset="-78"/>
              </a:rPr>
              <a:t>را </a:t>
            </a:r>
            <a:r>
              <a:rPr lang="fa-IR" smtClean="0">
                <a:cs typeface="B Nazanin" panose="00000400000000000000" pitchFamily="2" charset="-78"/>
              </a:rPr>
              <a:t>برای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کشورهای کمتر </a:t>
            </a:r>
            <a:r>
              <a:rPr lang="fa-IR" smtClean="0">
                <a:cs typeface="B Nazanin" panose="00000400000000000000" pitchFamily="2" charset="-78"/>
              </a:rPr>
              <a:t>توسعه یافته </a:t>
            </a:r>
            <a:r>
              <a:rPr lang="fa-IR">
                <a:cs typeface="B Nazanin" panose="00000400000000000000" pitchFamily="2" charset="-78"/>
              </a:rPr>
              <a:t>نوید </a:t>
            </a:r>
            <a:r>
              <a:rPr lang="fa-IR" smtClean="0">
                <a:cs typeface="B Nazanin" panose="00000400000000000000" pitchFamily="2" charset="-78"/>
              </a:rPr>
              <a:t>مي دهند </a:t>
            </a:r>
            <a:r>
              <a:rPr lang="fa-IR">
                <a:cs typeface="B Nazanin" panose="00000400000000000000" pitchFamily="2" charset="-78"/>
              </a:rPr>
              <a:t>که آنان را از مخاطرات توسعه، تقسيم کار </a:t>
            </a:r>
            <a:r>
              <a:rPr lang="fa-IR" smtClean="0">
                <a:cs typeface="B Nazanin" panose="00000400000000000000" pitchFamily="2" charset="-78"/>
              </a:rPr>
              <a:t>جهاني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 پيامدهای </a:t>
            </a:r>
            <a:r>
              <a:rPr lang="fa-IR" smtClean="0">
                <a:cs typeface="B Nazanin" panose="00000400000000000000" pitchFamily="2" charset="-78"/>
              </a:rPr>
              <a:t>منفي اش </a:t>
            </a:r>
            <a:r>
              <a:rPr lang="fa-IR">
                <a:cs typeface="B Nazanin" panose="00000400000000000000" pitchFamily="2" charset="-78"/>
              </a:rPr>
              <a:t>رها کند. بر همين اساس این پژوهش </a:t>
            </a:r>
            <a:r>
              <a:rPr lang="fa-IR" smtClean="0">
                <a:cs typeface="B Nazanin" panose="00000400000000000000" pitchFamily="2" charset="-78"/>
              </a:rPr>
              <a:t>درصدد است که دیدگاههای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توسعه و بدیلهای درمقابل آن را با همدیگر </a:t>
            </a:r>
            <a:r>
              <a:rPr lang="fa-IR" smtClean="0">
                <a:cs typeface="B Nazanin" panose="00000400000000000000" pitchFamily="2" charset="-78"/>
              </a:rPr>
              <a:t>مقایسه کند</a:t>
            </a:r>
            <a:r>
              <a:rPr lang="fa-IR">
                <a:cs typeface="B Nazanin" panose="00000400000000000000" pitchFamily="2" charset="-78"/>
              </a:rPr>
              <a:t>. </a:t>
            </a:r>
            <a:r>
              <a:rPr lang="fa-IR" smtClean="0">
                <a:cs typeface="B Nazanin" panose="00000400000000000000" pitchFamily="2" charset="-78"/>
              </a:rPr>
              <a:t>دیدگاههایي که </a:t>
            </a:r>
            <a:r>
              <a:rPr lang="fa-IR">
                <a:cs typeface="B Nazanin" panose="00000400000000000000" pitchFamily="2" charset="-78"/>
              </a:rPr>
              <a:t>در </a:t>
            </a:r>
            <a:r>
              <a:rPr lang="fa-IR" smtClean="0">
                <a:cs typeface="B Nazanin" panose="00000400000000000000" pitchFamily="2" charset="-78"/>
              </a:rPr>
              <a:t>یک بستر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تاریخي از حدود 1950را مورد بررسي قرار </a:t>
            </a:r>
            <a:r>
              <a:rPr lang="fa-IR" smtClean="0">
                <a:cs typeface="B Nazanin" panose="00000400000000000000" pitchFamily="2" charset="-78"/>
              </a:rPr>
              <a:t>دهد </a:t>
            </a:r>
            <a:r>
              <a:rPr lang="fa-IR">
                <a:cs typeface="B Nazanin" panose="00000400000000000000" pitchFamily="2" charset="-78"/>
              </a:rPr>
              <a:t>و </a:t>
            </a:r>
            <a:r>
              <a:rPr lang="fa-IR" smtClean="0">
                <a:cs typeface="B Nazanin" panose="00000400000000000000" pitchFamily="2" charset="-78"/>
              </a:rPr>
              <a:t>نسبت آنان </a:t>
            </a:r>
            <a:r>
              <a:rPr lang="fa-IR">
                <a:cs typeface="B Nazanin" panose="00000400000000000000" pitchFamily="2" charset="-78"/>
              </a:rPr>
              <a:t>را </a:t>
            </a:r>
            <a:r>
              <a:rPr lang="fa-IR" smtClean="0">
                <a:cs typeface="B Nazanin" panose="00000400000000000000" pitchFamily="2" charset="-78"/>
              </a:rPr>
              <a:t>با یکدیگر مشخص</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سازد. چنين مقایسهای دیدگاههای جدید و ویژگيهایشان را </a:t>
            </a:r>
            <a:r>
              <a:rPr lang="fa-IR" smtClean="0">
                <a:cs typeface="B Nazanin" panose="00000400000000000000" pitchFamily="2" charset="-78"/>
              </a:rPr>
              <a:t>برای بهبود وضعيت جوامع</a:t>
            </a:r>
            <a:br>
              <a:rPr lang="fa-IR" smtClean="0">
                <a:cs typeface="B Nazanin" panose="00000400000000000000" pitchFamily="2" charset="-78"/>
              </a:rPr>
            </a:br>
            <a:r>
              <a:rPr lang="fa-IR" smtClean="0">
                <a:cs typeface="B Nazanin" panose="00000400000000000000" pitchFamily="2" charset="-78"/>
              </a:rPr>
              <a:t>آگاه </a:t>
            </a:r>
            <a:r>
              <a:rPr lang="fa-IR">
                <a:cs typeface="B Nazanin" panose="00000400000000000000" pitchFamily="2" charset="-78"/>
              </a:rPr>
              <a:t>ميسازد. درنهایت نيز با توجه به وضعيت کنوني جهان سعي </a:t>
            </a:r>
            <a:r>
              <a:rPr lang="fa-IR" smtClean="0">
                <a:cs typeface="B Nazanin" panose="00000400000000000000" pitchFamily="2" charset="-78"/>
              </a:rPr>
              <a:t>ميشود که تبيين شود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چرا دیدگاههای بدیل توسعه اهميت دارند و بایستي مورد توجه قرار گيرند</a:t>
            </a:r>
            <a:r>
              <a:rPr lang="fa-IR" smtClean="0">
                <a:cs typeface="B Nazanin" panose="00000400000000000000" pitchFamily="2" charset="-78"/>
              </a:rPr>
              <a:t> </a:t>
            </a:r>
          </a:p>
          <a:p>
            <a:pPr algn="just"/>
            <a:endParaRPr lang="fa-IR">
              <a:cs typeface="B Nazanin" panose="00000400000000000000" pitchFamily="2" charset="-78"/>
            </a:endParaRPr>
          </a:p>
        </p:txBody>
      </p:sp>
      <p:sp>
        <p:nvSpPr>
          <p:cNvPr id="4" name="Flowchart: Process 3"/>
          <p:cNvSpPr/>
          <p:nvPr/>
        </p:nvSpPr>
        <p:spPr>
          <a:xfrm flipH="1">
            <a:off x="1294228" y="5162843"/>
            <a:ext cx="2827606" cy="682987"/>
          </a:xfrm>
          <a:prstGeom prst="flowChart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بهبود وضعيت جوامع</a:t>
            </a:r>
            <a:br>
              <a:rPr lang="fa-IR" sz="2800">
                <a:solidFill>
                  <a:prstClr val="black"/>
                </a:solidFill>
                <a:cs typeface="B Nazanin" panose="00000400000000000000" pitchFamily="2" charset="-78"/>
              </a:rPr>
            </a:br>
            <a:endParaRPr lang="fa-IR"/>
          </a:p>
        </p:txBody>
      </p:sp>
    </p:spTree>
    <p:extLst>
      <p:ext uri="{BB962C8B-B14F-4D97-AF65-F5344CB8AC3E}">
        <p14:creationId xmlns:p14="http://schemas.microsoft.com/office/powerpoint/2010/main" val="2716597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پیشینه پژوهش</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مباحث طرح </a:t>
            </a:r>
            <a:r>
              <a:rPr lang="fa-IR">
                <a:cs typeface="B Nazanin" panose="00000400000000000000" pitchFamily="2" charset="-78"/>
              </a:rPr>
              <a:t>شده درباره مفهوم پوشش در زبان فارسي موجود نيست </a:t>
            </a:r>
            <a:r>
              <a:rPr lang="fa-IR" smtClean="0">
                <a:cs typeface="B Nazanin" panose="00000400000000000000" pitchFamily="2" charset="-78"/>
              </a:rPr>
              <a:t>به سبب آنکه مفهوم</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ذکرشده </a:t>
            </a:r>
            <a:r>
              <a:rPr lang="fa-IR" smtClean="0">
                <a:cs typeface="B Nazanin" panose="00000400000000000000" pitchFamily="2" charset="-78"/>
              </a:rPr>
              <a:t>به تازگي </a:t>
            </a:r>
            <a:r>
              <a:rPr lang="fa-IR">
                <a:cs typeface="B Nazanin" panose="00000400000000000000" pitchFamily="2" charset="-78"/>
              </a:rPr>
              <a:t>جایي در </a:t>
            </a:r>
            <a:r>
              <a:rPr lang="fa-IR" smtClean="0">
                <a:cs typeface="B Nazanin" panose="00000400000000000000" pitchFamily="2" charset="-78"/>
              </a:rPr>
              <a:t>نظریه ها </a:t>
            </a:r>
            <a:r>
              <a:rPr lang="fa-IR">
                <a:cs typeface="B Nazanin" panose="00000400000000000000" pitchFamily="2" charset="-78"/>
              </a:rPr>
              <a:t>به دست آورده است. چنين </a:t>
            </a:r>
            <a:r>
              <a:rPr lang="fa-IR" smtClean="0">
                <a:cs typeface="B Nazanin" panose="00000400000000000000" pitchFamily="2" charset="-78"/>
              </a:rPr>
              <a:t>بحثي بهدليل بدیع بودن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کارهای زیادی از آن به زبان فارسي ترجمه </a:t>
            </a:r>
            <a:r>
              <a:rPr lang="fa-IR" smtClean="0">
                <a:cs typeface="B Nazanin" panose="00000400000000000000" pitchFamily="2" charset="-78"/>
              </a:rPr>
              <a:t>نشده است </a:t>
            </a:r>
            <a:r>
              <a:rPr lang="fa-IR">
                <a:cs typeface="B Nazanin" panose="00000400000000000000" pitchFamily="2" charset="-78"/>
              </a:rPr>
              <a:t>و </a:t>
            </a:r>
            <a:r>
              <a:rPr lang="fa-IR" smtClean="0">
                <a:cs typeface="B Nazanin" panose="00000400000000000000" pitchFamily="2" charset="-78"/>
              </a:rPr>
              <a:t>متفکران </a:t>
            </a:r>
            <a:r>
              <a:rPr lang="fa-IR">
                <a:cs typeface="B Nazanin" panose="00000400000000000000" pitchFamily="2" charset="-78"/>
              </a:rPr>
              <a:t>آن </a:t>
            </a:r>
            <a:r>
              <a:rPr lang="fa-IR" smtClean="0">
                <a:cs typeface="B Nazanin" panose="00000400000000000000" pitchFamily="2" charset="-78"/>
              </a:rPr>
              <a:t>کمتر شناخته شده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هستند؛ </a:t>
            </a:r>
            <a:r>
              <a:rPr lang="fa-IR" smtClean="0">
                <a:cs typeface="B Nazanin" panose="00000400000000000000" pitchFamily="2" charset="-78"/>
              </a:rPr>
              <a:t>اما </a:t>
            </a:r>
            <a:r>
              <a:rPr lang="fa-IR">
                <a:cs typeface="B Nazanin" panose="00000400000000000000" pitchFamily="2" charset="-78"/>
              </a:rPr>
              <a:t>در دل </a:t>
            </a:r>
            <a:r>
              <a:rPr lang="fa-IR" smtClean="0">
                <a:cs typeface="B Nazanin" panose="00000400000000000000" pitchFamily="2" charset="-78"/>
              </a:rPr>
              <a:t>چنين بينش </a:t>
            </a:r>
            <a:r>
              <a:rPr lang="fa-IR">
                <a:cs typeface="B Nazanin" panose="00000400000000000000" pitchFamily="2" charset="-78"/>
              </a:rPr>
              <a:t>و </a:t>
            </a:r>
            <a:r>
              <a:rPr lang="fa-IR" smtClean="0">
                <a:cs typeface="B Nazanin" panose="00000400000000000000" pitchFamily="2" charset="-78"/>
              </a:rPr>
              <a:t>چشم اندازی رویکردهایي قرار ميگيرند که یکي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مهمترین آنها پساتوسعه است. رویکردهای دیگری نيز هستند که به آنها نيز توجهي </a:t>
            </a:r>
            <a:r>
              <a:rPr lang="fa-IR" smtClean="0">
                <a:cs typeface="B Nazanin" panose="00000400000000000000" pitchFamily="2" charset="-78"/>
              </a:rPr>
              <a:t>نشده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است. رویکرد پساتوسعه از </a:t>
            </a:r>
            <a:r>
              <a:rPr lang="fa-IR" smtClean="0">
                <a:cs typeface="B Nazanin" panose="00000400000000000000" pitchFamily="2" charset="-78"/>
              </a:rPr>
              <a:t>جنبه های </a:t>
            </a:r>
            <a:r>
              <a:rPr lang="fa-IR">
                <a:cs typeface="B Nazanin" panose="00000400000000000000" pitchFamily="2" charset="-78"/>
              </a:rPr>
              <a:t>متعددی مورد بررسي قرار گرفته </a:t>
            </a:r>
            <a:r>
              <a:rPr lang="fa-IR" smtClean="0">
                <a:cs typeface="B Nazanin" panose="00000400000000000000" pitchFamily="2" charset="-78"/>
              </a:rPr>
              <a:t>است </a:t>
            </a:r>
            <a:r>
              <a:rPr lang="fa-IR">
                <a:cs typeface="B Nazanin" panose="00000400000000000000" pitchFamily="2" charset="-78"/>
              </a:rPr>
              <a:t>و در </a:t>
            </a:r>
            <a:r>
              <a:rPr lang="fa-IR" smtClean="0">
                <a:cs typeface="B Nazanin" panose="00000400000000000000" pitchFamily="2" charset="-78"/>
              </a:rPr>
              <a:t>ادامه به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997925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مباحثي که به این پژوهش مرتبط است اشاره </a:t>
            </a:r>
            <a:r>
              <a:rPr lang="fa-IR" smtClean="0">
                <a:cs typeface="B Nazanin" panose="00000400000000000000" pitchFamily="2" charset="-78"/>
              </a:rPr>
              <a:t>ميشود. حاجاميني </a:t>
            </a:r>
            <a:r>
              <a:rPr lang="fa-IR">
                <a:cs typeface="B Nazanin" panose="00000400000000000000" pitchFamily="2" charset="-78"/>
              </a:rPr>
              <a:t>و ابوترابي </a:t>
            </a:r>
            <a:r>
              <a:rPr lang="fa-IR" smtClean="0">
                <a:cs typeface="B Nazanin" panose="00000400000000000000" pitchFamily="2" charset="-78"/>
              </a:rPr>
              <a:t>(1397) در </a:t>
            </a:r>
            <a:r>
              <a:rPr lang="fa-IR">
                <a:cs typeface="B Nazanin" panose="00000400000000000000" pitchFamily="2" charset="-78"/>
              </a:rPr>
              <a:t>مقاله «توسعه فهمِ توسعه: خوانش انتقادی کتاب </a:t>
            </a:r>
            <a:r>
              <a:rPr lang="fa-IR" smtClean="0">
                <a:cs typeface="B Nazanin" panose="00000400000000000000" pitchFamily="2" charset="-78"/>
              </a:rPr>
              <a:t>تصور عصر </a:t>
            </a:r>
            <a:r>
              <a:rPr lang="fa-IR">
                <a:cs typeface="B Nazanin" panose="00000400000000000000" pitchFamily="2" charset="-78"/>
              </a:rPr>
              <a:t>پساتوسعه»، این کتاب را مورد ارزیابي قرار </a:t>
            </a:r>
            <a:r>
              <a:rPr lang="fa-IR" smtClean="0">
                <a:cs typeface="B Nazanin" panose="00000400000000000000" pitchFamily="2" charset="-78"/>
              </a:rPr>
              <a:t>داده اند</a:t>
            </a:r>
            <a:r>
              <a:rPr lang="fa-IR">
                <a:cs typeface="B Nazanin" panose="00000400000000000000" pitchFamily="2" charset="-78"/>
              </a:rPr>
              <a:t>. کتاب به این مباحث اشاره دارد </a:t>
            </a:r>
            <a:r>
              <a:rPr lang="fa-IR" smtClean="0">
                <a:cs typeface="B Nazanin" panose="00000400000000000000" pitchFamily="2" charset="-78"/>
              </a:rPr>
              <a:t>که دیدگاههای </a:t>
            </a:r>
            <a:r>
              <a:rPr lang="fa-IR">
                <a:cs typeface="B Nazanin" panose="00000400000000000000" pitchFamily="2" charset="-78"/>
              </a:rPr>
              <a:t>توسعه همواره </a:t>
            </a:r>
            <a:r>
              <a:rPr lang="fa-IR" smtClean="0">
                <a:cs typeface="B Nazanin" panose="00000400000000000000" pitchFamily="2" charset="-78"/>
              </a:rPr>
              <a:t>درحال توسعه </a:t>
            </a:r>
            <a:r>
              <a:rPr lang="fa-IR">
                <a:cs typeface="B Nazanin" panose="00000400000000000000" pitchFamily="2" charset="-78"/>
              </a:rPr>
              <a:t>هستند. در طي </a:t>
            </a:r>
            <a:r>
              <a:rPr lang="fa-IR" smtClean="0">
                <a:cs typeface="B Nazanin" panose="00000400000000000000" pitchFamily="2" charset="-78"/>
              </a:rPr>
              <a:t>این روند </a:t>
            </a:r>
            <a:r>
              <a:rPr lang="fa-IR">
                <a:cs typeface="B Nazanin" panose="00000400000000000000" pitchFamily="2" charset="-78"/>
              </a:rPr>
              <a:t>دو </a:t>
            </a:r>
            <a:r>
              <a:rPr lang="fa-IR" smtClean="0">
                <a:cs typeface="B Nazanin" panose="00000400000000000000" pitchFamily="2" charset="-78"/>
              </a:rPr>
              <a:t>دیدگاه وابستگي و پساتوسعه</a:t>
            </a:r>
            <a:r>
              <a:rPr lang="fa-IR">
                <a:cs typeface="B Nazanin" panose="00000400000000000000" pitchFamily="2" charset="-78"/>
              </a:rPr>
              <a:t>، دیدگاههای توسعه را بدبينانه و استعماری تلقي ميکنند و </a:t>
            </a:r>
            <a:r>
              <a:rPr lang="fa-IR" smtClean="0">
                <a:cs typeface="B Nazanin" panose="00000400000000000000" pitchFamily="2" charset="-78"/>
              </a:rPr>
              <a:t>آنان </a:t>
            </a:r>
            <a:r>
              <a:rPr lang="fa-IR">
                <a:cs typeface="B Nazanin" panose="00000400000000000000" pitchFamily="2" charset="-78"/>
              </a:rPr>
              <a:t>را </a:t>
            </a:r>
            <a:r>
              <a:rPr lang="fa-IR" smtClean="0">
                <a:cs typeface="B Nazanin" panose="00000400000000000000" pitchFamily="2" charset="-78"/>
              </a:rPr>
              <a:t>توسعه غربی مي نامند</a:t>
            </a:r>
            <a:r>
              <a:rPr lang="fa-IR">
                <a:cs typeface="B Nazanin" panose="00000400000000000000" pitchFamily="2" charset="-78"/>
              </a:rPr>
              <a:t>. نویسندگان چنين رویکردی را مورد نقد قرار ميدهند و معتقدند که </a:t>
            </a:r>
            <a:r>
              <a:rPr lang="fa-IR" smtClean="0">
                <a:cs typeface="B Nazanin" panose="00000400000000000000" pitchFamily="2" charset="-78"/>
              </a:rPr>
              <a:t>این دیدگاهها کمکي </a:t>
            </a:r>
            <a:r>
              <a:rPr lang="fa-IR">
                <a:cs typeface="B Nazanin" panose="00000400000000000000" pitchFamily="2" charset="-78"/>
              </a:rPr>
              <a:t>به توسعه </a:t>
            </a:r>
            <a:r>
              <a:rPr lang="fa-IR" smtClean="0">
                <a:cs typeface="B Nazanin" panose="00000400000000000000" pitchFamily="2" charset="-78"/>
              </a:rPr>
              <a:t>نکرده اند </a:t>
            </a:r>
            <a:r>
              <a:rPr lang="fa-IR">
                <a:cs typeface="B Nazanin" panose="00000400000000000000" pitchFamily="2" charset="-78"/>
              </a:rPr>
              <a:t>و بيشتر ضد </a:t>
            </a:r>
            <a:r>
              <a:rPr lang="fa-IR" smtClean="0">
                <a:cs typeface="B Nazanin" panose="00000400000000000000" pitchFamily="2" charset="-78"/>
              </a:rPr>
              <a:t>توسعه اند </a:t>
            </a:r>
            <a:r>
              <a:rPr lang="fa-IR">
                <a:cs typeface="B Nazanin" panose="00000400000000000000" pitchFamily="2" charset="-78"/>
              </a:rPr>
              <a:t>و در </a:t>
            </a:r>
            <a:r>
              <a:rPr lang="fa-IR" smtClean="0">
                <a:cs typeface="B Nazanin" panose="00000400000000000000" pitchFamily="2" charset="-78"/>
              </a:rPr>
              <a:t>سطح نظری </a:t>
            </a:r>
            <a:r>
              <a:rPr lang="fa-IR">
                <a:cs typeface="B Nazanin" panose="00000400000000000000" pitchFamily="2" charset="-78"/>
              </a:rPr>
              <a:t>و </a:t>
            </a:r>
            <a:r>
              <a:rPr lang="fa-IR" smtClean="0">
                <a:cs typeface="B Nazanin" panose="00000400000000000000" pitchFamily="2" charset="-78"/>
              </a:rPr>
              <a:t>عملي موفقيتي را حاصل </a:t>
            </a:r>
            <a:r>
              <a:rPr lang="fa-IR">
                <a:cs typeface="B Nazanin" panose="00000400000000000000" pitchFamily="2" charset="-78"/>
              </a:rPr>
              <a:t>نکردهاند (</a:t>
            </a:r>
            <a:r>
              <a:rPr lang="fa-IR" smtClean="0">
                <a:cs typeface="B Nazanin" panose="00000400000000000000" pitchFamily="2" charset="-78"/>
              </a:rPr>
              <a:t>حاج اميني </a:t>
            </a:r>
            <a:r>
              <a:rPr lang="fa-IR">
                <a:cs typeface="B Nazanin" panose="00000400000000000000" pitchFamily="2" charset="-78"/>
              </a:rPr>
              <a:t>و ابوترابي، </a:t>
            </a:r>
            <a:r>
              <a:rPr lang="fa-IR" smtClean="0">
                <a:cs typeface="B Nazanin" panose="00000400000000000000" pitchFamily="2" charset="-78"/>
              </a:rPr>
              <a:t>1397)</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898191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نبری </a:t>
            </a:r>
            <a:r>
              <a:rPr lang="fa-IR" smtClean="0">
                <a:cs typeface="B Nazanin" panose="00000400000000000000" pitchFamily="2" charset="-78"/>
              </a:rPr>
              <a:t>(1382) در </a:t>
            </a:r>
            <a:r>
              <a:rPr lang="fa-IR">
                <a:cs typeface="B Nazanin" panose="00000400000000000000" pitchFamily="2" charset="-78"/>
              </a:rPr>
              <a:t>مقاله «</a:t>
            </a:r>
            <a:r>
              <a:rPr lang="fa-IR" b="1">
                <a:solidFill>
                  <a:srgbClr val="FF0000"/>
                </a:solidFill>
                <a:cs typeface="B Nazanin" panose="00000400000000000000" pitchFamily="2" charset="-78"/>
              </a:rPr>
              <a:t>اندیشه </a:t>
            </a:r>
            <a:r>
              <a:rPr lang="fa-IR" b="1" smtClean="0">
                <a:solidFill>
                  <a:srgbClr val="FF0000"/>
                </a:solidFill>
                <a:cs typeface="B Nazanin" panose="00000400000000000000" pitchFamily="2" charset="-78"/>
              </a:rPr>
              <a:t>پساتوسعه گرایي </a:t>
            </a:r>
            <a:r>
              <a:rPr lang="fa-IR" b="1">
                <a:solidFill>
                  <a:srgbClr val="FF0000"/>
                </a:solidFill>
                <a:cs typeface="B Nazanin" panose="00000400000000000000" pitchFamily="2" charset="-78"/>
              </a:rPr>
              <a:t>و گشت فرهنگي</a:t>
            </a:r>
            <a:r>
              <a:rPr lang="fa-IR">
                <a:cs typeface="B Nazanin" panose="00000400000000000000" pitchFamily="2" charset="-78"/>
              </a:rPr>
              <a:t>» نسبت بين </a:t>
            </a:r>
            <a:r>
              <a:rPr lang="fa-IR" smtClean="0">
                <a:cs typeface="B Nazanin" panose="00000400000000000000" pitchFamily="2" charset="-78"/>
              </a:rPr>
              <a:t>اقتصاد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فرهنگ را در اندیشه توسعه مورد واکاوی قرار </a:t>
            </a:r>
            <a:r>
              <a:rPr lang="fa-IR" smtClean="0">
                <a:cs typeface="B Nazanin" panose="00000400000000000000" pitchFamily="2" charset="-78"/>
              </a:rPr>
              <a:t>مي دهد</a:t>
            </a:r>
            <a:r>
              <a:rPr lang="fa-IR">
                <a:cs typeface="B Nazanin" panose="00000400000000000000" pitchFamily="2" charset="-78"/>
              </a:rPr>
              <a:t>. وی </a:t>
            </a:r>
            <a:r>
              <a:rPr lang="fa-IR" smtClean="0">
                <a:cs typeface="B Nazanin" panose="00000400000000000000" pitchFamily="2" charset="-78"/>
              </a:rPr>
              <a:t>با بررسي تاریخي نظریه 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توسعه به این امر </a:t>
            </a:r>
            <a:r>
              <a:rPr lang="fa-IR" smtClean="0">
                <a:cs typeface="B Nazanin" panose="00000400000000000000" pitchFamily="2" charset="-78"/>
              </a:rPr>
              <a:t>اشاره </a:t>
            </a:r>
            <a:r>
              <a:rPr lang="fa-IR">
                <a:cs typeface="B Nazanin" panose="00000400000000000000" pitchFamily="2" charset="-78"/>
              </a:rPr>
              <a:t>دارد </a:t>
            </a:r>
            <a:r>
              <a:rPr lang="fa-IR" smtClean="0">
                <a:cs typeface="B Nazanin" panose="00000400000000000000" pitchFamily="2" charset="-78"/>
              </a:rPr>
              <a:t>که نظریه های توسعه منطقي اقتصادمحور</a:t>
            </a:r>
            <a:r>
              <a:rPr lang="fa-IR">
                <a:cs typeface="B Nazanin" panose="00000400000000000000" pitchFamily="2" charset="-78"/>
              </a:rPr>
              <a:t>، </a:t>
            </a:r>
            <a:r>
              <a:rPr lang="fa-IR" smtClean="0">
                <a:cs typeface="B Nazanin" panose="00000400000000000000" pitchFamily="2" charset="-78"/>
              </a:rPr>
              <a:t>رشد محور </a:t>
            </a:r>
            <a:r>
              <a:rPr lang="fa-IR">
                <a:cs typeface="B Nazanin" panose="00000400000000000000" pitchFamily="2" charset="-78"/>
              </a:rPr>
              <a:t>و</a:t>
            </a:r>
            <a:br>
              <a:rPr lang="fa-IR">
                <a:cs typeface="B Nazanin" panose="00000400000000000000" pitchFamily="2" charset="-78"/>
              </a:rPr>
            </a:br>
            <a:r>
              <a:rPr lang="fa-IR" smtClean="0">
                <a:cs typeface="B Nazanin" panose="00000400000000000000" pitchFamily="2" charset="-78"/>
              </a:rPr>
              <a:t>دولت محور داشته اند </a:t>
            </a:r>
            <a:r>
              <a:rPr lang="fa-IR">
                <a:cs typeface="B Nazanin" panose="00000400000000000000" pitchFamily="2" charset="-78"/>
              </a:rPr>
              <a:t>و از </a:t>
            </a:r>
            <a:r>
              <a:rPr lang="fa-IR" smtClean="0">
                <a:cs typeface="B Nazanin" panose="00000400000000000000" pitchFamily="2" charset="-78"/>
              </a:rPr>
              <a:t>فرهنگ غافل بوده اند </a:t>
            </a:r>
            <a:r>
              <a:rPr lang="fa-IR">
                <a:cs typeface="B Nazanin" panose="00000400000000000000" pitchFamily="2" charset="-78"/>
              </a:rPr>
              <a:t>و آن را </a:t>
            </a:r>
            <a:r>
              <a:rPr lang="fa-IR" smtClean="0">
                <a:cs typeface="B Nazanin" panose="00000400000000000000" pitchFamily="2" charset="-78"/>
              </a:rPr>
              <a:t>غير سودرسان پنداشته اند</a:t>
            </a:r>
            <a:r>
              <a:rPr lang="fa-IR">
                <a:cs typeface="B Nazanin" panose="00000400000000000000" pitchFamily="2" charset="-78"/>
              </a:rPr>
              <a:t>؛ </a:t>
            </a:r>
            <a:r>
              <a:rPr lang="fa-IR" smtClean="0">
                <a:cs typeface="B Nazanin" panose="00000400000000000000" pitchFamily="2" charset="-78"/>
              </a:rPr>
              <a:t>اما</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نظریه های </a:t>
            </a:r>
            <a:r>
              <a:rPr lang="fa-IR">
                <a:cs typeface="B Nazanin" panose="00000400000000000000" pitchFamily="2" charset="-78"/>
              </a:rPr>
              <a:t>پساتوسعه چنين غفلتي را در نظر </a:t>
            </a:r>
            <a:r>
              <a:rPr lang="fa-IR" smtClean="0">
                <a:cs typeface="B Nazanin" panose="00000400000000000000" pitchFamily="2" charset="-78"/>
              </a:rPr>
              <a:t>گرفته اند </a:t>
            </a:r>
            <a:r>
              <a:rPr lang="fa-IR">
                <a:cs typeface="B Nazanin" panose="00000400000000000000" pitchFamily="2" charset="-78"/>
              </a:rPr>
              <a:t>و قابليتهای فرهنگ را لحاظ </a:t>
            </a:r>
            <a:r>
              <a:rPr lang="fa-IR" smtClean="0">
                <a:cs typeface="B Nazanin" panose="00000400000000000000" pitchFamily="2" charset="-78"/>
              </a:rPr>
              <a:t>کرده اند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 </a:t>
            </a:r>
            <a:r>
              <a:rPr lang="fa-IR" smtClean="0">
                <a:cs typeface="B Nazanin" panose="00000400000000000000" pitchFamily="2" charset="-78"/>
              </a:rPr>
              <a:t>توسعه ای </a:t>
            </a:r>
            <a:r>
              <a:rPr lang="fa-IR">
                <a:cs typeface="B Nazanin" panose="00000400000000000000" pitchFamily="2" charset="-78"/>
              </a:rPr>
              <a:t>با ویژگيهای انساني را مدنظر </a:t>
            </a:r>
            <a:r>
              <a:rPr lang="fa-IR" smtClean="0">
                <a:cs typeface="B Nazanin" panose="00000400000000000000" pitchFamily="2" charset="-78"/>
              </a:rPr>
              <a:t>دارند </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024799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احمدیان </a:t>
            </a:r>
            <a:r>
              <a:rPr lang="fa-IR" smtClean="0">
                <a:cs typeface="B Nazanin" panose="00000400000000000000" pitchFamily="2" charset="-78"/>
              </a:rPr>
              <a:t>(1396)کتاب </a:t>
            </a:r>
            <a:r>
              <a:rPr lang="fa-IR">
                <a:cs typeface="B Nazanin" panose="00000400000000000000" pitchFamily="2" charset="-78"/>
              </a:rPr>
              <a:t>پایان توسعه: مدرنيته، </a:t>
            </a:r>
            <a:r>
              <a:rPr lang="fa-IR" smtClean="0">
                <a:cs typeface="B Nazanin" panose="00000400000000000000" pitchFamily="2" charset="-78"/>
              </a:rPr>
              <a:t>پست مدرنيته </a:t>
            </a:r>
            <a:r>
              <a:rPr lang="fa-IR">
                <a:cs typeface="B Nazanin" panose="00000400000000000000" pitchFamily="2" charset="-78"/>
              </a:rPr>
              <a:t>و </a:t>
            </a:r>
            <a:r>
              <a:rPr lang="fa-IR" smtClean="0">
                <a:cs typeface="B Nazanin" panose="00000400000000000000" pitchFamily="2" charset="-78"/>
              </a:rPr>
              <a:t>توسعه </a:t>
            </a:r>
            <a:r>
              <a:rPr lang="fa-IR">
                <a:cs typeface="B Nazanin" panose="00000400000000000000" pitchFamily="2" charset="-78"/>
              </a:rPr>
              <a:t>را در مقالعه «</a:t>
            </a:r>
            <a:r>
              <a:rPr lang="fa-IR" smtClean="0">
                <a:cs typeface="B Nazanin" panose="00000400000000000000" pitchFamily="2" charset="-78"/>
              </a:rPr>
              <a:t>نقد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کتاب پایان توسعه؛ </a:t>
            </a:r>
            <a:r>
              <a:rPr lang="fa-IR" smtClean="0">
                <a:cs typeface="B Nazanin" panose="00000400000000000000" pitchFamily="2" charset="-78"/>
              </a:rPr>
              <a:t>پساتوسعه گرایي </a:t>
            </a:r>
            <a:r>
              <a:rPr lang="fa-IR">
                <a:cs typeface="B Nazanin" panose="00000400000000000000" pitchFamily="2" charset="-78"/>
              </a:rPr>
              <a:t>و </a:t>
            </a:r>
            <a:r>
              <a:rPr lang="fa-IR" smtClean="0">
                <a:cs typeface="B Nazanin" panose="00000400000000000000" pitchFamily="2" charset="-78"/>
              </a:rPr>
              <a:t>بن بستهای پارادایم توسعه</a:t>
            </a:r>
            <a:r>
              <a:rPr lang="fa-IR">
                <a:cs typeface="B Nazanin" panose="00000400000000000000" pitchFamily="2" charset="-78"/>
              </a:rPr>
              <a:t>» </a:t>
            </a:r>
            <a:r>
              <a:rPr lang="fa-IR" smtClean="0">
                <a:cs typeface="B Nazanin" panose="00000400000000000000" pitchFamily="2" charset="-78"/>
              </a:rPr>
              <a:t>مورد ارزیابي قرار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ميدهد. وی معتقد است که توسعه در </a:t>
            </a:r>
            <a:r>
              <a:rPr lang="fa-IR" smtClean="0">
                <a:cs typeface="B Nazanin" panose="00000400000000000000" pitchFamily="2" charset="-78"/>
              </a:rPr>
              <a:t>نظریه های جامعه شناسي </a:t>
            </a:r>
            <a:r>
              <a:rPr lang="fa-IR">
                <a:cs typeface="B Nazanin" panose="00000400000000000000" pitchFamily="2" charset="-78"/>
              </a:rPr>
              <a:t>با چالش مواجه </a:t>
            </a:r>
            <a:r>
              <a:rPr lang="fa-IR" smtClean="0">
                <a:cs typeface="B Nazanin" panose="00000400000000000000" pitchFamily="2" charset="-78"/>
              </a:rPr>
              <a:t>شده است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 از وجوه </a:t>
            </a:r>
            <a:r>
              <a:rPr lang="fa-IR" smtClean="0">
                <a:cs typeface="B Nazanin" panose="00000400000000000000" pitchFamily="2" charset="-78"/>
              </a:rPr>
              <a:t>گوناگون مورد نقد قرار گرفته است</a:t>
            </a:r>
            <a:r>
              <a:rPr lang="fa-IR">
                <a:cs typeface="B Nazanin" panose="00000400000000000000" pitchFamily="2" charset="-78"/>
              </a:rPr>
              <a:t>. </a:t>
            </a:r>
            <a:r>
              <a:rPr lang="fa-IR" smtClean="0">
                <a:cs typeface="B Nazanin" panose="00000400000000000000" pitchFamily="2" charset="-78"/>
              </a:rPr>
              <a:t>پساتوسعه به </a:t>
            </a:r>
            <a:r>
              <a:rPr lang="fa-IR">
                <a:cs typeface="B Nazanin" panose="00000400000000000000" pitchFamily="2" charset="-78"/>
              </a:rPr>
              <a:t>نوان </a:t>
            </a:r>
            <a:r>
              <a:rPr lang="fa-IR" smtClean="0">
                <a:cs typeface="B Nazanin" panose="00000400000000000000" pitchFamily="2" charset="-78"/>
              </a:rPr>
              <a:t>بدیلي در مقابل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تقليلگرایي و </a:t>
            </a:r>
            <a:r>
              <a:rPr lang="fa-IR" smtClean="0">
                <a:cs typeface="B Nazanin" panose="00000400000000000000" pitchFamily="2" charset="-78"/>
              </a:rPr>
              <a:t>عامگرایي </a:t>
            </a:r>
            <a:r>
              <a:rPr lang="fa-IR">
                <a:cs typeface="B Nazanin" panose="00000400000000000000" pitchFamily="2" charset="-78"/>
              </a:rPr>
              <a:t>و قوم </a:t>
            </a:r>
            <a:r>
              <a:rPr lang="fa-IR" smtClean="0">
                <a:cs typeface="B Nazanin" panose="00000400000000000000" pitchFamily="2" charset="-78"/>
              </a:rPr>
              <a:t>محوری توسعه قد علم کرد </a:t>
            </a:r>
            <a:r>
              <a:rPr lang="fa-IR">
                <a:cs typeface="B Nazanin" panose="00000400000000000000" pitchFamily="2" charset="-78"/>
              </a:rPr>
              <a:t>و «</a:t>
            </a:r>
            <a:r>
              <a:rPr lang="fa-IR" smtClean="0">
                <a:cs typeface="B Nazanin" panose="00000400000000000000" pitchFamily="2" charset="-78"/>
              </a:rPr>
              <a:t>محصول این تلاشها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توانمندسازی و تقویت مشارکت مردمي و حرکت به سمت توسعه از </a:t>
            </a:r>
            <a:r>
              <a:rPr lang="fa-IR" smtClean="0">
                <a:cs typeface="B Nazanin" panose="00000400000000000000" pitchFamily="2" charset="-78"/>
              </a:rPr>
              <a:t>سطوح </a:t>
            </a:r>
            <a:r>
              <a:rPr lang="fa-IR">
                <a:cs typeface="B Nazanin" panose="00000400000000000000" pitchFamily="2" charset="-78"/>
              </a:rPr>
              <a:t>محلي و </a:t>
            </a:r>
            <a:r>
              <a:rPr lang="fa-IR" smtClean="0">
                <a:cs typeface="B Nazanin" panose="00000400000000000000" pitchFamily="2" charset="-78"/>
              </a:rPr>
              <a:t>پایين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جامعه است.» (احمدیان، </a:t>
            </a:r>
            <a:r>
              <a:rPr lang="fa-IR" smtClean="0">
                <a:cs typeface="B Nazanin" panose="00000400000000000000" pitchFamily="2" charset="-78"/>
              </a:rPr>
              <a:t>1394، 42) </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flipH="1">
            <a:off x="1434905" y="4614203"/>
            <a:ext cx="3123027" cy="115355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پساتوسعه</a:t>
            </a:r>
            <a:endParaRPr lang="fa-IR"/>
          </a:p>
        </p:txBody>
      </p:sp>
    </p:spTree>
    <p:extLst>
      <p:ext uri="{BB962C8B-B14F-4D97-AF65-F5344CB8AC3E}">
        <p14:creationId xmlns:p14="http://schemas.microsoft.com/office/powerpoint/2010/main" val="2907961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سميعي اصفهاني و حبيبي </a:t>
            </a:r>
            <a:r>
              <a:rPr lang="fa-IR" smtClean="0">
                <a:cs typeface="B Nazanin" panose="00000400000000000000" pitchFamily="2" charset="-78"/>
              </a:rPr>
              <a:t>(1394) در </a:t>
            </a:r>
            <a:r>
              <a:rPr lang="fa-IR">
                <a:cs typeface="B Nazanin" panose="00000400000000000000" pitchFamily="2" charset="-78"/>
              </a:rPr>
              <a:t>مقاله «نظریه پساتوسعه و الگوی </a:t>
            </a:r>
            <a:r>
              <a:rPr lang="fa-IR" smtClean="0">
                <a:cs typeface="B Nazanin" panose="00000400000000000000" pitchFamily="2" charset="-78"/>
              </a:rPr>
              <a:t>اقتصاد مقاومتي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در جمهوری اسلامي ایران؛ رویکردی </a:t>
            </a:r>
            <a:r>
              <a:rPr lang="fa-IR" smtClean="0">
                <a:cs typeface="B Nazanin" panose="00000400000000000000" pitchFamily="2" charset="-78"/>
              </a:rPr>
              <a:t>مقایسه ای</a:t>
            </a:r>
            <a:r>
              <a:rPr lang="fa-IR">
                <a:cs typeface="B Nazanin" panose="00000400000000000000" pitchFamily="2" charset="-78"/>
              </a:rPr>
              <a:t>» </a:t>
            </a:r>
            <a:r>
              <a:rPr lang="fa-IR" smtClean="0">
                <a:cs typeface="B Nazanin" panose="00000400000000000000" pitchFamily="2" charset="-78"/>
              </a:rPr>
              <a:t>سعي </a:t>
            </a:r>
            <a:r>
              <a:rPr lang="fa-IR">
                <a:cs typeface="B Nazanin" panose="00000400000000000000" pitchFamily="2" charset="-78"/>
              </a:rPr>
              <a:t>در </a:t>
            </a:r>
            <a:r>
              <a:rPr lang="fa-IR" smtClean="0">
                <a:cs typeface="B Nazanin" panose="00000400000000000000" pitchFamily="2" charset="-78"/>
              </a:rPr>
              <a:t>روشن کردن نقاط اشتراک و</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تفاوت این دو الگو دارند. </a:t>
            </a:r>
            <a:r>
              <a:rPr lang="fa-IR" smtClean="0">
                <a:cs typeface="B Nazanin" panose="00000400000000000000" pitchFamily="2" charset="-78"/>
              </a:rPr>
              <a:t>یافته ها </a:t>
            </a:r>
            <a:r>
              <a:rPr lang="fa-IR">
                <a:cs typeface="B Nazanin" panose="00000400000000000000" pitchFamily="2" charset="-78"/>
              </a:rPr>
              <a:t>بيانگر آن است که در بعضي </a:t>
            </a:r>
            <a:r>
              <a:rPr lang="fa-IR" smtClean="0">
                <a:cs typeface="B Nazanin" panose="00000400000000000000" pitchFamily="2" charset="-78"/>
              </a:rPr>
              <a:t>جهت ها مانند نقد دیدگاه</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خطي</a:t>
            </a:r>
            <a:r>
              <a:rPr lang="fa-IR">
                <a:cs typeface="B Nazanin" panose="00000400000000000000" pitchFamily="2" charset="-78"/>
              </a:rPr>
              <a:t>، </a:t>
            </a:r>
            <a:r>
              <a:rPr lang="fa-IR" smtClean="0">
                <a:cs typeface="B Nazanin" panose="00000400000000000000" pitchFamily="2" charset="-78"/>
              </a:rPr>
              <a:t>تقليلي </a:t>
            </a:r>
            <a:r>
              <a:rPr lang="fa-IR">
                <a:cs typeface="B Nazanin" panose="00000400000000000000" pitchFamily="2" charset="-78"/>
              </a:rPr>
              <a:t>و </a:t>
            </a:r>
            <a:r>
              <a:rPr lang="fa-IR" smtClean="0">
                <a:cs typeface="B Nazanin" panose="00000400000000000000" pitchFamily="2" charset="-78"/>
              </a:rPr>
              <a:t>تبعات مخرب اخلاقي </a:t>
            </a:r>
            <a:r>
              <a:rPr lang="fa-IR">
                <a:cs typeface="B Nazanin" panose="00000400000000000000" pitchFamily="2" charset="-78"/>
              </a:rPr>
              <a:t>و </a:t>
            </a:r>
            <a:r>
              <a:rPr lang="fa-IR" smtClean="0">
                <a:cs typeface="B Nazanin" panose="00000400000000000000" pitchFamily="2" charset="-78"/>
              </a:rPr>
              <a:t>محيطي توسعه </a:t>
            </a:r>
            <a:r>
              <a:rPr lang="fa-IR">
                <a:cs typeface="B Nazanin" panose="00000400000000000000" pitchFamily="2" charset="-78"/>
              </a:rPr>
              <a:t>و... </a:t>
            </a:r>
            <a:r>
              <a:rPr lang="fa-IR" smtClean="0">
                <a:cs typeface="B Nazanin" panose="00000400000000000000" pitchFamily="2" charset="-78"/>
              </a:rPr>
              <a:t>همنظرند</a:t>
            </a:r>
            <a:r>
              <a:rPr lang="fa-IR">
                <a:cs typeface="B Nazanin" panose="00000400000000000000" pitchFamily="2" charset="-78"/>
              </a:rPr>
              <a:t>؛ </a:t>
            </a:r>
            <a:r>
              <a:rPr lang="fa-IR" smtClean="0">
                <a:cs typeface="B Nazanin" panose="00000400000000000000" pitchFamily="2" charset="-78"/>
              </a:rPr>
              <a:t>اما از لحاظ</a:t>
            </a:r>
            <a:r>
              <a:rPr lang="fa-IR">
                <a:cs typeface="B Nazanin" panose="00000400000000000000" pitchFamily="2" charset="-78"/>
              </a:rPr>
              <a:t> ارزششناسي، </a:t>
            </a:r>
            <a:r>
              <a:rPr lang="fa-IR" smtClean="0">
                <a:cs typeface="B Nazanin" panose="00000400000000000000" pitchFamily="2" charset="-78"/>
              </a:rPr>
              <a:t>معرفت شناسي</a:t>
            </a:r>
            <a:r>
              <a:rPr lang="fa-IR">
                <a:cs typeface="B Nazanin" panose="00000400000000000000" pitchFamily="2" charset="-78"/>
              </a:rPr>
              <a:t>، </a:t>
            </a:r>
            <a:r>
              <a:rPr lang="fa-IR" smtClean="0">
                <a:cs typeface="B Nazanin" panose="00000400000000000000" pitchFamily="2" charset="-78"/>
              </a:rPr>
              <a:t>هستي شناسي</a:t>
            </a:r>
            <a:r>
              <a:rPr lang="fa-IR">
                <a:cs typeface="B Nazanin" panose="00000400000000000000" pitchFamily="2" charset="-78"/>
              </a:rPr>
              <a:t>، </a:t>
            </a:r>
            <a:r>
              <a:rPr lang="fa-IR" smtClean="0">
                <a:cs typeface="B Nazanin" panose="00000400000000000000" pitchFamily="2" charset="-78"/>
              </a:rPr>
              <a:t>روش شناسي </a:t>
            </a:r>
            <a:r>
              <a:rPr lang="fa-IR">
                <a:cs typeface="B Nazanin" panose="00000400000000000000" pitchFamily="2" charset="-78"/>
              </a:rPr>
              <a:t>و </a:t>
            </a:r>
            <a:r>
              <a:rPr lang="fa-IR" smtClean="0">
                <a:cs typeface="B Nazanin" panose="00000400000000000000" pitchFamily="2" charset="-78"/>
              </a:rPr>
              <a:t>غایت شناسي با هم سنخيتي ندارند</a:t>
            </a:r>
            <a:r>
              <a:rPr lang="fa-IR">
                <a:cs typeface="B Nazanin" panose="00000400000000000000" pitchFamily="2" charset="-78"/>
              </a:rPr>
              <a:t>.</a:t>
            </a:r>
            <a:r>
              <a:rPr lang="fa-IR" smtClean="0">
                <a:cs typeface="B Nazanin" panose="00000400000000000000" pitchFamily="2" charset="-78"/>
              </a:rPr>
              <a:t> </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58693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مقاله </a:t>
            </a:r>
            <a:r>
              <a:rPr lang="fa-IR">
                <a:cs typeface="B Nazanin" panose="00000400000000000000" pitchFamily="2" charset="-78"/>
              </a:rPr>
              <a:t>«</a:t>
            </a:r>
            <a:r>
              <a:rPr lang="fa-IR" smtClean="0">
                <a:cs typeface="B Nazanin" panose="00000400000000000000" pitchFamily="2" charset="-78"/>
              </a:rPr>
              <a:t>پساتوسعه گرایي </a:t>
            </a:r>
            <a:r>
              <a:rPr lang="fa-IR">
                <a:cs typeface="B Nazanin" panose="00000400000000000000" pitchFamily="2" charset="-78"/>
              </a:rPr>
              <a:t>و </a:t>
            </a:r>
            <a:r>
              <a:rPr lang="fa-IR" smtClean="0">
                <a:cs typeface="B Nazanin" panose="00000400000000000000" pitchFamily="2" charset="-78"/>
              </a:rPr>
              <a:t>بازنمایي های انتقادی </a:t>
            </a:r>
            <a:r>
              <a:rPr lang="fa-IR">
                <a:cs typeface="B Nazanin" panose="00000400000000000000" pitchFamily="2" charset="-78"/>
              </a:rPr>
              <a:t>از </a:t>
            </a:r>
            <a:r>
              <a:rPr lang="fa-IR" smtClean="0">
                <a:cs typeface="B Nazanin" panose="00000400000000000000" pitchFamily="2" charset="-78"/>
              </a:rPr>
              <a:t>گفتمان توسعه</a:t>
            </a:r>
            <a:r>
              <a:rPr lang="fa-IR">
                <a:cs typeface="B Nazanin" panose="00000400000000000000" pitchFamily="2" charset="-78"/>
              </a:rPr>
              <a:t>؛ </a:t>
            </a:r>
            <a:r>
              <a:rPr lang="fa-IR" smtClean="0">
                <a:cs typeface="B Nazanin" panose="00000400000000000000" pitchFamily="2" charset="-78"/>
              </a:rPr>
              <a:t>رویکردی مردمي</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نوشته احمدی و </a:t>
            </a:r>
            <a:r>
              <a:rPr lang="fa-IR" smtClean="0">
                <a:cs typeface="B Nazanin" panose="00000400000000000000" pitchFamily="2" charset="-78"/>
              </a:rPr>
              <a:t>بيدالخاني (1392) نيز به بحثهای مشابه پرداخته است </a:t>
            </a:r>
            <a:r>
              <a:rPr lang="fa-IR">
                <a:cs typeface="B Nazanin" panose="00000400000000000000" pitchFamily="2" charset="-78"/>
              </a:rPr>
              <a:t>و </a:t>
            </a:r>
            <a:r>
              <a:rPr lang="fa-IR" smtClean="0">
                <a:cs typeface="B Nazanin" panose="00000400000000000000" pitchFamily="2" charset="-78"/>
              </a:rPr>
              <a:t>مباحث</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مطرح </a:t>
            </a:r>
            <a:r>
              <a:rPr lang="fa-IR">
                <a:cs typeface="B Nazanin" panose="00000400000000000000" pitchFamily="2" charset="-78"/>
              </a:rPr>
              <a:t>شده با را </a:t>
            </a:r>
            <a:r>
              <a:rPr lang="fa-IR" smtClean="0">
                <a:cs typeface="B Nazanin" panose="00000400000000000000" pitchFamily="2" charset="-78"/>
              </a:rPr>
              <a:t>به نحوي </a:t>
            </a:r>
            <a:r>
              <a:rPr lang="fa-IR">
                <a:cs typeface="B Nazanin" panose="00000400000000000000" pitchFamily="2" charset="-78"/>
              </a:rPr>
              <a:t>تکرار کرده است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4912256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مقاله هایي </a:t>
            </a:r>
            <a:r>
              <a:rPr lang="fa-IR">
                <a:cs typeface="B Nazanin" panose="00000400000000000000" pitchFamily="2" charset="-78"/>
              </a:rPr>
              <a:t>که ازنظر گذرانده شد </a:t>
            </a:r>
            <a:r>
              <a:rPr lang="fa-IR" smtClean="0">
                <a:cs typeface="B Nazanin" panose="00000400000000000000" pitchFamily="2" charset="-78"/>
              </a:rPr>
              <a:t>همگي مباحث پساتوسعه </a:t>
            </a:r>
            <a:r>
              <a:rPr lang="fa-IR">
                <a:cs typeface="B Nazanin" panose="00000400000000000000" pitchFamily="2" charset="-78"/>
              </a:rPr>
              <a:t>و </a:t>
            </a:r>
            <a:r>
              <a:rPr lang="fa-IR" smtClean="0">
                <a:cs typeface="B Nazanin" panose="00000400000000000000" pitchFamily="2" charset="-78"/>
              </a:rPr>
              <a:t>نسبت </a:t>
            </a:r>
            <a:r>
              <a:rPr lang="fa-IR">
                <a:cs typeface="B Nazanin" panose="00000400000000000000" pitchFamily="2" charset="-78"/>
              </a:rPr>
              <a:t>آن </a:t>
            </a:r>
            <a:r>
              <a:rPr lang="fa-IR" smtClean="0">
                <a:cs typeface="B Nazanin" panose="00000400000000000000" pitchFamily="2" charset="-78"/>
              </a:rPr>
              <a:t>با توسعه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مدنظر قرار داده بودند. وجوه گوناگون این رویکردها را </a:t>
            </a:r>
            <a:r>
              <a:rPr lang="fa-IR" smtClean="0">
                <a:cs typeface="B Nazanin" panose="00000400000000000000" pitchFamily="2" charset="-78"/>
              </a:rPr>
              <a:t>مطرح کرده </a:t>
            </a:r>
            <a:r>
              <a:rPr lang="fa-IR">
                <a:cs typeface="B Nazanin" panose="00000400000000000000" pitchFamily="2" charset="-78"/>
              </a:rPr>
              <a:t>و </a:t>
            </a:r>
            <a:r>
              <a:rPr lang="fa-IR" smtClean="0">
                <a:cs typeface="B Nazanin" panose="00000400000000000000" pitchFamily="2" charset="-78"/>
              </a:rPr>
              <a:t>بحثهای تاریخي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آنها را جمعبندی </a:t>
            </a:r>
            <a:r>
              <a:rPr lang="fa-IR" smtClean="0">
                <a:cs typeface="B Nazanin" panose="00000400000000000000" pitchFamily="2" charset="-78"/>
              </a:rPr>
              <a:t>کرده اند</a:t>
            </a:r>
            <a:r>
              <a:rPr lang="fa-IR">
                <a:cs typeface="B Nazanin" panose="00000400000000000000" pitchFamily="2" charset="-78"/>
              </a:rPr>
              <a:t>؛ اما </a:t>
            </a:r>
            <a:r>
              <a:rPr lang="fa-IR" smtClean="0">
                <a:cs typeface="B Nazanin" panose="00000400000000000000" pitchFamily="2" charset="-78"/>
              </a:rPr>
              <a:t>ذکر نکاتي اهميت </a:t>
            </a:r>
            <a:r>
              <a:rPr lang="fa-IR">
                <a:cs typeface="B Nazanin" panose="00000400000000000000" pitchFamily="2" charset="-78"/>
              </a:rPr>
              <a:t>دارد، </a:t>
            </a:r>
            <a:r>
              <a:rPr lang="fa-IR" smtClean="0">
                <a:cs typeface="B Nazanin" panose="00000400000000000000" pitchFamily="2" charset="-78"/>
              </a:rPr>
              <a:t>برای مثال آیا فقط نظریه 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پساتوسعه به </a:t>
            </a:r>
            <a:r>
              <a:rPr lang="fa-IR" smtClean="0">
                <a:cs typeface="B Nazanin" panose="00000400000000000000" pitchFamily="2" charset="-78"/>
              </a:rPr>
              <a:t>عنوان </a:t>
            </a:r>
            <a:r>
              <a:rPr lang="fa-IR">
                <a:cs typeface="B Nazanin" panose="00000400000000000000" pitchFamily="2" charset="-78"/>
              </a:rPr>
              <a:t>بدیل درمقابل </a:t>
            </a:r>
            <a:r>
              <a:rPr lang="fa-IR" smtClean="0">
                <a:cs typeface="B Nazanin" panose="00000400000000000000" pitchFamily="2" charset="-78"/>
              </a:rPr>
              <a:t>توسعه اند</a:t>
            </a:r>
            <a:r>
              <a:rPr lang="fa-IR">
                <a:cs typeface="B Nazanin" panose="00000400000000000000" pitchFamily="2" charset="-78"/>
              </a:rPr>
              <a:t>؟ و یا اینکه پساتوسعه خود در دل </a:t>
            </a:r>
            <a:r>
              <a:rPr lang="fa-IR" smtClean="0">
                <a:cs typeface="B Nazanin" panose="00000400000000000000" pitchFamily="2" charset="-78"/>
              </a:rPr>
              <a:t>جریاني دیگر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قرار </a:t>
            </a:r>
            <a:r>
              <a:rPr lang="fa-IR" smtClean="0">
                <a:cs typeface="B Nazanin" panose="00000400000000000000" pitchFamily="2" charset="-78"/>
              </a:rPr>
              <a:t>نمي گيرد</a:t>
            </a:r>
            <a:r>
              <a:rPr lang="fa-IR">
                <a:cs typeface="B Nazanin" panose="00000400000000000000" pitchFamily="2" charset="-78"/>
              </a:rPr>
              <a:t>؟ </a:t>
            </a:r>
            <a:r>
              <a:rPr lang="fa-IR" smtClean="0">
                <a:cs typeface="B Nazanin" panose="00000400000000000000" pitchFamily="2" charset="-78"/>
              </a:rPr>
              <a:t>چشم اندازهای </a:t>
            </a:r>
            <a:r>
              <a:rPr lang="fa-IR">
                <a:cs typeface="B Nazanin" panose="00000400000000000000" pitchFamily="2" charset="-78"/>
              </a:rPr>
              <a:t>دیگری نيز درمقابل </a:t>
            </a:r>
            <a:r>
              <a:rPr lang="fa-IR" smtClean="0">
                <a:cs typeface="B Nazanin" panose="00000400000000000000" pitchFamily="2" charset="-78"/>
              </a:rPr>
              <a:t>توسعه هستند</a:t>
            </a:r>
            <a:r>
              <a:rPr lang="fa-IR">
                <a:cs typeface="B Nazanin" panose="00000400000000000000" pitchFamily="2" charset="-78"/>
              </a:rPr>
              <a:t>؟ </a:t>
            </a:r>
            <a:r>
              <a:rPr lang="fa-IR" smtClean="0">
                <a:cs typeface="B Nazanin" panose="00000400000000000000" pitchFamily="2" charset="-78"/>
              </a:rPr>
              <a:t>بحثهای جدید این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جریانها </a:t>
            </a:r>
            <a:r>
              <a:rPr lang="fa-IR" smtClean="0">
                <a:cs typeface="B Nazanin" panose="00000400000000000000" pitchFamily="2" charset="-78"/>
              </a:rPr>
              <a:t>چيستند </a:t>
            </a:r>
            <a:r>
              <a:rPr lang="fa-IR">
                <a:cs typeface="B Nazanin" panose="00000400000000000000" pitchFamily="2" charset="-78"/>
              </a:rPr>
              <a:t>و بر چه چيزی تأکيد دارند؟ و بسياری دیگر </a:t>
            </a:r>
            <a:r>
              <a:rPr lang="fa-IR" smtClean="0">
                <a:cs typeface="B Nazanin" panose="00000400000000000000" pitchFamily="2" charset="-78"/>
              </a:rPr>
              <a:t>سؤال که مي شود مطرح </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کرد. بر همين اساس این پژوهش قصد دارد که مباحث </a:t>
            </a:r>
            <a:r>
              <a:rPr lang="fa-IR" smtClean="0">
                <a:cs typeface="B Nazanin" panose="00000400000000000000" pitchFamily="2" charset="-78"/>
              </a:rPr>
              <a:t>مطرح </a:t>
            </a:r>
            <a:r>
              <a:rPr lang="fa-IR">
                <a:cs typeface="B Nazanin" panose="00000400000000000000" pitchFamily="2" charset="-78"/>
              </a:rPr>
              <a:t>شده را در </a:t>
            </a:r>
            <a:r>
              <a:rPr lang="fa-IR" smtClean="0">
                <a:cs typeface="B Nazanin" panose="00000400000000000000" pitchFamily="2" charset="-78"/>
              </a:rPr>
              <a:t>این حوزه روشن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سازد و نسبت آنها را تا حد ممکن مشخص کند و به دنبال پاسخ به سؤالهای زیر است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7024609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1-مفهوم </a:t>
            </a:r>
            <a:r>
              <a:rPr lang="fa-IR">
                <a:cs typeface="B Nazanin" panose="00000400000000000000" pitchFamily="2" charset="-78"/>
              </a:rPr>
              <a:t>پوشش </a:t>
            </a:r>
            <a:r>
              <a:rPr lang="fa-IR" smtClean="0">
                <a:cs typeface="B Nazanin" panose="00000400000000000000" pitchFamily="2" charset="-78"/>
              </a:rPr>
              <a:t>(</a:t>
            </a:r>
            <a:r>
              <a:rPr lang="en-US" smtClean="0">
                <a:cs typeface="B Nazanin" panose="00000400000000000000" pitchFamily="2" charset="-78"/>
              </a:rPr>
              <a:t>Envelopment</a:t>
            </a:r>
            <a:r>
              <a:rPr lang="fa-IR" smtClean="0">
                <a:cs typeface="B Nazanin" panose="00000400000000000000" pitchFamily="2" charset="-78"/>
              </a:rPr>
              <a:t>) چيست؟</a:t>
            </a:r>
          </a:p>
          <a:p>
            <a:pPr algn="just"/>
            <a:r>
              <a:rPr lang="fa-IR" smtClean="0">
                <a:cs typeface="B Nazanin" panose="00000400000000000000" pitchFamily="2" charset="-78"/>
              </a:rPr>
              <a:t>2- دیدگاههای </a:t>
            </a:r>
            <a:r>
              <a:rPr lang="fa-IR">
                <a:cs typeface="B Nazanin" panose="00000400000000000000" pitchFamily="2" charset="-78"/>
              </a:rPr>
              <a:t>مختلف چه قرابت و تشابهي با آن دارند</a:t>
            </a:r>
            <a:r>
              <a:rPr lang="fa-IR" smtClean="0">
                <a:cs typeface="B Nazanin" panose="00000400000000000000" pitchFamily="2" charset="-78"/>
              </a:rPr>
              <a:t>؟</a:t>
            </a:r>
          </a:p>
          <a:p>
            <a:pPr algn="just"/>
            <a:r>
              <a:rPr lang="fa-IR" smtClean="0">
                <a:cs typeface="B Nazanin" panose="00000400000000000000" pitchFamily="2" charset="-78"/>
              </a:rPr>
              <a:t>3- کدام </a:t>
            </a:r>
            <a:r>
              <a:rPr lang="fa-IR">
                <a:cs typeface="B Nazanin" panose="00000400000000000000" pitchFamily="2" charset="-78"/>
              </a:rPr>
              <a:t>رویکردها بنابر وضعيت جهان بایستي مورد توجه قرار گيرند</a:t>
            </a:r>
            <a:r>
              <a:rPr lang="fa-IR" smtClean="0">
                <a:cs typeface="B Nazanin" panose="00000400000000000000" pitchFamily="2" charset="-78"/>
              </a:rPr>
              <a:t>؟</a:t>
            </a:r>
          </a:p>
          <a:p>
            <a:pPr algn="just"/>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855475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یافتن پاسخ در ابتدا نگاهي اجمالي به رویکردهای توسعه بعد از جنگ جهاني دوم</a:t>
            </a:r>
            <a:br>
              <a:rPr lang="fa-IR">
                <a:cs typeface="B Nazanin" panose="00000400000000000000" pitchFamily="2" charset="-78"/>
              </a:rPr>
            </a:br>
            <a:r>
              <a:rPr lang="fa-IR">
                <a:cs typeface="B Nazanin" panose="00000400000000000000" pitchFamily="2" charset="-78"/>
              </a:rPr>
              <a:t>انداخته تا ابعاد مفهوم توسعه روشن و در از آن مشخص شود. سپس در ادامه دیدگاههای</a:t>
            </a:r>
            <a:br>
              <a:rPr lang="fa-IR">
                <a:cs typeface="B Nazanin" panose="00000400000000000000" pitchFamily="2" charset="-78"/>
              </a:rPr>
            </a:br>
            <a:r>
              <a:rPr lang="fa-IR">
                <a:cs typeface="B Nazanin" panose="00000400000000000000" pitchFamily="2" charset="-78"/>
              </a:rPr>
              <a:t>بدیل مورد ارزیابي قرار گرفته و نسبتشان با مفهوم توسعه سنجيده ميشود و درنهایت نيز</a:t>
            </a:r>
            <a:br>
              <a:rPr lang="fa-IR">
                <a:cs typeface="B Nazanin" panose="00000400000000000000" pitchFamily="2" charset="-78"/>
              </a:rPr>
            </a:br>
            <a:r>
              <a:rPr lang="fa-IR">
                <a:cs typeface="B Nazanin" panose="00000400000000000000" pitchFamily="2" charset="-78"/>
              </a:rPr>
              <a:t>بخش آخر سؤال را مورد بررسي قرار ميدهيم </a:t>
            </a:r>
          </a:p>
          <a:p>
            <a:endParaRPr lang="fa-IR"/>
          </a:p>
        </p:txBody>
      </p:sp>
      <p:sp>
        <p:nvSpPr>
          <p:cNvPr id="4" name="Flowchart: Process 3"/>
          <p:cNvSpPr/>
          <p:nvPr/>
        </p:nvSpPr>
        <p:spPr>
          <a:xfrm rot="10800000" flipH="1" flipV="1">
            <a:off x="1209820" y="4001294"/>
            <a:ext cx="5472333" cy="132994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نسبتشان با مفهوم توسعه سنجيده ميشود</a:t>
            </a:r>
            <a:endParaRPr lang="fa-IR"/>
          </a:p>
        </p:txBody>
      </p:sp>
    </p:spTree>
    <p:extLst>
      <p:ext uri="{BB962C8B-B14F-4D97-AF65-F5344CB8AC3E}">
        <p14:creationId xmlns:p14="http://schemas.microsoft.com/office/powerpoint/2010/main" val="1375366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 واکنش به پيامدهای مخرب توسعه، بدیلهای </a:t>
            </a:r>
            <a:r>
              <a:rPr lang="fa-IR" smtClean="0">
                <a:cs typeface="B Nazanin" panose="00000400000000000000" pitchFamily="2" charset="-78"/>
              </a:rPr>
              <a:t>متنوعي به ميدان آمده اند</a:t>
            </a:r>
            <a:r>
              <a:rPr lang="fa-IR">
                <a:cs typeface="B Nazanin" panose="00000400000000000000" pitchFamily="2" charset="-78"/>
              </a:rPr>
              <a:t>. پژوهش حاضر با رویکردی نظری درصدد است که الگوهای گفتمان توسعه و گفتمان بعدیل آن</a:t>
            </a:r>
            <a:br>
              <a:rPr lang="fa-IR">
                <a:cs typeface="B Nazanin" panose="00000400000000000000" pitchFamily="2" charset="-78"/>
              </a:rPr>
            </a:br>
            <a:r>
              <a:rPr lang="fa-IR">
                <a:cs typeface="B Nazanin" panose="00000400000000000000" pitchFamily="2" charset="-78"/>
              </a:rPr>
              <a:t>را بررسي کند. گفتمان با </a:t>
            </a:r>
            <a:r>
              <a:rPr lang="fa-IR" smtClean="0">
                <a:cs typeface="B Nazanin" panose="00000400000000000000" pitchFamily="2" charset="-78"/>
              </a:rPr>
              <a:t>روشن </a:t>
            </a:r>
            <a:r>
              <a:rPr lang="fa-IR">
                <a:cs typeface="B Nazanin" panose="00000400000000000000" pitchFamily="2" charset="-78"/>
              </a:rPr>
              <a:t>شدن مرز بين جریانهای نظری شده و مرز </a:t>
            </a:r>
            <a:r>
              <a:rPr lang="fa-IR" smtClean="0">
                <a:cs typeface="B Nazanin" panose="00000400000000000000" pitchFamily="2" charset="-78"/>
              </a:rPr>
              <a:t>بين جریان توسعه و پساتوسعه </a:t>
            </a:r>
            <a:r>
              <a:rPr lang="fa-IR">
                <a:cs typeface="B Nazanin" panose="00000400000000000000" pitchFamily="2" charset="-78"/>
              </a:rPr>
              <a:t>براساس رویکرد گفتماني مشخص شده است. درواقع، تاریخ </a:t>
            </a:r>
            <a:r>
              <a:rPr lang="fa-IR" smtClean="0">
                <a:cs typeface="B Nazanin" panose="00000400000000000000" pitchFamily="2" charset="-78"/>
              </a:rPr>
              <a:t>شکل گيری گفتمان توسعه و واکنشهای </a:t>
            </a:r>
            <a:r>
              <a:rPr lang="fa-IR">
                <a:cs typeface="B Nazanin" panose="00000400000000000000" pitchFamily="2" charset="-78"/>
              </a:rPr>
              <a:t>نسبت به آن را روشن شده است و </a:t>
            </a:r>
            <a:r>
              <a:rPr lang="fa-IR" smtClean="0">
                <a:cs typeface="B Nazanin" panose="00000400000000000000" pitchFamily="2" charset="-78"/>
              </a:rPr>
              <a:t>جدیدترین رویکرد </a:t>
            </a:r>
            <a:r>
              <a:rPr lang="fa-IR">
                <a:cs typeface="B Nazanin" panose="00000400000000000000" pitchFamily="2" charset="-78"/>
              </a:rPr>
              <a:t>در </a:t>
            </a:r>
            <a:r>
              <a:rPr lang="fa-IR" smtClean="0">
                <a:cs typeface="B Nazanin" panose="00000400000000000000" pitchFamily="2" charset="-78"/>
              </a:rPr>
              <a:t>گفتمان پساتوسعه </a:t>
            </a:r>
            <a:r>
              <a:rPr lang="fa-IR">
                <a:cs typeface="B Nazanin" panose="00000400000000000000" pitchFamily="2" charset="-78"/>
              </a:rPr>
              <a:t>شعر </a:t>
            </a:r>
            <a:r>
              <a:rPr lang="fa-IR" smtClean="0">
                <a:cs typeface="B Nazanin" panose="00000400000000000000" pitchFamily="2" charset="-78"/>
              </a:rPr>
              <a:t>داده شده </a:t>
            </a:r>
            <a:r>
              <a:rPr lang="fa-IR">
                <a:cs typeface="B Nazanin" panose="00000400000000000000" pitchFamily="2" charset="-78"/>
              </a:rPr>
              <a:t>است. </a:t>
            </a:r>
            <a:endParaRPr lang="fa-IR" smtClean="0">
              <a:cs typeface="B Nazanin" panose="00000400000000000000" pitchFamily="2" charset="-78"/>
            </a:endParaRPr>
          </a:p>
          <a:p>
            <a:pPr algn="just"/>
            <a:r>
              <a:rPr lang="fa-IR">
                <a:cs typeface="B Nazanin" panose="00000400000000000000" pitchFamily="2" charset="-78"/>
              </a:rPr>
              <a:t> </a:t>
            </a:r>
            <a:br>
              <a:rPr lang="fa-IR">
                <a:cs typeface="B Nazanin" panose="00000400000000000000" pitchFamily="2" charset="-78"/>
              </a:rPr>
            </a:br>
            <a:endParaRPr lang="fa-IR">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308295" y="4375052"/>
            <a:ext cx="3432517" cy="128016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الگوهای گفتمان توسعه</a:t>
            </a:r>
            <a:endParaRPr lang="fa-IR"/>
          </a:p>
        </p:txBody>
      </p:sp>
    </p:spTree>
    <p:extLst>
      <p:ext uri="{BB962C8B-B14F-4D97-AF65-F5344CB8AC3E}">
        <p14:creationId xmlns:p14="http://schemas.microsoft.com/office/powerpoint/2010/main" val="2796127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گفتمان </a:t>
            </a:r>
            <a:r>
              <a:rPr lang="fa-IR" b="1" smtClean="0">
                <a:solidFill>
                  <a:srgbClr val="FF0000"/>
                </a:solidFill>
                <a:cs typeface="B Nazanin" panose="00000400000000000000" pitchFamily="2" charset="-78"/>
              </a:rPr>
              <a:t>توسعه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a:cs typeface="B Nazanin" panose="00000400000000000000" pitchFamily="2" charset="-78"/>
              </a:rPr>
              <a:t>توسعه، شيوه ای از تفکر است که آن را به سادگي به یک استراتژی مشخص یا یک برنامه</a:t>
            </a:r>
            <a:br>
              <a:rPr lang="fa-IR">
                <a:cs typeface="B Nazanin" panose="00000400000000000000" pitchFamily="2" charset="-78"/>
              </a:rPr>
            </a:br>
            <a:r>
              <a:rPr lang="fa-IR">
                <a:cs typeface="B Nazanin" panose="00000400000000000000" pitchFamily="2" charset="-78"/>
              </a:rPr>
              <a:t>نميتوان تقليل داد. توسعه، طيف متنوعي از رویه ها و چشم اندازها را به مجموعه از</a:t>
            </a:r>
            <a:br>
              <a:rPr lang="fa-IR">
                <a:cs typeface="B Nazanin" panose="00000400000000000000" pitchFamily="2" charset="-78"/>
              </a:rPr>
            </a:br>
            <a:r>
              <a:rPr lang="fa-IR">
                <a:cs typeface="B Nazanin" panose="00000400000000000000" pitchFamily="2" charset="-78"/>
              </a:rPr>
              <a:t>پيشفرضها اتصال مي دهد که پيشفرضهای گفتماني اش است، پيشفرض هایي نظير</a:t>
            </a:r>
            <a:br>
              <a:rPr lang="fa-IR">
                <a:cs typeface="B Nazanin" panose="00000400000000000000" pitchFamily="2" charset="-78"/>
              </a:rPr>
            </a:br>
            <a:r>
              <a:rPr lang="fa-IR">
                <a:cs typeface="B Nazanin" panose="00000400000000000000" pitchFamily="2" charset="-78"/>
              </a:rPr>
              <a:t>وجود مسير مشترک جهاني برای توسعه همه جوامع. </a:t>
            </a:r>
            <a:endParaRPr lang="fa-IR" smtClean="0">
              <a:cs typeface="B Nazanin" panose="00000400000000000000" pitchFamily="2" charset="-78"/>
            </a:endParaRPr>
          </a:p>
          <a:p>
            <a:pPr marL="0" indent="0" algn="just">
              <a:buNone/>
            </a:pPr>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40063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جنگ جهاني دوم به بعد، هرزماني بحث از «توسعه» شده است، </a:t>
            </a:r>
            <a:r>
              <a:rPr lang="fa-IR" smtClean="0">
                <a:cs typeface="B Nazanin" panose="00000400000000000000" pitchFamily="2" charset="-78"/>
              </a:rPr>
              <a:t>چنين </a:t>
            </a:r>
            <a:r>
              <a:rPr lang="fa-IR">
                <a:cs typeface="B Nazanin" panose="00000400000000000000" pitchFamily="2" charset="-78"/>
              </a:rPr>
              <a:t>پيشفرضهایي تلویحاً مسئله </a:t>
            </a:r>
            <a:r>
              <a:rPr lang="fa-IR" smtClean="0">
                <a:cs typeface="B Nazanin" panose="00000400000000000000" pitchFamily="2" charset="-78"/>
              </a:rPr>
              <a:t>توسعه </a:t>
            </a:r>
            <a:r>
              <a:rPr lang="fa-IR">
                <a:cs typeface="B Nazanin" panose="00000400000000000000" pitchFamily="2" charset="-78"/>
              </a:rPr>
              <a:t>را </a:t>
            </a:r>
            <a:r>
              <a:rPr lang="fa-IR" smtClean="0">
                <a:cs typeface="B Nazanin" panose="00000400000000000000" pitchFamily="2" charset="-78"/>
              </a:rPr>
              <a:t>جهت داده اند، برخي راه حلها </a:t>
            </a:r>
            <a:r>
              <a:rPr lang="fa-IR">
                <a:cs typeface="B Nazanin" panose="00000400000000000000" pitchFamily="2" charset="-78"/>
              </a:rPr>
              <a:t>را اولویت </a:t>
            </a:r>
            <a:r>
              <a:rPr lang="fa-IR" smtClean="0">
                <a:cs typeface="B Nazanin" panose="00000400000000000000" pitchFamily="2" charset="-78"/>
              </a:rPr>
              <a:t>داده اند </a:t>
            </a:r>
            <a:r>
              <a:rPr lang="fa-IR">
                <a:cs typeface="B Nazanin" panose="00000400000000000000" pitchFamily="2" charset="-78"/>
              </a:rPr>
              <a:t>و برخي دیگر را </a:t>
            </a:r>
            <a:r>
              <a:rPr lang="fa-IR" smtClean="0">
                <a:cs typeface="B Nazanin" panose="00000400000000000000" pitchFamily="2" charset="-78"/>
              </a:rPr>
              <a:t>به دست فراموشي سپرده اند</a:t>
            </a:r>
            <a:r>
              <a:rPr lang="fa-IR">
                <a:cs typeface="B Nazanin" panose="00000400000000000000" pitchFamily="2" charset="-78"/>
              </a:rPr>
              <a:t>. </a:t>
            </a:r>
            <a:r>
              <a:rPr lang="fa-IR" smtClean="0">
                <a:cs typeface="B Nazanin" panose="00000400000000000000" pitchFamily="2" charset="-78"/>
              </a:rPr>
              <a:t>توسعه به عنوان </a:t>
            </a:r>
            <a:r>
              <a:rPr lang="fa-IR">
                <a:cs typeface="B Nazanin" panose="00000400000000000000" pitchFamily="2" charset="-78"/>
              </a:rPr>
              <a:t>مفهومي مدرن، تاریخچه چنداني ندارد (ازکيا، </a:t>
            </a:r>
            <a:r>
              <a:rPr lang="fa-IR" smtClean="0">
                <a:cs typeface="B Nazanin" panose="00000400000000000000" pitchFamily="2" charset="-78"/>
              </a:rPr>
              <a:t>1381)</a:t>
            </a:r>
          </a:p>
          <a:p>
            <a:pPr marL="0" indent="0" algn="just">
              <a:buNone/>
            </a:pP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094639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پي بردن به ریشه های مفهوم توسعه بایستي به بعد از جنگ جهاني دوم </a:t>
            </a:r>
            <a:r>
              <a:rPr lang="fa-IR" smtClean="0">
                <a:cs typeface="B Nazanin" panose="00000400000000000000" pitchFamily="2" charset="-78"/>
              </a:rPr>
              <a:t>رجوع کرد</a:t>
            </a:r>
            <a:r>
              <a:rPr lang="fa-IR">
                <a:cs typeface="B Nazanin" panose="00000400000000000000" pitchFamily="2" charset="-78"/>
              </a:rPr>
              <a:t>. از آن هنگام که جهان به تدریج زیر سيطره دو ابرقدرت جنگ سرد یعني امریکا </a:t>
            </a:r>
            <a:r>
              <a:rPr lang="fa-IR" smtClean="0">
                <a:cs typeface="B Nazanin" panose="00000400000000000000" pitchFamily="2" charset="-78"/>
              </a:rPr>
              <a:t>و شوروی </a:t>
            </a:r>
            <a:r>
              <a:rPr lang="fa-IR">
                <a:cs typeface="B Nazanin" panose="00000400000000000000" pitchFamily="2" charset="-78"/>
              </a:rPr>
              <a:t>سابق قرار گرفت. براساس این قطب بندی در سطح اقتصاد و فرهنگ و </a:t>
            </a:r>
            <a:r>
              <a:rPr lang="fa-IR" smtClean="0">
                <a:cs typeface="B Nazanin" panose="00000400000000000000" pitchFamily="2" charset="-78"/>
              </a:rPr>
              <a:t>سياست دیگر </a:t>
            </a:r>
            <a:r>
              <a:rPr lang="fa-IR">
                <a:cs typeface="B Nazanin" panose="00000400000000000000" pitchFamily="2" charset="-78"/>
              </a:rPr>
              <a:t>کشورها تحولاتي رخ داد. بيشتر کشورهای جهان خود را به یکي از این دو </a:t>
            </a:r>
            <a:r>
              <a:rPr lang="fa-IR" smtClean="0">
                <a:cs typeface="B Nazanin" panose="00000400000000000000" pitchFamily="2" charset="-78"/>
              </a:rPr>
              <a:t>قطب نزدیک </a:t>
            </a:r>
            <a:r>
              <a:rPr lang="fa-IR">
                <a:cs typeface="B Nazanin" panose="00000400000000000000" pitchFamily="2" charset="-78"/>
              </a:rPr>
              <a:t>کردند. هرکدام از این قدرتها بزرگ سعي در اراله الگوی مدنظر خویش داشتند </a:t>
            </a:r>
            <a:r>
              <a:rPr lang="fa-IR" smtClean="0">
                <a:cs typeface="B Nazanin" panose="00000400000000000000" pitchFamily="2" charset="-78"/>
              </a:rPr>
              <a:t>که اهدافي </a:t>
            </a:r>
            <a:r>
              <a:rPr lang="fa-IR">
                <a:cs typeface="B Nazanin" panose="00000400000000000000" pitchFamily="2" charset="-78"/>
              </a:rPr>
              <a:t>نظير رشد و توسعه اجتماعي را به ارمغان بياورند. ابرقدرتهای زمان سعي در </a:t>
            </a:r>
            <a:r>
              <a:rPr lang="fa-IR" smtClean="0">
                <a:cs typeface="B Nazanin" panose="00000400000000000000" pitchFamily="2" charset="-78"/>
              </a:rPr>
              <a:t>نشان دادن </a:t>
            </a:r>
            <a:r>
              <a:rPr lang="fa-IR">
                <a:cs typeface="B Nazanin" panose="00000400000000000000" pitchFamily="2" charset="-78"/>
              </a:rPr>
              <a:t>برتری برنامه خویش داشتند (برژینسکي،. 1371)</a:t>
            </a:r>
          </a:p>
          <a:p>
            <a:endParaRPr lang="fa-IR"/>
          </a:p>
        </p:txBody>
      </p:sp>
    </p:spTree>
    <p:extLst>
      <p:ext uri="{BB962C8B-B14F-4D97-AF65-F5344CB8AC3E}">
        <p14:creationId xmlns:p14="http://schemas.microsoft.com/office/powerpoint/2010/main" val="680764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731520" y="1139483"/>
            <a:ext cx="10622280" cy="5107819"/>
          </a:xfrm>
          <a:prstGeom prst="rect">
            <a:avLst/>
          </a:prstGeom>
        </p:spPr>
      </p:pic>
    </p:spTree>
    <p:extLst>
      <p:ext uri="{BB962C8B-B14F-4D97-AF65-F5344CB8AC3E}">
        <p14:creationId xmlns:p14="http://schemas.microsoft.com/office/powerpoint/2010/main" val="3572161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تحت تأثير چنين </a:t>
            </a:r>
            <a:r>
              <a:rPr lang="fa-IR" smtClean="0">
                <a:cs typeface="B Nazanin" panose="00000400000000000000" pitchFamily="2" charset="-78"/>
              </a:rPr>
              <a:t>منازعه ای</a:t>
            </a:r>
            <a:r>
              <a:rPr lang="fa-IR">
                <a:cs typeface="B Nazanin" panose="00000400000000000000" pitchFamily="2" charset="-78"/>
              </a:rPr>
              <a:t>، </a:t>
            </a:r>
            <a:r>
              <a:rPr lang="fa-IR" smtClean="0">
                <a:cs typeface="B Nazanin" panose="00000400000000000000" pitchFamily="2" charset="-78"/>
              </a:rPr>
              <a:t>برنامه ریزی های توسعه برای بهبود وضعيت اجتماعي</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اقتصادی، سياسي و فرهنگي </a:t>
            </a:r>
            <a:r>
              <a:rPr lang="fa-IR" smtClean="0">
                <a:cs typeface="B Nazanin" panose="00000400000000000000" pitchFamily="2" charset="-78"/>
              </a:rPr>
              <a:t>طرح </a:t>
            </a:r>
            <a:r>
              <a:rPr lang="fa-IR">
                <a:cs typeface="B Nazanin" panose="00000400000000000000" pitchFamily="2" charset="-78"/>
              </a:rPr>
              <a:t>شد و مفهوم توسعه در تفکر </a:t>
            </a:r>
            <a:r>
              <a:rPr lang="fa-IR" smtClean="0">
                <a:cs typeface="B Nazanin" panose="00000400000000000000" pitchFamily="2" charset="-78"/>
              </a:rPr>
              <a:t>اندیشمندان مختلف جایي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برای خود پيدا کرد. جنگ قدرتهای </a:t>
            </a:r>
            <a:r>
              <a:rPr lang="fa-IR" smtClean="0">
                <a:cs typeface="B Nazanin" panose="00000400000000000000" pitchFamily="2" charset="-78"/>
              </a:rPr>
              <a:t>ایدلوئوژیک </a:t>
            </a:r>
            <a:r>
              <a:rPr lang="fa-IR">
                <a:cs typeface="B Nazanin" panose="00000400000000000000" pitchFamily="2" charset="-78"/>
              </a:rPr>
              <a:t>شرق و غرب، </a:t>
            </a:r>
            <a:r>
              <a:rPr lang="fa-IR" smtClean="0">
                <a:cs typeface="B Nazanin" panose="00000400000000000000" pitchFamily="2" charset="-78"/>
              </a:rPr>
              <a:t>بقيه کشورهای جهان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به </a:t>
            </a:r>
            <a:r>
              <a:rPr lang="fa-IR" smtClean="0">
                <a:cs typeface="B Nazanin" panose="00000400000000000000" pitchFamily="2" charset="-78"/>
              </a:rPr>
              <a:t>عرصه ای </a:t>
            </a:r>
            <a:r>
              <a:rPr lang="fa-IR">
                <a:cs typeface="B Nazanin" panose="00000400000000000000" pitchFamily="2" charset="-78"/>
              </a:rPr>
              <a:t>برای یارگيری و رقابت آنان بدل کرد.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282890" y="3971499"/>
            <a:ext cx="4558352" cy="1323832"/>
          </a:xfrm>
          <a:prstGeom prst="flowChart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جنگ قدرتهای ایدلولوژیک شرق و غرب</a:t>
            </a:r>
            <a:endParaRPr lang="fa-IR"/>
          </a:p>
        </p:txBody>
      </p:sp>
    </p:spTree>
    <p:extLst>
      <p:ext uri="{BB962C8B-B14F-4D97-AF65-F5344CB8AC3E}">
        <p14:creationId xmlns:p14="http://schemas.microsoft.com/office/powerpoint/2010/main" val="2317722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امپریاليستم جهاني در آن هنگام </a:t>
            </a:r>
            <a:r>
              <a:rPr lang="fa-IR" smtClean="0">
                <a:cs typeface="B Nazanin" panose="00000400000000000000" pitchFamily="2" charset="-78"/>
              </a:rPr>
              <a:t>اقدامهای متنوعي </a:t>
            </a:r>
            <a:r>
              <a:rPr lang="fa-IR">
                <a:cs typeface="B Nazanin" panose="00000400000000000000" pitchFamily="2" charset="-78"/>
              </a:rPr>
              <a:t>را پي گرفتند تا دیگر کشورها را قانع </a:t>
            </a:r>
            <a:r>
              <a:rPr lang="fa-IR" smtClean="0">
                <a:cs typeface="B Nazanin" panose="00000400000000000000" pitchFamily="2" charset="-78"/>
              </a:rPr>
              <a:t>کنند که الگوی مورد نظر آنها </a:t>
            </a:r>
            <a:r>
              <a:rPr lang="fa-IR">
                <a:cs typeface="B Nazanin" panose="00000400000000000000" pitchFamily="2" charset="-78"/>
              </a:rPr>
              <a:t>را </a:t>
            </a:r>
            <a:r>
              <a:rPr lang="fa-IR" smtClean="0">
                <a:cs typeface="B Nazanin" panose="00000400000000000000" pitchFamily="2" charset="-78"/>
              </a:rPr>
              <a:t>به عنوان مدلي </a:t>
            </a:r>
            <a:r>
              <a:rPr lang="fa-IR">
                <a:cs typeface="B Nazanin" panose="00000400000000000000" pitchFamily="2" charset="-78"/>
              </a:rPr>
              <a:t>انتخاب کنند و با مل به آن باني رشد و </a:t>
            </a:r>
            <a:r>
              <a:rPr lang="fa-IR" smtClean="0">
                <a:cs typeface="B Nazanin" panose="00000400000000000000" pitchFamily="2" charset="-78"/>
              </a:rPr>
              <a:t>توسعه خودشان شوند</a:t>
            </a:r>
            <a:r>
              <a:rPr lang="fa-IR">
                <a:cs typeface="B Nazanin" panose="00000400000000000000" pitchFamily="2" charset="-78"/>
              </a:rPr>
              <a:t>. </a:t>
            </a:r>
            <a:r>
              <a:rPr lang="fa-IR" smtClean="0">
                <a:cs typeface="B Nazanin" panose="00000400000000000000" pitchFamily="2" charset="-78"/>
              </a:rPr>
              <a:t>چنين مجادلهای باعث </a:t>
            </a:r>
            <a:r>
              <a:rPr lang="fa-IR">
                <a:cs typeface="B Nazanin" panose="00000400000000000000" pitchFamily="2" charset="-78"/>
              </a:rPr>
              <a:t>شد طيف </a:t>
            </a:r>
            <a:r>
              <a:rPr lang="fa-IR" smtClean="0">
                <a:cs typeface="B Nazanin" panose="00000400000000000000" pitchFamily="2" charset="-78"/>
              </a:rPr>
              <a:t>متنوعي </a:t>
            </a:r>
            <a:r>
              <a:rPr lang="fa-IR">
                <a:cs typeface="B Nazanin" panose="00000400000000000000" pitchFamily="2" charset="-78"/>
              </a:rPr>
              <a:t>از </a:t>
            </a:r>
            <a:r>
              <a:rPr lang="fa-IR" smtClean="0">
                <a:cs typeface="B Nazanin" panose="00000400000000000000" pitchFamily="2" charset="-78"/>
              </a:rPr>
              <a:t>نظریه ها </a:t>
            </a:r>
            <a:r>
              <a:rPr lang="fa-IR">
                <a:cs typeface="B Nazanin" panose="00000400000000000000" pitchFamily="2" charset="-78"/>
              </a:rPr>
              <a:t>بر </a:t>
            </a:r>
            <a:r>
              <a:rPr lang="fa-IR" smtClean="0">
                <a:cs typeface="B Nazanin" panose="00000400000000000000" pitchFamily="2" charset="-78"/>
              </a:rPr>
              <a:t>محور توسعه مطرح شوند</a:t>
            </a:r>
            <a:r>
              <a:rPr lang="fa-IR">
                <a:cs typeface="B Nazanin" panose="00000400000000000000" pitchFamily="2" charset="-78"/>
              </a:rPr>
              <a:t>. </a:t>
            </a:r>
            <a:r>
              <a:rPr lang="fa-IR" smtClean="0">
                <a:cs typeface="B Nazanin" panose="00000400000000000000" pitchFamily="2" charset="-78"/>
              </a:rPr>
              <a:t>نظریه های توسعه با فروپاشي بلوک </a:t>
            </a:r>
            <a:r>
              <a:rPr lang="fa-IR">
                <a:cs typeface="B Nazanin" panose="00000400000000000000" pitchFamily="2" charset="-78"/>
              </a:rPr>
              <a:t>شرق پایان نيافتند و </a:t>
            </a:r>
            <a:r>
              <a:rPr lang="fa-IR" smtClean="0">
                <a:cs typeface="B Nazanin" panose="00000400000000000000" pitchFamily="2" charset="-78"/>
              </a:rPr>
              <a:t>نظریه های </a:t>
            </a:r>
            <a:r>
              <a:rPr lang="fa-IR">
                <a:cs typeface="B Nazanin" panose="00000400000000000000" pitchFamily="2" charset="-78"/>
              </a:rPr>
              <a:t>گوناگون و نویني </a:t>
            </a:r>
            <a:r>
              <a:rPr lang="fa-IR" smtClean="0">
                <a:cs typeface="B Nazanin" panose="00000400000000000000" pitchFamily="2" charset="-78"/>
              </a:rPr>
              <a:t>درباره </a:t>
            </a:r>
            <a:r>
              <a:rPr lang="fa-IR">
                <a:cs typeface="B Nazanin" panose="00000400000000000000" pitchFamily="2" charset="-78"/>
              </a:rPr>
              <a:t>آن </a:t>
            </a:r>
            <a:r>
              <a:rPr lang="fa-IR" smtClean="0">
                <a:cs typeface="B Nazanin" panose="00000400000000000000" pitchFamily="2" charset="-78"/>
              </a:rPr>
              <a:t>پدیدار شد</a:t>
            </a:r>
            <a:r>
              <a:rPr lang="fa-IR">
                <a:cs typeface="B Nazanin" panose="00000400000000000000" pitchFamily="2" charset="-78"/>
              </a:rPr>
              <a:t>. </a:t>
            </a:r>
            <a:r>
              <a:rPr lang="fa-IR" smtClean="0">
                <a:cs typeface="B Nazanin" panose="00000400000000000000" pitchFamily="2" charset="-78"/>
              </a:rPr>
              <a:t>در ذیل </a:t>
            </a:r>
            <a:r>
              <a:rPr lang="fa-IR">
                <a:cs typeface="B Nazanin" panose="00000400000000000000" pitchFamily="2" charset="-78"/>
              </a:rPr>
              <a:t>چند نمونه از رویکردهای گفتمان توسعه را بررسي </a:t>
            </a:r>
            <a:r>
              <a:rPr lang="fa-IR" smtClean="0">
                <a:cs typeface="B Nazanin" panose="00000400000000000000" pitchFamily="2" charset="-78"/>
              </a:rPr>
              <a:t>و تفاوت </a:t>
            </a:r>
            <a:r>
              <a:rPr lang="fa-IR">
                <a:cs typeface="B Nazanin" panose="00000400000000000000" pitchFamily="2" charset="-78"/>
              </a:rPr>
              <a:t>و </a:t>
            </a:r>
            <a:r>
              <a:rPr lang="fa-IR" smtClean="0">
                <a:cs typeface="B Nazanin" panose="00000400000000000000" pitchFamily="2" charset="-78"/>
              </a:rPr>
              <a:t>اشتراک آنها </a:t>
            </a:r>
            <a:r>
              <a:rPr lang="fa-IR">
                <a:cs typeface="B Nazanin" panose="00000400000000000000" pitchFamily="2" charset="-78"/>
              </a:rPr>
              <a:t>را </a:t>
            </a:r>
            <a:r>
              <a:rPr lang="fa-IR" smtClean="0">
                <a:cs typeface="B Nazanin" panose="00000400000000000000" pitchFamily="2" charset="-78"/>
              </a:rPr>
              <a:t>نيز تا حدودی </a:t>
            </a:r>
            <a:r>
              <a:rPr lang="fa-IR">
                <a:cs typeface="B Nazanin" panose="00000400000000000000" pitchFamily="2" charset="-78"/>
              </a:rPr>
              <a:t>روشن ميشوند </a:t>
            </a:r>
          </a:p>
          <a:p>
            <a:endParaRPr lang="fa-IR"/>
          </a:p>
        </p:txBody>
      </p:sp>
      <p:sp>
        <p:nvSpPr>
          <p:cNvPr id="4" name="Flowchart: Process 3"/>
          <p:cNvSpPr/>
          <p:nvPr/>
        </p:nvSpPr>
        <p:spPr>
          <a:xfrm>
            <a:off x="1420837" y="4825218"/>
            <a:ext cx="3896751" cy="112541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فروپاشي بلوک شرق</a:t>
            </a:r>
            <a:endParaRPr lang="fa-IR"/>
          </a:p>
        </p:txBody>
      </p:sp>
    </p:spTree>
    <p:extLst>
      <p:ext uri="{BB962C8B-B14F-4D97-AF65-F5344CB8AC3E}">
        <p14:creationId xmlns:p14="http://schemas.microsoft.com/office/powerpoint/2010/main" val="624974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توسعه، مکتب نوسازی و مباحث مرتبط با آن از </a:t>
            </a:r>
            <a:r>
              <a:rPr lang="fa-IR" smtClean="0">
                <a:cs typeface="B Nazanin" panose="00000400000000000000" pitchFamily="2" charset="-78"/>
              </a:rPr>
              <a:t>جنگ جهاني </a:t>
            </a:r>
            <a:r>
              <a:rPr lang="fa-IR">
                <a:cs typeface="B Nazanin" panose="00000400000000000000" pitchFamily="2" charset="-78"/>
              </a:rPr>
              <a:t>دوم </a:t>
            </a:r>
            <a:r>
              <a:rPr lang="fa-IR" smtClean="0">
                <a:cs typeface="B Nazanin" panose="00000400000000000000" pitchFamily="2" charset="-78"/>
              </a:rPr>
              <a:t>به خصعوص </a:t>
            </a:r>
            <a:r>
              <a:rPr lang="fa-IR">
                <a:cs typeface="B Nazanin" panose="00000400000000000000" pitchFamily="2" charset="-78"/>
              </a:rPr>
              <a:t>در</a:t>
            </a:r>
            <a:br>
              <a:rPr lang="fa-IR">
                <a:cs typeface="B Nazanin" panose="00000400000000000000" pitchFamily="2" charset="-78"/>
              </a:rPr>
            </a:br>
            <a:r>
              <a:rPr lang="fa-IR" smtClean="0">
                <a:cs typeface="B Nazanin" panose="00000400000000000000" pitchFamily="2" charset="-78"/>
              </a:rPr>
              <a:t>آمریکا مطرح شد</a:t>
            </a:r>
            <a:r>
              <a:rPr lang="fa-IR">
                <a:cs typeface="B Nazanin" panose="00000400000000000000" pitchFamily="2" charset="-78"/>
              </a:rPr>
              <a:t>. </a:t>
            </a:r>
            <a:r>
              <a:rPr lang="fa-IR" smtClean="0">
                <a:cs typeface="B Nazanin" panose="00000400000000000000" pitchFamily="2" charset="-78"/>
              </a:rPr>
              <a:t>نسلي </a:t>
            </a:r>
            <a:r>
              <a:rPr lang="fa-IR">
                <a:cs typeface="B Nazanin" panose="00000400000000000000" pitchFamily="2" charset="-78"/>
              </a:rPr>
              <a:t>از </a:t>
            </a:r>
            <a:r>
              <a:rPr lang="fa-IR" smtClean="0">
                <a:cs typeface="B Nazanin" panose="00000400000000000000" pitchFamily="2" charset="-78"/>
              </a:rPr>
              <a:t>پژوهشگران </a:t>
            </a:r>
            <a:r>
              <a:rPr lang="fa-IR">
                <a:cs typeface="B Nazanin" panose="00000400000000000000" pitchFamily="2" charset="-78"/>
              </a:rPr>
              <a:t>در </a:t>
            </a:r>
            <a:r>
              <a:rPr lang="fa-IR" smtClean="0">
                <a:cs typeface="B Nazanin" panose="00000400000000000000" pitchFamily="2" charset="-78"/>
              </a:rPr>
              <a:t>عرصه اقتصاد</a:t>
            </a:r>
            <a:r>
              <a:rPr lang="fa-IR">
                <a:cs typeface="B Nazanin" panose="00000400000000000000" pitchFamily="2" charset="-78"/>
              </a:rPr>
              <a:t>، </a:t>
            </a:r>
            <a:r>
              <a:rPr lang="fa-IR" smtClean="0">
                <a:cs typeface="B Nazanin" panose="00000400000000000000" pitchFamily="2" charset="-78"/>
              </a:rPr>
              <a:t>سياست </a:t>
            </a:r>
            <a:r>
              <a:rPr lang="fa-IR">
                <a:cs typeface="B Nazanin" panose="00000400000000000000" pitchFamily="2" charset="-78"/>
              </a:rPr>
              <a:t>و </a:t>
            </a:r>
            <a:r>
              <a:rPr lang="fa-IR" smtClean="0">
                <a:cs typeface="B Nazanin" panose="00000400000000000000" pitchFamily="2" charset="-78"/>
              </a:rPr>
              <a:t>روانشناسي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متخصصان دیگر </a:t>
            </a:r>
            <a:r>
              <a:rPr lang="fa-IR" smtClean="0">
                <a:cs typeface="B Nazanin" panose="00000400000000000000" pitchFamily="2" charset="-78"/>
              </a:rPr>
              <a:t>حوزه ها </a:t>
            </a:r>
            <a:r>
              <a:rPr lang="fa-IR">
                <a:cs typeface="B Nazanin" panose="00000400000000000000" pitchFamily="2" charset="-78"/>
              </a:rPr>
              <a:t>بسيج گشته و سعي داشتند دولتها و موانع توسعه در جهان </a:t>
            </a:r>
            <a:r>
              <a:rPr lang="fa-IR" smtClean="0">
                <a:cs typeface="B Nazanin" panose="00000400000000000000" pitchFamily="2" charset="-78"/>
              </a:rPr>
              <a:t>سوم</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ازجمله آمریکای </a:t>
            </a:r>
            <a:r>
              <a:rPr lang="fa-IR" smtClean="0">
                <a:cs typeface="B Nazanin" panose="00000400000000000000" pitchFamily="2" charset="-78"/>
              </a:rPr>
              <a:t>لاتين </a:t>
            </a:r>
            <a:r>
              <a:rPr lang="fa-IR">
                <a:cs typeface="B Nazanin" panose="00000400000000000000" pitchFamily="2" charset="-78"/>
              </a:rPr>
              <a:t>را شناسایي کنند. شورای </a:t>
            </a:r>
            <a:r>
              <a:rPr lang="fa-IR" smtClean="0">
                <a:cs typeface="B Nazanin" panose="00000400000000000000" pitchFamily="2" charset="-78"/>
              </a:rPr>
              <a:t>تحقيقات اجتماعي با سرپرستي گابریل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آلموند </a:t>
            </a:r>
            <a:r>
              <a:rPr lang="fa-IR" smtClean="0">
                <a:cs typeface="B Nazanin" panose="00000400000000000000" pitchFamily="2" charset="-78"/>
              </a:rPr>
              <a:t>از </a:t>
            </a:r>
            <a:r>
              <a:rPr lang="fa-IR">
                <a:cs typeface="B Nazanin" panose="00000400000000000000" pitchFamily="2" charset="-78"/>
              </a:rPr>
              <a:t>فعالين در این زمينه بود. گروه </a:t>
            </a:r>
            <a:r>
              <a:rPr lang="fa-IR" smtClean="0">
                <a:cs typeface="B Nazanin" panose="00000400000000000000" pitchFamily="2" charset="-78"/>
              </a:rPr>
              <a:t>پيش گفته نحله ای </a:t>
            </a:r>
            <a:r>
              <a:rPr lang="fa-IR">
                <a:cs typeface="B Nazanin" panose="00000400000000000000" pitchFamily="2" charset="-78"/>
              </a:rPr>
              <a:t>در </a:t>
            </a:r>
            <a:r>
              <a:rPr lang="fa-IR" smtClean="0">
                <a:cs typeface="B Nazanin" panose="00000400000000000000" pitchFamily="2" charset="-78"/>
              </a:rPr>
              <a:t>مطالعه توسعه طرحریزی </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کردند </a:t>
            </a:r>
            <a:r>
              <a:rPr lang="fa-IR" smtClean="0">
                <a:cs typeface="B Nazanin" panose="00000400000000000000" pitchFamily="2" charset="-78"/>
              </a:rPr>
              <a:t>که </a:t>
            </a:r>
            <a:r>
              <a:rPr lang="fa-IR">
                <a:cs typeface="B Nazanin" panose="00000400000000000000" pitchFamily="2" charset="-78"/>
              </a:rPr>
              <a:t>به مکتب نوسازی ش</a:t>
            </a:r>
            <a:r>
              <a:rPr lang="fa-IR" smtClean="0">
                <a:cs typeface="B Nazanin" panose="00000400000000000000" pitchFamily="2" charset="-78"/>
              </a:rPr>
              <a:t>هرت </a:t>
            </a:r>
            <a:r>
              <a:rPr lang="fa-IR">
                <a:cs typeface="B Nazanin" panose="00000400000000000000" pitchFamily="2" charset="-78"/>
              </a:rPr>
              <a:t>یافت</a:t>
            </a:r>
            <a:r>
              <a:rPr lang="fa-IR" smtClean="0">
                <a:cs typeface="B Nazanin" panose="00000400000000000000" pitchFamily="2" charset="-78"/>
              </a:rPr>
              <a:t>.</a:t>
            </a:r>
          </a:p>
          <a:p>
            <a:pPr algn="just"/>
            <a:r>
              <a:rPr lang="fa-IR" smtClean="0">
                <a:cs typeface="B Nazanin" panose="00000400000000000000" pitchFamily="2" charset="-78"/>
              </a:rPr>
              <a:t>اندیشمندان </a:t>
            </a:r>
            <a:r>
              <a:rPr lang="fa-IR">
                <a:cs typeface="B Nazanin" panose="00000400000000000000" pitchFamily="2" charset="-78"/>
              </a:rPr>
              <a:t>این مکتب با انتشار کتاب و </a:t>
            </a:r>
            <a:r>
              <a:rPr lang="fa-IR" smtClean="0">
                <a:cs typeface="B Nazanin" panose="00000400000000000000" pitchFamily="2" charset="-78"/>
              </a:rPr>
              <a:t>اشاره دیدگاه ها</a:t>
            </a:r>
            <a:r>
              <a:rPr lang="fa-IR">
                <a:cs typeface="B Nazanin" panose="00000400000000000000" pitchFamily="2" charset="-78"/>
              </a:rPr>
              <a:t>، </a:t>
            </a:r>
            <a:r>
              <a:rPr lang="fa-IR" smtClean="0">
                <a:cs typeface="B Nazanin" panose="00000400000000000000" pitchFamily="2" charset="-78"/>
              </a:rPr>
              <a:t>نظریه خود </a:t>
            </a:r>
            <a:r>
              <a:rPr lang="fa-IR">
                <a:cs typeface="B Nazanin" panose="00000400000000000000" pitchFamily="2" charset="-78"/>
              </a:rPr>
              <a:t>را </a:t>
            </a:r>
            <a:r>
              <a:rPr lang="fa-IR" smtClean="0">
                <a:cs typeface="B Nazanin" panose="00000400000000000000" pitchFamily="2" charset="-78"/>
              </a:rPr>
              <a:t>بيان کردند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نسلي سر برآورد که </a:t>
            </a:r>
            <a:r>
              <a:rPr lang="fa-IR" smtClean="0">
                <a:cs typeface="B Nazanin" panose="00000400000000000000" pitchFamily="2" charset="-78"/>
              </a:rPr>
              <a:t>ایده های </a:t>
            </a:r>
            <a:r>
              <a:rPr lang="fa-IR">
                <a:cs typeface="B Nazanin" panose="00000400000000000000" pitchFamily="2" charset="-78"/>
              </a:rPr>
              <a:t>آن مکتب را در کشورهای </a:t>
            </a:r>
            <a:r>
              <a:rPr lang="fa-IR" smtClean="0">
                <a:cs typeface="B Nazanin" panose="00000400000000000000" pitchFamily="2" charset="-78"/>
              </a:rPr>
              <a:t>جهان سوم پياده کنند </a:t>
            </a:r>
            <a:r>
              <a:rPr lang="fa-IR">
                <a:cs typeface="B Nazanin" panose="00000400000000000000" pitchFamily="2" charset="-78"/>
              </a:rPr>
              <a:t>و </a:t>
            </a:r>
            <a:r>
              <a:rPr lang="fa-IR" smtClean="0">
                <a:cs typeface="B Nazanin" panose="00000400000000000000" pitchFamily="2" charset="-78"/>
              </a:rPr>
              <a:t>نگرش</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آنان در توسعه را </a:t>
            </a:r>
            <a:r>
              <a:rPr lang="fa-IR" smtClean="0">
                <a:cs typeface="B Nazanin" panose="00000400000000000000" pitchFamily="2" charset="-78"/>
              </a:rPr>
              <a:t>اشاعه </a:t>
            </a:r>
            <a:r>
              <a:rPr lang="fa-IR">
                <a:cs typeface="B Nazanin" panose="00000400000000000000" pitchFamily="2" charset="-78"/>
              </a:rPr>
              <a:t>دهند.</a:t>
            </a:r>
          </a:p>
        </p:txBody>
      </p:sp>
    </p:spTree>
    <p:extLst>
      <p:ext uri="{BB962C8B-B14F-4D97-AF65-F5344CB8AC3E}">
        <p14:creationId xmlns:p14="http://schemas.microsoft.com/office/powerpoint/2010/main" val="29732184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نظریه های </a:t>
            </a:r>
            <a:r>
              <a:rPr lang="fa-IR">
                <a:cs typeface="B Nazanin" panose="00000400000000000000" pitchFamily="2" charset="-78"/>
              </a:rPr>
              <a:t>نوسازی </a:t>
            </a:r>
            <a:r>
              <a:rPr lang="fa-IR" smtClean="0">
                <a:cs typeface="B Nazanin" panose="00000400000000000000" pitchFamily="2" charset="-78"/>
              </a:rPr>
              <a:t>شاخه های متنوعي </a:t>
            </a:r>
            <a:r>
              <a:rPr lang="fa-IR">
                <a:cs typeface="B Nazanin" panose="00000400000000000000" pitchFamily="2" charset="-78"/>
              </a:rPr>
              <a:t>دارد، نوسازی </a:t>
            </a:r>
            <a:r>
              <a:rPr lang="fa-IR" smtClean="0">
                <a:cs typeface="B Nazanin" panose="00000400000000000000" pitchFamily="2" charset="-78"/>
              </a:rPr>
              <a:t>سياسي، رواني</a:t>
            </a:r>
            <a:r>
              <a:rPr lang="fa-IR">
                <a:cs typeface="B Nazanin" panose="00000400000000000000" pitchFamily="2" charset="-78"/>
              </a:rPr>
              <a:t>، اقتصادی (ازکيا و غفاری، </a:t>
            </a:r>
            <a:r>
              <a:rPr lang="fa-IR" smtClean="0">
                <a:cs typeface="B Nazanin" panose="00000400000000000000" pitchFamily="2" charset="-78"/>
              </a:rPr>
              <a:t>1387) هر </a:t>
            </a:r>
            <a:r>
              <a:rPr lang="fa-IR">
                <a:cs typeface="B Nazanin" panose="00000400000000000000" pitchFamily="2" charset="-78"/>
              </a:rPr>
              <a:t>یک از </a:t>
            </a:r>
            <a:r>
              <a:rPr lang="fa-IR" smtClean="0">
                <a:cs typeface="B Nazanin" panose="00000400000000000000" pitchFamily="2" charset="-78"/>
              </a:rPr>
              <a:t>شاخه های پيش گفته مسئله توسعه را چشم انداز </a:t>
            </a:r>
            <a:r>
              <a:rPr lang="fa-IR">
                <a:cs typeface="B Nazanin" panose="00000400000000000000" pitchFamily="2" charset="-78"/>
              </a:rPr>
              <a:t>خاصي مورد تبيين قرار ميدهد. </a:t>
            </a:r>
            <a:r>
              <a:rPr lang="fa-IR" smtClean="0">
                <a:cs typeface="B Nazanin" panose="00000400000000000000" pitchFamily="2" charset="-78"/>
              </a:rPr>
              <a:t>نوشته های </a:t>
            </a:r>
            <a:r>
              <a:rPr lang="fa-IR">
                <a:cs typeface="B Nazanin" panose="00000400000000000000" pitchFamily="2" charset="-78"/>
              </a:rPr>
              <a:t>اورت هيگن </a:t>
            </a:r>
            <a:r>
              <a:rPr lang="fa-IR" smtClean="0">
                <a:cs typeface="B Nazanin" panose="00000400000000000000" pitchFamily="2" charset="-78"/>
              </a:rPr>
              <a:t>،تالکوت پارسنز</a:t>
            </a:r>
            <a:r>
              <a:rPr lang="fa-IR">
                <a:cs typeface="B Nazanin" panose="00000400000000000000" pitchFamily="2" charset="-78"/>
              </a:rPr>
              <a:t>، </a:t>
            </a:r>
            <a:r>
              <a:rPr lang="fa-IR" smtClean="0">
                <a:cs typeface="B Nazanin" panose="00000400000000000000" pitchFamily="2" charset="-78"/>
              </a:rPr>
              <a:t>نيل</a:t>
            </a:r>
            <a:r>
              <a:rPr lang="fa-IR">
                <a:cs typeface="B Nazanin" panose="00000400000000000000" pitchFamily="2" charset="-78"/>
              </a:rPr>
              <a:t> </a:t>
            </a:r>
            <a:r>
              <a:rPr lang="fa-IR" smtClean="0">
                <a:cs typeface="B Nazanin" panose="00000400000000000000" pitchFamily="2" charset="-78"/>
              </a:rPr>
              <a:t>اسملسر، دانيل لرنر،ساموئل </a:t>
            </a:r>
            <a:r>
              <a:rPr lang="fa-IR">
                <a:cs typeface="B Nazanin" panose="00000400000000000000" pitchFamily="2" charset="-78"/>
              </a:rPr>
              <a:t>هانتينگتون، والتر </a:t>
            </a:r>
            <a:r>
              <a:rPr lang="fa-IR" smtClean="0">
                <a:cs typeface="B Nazanin" panose="00000400000000000000" pitchFamily="2" charset="-78"/>
              </a:rPr>
              <a:t>روستو، شومپيتر و </a:t>
            </a:r>
            <a:r>
              <a:rPr lang="fa-IR">
                <a:cs typeface="B Nazanin" panose="00000400000000000000" pitchFamily="2" charset="-78"/>
              </a:rPr>
              <a:t>بسياری </a:t>
            </a:r>
            <a:r>
              <a:rPr lang="fa-IR" smtClean="0">
                <a:cs typeface="B Nazanin" panose="00000400000000000000" pitchFamily="2" charset="-78"/>
              </a:rPr>
              <a:t>دیگر در زمينه نظریه </a:t>
            </a:r>
            <a:r>
              <a:rPr lang="fa-IR">
                <a:cs typeface="B Nazanin" panose="00000400000000000000" pitchFamily="2" charset="-78"/>
              </a:rPr>
              <a:t>نوسازی بودند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416617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نظریه های </a:t>
            </a:r>
            <a:r>
              <a:rPr lang="fa-IR">
                <a:cs typeface="B Nazanin" panose="00000400000000000000" pitchFamily="2" charset="-78"/>
              </a:rPr>
              <a:t>نوسازی کشورهای مختلف را به دو دسته </a:t>
            </a:r>
            <a:r>
              <a:rPr lang="fa-IR" smtClean="0">
                <a:cs typeface="B Nazanin" panose="00000400000000000000" pitchFamily="2" charset="-78"/>
              </a:rPr>
              <a:t>تقسيم مي کنند</a:t>
            </a:r>
            <a:r>
              <a:rPr lang="fa-IR">
                <a:cs typeface="B Nazanin" panose="00000400000000000000" pitchFamily="2" charset="-78"/>
              </a:rPr>
              <a:t>، </a:t>
            </a:r>
            <a:r>
              <a:rPr lang="fa-IR" smtClean="0">
                <a:cs typeface="B Nazanin" panose="00000400000000000000" pitchFamily="2" charset="-78"/>
              </a:rPr>
              <a:t>جوامع مدرن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سنتي و </a:t>
            </a:r>
            <a:r>
              <a:rPr lang="fa-IR" smtClean="0">
                <a:cs typeface="B Nazanin" panose="00000400000000000000" pitchFamily="2" charset="-78"/>
              </a:rPr>
              <a:t>اعتقاد </a:t>
            </a:r>
            <a:r>
              <a:rPr lang="fa-IR">
                <a:cs typeface="B Nazanin" panose="00000400000000000000" pitchFamily="2" charset="-78"/>
              </a:rPr>
              <a:t>دارند همه جوامع </a:t>
            </a:r>
            <a:r>
              <a:rPr lang="fa-IR" smtClean="0">
                <a:cs typeface="B Nazanin" panose="00000400000000000000" pitchFamily="2" charset="-78"/>
              </a:rPr>
              <a:t>به شکلي اجتناب ناپذیر </a:t>
            </a:r>
            <a:r>
              <a:rPr lang="fa-IR">
                <a:cs typeface="B Nazanin" panose="00000400000000000000" pitchFamily="2" charset="-78"/>
              </a:rPr>
              <a:t>حرکتي تکاملي را از </a:t>
            </a:r>
            <a:r>
              <a:rPr lang="fa-IR" smtClean="0">
                <a:cs typeface="B Nazanin" panose="00000400000000000000" pitchFamily="2" charset="-78"/>
              </a:rPr>
              <a:t>سر ميگذارند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 چنين حرکتي از جامعه سنتي به سمت جامعه مدرن خواهد بود و نقطعه اوج </a:t>
            </a:r>
            <a:r>
              <a:rPr lang="fa-IR" smtClean="0">
                <a:cs typeface="B Nazanin" panose="00000400000000000000" pitchFamily="2" charset="-78"/>
              </a:rPr>
              <a:t>آنان جامعه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غربي است؛ بنابراین جهتي واحد برای </a:t>
            </a:r>
            <a:r>
              <a:rPr lang="fa-IR" smtClean="0">
                <a:cs typeface="B Nazanin" panose="00000400000000000000" pitchFamily="2" charset="-78"/>
              </a:rPr>
              <a:t>توسعه تاریخي جوامع وجود </a:t>
            </a:r>
            <a:r>
              <a:rPr lang="fa-IR">
                <a:cs typeface="B Nazanin" panose="00000400000000000000" pitchFamily="2" charset="-78"/>
              </a:rPr>
              <a:t>دارد و </a:t>
            </a:r>
            <a:r>
              <a:rPr lang="fa-IR" smtClean="0">
                <a:cs typeface="B Nazanin" panose="00000400000000000000" pitchFamily="2" charset="-78"/>
              </a:rPr>
              <a:t>ضرورتاً </a:t>
            </a:r>
            <a:r>
              <a:rPr lang="fa-IR">
                <a:cs typeface="B Nazanin" panose="00000400000000000000" pitchFamily="2" charset="-78"/>
              </a:rPr>
              <a:t>در</a:t>
            </a:r>
            <a:br>
              <a:rPr lang="fa-IR">
                <a:cs typeface="B Nazanin" panose="00000400000000000000" pitchFamily="2" charset="-78"/>
              </a:rPr>
            </a:br>
            <a:r>
              <a:rPr lang="fa-IR" smtClean="0">
                <a:cs typeface="B Nazanin" panose="00000400000000000000" pitchFamily="2" charset="-78"/>
              </a:rPr>
              <a:t>همه جا </a:t>
            </a:r>
            <a:r>
              <a:rPr lang="fa-IR">
                <a:cs typeface="B Nazanin" panose="00000400000000000000" pitchFamily="2" charset="-78"/>
              </a:rPr>
              <a:t>تکرار ميشود. </a:t>
            </a:r>
            <a:r>
              <a:rPr lang="fa-IR" smtClean="0">
                <a:cs typeface="B Nazanin" panose="00000400000000000000" pitchFamily="2" charset="-78"/>
              </a:rPr>
              <a:t>از نظر </a:t>
            </a:r>
            <a:r>
              <a:rPr lang="fa-IR">
                <a:cs typeface="B Nazanin" panose="00000400000000000000" pitchFamily="2" charset="-78"/>
              </a:rPr>
              <a:t>آنان جامعه مدرن </a:t>
            </a:r>
            <a:r>
              <a:rPr lang="fa-IR" smtClean="0">
                <a:cs typeface="B Nazanin" panose="00000400000000000000" pitchFamily="2" charset="-78"/>
              </a:rPr>
              <a:t>کم کم </a:t>
            </a:r>
            <a:r>
              <a:rPr lang="fa-IR">
                <a:cs typeface="B Nazanin" panose="00000400000000000000" pitchFamily="2" charset="-78"/>
              </a:rPr>
              <a:t>با زوال جامعه سنتي حاکم خواهد </a:t>
            </a:r>
            <a:r>
              <a:rPr lang="fa-IR" smtClean="0">
                <a:cs typeface="B Nazanin" panose="00000400000000000000" pitchFamily="2" charset="-78"/>
              </a:rPr>
              <a:t>شد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نظریههای نوسازی </a:t>
            </a:r>
            <a:r>
              <a:rPr lang="fa-IR" smtClean="0">
                <a:cs typeface="B Nazanin" panose="00000400000000000000" pitchFamily="2" charset="-78"/>
              </a:rPr>
              <a:t>چنين اند </a:t>
            </a:r>
            <a:r>
              <a:rPr lang="fa-IR">
                <a:cs typeface="B Nazanin" panose="00000400000000000000" pitchFamily="2" charset="-78"/>
              </a:rPr>
              <a:t>که کشورهای غربي </a:t>
            </a:r>
            <a:r>
              <a:rPr lang="fa-IR" smtClean="0">
                <a:cs typeface="B Nazanin" panose="00000400000000000000" pitchFamily="2" charset="-78"/>
              </a:rPr>
              <a:t>همچون اروپا </a:t>
            </a:r>
            <a:r>
              <a:rPr lang="fa-IR">
                <a:cs typeface="B Nazanin" panose="00000400000000000000" pitchFamily="2" charset="-78"/>
              </a:rPr>
              <a:t>و </a:t>
            </a:r>
            <a:r>
              <a:rPr lang="fa-IR" smtClean="0">
                <a:cs typeface="B Nazanin" panose="00000400000000000000" pitchFamily="2" charset="-78"/>
              </a:rPr>
              <a:t>آمریکا توسعه یافته ترین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جوامع جهان هستند و سایر جوامع نيز باید از مدل توسعه آنان تقليد کنند که توسعه بيابند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77108" y="4923691"/>
            <a:ext cx="3812344" cy="125327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زوال جامعه سنتي</a:t>
            </a:r>
            <a:endParaRPr lang="fa-IR"/>
          </a:p>
        </p:txBody>
      </p:sp>
    </p:spTree>
    <p:extLst>
      <p:ext uri="{BB962C8B-B14F-4D97-AF65-F5344CB8AC3E}">
        <p14:creationId xmlns:p14="http://schemas.microsoft.com/office/powerpoint/2010/main" val="926758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مکتب </a:t>
            </a:r>
            <a:r>
              <a:rPr lang="fa-IR" smtClean="0">
                <a:cs typeface="B Nazanin" panose="00000400000000000000" pitchFamily="2" charset="-78"/>
              </a:rPr>
              <a:t>وابستگي </a:t>
            </a:r>
            <a:r>
              <a:rPr lang="fa-IR">
                <a:cs typeface="B Nazanin" panose="00000400000000000000" pitchFamily="2" charset="-78"/>
              </a:rPr>
              <a:t>در </a:t>
            </a:r>
            <a:r>
              <a:rPr lang="fa-IR" smtClean="0">
                <a:cs typeface="B Nazanin" panose="00000400000000000000" pitchFamily="2" charset="-78"/>
              </a:rPr>
              <a:t>نسبت با مکتب نوسازی شکل گرفت </a:t>
            </a:r>
            <a:r>
              <a:rPr lang="fa-IR">
                <a:cs typeface="B Nazanin" panose="00000400000000000000" pitchFamily="2" charset="-78"/>
              </a:rPr>
              <a:t>و در </a:t>
            </a:r>
            <a:r>
              <a:rPr lang="fa-IR" smtClean="0">
                <a:cs typeface="B Nazanin" panose="00000400000000000000" pitchFamily="2" charset="-78"/>
              </a:rPr>
              <a:t>دهه های بعدی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نظریه های </a:t>
            </a:r>
            <a:r>
              <a:rPr lang="fa-IR">
                <a:cs typeface="B Nazanin" panose="00000400000000000000" pitchFamily="2" charset="-78"/>
              </a:rPr>
              <a:t>طرفداران مکتب نوسازی که پيشتر بر موانع دروني توسعه </a:t>
            </a:r>
            <a:r>
              <a:rPr lang="fa-IR" smtClean="0">
                <a:cs typeface="B Nazanin" panose="00000400000000000000" pitchFamily="2" charset="-78"/>
              </a:rPr>
              <a:t>جامعه تأکيد داشتند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را مورد نقد قرار دادند. مکتب </a:t>
            </a:r>
            <a:r>
              <a:rPr lang="fa-IR" smtClean="0">
                <a:cs typeface="B Nazanin" panose="00000400000000000000" pitchFamily="2" charset="-78"/>
              </a:rPr>
              <a:t>پيش گفته </a:t>
            </a:r>
            <a:r>
              <a:rPr lang="fa-IR">
                <a:cs typeface="B Nazanin" panose="00000400000000000000" pitchFamily="2" charset="-78"/>
              </a:rPr>
              <a:t>توجهش بر تداوم شکستهای اقتصادی </a:t>
            </a:r>
            <a:r>
              <a:rPr lang="fa-IR" smtClean="0">
                <a:cs typeface="B Nazanin" panose="00000400000000000000" pitchFamily="2" charset="-78"/>
              </a:rPr>
              <a:t>کشورهای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آمریکای </a:t>
            </a:r>
            <a:r>
              <a:rPr lang="fa-IR" smtClean="0">
                <a:cs typeface="B Nazanin" panose="00000400000000000000" pitchFamily="2" charset="-78"/>
              </a:rPr>
              <a:t>لاتين </a:t>
            </a:r>
            <a:r>
              <a:rPr lang="fa-IR">
                <a:cs typeface="B Nazanin" panose="00000400000000000000" pitchFamily="2" charset="-78"/>
              </a:rPr>
              <a:t>بود. دیدگاه مکتب وابستگي معتقد بود که امروزه جوامع </a:t>
            </a:r>
            <a:r>
              <a:rPr lang="fa-IR" smtClean="0">
                <a:cs typeface="B Nazanin" panose="00000400000000000000" pitchFamily="2" charset="-78"/>
              </a:rPr>
              <a:t>توسعه نيافته بخشي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از کل جهان هستند. آنان مخالف نظر جریان نوسازی، توسعه اقتصادی طي مراحل </a:t>
            </a:r>
            <a:r>
              <a:rPr lang="fa-IR" smtClean="0">
                <a:cs typeface="B Nazanin" panose="00000400000000000000" pitchFamily="2" charset="-78"/>
              </a:rPr>
              <a:t>متوالي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رد </a:t>
            </a:r>
            <a:r>
              <a:rPr lang="fa-IR" smtClean="0">
                <a:cs typeface="B Nazanin" panose="00000400000000000000" pitchFamily="2" charset="-78"/>
              </a:rPr>
              <a:t>مي کنند </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214651" y="4339988"/>
            <a:ext cx="4653886" cy="126924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تداوم شکستهای اقتصادی کشورهای</a:t>
            </a:r>
            <a:br>
              <a:rPr lang="fa-IR" sz="2800">
                <a:solidFill>
                  <a:prstClr val="black"/>
                </a:solidFill>
                <a:cs typeface="B Nazanin" panose="00000400000000000000" pitchFamily="2" charset="-78"/>
              </a:rPr>
            </a:br>
            <a:r>
              <a:rPr lang="fa-IR" sz="2800">
                <a:solidFill>
                  <a:prstClr val="black"/>
                </a:solidFill>
                <a:cs typeface="B Nazanin" panose="00000400000000000000" pitchFamily="2" charset="-78"/>
              </a:rPr>
              <a:t>آمریکای لاتين</a:t>
            </a:r>
            <a:endParaRPr lang="fa-IR"/>
          </a:p>
        </p:txBody>
      </p:sp>
    </p:spTree>
    <p:extLst>
      <p:ext uri="{BB962C8B-B14F-4D97-AF65-F5344CB8AC3E}">
        <p14:creationId xmlns:p14="http://schemas.microsoft.com/office/powerpoint/2010/main" val="3160657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a:solidFill>
                  <a:srgbClr val="FF0000"/>
                </a:solidFill>
                <a:cs typeface="B Nazanin" panose="00000400000000000000" pitchFamily="2" charset="-78"/>
              </a:rPr>
              <a:t>نتایج زیر نيز به دست آمده است</a:t>
            </a:r>
            <a:r>
              <a:rPr lang="fa-IR" smtClean="0">
                <a:cs typeface="B Nazanin" panose="00000400000000000000" pitchFamily="2" charset="-78"/>
              </a:rPr>
              <a:t>:</a:t>
            </a:r>
            <a:endParaRPr lang="fa-IR">
              <a:cs typeface="B Nazanin" panose="00000400000000000000" pitchFamily="2" charset="-78"/>
            </a:endParaRPr>
          </a:p>
        </p:txBody>
      </p:sp>
      <p:sp>
        <p:nvSpPr>
          <p:cNvPr id="3" name="Content Placeholder 2"/>
          <p:cNvSpPr>
            <a:spLocks noGrp="1"/>
          </p:cNvSpPr>
          <p:nvPr>
            <p:ph idx="1"/>
          </p:nvPr>
        </p:nvSpPr>
        <p:spPr/>
        <p:txBody>
          <a:bodyPr>
            <a:normAutofit fontScale="92500"/>
          </a:bodyPr>
          <a:lstStyle/>
          <a:p>
            <a:pPr algn="just"/>
            <a:r>
              <a:rPr lang="fa-IR" smtClean="0">
                <a:cs typeface="B Nazanin" panose="00000400000000000000" pitchFamily="2" charset="-78"/>
              </a:rPr>
              <a:t>1- گفتمان توسعه </a:t>
            </a:r>
            <a:r>
              <a:rPr lang="fa-IR">
                <a:cs typeface="B Nazanin" panose="00000400000000000000" pitchFamily="2" charset="-78"/>
              </a:rPr>
              <a:t>از </a:t>
            </a:r>
            <a:r>
              <a:rPr lang="fa-IR" smtClean="0">
                <a:cs typeface="B Nazanin" panose="00000400000000000000" pitchFamily="2" charset="-78"/>
              </a:rPr>
              <a:t>مفاهيمي چون غرب محعوری، اقتصادمحوری</a:t>
            </a:r>
            <a:r>
              <a:rPr lang="fa-IR">
                <a:cs typeface="B Nazanin" panose="00000400000000000000" pitchFamily="2" charset="-78"/>
              </a:rPr>
              <a:t>، رشد محوری و تحميلي بودن تشکيل شده است. </a:t>
            </a:r>
            <a:endParaRPr lang="fa-IR" smtClean="0">
              <a:cs typeface="B Nazanin" panose="00000400000000000000" pitchFamily="2" charset="-78"/>
            </a:endParaRPr>
          </a:p>
          <a:p>
            <a:pPr algn="just"/>
            <a:r>
              <a:rPr lang="fa-IR" smtClean="0">
                <a:cs typeface="B Nazanin" panose="00000400000000000000" pitchFamily="2" charset="-78"/>
              </a:rPr>
              <a:t>2- پساتوسعه </a:t>
            </a:r>
            <a:r>
              <a:rPr lang="fa-IR">
                <a:cs typeface="B Nazanin" panose="00000400000000000000" pitchFamily="2" charset="-78"/>
              </a:rPr>
              <a:t>به </a:t>
            </a:r>
            <a:r>
              <a:rPr lang="fa-IR" smtClean="0">
                <a:cs typeface="B Nazanin" panose="00000400000000000000" pitchFamily="2" charset="-78"/>
              </a:rPr>
              <a:t>عنوان بدیلي درمقابل توسعه </a:t>
            </a:r>
            <a:r>
              <a:rPr lang="fa-IR">
                <a:cs typeface="B Nazanin" panose="00000400000000000000" pitchFamily="2" charset="-78"/>
              </a:rPr>
              <a:t>قرار گرفته است و رویکرد پوششي متأخرترین رویکردی است که </a:t>
            </a:r>
            <a:r>
              <a:rPr lang="fa-IR" smtClean="0">
                <a:cs typeface="B Nazanin" panose="00000400000000000000" pitchFamily="2" charset="-78"/>
              </a:rPr>
              <a:t>بر این بستر شکل گرفته است</a:t>
            </a:r>
            <a:r>
              <a:rPr lang="fa-IR">
                <a:cs typeface="B Nazanin" panose="00000400000000000000" pitchFamily="2" charset="-78"/>
              </a:rPr>
              <a:t>. </a:t>
            </a:r>
            <a:endParaRPr lang="fa-IR" smtClean="0">
              <a:cs typeface="B Nazanin" panose="00000400000000000000" pitchFamily="2" charset="-78"/>
            </a:endParaRPr>
          </a:p>
          <a:p>
            <a:pPr algn="just"/>
            <a:r>
              <a:rPr lang="fa-IR" smtClean="0">
                <a:cs typeface="B Nazanin" panose="00000400000000000000" pitchFamily="2" charset="-78"/>
              </a:rPr>
              <a:t>3- پساتوسعه </a:t>
            </a:r>
            <a:r>
              <a:rPr lang="fa-IR">
                <a:cs typeface="B Nazanin" panose="00000400000000000000" pitchFamily="2" charset="-78"/>
              </a:rPr>
              <a:t>و اکوسوسياليسم نيز در راستای پوشش قرار دارند ولي محدود و </a:t>
            </a:r>
            <a:r>
              <a:rPr lang="fa-IR" smtClean="0">
                <a:cs typeface="B Nazanin" panose="00000400000000000000" pitchFamily="2" charset="-78"/>
              </a:rPr>
              <a:t>تک محور هستند.</a:t>
            </a:r>
          </a:p>
          <a:p>
            <a:pPr marL="0" indent="0" algn="just">
              <a:buNone/>
            </a:pP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4- با </a:t>
            </a:r>
            <a:r>
              <a:rPr lang="fa-IR">
                <a:cs typeface="B Nazanin" panose="00000400000000000000" pitchFamily="2" charset="-78"/>
              </a:rPr>
              <a:t>توجه به پيامدهای توسعه اتخاذ رویکرد پوششي موجه قلمداد شده است تا هر </a:t>
            </a:r>
            <a:r>
              <a:rPr lang="fa-IR" smtClean="0">
                <a:cs typeface="B Nazanin" panose="00000400000000000000" pitchFamily="2" charset="-78"/>
              </a:rPr>
              <a:t>جامعه ای براساس</a:t>
            </a:r>
          </a:p>
          <a:p>
            <a:pPr marL="0" indent="0" algn="just">
              <a:buNone/>
            </a:pPr>
            <a:r>
              <a:rPr lang="fa-IR" smtClean="0">
                <a:cs typeface="B Nazanin" panose="00000400000000000000" pitchFamily="2" charset="-78"/>
              </a:rPr>
              <a:t>قابليتهای </a:t>
            </a:r>
            <a:r>
              <a:rPr lang="fa-IR">
                <a:cs typeface="B Nazanin" panose="00000400000000000000" pitchFamily="2" charset="-78"/>
              </a:rPr>
              <a:t>درونياش شکوفا گردد</a:t>
            </a:r>
            <a:r>
              <a:rPr lang="fa-IR" smtClean="0">
                <a:cs typeface="B Nazanin" panose="00000400000000000000" pitchFamily="2" charset="-78"/>
              </a:rPr>
              <a:t>.</a:t>
            </a:r>
          </a:p>
          <a:p>
            <a:pPr marL="0" indent="0" algn="just">
              <a:buNone/>
            </a:pPr>
            <a:r>
              <a:rPr lang="fa-IR" smtClean="0">
                <a:cs typeface="B Nazanin" panose="00000400000000000000" pitchFamily="2" charset="-78"/>
              </a:rPr>
              <a:t>-</a:t>
            </a:r>
            <a:r>
              <a:rPr lang="fa-IR">
                <a:cs typeface="B Nazanin" panose="00000400000000000000" pitchFamily="2" charset="-78"/>
              </a:rPr>
              <a:t>5رویکرد پوششي به ظرفيتهای دروني مردمي </a:t>
            </a:r>
            <a:r>
              <a:rPr lang="fa-IR" smtClean="0">
                <a:cs typeface="B Nazanin" panose="00000400000000000000" pitchFamily="2" charset="-78"/>
              </a:rPr>
              <a:t>چون </a:t>
            </a:r>
            <a:r>
              <a:rPr lang="en-US" smtClean="0">
                <a:cs typeface="B Nazanin" panose="00000400000000000000" pitchFamily="2" charset="-78"/>
              </a:rPr>
              <a:t>NGO</a:t>
            </a:r>
            <a:r>
              <a:rPr lang="fa-IR" smtClean="0">
                <a:cs typeface="B Nazanin" panose="00000400000000000000" pitchFamily="2" charset="-78"/>
              </a:rPr>
              <a:t> اتکاپدارد</a:t>
            </a:r>
            <a:endParaRPr lang="fa-IR">
              <a:cs typeface="B Nazanin" panose="00000400000000000000" pitchFamily="2" charset="-78"/>
            </a:endParaRPr>
          </a:p>
        </p:txBody>
      </p:sp>
    </p:spTree>
    <p:extLst>
      <p:ext uri="{BB962C8B-B14F-4D97-AF65-F5344CB8AC3E}">
        <p14:creationId xmlns:p14="http://schemas.microsoft.com/office/powerpoint/2010/main" val="1500938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آنان </a:t>
            </a:r>
            <a:r>
              <a:rPr lang="fa-IR" smtClean="0">
                <a:cs typeface="B Nazanin" panose="00000400000000000000" pitchFamily="2" charset="-78"/>
              </a:rPr>
              <a:t>اعتقاد </a:t>
            </a:r>
            <a:r>
              <a:rPr lang="fa-IR">
                <a:cs typeface="B Nazanin" panose="00000400000000000000" pitchFamily="2" charset="-78"/>
              </a:rPr>
              <a:t>دارند که توسعه را </a:t>
            </a:r>
            <a:r>
              <a:rPr lang="fa-IR" smtClean="0">
                <a:cs typeface="B Nazanin" panose="00000400000000000000" pitchFamily="2" charset="-78"/>
              </a:rPr>
              <a:t>نمي توان </a:t>
            </a:r>
            <a:r>
              <a:rPr lang="fa-IR">
                <a:cs typeface="B Nazanin" panose="00000400000000000000" pitchFamily="2" charset="-78"/>
              </a:rPr>
              <a:t>حاصل ساخت جامعه </a:t>
            </a:r>
            <a:r>
              <a:rPr lang="fa-IR" smtClean="0">
                <a:cs typeface="B Nazanin" panose="00000400000000000000" pitchFamily="2" charset="-78"/>
              </a:rPr>
              <a:t>یا ویژگيهای اجتماعي</a:t>
            </a:r>
            <a:r>
              <a:rPr lang="fa-IR">
                <a:cs typeface="B Nazanin" panose="00000400000000000000" pitchFamily="2" charset="-78"/>
              </a:rPr>
              <a:t>، </a:t>
            </a:r>
            <a:br>
              <a:rPr lang="fa-IR">
                <a:cs typeface="B Nazanin" panose="00000400000000000000" pitchFamily="2" charset="-78"/>
              </a:rPr>
            </a:br>
            <a:r>
              <a:rPr lang="fa-IR">
                <a:cs typeface="B Nazanin" panose="00000400000000000000" pitchFamily="2" charset="-78"/>
              </a:rPr>
              <a:t>اقتصادی، سياسي و فرهنگي آن دانست، </a:t>
            </a:r>
            <a:r>
              <a:rPr lang="fa-IR" smtClean="0">
                <a:cs typeface="B Nazanin" panose="00000400000000000000" pitchFamily="2" charset="-78"/>
              </a:rPr>
              <a:t>توسعه یافتگي دلیل </a:t>
            </a:r>
            <a:r>
              <a:rPr lang="fa-IR">
                <a:cs typeface="B Nazanin" panose="00000400000000000000" pitchFamily="2" charset="-78"/>
              </a:rPr>
              <a:t>تاریخي دارد و </a:t>
            </a:r>
            <a:r>
              <a:rPr lang="fa-IR" smtClean="0">
                <a:cs typeface="B Nazanin" panose="00000400000000000000" pitchFamily="2" charset="-78"/>
              </a:rPr>
              <a:t>تا حد زیادی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آن را </a:t>
            </a:r>
            <a:r>
              <a:rPr lang="fa-IR" smtClean="0">
                <a:cs typeface="B Nazanin" panose="00000400000000000000" pitchFamily="2" charset="-78"/>
              </a:rPr>
              <a:t>نتيجه ارتباط گذشته </a:t>
            </a:r>
            <a:r>
              <a:rPr lang="fa-IR">
                <a:cs typeface="B Nazanin" panose="00000400000000000000" pitchFamily="2" charset="-78"/>
              </a:rPr>
              <a:t>و </a:t>
            </a:r>
            <a:r>
              <a:rPr lang="fa-IR" smtClean="0">
                <a:cs typeface="B Nazanin" panose="00000400000000000000" pitchFamily="2" charset="-78"/>
              </a:rPr>
              <a:t>روابط اقتصادی بين کشورهای توسعه نيافته </a:t>
            </a:r>
            <a:r>
              <a:rPr lang="fa-IR">
                <a:cs typeface="B Nazanin" panose="00000400000000000000" pitchFamily="2" charset="-78"/>
              </a:rPr>
              <a:t>(</a:t>
            </a:r>
            <a:r>
              <a:rPr lang="fa-IR" smtClean="0">
                <a:cs typeface="B Nazanin" panose="00000400000000000000" pitchFamily="2" charset="-78"/>
              </a:rPr>
              <a:t>اقمار</a:t>
            </a:r>
            <a:r>
              <a:rPr lang="fa-IR">
                <a:cs typeface="B Nazanin" panose="00000400000000000000" pitchFamily="2" charset="-78"/>
              </a:rPr>
              <a:t>) و</a:t>
            </a:r>
            <a:br>
              <a:rPr lang="fa-IR">
                <a:cs typeface="B Nazanin" panose="00000400000000000000" pitchFamily="2" charset="-78"/>
              </a:rPr>
            </a:br>
            <a:r>
              <a:rPr lang="fa-IR" smtClean="0">
                <a:cs typeface="B Nazanin" panose="00000400000000000000" pitchFamily="2" charset="-78"/>
              </a:rPr>
              <a:t>کشورهای توسعه یافته </a:t>
            </a:r>
            <a:r>
              <a:rPr lang="fa-IR">
                <a:cs typeface="B Nazanin" panose="00000400000000000000" pitchFamily="2" charset="-78"/>
              </a:rPr>
              <a:t>(</a:t>
            </a:r>
            <a:r>
              <a:rPr lang="fa-IR" smtClean="0">
                <a:cs typeface="B Nazanin" panose="00000400000000000000" pitchFamily="2" charset="-78"/>
              </a:rPr>
              <a:t>متروپل</a:t>
            </a:r>
            <a:r>
              <a:rPr lang="fa-IR">
                <a:cs typeface="B Nazanin" panose="00000400000000000000" pitchFamily="2" charset="-78"/>
              </a:rPr>
              <a:t>) </a:t>
            </a:r>
            <a:r>
              <a:rPr lang="fa-IR" smtClean="0">
                <a:cs typeface="B Nazanin" panose="00000400000000000000" pitchFamily="2" charset="-78"/>
              </a:rPr>
              <a:t>مي بينند </a:t>
            </a:r>
            <a:r>
              <a:rPr lang="fa-IR">
                <a:cs typeface="B Nazanin" panose="00000400000000000000" pitchFamily="2" charset="-78"/>
              </a:rPr>
              <a:t>(</a:t>
            </a:r>
            <a:r>
              <a:rPr lang="fa-IR" smtClean="0">
                <a:cs typeface="B Nazanin" panose="00000400000000000000" pitchFamily="2" charset="-78"/>
              </a:rPr>
              <a:t>ازکيا </a:t>
            </a:r>
            <a:r>
              <a:rPr lang="fa-IR">
                <a:cs typeface="B Nazanin" panose="00000400000000000000" pitchFamily="2" charset="-78"/>
              </a:rPr>
              <a:t>و </a:t>
            </a:r>
            <a:r>
              <a:rPr lang="fa-IR" smtClean="0">
                <a:cs typeface="B Nazanin" panose="00000400000000000000" pitchFamily="2" charset="-78"/>
              </a:rPr>
              <a:t>غفاری، 1387) به عبارت دیگر</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مشکلهای </a:t>
            </a:r>
            <a:r>
              <a:rPr lang="fa-IR" smtClean="0">
                <a:cs typeface="B Nazanin" panose="00000400000000000000" pitchFamily="2" charset="-78"/>
              </a:rPr>
              <a:t>عمده </a:t>
            </a:r>
            <a:r>
              <a:rPr lang="fa-IR">
                <a:cs typeface="B Nazanin" panose="00000400000000000000" pitchFamily="2" charset="-78"/>
              </a:rPr>
              <a:t>جوامع جهان سوم از </a:t>
            </a:r>
            <a:r>
              <a:rPr lang="fa-IR" smtClean="0">
                <a:cs typeface="B Nazanin" panose="00000400000000000000" pitchFamily="2" charset="-78"/>
              </a:rPr>
              <a:t>مسائل </a:t>
            </a:r>
            <a:r>
              <a:rPr lang="fa-IR">
                <a:cs typeface="B Nazanin" panose="00000400000000000000" pitchFamily="2" charset="-78"/>
              </a:rPr>
              <a:t>دروني این جوامع نشئت </a:t>
            </a:r>
            <a:r>
              <a:rPr lang="fa-IR" smtClean="0">
                <a:cs typeface="B Nazanin" panose="00000400000000000000" pitchFamily="2" charset="-78"/>
              </a:rPr>
              <a:t>نگرفته است بلکه</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مسائل </a:t>
            </a:r>
            <a:r>
              <a:rPr lang="fa-IR">
                <a:cs typeface="B Nazanin" panose="00000400000000000000" pitchFamily="2" charset="-78"/>
              </a:rPr>
              <a:t>بيروني و تحميلي در آن </a:t>
            </a:r>
            <a:r>
              <a:rPr lang="fa-IR" smtClean="0">
                <a:cs typeface="B Nazanin" panose="00000400000000000000" pitchFamily="2" charset="-78"/>
              </a:rPr>
              <a:t>نقش </a:t>
            </a:r>
            <a:r>
              <a:rPr lang="fa-IR">
                <a:cs typeface="B Nazanin" panose="00000400000000000000" pitchFamily="2" charset="-78"/>
              </a:rPr>
              <a:t>دارد. </a:t>
            </a:r>
            <a:r>
              <a:rPr lang="fa-IR" smtClean="0">
                <a:cs typeface="B Nazanin" panose="00000400000000000000" pitchFamily="2" charset="-78"/>
              </a:rPr>
              <a:t>از نظر نظریه پردازان مکتب وابستگي</a:t>
            </a:r>
            <a:r>
              <a:rPr lang="fa-IR">
                <a:cs typeface="B Nazanin" panose="00000400000000000000" pitchFamily="2" charset="-78"/>
              </a:rPr>
              <a:t>، </a:t>
            </a:r>
            <a:r>
              <a:rPr lang="fa-IR" smtClean="0">
                <a:cs typeface="B Nazanin" panose="00000400000000000000" pitchFamily="2" charset="-78"/>
              </a:rPr>
              <a:t>چنين</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ادعایي </a:t>
            </a:r>
            <a:r>
              <a:rPr lang="fa-IR">
                <a:cs typeface="B Nazanin" panose="00000400000000000000" pitchFamily="2" charset="-78"/>
              </a:rPr>
              <a:t>که </a:t>
            </a:r>
            <a:r>
              <a:rPr lang="fa-IR" smtClean="0">
                <a:cs typeface="B Nazanin" panose="00000400000000000000" pitchFamily="2" charset="-78"/>
              </a:rPr>
              <a:t>نظریه پردازان </a:t>
            </a:r>
            <a:r>
              <a:rPr lang="fa-IR">
                <a:cs typeface="B Nazanin" panose="00000400000000000000" pitchFamily="2" charset="-78"/>
              </a:rPr>
              <a:t>نوسازی درباره تجربه تاریخي جوامع </a:t>
            </a:r>
            <a:r>
              <a:rPr lang="fa-IR" smtClean="0">
                <a:cs typeface="B Nazanin" panose="00000400000000000000" pitchFamily="2" charset="-78"/>
              </a:rPr>
              <a:t>توسعه یافته مطرح کرده اند که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این روال برای دیگر جوامع هم تکرار </a:t>
            </a:r>
            <a:r>
              <a:rPr lang="fa-IR" smtClean="0">
                <a:cs typeface="B Nazanin" panose="00000400000000000000" pitchFamily="2" charset="-78"/>
              </a:rPr>
              <a:t>مي شود</a:t>
            </a:r>
            <a:r>
              <a:rPr lang="fa-IR">
                <a:cs typeface="B Nazanin" panose="00000400000000000000" pitchFamily="2" charset="-78"/>
              </a:rPr>
              <a:t>، </a:t>
            </a:r>
            <a:r>
              <a:rPr lang="fa-IR" smtClean="0">
                <a:cs typeface="B Nazanin" panose="00000400000000000000" pitchFamily="2" charset="-78"/>
              </a:rPr>
              <a:t>ادعای بي اساسي است</a:t>
            </a:r>
            <a:r>
              <a:rPr lang="fa-IR">
                <a:cs typeface="B Nazanin" panose="00000400000000000000" pitchFamily="2" charset="-78"/>
              </a:rPr>
              <a:t>. </a:t>
            </a:r>
            <a:r>
              <a:rPr lang="fa-IR" smtClean="0">
                <a:cs typeface="B Nazanin" panose="00000400000000000000" pitchFamily="2" charset="-78"/>
              </a:rPr>
              <a:t>دیدگاه وابستگي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نخست در حوزه آمریکای </a:t>
            </a:r>
            <a:r>
              <a:rPr lang="fa-IR" smtClean="0">
                <a:cs typeface="B Nazanin" panose="00000400000000000000" pitchFamily="2" charset="-78"/>
              </a:rPr>
              <a:t>لاتين </a:t>
            </a:r>
            <a:r>
              <a:rPr lang="fa-IR">
                <a:cs typeface="B Nazanin" panose="00000400000000000000" pitchFamily="2" charset="-78"/>
              </a:rPr>
              <a:t>و در واکنش به </a:t>
            </a:r>
            <a:r>
              <a:rPr lang="fa-IR" smtClean="0">
                <a:cs typeface="B Nazanin" panose="00000400000000000000" pitchFamily="2" charset="-78"/>
              </a:rPr>
              <a:t>عدم </a:t>
            </a:r>
            <a:r>
              <a:rPr lang="fa-IR">
                <a:cs typeface="B Nazanin" panose="00000400000000000000" pitchFamily="2" charset="-78"/>
              </a:rPr>
              <a:t>موفقيعت </a:t>
            </a:r>
            <a:r>
              <a:rPr lang="fa-IR" smtClean="0">
                <a:cs typeface="B Nazanin" panose="00000400000000000000" pitchFamily="2" charset="-78"/>
              </a:rPr>
              <a:t>برنامعه های سازمان ملل </a:t>
            </a:r>
            <a:r>
              <a:rPr lang="fa-IR">
                <a:cs typeface="B Nazanin" panose="00000400000000000000" pitchFamily="2" charset="-78"/>
              </a:rPr>
              <a:t>در</a:t>
            </a:r>
            <a:br>
              <a:rPr lang="fa-IR">
                <a:cs typeface="B Nazanin" panose="00000400000000000000" pitchFamily="2" charset="-78"/>
              </a:rPr>
            </a:br>
            <a:r>
              <a:rPr lang="fa-IR">
                <a:cs typeface="B Nazanin" panose="00000400000000000000" pitchFamily="2" charset="-78"/>
              </a:rPr>
              <a:t>آنجا در دهه 1960شکل گرفت </a:t>
            </a:r>
            <a:endParaRPr lang="fa-IR" smtClean="0">
              <a:cs typeface="B Nazanin" panose="00000400000000000000" pitchFamily="2" charset="-78"/>
            </a:endParaRPr>
          </a:p>
          <a:p>
            <a:pPr algn="just"/>
            <a:endParaRPr lang="fa-IR">
              <a:cs typeface="B Nazanin" panose="00000400000000000000" pitchFamily="2" charset="-78"/>
            </a:endParaRPr>
          </a:p>
        </p:txBody>
      </p:sp>
    </p:spTree>
    <p:extLst>
      <p:ext uri="{BB962C8B-B14F-4D97-AF65-F5344CB8AC3E}">
        <p14:creationId xmlns:p14="http://schemas.microsoft.com/office/powerpoint/2010/main" val="12499548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230806" y="1825625"/>
            <a:ext cx="7122994" cy="4351338"/>
          </a:xfrm>
        </p:spPr>
        <p:txBody>
          <a:bodyPr>
            <a:normAutofit/>
          </a:bodyPr>
          <a:lstStyle/>
          <a:p>
            <a:pPr algn="just"/>
            <a:r>
              <a:rPr lang="fa-IR" smtClean="0">
                <a:cs typeface="B Nazanin" panose="00000400000000000000" pitchFamily="2" charset="-78"/>
              </a:rPr>
              <a:t>نظریه پردازاني همچون آندره گوندر فرانک ،پل باران و دوسانتوس به ارائه</a:t>
            </a:r>
            <a:r>
              <a:rPr lang="fa-IR">
                <a:cs typeface="B Nazanin" panose="00000400000000000000" pitchFamily="2" charset="-78"/>
              </a:rPr>
              <a:t> </a:t>
            </a:r>
            <a:r>
              <a:rPr lang="fa-IR" smtClean="0">
                <a:cs typeface="B Nazanin" panose="00000400000000000000" pitchFamily="2" charset="-78"/>
              </a:rPr>
              <a:t>دیدگاههایي </a:t>
            </a:r>
            <a:r>
              <a:rPr lang="fa-IR">
                <a:cs typeface="B Nazanin" panose="00000400000000000000" pitchFamily="2" charset="-78"/>
              </a:rPr>
              <a:t>پرداختند که </a:t>
            </a:r>
            <a:r>
              <a:rPr lang="fa-IR" smtClean="0">
                <a:cs typeface="B Nazanin" panose="00000400000000000000" pitchFamily="2" charset="-78"/>
              </a:rPr>
              <a:t>زیر عنوان مکتب وابستگي گرد آمد </a:t>
            </a:r>
            <a:r>
              <a:rPr lang="fa-IR">
                <a:cs typeface="B Nazanin" panose="00000400000000000000" pitchFamily="2" charset="-78"/>
              </a:rPr>
              <a:t>(</a:t>
            </a:r>
            <a:r>
              <a:rPr lang="fa-IR" smtClean="0">
                <a:cs typeface="B Nazanin" panose="00000400000000000000" pitchFamily="2" charset="-78"/>
              </a:rPr>
              <a:t>کاوه،1389) دیدگاه</a:t>
            </a:r>
            <a:r>
              <a:rPr lang="fa-IR">
                <a:cs typeface="B Nazanin" panose="00000400000000000000" pitchFamily="2" charset="-78"/>
              </a:rPr>
              <a:t> </a:t>
            </a:r>
            <a:r>
              <a:rPr lang="fa-IR" smtClean="0">
                <a:cs typeface="B Nazanin" panose="00000400000000000000" pitchFamily="2" charset="-78"/>
              </a:rPr>
              <a:t>وابستگي </a:t>
            </a:r>
            <a:r>
              <a:rPr lang="fa-IR">
                <a:cs typeface="B Nazanin" panose="00000400000000000000" pitchFamily="2" charset="-78"/>
              </a:rPr>
              <a:t>از دهه 1970آماج انتقادها واقع </a:t>
            </a:r>
            <a:r>
              <a:rPr lang="fa-IR" smtClean="0">
                <a:cs typeface="B Nazanin" panose="00000400000000000000" pitchFamily="2" charset="-78"/>
              </a:rPr>
              <a:t>شد</a:t>
            </a:r>
            <a:r>
              <a:rPr lang="fa-IR">
                <a:cs typeface="B Nazanin" panose="00000400000000000000" pitchFamily="2" charset="-78"/>
              </a:rPr>
              <a:t>. </a:t>
            </a:r>
            <a:r>
              <a:rPr lang="fa-IR" smtClean="0">
                <a:cs typeface="B Nazanin" panose="00000400000000000000" pitchFamily="2" charset="-78"/>
              </a:rPr>
              <a:t>رویکرد وابستگي دیدگاههای نوسازی را اصلا </a:t>
            </a:r>
            <a:r>
              <a:rPr lang="fa-IR">
                <a:cs typeface="B Nazanin" panose="00000400000000000000" pitchFamily="2" charset="-78"/>
              </a:rPr>
              <a:t>کرد، همانطور که بيان شد </a:t>
            </a:r>
            <a:r>
              <a:rPr lang="fa-IR" smtClean="0">
                <a:cs typeface="B Nazanin" panose="00000400000000000000" pitchFamily="2" charset="-78"/>
              </a:rPr>
              <a:t>مکتب وابستگي توسعه نيافتگي کشورهای مختلف را ناشي </a:t>
            </a:r>
            <a:r>
              <a:rPr lang="fa-IR">
                <a:cs typeface="B Nazanin" panose="00000400000000000000" pitchFamily="2" charset="-78"/>
              </a:rPr>
              <a:t>از روابط تاریخي کشورها </a:t>
            </a:r>
            <a:r>
              <a:rPr lang="fa-IR" smtClean="0">
                <a:cs typeface="B Nazanin" panose="00000400000000000000" pitchFamily="2" charset="-78"/>
              </a:rPr>
              <a:t>مي داند </a:t>
            </a:r>
            <a:r>
              <a:rPr lang="fa-IR">
                <a:cs typeface="B Nazanin" panose="00000400000000000000" pitchFamily="2" charset="-78"/>
              </a:rPr>
              <a:t>و ساختارهای دروني را مهم </a:t>
            </a:r>
            <a:r>
              <a:rPr lang="fa-IR" smtClean="0">
                <a:cs typeface="B Nazanin" panose="00000400000000000000" pitchFamily="2" charset="-78"/>
              </a:rPr>
              <a:t>نمي داند</a:t>
            </a:r>
            <a:r>
              <a:rPr lang="fa-IR">
                <a:cs typeface="B Nazanin" panose="00000400000000000000" pitchFamily="2" charset="-78"/>
              </a:rPr>
              <a:t>.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1825625"/>
            <a:ext cx="3269776" cy="2828262"/>
          </a:xfrm>
          <a:prstGeom prst="rect">
            <a:avLst/>
          </a:prstGeom>
        </p:spPr>
      </p:pic>
      <p:sp>
        <p:nvSpPr>
          <p:cNvPr id="5" name="TextBox 4"/>
          <p:cNvSpPr txBox="1"/>
          <p:nvPr/>
        </p:nvSpPr>
        <p:spPr>
          <a:xfrm>
            <a:off x="1281752" y="4788824"/>
            <a:ext cx="2382672" cy="523220"/>
          </a:xfrm>
          <a:prstGeom prst="rect">
            <a:avLst/>
          </a:prstGeom>
          <a:noFill/>
        </p:spPr>
        <p:txBody>
          <a:bodyPr wrap="square" rtlCol="1">
            <a:spAutoFit/>
          </a:bodyPr>
          <a:lstStyle/>
          <a:p>
            <a:pPr algn="ctr"/>
            <a:r>
              <a:rPr lang="fa-IR" sz="2800">
                <a:solidFill>
                  <a:prstClr val="black"/>
                </a:solidFill>
                <a:cs typeface="B Nazanin" panose="00000400000000000000" pitchFamily="2" charset="-78"/>
              </a:rPr>
              <a:t>آندره گوندر فرانک</a:t>
            </a:r>
            <a:endParaRPr lang="fa-IR"/>
          </a:p>
        </p:txBody>
      </p:sp>
    </p:spTree>
    <p:extLst>
      <p:ext uri="{BB962C8B-B14F-4D97-AF65-F5344CB8AC3E}">
        <p14:creationId xmlns:p14="http://schemas.microsoft.com/office/powerpoint/2010/main" val="24693254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بعدها </a:t>
            </a:r>
            <a:r>
              <a:rPr lang="fa-IR" smtClean="0">
                <a:cs typeface="B Nazanin" panose="00000400000000000000" pitchFamily="2" charset="-78"/>
              </a:rPr>
              <a:t>مکتعب وابستگي </a:t>
            </a:r>
            <a:r>
              <a:rPr lang="fa-IR">
                <a:cs typeface="B Nazanin" panose="00000400000000000000" pitchFamily="2" charset="-78"/>
              </a:rPr>
              <a:t>هم مورد انتقاد قرار گرفت، اما باوجود این مکتب وابستگي بعا پایعهریزی </a:t>
            </a:r>
            <a:r>
              <a:rPr lang="fa-IR" smtClean="0">
                <a:cs typeface="B Nazanin" panose="00000400000000000000" pitchFamily="2" charset="-78"/>
              </a:rPr>
              <a:t>نگرشعي تازه </a:t>
            </a:r>
            <a:r>
              <a:rPr lang="fa-IR">
                <a:cs typeface="B Nazanin" panose="00000400000000000000" pitchFamily="2" charset="-78"/>
              </a:rPr>
              <a:t>در مورد توسعه شروع شده است و متفکرانش د یل کمتر توسعه یافتن بين </a:t>
            </a:r>
            <a:r>
              <a:rPr lang="fa-IR" smtClean="0">
                <a:cs typeface="B Nazanin" panose="00000400000000000000" pitchFamily="2" charset="-78"/>
              </a:rPr>
              <a:t>کشعورهای جنوب </a:t>
            </a:r>
            <a:r>
              <a:rPr lang="fa-IR">
                <a:cs typeface="B Nazanin" panose="00000400000000000000" pitchFamily="2" charset="-78"/>
              </a:rPr>
              <a:t>و شمال را بر پایه رابطه نابرابر دانسته و بر ایعن اسعاس توانسعته رویکعردی </a:t>
            </a:r>
            <a:r>
              <a:rPr lang="fa-IR" smtClean="0">
                <a:cs typeface="B Nazanin" panose="00000400000000000000" pitchFamily="2" charset="-78"/>
              </a:rPr>
              <a:t>راهگشعا برای </a:t>
            </a:r>
            <a:r>
              <a:rPr lang="fa-IR">
                <a:cs typeface="B Nazanin" panose="00000400000000000000" pitchFamily="2" charset="-78"/>
              </a:rPr>
              <a:t>توسعه کشورهای آمریکای تين باشد </a:t>
            </a:r>
          </a:p>
          <a:p>
            <a:endParaRPr lang="fa-IR"/>
          </a:p>
        </p:txBody>
      </p:sp>
      <p:sp>
        <p:nvSpPr>
          <p:cNvPr id="4" name="Flowchart: Terminator 3"/>
          <p:cNvSpPr/>
          <p:nvPr/>
        </p:nvSpPr>
        <p:spPr>
          <a:xfrm>
            <a:off x="1392702" y="4009292"/>
            <a:ext cx="4332849" cy="1688123"/>
          </a:xfrm>
          <a:prstGeom prst="flowChartTermina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a:ln w="22225">
                  <a:solidFill>
                    <a:schemeClr val="accent2"/>
                  </a:solidFill>
                  <a:prstDash val="solid"/>
                </a:ln>
                <a:solidFill>
                  <a:schemeClr val="accent2">
                    <a:lumMod val="40000"/>
                    <a:lumOff val="60000"/>
                  </a:schemeClr>
                </a:solidFill>
                <a:cs typeface="B Nazanin" panose="00000400000000000000" pitchFamily="2" charset="-78"/>
              </a:rPr>
              <a:t>انتقاد</a:t>
            </a:r>
            <a:endParaRPr lang="fa-IR" sz="2400"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3844206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مکتب اِکلا </a:t>
            </a:r>
            <a:r>
              <a:rPr lang="fa-IR" smtClean="0">
                <a:cs typeface="B Nazanin" panose="00000400000000000000" pitchFamily="2" charset="-78"/>
              </a:rPr>
              <a:t>(</a:t>
            </a:r>
            <a:r>
              <a:rPr lang="en-US" smtClean="0">
                <a:cs typeface="B Nazanin" panose="00000400000000000000" pitchFamily="2" charset="-78"/>
              </a:rPr>
              <a:t>ECLA</a:t>
            </a:r>
            <a:r>
              <a:rPr lang="fa-IR" smtClean="0">
                <a:cs typeface="B Nazanin" panose="00000400000000000000" pitchFamily="2" charset="-78"/>
              </a:rPr>
              <a:t>) نيز </a:t>
            </a:r>
            <a:r>
              <a:rPr lang="fa-IR">
                <a:cs typeface="B Nazanin" panose="00000400000000000000" pitchFamily="2" charset="-78"/>
              </a:rPr>
              <a:t>نگرشي بود که </a:t>
            </a:r>
            <a:r>
              <a:rPr lang="fa-IR" smtClean="0">
                <a:cs typeface="B Nazanin" panose="00000400000000000000" pitchFamily="2" charset="-78"/>
              </a:rPr>
              <a:t>در مقابل </a:t>
            </a:r>
            <a:r>
              <a:rPr lang="fa-IR">
                <a:cs typeface="B Nazanin" panose="00000400000000000000" pitchFamily="2" charset="-78"/>
              </a:rPr>
              <a:t>اندیشه نوسازی </a:t>
            </a:r>
            <a:r>
              <a:rPr lang="fa-IR" smtClean="0">
                <a:cs typeface="B Nazanin" panose="00000400000000000000" pitchFamily="2" charset="-78"/>
              </a:rPr>
              <a:t>طرح </a:t>
            </a:r>
            <a:r>
              <a:rPr lang="fa-IR">
                <a:cs typeface="B Nazanin" panose="00000400000000000000" pitchFamily="2" charset="-78"/>
              </a:rPr>
              <a:t>شد. </a:t>
            </a:r>
            <a:r>
              <a:rPr lang="fa-IR" smtClean="0">
                <a:cs typeface="B Nazanin" panose="00000400000000000000" pitchFamily="2" charset="-78"/>
              </a:rPr>
              <a:t>اندیشمندان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این رویکرد توسعه درونزا را محور کار قرار دادند و </a:t>
            </a:r>
            <a:r>
              <a:rPr lang="fa-IR" smtClean="0">
                <a:cs typeface="B Nazanin" panose="00000400000000000000" pitchFamily="2" charset="-78"/>
              </a:rPr>
              <a:t>معتقد بودند که افزون بر ساختار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تقسيم جهان به دو بخش، ساختهای دوگانهای نيز در کشورهای </a:t>
            </a:r>
            <a:r>
              <a:rPr lang="fa-IR" smtClean="0">
                <a:cs typeface="B Nazanin" panose="00000400000000000000" pitchFamily="2" charset="-78"/>
              </a:rPr>
              <a:t>توسعه نيافته به خصوص</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امریکای </a:t>
            </a:r>
            <a:r>
              <a:rPr lang="fa-IR" smtClean="0">
                <a:cs typeface="B Nazanin" panose="00000400000000000000" pitchFamily="2" charset="-78"/>
              </a:rPr>
              <a:t>لاتين </a:t>
            </a:r>
            <a:r>
              <a:rPr lang="fa-IR">
                <a:cs typeface="B Nazanin" panose="00000400000000000000" pitchFamily="2" charset="-78"/>
              </a:rPr>
              <a:t>وجود دارد که در </a:t>
            </a:r>
            <a:r>
              <a:rPr lang="fa-IR" smtClean="0">
                <a:cs typeface="B Nazanin" panose="00000400000000000000" pitchFamily="2" charset="-78"/>
              </a:rPr>
              <a:t>ارتباط </a:t>
            </a:r>
            <a:r>
              <a:rPr lang="fa-IR">
                <a:cs typeface="B Nazanin" panose="00000400000000000000" pitchFamily="2" charset="-78"/>
              </a:rPr>
              <a:t>با </a:t>
            </a:r>
            <a:r>
              <a:rPr lang="fa-IR" smtClean="0">
                <a:cs typeface="B Nazanin" panose="00000400000000000000" pitchFamily="2" charset="-78"/>
              </a:rPr>
              <a:t>کشورهای دیگر این ساخت دوگانه مدرن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سنتي شکافش </a:t>
            </a:r>
            <a:r>
              <a:rPr lang="fa-IR" smtClean="0">
                <a:cs typeface="B Nazanin" panose="00000400000000000000" pitchFamily="2" charset="-78"/>
              </a:rPr>
              <a:t>گسترده تر </a:t>
            </a:r>
            <a:r>
              <a:rPr lang="fa-IR">
                <a:cs typeface="B Nazanin" panose="00000400000000000000" pitchFamily="2" charset="-78"/>
              </a:rPr>
              <a:t>ميشود. آنها </a:t>
            </a:r>
            <a:r>
              <a:rPr lang="fa-IR" smtClean="0">
                <a:cs typeface="B Nazanin" panose="00000400000000000000" pitchFamily="2" charset="-78"/>
              </a:rPr>
              <a:t>راه حل </a:t>
            </a:r>
            <a:r>
              <a:rPr lang="fa-IR">
                <a:cs typeface="B Nazanin" panose="00000400000000000000" pitchFamily="2" charset="-78"/>
              </a:rPr>
              <a:t>را در «جایگزیني واردات و راهبرد تشویق </a:t>
            </a:r>
            <a:r>
              <a:rPr lang="fa-IR" smtClean="0">
                <a:cs typeface="B Nazanin" panose="00000400000000000000" pitchFamily="2" charset="-78"/>
              </a:rPr>
              <a:t>به صادرات</a:t>
            </a:r>
            <a:r>
              <a:rPr lang="fa-IR">
                <a:cs typeface="B Nazanin" panose="00000400000000000000" pitchFamily="2" charset="-78"/>
              </a:rPr>
              <a:t>» ميبيننعد (ازکيعا و </a:t>
            </a:r>
            <a:r>
              <a:rPr lang="fa-IR" smtClean="0">
                <a:cs typeface="B Nazanin" panose="00000400000000000000" pitchFamily="2" charset="-78"/>
              </a:rPr>
              <a:t>غفاری</a:t>
            </a:r>
            <a:r>
              <a:rPr lang="fa-IR">
                <a:cs typeface="B Nazanin" panose="00000400000000000000" pitchFamily="2" charset="-78"/>
              </a:rPr>
              <a:t>، </a:t>
            </a:r>
            <a:r>
              <a:rPr lang="fa-IR" smtClean="0">
                <a:cs typeface="B Nazanin" panose="00000400000000000000" pitchFamily="2" charset="-78"/>
              </a:rPr>
              <a:t>1387)</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603717" y="4318782"/>
            <a:ext cx="3446585" cy="102694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رویکرد توسعه درونزا</a:t>
            </a:r>
            <a:endParaRPr lang="fa-IR"/>
          </a:p>
        </p:txBody>
      </p:sp>
    </p:spTree>
    <p:extLst>
      <p:ext uri="{BB962C8B-B14F-4D97-AF65-F5344CB8AC3E}">
        <p14:creationId xmlns:p14="http://schemas.microsoft.com/office/powerpoint/2010/main" val="42240833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mtClean="0">
                <a:cs typeface="B Nazanin" panose="00000400000000000000" pitchFamily="2" charset="-78"/>
              </a:rPr>
              <a:t>رائول پربيش سلسو فورتادو </a:t>
            </a:r>
            <a:r>
              <a:rPr lang="fa-IR">
                <a:cs typeface="B Nazanin" panose="00000400000000000000" pitchFamily="2" charset="-78"/>
              </a:rPr>
              <a:t>و </a:t>
            </a:r>
            <a:r>
              <a:rPr lang="fa-IR" smtClean="0">
                <a:cs typeface="B Nazanin" panose="00000400000000000000" pitchFamily="2" charset="-78"/>
              </a:rPr>
              <a:t>اسوالدو</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سونکل </a:t>
            </a:r>
            <a:r>
              <a:rPr lang="fa-IR" smtClean="0">
                <a:cs typeface="B Nazanin" panose="00000400000000000000" pitchFamily="2" charset="-78"/>
              </a:rPr>
              <a:t>از </a:t>
            </a:r>
            <a:r>
              <a:rPr lang="fa-IR">
                <a:cs typeface="B Nazanin" panose="00000400000000000000" pitchFamily="2" charset="-78"/>
              </a:rPr>
              <a:t>مهمترین صاحبنظران این رویکرد هستند</a:t>
            </a:r>
            <a:r>
              <a:rPr lang="fa-IR" smtClean="0">
                <a:cs typeface="B Nazanin" panose="00000400000000000000" pitchFamily="2" charset="-78"/>
              </a:rPr>
              <a:t>.</a:t>
            </a:r>
            <a:endParaRPr lang="fa-IR">
              <a:cs typeface="B Nazanin" panose="00000400000000000000" pitchFamily="2" charset="-78"/>
            </a:endParaRPr>
          </a:p>
        </p:txBody>
      </p:sp>
      <p:sp>
        <p:nvSpPr>
          <p:cNvPr id="3" name="Content Placeholder 2"/>
          <p:cNvSpPr>
            <a:spLocks noGrp="1"/>
          </p:cNvSpPr>
          <p:nvPr>
            <p:ph idx="1"/>
          </p:nvPr>
        </p:nvSpPr>
        <p:spPr>
          <a:xfrm>
            <a:off x="4529796" y="1825625"/>
            <a:ext cx="6824003" cy="4351338"/>
          </a:xfrm>
        </p:spPr>
        <p:txBody>
          <a:bodyPr>
            <a:normAutofit lnSpcReduction="10000"/>
          </a:bodyPr>
          <a:lstStyle/>
          <a:p>
            <a:pPr marL="0" indent="0" algn="just">
              <a:buNone/>
            </a:pPr>
            <a:r>
              <a:rPr lang="fa-IR" smtClean="0">
                <a:cs typeface="B Nazanin" panose="00000400000000000000" pitchFamily="2" charset="-78"/>
              </a:rPr>
              <a:t>رویکردهای </a:t>
            </a:r>
            <a:r>
              <a:rPr lang="fa-IR">
                <a:cs typeface="B Nazanin" panose="00000400000000000000" pitchFamily="2" charset="-78"/>
              </a:rPr>
              <a:t>توسعه به اینجا محدود نشدند بلکه در طي </a:t>
            </a:r>
            <a:r>
              <a:rPr lang="fa-IR" smtClean="0">
                <a:cs typeface="B Nazanin" panose="00000400000000000000" pitchFamily="2" charset="-78"/>
              </a:rPr>
              <a:t>دهه های مختلف با توجه به</a:t>
            </a:r>
            <a:r>
              <a:rPr lang="fa-IR">
                <a:cs typeface="B Nazanin" panose="00000400000000000000" pitchFamily="2" charset="-78"/>
              </a:rPr>
              <a:t> </a:t>
            </a:r>
            <a:r>
              <a:rPr lang="fa-IR" smtClean="0">
                <a:cs typeface="B Nazanin" panose="00000400000000000000" pitchFamily="2" charset="-78"/>
              </a:rPr>
              <a:t>ویژگيهای </a:t>
            </a:r>
            <a:r>
              <a:rPr lang="fa-IR">
                <a:cs typeface="B Nazanin" panose="00000400000000000000" pitchFamily="2" charset="-78"/>
              </a:rPr>
              <a:t>اقتصادی و سياسي </a:t>
            </a:r>
            <a:r>
              <a:rPr lang="fa-IR" smtClean="0">
                <a:cs typeface="B Nazanin" panose="00000400000000000000" pitchFamily="2" charset="-78"/>
              </a:rPr>
              <a:t>هر </a:t>
            </a:r>
            <a:r>
              <a:rPr lang="fa-IR">
                <a:cs typeface="B Nazanin" panose="00000400000000000000" pitchFamily="2" charset="-78"/>
              </a:rPr>
              <a:t>دوره </a:t>
            </a:r>
            <a:r>
              <a:rPr lang="fa-IR" smtClean="0">
                <a:cs typeface="B Nazanin" panose="00000400000000000000" pitchFamily="2" charset="-78"/>
              </a:rPr>
              <a:t>تغيير پيدا مي کردند</a:t>
            </a:r>
            <a:r>
              <a:rPr lang="fa-IR">
                <a:cs typeface="B Nazanin" panose="00000400000000000000" pitchFamily="2" charset="-78"/>
              </a:rPr>
              <a:t>. از </a:t>
            </a:r>
            <a:r>
              <a:rPr lang="fa-IR" smtClean="0">
                <a:cs typeface="B Nazanin" panose="00000400000000000000" pitchFamily="2" charset="-78"/>
              </a:rPr>
              <a:t>یک طرف دیدگاه نظام</a:t>
            </a:r>
            <a:r>
              <a:rPr lang="fa-IR">
                <a:cs typeface="B Nazanin" panose="00000400000000000000" pitchFamily="2" charset="-78"/>
              </a:rPr>
              <a:t> </a:t>
            </a:r>
            <a:r>
              <a:rPr lang="fa-IR" smtClean="0">
                <a:cs typeface="B Nazanin" panose="00000400000000000000" pitchFamily="2" charset="-78"/>
              </a:rPr>
              <a:t>جهاني </a:t>
            </a:r>
            <a:r>
              <a:rPr lang="fa-IR">
                <a:cs typeface="B Nazanin" panose="00000400000000000000" pitchFamily="2" charset="-78"/>
              </a:rPr>
              <a:t>که </a:t>
            </a:r>
            <a:r>
              <a:rPr lang="fa-IR" smtClean="0">
                <a:cs typeface="B Nazanin" panose="00000400000000000000" pitchFamily="2" charset="-78"/>
              </a:rPr>
              <a:t>به وسيله </a:t>
            </a:r>
            <a:r>
              <a:rPr lang="fa-IR">
                <a:cs typeface="B Nazanin" panose="00000400000000000000" pitchFamily="2" charset="-78"/>
              </a:rPr>
              <a:t>والرشتاین </a:t>
            </a:r>
            <a:r>
              <a:rPr lang="fa-IR" smtClean="0">
                <a:cs typeface="B Nazanin" panose="00000400000000000000" pitchFamily="2" charset="-78"/>
              </a:rPr>
              <a:t>طرف </a:t>
            </a:r>
            <a:r>
              <a:rPr lang="fa-IR">
                <a:cs typeface="B Nazanin" panose="00000400000000000000" pitchFamily="2" charset="-78"/>
              </a:rPr>
              <a:t>گردید، توسعه را براساس تقسيم کار جهاني مورد </a:t>
            </a:r>
            <a:r>
              <a:rPr lang="fa-IR" smtClean="0">
                <a:cs typeface="B Nazanin" panose="00000400000000000000" pitchFamily="2" charset="-78"/>
              </a:rPr>
              <a:t>توجه قرار </a:t>
            </a:r>
            <a:r>
              <a:rPr lang="fa-IR">
                <a:cs typeface="B Nazanin" panose="00000400000000000000" pitchFamily="2" charset="-78"/>
              </a:rPr>
              <a:t>ميداد. واحد اصلي نيز دولت- ملت بود (ازکيا و </a:t>
            </a:r>
            <a:r>
              <a:rPr lang="fa-IR" smtClean="0">
                <a:cs typeface="B Nazanin" panose="00000400000000000000" pitchFamily="2" charset="-78"/>
              </a:rPr>
              <a:t>غفاری،1387) از </a:t>
            </a:r>
            <a:r>
              <a:rPr lang="fa-IR">
                <a:cs typeface="B Nazanin" panose="00000400000000000000" pitchFamily="2" charset="-78"/>
              </a:rPr>
              <a:t>طرف دیگر </a:t>
            </a:r>
            <a:r>
              <a:rPr lang="fa-IR" smtClean="0">
                <a:cs typeface="B Nazanin" panose="00000400000000000000" pitchFamily="2" charset="-78"/>
              </a:rPr>
              <a:t>توسعه</a:t>
            </a:r>
            <a:r>
              <a:rPr lang="fa-IR">
                <a:cs typeface="B Nazanin" panose="00000400000000000000" pitchFamily="2" charset="-78"/>
              </a:rPr>
              <a:t> </a:t>
            </a:r>
            <a:r>
              <a:rPr lang="fa-IR" smtClean="0">
                <a:cs typeface="B Nazanin" panose="00000400000000000000" pitchFamily="2" charset="-78"/>
              </a:rPr>
              <a:t>قومي </a:t>
            </a:r>
            <a:r>
              <a:rPr lang="fa-IR">
                <a:cs typeface="B Nazanin" panose="00000400000000000000" pitchFamily="2" charset="-78"/>
              </a:rPr>
              <a:t>یا محلي مورد توجه قرار گرفت که هدفش تحریک مشارکت </a:t>
            </a:r>
            <a:r>
              <a:rPr lang="fa-IR" smtClean="0">
                <a:cs typeface="B Nazanin" panose="00000400000000000000" pitchFamily="2" charset="-78"/>
              </a:rPr>
              <a:t>مردم بومي </a:t>
            </a:r>
            <a:r>
              <a:rPr lang="fa-IR">
                <a:cs typeface="B Nazanin" panose="00000400000000000000" pitchFamily="2" charset="-78"/>
              </a:rPr>
              <a:t>در </a:t>
            </a:r>
            <a:r>
              <a:rPr lang="fa-IR" smtClean="0">
                <a:cs typeface="B Nazanin" panose="00000400000000000000" pitchFamily="2" charset="-78"/>
              </a:rPr>
              <a:t>توسعه</a:t>
            </a:r>
            <a:r>
              <a:rPr lang="fa-IR">
                <a:cs typeface="B Nazanin" panose="00000400000000000000" pitchFamily="2" charset="-78"/>
              </a:rPr>
              <a:t> </a:t>
            </a:r>
            <a:r>
              <a:rPr lang="fa-IR" smtClean="0">
                <a:cs typeface="B Nazanin" panose="00000400000000000000" pitchFamily="2" charset="-78"/>
              </a:rPr>
              <a:t>بود</a:t>
            </a:r>
            <a:r>
              <a:rPr lang="fa-IR">
                <a:cs typeface="B Nazanin" panose="00000400000000000000" pitchFamily="2" charset="-78"/>
              </a:rPr>
              <a:t>. </a:t>
            </a:r>
            <a:r>
              <a:rPr lang="fa-IR" smtClean="0">
                <a:cs typeface="B Nazanin" panose="00000400000000000000" pitchFamily="2" charset="-78"/>
              </a:rPr>
              <a:t>به طور </a:t>
            </a:r>
            <a:r>
              <a:rPr lang="fa-IR">
                <a:cs typeface="B Nazanin" panose="00000400000000000000" pitchFamily="2" charset="-78"/>
              </a:rPr>
              <a:t>کلي دولت نقش اساسي در این نوع توسعه </a:t>
            </a:r>
            <a:r>
              <a:rPr lang="fa-IR" smtClean="0">
                <a:cs typeface="B Nazanin" panose="00000400000000000000" pitchFamily="2" charset="-78"/>
              </a:rPr>
              <a:t>داشت </a:t>
            </a:r>
            <a:r>
              <a:rPr lang="fa-IR">
                <a:cs typeface="B Nazanin" panose="00000400000000000000" pitchFamily="2" charset="-78"/>
              </a:rPr>
              <a:t>و از آن </a:t>
            </a:r>
            <a:r>
              <a:rPr lang="fa-IR" smtClean="0">
                <a:cs typeface="B Nazanin" panose="00000400000000000000" pitchFamily="2" charset="-78"/>
              </a:rPr>
              <a:t>ميتوان به توسعه</a:t>
            </a:r>
            <a:r>
              <a:rPr lang="fa-IR">
                <a:cs typeface="B Nazanin" panose="00000400000000000000" pitchFamily="2" charset="-78"/>
              </a:rPr>
              <a:t> </a:t>
            </a:r>
            <a:r>
              <a:rPr lang="fa-IR" smtClean="0">
                <a:cs typeface="B Nazanin" panose="00000400000000000000" pitchFamily="2" charset="-78"/>
              </a:rPr>
              <a:t>دولت-محور </a:t>
            </a:r>
            <a:r>
              <a:rPr lang="fa-IR">
                <a:cs typeface="B Nazanin" panose="00000400000000000000" pitchFamily="2" charset="-78"/>
              </a:rPr>
              <a:t>یاد کرد.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2135114"/>
            <a:ext cx="3438840" cy="2338411"/>
          </a:xfrm>
          <a:prstGeom prst="rect">
            <a:avLst/>
          </a:prstGeom>
        </p:spPr>
      </p:pic>
      <p:sp>
        <p:nvSpPr>
          <p:cNvPr id="5" name="TextBox 4"/>
          <p:cNvSpPr txBox="1"/>
          <p:nvPr/>
        </p:nvSpPr>
        <p:spPr>
          <a:xfrm>
            <a:off x="1350498" y="4825218"/>
            <a:ext cx="2293034"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امانوئل والرشتاین</a:t>
            </a:r>
            <a:endParaRPr lang="fa-IR" b="1">
              <a:solidFill>
                <a:srgbClr val="FF0000"/>
              </a:solidFill>
              <a:cs typeface="B Nazanin" panose="00000400000000000000" pitchFamily="2" charset="-78"/>
            </a:endParaRPr>
          </a:p>
        </p:txBody>
      </p:sp>
      <p:sp>
        <p:nvSpPr>
          <p:cNvPr id="6" name="Flowchart: Process 5"/>
          <p:cNvSpPr/>
          <p:nvPr/>
        </p:nvSpPr>
        <p:spPr>
          <a:xfrm>
            <a:off x="998806" y="5486400"/>
            <a:ext cx="3278233" cy="717452"/>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تقسيم کار جهاني</a:t>
            </a:r>
            <a:endParaRPr lang="fa-IR"/>
          </a:p>
        </p:txBody>
      </p:sp>
    </p:spTree>
    <p:extLst>
      <p:ext uri="{BB962C8B-B14F-4D97-AF65-F5344CB8AC3E}">
        <p14:creationId xmlns:p14="http://schemas.microsoft.com/office/powerpoint/2010/main" val="32527682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درمقابل چنين نگرشي رویکردی که در دهه 1990روی کار آمد </a:t>
            </a:r>
            <a:r>
              <a:rPr lang="fa-IR" smtClean="0">
                <a:cs typeface="B Nazanin" panose="00000400000000000000" pitchFamily="2" charset="-78"/>
              </a:rPr>
              <a:t>متفاوت بود</a:t>
            </a:r>
            <a:r>
              <a:rPr lang="fa-IR">
                <a:cs typeface="B Nazanin" panose="00000400000000000000" pitchFamily="2" charset="-78"/>
              </a:rPr>
              <a:t>. </a:t>
            </a:r>
            <a:r>
              <a:rPr lang="fa-IR" smtClean="0">
                <a:cs typeface="B Nazanin" panose="00000400000000000000" pitchFamily="2" charset="-78"/>
              </a:rPr>
              <a:t>رویکرد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بازار محور یا نئوليبراليستي دخالت دولت در توسعه را </a:t>
            </a:r>
            <a:r>
              <a:rPr lang="fa-IR" smtClean="0">
                <a:cs typeface="B Nazanin" panose="00000400000000000000" pitchFamily="2" charset="-78"/>
              </a:rPr>
              <a:t>مختل کننده توسعه مي دانست </a:t>
            </a:r>
            <a:r>
              <a:rPr lang="fa-IR">
                <a:cs typeface="B Nazanin" panose="00000400000000000000" pitchFamily="2" charset="-78"/>
              </a:rPr>
              <a:t>و </a:t>
            </a:r>
            <a:r>
              <a:rPr lang="fa-IR" smtClean="0">
                <a:cs typeface="B Nazanin" panose="00000400000000000000" pitchFamily="2" charset="-78"/>
              </a:rPr>
              <a:t>بر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بازار، قيمت، نفع همگاني و نفع شخصي </a:t>
            </a:r>
            <a:r>
              <a:rPr lang="fa-IR" smtClean="0">
                <a:cs typeface="B Nazanin" panose="00000400000000000000" pitchFamily="2" charset="-78"/>
              </a:rPr>
              <a:t>که مفاهيمي مهم </a:t>
            </a:r>
            <a:r>
              <a:rPr lang="fa-IR">
                <a:cs typeface="B Nazanin" panose="00000400000000000000" pitchFamily="2" charset="-78"/>
              </a:rPr>
              <a:t>در </a:t>
            </a:r>
            <a:r>
              <a:rPr lang="fa-IR" smtClean="0">
                <a:cs typeface="B Nazanin" panose="00000400000000000000" pitchFamily="2" charset="-78"/>
              </a:rPr>
              <a:t>عملکرد اقتصاد نئوليبرال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هستند تأکيد داشت. </a:t>
            </a:r>
            <a:r>
              <a:rPr lang="fa-IR" smtClean="0">
                <a:cs typeface="B Nazanin" panose="00000400000000000000" pitchFamily="2" charset="-78"/>
              </a:rPr>
              <a:t>چنين مفاهيمي </a:t>
            </a:r>
            <a:r>
              <a:rPr lang="fa-IR">
                <a:cs typeface="B Nazanin" panose="00000400000000000000" pitchFamily="2" charset="-78"/>
              </a:rPr>
              <a:t>و </a:t>
            </a:r>
            <a:r>
              <a:rPr lang="fa-IR" smtClean="0">
                <a:cs typeface="B Nazanin" panose="00000400000000000000" pitchFamily="2" charset="-78"/>
              </a:rPr>
              <a:t>حتي خود مفهوم نئوليبراليسم </a:t>
            </a:r>
            <a:r>
              <a:rPr lang="fa-IR">
                <a:cs typeface="B Nazanin" panose="00000400000000000000" pitchFamily="2" charset="-78"/>
              </a:rPr>
              <a:t>«</a:t>
            </a:r>
            <a:r>
              <a:rPr lang="fa-IR" smtClean="0">
                <a:cs typeface="B Nazanin" panose="00000400000000000000" pitchFamily="2" charset="-78"/>
              </a:rPr>
              <a:t>به مثابه پاسخي ایدئولوژیک </a:t>
            </a:r>
            <a:r>
              <a:rPr lang="fa-IR">
                <a:cs typeface="B Nazanin" panose="00000400000000000000" pitchFamily="2" charset="-78"/>
              </a:rPr>
              <a:t>به بحران (</a:t>
            </a:r>
            <a:r>
              <a:rPr lang="fa-IR" smtClean="0">
                <a:cs typeface="B Nazanin" panose="00000400000000000000" pitchFamily="2" charset="-78"/>
              </a:rPr>
              <a:t>دولت رفاه کينزی</a:t>
            </a:r>
            <a:r>
              <a:rPr lang="fa-IR">
                <a:cs typeface="B Nazanin" panose="00000400000000000000" pitchFamily="2" charset="-78"/>
              </a:rPr>
              <a:t>) </a:t>
            </a:r>
            <a:r>
              <a:rPr lang="fa-IR" smtClean="0">
                <a:cs typeface="B Nazanin" panose="00000400000000000000" pitchFamily="2" charset="-78"/>
              </a:rPr>
              <a:t>که درنتيجه بحران تعميم یافته سرمایه داری شتاب یافته </a:t>
            </a:r>
            <a:r>
              <a:rPr lang="fa-IR">
                <a:cs typeface="B Nazanin" panose="00000400000000000000" pitchFamily="2" charset="-78"/>
              </a:rPr>
              <a:t>بود، همراه </a:t>
            </a:r>
            <a:r>
              <a:rPr lang="fa-IR" smtClean="0">
                <a:cs typeface="B Nazanin" panose="00000400000000000000" pitchFamily="2" charset="-78"/>
              </a:rPr>
              <a:t>با بحرانهای پایان رونق بازسازی </a:t>
            </a:r>
            <a:r>
              <a:rPr lang="fa-IR">
                <a:cs typeface="B Nazanin" panose="00000400000000000000" pitchFamily="2" charset="-78"/>
              </a:rPr>
              <a:t>دوران </a:t>
            </a:r>
            <a:r>
              <a:rPr lang="fa-IR" smtClean="0">
                <a:cs typeface="B Nazanin" panose="00000400000000000000" pitchFamily="2" charset="-78"/>
              </a:rPr>
              <a:t>پس </a:t>
            </a:r>
            <a:r>
              <a:rPr lang="fa-IR">
                <a:cs typeface="B Nazanin" panose="00000400000000000000" pitchFamily="2" charset="-78"/>
              </a:rPr>
              <a:t>از </a:t>
            </a:r>
            <a:r>
              <a:rPr lang="fa-IR" smtClean="0">
                <a:cs typeface="B Nazanin" panose="00000400000000000000" pitchFamily="2" charset="-78"/>
              </a:rPr>
              <a:t>جنگ </a:t>
            </a:r>
            <a:r>
              <a:rPr lang="fa-IR">
                <a:cs typeface="B Nazanin" panose="00000400000000000000" pitchFamily="2" charset="-78"/>
              </a:rPr>
              <a:t>در </a:t>
            </a:r>
            <a:r>
              <a:rPr lang="fa-IR" smtClean="0">
                <a:cs typeface="B Nazanin" panose="00000400000000000000" pitchFamily="2" charset="-78"/>
              </a:rPr>
              <a:t>کنار هزینه های </a:t>
            </a:r>
            <a:r>
              <a:rPr lang="fa-IR">
                <a:cs typeface="B Nazanin" panose="00000400000000000000" pitchFamily="2" charset="-78"/>
              </a:rPr>
              <a:t>فزاینده آمریکا در جنگ ویتنام در آغاز دهه هفتاد ميلادی پدیعدار </a:t>
            </a:r>
            <a:r>
              <a:rPr lang="fa-IR" smtClean="0">
                <a:cs typeface="B Nazanin" panose="00000400000000000000" pitchFamily="2" charset="-78"/>
              </a:rPr>
              <a:t>شد</a:t>
            </a:r>
            <a:r>
              <a:rPr lang="fa-IR">
                <a:cs typeface="B Nazanin" panose="00000400000000000000" pitchFamily="2" charset="-78"/>
              </a:rPr>
              <a:t>» (</a:t>
            </a:r>
            <a:r>
              <a:rPr lang="fa-IR" smtClean="0">
                <a:cs typeface="B Nazanin" panose="00000400000000000000" pitchFamily="2" charset="-78"/>
              </a:rPr>
              <a:t>کلار ،1395) </a:t>
            </a: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25345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هسته </a:t>
            </a:r>
            <a:r>
              <a:rPr lang="fa-IR">
                <a:cs typeface="B Nazanin" panose="00000400000000000000" pitchFamily="2" charset="-78"/>
              </a:rPr>
              <a:t>مرکزی نئوليبراليسم بر سه اصل استوار شده </a:t>
            </a:r>
            <a:r>
              <a:rPr lang="fa-IR" smtClean="0">
                <a:cs typeface="B Nazanin" panose="00000400000000000000" pitchFamily="2" charset="-78"/>
              </a:rPr>
              <a:t>که عبارتاند </a:t>
            </a:r>
            <a:r>
              <a:rPr lang="fa-IR">
                <a:cs typeface="B Nazanin" panose="00000400000000000000" pitchFamily="2" charset="-78"/>
              </a:rPr>
              <a:t>از: « </a:t>
            </a:r>
            <a:r>
              <a:rPr lang="fa-IR" smtClean="0">
                <a:cs typeface="B Nazanin" panose="00000400000000000000" pitchFamily="2" charset="-78"/>
              </a:rPr>
              <a:t>1-حذف حوزه</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عمومي</a:t>
            </a:r>
            <a:r>
              <a:rPr lang="fa-IR">
                <a:cs typeface="B Nazanin" panose="00000400000000000000" pitchFamily="2" charset="-78"/>
              </a:rPr>
              <a:t>/ دولتي </a:t>
            </a:r>
            <a:r>
              <a:rPr lang="fa-IR" smtClean="0">
                <a:cs typeface="B Nazanin" panose="00000400000000000000" pitchFamily="2" charset="-78"/>
              </a:rPr>
              <a:t>2- آزادی عمل </a:t>
            </a:r>
            <a:r>
              <a:rPr lang="fa-IR">
                <a:cs typeface="B Nazanin" panose="00000400000000000000" pitchFamily="2" charset="-78"/>
              </a:rPr>
              <a:t>کامل شرکتها </a:t>
            </a:r>
            <a:r>
              <a:rPr lang="fa-IR" smtClean="0">
                <a:cs typeface="B Nazanin" panose="00000400000000000000" pitchFamily="2" charset="-78"/>
              </a:rPr>
              <a:t>3- کاهش شدید هزینه خدمات رفاهي </a:t>
            </a:r>
            <a:r>
              <a:rPr lang="fa-IR">
                <a:cs typeface="B Nazanin" panose="00000400000000000000" pitchFamily="2" charset="-78"/>
              </a:rPr>
              <a:t>و</a:t>
            </a:r>
            <a:br>
              <a:rPr lang="fa-IR">
                <a:cs typeface="B Nazanin" panose="00000400000000000000" pitchFamily="2" charset="-78"/>
              </a:rPr>
            </a:br>
            <a:r>
              <a:rPr lang="fa-IR" smtClean="0">
                <a:cs typeface="B Nazanin" panose="00000400000000000000" pitchFamily="2" charset="-78"/>
              </a:rPr>
              <a:t>اجتماعي </a:t>
            </a:r>
            <a:r>
              <a:rPr lang="fa-IR">
                <a:cs typeface="B Nazanin" panose="00000400000000000000" pitchFamily="2" charset="-78"/>
              </a:rPr>
              <a:t>دولت به حدی که از دولت جز اسکلتي باقي </a:t>
            </a:r>
            <a:r>
              <a:rPr lang="fa-IR" smtClean="0">
                <a:cs typeface="B Nazanin" panose="00000400000000000000" pitchFamily="2" charset="-78"/>
              </a:rPr>
              <a:t>نماند</a:t>
            </a:r>
            <a:r>
              <a:rPr lang="fa-IR">
                <a:cs typeface="B Nazanin" panose="00000400000000000000" pitchFamily="2" charset="-78"/>
              </a:rPr>
              <a:t>» (</a:t>
            </a:r>
            <a:r>
              <a:rPr lang="fa-IR" smtClean="0">
                <a:cs typeface="B Nazanin" panose="00000400000000000000" pitchFamily="2" charset="-78"/>
              </a:rPr>
              <a:t>کلایعن،1391، 35) ميلتون</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فریدمن یکي </a:t>
            </a:r>
            <a:r>
              <a:rPr lang="fa-IR">
                <a:cs typeface="B Nazanin" panose="00000400000000000000" pitchFamily="2" charset="-78"/>
              </a:rPr>
              <a:t>از بنيانگذاران نئوليبراليسم استاد اقتصاد مکتب </a:t>
            </a:r>
            <a:r>
              <a:rPr lang="fa-IR" smtClean="0">
                <a:cs typeface="B Nazanin" panose="00000400000000000000" pitchFamily="2" charset="-78"/>
              </a:rPr>
              <a:t>شيکاگو بود </a:t>
            </a:r>
            <a:r>
              <a:rPr lang="fa-IR">
                <a:cs typeface="B Nazanin" panose="00000400000000000000" pitchFamily="2" charset="-78"/>
              </a:rPr>
              <a:t>و </a:t>
            </a:r>
            <a:r>
              <a:rPr lang="fa-IR" smtClean="0">
                <a:cs typeface="B Nazanin" panose="00000400000000000000" pitchFamily="2" charset="-78"/>
              </a:rPr>
              <a:t>اقتصاد بازار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آزاد نيز مکتبي بود که او حامياش بود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0644247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وی در کتاب </a:t>
            </a:r>
            <a:r>
              <a:rPr lang="fa-IR" smtClean="0">
                <a:cs typeface="B Nazanin" panose="00000400000000000000" pitchFamily="2" charset="-78"/>
              </a:rPr>
              <a:t>سرمایه داری </a:t>
            </a:r>
            <a:r>
              <a:rPr lang="fa-IR">
                <a:cs typeface="B Nazanin" panose="00000400000000000000" pitchFamily="2" charset="-78"/>
              </a:rPr>
              <a:t>و آزادی دستورالعمل نظام بازار را اینگونه </a:t>
            </a:r>
            <a:r>
              <a:rPr lang="fa-IR" smtClean="0">
                <a:cs typeface="B Nazanin" panose="00000400000000000000" pitchFamily="2" charset="-78"/>
              </a:rPr>
              <a:t>طرح مي کند </a:t>
            </a:r>
            <a:r>
              <a:rPr lang="fa-IR">
                <a:cs typeface="B Nazanin" panose="00000400000000000000" pitchFamily="2" charset="-78"/>
              </a:rPr>
              <a:t>«</a:t>
            </a:r>
            <a:r>
              <a:rPr lang="fa-IR">
                <a:solidFill>
                  <a:srgbClr val="FF0000"/>
                </a:solidFill>
                <a:cs typeface="B Nazanin" panose="00000400000000000000" pitchFamily="2" charset="-78"/>
              </a:rPr>
              <a:t>اول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دولتها باید تمام قوا </a:t>
            </a:r>
            <a:r>
              <a:rPr lang="fa-IR" smtClean="0">
                <a:cs typeface="B Nazanin" panose="00000400000000000000" pitchFamily="2" charset="-78"/>
              </a:rPr>
              <a:t>و </a:t>
            </a:r>
            <a:r>
              <a:rPr lang="fa-IR">
                <a:cs typeface="B Nazanin" panose="00000400000000000000" pitchFamily="2" charset="-78"/>
              </a:rPr>
              <a:t>مقررات موجود بر سر راه انباشت </a:t>
            </a:r>
            <a:r>
              <a:rPr lang="fa-IR" smtClean="0">
                <a:cs typeface="B Nazanin" panose="00000400000000000000" pitchFamily="2" charset="-78"/>
              </a:rPr>
              <a:t>سود </a:t>
            </a:r>
            <a:r>
              <a:rPr lang="fa-IR">
                <a:cs typeface="B Nazanin" panose="00000400000000000000" pitchFamily="2" charset="-78"/>
              </a:rPr>
              <a:t>را از </a:t>
            </a:r>
            <a:r>
              <a:rPr lang="fa-IR" smtClean="0">
                <a:cs typeface="B Nazanin" panose="00000400000000000000" pitchFamily="2" charset="-78"/>
              </a:rPr>
              <a:t>ميان بردارند</a:t>
            </a:r>
            <a:r>
              <a:rPr lang="fa-IR">
                <a:cs typeface="B Nazanin" panose="00000400000000000000" pitchFamily="2" charset="-78"/>
              </a:rPr>
              <a:t>. </a:t>
            </a:r>
            <a:r>
              <a:rPr lang="fa-IR">
                <a:solidFill>
                  <a:srgbClr val="FF0000"/>
                </a:solidFill>
                <a:cs typeface="B Nazanin" panose="00000400000000000000" pitchFamily="2" charset="-78"/>
              </a:rPr>
              <a:t>دوم</a:t>
            </a:r>
            <a:r>
              <a:rPr lang="fa-IR">
                <a:cs typeface="B Nazanin" panose="00000400000000000000" pitchFamily="2" charset="-78"/>
              </a:rPr>
              <a:t> </a:t>
            </a:r>
            <a:r>
              <a:rPr lang="fa-IR">
                <a:cs typeface="B Nazanin" panose="00000400000000000000" pitchFamily="2" charset="-78"/>
              </a:rPr>
              <a:t>دولتها باید دارایيهای تحت اختيارشان را که شرکتها بتوانند به نحو سودآوری اداره کنند به فروش گذارند؛ و </a:t>
            </a:r>
            <a:r>
              <a:rPr lang="fa-IR">
                <a:solidFill>
                  <a:srgbClr val="FF0000"/>
                </a:solidFill>
                <a:cs typeface="B Nazanin" panose="00000400000000000000" pitchFamily="2" charset="-78"/>
              </a:rPr>
              <a:t>سوم</a:t>
            </a:r>
            <a:r>
              <a:rPr lang="fa-IR">
                <a:cs typeface="B Nazanin" panose="00000400000000000000" pitchFamily="2" charset="-78"/>
              </a:rPr>
              <a:t>، دولتها باید تأمين مالي برنامه های اجتماعي را به ميزان چشمگيری </a:t>
            </a:r>
            <a:r>
              <a:rPr lang="fa-IR">
                <a:cs typeface="B Nazanin" panose="00000400000000000000" pitchFamily="2" charset="-78"/>
              </a:rPr>
              <a:t>کاهش </a:t>
            </a:r>
            <a:r>
              <a:rPr lang="fa-IR" smtClean="0">
                <a:cs typeface="B Nazanin" panose="00000400000000000000" pitchFamily="2" charset="-78"/>
              </a:rPr>
              <a:t>دهند.</a:t>
            </a:r>
            <a:endParaRPr lang="fa-IR">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0541636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4754880" y="1825625"/>
            <a:ext cx="6598920" cy="4351338"/>
          </a:xfrm>
        </p:spPr>
        <p:txBody>
          <a:bodyPr>
            <a:normAutofit/>
          </a:bodyPr>
          <a:lstStyle/>
          <a:p>
            <a:pPr algn="just"/>
            <a:r>
              <a:rPr lang="fa-IR" smtClean="0">
                <a:cs typeface="B Nazanin" panose="00000400000000000000" pitchFamily="2" charset="-78"/>
              </a:rPr>
              <a:t>. </a:t>
            </a:r>
            <a:r>
              <a:rPr lang="fa-IR">
                <a:cs typeface="B Nazanin" panose="00000400000000000000" pitchFamily="2" charset="-78"/>
              </a:rPr>
              <a:t>درون این فرمول </a:t>
            </a:r>
            <a:r>
              <a:rPr lang="fa-IR" smtClean="0">
                <a:cs typeface="B Nazanin" panose="00000400000000000000" pitchFamily="2" charset="-78"/>
              </a:rPr>
              <a:t>سه قسمتي </a:t>
            </a:r>
            <a:r>
              <a:rPr lang="fa-IR">
                <a:cs typeface="B Nazanin" panose="00000400000000000000" pitchFamily="2" charset="-78"/>
              </a:rPr>
              <a:t>«</a:t>
            </a:r>
            <a:r>
              <a:rPr lang="fa-IR" smtClean="0">
                <a:cs typeface="B Nazanin" panose="00000400000000000000" pitchFamily="2" charset="-78"/>
              </a:rPr>
              <a:t>حذف مقررات</a:t>
            </a:r>
            <a:r>
              <a:rPr lang="fa-IR">
                <a:cs typeface="B Nazanin" panose="00000400000000000000" pitchFamily="2" charset="-78"/>
              </a:rPr>
              <a:t>، </a:t>
            </a:r>
            <a:r>
              <a:rPr lang="fa-IR" smtClean="0">
                <a:cs typeface="B Nazanin" panose="00000400000000000000" pitchFamily="2" charset="-78"/>
              </a:rPr>
              <a:t>خصوصي سازی و کاهش هزینه های </a:t>
            </a:r>
            <a:r>
              <a:rPr lang="fa-IR">
                <a:cs typeface="B Nazanin" panose="00000400000000000000" pitchFamily="2" charset="-78"/>
              </a:rPr>
              <a:t>خدمات رفاهي و </a:t>
            </a:r>
            <a:r>
              <a:rPr lang="fa-IR" smtClean="0">
                <a:cs typeface="B Nazanin" panose="00000400000000000000" pitchFamily="2" charset="-78"/>
              </a:rPr>
              <a:t>اجتماعي </a:t>
            </a:r>
            <a:r>
              <a:rPr lang="fa-IR">
                <a:cs typeface="B Nazanin" panose="00000400000000000000" pitchFamily="2" charset="-78"/>
              </a:rPr>
              <a:t>دولت» </a:t>
            </a:r>
            <a:r>
              <a:rPr lang="fa-IR" smtClean="0">
                <a:cs typeface="B Nazanin" panose="00000400000000000000" pitchFamily="2" charset="-78"/>
              </a:rPr>
              <a:t>وجود </a:t>
            </a:r>
            <a:r>
              <a:rPr lang="fa-IR">
                <a:cs typeface="B Nazanin" panose="00000400000000000000" pitchFamily="2" charset="-78"/>
              </a:rPr>
              <a:t>دارد» (کلایعن، </a:t>
            </a:r>
            <a:r>
              <a:rPr lang="fa-IR" smtClean="0">
                <a:cs typeface="B Nazanin" panose="00000400000000000000" pitchFamily="2" charset="-78"/>
              </a:rPr>
              <a:t>95-96 </a:t>
            </a:r>
            <a:r>
              <a:rPr lang="fa-IR">
                <a:cs typeface="B Nazanin" panose="00000400000000000000" pitchFamily="2" charset="-78"/>
              </a:rPr>
              <a:t>:</a:t>
            </a:r>
            <a:r>
              <a:rPr lang="fa-IR" smtClean="0">
                <a:cs typeface="B Nazanin" panose="00000400000000000000" pitchFamily="2" charset="-78"/>
              </a:rPr>
              <a:t>1391)</a:t>
            </a:r>
            <a:r>
              <a:rPr lang="fa-IR">
                <a:cs typeface="B Nazanin" panose="00000400000000000000" pitchFamily="2" charset="-78"/>
              </a:rPr>
              <a:t> </a:t>
            </a:r>
            <a:r>
              <a:rPr lang="fa-IR" smtClean="0">
                <a:cs typeface="B Nazanin" panose="00000400000000000000" pitchFamily="2" charset="-78"/>
              </a:rPr>
              <a:t>این </a:t>
            </a:r>
            <a:r>
              <a:rPr lang="fa-IR">
                <a:cs typeface="B Nazanin" panose="00000400000000000000" pitchFamily="2" charset="-78"/>
              </a:rPr>
              <a:t>رویکرد تا جایي فراگير شد که از آن به </a:t>
            </a:r>
            <a:r>
              <a:rPr lang="fa-IR" smtClean="0">
                <a:cs typeface="B Nazanin" panose="00000400000000000000" pitchFamily="2" charset="-78"/>
              </a:rPr>
              <a:t>عنوان </a:t>
            </a:r>
            <a:r>
              <a:rPr lang="fa-IR">
                <a:cs typeface="B Nazanin" panose="00000400000000000000" pitchFamily="2" charset="-78"/>
              </a:rPr>
              <a:t>پایعان </a:t>
            </a:r>
            <a:r>
              <a:rPr lang="fa-IR" smtClean="0">
                <a:cs typeface="B Nazanin" panose="00000400000000000000" pitchFamily="2" charset="-78"/>
              </a:rPr>
              <a:t>ایدلولوژیهای توسعه یاد کردند</a:t>
            </a:r>
            <a:r>
              <a:rPr lang="fa-IR">
                <a:cs typeface="B Nazanin" panose="00000400000000000000" pitchFamily="2" charset="-78"/>
              </a:rPr>
              <a:t> </a:t>
            </a:r>
            <a:r>
              <a:rPr lang="fa-IR" smtClean="0">
                <a:cs typeface="B Nazanin" panose="00000400000000000000" pitchFamily="2" charset="-78"/>
              </a:rPr>
              <a:t>(فوکویاما</a:t>
            </a:r>
            <a:r>
              <a:rPr lang="fa-IR">
                <a:cs typeface="B Nazanin" panose="00000400000000000000" pitchFamily="2" charset="-78"/>
              </a:rPr>
              <a:t>) </a:t>
            </a:r>
            <a:r>
              <a:rPr lang="fa-IR" smtClean="0">
                <a:cs typeface="B Nazanin" panose="00000400000000000000" pitchFamily="2" charset="-78"/>
              </a:rPr>
              <a:t>و به عنوان </a:t>
            </a:r>
            <a:r>
              <a:rPr lang="fa-IR">
                <a:cs typeface="B Nazanin" panose="00000400000000000000" pitchFamily="2" charset="-78"/>
              </a:rPr>
              <a:t>رویکرد غالب برای همه جوامع </a:t>
            </a:r>
            <a:r>
              <a:rPr lang="fa-IR" smtClean="0">
                <a:cs typeface="B Nazanin" panose="00000400000000000000" pitchFamily="2" charset="-78"/>
              </a:rPr>
              <a:t>نسخه ای </a:t>
            </a:r>
            <a:r>
              <a:rPr lang="fa-IR">
                <a:cs typeface="B Nazanin" panose="00000400000000000000" pitchFamily="2" charset="-78"/>
              </a:rPr>
              <a:t>واحد اراله ميکرد که </a:t>
            </a:r>
            <a:r>
              <a:rPr lang="fa-IR" smtClean="0">
                <a:cs typeface="B Nazanin" panose="00000400000000000000" pitchFamily="2" charset="-78"/>
              </a:rPr>
              <a:t>فرایند</a:t>
            </a:r>
            <a:r>
              <a:rPr lang="fa-IR">
                <a:cs typeface="B Nazanin" panose="00000400000000000000" pitchFamily="2" charset="-78"/>
              </a:rPr>
              <a:t> </a:t>
            </a:r>
            <a:r>
              <a:rPr lang="fa-IR" smtClean="0">
                <a:cs typeface="B Nazanin" panose="00000400000000000000" pitchFamily="2" charset="-78"/>
              </a:rPr>
              <a:t>توسعه </a:t>
            </a:r>
            <a:r>
              <a:rPr lang="fa-IR">
                <a:cs typeface="B Nazanin" panose="00000400000000000000" pitchFamily="2" charset="-78"/>
              </a:rPr>
              <a:t>را طي کنند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195649" y="5217644"/>
            <a:ext cx="3334043"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دارایيهای تحت اختيارشان</a:t>
            </a:r>
            <a:endParaRPr lang="fa-IR"/>
          </a:p>
        </p:txBody>
      </p:sp>
      <p:pic>
        <p:nvPicPr>
          <p:cNvPr id="5" name="Picture 4"/>
          <p:cNvPicPr>
            <a:picLocks noChangeAspect="1"/>
          </p:cNvPicPr>
          <p:nvPr/>
        </p:nvPicPr>
        <p:blipFill>
          <a:blip r:embed="rId2"/>
          <a:stretch>
            <a:fillRect/>
          </a:stretch>
        </p:blipFill>
        <p:spPr>
          <a:xfrm>
            <a:off x="1205325" y="1808384"/>
            <a:ext cx="3324367" cy="2514600"/>
          </a:xfrm>
          <a:prstGeom prst="rect">
            <a:avLst/>
          </a:prstGeom>
        </p:spPr>
      </p:pic>
      <p:sp>
        <p:nvSpPr>
          <p:cNvPr id="7" name="TextBox 6"/>
          <p:cNvSpPr txBox="1"/>
          <p:nvPr/>
        </p:nvSpPr>
        <p:spPr>
          <a:xfrm>
            <a:off x="1791321" y="4585648"/>
            <a:ext cx="1692322" cy="369332"/>
          </a:xfrm>
          <a:prstGeom prst="rect">
            <a:avLst/>
          </a:prstGeom>
          <a:noFill/>
        </p:spPr>
        <p:txBody>
          <a:bodyPr wrap="square" rtlCol="1">
            <a:spAutoFit/>
          </a:bodyPr>
          <a:lstStyle/>
          <a:p>
            <a:pPr algn="ctr"/>
            <a:r>
              <a:rPr lang="fa-IR" b="1" smtClean="0">
                <a:solidFill>
                  <a:srgbClr val="FF0000"/>
                </a:solidFill>
                <a:cs typeface="B Nazanin" panose="00000400000000000000" pitchFamily="2" charset="-78"/>
              </a:rPr>
              <a:t>فرانسیس فوکویاما</a:t>
            </a:r>
            <a:endParaRPr lang="fa-IR" b="1">
              <a:solidFill>
                <a:srgbClr val="FF0000"/>
              </a:solidFill>
              <a:cs typeface="B Nazanin" panose="00000400000000000000" pitchFamily="2" charset="-78"/>
            </a:endParaRPr>
          </a:p>
        </p:txBody>
      </p:sp>
    </p:spTree>
    <p:extLst>
      <p:ext uri="{BB962C8B-B14F-4D97-AF65-F5344CB8AC3E}">
        <p14:creationId xmlns:p14="http://schemas.microsoft.com/office/powerpoint/2010/main" val="18766663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رویکردهای پيشگفته هر یک محدودیتهایي داشتند و مدلي فراگير و قابل اتکا </a:t>
            </a:r>
            <a:r>
              <a:rPr lang="fa-IR" smtClean="0">
                <a:cs typeface="B Nazanin" panose="00000400000000000000" pitchFamily="2" charset="-78"/>
              </a:rPr>
              <a:t>نبودند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بر همين اساس رویکردهایي دیگری در ذیل </a:t>
            </a:r>
            <a:r>
              <a:rPr lang="fa-IR" smtClean="0">
                <a:cs typeface="B Nazanin" panose="00000400000000000000" pitchFamily="2" charset="-78"/>
              </a:rPr>
              <a:t>عنوان </a:t>
            </a:r>
            <a:r>
              <a:rPr lang="fa-IR">
                <a:cs typeface="B Nazanin" panose="00000400000000000000" pitchFamily="2" charset="-78"/>
              </a:rPr>
              <a:t>توسعه </a:t>
            </a:r>
            <a:r>
              <a:rPr lang="fa-IR" smtClean="0">
                <a:cs typeface="B Nazanin" panose="00000400000000000000" pitchFamily="2" charset="-78"/>
              </a:rPr>
              <a:t>باز شکل گرفت</a:t>
            </a:r>
            <a:r>
              <a:rPr lang="fa-IR">
                <a:cs typeface="B Nazanin" panose="00000400000000000000" pitchFamily="2" charset="-78"/>
              </a:rPr>
              <a:t>. </a:t>
            </a:r>
            <a:r>
              <a:rPr lang="fa-IR" smtClean="0">
                <a:cs typeface="B Nazanin" panose="00000400000000000000" pitchFamily="2" charset="-78"/>
              </a:rPr>
              <a:t>رویکردهای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نهادی و یا رویکردهای توسعه پایدار را </a:t>
            </a:r>
            <a:r>
              <a:rPr lang="fa-IR" smtClean="0">
                <a:cs typeface="B Nazanin" panose="00000400000000000000" pitchFamily="2" charset="-78"/>
              </a:rPr>
              <a:t>ميتوان </a:t>
            </a:r>
            <a:r>
              <a:rPr lang="fa-IR">
                <a:cs typeface="B Nazanin" panose="00000400000000000000" pitchFamily="2" charset="-78"/>
              </a:rPr>
              <a:t>از آن </a:t>
            </a:r>
            <a:r>
              <a:rPr lang="fa-IR" smtClean="0">
                <a:cs typeface="B Nazanin" panose="00000400000000000000" pitchFamily="2" charset="-78"/>
              </a:rPr>
              <a:t>جمله دانست</a:t>
            </a:r>
            <a:r>
              <a:rPr lang="fa-IR">
                <a:cs typeface="B Nazanin" panose="00000400000000000000" pitchFamily="2" charset="-78"/>
              </a:rPr>
              <a:t>. </a:t>
            </a:r>
            <a:r>
              <a:rPr lang="fa-IR" smtClean="0">
                <a:cs typeface="B Nazanin" panose="00000400000000000000" pitchFamily="2" charset="-78"/>
              </a:rPr>
              <a:t>این رویکردها نيز</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نقدهایي به آنها وارد بود و سازوکاری اساسي برای توسعه </a:t>
            </a:r>
            <a:r>
              <a:rPr lang="fa-IR" smtClean="0">
                <a:cs typeface="B Nazanin" panose="00000400000000000000" pitchFamily="2" charset="-78"/>
              </a:rPr>
              <a:t>ارائه نمي کردند</a:t>
            </a:r>
            <a:r>
              <a:rPr lang="fa-IR">
                <a:cs typeface="B Nazanin" panose="00000400000000000000" pitchFamily="2" charset="-78"/>
              </a:rPr>
              <a:t>. بر همين </a:t>
            </a:r>
            <a:r>
              <a:rPr lang="fa-IR" smtClean="0">
                <a:cs typeface="B Nazanin" panose="00000400000000000000" pitchFamily="2" charset="-78"/>
              </a:rPr>
              <a:t>اساس</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ضرورت بازاندیشي در گفتمان توسعه هميشه وجود داشته است و این مفهوم در </a:t>
            </a:r>
            <a:r>
              <a:rPr lang="fa-IR" smtClean="0">
                <a:cs typeface="B Nazanin" panose="00000400000000000000" pitchFamily="2" charset="-78"/>
              </a:rPr>
              <a:t>طي زمان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مورد نقد و بررسي قرار گرفته است و بسياری از پيشفرضهای آن نقد </a:t>
            </a:r>
            <a:r>
              <a:rPr lang="fa-IR" smtClean="0">
                <a:cs typeface="B Nazanin" panose="00000400000000000000" pitchFamily="2" charset="-78"/>
              </a:rPr>
              <a:t>شده اند. </a:t>
            </a: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223889" y="4670474"/>
            <a:ext cx="3685735" cy="1294228"/>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رویکردهای توسعه پایدار</a:t>
            </a:r>
            <a:endParaRPr lang="fa-IR"/>
          </a:p>
        </p:txBody>
      </p:sp>
      <p:sp>
        <p:nvSpPr>
          <p:cNvPr id="5" name="Flowchart: Alternate Process 4"/>
          <p:cNvSpPr/>
          <p:nvPr/>
        </p:nvSpPr>
        <p:spPr>
          <a:xfrm>
            <a:off x="6795280" y="4670474"/>
            <a:ext cx="3544474" cy="1294228"/>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رویکردهای نهادی</a:t>
            </a:r>
            <a:endParaRPr lang="fa-IR"/>
          </a:p>
        </p:txBody>
      </p:sp>
    </p:spTree>
    <p:extLst>
      <p:ext uri="{BB962C8B-B14F-4D97-AF65-F5344CB8AC3E}">
        <p14:creationId xmlns:p14="http://schemas.microsoft.com/office/powerpoint/2010/main" val="173203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کلیدواژه ها: </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r>
              <a:rPr lang="fa-IR" smtClean="0">
                <a:cs typeface="B Nazanin" panose="00000400000000000000" pitchFamily="2" charset="-78"/>
              </a:rPr>
              <a:t>اکوسوسياليسم</a:t>
            </a:r>
            <a:r>
              <a:rPr lang="fa-IR">
                <a:cs typeface="B Nazanin" panose="00000400000000000000" pitchFamily="2" charset="-78"/>
              </a:rPr>
              <a:t>، اکوفمينيسم، توسعه، پساتوسعه، پوشش، </a:t>
            </a:r>
            <a:r>
              <a:rPr lang="fa-IR" smtClean="0">
                <a:cs typeface="B Nazanin" panose="00000400000000000000" pitchFamily="2" charset="-78"/>
              </a:rPr>
              <a:t>غربي سازی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8802063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پساتوسعه، بستری برای نقد گفتمان توسعه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همانگونه </a:t>
            </a:r>
            <a:r>
              <a:rPr lang="fa-IR">
                <a:cs typeface="B Nazanin" panose="00000400000000000000" pitchFamily="2" charset="-78"/>
              </a:rPr>
              <a:t>که ذکر شد گفتمان توسعه بر بستری </a:t>
            </a:r>
            <a:r>
              <a:rPr lang="fa-IR" smtClean="0">
                <a:cs typeface="B Nazanin" panose="00000400000000000000" pitchFamily="2" charset="-78"/>
              </a:rPr>
              <a:t>استوار گشته است که تاریخي خطي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تکاملي را برای توسعه در نظر </a:t>
            </a:r>
            <a:r>
              <a:rPr lang="fa-IR" smtClean="0">
                <a:cs typeface="B Nazanin" panose="00000400000000000000" pitchFamily="2" charset="-78"/>
              </a:rPr>
              <a:t>مي گيرد</a:t>
            </a:r>
            <a:r>
              <a:rPr lang="fa-IR">
                <a:cs typeface="B Nazanin" panose="00000400000000000000" pitchFamily="2" charset="-78"/>
              </a:rPr>
              <a:t>. فرایند توسعه </a:t>
            </a:r>
            <a:r>
              <a:rPr lang="fa-IR" smtClean="0">
                <a:cs typeface="B Nazanin" panose="00000400000000000000" pitchFamily="2" charset="-78"/>
              </a:rPr>
              <a:t>در واقع گذار </a:t>
            </a:r>
            <a:r>
              <a:rPr lang="fa-IR">
                <a:cs typeface="B Nazanin" panose="00000400000000000000" pitchFamily="2" charset="-78"/>
              </a:rPr>
              <a:t>از </a:t>
            </a:r>
            <a:r>
              <a:rPr lang="fa-IR" smtClean="0">
                <a:cs typeface="B Nazanin" panose="00000400000000000000" pitchFamily="2" charset="-78"/>
              </a:rPr>
              <a:t>مرحله ای به مرحله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دیگر است. مفهوم توسعه در </a:t>
            </a:r>
            <a:r>
              <a:rPr lang="fa-IR" smtClean="0">
                <a:cs typeface="B Nazanin" panose="00000400000000000000" pitchFamily="2" charset="-78"/>
              </a:rPr>
              <a:t>علوم اجتماعی </a:t>
            </a:r>
            <a:r>
              <a:rPr lang="fa-IR">
                <a:cs typeface="B Nazanin" panose="00000400000000000000" pitchFamily="2" charset="-78"/>
              </a:rPr>
              <a:t>از ميان </a:t>
            </a:r>
            <a:r>
              <a:rPr lang="fa-IR" smtClean="0">
                <a:cs typeface="B Nazanin" panose="00000400000000000000" pitchFamily="2" charset="-78"/>
              </a:rPr>
              <a:t>پارادایم های تکامل گرایي</a:t>
            </a:r>
            <a:r>
              <a:rPr lang="fa-IR">
                <a:cs typeface="B Nazanin" panose="00000400000000000000" pitchFamily="2" charset="-78"/>
              </a:rPr>
              <a:t>، </a:t>
            </a:r>
            <a:r>
              <a:rPr lang="fa-IR" smtClean="0">
                <a:cs typeface="B Nazanin" panose="00000400000000000000" pitchFamily="2" charset="-78"/>
              </a:rPr>
              <a:t>مارکسيسم</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نئومارکسيسم، کارکردگرایي ساختاری سر برآورد.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510997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چنين رویکردهایي در علوم اجتماعي </a:t>
            </a:r>
            <a:r>
              <a:rPr lang="fa-IR" smtClean="0">
                <a:cs typeface="B Nazanin" panose="00000400000000000000" pitchFamily="2" charset="-78"/>
              </a:rPr>
              <a:t>بر پایه </a:t>
            </a:r>
            <a:r>
              <a:rPr lang="fa-IR">
                <a:cs typeface="B Nazanin" panose="00000400000000000000" pitchFamily="2" charset="-78"/>
              </a:rPr>
              <a:t>تاریخي خطي شکل گرفته اند و لذا مفاهيمي که از دل آنها نيز سر برمي آورد </a:t>
            </a:r>
            <a:r>
              <a:rPr lang="fa-IR" smtClean="0">
                <a:cs typeface="B Nazanin" panose="00000400000000000000" pitchFamily="2" charset="-78"/>
              </a:rPr>
              <a:t>چنين خصلتي </a:t>
            </a:r>
            <a:r>
              <a:rPr lang="fa-IR">
                <a:cs typeface="B Nazanin" panose="00000400000000000000" pitchFamily="2" charset="-78"/>
              </a:rPr>
              <a:t>را به همراه دارند. بر همين پایه مفهوم توسعه تکاملي در نظر گرفته شده و </a:t>
            </a:r>
            <a:r>
              <a:rPr lang="fa-IR" smtClean="0">
                <a:cs typeface="B Nazanin" panose="00000400000000000000" pitchFamily="2" charset="-78"/>
              </a:rPr>
              <a:t>تلاش دارد </a:t>
            </a:r>
            <a:r>
              <a:rPr lang="fa-IR">
                <a:cs typeface="B Nazanin" panose="00000400000000000000" pitchFamily="2" charset="-78"/>
              </a:rPr>
              <a:t>که کشورهای توسعه نيافته یا درحال توسعه به مانند کشورهای توسعه یافته بشوند؛ </a:t>
            </a:r>
            <a:r>
              <a:rPr lang="fa-IR" smtClean="0">
                <a:cs typeface="B Nazanin" panose="00000400000000000000" pitchFamily="2" charset="-78"/>
              </a:rPr>
              <a:t>اما اندیشه </a:t>
            </a:r>
            <a:r>
              <a:rPr lang="fa-IR">
                <a:cs typeface="B Nazanin" panose="00000400000000000000" pitchFamily="2" charset="-78"/>
              </a:rPr>
              <a:t>های پست مدرن نگرشي است که مدرنيته و مباحث حول آن را به نقد مي کشد </a:t>
            </a:r>
            <a:r>
              <a:rPr lang="fa-IR" smtClean="0">
                <a:cs typeface="B Nazanin" panose="00000400000000000000" pitchFamily="2" charset="-78"/>
              </a:rPr>
              <a:t>و ميخواهد </a:t>
            </a:r>
            <a:r>
              <a:rPr lang="fa-IR">
                <a:cs typeface="B Nazanin" panose="00000400000000000000" pitchFamily="2" charset="-78"/>
              </a:rPr>
              <a:t>سيطره اندیشه های مدرنيته که از آغاز روشنگری شکل غالب بوده اند را به </a:t>
            </a:r>
            <a:r>
              <a:rPr lang="fa-IR" smtClean="0">
                <a:cs typeface="B Nazanin" panose="00000400000000000000" pitchFamily="2" charset="-78"/>
              </a:rPr>
              <a:t>چالش بکشد </a:t>
            </a:r>
            <a:endParaRPr lang="fa-IR">
              <a:cs typeface="B Nazanin" panose="00000400000000000000" pitchFamily="2" charset="-78"/>
            </a:endParaRPr>
          </a:p>
          <a:p>
            <a:endParaRPr lang="fa-IR"/>
          </a:p>
        </p:txBody>
      </p:sp>
      <p:sp>
        <p:nvSpPr>
          <p:cNvPr id="4" name="Flowchart: Process 3"/>
          <p:cNvSpPr/>
          <p:nvPr/>
        </p:nvSpPr>
        <p:spPr>
          <a:xfrm>
            <a:off x="1744394" y="4276578"/>
            <a:ext cx="3418449" cy="1237957"/>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مفهوم توسعه تکاملي</a:t>
            </a:r>
            <a:endParaRPr lang="fa-IR"/>
          </a:p>
        </p:txBody>
      </p:sp>
    </p:spTree>
    <p:extLst>
      <p:ext uri="{BB962C8B-B14F-4D97-AF65-F5344CB8AC3E}">
        <p14:creationId xmlns:p14="http://schemas.microsoft.com/office/powerpoint/2010/main" val="33886278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هدف </a:t>
            </a:r>
            <a:r>
              <a:rPr lang="fa-IR" smtClean="0">
                <a:cs typeface="B Nazanin" panose="00000400000000000000" pitchFamily="2" charset="-78"/>
              </a:rPr>
              <a:t>اندیشه های </a:t>
            </a:r>
            <a:r>
              <a:rPr lang="fa-IR">
                <a:cs typeface="B Nazanin" panose="00000400000000000000" pitchFamily="2" charset="-78"/>
              </a:rPr>
              <a:t>گفتمان </a:t>
            </a:r>
            <a:r>
              <a:rPr lang="fa-IR" smtClean="0">
                <a:cs typeface="B Nazanin" panose="00000400000000000000" pitchFamily="2" charset="-78"/>
              </a:rPr>
              <a:t>پست مدرن </a:t>
            </a:r>
            <a:r>
              <a:rPr lang="fa-IR">
                <a:cs typeface="B Nazanin" panose="00000400000000000000" pitchFamily="2" charset="-78"/>
              </a:rPr>
              <a:t>ساختارشکني از مباني معرفتي </a:t>
            </a:r>
            <a:r>
              <a:rPr lang="fa-IR" smtClean="0">
                <a:cs typeface="B Nazanin" panose="00000400000000000000" pitchFamily="2" charset="-78"/>
              </a:rPr>
              <a:t>مدرنيته است</a:t>
            </a:r>
            <a:r>
              <a:rPr lang="fa-IR">
                <a:cs typeface="B Nazanin" panose="00000400000000000000" pitchFamily="2" charset="-78"/>
              </a:rPr>
              <a:t>، </a:t>
            </a:r>
            <a:r>
              <a:rPr lang="fa-IR" smtClean="0">
                <a:cs typeface="B Nazanin" panose="00000400000000000000" pitchFamily="2" charset="-78"/>
              </a:rPr>
              <a:t>بر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همين اساس «مکتب پساتوسعه </a:t>
            </a:r>
            <a:r>
              <a:rPr lang="fa-IR" smtClean="0">
                <a:cs typeface="B Nazanin" panose="00000400000000000000" pitchFamily="2" charset="-78"/>
              </a:rPr>
              <a:t>مدلي </a:t>
            </a:r>
            <a:r>
              <a:rPr lang="fa-IR">
                <a:cs typeface="B Nazanin" panose="00000400000000000000" pitchFamily="2" charset="-78"/>
              </a:rPr>
              <a:t>است توسعه در بهترین حالت، </a:t>
            </a:r>
            <a:r>
              <a:rPr lang="fa-IR" smtClean="0">
                <a:cs typeface="B Nazanin" panose="00000400000000000000" pitchFamily="2" charset="-78"/>
              </a:rPr>
              <a:t>شکست خورده یا </a:t>
            </a:r>
            <a:r>
              <a:rPr lang="fa-IR">
                <a:cs typeface="B Nazanin" panose="00000400000000000000" pitchFamily="2" charset="-78"/>
              </a:rPr>
              <a:t>در</a:t>
            </a:r>
            <a:br>
              <a:rPr lang="fa-IR">
                <a:cs typeface="B Nazanin" panose="00000400000000000000" pitchFamily="2" charset="-78"/>
              </a:rPr>
            </a:br>
            <a:r>
              <a:rPr lang="fa-IR">
                <a:cs typeface="B Nazanin" panose="00000400000000000000" pitchFamily="2" charset="-78"/>
              </a:rPr>
              <a:t>بدترین حالت، همواره یک دروغ و </a:t>
            </a:r>
            <a:r>
              <a:rPr lang="fa-IR" smtClean="0">
                <a:cs typeface="B Nazanin" panose="00000400000000000000" pitchFamily="2" charset="-78"/>
              </a:rPr>
              <a:t>فریب بوده که برای پنهان کردن زیانهای شدید</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واردشده به ملل درحالت توسعه </a:t>
            </a:r>
            <a:r>
              <a:rPr lang="fa-IR">
                <a:cs typeface="B Nazanin" panose="00000400000000000000" pitchFamily="2" charset="-78"/>
              </a:rPr>
              <a:t>و </a:t>
            </a:r>
            <a:r>
              <a:rPr lang="fa-IR" smtClean="0">
                <a:cs typeface="B Nazanin" panose="00000400000000000000" pitchFamily="2" charset="-78"/>
              </a:rPr>
              <a:t>مردمان </a:t>
            </a:r>
            <a:r>
              <a:rPr lang="fa-IR">
                <a:cs typeface="B Nazanin" panose="00000400000000000000" pitchFamily="2" charset="-78"/>
              </a:rPr>
              <a:t>آن </a:t>
            </a:r>
            <a:r>
              <a:rPr lang="fa-IR" smtClean="0">
                <a:cs typeface="B Nazanin" panose="00000400000000000000" pitchFamily="2" charset="-78"/>
              </a:rPr>
              <a:t>طراحي شده است</a:t>
            </a:r>
            <a:r>
              <a:rPr lang="fa-IR">
                <a:cs typeface="B Nazanin" panose="00000400000000000000" pitchFamily="2" charset="-78"/>
              </a:rPr>
              <a:t>» </a:t>
            </a:r>
            <a:r>
              <a:rPr lang="fa-IR" smtClean="0">
                <a:cs typeface="B Nazanin" panose="00000400000000000000" pitchFamily="2" charset="-78"/>
              </a:rPr>
              <a:t>(</a:t>
            </a:r>
            <a:r>
              <a:rPr lang="en-US" smtClean="0">
                <a:cs typeface="B Nazanin" panose="00000400000000000000" pitchFamily="2" charset="-78"/>
              </a:rPr>
              <a:t>Thomas</a:t>
            </a:r>
            <a:r>
              <a:rPr lang="en-US">
                <a:cs typeface="B Nazanin" panose="00000400000000000000" pitchFamily="2" charset="-78"/>
              </a:rPr>
              <a:t>, </a:t>
            </a:r>
            <a:r>
              <a:rPr lang="en-US" smtClean="0">
                <a:cs typeface="B Nazanin" panose="00000400000000000000" pitchFamily="2" charset="-78"/>
              </a:rPr>
              <a:t>2000:</a:t>
            </a:r>
            <a:r>
              <a:rPr lang="fa-IR" smtClean="0">
                <a:cs typeface="B Nazanin" panose="00000400000000000000" pitchFamily="2" charset="-78"/>
              </a:rPr>
              <a:t>)</a:t>
            </a:r>
            <a:r>
              <a:rPr lang="en-US" smtClean="0">
                <a:cs typeface="B Nazanin" panose="00000400000000000000" pitchFamily="2" charset="-78"/>
              </a:rPr>
              <a:t> </a:t>
            </a:r>
            <a:r>
              <a:rPr lang="fa-IR" smtClean="0">
                <a:cs typeface="B Nazanin" panose="00000400000000000000" pitchFamily="2" charset="-78"/>
              </a:rPr>
              <a:t>خوشبيني </a:t>
            </a:r>
            <a:r>
              <a:rPr lang="fa-IR">
                <a:cs typeface="B Nazanin" panose="00000400000000000000" pitchFamily="2" charset="-78"/>
              </a:rPr>
              <a:t>یکي از مضامين گفتمان مدرن است و </a:t>
            </a:r>
            <a:r>
              <a:rPr lang="fa-IR" smtClean="0">
                <a:cs typeface="B Nazanin" panose="00000400000000000000" pitchFamily="2" charset="-78"/>
              </a:rPr>
              <a:t>بينشي خوشبينانه نسبت به مفاهيم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فرایند پيشرفت و توسعه وجود دارد. </a:t>
            </a:r>
            <a:r>
              <a:rPr lang="fa-IR" smtClean="0">
                <a:cs typeface="B Nazanin" panose="00000400000000000000" pitchFamily="2" charset="-78"/>
              </a:rPr>
              <a:t>چشم اندازی که </a:t>
            </a:r>
            <a:r>
              <a:rPr lang="fa-IR">
                <a:cs typeface="B Nazanin" panose="00000400000000000000" pitchFamily="2" charset="-78"/>
              </a:rPr>
              <a:t>در آن </a:t>
            </a:r>
            <a:r>
              <a:rPr lang="fa-IR" smtClean="0">
                <a:cs typeface="B Nazanin" panose="00000400000000000000" pitchFamily="2" charset="-78"/>
              </a:rPr>
              <a:t>رفاه اقتصادی افزایش یافته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است و انسان ميتواند استعدادهای دروني </a:t>
            </a:r>
            <a:r>
              <a:rPr lang="fa-IR" smtClean="0">
                <a:cs typeface="B Nazanin" panose="00000400000000000000" pitchFamily="2" charset="-78"/>
              </a:rPr>
              <a:t>خویش </a:t>
            </a:r>
            <a:r>
              <a:rPr lang="fa-IR">
                <a:cs typeface="B Nazanin" panose="00000400000000000000" pitchFamily="2" charset="-78"/>
              </a:rPr>
              <a:t>را </a:t>
            </a:r>
            <a:r>
              <a:rPr lang="fa-IR" smtClean="0">
                <a:cs typeface="B Nazanin" panose="00000400000000000000" pitchFamily="2" charset="-78"/>
              </a:rPr>
              <a:t>شکوفا سازد </a:t>
            </a:r>
            <a:r>
              <a:rPr lang="fa-IR">
                <a:cs typeface="B Nazanin" panose="00000400000000000000" pitchFamily="2" charset="-78"/>
              </a:rPr>
              <a:t>و </a:t>
            </a:r>
            <a:r>
              <a:rPr lang="fa-IR" smtClean="0">
                <a:cs typeface="B Nazanin" panose="00000400000000000000" pitchFamily="2" charset="-78"/>
              </a:rPr>
              <a:t>سرانجام رهایي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ضرورتها برایش حاصل ميشود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Connector 3"/>
          <p:cNvSpPr/>
          <p:nvPr/>
        </p:nvSpPr>
        <p:spPr>
          <a:xfrm>
            <a:off x="1463040" y="4839286"/>
            <a:ext cx="2096086" cy="1041009"/>
          </a:xfrm>
          <a:prstGeom prst="flowChartConnecto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خوشبيني</a:t>
            </a:r>
            <a:endParaRPr lang="fa-IR"/>
          </a:p>
        </p:txBody>
      </p:sp>
    </p:spTree>
    <p:extLst>
      <p:ext uri="{BB962C8B-B14F-4D97-AF65-F5344CB8AC3E}">
        <p14:creationId xmlns:p14="http://schemas.microsoft.com/office/powerpoint/2010/main" val="3300271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ازنظر رویکرد </a:t>
            </a:r>
            <a:r>
              <a:rPr lang="fa-IR" smtClean="0">
                <a:cs typeface="B Nazanin" panose="00000400000000000000" pitchFamily="2" charset="-78"/>
              </a:rPr>
              <a:t>پست مدرن </a:t>
            </a:r>
            <a:r>
              <a:rPr lang="fa-IR">
                <a:cs typeface="B Nazanin" panose="00000400000000000000" pitchFamily="2" charset="-78"/>
              </a:rPr>
              <a:t>در این باره </a:t>
            </a:r>
            <a:r>
              <a:rPr lang="fa-IR" smtClean="0">
                <a:cs typeface="B Nazanin" panose="00000400000000000000" pitchFamily="2" charset="-78"/>
              </a:rPr>
              <a:t>تفاوتي ميان اندیشه های راست </a:t>
            </a:r>
            <a:r>
              <a:rPr lang="fa-IR">
                <a:cs typeface="B Nazanin" panose="00000400000000000000" pitchFamily="2" charset="-78"/>
              </a:rPr>
              <a:t>و </a:t>
            </a:r>
            <a:r>
              <a:rPr lang="fa-IR" smtClean="0">
                <a:cs typeface="B Nazanin" panose="00000400000000000000" pitchFamily="2" charset="-78"/>
              </a:rPr>
              <a:t>چپ مدرن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وجود ندارد. هر دو به یک اندازه به چنين خوشبيني باور دارند (</a:t>
            </a:r>
            <a:r>
              <a:rPr lang="fa-IR" smtClean="0">
                <a:cs typeface="B Nazanin" panose="00000400000000000000" pitchFamily="2" charset="-78"/>
              </a:rPr>
              <a:t>لش،1383)؛ اما گفتمان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پستمدرن به توسعه </a:t>
            </a:r>
            <a:r>
              <a:rPr lang="fa-IR" smtClean="0">
                <a:cs typeface="B Nazanin" panose="00000400000000000000" pitchFamily="2" charset="-78"/>
              </a:rPr>
              <a:t>با تأمل به فرایند توسعه </a:t>
            </a:r>
            <a:r>
              <a:rPr lang="fa-IR">
                <a:cs typeface="B Nazanin" panose="00000400000000000000" pitchFamily="2" charset="-78"/>
              </a:rPr>
              <a:t>و </a:t>
            </a:r>
            <a:r>
              <a:rPr lang="fa-IR" smtClean="0">
                <a:cs typeface="B Nazanin" panose="00000400000000000000" pitchFamily="2" charset="-78"/>
              </a:rPr>
              <a:t>فراروایتهای مرتبط با </a:t>
            </a:r>
            <a:r>
              <a:rPr lang="fa-IR">
                <a:cs typeface="B Nazanin" panose="00000400000000000000" pitchFamily="2" charset="-78"/>
              </a:rPr>
              <a:t>آن </a:t>
            </a:r>
            <a:r>
              <a:rPr lang="fa-IR" smtClean="0">
                <a:cs typeface="B Nazanin" panose="00000400000000000000" pitchFamily="2" charset="-78"/>
              </a:rPr>
              <a:t>مينگرد</a:t>
            </a:r>
            <a:r>
              <a:rPr lang="fa-IR">
                <a:cs typeface="B Nazanin" panose="00000400000000000000" pitchFamily="2" charset="-78"/>
              </a:rPr>
              <a:t>.</a:t>
            </a:r>
            <a:br>
              <a:rPr lang="fa-IR">
                <a:cs typeface="B Nazanin" panose="00000400000000000000" pitchFamily="2" charset="-78"/>
              </a:rPr>
            </a:br>
            <a:r>
              <a:rPr lang="fa-IR" smtClean="0">
                <a:cs typeface="B Nazanin" panose="00000400000000000000" pitchFamily="2" charset="-78"/>
              </a:rPr>
              <a:t>پست مدرنيسم مرعوب </a:t>
            </a:r>
            <a:r>
              <a:rPr lang="fa-IR">
                <a:cs typeface="B Nazanin" panose="00000400000000000000" pitchFamily="2" charset="-78"/>
              </a:rPr>
              <a:t>روایتهایي </a:t>
            </a:r>
            <a:r>
              <a:rPr lang="fa-IR" smtClean="0">
                <a:cs typeface="B Nazanin" panose="00000400000000000000" pitchFamily="2" charset="-78"/>
              </a:rPr>
              <a:t>غيریت سازی </a:t>
            </a:r>
            <a:r>
              <a:rPr lang="fa-IR">
                <a:cs typeface="B Nazanin" panose="00000400000000000000" pitchFamily="2" charset="-78"/>
              </a:rPr>
              <a:t>که غرب را به </a:t>
            </a:r>
            <a:r>
              <a:rPr lang="fa-IR" smtClean="0">
                <a:cs typeface="B Nazanin" panose="00000400000000000000" pitchFamily="2" charset="-78"/>
              </a:rPr>
              <a:t>عنوان </a:t>
            </a:r>
            <a:r>
              <a:rPr lang="fa-IR">
                <a:cs typeface="B Nazanin" panose="00000400000000000000" pitchFamily="2" charset="-78"/>
              </a:rPr>
              <a:t>مدینه </a:t>
            </a:r>
            <a:r>
              <a:rPr lang="fa-IR" smtClean="0">
                <a:cs typeface="B Nazanin" panose="00000400000000000000" pitchFamily="2" charset="-78"/>
              </a:rPr>
              <a:t>فاضله </a:t>
            </a:r>
            <a:r>
              <a:rPr lang="fa-IR">
                <a:cs typeface="B Nazanin" panose="00000400000000000000" pitchFamily="2" charset="-78"/>
              </a:rPr>
              <a:t>و </a:t>
            </a:r>
            <a:r>
              <a:rPr lang="fa-IR" smtClean="0">
                <a:cs typeface="B Nazanin" panose="00000400000000000000" pitchFamily="2" charset="-78"/>
              </a:rPr>
              <a:t>شرق</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را </a:t>
            </a:r>
            <a:r>
              <a:rPr lang="fa-IR" smtClean="0">
                <a:cs typeface="B Nazanin" panose="00000400000000000000" pitchFamily="2" charset="-78"/>
              </a:rPr>
              <a:t>به عنوان جامعه ای عقب مانده به تصویر مي کشد</a:t>
            </a:r>
            <a:r>
              <a:rPr lang="fa-IR">
                <a:cs typeface="B Nazanin" panose="00000400000000000000" pitchFamily="2" charset="-78"/>
              </a:rPr>
              <a:t>، </a:t>
            </a:r>
            <a:r>
              <a:rPr lang="fa-IR" smtClean="0">
                <a:cs typeface="B Nazanin" panose="00000400000000000000" pitchFamily="2" charset="-78"/>
              </a:rPr>
              <a:t>نميشود</a:t>
            </a:r>
            <a:r>
              <a:rPr lang="fa-IR">
                <a:cs typeface="B Nazanin" panose="00000400000000000000" pitchFamily="2" charset="-78"/>
              </a:rPr>
              <a:t>. </a:t>
            </a:r>
            <a:r>
              <a:rPr lang="fa-IR" smtClean="0">
                <a:cs typeface="B Nazanin" panose="00000400000000000000" pitchFamily="2" charset="-78"/>
              </a:rPr>
              <a:t>روایت پست مدرن به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شکلگيری رویکردی ضد رشد و ضد انباشت سرمایه منجر ميشود و </a:t>
            </a:r>
            <a:r>
              <a:rPr lang="fa-IR" smtClean="0">
                <a:cs typeface="B Nazanin" panose="00000400000000000000" pitchFamily="2" charset="-78"/>
              </a:rPr>
              <a:t>راه حل توسعه </a:t>
            </a:r>
            <a:r>
              <a:rPr lang="fa-IR">
                <a:cs typeface="B Nazanin" panose="00000400000000000000" pitchFamily="2" charset="-78"/>
              </a:rPr>
              <a:t>را در</a:t>
            </a:r>
            <a:br>
              <a:rPr lang="fa-IR">
                <a:cs typeface="B Nazanin" panose="00000400000000000000" pitchFamily="2" charset="-78"/>
              </a:rPr>
            </a:br>
            <a:r>
              <a:rPr lang="fa-IR">
                <a:cs typeface="B Nazanin" panose="00000400000000000000" pitchFamily="2" charset="-78"/>
              </a:rPr>
              <a:t>رشد </a:t>
            </a:r>
            <a:r>
              <a:rPr lang="fa-IR" smtClean="0">
                <a:cs typeface="B Nazanin" panose="00000400000000000000" pitchFamily="2" charset="-78"/>
              </a:rPr>
              <a:t>نمي بيند </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Data 3"/>
          <p:cNvSpPr/>
          <p:nvPr/>
        </p:nvSpPr>
        <p:spPr>
          <a:xfrm>
            <a:off x="1702191" y="4473526"/>
            <a:ext cx="2700997" cy="1477108"/>
          </a:xfrm>
          <a:prstGeom prst="flowChartInputOutp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مدینه </a:t>
            </a:r>
            <a:r>
              <a:rPr lang="fa-IR" sz="2800" smtClean="0">
                <a:solidFill>
                  <a:prstClr val="black"/>
                </a:solidFill>
                <a:cs typeface="B Nazanin" panose="00000400000000000000" pitchFamily="2" charset="-78"/>
              </a:rPr>
              <a:t>فاضله</a:t>
            </a:r>
            <a:endParaRPr lang="fa-IR"/>
          </a:p>
        </p:txBody>
      </p:sp>
    </p:spTree>
    <p:extLst>
      <p:ext uri="{BB962C8B-B14F-4D97-AF65-F5344CB8AC3E}">
        <p14:creationId xmlns:p14="http://schemas.microsoft.com/office/powerpoint/2010/main" val="18705888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همين منظر است که </a:t>
            </a:r>
            <a:r>
              <a:rPr lang="fa-IR" smtClean="0">
                <a:cs typeface="B Nazanin" panose="00000400000000000000" pitchFamily="2" charset="-78"/>
              </a:rPr>
              <a:t>نظریه پردازاني </a:t>
            </a:r>
            <a:r>
              <a:rPr lang="fa-IR">
                <a:cs typeface="B Nazanin" panose="00000400000000000000" pitchFamily="2" charset="-78"/>
              </a:rPr>
              <a:t>چون ولفگانگ زاکس بر این </a:t>
            </a:r>
            <a:r>
              <a:rPr lang="fa-IR" smtClean="0">
                <a:cs typeface="B Nazanin" panose="00000400000000000000" pitchFamily="2" charset="-78"/>
              </a:rPr>
              <a:t>باورند که پارادایم</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توسعه به معنای متعارف آن پارادایمي است </a:t>
            </a:r>
            <a:r>
              <a:rPr lang="fa-IR" smtClean="0">
                <a:cs typeface="B Nazanin" panose="00000400000000000000" pitchFamily="2" charset="-78"/>
              </a:rPr>
              <a:t>که عمدتاً بعد </a:t>
            </a:r>
            <a:r>
              <a:rPr lang="fa-IR">
                <a:cs typeface="B Nazanin" panose="00000400000000000000" pitchFamily="2" charset="-78"/>
              </a:rPr>
              <a:t>از </a:t>
            </a:r>
            <a:r>
              <a:rPr lang="fa-IR" smtClean="0">
                <a:cs typeface="B Nazanin" panose="00000400000000000000" pitchFamily="2" charset="-78"/>
              </a:rPr>
              <a:t>جنگ جهاني </a:t>
            </a:r>
            <a:r>
              <a:rPr lang="fa-IR">
                <a:cs typeface="B Nazanin" panose="00000400000000000000" pitchFamily="2" charset="-78"/>
              </a:rPr>
              <a:t>دوم </a:t>
            </a:r>
            <a:r>
              <a:rPr lang="fa-IR" smtClean="0">
                <a:cs typeface="B Nazanin" panose="00000400000000000000" pitchFamily="2" charset="-78"/>
              </a:rPr>
              <a:t>توسط</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آمریکا در چارچوب اصل مارشال پردازش شد و بنابراین در پس آنچه </a:t>
            </a:r>
            <a:r>
              <a:rPr lang="fa-IR" smtClean="0">
                <a:cs typeface="B Nazanin" panose="00000400000000000000" pitchFamily="2" charset="-78"/>
              </a:rPr>
              <a:t>نظریه پردازاني مانند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روستو </a:t>
            </a:r>
            <a:r>
              <a:rPr lang="fa-IR" smtClean="0">
                <a:cs typeface="B Nazanin" panose="00000400000000000000" pitchFamily="2" charset="-78"/>
              </a:rPr>
              <a:t>پرداخته اند</a:t>
            </a:r>
            <a:r>
              <a:rPr lang="fa-IR">
                <a:cs typeface="B Nazanin" panose="00000400000000000000" pitchFamily="2" charset="-78"/>
              </a:rPr>
              <a:t>، تأمين </a:t>
            </a:r>
            <a:r>
              <a:rPr lang="fa-IR" smtClean="0">
                <a:cs typeface="B Nazanin" panose="00000400000000000000" pitchFamily="2" charset="-78"/>
              </a:rPr>
              <a:t>منافع آمریکا نهفته است</a:t>
            </a:r>
            <a:r>
              <a:rPr lang="fa-IR">
                <a:cs typeface="B Nazanin" panose="00000400000000000000" pitchFamily="2" charset="-78"/>
              </a:rPr>
              <a:t>. </a:t>
            </a:r>
            <a:r>
              <a:rPr lang="fa-IR" smtClean="0">
                <a:cs typeface="B Nazanin" panose="00000400000000000000" pitchFamily="2" charset="-78"/>
              </a:rPr>
              <a:t>مرز این گفتمانها براساس چنين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چارچوبي متمایز شده است</a:t>
            </a:r>
            <a:r>
              <a:rPr lang="fa-IR" smtClean="0">
                <a:cs typeface="B Nazanin" panose="00000400000000000000" pitchFamily="2" charset="-78"/>
              </a:rPr>
              <a:t>.</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Multidocument 3"/>
          <p:cNvSpPr/>
          <p:nvPr/>
        </p:nvSpPr>
        <p:spPr>
          <a:xfrm>
            <a:off x="1603717" y="4234375"/>
            <a:ext cx="3559126" cy="1252025"/>
          </a:xfrm>
          <a:prstGeom prst="flowChartMulti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اصل مارشال</a:t>
            </a:r>
            <a:endParaRPr lang="fa-IR"/>
          </a:p>
        </p:txBody>
      </p:sp>
    </p:spTree>
    <p:extLst>
      <p:ext uri="{BB962C8B-B14F-4D97-AF65-F5344CB8AC3E}">
        <p14:creationId xmlns:p14="http://schemas.microsoft.com/office/powerpoint/2010/main" val="3580686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همين توجه به ميل و نيازهای ضروری هر منطقه </a:t>
            </a:r>
            <a:r>
              <a:rPr lang="fa-IR" smtClean="0">
                <a:cs typeface="B Nazanin" panose="00000400000000000000" pitchFamily="2" charset="-78"/>
              </a:rPr>
              <a:t>پایه ای </a:t>
            </a:r>
            <a:r>
              <a:rPr lang="fa-IR">
                <a:cs typeface="B Nazanin" panose="00000400000000000000" pitchFamily="2" charset="-78"/>
              </a:rPr>
              <a:t>برای بهبود شرایط </a:t>
            </a:r>
            <a:r>
              <a:rPr lang="fa-IR" smtClean="0">
                <a:cs typeface="B Nazanin" panose="00000400000000000000" pitchFamily="2" charset="-78"/>
              </a:rPr>
              <a:t>شده است</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مجيد رهنما که یکي از متفکرین حوزه پساتوسعه </a:t>
            </a:r>
            <a:r>
              <a:rPr lang="fa-IR" smtClean="0">
                <a:cs typeface="B Nazanin" panose="00000400000000000000" pitchFamily="2" charset="-78"/>
              </a:rPr>
              <a:t>است معتقد است</a:t>
            </a:r>
            <a:r>
              <a:rPr lang="fa-IR">
                <a:cs typeface="B Nazanin" panose="00000400000000000000" pitchFamily="2" charset="-78"/>
              </a:rPr>
              <a:t>، </a:t>
            </a:r>
            <a:r>
              <a:rPr lang="fa-IR" smtClean="0">
                <a:cs typeface="B Nazanin" panose="00000400000000000000" pitchFamily="2" charset="-78"/>
              </a:rPr>
              <a:t>مفهوم مشارکت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بنيانهای </a:t>
            </a:r>
            <a:r>
              <a:rPr lang="fa-IR" smtClean="0">
                <a:cs typeface="B Nazanin" panose="00000400000000000000" pitchFamily="2" charset="-78"/>
              </a:rPr>
              <a:t>اجتماعي – فرهنگي اش </a:t>
            </a:r>
            <a:r>
              <a:rPr lang="fa-IR">
                <a:cs typeface="B Nazanin" panose="00000400000000000000" pitchFamily="2" charset="-78"/>
              </a:rPr>
              <a:t>جدا گشته است و در بحثهای توسعه فقط </a:t>
            </a:r>
            <a:r>
              <a:rPr lang="fa-IR" smtClean="0">
                <a:cs typeface="B Nazanin" panose="00000400000000000000" pitchFamily="2" charset="-78"/>
              </a:rPr>
              <a:t>منبعي برای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اقتصاد در نظر گرفته ميشود. در مدل نوسازی </a:t>
            </a:r>
            <a:r>
              <a:rPr lang="fa-IR" smtClean="0">
                <a:cs typeface="B Nazanin" panose="00000400000000000000" pitchFamily="2" charset="-78"/>
              </a:rPr>
              <a:t>برای توسعه</a:t>
            </a:r>
            <a:r>
              <a:rPr lang="fa-IR">
                <a:cs typeface="B Nazanin" panose="00000400000000000000" pitchFamily="2" charset="-78"/>
              </a:rPr>
              <a:t>، </a:t>
            </a:r>
            <a:r>
              <a:rPr lang="fa-IR" smtClean="0">
                <a:cs typeface="B Nazanin" panose="00000400000000000000" pitchFamily="2" charset="-78"/>
              </a:rPr>
              <a:t>مشارکت تنها ابزاری برای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تحقق اهداف </a:t>
            </a:r>
            <a:r>
              <a:rPr lang="fa-IR" smtClean="0">
                <a:cs typeface="B Nazanin" panose="00000400000000000000" pitchFamily="2" charset="-78"/>
              </a:rPr>
              <a:t>طرحهای توسعه ای </a:t>
            </a:r>
            <a:r>
              <a:rPr lang="fa-IR">
                <a:cs typeface="B Nazanin" panose="00000400000000000000" pitchFamily="2" charset="-78"/>
              </a:rPr>
              <a:t>است که </a:t>
            </a:r>
            <a:r>
              <a:rPr lang="fa-IR" smtClean="0">
                <a:cs typeface="B Nazanin" panose="00000400000000000000" pitchFamily="2" charset="-78"/>
              </a:rPr>
              <a:t>دولت محور </a:t>
            </a:r>
            <a:r>
              <a:rPr lang="fa-IR">
                <a:cs typeface="B Nazanin" panose="00000400000000000000" pitchFamily="2" charset="-78"/>
              </a:rPr>
              <a:t>هستند. </a:t>
            </a:r>
            <a:r>
              <a:rPr lang="fa-IR" smtClean="0">
                <a:cs typeface="B Nazanin" panose="00000400000000000000" pitchFamily="2" charset="-78"/>
              </a:rPr>
              <a:t>ارگان های حامي توسعه و</a:t>
            </a:r>
            <a:r>
              <a:rPr lang="fa-IR">
                <a:cs typeface="B Nazanin" panose="00000400000000000000" pitchFamily="2" charset="-78"/>
              </a:rPr>
              <a:t> دولت در راستای کاستن از </a:t>
            </a:r>
            <a:r>
              <a:rPr lang="fa-IR" smtClean="0">
                <a:cs typeface="B Nazanin" panose="00000400000000000000" pitchFamily="2" charset="-78"/>
              </a:rPr>
              <a:t>هزینه ها </a:t>
            </a:r>
            <a:r>
              <a:rPr lang="fa-IR">
                <a:cs typeface="B Nazanin" panose="00000400000000000000" pitchFamily="2" charset="-78"/>
              </a:rPr>
              <a:t>و </a:t>
            </a:r>
            <a:r>
              <a:rPr lang="fa-IR" smtClean="0">
                <a:cs typeface="B Nazanin" panose="00000400000000000000" pitchFamily="2" charset="-78"/>
              </a:rPr>
              <a:t>کسب </a:t>
            </a:r>
            <a:r>
              <a:rPr lang="fa-IR">
                <a:cs typeface="B Nazanin" panose="00000400000000000000" pitchFamily="2" charset="-78"/>
              </a:rPr>
              <a:t>و </a:t>
            </a:r>
            <a:r>
              <a:rPr lang="fa-IR" smtClean="0">
                <a:cs typeface="B Nazanin" panose="00000400000000000000" pitchFamily="2" charset="-78"/>
              </a:rPr>
              <a:t>افزایش مشروعيت سياسي مشارکت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ميپذیرند. استفاده از منابع محلي، انرژی </a:t>
            </a:r>
            <a:r>
              <a:rPr lang="fa-IR" smtClean="0">
                <a:cs typeface="B Nazanin" panose="00000400000000000000" pitchFamily="2" charset="-78"/>
              </a:rPr>
              <a:t>ذهني </a:t>
            </a:r>
            <a:r>
              <a:rPr lang="fa-IR">
                <a:cs typeface="B Nazanin" panose="00000400000000000000" pitchFamily="2" charset="-78"/>
              </a:rPr>
              <a:t>و </a:t>
            </a:r>
            <a:r>
              <a:rPr lang="fa-IR" smtClean="0">
                <a:cs typeface="B Nazanin" panose="00000400000000000000" pitchFamily="2" charset="-78"/>
              </a:rPr>
              <a:t>بدني </a:t>
            </a:r>
            <a:r>
              <a:rPr lang="fa-IR">
                <a:cs typeface="B Nazanin" panose="00000400000000000000" pitchFamily="2" charset="-78"/>
              </a:rPr>
              <a:t>و </a:t>
            </a:r>
            <a:r>
              <a:rPr lang="fa-IR" smtClean="0">
                <a:cs typeface="B Nazanin" panose="00000400000000000000" pitchFamily="2" charset="-78"/>
              </a:rPr>
              <a:t>دانش مردم </a:t>
            </a:r>
            <a:r>
              <a:rPr lang="fa-IR">
                <a:cs typeface="B Nazanin" panose="00000400000000000000" pitchFamily="2" charset="-78"/>
              </a:rPr>
              <a:t>در </a:t>
            </a:r>
            <a:r>
              <a:rPr lang="fa-IR" smtClean="0">
                <a:cs typeface="B Nazanin" panose="00000400000000000000" pitchFamily="2" charset="-78"/>
              </a:rPr>
              <a:t>این چارچوب</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است.</a:t>
            </a:r>
            <a:endParaRPr lang="fa-IR"/>
          </a:p>
        </p:txBody>
      </p:sp>
      <p:sp>
        <p:nvSpPr>
          <p:cNvPr id="4" name="Flowchart: Process 3"/>
          <p:cNvSpPr/>
          <p:nvPr/>
        </p:nvSpPr>
        <p:spPr>
          <a:xfrm>
            <a:off x="1294228" y="4909625"/>
            <a:ext cx="3685735" cy="90033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smtClean="0">
                <a:solidFill>
                  <a:prstClr val="black"/>
                </a:solidFill>
                <a:cs typeface="B Nazanin" panose="00000400000000000000" pitchFamily="2" charset="-78"/>
              </a:rPr>
              <a:t>مشرو عيت سياسي</a:t>
            </a:r>
            <a:endParaRPr lang="fa-IR"/>
          </a:p>
        </p:txBody>
      </p:sp>
    </p:spTree>
    <p:extLst>
      <p:ext uri="{BB962C8B-B14F-4D97-AF65-F5344CB8AC3E}">
        <p14:creationId xmlns:p14="http://schemas.microsoft.com/office/powerpoint/2010/main" val="16050426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marL="0" indent="0" algn="just">
              <a:buNone/>
            </a:pPr>
            <a:r>
              <a:rPr lang="fa-IR" smtClean="0">
                <a:cs typeface="B Nazanin" panose="00000400000000000000" pitchFamily="2" charset="-78"/>
              </a:rPr>
              <a:t>چنين </a:t>
            </a:r>
            <a:r>
              <a:rPr lang="fa-IR">
                <a:cs typeface="B Nazanin" panose="00000400000000000000" pitchFamily="2" charset="-78"/>
              </a:rPr>
              <a:t>مشارکتي برونزا و هدایت شده است، خصوصعاً </a:t>
            </a:r>
            <a:r>
              <a:rPr lang="fa-IR" smtClean="0">
                <a:cs typeface="B Nazanin" panose="00000400000000000000" pitchFamily="2" charset="-78"/>
              </a:rPr>
              <a:t>برای تسهيل رشد اقتصادی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کاهش </a:t>
            </a:r>
            <a:r>
              <a:rPr lang="fa-IR" smtClean="0">
                <a:cs typeface="B Nazanin" panose="00000400000000000000" pitchFamily="2" charset="-78"/>
              </a:rPr>
              <a:t>هزینه های </a:t>
            </a:r>
            <a:r>
              <a:rPr lang="fa-IR">
                <a:cs typeface="B Nazanin" panose="00000400000000000000" pitchFamily="2" charset="-78"/>
              </a:rPr>
              <a:t>دولتي و </a:t>
            </a:r>
            <a:r>
              <a:rPr lang="fa-IR" smtClean="0">
                <a:cs typeface="B Nazanin" panose="00000400000000000000" pitchFamily="2" charset="-78"/>
              </a:rPr>
              <a:t>کسب مشروعيت سياسي به </a:t>
            </a:r>
            <a:r>
              <a:rPr lang="fa-IR">
                <a:cs typeface="B Nazanin" panose="00000400000000000000" pitchFamily="2" charset="-78"/>
              </a:rPr>
              <a:t>آن </a:t>
            </a:r>
            <a:r>
              <a:rPr lang="fa-IR" smtClean="0">
                <a:cs typeface="B Nazanin" panose="00000400000000000000" pitchFamily="2" charset="-78"/>
              </a:rPr>
              <a:t>توجه مي شود</a:t>
            </a:r>
            <a:r>
              <a:rPr lang="fa-IR">
                <a:cs typeface="B Nazanin" panose="00000400000000000000" pitchFamily="2" charset="-78"/>
              </a:rPr>
              <a:t>. وی </a:t>
            </a:r>
            <a:r>
              <a:rPr lang="fa-IR" smtClean="0">
                <a:cs typeface="B Nazanin" panose="00000400000000000000" pitchFamily="2" charset="-78"/>
              </a:rPr>
              <a:t>توسعه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مشارکتي را اینگونه توصيف ميکند: «... فرایندهای واقعي </a:t>
            </a:r>
            <a:r>
              <a:rPr lang="fa-IR" smtClean="0">
                <a:cs typeface="B Nazanin" panose="00000400000000000000" pitchFamily="2" charset="-78"/>
              </a:rPr>
              <a:t>گفت وشنود </a:t>
            </a:r>
            <a:r>
              <a:rPr lang="fa-IR">
                <a:cs typeface="B Nazanin" panose="00000400000000000000" pitchFamily="2" charset="-78"/>
              </a:rPr>
              <a:t>و کنش </a:t>
            </a:r>
            <a:r>
              <a:rPr lang="fa-IR" smtClean="0">
                <a:cs typeface="B Nazanin" panose="00000400000000000000" pitchFamily="2" charset="-78"/>
              </a:rPr>
              <a:t>متقابل باید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جایگزین رابطه ذهن- </a:t>
            </a:r>
            <a:r>
              <a:rPr lang="fa-IR" smtClean="0">
                <a:cs typeface="B Nazanin" panose="00000400000000000000" pitchFamily="2" charset="-78"/>
              </a:rPr>
              <a:t>يعنی </a:t>
            </a:r>
            <a:r>
              <a:rPr lang="fa-IR">
                <a:cs typeface="B Nazanin" panose="00000400000000000000" pitchFamily="2" charset="-78"/>
              </a:rPr>
              <a:t>بين </a:t>
            </a:r>
            <a:r>
              <a:rPr lang="fa-IR" smtClean="0">
                <a:cs typeface="B Nazanin" panose="00000400000000000000" pitchFamily="2" charset="-78"/>
              </a:rPr>
              <a:t>مداخله گران </a:t>
            </a:r>
            <a:r>
              <a:rPr lang="fa-IR">
                <a:cs typeface="B Nazanin" panose="00000400000000000000" pitchFamily="2" charset="-78"/>
              </a:rPr>
              <a:t>و </a:t>
            </a:r>
            <a:r>
              <a:rPr lang="fa-IR" smtClean="0">
                <a:cs typeface="B Nazanin" panose="00000400000000000000" pitchFamily="2" charset="-78"/>
              </a:rPr>
              <a:t>مداخله شوندگان </a:t>
            </a:r>
            <a:r>
              <a:rPr lang="fa-IR">
                <a:cs typeface="B Nazanin" panose="00000400000000000000" pitchFamily="2" charset="-78"/>
              </a:rPr>
              <a:t>گردد </a:t>
            </a:r>
            <a:r>
              <a:rPr lang="fa-IR" smtClean="0">
                <a:cs typeface="B Nazanin" panose="00000400000000000000" pitchFamily="2" charset="-78"/>
              </a:rPr>
              <a:t>تا طبقات ستم دیده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نتوانند آزادانه سرنوشت خود را به دست گيرند» (رهنما، </a:t>
            </a:r>
            <a:r>
              <a:rPr lang="fa-IR" smtClean="0">
                <a:cs typeface="B Nazanin" panose="00000400000000000000" pitchFamily="2" charset="-78"/>
              </a:rPr>
              <a:t>122 </a:t>
            </a:r>
            <a:r>
              <a:rPr lang="fa-IR">
                <a:cs typeface="B Nazanin" panose="00000400000000000000" pitchFamily="2" charset="-78"/>
              </a:rPr>
              <a:t>:</a:t>
            </a:r>
            <a:r>
              <a:rPr lang="fa-IR" smtClean="0">
                <a:cs typeface="B Nazanin" panose="00000400000000000000" pitchFamily="2" charset="-78"/>
              </a:rPr>
              <a:t>1377)</a:t>
            </a:r>
            <a:endParaRPr lang="fa-IR" smtClean="0">
              <a:cs typeface="B Nazanin" panose="00000400000000000000" pitchFamily="2" charset="-78"/>
            </a:endParaRPr>
          </a:p>
          <a:p>
            <a:pPr marL="0" indent="0" algn="just">
              <a:buNone/>
            </a:pPr>
            <a:r>
              <a:rPr lang="en-US">
                <a:cs typeface="B Nazanin" panose="00000400000000000000" pitchFamily="2" charset="-78"/>
              </a:rPr>
              <a:t/>
            </a:r>
            <a:br>
              <a:rPr lang="en-US">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450419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همچنين، </a:t>
            </a:r>
            <a:r>
              <a:rPr lang="fa-IR" smtClean="0">
                <a:cs typeface="B Nazanin" panose="00000400000000000000" pitchFamily="2" charset="-78"/>
              </a:rPr>
              <a:t>با به نظر وی</a:t>
            </a:r>
            <a:r>
              <a:rPr lang="fa-IR">
                <a:cs typeface="B Nazanin" panose="00000400000000000000" pitchFamily="2" charset="-78"/>
              </a:rPr>
              <a:t>، فقر مفهومي نسبي است و تعریف آن در فرهنگهای مختلف متفاوت است و </a:t>
            </a:r>
            <a:r>
              <a:rPr lang="fa-IR" smtClean="0">
                <a:cs typeface="B Nazanin" panose="00000400000000000000" pitchFamily="2" charset="-78"/>
              </a:rPr>
              <a:t>معنایش بر </a:t>
            </a:r>
            <a:r>
              <a:rPr lang="fa-IR">
                <a:cs typeface="B Nazanin" panose="00000400000000000000" pitchFamily="2" charset="-78"/>
              </a:rPr>
              <a:t>همين اساس با تنوع همراه است. لذا در تعریف آن بایستي فرهنگ را </a:t>
            </a:r>
            <a:r>
              <a:rPr lang="fa-IR" smtClean="0">
                <a:cs typeface="B Nazanin" panose="00000400000000000000" pitchFamily="2" charset="-78"/>
              </a:rPr>
              <a:t>نيز مدنظر داشت (</a:t>
            </a:r>
            <a:r>
              <a:rPr lang="en-US" smtClean="0">
                <a:cs typeface="B Nazanin" panose="00000400000000000000" pitchFamily="2" charset="-78"/>
              </a:rPr>
              <a:t>Rahnma</a:t>
            </a:r>
            <a:r>
              <a:rPr lang="en-US">
                <a:cs typeface="B Nazanin" panose="00000400000000000000" pitchFamily="2" charset="-78"/>
              </a:rPr>
              <a:t>, </a:t>
            </a:r>
            <a:r>
              <a:rPr lang="en-US" smtClean="0">
                <a:cs typeface="B Nazanin" panose="00000400000000000000" pitchFamily="2" charset="-78"/>
              </a:rPr>
              <a:t>2010</a:t>
            </a:r>
            <a:r>
              <a:rPr lang="fa-IR" smtClean="0">
                <a:cs typeface="B Nazanin" panose="00000400000000000000" pitchFamily="2" charset="-78"/>
              </a:rPr>
              <a:t>) رهنما </a:t>
            </a:r>
            <a:r>
              <a:rPr lang="fa-IR">
                <a:cs typeface="B Nazanin" panose="00000400000000000000" pitchFamily="2" charset="-78"/>
              </a:rPr>
              <a:t>معتقد است که دیدگاه توسعه </a:t>
            </a:r>
            <a:r>
              <a:rPr lang="fa-IR" smtClean="0">
                <a:cs typeface="B Nazanin" panose="00000400000000000000" pitchFamily="2" charset="-78"/>
              </a:rPr>
              <a:t>مشارکت کنندگان </a:t>
            </a:r>
            <a:r>
              <a:rPr lang="fa-IR">
                <a:cs typeface="B Nazanin" panose="00000400000000000000" pitchFamily="2" charset="-78"/>
              </a:rPr>
              <a:t>را اینگونه </a:t>
            </a:r>
            <a:r>
              <a:rPr lang="fa-IR" smtClean="0">
                <a:cs typeface="B Nazanin" panose="00000400000000000000" pitchFamily="2" charset="-78"/>
              </a:rPr>
              <a:t>مي بيند، «</a:t>
            </a:r>
            <a:r>
              <a:rPr lang="fa-IR">
                <a:cs typeface="B Nazanin" panose="00000400000000000000" pitchFamily="2" charset="-78"/>
              </a:rPr>
              <a:t>آنها اغلب ناتوان از </a:t>
            </a:r>
            <a:r>
              <a:rPr lang="fa-IR" smtClean="0">
                <a:cs typeface="B Nazanin" panose="00000400000000000000" pitchFamily="2" charset="-78"/>
              </a:rPr>
              <a:t>عمل </a:t>
            </a:r>
            <a:r>
              <a:rPr lang="fa-IR">
                <a:cs typeface="B Nazanin" panose="00000400000000000000" pitchFamily="2" charset="-78"/>
              </a:rPr>
              <a:t>به نفع خود و مانعِ کمک متخصصان توسعه ميشوند» </a:t>
            </a:r>
            <a:r>
              <a:rPr lang="en-US" smtClean="0">
                <a:cs typeface="B Nazanin" panose="00000400000000000000" pitchFamily="2" charset="-78"/>
              </a:rPr>
              <a:t>Pieterse.: 2009 )</a:t>
            </a:r>
            <a:r>
              <a:rPr lang="fa-IR" smtClean="0">
                <a:cs typeface="B Nazanin" panose="00000400000000000000" pitchFamily="2" charset="-78"/>
              </a:rPr>
              <a:t>)</a:t>
            </a:r>
            <a:endParaRPr lang="fa-IR"/>
          </a:p>
        </p:txBody>
      </p:sp>
      <p:sp>
        <p:nvSpPr>
          <p:cNvPr id="4" name="Flowchart: Process 3"/>
          <p:cNvSpPr/>
          <p:nvPr/>
        </p:nvSpPr>
        <p:spPr>
          <a:xfrm>
            <a:off x="1617785" y="4262511"/>
            <a:ext cx="3179298" cy="102694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ناتوان از عمل به نفع خود</a:t>
            </a:r>
            <a:endParaRPr lang="fa-IR"/>
          </a:p>
        </p:txBody>
      </p:sp>
    </p:spTree>
    <p:extLst>
      <p:ext uri="{BB962C8B-B14F-4D97-AF65-F5344CB8AC3E}">
        <p14:creationId xmlns:p14="http://schemas.microsoft.com/office/powerpoint/2010/main" val="2385611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نظریه پردازان </a:t>
            </a:r>
            <a:r>
              <a:rPr lang="fa-IR">
                <a:cs typeface="B Nazanin" panose="00000400000000000000" pitchFamily="2" charset="-78"/>
              </a:rPr>
              <a:t>پساتوسعه معتقدند که نهادهایي که در جهان بابت </a:t>
            </a:r>
            <a:r>
              <a:rPr lang="fa-IR" smtClean="0">
                <a:cs typeface="B Nazanin" panose="00000400000000000000" pitchFamily="2" charset="-78"/>
              </a:rPr>
              <a:t>توسعه نيافتگي نگرانند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ماهيتي </a:t>
            </a:r>
            <a:r>
              <a:rPr lang="fa-IR" smtClean="0">
                <a:cs typeface="B Nazanin" panose="00000400000000000000" pitchFamily="2" charset="-78"/>
              </a:rPr>
              <a:t>غرب محور </a:t>
            </a:r>
            <a:r>
              <a:rPr lang="fa-IR">
                <a:cs typeface="B Nazanin" panose="00000400000000000000" pitchFamily="2" charset="-78"/>
              </a:rPr>
              <a:t>دارند و بنابراین آنها خواهان این هستند که </a:t>
            </a:r>
            <a:r>
              <a:rPr lang="fa-IR" smtClean="0">
                <a:cs typeface="B Nazanin" panose="00000400000000000000" pitchFamily="2" charset="-78"/>
              </a:rPr>
              <a:t>دیگر فرهنگهای موجود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هم در فرایند توسعه بتوانند اقدامي بکنند و مجالي برای بيان </a:t>
            </a:r>
            <a:r>
              <a:rPr lang="fa-IR" smtClean="0">
                <a:cs typeface="B Nazanin" panose="00000400000000000000" pitchFamily="2" charset="-78"/>
              </a:rPr>
              <a:t>بيابند</a:t>
            </a:r>
            <a:r>
              <a:rPr lang="fa-IR">
                <a:cs typeface="B Nazanin" panose="00000400000000000000" pitchFamily="2" charset="-78"/>
              </a:rPr>
              <a:t>. </a:t>
            </a:r>
            <a:r>
              <a:rPr lang="fa-IR" smtClean="0">
                <a:cs typeface="B Nazanin" panose="00000400000000000000" pitchFamily="2" charset="-78"/>
              </a:rPr>
              <a:t>سرج توش </a:t>
            </a:r>
            <a:r>
              <a:rPr lang="fa-IR">
                <a:cs typeface="B Nazanin" panose="00000400000000000000" pitchFamily="2" charset="-78"/>
              </a:rPr>
              <a:t>و </a:t>
            </a:r>
            <a:r>
              <a:rPr lang="fa-IR" smtClean="0">
                <a:cs typeface="B Nazanin" panose="00000400000000000000" pitchFamily="2" charset="-78"/>
              </a:rPr>
              <a:t>آرتور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اسکوبار و دیگر اندیشمندان پساتوسعه بيان ميدارند که «توسعه غربي شدن </a:t>
            </a:r>
            <a:r>
              <a:rPr lang="fa-IR" smtClean="0">
                <a:cs typeface="B Nazanin" panose="00000400000000000000" pitchFamily="2" charset="-78"/>
              </a:rPr>
              <a:t>است</a:t>
            </a:r>
            <a:r>
              <a:rPr lang="fa-IR">
                <a:cs typeface="B Nazanin" panose="00000400000000000000" pitchFamily="2" charset="-78"/>
              </a:rPr>
              <a:t>، </a:t>
            </a:r>
            <a:r>
              <a:rPr lang="fa-IR" smtClean="0">
                <a:cs typeface="B Nazanin" panose="00000400000000000000" pitchFamily="2" charset="-78"/>
              </a:rPr>
              <a:t>رویکرد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بيروني مبتني بر الگوی جهان صنعتي» </a:t>
            </a:r>
            <a:r>
              <a:rPr lang="fa-IR" smtClean="0">
                <a:cs typeface="B Nazanin" panose="00000400000000000000" pitchFamily="2" charset="-78"/>
              </a:rPr>
              <a:t>(</a:t>
            </a:r>
            <a:r>
              <a:rPr lang="en-US" smtClean="0">
                <a:cs typeface="B Nazanin" panose="00000400000000000000" pitchFamily="2" charset="-78"/>
              </a:rPr>
              <a:t>Pieterse</a:t>
            </a:r>
            <a:r>
              <a:rPr lang="en-US">
                <a:cs typeface="B Nazanin" panose="00000400000000000000" pitchFamily="2" charset="-78"/>
              </a:rPr>
              <a:t>, 2009: </a:t>
            </a:r>
            <a:r>
              <a:rPr lang="en-US" smtClean="0">
                <a:cs typeface="B Nazanin" panose="00000400000000000000" pitchFamily="2" charset="-78"/>
              </a:rPr>
              <a:t>340</a:t>
            </a:r>
            <a:r>
              <a:rPr lang="fa-IR" smtClean="0">
                <a:cs typeface="B Nazanin" panose="00000400000000000000" pitchFamily="2" charset="-78"/>
              </a:rPr>
              <a:t>) توش فرایند غربي شدن </a:t>
            </a:r>
            <a:r>
              <a:rPr lang="fa-IR">
                <a:cs typeface="B Nazanin" panose="00000400000000000000" pitchFamily="2" charset="-78"/>
              </a:rPr>
              <a:t>را</a:t>
            </a:r>
            <a:br>
              <a:rPr lang="fa-IR">
                <a:cs typeface="B Nazanin" panose="00000400000000000000" pitchFamily="2" charset="-78"/>
              </a:rPr>
            </a:br>
            <a:r>
              <a:rPr lang="fa-IR">
                <a:cs typeface="B Nazanin" panose="00000400000000000000" pitchFamily="2" charset="-78"/>
              </a:rPr>
              <a:t>در اقتصاد و فرهنگ و تفاوتها ميبيند </a:t>
            </a:r>
            <a:r>
              <a:rPr lang="fa-IR" smtClean="0">
                <a:cs typeface="B Nazanin" panose="00000400000000000000" pitchFamily="2" charset="-78"/>
              </a:rPr>
              <a:t>(</a:t>
            </a:r>
            <a:r>
              <a:rPr lang="en-US" smtClean="0">
                <a:cs typeface="B Nazanin" panose="00000400000000000000" pitchFamily="2" charset="-78"/>
              </a:rPr>
              <a:t>Latouche</a:t>
            </a:r>
            <a:r>
              <a:rPr lang="en-US">
                <a:cs typeface="B Nazanin" panose="00000400000000000000" pitchFamily="2" charset="-78"/>
              </a:rPr>
              <a:t>, </a:t>
            </a:r>
            <a:r>
              <a:rPr lang="en-US" smtClean="0">
                <a:cs typeface="B Nazanin" panose="00000400000000000000" pitchFamily="2" charset="-78"/>
              </a:rPr>
              <a:t>1993</a:t>
            </a:r>
            <a:r>
              <a:rPr lang="fa-IR" smtClean="0">
                <a:cs typeface="B Nazanin" panose="00000400000000000000" pitchFamily="2" charset="-78"/>
              </a:rPr>
              <a:t>)</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364566" y="4740812"/>
            <a:ext cx="4121834" cy="984739"/>
          </a:xfrm>
          <a:prstGeom prst="flowChartProcess">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ماهيتي غرب محور</a:t>
            </a:r>
            <a:endParaRPr lang="fa-IR"/>
          </a:p>
        </p:txBody>
      </p:sp>
    </p:spTree>
    <p:extLst>
      <p:ext uri="{BB962C8B-B14F-4D97-AF65-F5344CB8AC3E}">
        <p14:creationId xmlns:p14="http://schemas.microsoft.com/office/powerpoint/2010/main" val="1471618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اسکوبار از </a:t>
            </a:r>
            <a:r>
              <a:rPr lang="fa-IR" smtClean="0">
                <a:cs typeface="B Nazanin" panose="00000400000000000000" pitchFamily="2" charset="-78"/>
              </a:rPr>
              <a:t>ضرورت </a:t>
            </a:r>
            <a:r>
              <a:rPr lang="fa-IR">
                <a:cs typeface="B Nazanin" panose="00000400000000000000" pitchFamily="2" charset="-78"/>
              </a:rPr>
              <a:t>«</a:t>
            </a:r>
            <a:r>
              <a:rPr lang="fa-IR" smtClean="0">
                <a:solidFill>
                  <a:srgbClr val="FF0000"/>
                </a:solidFill>
                <a:cs typeface="B Nazanin" panose="00000400000000000000" pitchFamily="2" charset="-78"/>
              </a:rPr>
              <a:t>گسترش و راه اندازی </a:t>
            </a:r>
            <a:r>
              <a:rPr lang="fa-IR">
                <a:solidFill>
                  <a:srgbClr val="FF0000"/>
                </a:solidFill>
                <a:cs typeface="B Nazanin" panose="00000400000000000000" pitchFamily="2" charset="-78"/>
              </a:rPr>
              <a:t>مبارزات ضد </a:t>
            </a:r>
            <a:r>
              <a:rPr lang="fa-IR" smtClean="0">
                <a:solidFill>
                  <a:srgbClr val="FF0000"/>
                </a:solidFill>
                <a:cs typeface="B Nazanin" panose="00000400000000000000" pitchFamily="2" charset="-78"/>
              </a:rPr>
              <a:t>امپریاليستي</a:t>
            </a:r>
            <a:r>
              <a:rPr lang="fa-IR">
                <a:solidFill>
                  <a:srgbClr val="FF0000"/>
                </a:solidFill>
                <a:cs typeface="B Nazanin" panose="00000400000000000000" pitchFamily="2" charset="-78"/>
              </a:rPr>
              <a:t>، </a:t>
            </a:r>
            <a:r>
              <a:rPr lang="fa-IR" smtClean="0">
                <a:solidFill>
                  <a:srgbClr val="FF0000"/>
                </a:solidFill>
                <a:cs typeface="B Nazanin" panose="00000400000000000000" pitchFamily="2" charset="-78"/>
              </a:rPr>
              <a:t>ضد سرمایه داری</a:t>
            </a:r>
            <a:r>
              <a:rPr lang="fa-IR">
                <a:solidFill>
                  <a:srgbClr val="FF0000"/>
                </a:solidFill>
                <a:cs typeface="B Nazanin" panose="00000400000000000000" pitchFamily="2" charset="-78"/>
              </a:rPr>
              <a:t>، </a:t>
            </a:r>
            <a:r>
              <a:rPr lang="fa-IR" smtClean="0">
                <a:solidFill>
                  <a:srgbClr val="FF0000"/>
                </a:solidFill>
                <a:cs typeface="B Nazanin" panose="00000400000000000000" pitchFamily="2" charset="-78"/>
              </a:rPr>
              <a:t>ضد توليدگرایي </a:t>
            </a:r>
            <a:r>
              <a:rPr lang="fa-IR">
                <a:solidFill>
                  <a:srgbClr val="FF0000"/>
                </a:solidFill>
                <a:cs typeface="B Nazanin" panose="00000400000000000000" pitchFamily="2" charset="-78"/>
              </a:rPr>
              <a:t>و </a:t>
            </a:r>
            <a:r>
              <a:rPr lang="fa-IR" smtClean="0">
                <a:solidFill>
                  <a:srgbClr val="FF0000"/>
                </a:solidFill>
                <a:cs typeface="B Nazanin" panose="00000400000000000000" pitchFamily="2" charset="-78"/>
              </a:rPr>
              <a:t>ضد بازار</a:t>
            </a:r>
            <a:r>
              <a:rPr lang="fa-IR" smtClean="0">
                <a:cs typeface="B Nazanin" panose="00000400000000000000" pitchFamily="2" charset="-78"/>
              </a:rPr>
              <a:t>» (</a:t>
            </a:r>
            <a:r>
              <a:rPr lang="en-US" smtClean="0">
                <a:cs typeface="B Nazanin" panose="00000400000000000000" pitchFamily="2" charset="-78"/>
              </a:rPr>
              <a:t>Escobar</a:t>
            </a:r>
            <a:r>
              <a:rPr lang="en-US">
                <a:cs typeface="B Nazanin" panose="00000400000000000000" pitchFamily="2" charset="-78"/>
              </a:rPr>
              <a:t>, 1992: </a:t>
            </a:r>
            <a:r>
              <a:rPr lang="en-US" smtClean="0">
                <a:cs typeface="B Nazanin" panose="00000400000000000000" pitchFamily="2" charset="-78"/>
              </a:rPr>
              <a:t>43</a:t>
            </a:r>
            <a:r>
              <a:rPr lang="fa-IR" smtClean="0">
                <a:cs typeface="B Nazanin" panose="00000400000000000000" pitchFamily="2" charset="-78"/>
              </a:rPr>
              <a:t>) سخن </a:t>
            </a:r>
            <a:r>
              <a:rPr lang="fa-IR">
                <a:cs typeface="B Nazanin" panose="00000400000000000000" pitchFamily="2" charset="-78"/>
              </a:rPr>
              <a:t>ميگوید که بتوان بدیلي متفاوت </a:t>
            </a:r>
            <a:r>
              <a:rPr lang="fa-IR" smtClean="0">
                <a:cs typeface="B Nazanin" panose="00000400000000000000" pitchFamily="2" charset="-78"/>
              </a:rPr>
              <a:t>خلق کرد</a:t>
            </a:r>
            <a:r>
              <a:rPr lang="fa-IR">
                <a:cs typeface="B Nazanin" panose="00000400000000000000" pitchFamily="2" charset="-78"/>
              </a:rPr>
              <a:t>. </a:t>
            </a:r>
            <a:r>
              <a:rPr lang="fa-IR" smtClean="0">
                <a:cs typeface="B Nazanin" panose="00000400000000000000" pitchFamily="2" charset="-78"/>
              </a:rPr>
              <a:t>توش سه پایه توسعه </a:t>
            </a:r>
            <a:r>
              <a:rPr lang="fa-IR">
                <a:cs typeface="B Nazanin" panose="00000400000000000000" pitchFamily="2" charset="-78"/>
              </a:rPr>
              <a:t>جایگزین را «خودکفایي </a:t>
            </a:r>
            <a:r>
              <a:rPr lang="fa-IR" smtClean="0">
                <a:cs typeface="B Nazanin" panose="00000400000000000000" pitchFamily="2" charset="-78"/>
              </a:rPr>
              <a:t>غذایي</a:t>
            </a:r>
            <a:r>
              <a:rPr lang="fa-IR">
                <a:cs typeface="B Nazanin" panose="00000400000000000000" pitchFamily="2" charset="-78"/>
              </a:rPr>
              <a:t>، </a:t>
            </a:r>
            <a:r>
              <a:rPr lang="fa-IR" smtClean="0">
                <a:cs typeface="B Nazanin" panose="00000400000000000000" pitchFamily="2" charset="-78"/>
              </a:rPr>
              <a:t>نيازهای اساسي </a:t>
            </a:r>
            <a:r>
              <a:rPr lang="fa-IR">
                <a:cs typeface="B Nazanin" panose="00000400000000000000" pitchFamily="2" charset="-78"/>
              </a:rPr>
              <a:t>و </a:t>
            </a:r>
            <a:r>
              <a:rPr lang="fa-IR" smtClean="0">
                <a:cs typeface="B Nazanin" panose="00000400000000000000" pitchFamily="2" charset="-78"/>
              </a:rPr>
              <a:t>فناوری مناسب</a:t>
            </a:r>
            <a:r>
              <a:rPr lang="fa-IR">
                <a:cs typeface="B Nazanin" panose="00000400000000000000" pitchFamily="2" charset="-78"/>
              </a:rPr>
              <a:t>» ( </a:t>
            </a:r>
            <a:r>
              <a:rPr lang="fa-IR" smtClean="0">
                <a:cs typeface="B Nazanin" panose="00000400000000000000" pitchFamily="2" charset="-78"/>
              </a:rPr>
              <a:t>,</a:t>
            </a:r>
            <a:r>
              <a:rPr lang="en-US" smtClean="0">
                <a:cs typeface="B Nazanin" panose="00000400000000000000" pitchFamily="2" charset="-78"/>
              </a:rPr>
              <a:t> </a:t>
            </a:r>
            <a:r>
              <a:rPr lang="fa-IR" smtClean="0">
                <a:cs typeface="B Nazanin" panose="00000400000000000000" pitchFamily="2" charset="-78"/>
              </a:rPr>
              <a:t>ميداند(</a:t>
            </a:r>
            <a:r>
              <a:rPr lang="en-US" smtClean="0">
                <a:cs typeface="B Nazanin" panose="00000400000000000000" pitchFamily="2" charset="-78"/>
              </a:rPr>
              <a:t>Latouche,1993</a:t>
            </a:r>
            <a:r>
              <a:rPr lang="fa-IR" smtClean="0">
                <a:cs typeface="B Nazanin" panose="00000400000000000000" pitchFamily="2" charset="-78"/>
              </a:rPr>
              <a:t>)</a:t>
            </a:r>
          </a:p>
          <a:p>
            <a:pPr algn="just"/>
            <a:endParaRPr lang="fa-IR"/>
          </a:p>
        </p:txBody>
      </p:sp>
    </p:spTree>
    <p:extLst>
      <p:ext uri="{BB962C8B-B14F-4D97-AF65-F5344CB8AC3E}">
        <p14:creationId xmlns:p14="http://schemas.microsoft.com/office/powerpoint/2010/main" val="406566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a:solidFill>
                  <a:srgbClr val="FF0000"/>
                </a:solidFill>
                <a:cs typeface="B Nazanin" panose="00000400000000000000" pitchFamily="2" charset="-78"/>
              </a:rPr>
              <a:t>مقدّمه</a:t>
            </a:r>
            <a:br>
              <a:rPr lang="fa-IR" b="1">
                <a:solidFill>
                  <a:srgbClr val="FF0000"/>
                </a:solidFill>
                <a:cs typeface="B Nazanin" panose="00000400000000000000" pitchFamily="2" charset="-78"/>
              </a:rPr>
            </a:br>
            <a:r>
              <a:rPr lang="fa-IR" b="1">
                <a:solidFill>
                  <a:srgbClr val="FF0000"/>
                </a:solidFill>
                <a:cs typeface="B Nazanin" panose="00000400000000000000" pitchFamily="2" charset="-78"/>
              </a:rPr>
              <a:t>مسئله پژوهش</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توسعه </a:t>
            </a:r>
            <a:r>
              <a:rPr lang="fa-IR">
                <a:cs typeface="B Nazanin" panose="00000400000000000000" pitchFamily="2" charset="-78"/>
              </a:rPr>
              <a:t>راهبردی است که </a:t>
            </a:r>
            <a:r>
              <a:rPr lang="fa-IR" smtClean="0">
                <a:cs typeface="B Nazanin" panose="00000400000000000000" pitchFamily="2" charset="-78"/>
              </a:rPr>
              <a:t>یک شبه </a:t>
            </a:r>
            <a:r>
              <a:rPr lang="fa-IR">
                <a:cs typeface="B Nazanin" panose="00000400000000000000" pitchFamily="2" charset="-78"/>
              </a:rPr>
              <a:t>حاصل نشده است و کشورهای مختلف </a:t>
            </a:r>
            <a:r>
              <a:rPr lang="fa-IR" smtClean="0">
                <a:cs typeface="B Nazanin" panose="00000400000000000000" pitchFamily="2" charset="-78"/>
              </a:rPr>
              <a:t>نميتوانند </a:t>
            </a:r>
            <a:r>
              <a:rPr lang="fa-IR">
                <a:cs typeface="B Nazanin" panose="00000400000000000000" pitchFamily="2" charset="-78"/>
              </a:rPr>
              <a:t>بعدون</a:t>
            </a:r>
            <a:br>
              <a:rPr lang="fa-IR">
                <a:cs typeface="B Nazanin" panose="00000400000000000000" pitchFamily="2" charset="-78"/>
              </a:rPr>
            </a:br>
            <a:r>
              <a:rPr lang="fa-IR">
                <a:cs typeface="B Nazanin" panose="00000400000000000000" pitchFamily="2" charset="-78"/>
              </a:rPr>
              <a:t>در نظر گرفتن آن </a:t>
            </a:r>
            <a:r>
              <a:rPr lang="fa-IR" smtClean="0">
                <a:cs typeface="B Nazanin" panose="00000400000000000000" pitchFamily="2" charset="-78"/>
              </a:rPr>
              <a:t>برنامه ریزی </a:t>
            </a:r>
            <a:r>
              <a:rPr lang="fa-IR">
                <a:cs typeface="B Nazanin" panose="00000400000000000000" pitchFamily="2" charset="-78"/>
              </a:rPr>
              <a:t>کنند. فرایند توسعه از جنگ جهاني دوم به </a:t>
            </a:r>
            <a:r>
              <a:rPr lang="fa-IR" smtClean="0">
                <a:cs typeface="B Nazanin" panose="00000400000000000000" pitchFamily="2" charset="-78"/>
              </a:rPr>
              <a:t>بعد</a:t>
            </a:r>
            <a:r>
              <a:rPr lang="fa-IR">
                <a:cs typeface="B Nazanin" panose="00000400000000000000" pitchFamily="2" charset="-78"/>
              </a:rPr>
              <a:t>، </a:t>
            </a:r>
            <a:r>
              <a:rPr lang="fa-IR" smtClean="0">
                <a:cs typeface="B Nazanin" panose="00000400000000000000" pitchFamily="2" charset="-78"/>
              </a:rPr>
              <a:t>مورد توجه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بسياری از کشورهای جهان قرار گرفت و هر یک به نحوی با آن درگير شدند. بانک </a:t>
            </a:r>
            <a:r>
              <a:rPr lang="fa-IR" smtClean="0">
                <a:cs typeface="B Nazanin" panose="00000400000000000000" pitchFamily="2" charset="-78"/>
              </a:rPr>
              <a:t>جهاني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هدف </a:t>
            </a:r>
            <a:r>
              <a:rPr lang="fa-IR" smtClean="0">
                <a:cs typeface="B Nazanin" panose="00000400000000000000" pitchFamily="2" charset="-78"/>
              </a:rPr>
              <a:t>توسعه </a:t>
            </a:r>
            <a:r>
              <a:rPr lang="fa-IR">
                <a:cs typeface="B Nazanin" panose="00000400000000000000" pitchFamily="2" charset="-78"/>
              </a:rPr>
              <a:t>را </a:t>
            </a:r>
            <a:r>
              <a:rPr lang="fa-IR" smtClean="0">
                <a:cs typeface="B Nazanin" panose="00000400000000000000" pitchFamily="2" charset="-78"/>
              </a:rPr>
              <a:t>این ميداند که به اجتماعهای مختلف اجازه دهد براساس نياز </a:t>
            </a:r>
            <a:r>
              <a:rPr lang="fa-IR">
                <a:cs typeface="B Nazanin" panose="00000400000000000000" pitchFamily="2" charset="-78"/>
              </a:rPr>
              <a:t>و</a:t>
            </a:r>
            <a:br>
              <a:rPr lang="fa-IR">
                <a:cs typeface="B Nazanin" panose="00000400000000000000" pitchFamily="2" charset="-78"/>
              </a:rPr>
            </a:br>
            <a:r>
              <a:rPr lang="fa-IR" smtClean="0">
                <a:cs typeface="B Nazanin" panose="00000400000000000000" pitchFamily="2" charset="-78"/>
              </a:rPr>
              <a:t>خواسته هایشان </a:t>
            </a:r>
            <a:r>
              <a:rPr lang="fa-IR">
                <a:cs typeface="B Nazanin" panose="00000400000000000000" pitchFamily="2" charset="-78"/>
              </a:rPr>
              <a:t>پروژه خویش را </a:t>
            </a:r>
            <a:r>
              <a:rPr lang="fa-IR" smtClean="0">
                <a:cs typeface="B Nazanin" panose="00000400000000000000" pitchFamily="2" charset="-78"/>
              </a:rPr>
              <a:t>بسازند</a:t>
            </a:r>
          </a:p>
          <a:p>
            <a:pPr algn="just"/>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13189037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امروزه بيش از هميشه </a:t>
            </a:r>
            <a:r>
              <a:rPr lang="fa-IR" smtClean="0">
                <a:cs typeface="B Nazanin" panose="00000400000000000000" pitchFamily="2" charset="-78"/>
              </a:rPr>
              <a:t>عامگرایي </a:t>
            </a:r>
            <a:r>
              <a:rPr lang="fa-IR">
                <a:cs typeface="B Nazanin" panose="00000400000000000000" pitchFamily="2" charset="-78"/>
              </a:rPr>
              <a:t>مورد نقد واقع شده است. پيشروی </a:t>
            </a:r>
            <a:r>
              <a:rPr lang="fa-IR" smtClean="0">
                <a:cs typeface="B Nazanin" panose="00000400000000000000" pitchFamily="2" charset="-78"/>
              </a:rPr>
              <a:t>علم</a:t>
            </a:r>
            <a:r>
              <a:rPr lang="fa-IR">
                <a:cs typeface="B Nazanin" panose="00000400000000000000" pitchFamily="2" charset="-78"/>
              </a:rPr>
              <a:t>، </a:t>
            </a:r>
            <a:r>
              <a:rPr lang="fa-IR" smtClean="0">
                <a:cs typeface="B Nazanin" panose="00000400000000000000" pitchFamily="2" charset="-78"/>
              </a:rPr>
              <a:t>دولت </a:t>
            </a:r>
            <a:r>
              <a:rPr lang="fa-IR">
                <a:cs typeface="B Nazanin" panose="00000400000000000000" pitchFamily="2" charset="-78"/>
              </a:rPr>
              <a:t>و </a:t>
            </a:r>
            <a:r>
              <a:rPr lang="fa-IR" smtClean="0">
                <a:cs typeface="B Nazanin" panose="00000400000000000000" pitchFamily="2" charset="-78"/>
              </a:rPr>
              <a:t>بازار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متوقف نشده است، اما شور و اشتياق تماشاچيان ضعيف است. افراد معدودی باور دارند </a:t>
            </a:r>
            <a:r>
              <a:rPr lang="fa-IR" smtClean="0">
                <a:cs typeface="B Nazanin" panose="00000400000000000000" pitchFamily="2" charset="-78"/>
              </a:rPr>
              <a:t>که  </a:t>
            </a:r>
            <a:r>
              <a:rPr lang="fa-IR">
                <a:cs typeface="B Nazanin" panose="00000400000000000000" pitchFamily="2" charset="-78"/>
              </a:rPr>
              <a:t>نظم </a:t>
            </a:r>
            <a:r>
              <a:rPr lang="fa-IR" smtClean="0">
                <a:cs typeface="B Nazanin" panose="00000400000000000000" pitchFamily="2" charset="-78"/>
              </a:rPr>
              <a:t>و اصل </a:t>
            </a:r>
            <a:r>
              <a:rPr lang="fa-IR">
                <a:cs typeface="B Nazanin" panose="00000400000000000000" pitchFamily="2" charset="-78"/>
              </a:rPr>
              <a:t>در پایان برقرار خواهد شد</a:t>
            </a:r>
            <a:r>
              <a:rPr lang="fa-IR" smtClean="0">
                <a:cs typeface="B Nazanin" panose="00000400000000000000" pitchFamily="2" charset="-78"/>
              </a:rPr>
              <a:t>.</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42069551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حرکتي که يشرفت </a:t>
            </a:r>
            <a:r>
              <a:rPr lang="fa-IR">
                <a:cs typeface="B Nazanin" panose="00000400000000000000" pitchFamily="2" charset="-78"/>
              </a:rPr>
              <a:t>را </a:t>
            </a:r>
            <a:r>
              <a:rPr lang="fa-IR" smtClean="0">
                <a:cs typeface="B Nazanin" panose="00000400000000000000" pitchFamily="2" charset="-78"/>
              </a:rPr>
              <a:t>به دورترین گوشه </a:t>
            </a:r>
            <a:r>
              <a:rPr lang="fa-IR">
                <a:cs typeface="B Nazanin" panose="00000400000000000000" pitchFamily="2" charset="-78"/>
              </a:rPr>
              <a:t>زمين ميبرد، کوچک ميشود </a:t>
            </a:r>
            <a:r>
              <a:rPr lang="fa-IR" smtClean="0">
                <a:cs typeface="B Nazanin" panose="00000400000000000000" pitchFamily="2" charset="-78"/>
              </a:rPr>
              <a:t>(</a:t>
            </a:r>
            <a:r>
              <a:rPr lang="en-US" smtClean="0">
                <a:cs typeface="B Nazanin" panose="00000400000000000000" pitchFamily="2" charset="-78"/>
              </a:rPr>
              <a:t>Saches</a:t>
            </a:r>
            <a:r>
              <a:rPr lang="en-US">
                <a:cs typeface="B Nazanin" panose="00000400000000000000" pitchFamily="2" charset="-78"/>
              </a:rPr>
              <a:t>, </a:t>
            </a:r>
            <a:r>
              <a:rPr lang="en-US" smtClean="0">
                <a:cs typeface="B Nazanin" panose="00000400000000000000" pitchFamily="2" charset="-78"/>
              </a:rPr>
              <a:t>2010</a:t>
            </a:r>
            <a:r>
              <a:rPr lang="fa-IR" smtClean="0">
                <a:cs typeface="B Nazanin" panose="00000400000000000000" pitchFamily="2" charset="-78"/>
              </a:rPr>
              <a:t>) زاکس </a:t>
            </a:r>
            <a:r>
              <a:rPr lang="fa-IR">
                <a:cs typeface="B Nazanin" panose="00000400000000000000" pitchFamily="2" charset="-78"/>
              </a:rPr>
              <a:t>از تنوع زباني بحث </a:t>
            </a:r>
            <a:r>
              <a:rPr lang="fa-IR" smtClean="0">
                <a:cs typeface="B Nazanin" panose="00000400000000000000" pitchFamily="2" charset="-78"/>
              </a:rPr>
              <a:t>مي کند که زبان </a:t>
            </a:r>
            <a:r>
              <a:rPr lang="fa-IR">
                <a:cs typeface="B Nazanin" panose="00000400000000000000" pitchFamily="2" charset="-78"/>
              </a:rPr>
              <a:t>قابليتهای فراواني دارد اما یک شکل توسعه تهدیدی برای نعابودی آنهاسعت. </a:t>
            </a:r>
            <a:r>
              <a:rPr lang="fa-IR" smtClean="0">
                <a:cs typeface="B Nazanin" panose="00000400000000000000" pitchFamily="2" charset="-78"/>
              </a:rPr>
              <a:t>زبانها به سرعت گونه ها </a:t>
            </a:r>
            <a:r>
              <a:rPr lang="fa-IR">
                <a:cs typeface="B Nazanin" panose="00000400000000000000" pitchFamily="2" charset="-78"/>
              </a:rPr>
              <a:t>در حال </a:t>
            </a:r>
            <a:r>
              <a:rPr lang="fa-IR" smtClean="0">
                <a:cs typeface="B Nazanin" panose="00000400000000000000" pitchFamily="2" charset="-78"/>
              </a:rPr>
              <a:t>مرگ هستند</a:t>
            </a:r>
            <a:r>
              <a:rPr lang="fa-IR">
                <a:cs typeface="B Nazanin" panose="00000400000000000000" pitchFamily="2" charset="-78"/>
              </a:rPr>
              <a:t>. </a:t>
            </a:r>
            <a:r>
              <a:rPr lang="fa-IR" smtClean="0">
                <a:cs typeface="B Nazanin" panose="00000400000000000000" pitchFamily="2" charset="-78"/>
              </a:rPr>
              <a:t>اخيراً گياهان </a:t>
            </a:r>
            <a:r>
              <a:rPr lang="fa-IR">
                <a:cs typeface="B Nazanin" panose="00000400000000000000" pitchFamily="2" charset="-78"/>
              </a:rPr>
              <a:t>و </a:t>
            </a:r>
            <a:r>
              <a:rPr lang="fa-IR" smtClean="0">
                <a:cs typeface="B Nazanin" panose="00000400000000000000" pitchFamily="2" charset="-78"/>
              </a:rPr>
              <a:t>حيواناتي که </a:t>
            </a:r>
            <a:r>
              <a:rPr lang="fa-IR">
                <a:cs typeface="B Nazanin" panose="00000400000000000000" pitchFamily="2" charset="-78"/>
              </a:rPr>
              <a:t>از </a:t>
            </a:r>
            <a:r>
              <a:rPr lang="fa-IR" smtClean="0">
                <a:cs typeface="B Nazanin" panose="00000400000000000000" pitchFamily="2" charset="-78"/>
              </a:rPr>
              <a:t>تاریخ طبيعت منقرض </a:t>
            </a:r>
            <a:r>
              <a:rPr lang="fa-IR">
                <a:cs typeface="B Nazanin" panose="00000400000000000000" pitchFamily="2" charset="-78"/>
              </a:rPr>
              <a:t>ميشوند </a:t>
            </a:r>
            <a:r>
              <a:rPr lang="fa-IR" b="1">
                <a:solidFill>
                  <a:srgbClr val="FF0000"/>
                </a:solidFill>
                <a:cs typeface="B Nazanin" panose="00000400000000000000" pitchFamily="2" charset="-78"/>
              </a:rPr>
              <a:t>هرگز دوباره دیده نميشوند</a:t>
            </a:r>
            <a:r>
              <a:rPr lang="fa-IR">
                <a:cs typeface="B Nazanin" panose="00000400000000000000" pitchFamily="2" charset="-78"/>
              </a:rPr>
              <a:t>، با </a:t>
            </a:r>
            <a:r>
              <a:rPr lang="fa-IR" smtClean="0">
                <a:cs typeface="B Nazanin" panose="00000400000000000000" pitchFamily="2" charset="-78"/>
              </a:rPr>
              <a:t>نابودی زبانها</a:t>
            </a:r>
            <a:r>
              <a:rPr lang="fa-IR">
                <a:cs typeface="B Nazanin" panose="00000400000000000000" pitchFamily="2" charset="-78"/>
              </a:rPr>
              <a:t>، </a:t>
            </a:r>
            <a:r>
              <a:rPr lang="fa-IR" smtClean="0">
                <a:cs typeface="B Nazanin" panose="00000400000000000000" pitchFamily="2" charset="-78"/>
              </a:rPr>
              <a:t>کل فرهنگها </a:t>
            </a:r>
            <a:r>
              <a:rPr lang="fa-IR">
                <a:cs typeface="B Nazanin" panose="00000400000000000000" pitchFamily="2" charset="-78"/>
              </a:rPr>
              <a:t>از </a:t>
            </a:r>
            <a:r>
              <a:rPr lang="fa-IR" smtClean="0">
                <a:cs typeface="B Nazanin" panose="00000400000000000000" pitchFamily="2" charset="-78"/>
              </a:rPr>
              <a:t>تاریخ تمدن </a:t>
            </a:r>
            <a:r>
              <a:rPr lang="fa-IR">
                <a:cs typeface="B Nazanin" panose="00000400000000000000" pitchFamily="2" charset="-78"/>
              </a:rPr>
              <a:t>محو ميشوند و هرگز دوباره زنده نميشوند؛ زیرا هر </a:t>
            </a:r>
            <a:r>
              <a:rPr lang="fa-IR" smtClean="0">
                <a:cs typeface="B Nazanin" panose="00000400000000000000" pitchFamily="2" charset="-78"/>
              </a:rPr>
              <a:t>زباني </a:t>
            </a:r>
            <a:r>
              <a:rPr lang="fa-IR">
                <a:cs typeface="B Nazanin" panose="00000400000000000000" pitchFamily="2" charset="-78"/>
              </a:rPr>
              <a:t>روش </a:t>
            </a:r>
            <a:r>
              <a:rPr lang="fa-IR" smtClean="0">
                <a:cs typeface="B Nazanin" panose="00000400000000000000" pitchFamily="2" charset="-78"/>
              </a:rPr>
              <a:t>خود برای </a:t>
            </a:r>
            <a:r>
              <a:rPr lang="fa-IR">
                <a:cs typeface="B Nazanin" panose="00000400000000000000" pitchFamily="2" charset="-78"/>
              </a:rPr>
              <a:t>در  </a:t>
            </a:r>
            <a:r>
              <a:rPr lang="fa-IR" smtClean="0">
                <a:cs typeface="B Nazanin" panose="00000400000000000000" pitchFamily="2" charset="-78"/>
              </a:rPr>
              <a:t>انسان </a:t>
            </a:r>
            <a:r>
              <a:rPr lang="fa-IR">
                <a:cs typeface="B Nazanin" panose="00000400000000000000" pitchFamily="2" charset="-78"/>
              </a:rPr>
              <a:t>و طبيعت، تجربه لذت و اندوه و یافتن معنا در جریان وقایع را دارد. زماني که </a:t>
            </a:r>
            <a:r>
              <a:rPr lang="fa-IR" smtClean="0">
                <a:cs typeface="B Nazanin" panose="00000400000000000000" pitchFamily="2" charset="-78"/>
              </a:rPr>
              <a:t>گونه ناپدید </a:t>
            </a:r>
            <a:r>
              <a:rPr lang="fa-IR">
                <a:cs typeface="B Nazanin" panose="00000400000000000000" pitchFamily="2" charset="-78"/>
              </a:rPr>
              <a:t>ميشوند، اکوسيستمها شکست ميخورند.</a:t>
            </a:r>
            <a:r>
              <a:rPr lang="fa-IR" b="1">
                <a:solidFill>
                  <a:srgbClr val="FF0000"/>
                </a:solidFill>
                <a:cs typeface="B Nazanin" panose="00000400000000000000" pitchFamily="2" charset="-78"/>
              </a:rPr>
              <a:t> زماني زبانها خاموش ميشوند، </a:t>
            </a:r>
            <a:r>
              <a:rPr lang="fa-IR" b="1" smtClean="0">
                <a:solidFill>
                  <a:srgbClr val="FF0000"/>
                </a:solidFill>
                <a:cs typeface="B Nazanin" panose="00000400000000000000" pitchFamily="2" charset="-78"/>
              </a:rPr>
              <a:t>فرهنگها</a:t>
            </a:r>
            <a:r>
              <a:rPr lang="fa-IR" b="1">
                <a:solidFill>
                  <a:srgbClr val="FF0000"/>
                </a:solidFill>
                <a:cs typeface="B Nazanin" panose="00000400000000000000" pitchFamily="2" charset="-78"/>
              </a:rPr>
              <a:t/>
            </a:r>
            <a:br>
              <a:rPr lang="fa-IR" b="1">
                <a:solidFill>
                  <a:srgbClr val="FF0000"/>
                </a:solidFill>
                <a:cs typeface="B Nazanin" panose="00000400000000000000" pitchFamily="2" charset="-78"/>
              </a:rPr>
            </a:br>
            <a:r>
              <a:rPr lang="fa-IR" b="1">
                <a:solidFill>
                  <a:srgbClr val="FF0000"/>
                </a:solidFill>
                <a:cs typeface="B Nazanin" panose="00000400000000000000" pitchFamily="2" charset="-78"/>
              </a:rPr>
              <a:t>دچار تزلزل ميشوند </a:t>
            </a:r>
            <a:endParaRPr lang="fa-IR" b="1" smtClean="0">
              <a:solidFill>
                <a:srgbClr val="FF0000"/>
              </a:solidFill>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72320068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زاکس مفهوم سياست بسندگي را </a:t>
            </a:r>
            <a:r>
              <a:rPr lang="fa-IR" smtClean="0">
                <a:cs typeface="B Nazanin" panose="00000400000000000000" pitchFamily="2" charset="-78"/>
              </a:rPr>
              <a:t>راه حل </a:t>
            </a:r>
            <a:r>
              <a:rPr lang="fa-IR">
                <a:cs typeface="B Nazanin" panose="00000400000000000000" pitchFamily="2" charset="-78"/>
              </a:rPr>
              <a:t>گذر از چالشهای </a:t>
            </a:r>
            <a:r>
              <a:rPr lang="fa-IR" smtClean="0">
                <a:cs typeface="B Nazanin" panose="00000400000000000000" pitchFamily="2" charset="-78"/>
              </a:rPr>
              <a:t>توسعه مي داند</a:t>
            </a:r>
            <a:r>
              <a:rPr lang="fa-IR">
                <a:cs typeface="B Nazanin" panose="00000400000000000000" pitchFamily="2" charset="-78"/>
              </a:rPr>
              <a:t>، «</a:t>
            </a:r>
            <a:r>
              <a:rPr lang="fa-IR" smtClean="0">
                <a:cs typeface="B Nazanin" panose="00000400000000000000" pitchFamily="2" charset="-78"/>
              </a:rPr>
              <a:t>اما یک</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سياستِ مبتني بر بسندگي دقيقاً شاملِ چيست؟ برای اینکه بتوانيم </a:t>
            </a:r>
            <a:r>
              <a:rPr lang="fa-IR" smtClean="0">
                <a:cs typeface="B Nazanin" panose="00000400000000000000" pitchFamily="2" charset="-78"/>
              </a:rPr>
              <a:t>برای چالش هایي که </a:t>
            </a:r>
            <a:r>
              <a:rPr lang="fa-IR">
                <a:cs typeface="B Nazanin" panose="00000400000000000000" pitchFamily="2" charset="-78"/>
              </a:rPr>
              <a:t>در</a:t>
            </a:r>
            <a:br>
              <a:rPr lang="fa-IR">
                <a:cs typeface="B Nazanin" panose="00000400000000000000" pitchFamily="2" charset="-78"/>
              </a:rPr>
            </a:br>
            <a:r>
              <a:rPr lang="fa-IR" smtClean="0">
                <a:cs typeface="B Nazanin" panose="00000400000000000000" pitchFamily="2" charset="-78"/>
              </a:rPr>
              <a:t>دهه های </a:t>
            </a:r>
            <a:r>
              <a:rPr lang="fa-IR">
                <a:cs typeface="B Nazanin" panose="00000400000000000000" pitchFamily="2" charset="-78"/>
              </a:rPr>
              <a:t>آتي پيش رویمان داریم آمادگي مناسب داشته باشيم، </a:t>
            </a:r>
            <a:r>
              <a:rPr lang="fa-IR" smtClean="0">
                <a:cs typeface="B Nazanin" panose="00000400000000000000" pitchFamily="2" charset="-78"/>
              </a:rPr>
              <a:t>جنبه هایِ </a:t>
            </a:r>
            <a:r>
              <a:rPr lang="fa-IR">
                <a:cs typeface="B Nazanin" panose="00000400000000000000" pitchFamily="2" charset="-78"/>
              </a:rPr>
              <a:t>زیر را </a:t>
            </a:r>
            <a:r>
              <a:rPr lang="fa-IR" smtClean="0">
                <a:cs typeface="B Nazanin" panose="00000400000000000000" pitchFamily="2" charset="-78"/>
              </a:rPr>
              <a:t>باید </a:t>
            </a:r>
            <a:r>
              <a:rPr lang="fa-IR">
                <a:cs typeface="B Nazanin" panose="00000400000000000000" pitchFamily="2" charset="-78"/>
              </a:rPr>
              <a:t>در </a:t>
            </a:r>
            <a:r>
              <a:rPr lang="fa-IR" smtClean="0">
                <a:cs typeface="B Nazanin" panose="00000400000000000000" pitchFamily="2" charset="-78"/>
              </a:rPr>
              <a:t>نظر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داشته باشيم: سيستمِ انرژی خورشيدی که منجر به کاهش مصرفِ </a:t>
            </a:r>
            <a:r>
              <a:rPr lang="fa-IR" smtClean="0">
                <a:cs typeface="B Nazanin" panose="00000400000000000000" pitchFamily="2" charset="-78"/>
              </a:rPr>
              <a:t>منابع شود</a:t>
            </a:r>
            <a:r>
              <a:rPr lang="fa-IR">
                <a:cs typeface="B Nazanin" panose="00000400000000000000" pitchFamily="2" charset="-78"/>
              </a:rPr>
              <a:t>، </a:t>
            </a:r>
            <a:r>
              <a:rPr lang="fa-IR" smtClean="0">
                <a:cs typeface="B Nazanin" panose="00000400000000000000" pitchFamily="2" charset="-78"/>
              </a:rPr>
              <a:t>ماشين هایي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که قدرتِ کمتری داشته باشند، کاهشِ </a:t>
            </a:r>
            <a:r>
              <a:rPr lang="fa-IR" smtClean="0">
                <a:cs typeface="B Nazanin" panose="00000400000000000000" pitchFamily="2" charset="-78"/>
              </a:rPr>
              <a:t>حمل ونقلِ </a:t>
            </a:r>
            <a:r>
              <a:rPr lang="fa-IR">
                <a:cs typeface="B Nazanin" panose="00000400000000000000" pitchFamily="2" charset="-78"/>
              </a:rPr>
              <a:t>هوایي در اروپا، منعِ </a:t>
            </a:r>
            <a:r>
              <a:rPr lang="fa-IR" smtClean="0">
                <a:cs typeface="B Nazanin" panose="00000400000000000000" pitchFamily="2" charset="-78"/>
              </a:rPr>
              <a:t>کاملِ تبدیلِ اراضيِ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طبيعي، کشاورزی ارگانيک و </a:t>
            </a:r>
            <a:r>
              <a:rPr lang="fa-IR" smtClean="0">
                <a:cs typeface="B Nazanin" panose="00000400000000000000" pitchFamily="2" charset="-78"/>
              </a:rPr>
              <a:t>ارائه </a:t>
            </a:r>
            <a:r>
              <a:rPr lang="fa-IR">
                <a:cs typeface="B Nazanin" panose="00000400000000000000" pitchFamily="2" charset="-78"/>
              </a:rPr>
              <a:t>راهکاری برای پایان دادن به </a:t>
            </a:r>
            <a:r>
              <a:rPr lang="fa-IR" smtClean="0">
                <a:cs typeface="B Nazanin" panose="00000400000000000000" pitchFamily="2" charset="-78"/>
              </a:rPr>
              <a:t>کارخانه های شناورِ فرآوری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ماهي. </a:t>
            </a:r>
          </a:p>
        </p:txBody>
      </p:sp>
    </p:spTree>
    <p:extLst>
      <p:ext uri="{BB962C8B-B14F-4D97-AF65-F5344CB8AC3E}">
        <p14:creationId xmlns:p14="http://schemas.microsoft.com/office/powerpoint/2010/main" val="126378879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افزون بر این، </a:t>
            </a:r>
            <a:r>
              <a:rPr lang="fa-IR" smtClean="0">
                <a:cs typeface="B Nazanin" panose="00000400000000000000" pitchFamily="2" charset="-78"/>
              </a:rPr>
              <a:t>جنبه های اجتماعي </a:t>
            </a:r>
            <a:r>
              <a:rPr lang="fa-IR">
                <a:cs typeface="B Nazanin" panose="00000400000000000000" pitchFamily="2" charset="-78"/>
              </a:rPr>
              <a:t>زیر نيز باید در نظر گرفته شوند: </a:t>
            </a:r>
            <a:r>
              <a:rPr lang="fa-IR" smtClean="0">
                <a:cs typeface="B Nazanin" panose="00000400000000000000" pitchFamily="2" charset="-78"/>
              </a:rPr>
              <a:t>استفاده بیشتر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آپارتمانها و وسایل؛ و انواعِ </a:t>
            </a:r>
            <a:r>
              <a:rPr lang="fa-IR" smtClean="0">
                <a:cs typeface="B Nazanin" panose="00000400000000000000" pitchFamily="2" charset="-78"/>
              </a:rPr>
              <a:t>شيوه های </a:t>
            </a:r>
            <a:r>
              <a:rPr lang="fa-IR">
                <a:cs typeface="B Nazanin" panose="00000400000000000000" pitchFamily="2" charset="-78"/>
              </a:rPr>
              <a:t>الکترونيک و دستي </a:t>
            </a:r>
            <a:r>
              <a:rPr lang="fa-IR" smtClean="0">
                <a:cs typeface="B Nazanin" panose="00000400000000000000" pitchFamily="2" charset="-78"/>
              </a:rPr>
              <a:t>هم توليدی </a:t>
            </a:r>
            <a:r>
              <a:rPr lang="fa-IR">
                <a:cs typeface="B Nazanin" panose="00000400000000000000" pitchFamily="2" charset="-78"/>
              </a:rPr>
              <a:t>[مثلاً </a:t>
            </a:r>
            <a:r>
              <a:rPr lang="fa-IR" smtClean="0">
                <a:cs typeface="B Nazanin" panose="00000400000000000000" pitchFamily="2" charset="-78"/>
              </a:rPr>
              <a:t>مشارکت بيشتر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شهروندان در خدمات و سياستگذاری </a:t>
            </a:r>
            <a:r>
              <a:rPr lang="fa-IR" smtClean="0">
                <a:cs typeface="B Nazanin" panose="00000400000000000000" pitchFamily="2" charset="-78"/>
              </a:rPr>
              <a:t>عمومي</a:t>
            </a:r>
            <a:r>
              <a:rPr lang="fa-IR">
                <a:cs typeface="B Nazanin" panose="00000400000000000000" pitchFamily="2" charset="-78"/>
              </a:rPr>
              <a:t>]. این </a:t>
            </a:r>
            <a:r>
              <a:rPr lang="fa-IR" smtClean="0">
                <a:cs typeface="B Nazanin" panose="00000400000000000000" pitchFamily="2" charset="-78"/>
              </a:rPr>
              <a:t>پروژه ها </a:t>
            </a:r>
            <a:r>
              <a:rPr lang="fa-IR">
                <a:cs typeface="B Nazanin" panose="00000400000000000000" pitchFamily="2" charset="-78"/>
              </a:rPr>
              <a:t>اکنون </a:t>
            </a:r>
            <a:r>
              <a:rPr lang="fa-IR" smtClean="0">
                <a:cs typeface="B Nazanin" panose="00000400000000000000" pitchFamily="2" charset="-78"/>
              </a:rPr>
              <a:t>نيز وجود دارند</a:t>
            </a:r>
            <a:r>
              <a:rPr lang="fa-IR">
                <a:cs typeface="B Nazanin" panose="00000400000000000000" pitchFamily="2" charset="-78"/>
              </a:rPr>
              <a:t>، </a:t>
            </a:r>
            <a:r>
              <a:rPr lang="fa-IR" smtClean="0">
                <a:cs typeface="B Nazanin" panose="00000400000000000000" pitchFamily="2" charset="-78"/>
              </a:rPr>
              <a:t>اما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اولویتِ اصلي باید این باشد که در </a:t>
            </a:r>
            <a:r>
              <a:rPr lang="fa-IR" smtClean="0">
                <a:cs typeface="B Nazanin" panose="00000400000000000000" pitchFamily="2" charset="-78"/>
              </a:rPr>
              <a:t>دسترسِ همگان قرار بگيرند</a:t>
            </a:r>
            <a:r>
              <a:rPr lang="fa-IR">
                <a:cs typeface="B Nazanin" panose="00000400000000000000" pitchFamily="2" charset="-78"/>
              </a:rPr>
              <a:t>. </a:t>
            </a:r>
            <a:r>
              <a:rPr lang="fa-IR" smtClean="0">
                <a:cs typeface="B Nazanin" panose="00000400000000000000" pitchFamily="2" charset="-78"/>
              </a:rPr>
              <a:t>همه آنها به ترویجِ</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«فرهنگِ کفایت» کمک </a:t>
            </a:r>
            <a:r>
              <a:rPr lang="fa-IR" smtClean="0">
                <a:cs typeface="B Nazanin" panose="00000400000000000000" pitchFamily="2" charset="-78"/>
              </a:rPr>
              <a:t>مي کنند</a:t>
            </a:r>
            <a:r>
              <a:rPr lang="fa-IR">
                <a:cs typeface="B Nazanin" panose="00000400000000000000" pitchFamily="2" charset="-78"/>
              </a:rPr>
              <a:t>. اگر گسترش یابند و همه بخشهایِ اقتصاد را پوشش </a:t>
            </a:r>
            <a:r>
              <a:rPr lang="fa-IR" smtClean="0">
                <a:cs typeface="B Nazanin" panose="00000400000000000000" pitchFamily="2" charset="-78"/>
              </a:rPr>
              <a:t>دهند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حتماً منجر به کاهشِ اثرهایِ بازگشتي خواهند شد» (زاکس</a:t>
            </a:r>
            <a:r>
              <a:rPr lang="fa-IR" smtClean="0">
                <a:cs typeface="B Nazanin" panose="00000400000000000000" pitchFamily="2" charset="-78"/>
              </a:rPr>
              <a:t>،)</a:t>
            </a:r>
            <a:endParaRPr lang="fa-IR"/>
          </a:p>
        </p:txBody>
      </p:sp>
    </p:spTree>
    <p:extLst>
      <p:ext uri="{BB962C8B-B14F-4D97-AF65-F5344CB8AC3E}">
        <p14:creationId xmlns:p14="http://schemas.microsoft.com/office/powerpoint/2010/main" val="422124553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به نظر وی، سياستِ بسندگي فقط وقتي معنا خواهد داشت که بتواند فرصتهایي </a:t>
            </a:r>
            <a:r>
              <a:rPr lang="fa-IR" smtClean="0">
                <a:cs typeface="B Nazanin" panose="00000400000000000000" pitchFamily="2" charset="-78"/>
              </a:rPr>
              <a:t>ایجاد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کند، مثلاً شهری که ترافيک کمتری دارد و ارزش </a:t>
            </a:r>
            <a:r>
              <a:rPr lang="fa-IR" smtClean="0">
                <a:cs typeface="B Nazanin" panose="00000400000000000000" pitchFamily="2" charset="-78"/>
              </a:rPr>
              <a:t>زندگي کردن </a:t>
            </a:r>
            <a:r>
              <a:rPr lang="fa-IR">
                <a:cs typeface="B Nazanin" panose="00000400000000000000" pitchFamily="2" charset="-78"/>
              </a:rPr>
              <a:t>را دارد، </a:t>
            </a:r>
            <a:r>
              <a:rPr lang="fa-IR" smtClean="0">
                <a:cs typeface="B Nazanin" panose="00000400000000000000" pitchFamily="2" charset="-78"/>
              </a:rPr>
              <a:t>کشاورزی ای که </a:t>
            </a:r>
            <a:r>
              <a:rPr lang="fa-IR">
                <a:cs typeface="B Nazanin" panose="00000400000000000000" pitchFamily="2" charset="-78"/>
              </a:rPr>
              <a:t>در</a:t>
            </a:r>
            <a:br>
              <a:rPr lang="fa-IR">
                <a:cs typeface="B Nazanin" panose="00000400000000000000" pitchFamily="2" charset="-78"/>
              </a:rPr>
            </a:br>
            <a:r>
              <a:rPr lang="fa-IR">
                <a:cs typeface="B Nazanin" panose="00000400000000000000" pitchFamily="2" charset="-78"/>
              </a:rPr>
              <a:t>آن از مواد شيميایي استفاده </a:t>
            </a:r>
            <a:r>
              <a:rPr lang="fa-IR" smtClean="0">
                <a:cs typeface="B Nazanin" panose="00000400000000000000" pitchFamily="2" charset="-78"/>
              </a:rPr>
              <a:t>نمي شود اما محصولاتِ با کيفيتي توليد ميکند</a:t>
            </a:r>
            <a:r>
              <a:rPr lang="fa-IR">
                <a:cs typeface="B Nazanin" panose="00000400000000000000" pitchFamily="2" charset="-78"/>
              </a:rPr>
              <a:t>، </a:t>
            </a:r>
            <a:r>
              <a:rPr lang="fa-IR" smtClean="0">
                <a:cs typeface="B Nazanin" panose="00000400000000000000" pitchFamily="2" charset="-78"/>
              </a:rPr>
              <a:t>یا اقتصادی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منطقه ای </a:t>
            </a:r>
            <a:r>
              <a:rPr lang="fa-IR">
                <a:cs typeface="B Nazanin" panose="00000400000000000000" pitchFamily="2" charset="-78"/>
              </a:rPr>
              <a:t>که غير متمرکز و کاراست. خلاصه بگویيم، آنچه ما در پي آن هستيم، یک اقتصاد بیشتر رفاهي است که به طبيعت متصل است و نيازهای مردم را برآورده مي سازد. در</a:t>
            </a:r>
            <a:br>
              <a:rPr lang="fa-IR">
                <a:cs typeface="B Nazanin" panose="00000400000000000000" pitchFamily="2" charset="-78"/>
              </a:rPr>
            </a:br>
            <a:r>
              <a:rPr lang="fa-IR">
                <a:cs typeface="B Nazanin" panose="00000400000000000000" pitchFamily="2" charset="-78"/>
              </a:rPr>
              <a:t>پایان نيز یادآور ميشود که نکته اصلي این است که باید جامعه ای بسازیم که فقط مبتني بر</a:t>
            </a:r>
            <a:br>
              <a:rPr lang="fa-IR">
                <a:cs typeface="B Nazanin" panose="00000400000000000000" pitchFamily="2" charset="-78"/>
              </a:rPr>
            </a:br>
            <a:r>
              <a:rPr lang="fa-IR">
                <a:cs typeface="B Nazanin" panose="00000400000000000000" pitchFamily="2" charset="-78"/>
              </a:rPr>
              <a:t>پول نيست، بلکه بر همبستگي و پيوستگي با مردم و سایر موجودات زنده نيز تکيه دارد. این</a:t>
            </a:r>
            <a:br>
              <a:rPr lang="fa-IR">
                <a:cs typeface="B Nazanin" panose="00000400000000000000" pitchFamily="2" charset="-78"/>
              </a:rPr>
            </a:br>
            <a:r>
              <a:rPr lang="fa-IR">
                <a:cs typeface="B Nazanin" panose="00000400000000000000" pitchFamily="2" charset="-78"/>
              </a:rPr>
              <a:t>درواقع مدلي برای پوشش بيشتر سطح زندگي در جامعه است که زاکس ارائه ميکند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06769" y="5144281"/>
            <a:ext cx="3573194" cy="1167619"/>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ارزش </a:t>
            </a:r>
            <a:r>
              <a:rPr lang="fa-IR" sz="2800" smtClean="0">
                <a:solidFill>
                  <a:prstClr val="black"/>
                </a:solidFill>
                <a:cs typeface="B Nazanin" panose="00000400000000000000" pitchFamily="2" charset="-78"/>
              </a:rPr>
              <a:t>زندگي کردن</a:t>
            </a:r>
            <a:endParaRPr lang="fa-IR"/>
          </a:p>
        </p:txBody>
      </p:sp>
    </p:spTree>
    <p:extLst>
      <p:ext uri="{BB962C8B-B14F-4D97-AF65-F5344CB8AC3E}">
        <p14:creationId xmlns:p14="http://schemas.microsoft.com/office/powerpoint/2010/main" val="2788305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وی معتقد است آرزوهای غرب </a:t>
            </a:r>
            <a:r>
              <a:rPr lang="fa-IR" smtClean="0">
                <a:cs typeface="B Nazanin" panose="00000400000000000000" pitchFamily="2" charset="-78"/>
              </a:rPr>
              <a:t>نه تنها </a:t>
            </a:r>
            <a:r>
              <a:rPr lang="fa-IR">
                <a:cs typeface="B Nazanin" panose="00000400000000000000" pitchFamily="2" charset="-78"/>
              </a:rPr>
              <a:t>در غرب بلکه در </a:t>
            </a:r>
            <a:r>
              <a:rPr lang="fa-IR" smtClean="0">
                <a:cs typeface="B Nazanin" panose="00000400000000000000" pitchFamily="2" charset="-78"/>
              </a:rPr>
              <a:t>سراسر جهان به طور ضمني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مسلم فرض ميشود. چنين نگاهي </a:t>
            </a:r>
            <a:r>
              <a:rPr lang="fa-IR" smtClean="0">
                <a:cs typeface="B Nazanin" panose="00000400000000000000" pitchFamily="2" charset="-78"/>
              </a:rPr>
              <a:t>باعث تخریب محيط زیست مي شود</a:t>
            </a:r>
            <a:r>
              <a:rPr lang="fa-IR">
                <a:cs typeface="B Nazanin" panose="00000400000000000000" pitchFamily="2" charset="-78"/>
              </a:rPr>
              <a:t>. در </a:t>
            </a:r>
            <a:r>
              <a:rPr lang="fa-IR" smtClean="0">
                <a:cs typeface="B Nazanin" panose="00000400000000000000" pitchFamily="2" charset="-78"/>
              </a:rPr>
              <a:t>اینجا</a:t>
            </a:r>
            <a:r>
              <a:rPr lang="fa-IR">
                <a:cs typeface="B Nazanin" panose="00000400000000000000" pitchFamily="2" charset="-78"/>
              </a:rPr>
              <a:t>، </a:t>
            </a:r>
            <a:r>
              <a:rPr lang="fa-IR" smtClean="0">
                <a:cs typeface="B Nazanin" panose="00000400000000000000" pitchFamily="2" charset="-78"/>
              </a:rPr>
              <a:t>معني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توسعه </a:t>
            </a:r>
            <a:r>
              <a:rPr lang="fa-IR" smtClean="0">
                <a:cs typeface="B Nazanin" panose="00000400000000000000" pitchFamily="2" charset="-78"/>
              </a:rPr>
              <a:t>طنيني با خود </a:t>
            </a:r>
            <a:r>
              <a:rPr lang="fa-IR">
                <a:cs typeface="B Nazanin" panose="00000400000000000000" pitchFamily="2" charset="-78"/>
              </a:rPr>
              <a:t>دارد </a:t>
            </a:r>
            <a:r>
              <a:rPr lang="fa-IR" smtClean="0">
                <a:cs typeface="B Nazanin" panose="00000400000000000000" pitchFamily="2" charset="-78"/>
              </a:rPr>
              <a:t>که فرایند توسعه </a:t>
            </a:r>
            <a:r>
              <a:rPr lang="fa-IR">
                <a:cs typeface="B Nazanin" panose="00000400000000000000" pitchFamily="2" charset="-78"/>
              </a:rPr>
              <a:t>را </a:t>
            </a:r>
            <a:r>
              <a:rPr lang="fa-IR" smtClean="0">
                <a:cs typeface="B Nazanin" panose="00000400000000000000" pitchFamily="2" charset="-78"/>
              </a:rPr>
              <a:t>نابودی </a:t>
            </a:r>
            <a:r>
              <a:rPr lang="fa-IR">
                <a:cs typeface="B Nazanin" panose="00000400000000000000" pitchFamily="2" charset="-78"/>
              </a:rPr>
              <a:t>روش </a:t>
            </a:r>
            <a:r>
              <a:rPr lang="fa-IR" smtClean="0">
                <a:cs typeface="B Nazanin" panose="00000400000000000000" pitchFamily="2" charset="-78"/>
              </a:rPr>
              <a:t>زندگي </a:t>
            </a:r>
            <a:r>
              <a:rPr lang="fa-IR">
                <a:cs typeface="B Nazanin" panose="00000400000000000000" pitchFamily="2" charset="-78"/>
              </a:rPr>
              <a:t>و </a:t>
            </a:r>
            <a:r>
              <a:rPr lang="fa-IR" smtClean="0">
                <a:cs typeface="B Nazanin" panose="00000400000000000000" pitchFamily="2" charset="-78"/>
              </a:rPr>
              <a:t>فرهنگ </a:t>
            </a:r>
            <a:r>
              <a:rPr lang="fa-IR">
                <a:cs typeface="B Nazanin" panose="00000400000000000000" pitchFamily="2" charset="-78"/>
              </a:rPr>
              <a:t>و </a:t>
            </a:r>
            <a:r>
              <a:rPr lang="fa-IR" smtClean="0">
                <a:cs typeface="B Nazanin" panose="00000400000000000000" pitchFamily="2" charset="-78"/>
              </a:rPr>
              <a:t>یا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ویژگيهای رواني جوامع ضعيفتر ميداند که زیر بار تبليع </a:t>
            </a:r>
            <a:r>
              <a:rPr lang="fa-IR" smtClean="0">
                <a:cs typeface="B Nazanin" panose="00000400000000000000" pitchFamily="2" charset="-78"/>
              </a:rPr>
              <a:t>برای غربي شدن </a:t>
            </a:r>
            <a:r>
              <a:rPr lang="fa-IR">
                <a:cs typeface="B Nazanin" panose="00000400000000000000" pitchFamily="2" charset="-78"/>
              </a:rPr>
              <a:t>رخ </a:t>
            </a:r>
            <a:r>
              <a:rPr lang="fa-IR" smtClean="0">
                <a:cs typeface="B Nazanin" panose="00000400000000000000" pitchFamily="2" charset="-78"/>
              </a:rPr>
              <a:t>مي دهد</a:t>
            </a:r>
            <a:r>
              <a:rPr lang="fa-IR">
                <a:cs typeface="B Nazanin" panose="00000400000000000000" pitchFamily="2" charset="-78"/>
              </a:rPr>
              <a:t>.</a:t>
            </a:r>
            <a:br>
              <a:rPr lang="fa-IR">
                <a:cs typeface="B Nazanin" panose="00000400000000000000" pitchFamily="2" charset="-78"/>
              </a:rPr>
            </a:br>
            <a:endParaRPr lang="fa-IR"/>
          </a:p>
        </p:txBody>
      </p:sp>
    </p:spTree>
    <p:extLst>
      <p:ext uri="{BB962C8B-B14F-4D97-AF65-F5344CB8AC3E}">
        <p14:creationId xmlns:p14="http://schemas.microsoft.com/office/powerpoint/2010/main" val="5461599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مثال، بشر از دیرباز </a:t>
            </a:r>
            <a:r>
              <a:rPr lang="fa-IR" smtClean="0">
                <a:cs typeface="B Nazanin" panose="00000400000000000000" pitchFamily="2" charset="-78"/>
              </a:rPr>
              <a:t>شيوه های </a:t>
            </a:r>
            <a:r>
              <a:rPr lang="fa-IR">
                <a:cs typeface="B Nazanin" panose="00000400000000000000" pitchFamily="2" charset="-78"/>
              </a:rPr>
              <a:t>متفاوتي از زندگي را تجربه کرده </a:t>
            </a:r>
            <a:r>
              <a:rPr lang="fa-IR" smtClean="0">
                <a:cs typeface="B Nazanin" panose="00000400000000000000" pitchFamily="2" charset="-78"/>
              </a:rPr>
              <a:t>است که رضایتش </a:t>
            </a:r>
            <a:r>
              <a:rPr lang="fa-IR">
                <a:cs typeface="B Nazanin" panose="00000400000000000000" pitchFamily="2" charset="-78"/>
              </a:rPr>
              <a:t>را</a:t>
            </a:r>
            <a:br>
              <a:rPr lang="fa-IR">
                <a:cs typeface="B Nazanin" panose="00000400000000000000" pitchFamily="2" charset="-78"/>
              </a:rPr>
            </a:br>
            <a:r>
              <a:rPr lang="fa-IR" smtClean="0">
                <a:cs typeface="B Nazanin" panose="00000400000000000000" pitchFamily="2" charset="-78"/>
              </a:rPr>
              <a:t>به دست </a:t>
            </a:r>
            <a:r>
              <a:rPr lang="fa-IR">
                <a:cs typeface="B Nazanin" panose="00000400000000000000" pitchFamily="2" charset="-78"/>
              </a:rPr>
              <a:t>آورد؛ اما در </a:t>
            </a:r>
            <a:r>
              <a:rPr lang="fa-IR" smtClean="0">
                <a:cs typeface="B Nazanin" panose="00000400000000000000" pitchFamily="2" charset="-78"/>
              </a:rPr>
              <a:t>عصر </a:t>
            </a:r>
            <a:r>
              <a:rPr lang="fa-IR">
                <a:cs typeface="B Nazanin" panose="00000400000000000000" pitchFamily="2" charset="-78"/>
              </a:rPr>
              <a:t>حاضر چنين رضایتي جایش را به </a:t>
            </a:r>
            <a:r>
              <a:rPr lang="fa-IR" smtClean="0">
                <a:cs typeface="B Nazanin" panose="00000400000000000000" pitchFamily="2" charset="-78"/>
              </a:rPr>
              <a:t>کارایي </a:t>
            </a:r>
            <a:r>
              <a:rPr lang="fa-IR">
                <a:cs typeface="B Nazanin" panose="00000400000000000000" pitchFamily="2" charset="-78"/>
              </a:rPr>
              <a:t>داده </a:t>
            </a:r>
            <a:r>
              <a:rPr lang="fa-IR" smtClean="0">
                <a:cs typeface="B Nazanin" panose="00000400000000000000" pitchFamily="2" charset="-78"/>
              </a:rPr>
              <a:t>است</a:t>
            </a:r>
            <a:r>
              <a:rPr lang="fa-IR">
                <a:cs typeface="B Nazanin" panose="00000400000000000000" pitchFamily="2" charset="-78"/>
              </a:rPr>
              <a:t>. </a:t>
            </a:r>
            <a:r>
              <a:rPr lang="fa-IR" smtClean="0">
                <a:cs typeface="B Nazanin" panose="00000400000000000000" pitchFamily="2" charset="-78"/>
              </a:rPr>
              <a:t>کارایي </a:t>
            </a:r>
            <a:r>
              <a:rPr lang="fa-IR">
                <a:cs typeface="B Nazanin" panose="00000400000000000000" pitchFamily="2" charset="-78"/>
              </a:rPr>
              <a:t>در</a:t>
            </a:r>
            <a:br>
              <a:rPr lang="fa-IR">
                <a:cs typeface="B Nazanin" panose="00000400000000000000" pitchFamily="2" charset="-78"/>
              </a:rPr>
            </a:br>
            <a:r>
              <a:rPr lang="fa-IR">
                <a:cs typeface="B Nazanin" panose="00000400000000000000" pitchFamily="2" charset="-78"/>
              </a:rPr>
              <a:t>گفتمان توسعه معني پيدا ميکند و به این امر اشاره دارد که مردم در </a:t>
            </a:r>
            <a:r>
              <a:rPr lang="fa-IR" smtClean="0">
                <a:cs typeface="B Nazanin" panose="00000400000000000000" pitchFamily="2" charset="-78"/>
              </a:rPr>
              <a:t>جامعه باید بتوانند 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در تغييرات ناشي از توسعه، کارایي را جایگزین این شيوههای زندگي رضایتبخش </a:t>
            </a:r>
            <a:r>
              <a:rPr lang="fa-IR" smtClean="0">
                <a:cs typeface="B Nazanin" panose="00000400000000000000" pitchFamily="2" charset="-78"/>
              </a:rPr>
              <a:t>کنند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که قبلتر مردم بر پایه شرایط و موقعيتهای زندگيشان دنبال </a:t>
            </a:r>
            <a:r>
              <a:rPr lang="fa-IR" smtClean="0">
                <a:cs typeface="B Nazanin" panose="00000400000000000000" pitchFamily="2" charset="-78"/>
              </a:rPr>
              <a:t>مي کردند</a:t>
            </a:r>
            <a:r>
              <a:rPr lang="fa-IR">
                <a:cs typeface="B Nazanin" panose="00000400000000000000" pitchFamily="2" charset="-78"/>
              </a:rPr>
              <a:t>. </a:t>
            </a:r>
            <a:r>
              <a:rPr lang="fa-IR" smtClean="0">
                <a:cs typeface="B Nazanin" panose="00000400000000000000" pitchFamily="2" charset="-78"/>
              </a:rPr>
              <a:t>اینها مواردی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تفاوتهای گفتمان ضد توسعه هستند و از دل چنين گفتماني </a:t>
            </a:r>
            <a:r>
              <a:rPr lang="fa-IR" smtClean="0">
                <a:cs typeface="B Nazanin" panose="00000400000000000000" pitchFamily="2" charset="-78"/>
              </a:rPr>
              <a:t>رویکردهای متنوعي پدیدار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گشت که </a:t>
            </a:r>
            <a:r>
              <a:rPr lang="fa-IR" smtClean="0">
                <a:cs typeface="B Nazanin" panose="00000400000000000000" pitchFamily="2" charset="-78"/>
              </a:rPr>
              <a:t>نوین ترین </a:t>
            </a:r>
            <a:r>
              <a:rPr lang="fa-IR">
                <a:cs typeface="B Nazanin" panose="00000400000000000000" pitchFamily="2" charset="-78"/>
              </a:rPr>
              <a:t>آن رویکرد پوششي است</a:t>
            </a:r>
            <a:endParaRPr lang="fa-IR"/>
          </a:p>
          <a:p>
            <a:endParaRPr lang="fa-IR"/>
          </a:p>
        </p:txBody>
      </p:sp>
    </p:spTree>
    <p:extLst>
      <p:ext uri="{BB962C8B-B14F-4D97-AF65-F5344CB8AC3E}">
        <p14:creationId xmlns:p14="http://schemas.microsoft.com/office/powerpoint/2010/main" val="38194157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پوشش </a:t>
            </a:r>
            <a:r>
              <a:rPr lang="fa-IR" b="1" smtClean="0">
                <a:solidFill>
                  <a:srgbClr val="FF0000"/>
                </a:solidFill>
                <a:cs typeface="B Nazanin" panose="00000400000000000000" pitchFamily="2" charset="-78"/>
              </a:rPr>
              <a:t>(</a:t>
            </a:r>
            <a:r>
              <a:rPr lang="en-US" b="1" smtClean="0">
                <a:solidFill>
                  <a:srgbClr val="FF0000"/>
                </a:solidFill>
                <a:cs typeface="B Nazanin" panose="00000400000000000000" pitchFamily="2" charset="-78"/>
              </a:rPr>
              <a:t>Envelopment</a:t>
            </a:r>
            <a:r>
              <a:rPr lang="fa-IR" b="1" smtClean="0">
                <a:solidFill>
                  <a:srgbClr val="FF0000"/>
                </a:solidFill>
                <a:cs typeface="B Nazanin" panose="00000400000000000000" pitchFamily="2" charset="-78"/>
              </a:rPr>
              <a:t>) رویکرد </a:t>
            </a:r>
            <a:r>
              <a:rPr lang="fa-IR" b="1">
                <a:solidFill>
                  <a:srgbClr val="FF0000"/>
                </a:solidFill>
                <a:cs typeface="B Nazanin" panose="00000400000000000000" pitchFamily="2" charset="-78"/>
              </a:rPr>
              <a:t>نوین پساتوسعه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در </a:t>
            </a:r>
            <a:r>
              <a:rPr lang="fa-IR">
                <a:cs typeface="B Nazanin" panose="00000400000000000000" pitchFamily="2" charset="-78"/>
              </a:rPr>
              <a:t>جریان </a:t>
            </a:r>
            <a:r>
              <a:rPr lang="fa-IR" smtClean="0">
                <a:cs typeface="B Nazanin" panose="00000400000000000000" pitchFamily="2" charset="-78"/>
              </a:rPr>
              <a:t>تحولات </a:t>
            </a:r>
            <a:r>
              <a:rPr lang="fa-IR">
                <a:cs typeface="B Nazanin" panose="00000400000000000000" pitchFamily="2" charset="-78"/>
              </a:rPr>
              <a:t>دروني پساتوسعه، رویکردهای متفاوتي در طي چند </a:t>
            </a:r>
            <a:r>
              <a:rPr lang="fa-IR" smtClean="0">
                <a:cs typeface="B Nazanin" panose="00000400000000000000" pitchFamily="2" charset="-78"/>
              </a:rPr>
              <a:t>دهه مختلف </a:t>
            </a:r>
            <a:r>
              <a:rPr lang="fa-IR">
                <a:cs typeface="B Nazanin" panose="00000400000000000000" pitchFamily="2" charset="-78"/>
              </a:rPr>
              <a:t>از دل</a:t>
            </a:r>
            <a:br>
              <a:rPr lang="fa-IR">
                <a:cs typeface="B Nazanin" panose="00000400000000000000" pitchFamily="2" charset="-78"/>
              </a:rPr>
            </a:br>
            <a:r>
              <a:rPr lang="fa-IR">
                <a:cs typeface="B Nazanin" panose="00000400000000000000" pitchFamily="2" charset="-78"/>
              </a:rPr>
              <a:t>آن سر برآورد که در ادامه یکي از آخرین و </a:t>
            </a:r>
            <a:r>
              <a:rPr lang="fa-IR" smtClean="0">
                <a:cs typeface="B Nazanin" panose="00000400000000000000" pitchFamily="2" charset="-78"/>
              </a:rPr>
              <a:t>به روزترین نظریه ها شرح </a:t>
            </a:r>
            <a:r>
              <a:rPr lang="fa-IR">
                <a:cs typeface="B Nazanin" panose="00000400000000000000" pitchFamily="2" charset="-78"/>
              </a:rPr>
              <a:t>داده شده است. </a:t>
            </a:r>
            <a:r>
              <a:rPr lang="fa-IR" smtClean="0">
                <a:cs typeface="B Nazanin" panose="00000400000000000000" pitchFamily="2" charset="-78"/>
              </a:rPr>
              <a:t>برخي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از </a:t>
            </a:r>
            <a:r>
              <a:rPr lang="fa-IR" smtClean="0">
                <a:cs typeface="B Nazanin" panose="00000400000000000000" pitchFamily="2" charset="-78"/>
              </a:rPr>
              <a:t>اندیشمندان بر این باورند که نظریه ها </a:t>
            </a:r>
            <a:r>
              <a:rPr lang="fa-IR">
                <a:cs typeface="B Nazanin" panose="00000400000000000000" pitchFamily="2" charset="-78"/>
              </a:rPr>
              <a:t>و </a:t>
            </a:r>
            <a:r>
              <a:rPr lang="fa-IR" smtClean="0">
                <a:cs typeface="B Nazanin" panose="00000400000000000000" pitchFamily="2" charset="-78"/>
              </a:rPr>
              <a:t>الگوهای توسعه </a:t>
            </a:r>
            <a:r>
              <a:rPr lang="fa-IR">
                <a:cs typeface="B Nazanin" panose="00000400000000000000" pitchFamily="2" charset="-78"/>
              </a:rPr>
              <a:t>(حتعي </a:t>
            </a:r>
            <a:r>
              <a:rPr lang="fa-IR" smtClean="0">
                <a:cs typeface="B Nazanin" panose="00000400000000000000" pitchFamily="2" charset="-78"/>
              </a:rPr>
              <a:t>پایدار</a:t>
            </a:r>
            <a:r>
              <a:rPr lang="fa-IR">
                <a:cs typeface="B Nazanin" panose="00000400000000000000" pitchFamily="2" charset="-78"/>
              </a:rPr>
              <a:t>) </a:t>
            </a:r>
            <a:r>
              <a:rPr lang="fa-IR" smtClean="0">
                <a:cs typeface="B Nazanin" panose="00000400000000000000" pitchFamily="2" charset="-78"/>
              </a:rPr>
              <a:t>راه حل</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توسعه یافتگي </a:t>
            </a:r>
            <a:r>
              <a:rPr lang="fa-IR">
                <a:cs typeface="B Nazanin" panose="00000400000000000000" pitchFamily="2" charset="-78"/>
              </a:rPr>
              <a:t>نيستند و مانعي برای توسعه </a:t>
            </a:r>
            <a:r>
              <a:rPr lang="fa-IR" smtClean="0">
                <a:cs typeface="B Nazanin" panose="00000400000000000000" pitchFamily="2" charset="-78"/>
              </a:rPr>
              <a:t>هستند</a:t>
            </a:r>
            <a:r>
              <a:rPr lang="fa-IR">
                <a:cs typeface="B Nazanin" panose="00000400000000000000" pitchFamily="2" charset="-78"/>
              </a:rPr>
              <a:t>. </a:t>
            </a:r>
            <a:r>
              <a:rPr lang="fa-IR" smtClean="0">
                <a:cs typeface="B Nazanin" panose="00000400000000000000" pitchFamily="2" charset="-78"/>
              </a:rPr>
              <a:t>آنها به جای </a:t>
            </a:r>
            <a:r>
              <a:rPr lang="fa-IR">
                <a:cs typeface="B Nazanin" panose="00000400000000000000" pitchFamily="2" charset="-78"/>
              </a:rPr>
              <a:t>واژه ” “</a:t>
            </a:r>
            <a:r>
              <a:rPr lang="en-US" smtClean="0">
                <a:cs typeface="B Nazanin" panose="00000400000000000000" pitchFamily="2" charset="-78"/>
              </a:rPr>
              <a:t>Development</a:t>
            </a:r>
            <a:r>
              <a:rPr lang="fa-IR" smtClean="0">
                <a:cs typeface="B Nazanin" panose="00000400000000000000" pitchFamily="2" charset="-78"/>
              </a:rPr>
              <a:t>» واژه</a:t>
            </a:r>
            <a:r>
              <a:rPr lang="fa-IR">
                <a:cs typeface="B Nazanin" panose="00000400000000000000" pitchFamily="2" charset="-78"/>
              </a:rPr>
              <a:t> </a:t>
            </a:r>
            <a:r>
              <a:rPr lang="fa-IR" smtClean="0">
                <a:cs typeface="B Nazanin" panose="00000400000000000000" pitchFamily="2" charset="-78"/>
              </a:rPr>
              <a:t> </a:t>
            </a:r>
            <a:r>
              <a:rPr lang="fa-IR">
                <a:cs typeface="B Nazanin" panose="00000400000000000000" pitchFamily="2" charset="-78"/>
              </a:rPr>
              <a:t>“</a:t>
            </a:r>
            <a:r>
              <a:rPr lang="en-US" smtClean="0">
                <a:cs typeface="B Nazanin" panose="00000400000000000000" pitchFamily="2" charset="-78"/>
              </a:rPr>
              <a:t>Envelopment</a:t>
            </a:r>
            <a:r>
              <a:rPr lang="fa-IR" smtClean="0">
                <a:cs typeface="B Nazanin" panose="00000400000000000000" pitchFamily="2" charset="-78"/>
              </a:rPr>
              <a:t> را </a:t>
            </a:r>
            <a:r>
              <a:rPr lang="fa-IR">
                <a:cs typeface="B Nazanin" panose="00000400000000000000" pitchFamily="2" charset="-78"/>
              </a:rPr>
              <a:t>پيشنهاد </a:t>
            </a:r>
            <a:r>
              <a:rPr lang="fa-IR" smtClean="0">
                <a:cs typeface="B Nazanin" panose="00000400000000000000" pitchFamily="2" charset="-78"/>
              </a:rPr>
              <a:t>ميکنند</a:t>
            </a:r>
            <a:r>
              <a:rPr lang="fa-IR">
                <a:cs typeface="B Nazanin" panose="00000400000000000000" pitchFamily="2" charset="-78"/>
              </a:rPr>
              <a:t>. </a:t>
            </a:r>
            <a:r>
              <a:rPr lang="fa-IR" smtClean="0">
                <a:cs typeface="B Nazanin" panose="00000400000000000000" pitchFamily="2" charset="-78"/>
              </a:rPr>
              <a:t>بنيادهای تئوری پوشش </a:t>
            </a:r>
            <a:r>
              <a:rPr lang="fa-IR">
                <a:cs typeface="B Nazanin" panose="00000400000000000000" pitchFamily="2" charset="-78"/>
              </a:rPr>
              <a:t>توسعط جمععي از </a:t>
            </a:r>
            <a:r>
              <a:rPr lang="fa-IR" smtClean="0">
                <a:cs typeface="B Nazanin" panose="00000400000000000000" pitchFamily="2" charset="-78"/>
              </a:rPr>
              <a:t>محققعان توسعه </a:t>
            </a:r>
            <a:r>
              <a:rPr lang="fa-IR">
                <a:cs typeface="B Nazanin" panose="00000400000000000000" pitchFamily="2" charset="-78"/>
              </a:rPr>
              <a:t>ازجمله، </a:t>
            </a:r>
            <a:r>
              <a:rPr lang="fa-IR" smtClean="0">
                <a:cs typeface="B Nazanin" panose="00000400000000000000" pitchFamily="2" charset="-78"/>
              </a:rPr>
              <a:t>آرتور اسکوبار، گوستاوا استوا، ، مجيد رهنما، زاکعس، سرج توش ،ریست </a:t>
            </a:r>
            <a:r>
              <a:rPr lang="fa-IR">
                <a:cs typeface="B Nazanin" panose="00000400000000000000" pitchFamily="2" charset="-78"/>
              </a:rPr>
              <a:t>و </a:t>
            </a:r>
            <a:r>
              <a:rPr lang="fa-IR" smtClean="0">
                <a:cs typeface="B Nazanin" panose="00000400000000000000" pitchFamily="2" charset="-78"/>
              </a:rPr>
              <a:t>سابلي </a:t>
            </a:r>
            <a:r>
              <a:rPr lang="fa-IR">
                <a:cs typeface="B Nazanin" panose="00000400000000000000" pitchFamily="2" charset="-78"/>
              </a:rPr>
              <a:t>و بسياری دیگر به وجود آمد. پوشش </a:t>
            </a:r>
            <a:r>
              <a:rPr lang="fa-IR" smtClean="0">
                <a:cs typeface="B Nazanin" panose="00000400000000000000" pitchFamily="2" charset="-78"/>
              </a:rPr>
              <a:t>رویکردی چندوجهي </a:t>
            </a:r>
            <a:r>
              <a:rPr lang="fa-IR">
                <a:cs typeface="B Nazanin" panose="00000400000000000000" pitchFamily="2" charset="-78"/>
              </a:rPr>
              <a:t>است که نقد توسعه را در دستور کار دارد و </a:t>
            </a:r>
            <a:r>
              <a:rPr lang="fa-IR" smtClean="0">
                <a:cs typeface="B Nazanin" panose="00000400000000000000" pitchFamily="2" charset="-78"/>
              </a:rPr>
              <a:t>راه حلي متفاوت </a:t>
            </a:r>
            <a:r>
              <a:rPr lang="fa-IR">
                <a:cs typeface="B Nazanin" panose="00000400000000000000" pitchFamily="2" charset="-78"/>
              </a:rPr>
              <a:t>را </a:t>
            </a:r>
            <a:r>
              <a:rPr lang="fa-IR" smtClean="0">
                <a:cs typeface="B Nazanin" panose="00000400000000000000" pitchFamily="2" charset="-78"/>
              </a:rPr>
              <a:t>برای جوامع پيشنهاد مي کنند</a:t>
            </a:r>
            <a:r>
              <a:rPr lang="fa-IR">
                <a:cs typeface="B Nazanin" panose="00000400000000000000" pitchFamily="2" charset="-78"/>
              </a:rPr>
              <a:t>.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38405444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مفهوم (</a:t>
            </a:r>
            <a:r>
              <a:rPr lang="en-US" smtClean="0">
                <a:cs typeface="B Nazanin" panose="00000400000000000000" pitchFamily="2" charset="-78"/>
              </a:rPr>
              <a:t>Envelopment</a:t>
            </a:r>
            <a:r>
              <a:rPr lang="fa-IR" smtClean="0">
                <a:cs typeface="B Nazanin" panose="00000400000000000000" pitchFamily="2" charset="-78"/>
              </a:rPr>
              <a:t>) در </a:t>
            </a:r>
            <a:r>
              <a:rPr lang="fa-IR">
                <a:cs typeface="B Nazanin" panose="00000400000000000000" pitchFamily="2" charset="-78"/>
              </a:rPr>
              <a:t>ادامه معادلش پوشش </a:t>
            </a:r>
            <a:r>
              <a:rPr lang="fa-IR" smtClean="0">
                <a:cs typeface="B Nazanin" panose="00000400000000000000" pitchFamily="2" charset="-78"/>
              </a:rPr>
              <a:t>یا دربرگيری </a:t>
            </a:r>
            <a:r>
              <a:rPr lang="fa-IR">
                <a:cs typeface="B Nazanin" panose="00000400000000000000" pitchFamily="2" charset="-78"/>
              </a:rPr>
              <a:t>آورده </a:t>
            </a:r>
            <a:r>
              <a:rPr lang="fa-IR" smtClean="0">
                <a:cs typeface="B Nazanin" panose="00000400000000000000" pitchFamily="2" charset="-78"/>
              </a:rPr>
              <a:t>مي شود</a:t>
            </a:r>
            <a:r>
              <a:rPr lang="fa-IR">
                <a:cs typeface="B Nazanin" panose="00000400000000000000" pitchFamily="2" charset="-78"/>
              </a:rPr>
              <a:t>) </a:t>
            </a:r>
            <a:r>
              <a:rPr lang="fa-IR" smtClean="0">
                <a:cs typeface="B Nazanin" panose="00000400000000000000" pitchFamily="2" charset="-78"/>
              </a:rPr>
              <a:t>بر بستر پساتوسعه </a:t>
            </a:r>
            <a:r>
              <a:rPr lang="fa-IR">
                <a:cs typeface="B Nazanin" panose="00000400000000000000" pitchFamily="2" charset="-78"/>
              </a:rPr>
              <a:t>پدیدار گشت. پارادایم پساساختارگرایي </a:t>
            </a:r>
            <a:r>
              <a:rPr lang="fa-IR" smtClean="0">
                <a:cs typeface="B Nazanin" panose="00000400000000000000" pitchFamily="2" charset="-78"/>
              </a:rPr>
              <a:t>یا پست مدرنيسم مبنای هستي شناختي مفهوم </a:t>
            </a:r>
            <a:r>
              <a:rPr lang="fa-IR">
                <a:cs typeface="B Nazanin" panose="00000400000000000000" pitchFamily="2" charset="-78"/>
              </a:rPr>
              <a:t>پوشش است. بسياری از متفکرین این حوزه مانند رویکرد پساساختارگرایي فقط </a:t>
            </a:r>
            <a:r>
              <a:rPr lang="fa-IR" smtClean="0">
                <a:cs typeface="B Nazanin" panose="00000400000000000000" pitchFamily="2" charset="-78"/>
              </a:rPr>
              <a:t>نقد نظریه های </a:t>
            </a:r>
            <a:r>
              <a:rPr lang="fa-IR">
                <a:cs typeface="B Nazanin" panose="00000400000000000000" pitchFamily="2" charset="-78"/>
              </a:rPr>
              <a:t>موجود را پيش </a:t>
            </a:r>
            <a:r>
              <a:rPr lang="fa-IR" smtClean="0">
                <a:cs typeface="B Nazanin" panose="00000400000000000000" pitchFamily="2" charset="-78"/>
              </a:rPr>
              <a:t>گرفته اند </a:t>
            </a:r>
            <a:r>
              <a:rPr lang="fa-IR">
                <a:cs typeface="B Nazanin" panose="00000400000000000000" pitchFamily="2" charset="-78"/>
              </a:rPr>
              <a:t>و </a:t>
            </a:r>
            <a:r>
              <a:rPr lang="fa-IR" smtClean="0">
                <a:cs typeface="B Nazanin" panose="00000400000000000000" pitchFamily="2" charset="-78"/>
              </a:rPr>
              <a:t>به تازگي </a:t>
            </a:r>
            <a:r>
              <a:rPr lang="fa-IR">
                <a:cs typeface="B Nazanin" panose="00000400000000000000" pitchFamily="2" charset="-78"/>
              </a:rPr>
              <a:t>درباره </a:t>
            </a:r>
            <a:r>
              <a:rPr lang="fa-IR" smtClean="0">
                <a:cs typeface="B Nazanin" panose="00000400000000000000" pitchFamily="2" charset="-78"/>
              </a:rPr>
              <a:t>گزینه های </a:t>
            </a:r>
            <a:r>
              <a:rPr lang="fa-IR">
                <a:cs typeface="B Nazanin" panose="00000400000000000000" pitchFamily="2" charset="-78"/>
              </a:rPr>
              <a:t>جایگزین بحث </a:t>
            </a:r>
            <a:r>
              <a:rPr lang="fa-IR" smtClean="0">
                <a:cs typeface="B Nazanin" panose="00000400000000000000" pitchFamily="2" charset="-78"/>
              </a:rPr>
              <a:t>شده است (</a:t>
            </a:r>
            <a:r>
              <a:rPr lang="en-US" smtClean="0">
                <a:cs typeface="B Nazanin" panose="00000400000000000000" pitchFamily="2" charset="-78"/>
              </a:rPr>
              <a:t>Mcgregor</a:t>
            </a:r>
            <a:r>
              <a:rPr lang="en-US">
                <a:cs typeface="B Nazanin" panose="00000400000000000000" pitchFamily="2" charset="-78"/>
              </a:rPr>
              <a:t>, </a:t>
            </a:r>
            <a:r>
              <a:rPr lang="en-US" smtClean="0">
                <a:cs typeface="B Nazanin" panose="00000400000000000000" pitchFamily="2" charset="-78"/>
              </a:rPr>
              <a:t>2007</a:t>
            </a:r>
            <a:r>
              <a:rPr lang="fa-IR" smtClean="0">
                <a:cs typeface="B Nazanin" panose="00000400000000000000" pitchFamily="2" charset="-78"/>
              </a:rPr>
              <a:t>)</a:t>
            </a:r>
            <a:endParaRPr lang="fa-IR">
              <a:cs typeface="B Nazanin" panose="00000400000000000000" pitchFamily="2" charset="-78"/>
            </a:endParaRPr>
          </a:p>
        </p:txBody>
      </p:sp>
      <p:sp>
        <p:nvSpPr>
          <p:cNvPr id="4" name="Flowchart: Process 3"/>
          <p:cNvSpPr/>
          <p:nvPr/>
        </p:nvSpPr>
        <p:spPr>
          <a:xfrm>
            <a:off x="1406769" y="4248443"/>
            <a:ext cx="4656406" cy="153337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پارادایم پساساختارگرایي یا پست مدرنيسم</a:t>
            </a:r>
            <a:endParaRPr lang="fa-IR"/>
          </a:p>
        </p:txBody>
      </p:sp>
    </p:spTree>
    <p:extLst>
      <p:ext uri="{BB962C8B-B14F-4D97-AF65-F5344CB8AC3E}">
        <p14:creationId xmlns:p14="http://schemas.microsoft.com/office/powerpoint/2010/main" val="24745577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مفهوم پوشش بازنگری </a:t>
            </a:r>
            <a:r>
              <a:rPr lang="fa-IR">
                <a:cs typeface="B Nazanin" panose="00000400000000000000" pitchFamily="2" charset="-78"/>
              </a:rPr>
              <a:t>در </a:t>
            </a:r>
            <a:r>
              <a:rPr lang="fa-IR" smtClean="0">
                <a:cs typeface="B Nazanin" panose="00000400000000000000" pitchFamily="2" charset="-78"/>
              </a:rPr>
              <a:t>توسعه </a:t>
            </a:r>
            <a:r>
              <a:rPr lang="fa-IR">
                <a:cs typeface="B Nazanin" panose="00000400000000000000" pitchFamily="2" charset="-78"/>
              </a:rPr>
              <a:t>را </a:t>
            </a:r>
            <a:r>
              <a:rPr lang="fa-IR" smtClean="0">
                <a:cs typeface="B Nazanin" panose="00000400000000000000" pitchFamily="2" charset="-78"/>
              </a:rPr>
              <a:t>مورد توجه قرار مي دهد و نظریه پردازان </a:t>
            </a:r>
            <a:r>
              <a:rPr lang="fa-IR">
                <a:cs typeface="B Nazanin" panose="00000400000000000000" pitchFamily="2" charset="-78"/>
              </a:rPr>
              <a:t>آن هر یک از منظری توسعه را بررسي </a:t>
            </a:r>
            <a:r>
              <a:rPr lang="fa-IR" smtClean="0">
                <a:cs typeface="B Nazanin" panose="00000400000000000000" pitchFamily="2" charset="-78"/>
              </a:rPr>
              <a:t>مي کنند</a:t>
            </a:r>
            <a:r>
              <a:rPr lang="fa-IR">
                <a:cs typeface="B Nazanin" panose="00000400000000000000" pitchFamily="2" charset="-78"/>
              </a:rPr>
              <a:t>. مفهوم رشد، </a:t>
            </a:r>
            <a:r>
              <a:rPr lang="fa-IR" smtClean="0">
                <a:cs typeface="B Nazanin" panose="00000400000000000000" pitchFamily="2" charset="-78"/>
              </a:rPr>
              <a:t>اروپا محوری یا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غرب محوری، مشارکت، توسعه پایدار و... را مورد نقد قرار </a:t>
            </a:r>
            <a:r>
              <a:rPr lang="fa-IR" smtClean="0">
                <a:cs typeface="B Nazanin" panose="00000400000000000000" pitchFamily="2" charset="-78"/>
              </a:rPr>
              <a:t>داده اند </a:t>
            </a:r>
            <a:r>
              <a:rPr lang="fa-IR">
                <a:cs typeface="B Nazanin" panose="00000400000000000000" pitchFamily="2" charset="-78"/>
              </a:rPr>
              <a:t>و </a:t>
            </a:r>
            <a:r>
              <a:rPr lang="fa-IR" smtClean="0">
                <a:cs typeface="B Nazanin" panose="00000400000000000000" pitchFamily="2" charset="-78"/>
              </a:rPr>
              <a:t>ابعاد مختلف مفهوم</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پوشش را </a:t>
            </a:r>
            <a:r>
              <a:rPr lang="fa-IR" smtClean="0">
                <a:cs typeface="B Nazanin" panose="00000400000000000000" pitchFamily="2" charset="-78"/>
              </a:rPr>
              <a:t>به نوعي طرحریزی مي کنند</a:t>
            </a:r>
            <a:r>
              <a:rPr lang="fa-IR">
                <a:cs typeface="B Nazanin" panose="00000400000000000000" pitchFamily="2" charset="-78"/>
              </a:rPr>
              <a:t>.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209822" y="4164037"/>
            <a:ext cx="3108960" cy="1406769"/>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smtClean="0">
                <a:solidFill>
                  <a:srgbClr val="FF0000"/>
                </a:solidFill>
                <a:cs typeface="B Nazanin" panose="00000400000000000000" pitchFamily="2" charset="-78"/>
              </a:rPr>
              <a:t>بازنگری </a:t>
            </a:r>
            <a:r>
              <a:rPr lang="fa-IR" sz="2800" b="1">
                <a:solidFill>
                  <a:srgbClr val="FF0000"/>
                </a:solidFill>
                <a:cs typeface="B Nazanin" panose="00000400000000000000" pitchFamily="2" charset="-78"/>
              </a:rPr>
              <a:t>در </a:t>
            </a:r>
            <a:r>
              <a:rPr lang="fa-IR" sz="2800" b="1" smtClean="0">
                <a:solidFill>
                  <a:srgbClr val="FF0000"/>
                </a:solidFill>
                <a:cs typeface="B Nazanin" panose="00000400000000000000" pitchFamily="2" charset="-78"/>
              </a:rPr>
              <a:t>توسعه</a:t>
            </a:r>
            <a:endParaRPr lang="fa-IR" b="1">
              <a:solidFill>
                <a:srgbClr val="FF0000"/>
              </a:solidFill>
            </a:endParaRPr>
          </a:p>
        </p:txBody>
      </p:sp>
    </p:spTree>
    <p:extLst>
      <p:ext uri="{BB962C8B-B14F-4D97-AF65-F5344CB8AC3E}">
        <p14:creationId xmlns:p14="http://schemas.microsoft.com/office/powerpoint/2010/main" val="34935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و </a:t>
            </a:r>
            <a:r>
              <a:rPr lang="fa-IR" smtClean="0">
                <a:cs typeface="B Nazanin" panose="00000400000000000000" pitchFamily="2" charset="-78"/>
              </a:rPr>
              <a:t>آنان نيز کمکهای مالي </a:t>
            </a:r>
            <a:r>
              <a:rPr lang="fa-IR">
                <a:cs typeface="B Nazanin" panose="00000400000000000000" pitchFamily="2" charset="-78"/>
              </a:rPr>
              <a:t>را در </a:t>
            </a:r>
            <a:r>
              <a:rPr lang="fa-IR" smtClean="0">
                <a:cs typeface="B Nazanin" panose="00000400000000000000" pitchFamily="2" charset="-78"/>
              </a:rPr>
              <a:t>این راستا در اختيارشان </a:t>
            </a:r>
            <a:r>
              <a:rPr lang="fa-IR">
                <a:cs typeface="B Nazanin" panose="00000400000000000000" pitchFamily="2" charset="-78"/>
              </a:rPr>
              <a:t>بگذارند </a:t>
            </a:r>
            <a:r>
              <a:rPr lang="fa-IR" smtClean="0">
                <a:cs typeface="B Nazanin" panose="00000400000000000000" pitchFamily="2" charset="-78"/>
              </a:rPr>
              <a:t>(</a:t>
            </a:r>
            <a:r>
              <a:rPr lang="en-US" smtClean="0">
                <a:cs typeface="B Nazanin" panose="00000400000000000000" pitchFamily="2" charset="-78"/>
              </a:rPr>
              <a:t>Mcgregor</a:t>
            </a:r>
            <a:r>
              <a:rPr lang="en-US">
                <a:cs typeface="B Nazanin" panose="00000400000000000000" pitchFamily="2" charset="-78"/>
              </a:rPr>
              <a:t>, </a:t>
            </a:r>
            <a:r>
              <a:rPr lang="en-US" smtClean="0">
                <a:cs typeface="B Nazanin" panose="00000400000000000000" pitchFamily="2" charset="-78"/>
              </a:rPr>
              <a:t>2007</a:t>
            </a:r>
            <a:r>
              <a:rPr lang="fa-IR" smtClean="0">
                <a:cs typeface="B Nazanin" panose="00000400000000000000" pitchFamily="2" charset="-78"/>
              </a:rPr>
              <a:t>) چنين </a:t>
            </a:r>
            <a:r>
              <a:rPr lang="fa-IR">
                <a:cs typeface="B Nazanin" panose="00000400000000000000" pitchFamily="2" charset="-78"/>
              </a:rPr>
              <a:t>فرایندی بحثهای گوناگوني را در </a:t>
            </a:r>
            <a:r>
              <a:rPr lang="fa-IR" smtClean="0">
                <a:cs typeface="B Nazanin" panose="00000400000000000000" pitchFamily="2" charset="-78"/>
              </a:rPr>
              <a:t>حوزه های مختلف </a:t>
            </a:r>
            <a:r>
              <a:rPr lang="fa-IR">
                <a:cs typeface="B Nazanin" panose="00000400000000000000" pitchFamily="2" charset="-78"/>
              </a:rPr>
              <a:t>شکل داد. توسعه </a:t>
            </a:r>
            <a:r>
              <a:rPr lang="fa-IR" smtClean="0">
                <a:cs typeface="B Nazanin" panose="00000400000000000000" pitchFamily="2" charset="-78"/>
              </a:rPr>
              <a:t>رویکردی واحد نبوده </a:t>
            </a:r>
            <a:r>
              <a:rPr lang="fa-IR">
                <a:cs typeface="B Nazanin" panose="00000400000000000000" pitchFamily="2" charset="-78"/>
              </a:rPr>
              <a:t>اسعت و از </a:t>
            </a:r>
            <a:r>
              <a:rPr lang="fa-IR" smtClean="0">
                <a:cs typeface="B Nazanin" panose="00000400000000000000" pitchFamily="2" charset="-78"/>
              </a:rPr>
              <a:t>همان ابتدا </a:t>
            </a:r>
            <a:r>
              <a:rPr lang="fa-IR">
                <a:cs typeface="B Nazanin" panose="00000400000000000000" pitchFamily="2" charset="-78"/>
              </a:rPr>
              <a:t>در </a:t>
            </a:r>
            <a:r>
              <a:rPr lang="fa-IR" smtClean="0">
                <a:cs typeface="B Nazanin" panose="00000400000000000000" pitchFamily="2" charset="-78"/>
              </a:rPr>
              <a:t>گفتمانهای مختلف </a:t>
            </a:r>
            <a:r>
              <a:rPr lang="fa-IR">
                <a:cs typeface="B Nazanin" panose="00000400000000000000" pitchFamily="2" charset="-78"/>
              </a:rPr>
              <a:t>رویکردهای </a:t>
            </a:r>
            <a:r>
              <a:rPr lang="fa-IR" smtClean="0">
                <a:cs typeface="B Nazanin" panose="00000400000000000000" pitchFamily="2" charset="-78"/>
              </a:rPr>
              <a:t>متنوعي </a:t>
            </a:r>
            <a:r>
              <a:rPr lang="fa-IR">
                <a:cs typeface="B Nazanin" panose="00000400000000000000" pitchFamily="2" charset="-78"/>
              </a:rPr>
              <a:t>سر برآورد. تاریخِ فرایند توسعه با رویکردهای </a:t>
            </a:r>
            <a:r>
              <a:rPr lang="fa-IR" smtClean="0">
                <a:cs typeface="B Nazanin" panose="00000400000000000000" pitchFamily="2" charset="-78"/>
              </a:rPr>
              <a:t>متنوعي عجين است</a:t>
            </a:r>
            <a:r>
              <a:rPr lang="fa-IR">
                <a:cs typeface="B Nazanin" panose="00000400000000000000" pitchFamily="2" charset="-78"/>
              </a:rPr>
              <a:t>، نوسازی، وابستگي، نظام جهاني، توسعه پایدار و..</a:t>
            </a:r>
          </a:p>
        </p:txBody>
      </p:sp>
    </p:spTree>
    <p:extLst>
      <p:ext uri="{BB962C8B-B14F-4D97-AF65-F5344CB8AC3E}">
        <p14:creationId xmlns:p14="http://schemas.microsoft.com/office/powerpoint/2010/main" val="1832337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گلن </a:t>
            </a:r>
            <a:r>
              <a:rPr lang="fa-IR" smtClean="0">
                <a:cs typeface="B Nazanin" panose="00000400000000000000" pitchFamily="2" charset="-78"/>
              </a:rPr>
              <a:t>سانکاتسين اولين </a:t>
            </a:r>
            <a:r>
              <a:rPr lang="fa-IR">
                <a:cs typeface="B Nazanin" panose="00000400000000000000" pitchFamily="2" charset="-78"/>
              </a:rPr>
              <a:t>بار این مفهوم را در کتاب تلاش برای </a:t>
            </a:r>
            <a:r>
              <a:rPr lang="fa-IR" smtClean="0">
                <a:cs typeface="B Nazanin" panose="00000400000000000000" pitchFamily="2" charset="-78"/>
              </a:rPr>
              <a:t>نجات آینده ما </a:t>
            </a:r>
            <a:r>
              <a:rPr lang="fa-IR">
                <a:cs typeface="B Nazanin" panose="00000400000000000000" pitchFamily="2" charset="-78"/>
              </a:rPr>
              <a:t>در </a:t>
            </a:r>
            <a:r>
              <a:rPr lang="fa-IR" smtClean="0">
                <a:cs typeface="B Nazanin" panose="00000400000000000000" pitchFamily="2" charset="-78"/>
              </a:rPr>
              <a:t>سال</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2016 استفاده </a:t>
            </a:r>
            <a:r>
              <a:rPr lang="fa-IR">
                <a:cs typeface="B Nazanin" panose="00000400000000000000" pitchFamily="2" charset="-78"/>
              </a:rPr>
              <a:t>کرد و در کتابش سعي در تبيين مفهوم </a:t>
            </a:r>
            <a:r>
              <a:rPr lang="fa-IR" smtClean="0">
                <a:cs typeface="B Nazanin" panose="00000400000000000000" pitchFamily="2" charset="-78"/>
              </a:rPr>
              <a:t>پوشش درمقابل توسعه </a:t>
            </a:r>
            <a:r>
              <a:rPr lang="fa-IR">
                <a:cs typeface="B Nazanin" panose="00000400000000000000" pitchFamily="2" charset="-78"/>
              </a:rPr>
              <a:t>دارد. وی </a:t>
            </a:r>
            <a:r>
              <a:rPr lang="fa-IR" smtClean="0">
                <a:cs typeface="B Nazanin" panose="00000400000000000000" pitchFamily="2" charset="-78"/>
              </a:rPr>
              <a:t>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این سؤال شروع ميکند که آیا ما ميتوانيم یک نيروی جدید معنادار را شناسایي </a:t>
            </a:r>
            <a:r>
              <a:rPr lang="fa-IR" smtClean="0">
                <a:cs typeface="B Nazanin" panose="00000400000000000000" pitchFamily="2" charset="-78"/>
              </a:rPr>
              <a:t>کنيم که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طيف </a:t>
            </a:r>
            <a:r>
              <a:rPr lang="fa-IR" smtClean="0">
                <a:cs typeface="B Nazanin" panose="00000400000000000000" pitchFamily="2" charset="-78"/>
              </a:rPr>
              <a:t>اصطلاحاتِ تحليل اجتماعي فراتر </a:t>
            </a:r>
            <a:r>
              <a:rPr lang="fa-IR">
                <a:cs typeface="B Nazanin" panose="00000400000000000000" pitchFamily="2" charset="-78"/>
              </a:rPr>
              <a:t>رود، </a:t>
            </a:r>
            <a:r>
              <a:rPr lang="fa-IR" smtClean="0">
                <a:cs typeface="B Nazanin" panose="00000400000000000000" pitchFamily="2" charset="-78"/>
              </a:rPr>
              <a:t>اصطلاحاتي که تاکنون همه شکست</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خورده اند</a:t>
            </a:r>
            <a:r>
              <a:rPr lang="fa-IR">
                <a:cs typeface="B Nazanin" panose="00000400000000000000" pitchFamily="2" charset="-78"/>
              </a:rPr>
              <a:t>. </a:t>
            </a:r>
          </a:p>
        </p:txBody>
      </p:sp>
    </p:spTree>
    <p:extLst>
      <p:ext uri="{BB962C8B-B14F-4D97-AF65-F5344CB8AC3E}">
        <p14:creationId xmlns:p14="http://schemas.microsoft.com/office/powerpoint/2010/main" val="36637023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منظور وی از اصطلاحات </a:t>
            </a:r>
            <a:r>
              <a:rPr lang="fa-IR" smtClean="0">
                <a:cs typeface="B Nazanin" panose="00000400000000000000" pitchFamily="2" charset="-78"/>
              </a:rPr>
              <a:t>شکست خورده در واقع </a:t>
            </a:r>
            <a:r>
              <a:rPr lang="fa-IR">
                <a:cs typeface="B Nazanin" panose="00000400000000000000" pitchFamily="2" charset="-78"/>
              </a:rPr>
              <a:t>مفاهيمي است </a:t>
            </a:r>
            <a:r>
              <a:rPr lang="fa-IR" smtClean="0">
                <a:cs typeface="B Nazanin" panose="00000400000000000000" pitchFamily="2" charset="-78"/>
              </a:rPr>
              <a:t>که زیر عنوان توسعه </a:t>
            </a:r>
            <a:r>
              <a:rPr lang="fa-IR">
                <a:cs typeface="B Nazanin" panose="00000400000000000000" pitchFamily="2" charset="-78"/>
              </a:rPr>
              <a:t>تعریف </a:t>
            </a:r>
            <a:r>
              <a:rPr lang="fa-IR" smtClean="0">
                <a:cs typeface="B Nazanin" panose="00000400000000000000" pitchFamily="2" charset="-78"/>
              </a:rPr>
              <a:t>شده اند</a:t>
            </a:r>
            <a:r>
              <a:rPr lang="fa-IR">
                <a:cs typeface="B Nazanin" panose="00000400000000000000" pitchFamily="2" charset="-78"/>
              </a:rPr>
              <a:t>، مفاهيمي مانند نظم، ثبات، </a:t>
            </a:r>
            <a:r>
              <a:rPr lang="fa-IR" smtClean="0">
                <a:cs typeface="B Nazanin" panose="00000400000000000000" pitchFamily="2" charset="-78"/>
              </a:rPr>
              <a:t>رشد</a:t>
            </a:r>
            <a:r>
              <a:rPr lang="fa-IR">
                <a:cs typeface="B Nazanin" panose="00000400000000000000" pitchFamily="2" charset="-78"/>
              </a:rPr>
              <a:t>، </a:t>
            </a:r>
            <a:r>
              <a:rPr lang="fa-IR" smtClean="0">
                <a:cs typeface="B Nazanin" panose="00000400000000000000" pitchFamily="2" charset="-78"/>
              </a:rPr>
              <a:t>تغيير</a:t>
            </a:r>
            <a:r>
              <a:rPr lang="fa-IR">
                <a:cs typeface="B Nazanin" panose="00000400000000000000" pitchFamily="2" charset="-78"/>
              </a:rPr>
              <a:t>، </a:t>
            </a:r>
            <a:r>
              <a:rPr lang="fa-IR" smtClean="0">
                <a:cs typeface="B Nazanin" panose="00000400000000000000" pitchFamily="2" charset="-78"/>
              </a:rPr>
              <a:t>فرهنگ</a:t>
            </a:r>
            <a:r>
              <a:rPr lang="fa-IR">
                <a:cs typeface="B Nazanin" panose="00000400000000000000" pitchFamily="2" charset="-78"/>
              </a:rPr>
              <a:t>، </a:t>
            </a:r>
            <a:r>
              <a:rPr lang="fa-IR" smtClean="0">
                <a:cs typeface="B Nazanin" panose="00000400000000000000" pitchFamily="2" charset="-78"/>
              </a:rPr>
              <a:t>ساختار</a:t>
            </a:r>
            <a:r>
              <a:rPr lang="fa-IR">
                <a:cs typeface="B Nazanin" panose="00000400000000000000" pitchFamily="2" charset="-78"/>
              </a:rPr>
              <a:t>، </a:t>
            </a:r>
            <a:r>
              <a:rPr lang="fa-IR" smtClean="0">
                <a:cs typeface="B Nazanin" panose="00000400000000000000" pitchFamily="2" charset="-78"/>
              </a:rPr>
              <a:t>قدرت</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تعارض، نظام، قرارداد </a:t>
            </a:r>
            <a:r>
              <a:rPr lang="fa-IR" smtClean="0">
                <a:cs typeface="B Nazanin" panose="00000400000000000000" pitchFamily="2" charset="-78"/>
              </a:rPr>
              <a:t>اجتماعي </a:t>
            </a:r>
            <a:r>
              <a:rPr lang="fa-IR">
                <a:cs typeface="B Nazanin" panose="00000400000000000000" pitchFamily="2" charset="-78"/>
              </a:rPr>
              <a:t>و... او توسعه را فرایندی دروني </a:t>
            </a:r>
            <a:r>
              <a:rPr lang="fa-IR" smtClean="0">
                <a:cs typeface="B Nazanin" panose="00000400000000000000" pitchFamily="2" charset="-78"/>
              </a:rPr>
              <a:t>مي بيند </a:t>
            </a:r>
            <a:r>
              <a:rPr lang="fa-IR">
                <a:cs typeface="B Nazanin" panose="00000400000000000000" pitchFamily="2" charset="-78"/>
              </a:rPr>
              <a:t>و به همين </a:t>
            </a:r>
            <a:r>
              <a:rPr lang="fa-IR" smtClean="0">
                <a:cs typeface="B Nazanin" panose="00000400000000000000" pitchFamily="2" charset="-78"/>
              </a:rPr>
              <a:t>خاطر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پوشش استفاده ميکند که به ظرفيتهای دروني هر </a:t>
            </a:r>
            <a:r>
              <a:rPr lang="fa-IR" smtClean="0">
                <a:cs typeface="B Nazanin" panose="00000400000000000000" pitchFamily="2" charset="-78"/>
              </a:rPr>
              <a:t>جامعه ای </a:t>
            </a:r>
            <a:r>
              <a:rPr lang="fa-IR">
                <a:cs typeface="B Nazanin" panose="00000400000000000000" pitchFamily="2" charset="-78"/>
              </a:rPr>
              <a:t>توجه شود، «توسعه </a:t>
            </a:r>
            <a:r>
              <a:rPr lang="fa-IR" smtClean="0">
                <a:cs typeface="B Nazanin" panose="00000400000000000000" pitchFamily="2" charset="-78"/>
              </a:rPr>
              <a:t>هميشه </a:t>
            </a:r>
            <a:r>
              <a:rPr lang="fa-IR">
                <a:cs typeface="B Nazanin" panose="00000400000000000000" pitchFamily="2" charset="-78"/>
              </a:rPr>
              <a:t>از</a:t>
            </a:r>
            <a:br>
              <a:rPr lang="fa-IR">
                <a:cs typeface="B Nazanin" panose="00000400000000000000" pitchFamily="2" charset="-78"/>
              </a:rPr>
            </a:br>
            <a:r>
              <a:rPr lang="fa-IR">
                <a:cs typeface="B Nazanin" panose="00000400000000000000" pitchFamily="2" charset="-78"/>
              </a:rPr>
              <a:t>درون است. شما </a:t>
            </a:r>
            <a:r>
              <a:rPr lang="fa-IR" smtClean="0">
                <a:cs typeface="B Nazanin" panose="00000400000000000000" pitchFamily="2" charset="-78"/>
              </a:rPr>
              <a:t>نمي توانيد </a:t>
            </a:r>
            <a:r>
              <a:rPr lang="fa-IR">
                <a:cs typeface="B Nazanin" panose="00000400000000000000" pitchFamily="2" charset="-78"/>
              </a:rPr>
              <a:t>آن را از بيرون </a:t>
            </a:r>
            <a:r>
              <a:rPr lang="fa-IR" smtClean="0">
                <a:cs typeface="B Nazanin" panose="00000400000000000000" pitchFamily="2" charset="-78"/>
              </a:rPr>
              <a:t>یا حتي به عنوان هدیه ای سخاوتمندانه انتقال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دهيد» </a:t>
            </a:r>
            <a:r>
              <a:rPr lang="fa-IR" smtClean="0">
                <a:cs typeface="B Nazanin" panose="00000400000000000000" pitchFamily="2" charset="-78"/>
              </a:rPr>
              <a:t>(</a:t>
            </a:r>
            <a:r>
              <a:rPr lang="en-US" smtClean="0">
                <a:cs typeface="B Nazanin" panose="00000400000000000000" pitchFamily="2" charset="-78"/>
              </a:rPr>
              <a:t>Sankatsing</a:t>
            </a:r>
            <a:r>
              <a:rPr lang="en-US">
                <a:cs typeface="B Nazanin" panose="00000400000000000000" pitchFamily="2" charset="-78"/>
              </a:rPr>
              <a:t>, 2016: </a:t>
            </a:r>
            <a:r>
              <a:rPr lang="en-US" smtClean="0">
                <a:cs typeface="B Nazanin" panose="00000400000000000000" pitchFamily="2" charset="-78"/>
              </a:rPr>
              <a:t>39</a:t>
            </a:r>
            <a:r>
              <a:rPr lang="fa-IR" smtClean="0">
                <a:cs typeface="B Nazanin" panose="00000400000000000000" pitchFamily="2" charset="-78"/>
              </a:rPr>
              <a:t>)</a:t>
            </a:r>
            <a:r>
              <a:rPr lang="en-US" smtClean="0">
                <a:cs typeface="B Nazanin" panose="00000400000000000000" pitchFamily="2" charset="-78"/>
              </a:rPr>
              <a:t> </a:t>
            </a:r>
            <a:r>
              <a:rPr lang="fa-IR">
                <a:cs typeface="B Nazanin" panose="00000400000000000000" pitchFamily="2" charset="-78"/>
              </a:rPr>
              <a:t>بنابراین تحميل توسعه از خارج را </a:t>
            </a:r>
            <a:r>
              <a:rPr lang="fa-IR" smtClean="0">
                <a:cs typeface="B Nazanin" panose="00000400000000000000" pitchFamily="2" charset="-78"/>
              </a:rPr>
              <a:t>نمي پذیرد </a:t>
            </a:r>
            <a:r>
              <a:rPr lang="fa-IR">
                <a:cs typeface="B Nazanin" panose="00000400000000000000" pitchFamily="2" charset="-78"/>
              </a:rPr>
              <a:t/>
            </a:r>
            <a:br>
              <a:rPr lang="fa-IR">
                <a:cs typeface="B Nazanin" panose="00000400000000000000" pitchFamily="2" charset="-78"/>
              </a:rPr>
            </a:br>
            <a:endParaRPr lang="fa-IR"/>
          </a:p>
        </p:txBody>
      </p:sp>
    </p:spTree>
    <p:extLst>
      <p:ext uri="{BB962C8B-B14F-4D97-AF65-F5344CB8AC3E}">
        <p14:creationId xmlns:p14="http://schemas.microsoft.com/office/powerpoint/2010/main" val="40574510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برای مثال نيز این را ميآورد که هند </a:t>
            </a:r>
            <a:r>
              <a:rPr lang="fa-IR" smtClean="0">
                <a:cs typeface="B Nazanin" panose="00000400000000000000" pitchFamily="2" charset="-78"/>
              </a:rPr>
              <a:t>ممکن است مواد مغذی گياهي </a:t>
            </a:r>
            <a:r>
              <a:rPr lang="fa-IR">
                <a:cs typeface="B Nazanin" panose="00000400000000000000" pitchFamily="2" charset="-78"/>
              </a:rPr>
              <a:t>را از </a:t>
            </a:r>
            <a:r>
              <a:rPr lang="fa-IR" smtClean="0">
                <a:cs typeface="B Nazanin" panose="00000400000000000000" pitchFamily="2" charset="-78"/>
              </a:rPr>
              <a:t>سيبری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فناوری بارورسازی دیجيتال را از ژاپن خریداری کند، اما در پایان، رشد بذر </a:t>
            </a:r>
            <a:r>
              <a:rPr lang="fa-IR" smtClean="0">
                <a:cs typeface="B Nazanin" panose="00000400000000000000" pitchFamily="2" charset="-78"/>
              </a:rPr>
              <a:t>انبه هندی به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یک درخت انبه قوی از ژنهای آن و تعامل </a:t>
            </a:r>
            <a:r>
              <a:rPr lang="fa-IR" smtClean="0">
                <a:cs typeface="B Nazanin" panose="00000400000000000000" pitchFamily="2" charset="-78"/>
              </a:rPr>
              <a:t>خلاقانه اش </a:t>
            </a:r>
            <a:r>
              <a:rPr lang="fa-IR">
                <a:cs typeface="B Nazanin" panose="00000400000000000000" pitchFamily="2" charset="-78"/>
              </a:rPr>
              <a:t>با شرایط اطرافش </a:t>
            </a:r>
            <a:r>
              <a:rPr lang="fa-IR" smtClean="0">
                <a:cs typeface="B Nazanin" panose="00000400000000000000" pitchFamily="2" charset="-78"/>
              </a:rPr>
              <a:t>است</a:t>
            </a:r>
            <a:r>
              <a:rPr lang="fa-IR">
                <a:cs typeface="B Nazanin" panose="00000400000000000000" pitchFamily="2" charset="-78"/>
              </a:rPr>
              <a:t>؛ </a:t>
            </a:r>
            <a:r>
              <a:rPr lang="fa-IR" smtClean="0">
                <a:cs typeface="B Nazanin" panose="00000400000000000000" pitchFamily="2" charset="-78"/>
              </a:rPr>
              <a:t>بنابراین </a:t>
            </a:r>
            <a:r>
              <a:rPr lang="fa-IR">
                <a:cs typeface="B Nazanin" panose="00000400000000000000" pitchFamily="2" charset="-78"/>
              </a:rPr>
              <a:t>از</a:t>
            </a:r>
            <a:br>
              <a:rPr lang="fa-IR">
                <a:cs typeface="B Nazanin" panose="00000400000000000000" pitchFamily="2" charset="-78"/>
              </a:rPr>
            </a:br>
            <a:r>
              <a:rPr lang="fa-IR" smtClean="0">
                <a:cs typeface="B Nazanin" panose="00000400000000000000" pitchFamily="2" charset="-78"/>
              </a:rPr>
              <a:t>نسخه ای </a:t>
            </a:r>
            <a:r>
              <a:rPr lang="fa-IR">
                <a:cs typeface="B Nazanin" panose="00000400000000000000" pitchFamily="2" charset="-78"/>
              </a:rPr>
              <a:t>دیگر </a:t>
            </a:r>
            <a:r>
              <a:rPr lang="fa-IR" smtClean="0">
                <a:cs typeface="B Nazanin" panose="00000400000000000000" pitchFamily="2" charset="-78"/>
              </a:rPr>
              <a:t>نمي شود </a:t>
            </a:r>
            <a:r>
              <a:rPr lang="fa-IR">
                <a:cs typeface="B Nazanin" panose="00000400000000000000" pitchFamily="2" charset="-78"/>
              </a:rPr>
              <a:t>برای توسعه استفاده کرد. پس اولين گام اجباری، تعریف </a:t>
            </a:r>
            <a:r>
              <a:rPr lang="fa-IR" smtClean="0">
                <a:cs typeface="B Nazanin" panose="00000400000000000000" pitchFamily="2" charset="-78"/>
              </a:rPr>
              <a:t>توسعه به </a:t>
            </a:r>
            <a:r>
              <a:rPr lang="fa-IR">
                <a:cs typeface="B Nazanin" panose="00000400000000000000" pitchFamily="2" charset="-78"/>
              </a:rPr>
              <a:t>روشي واضح و بدون ابهام است</a:t>
            </a:r>
            <a:r>
              <a:rPr lang="fa-IR" smtClean="0">
                <a:cs typeface="B Nazanin" panose="00000400000000000000" pitchFamily="2" charset="-78"/>
              </a:rPr>
              <a:t>.</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1198025" y="4207411"/>
            <a:ext cx="1812462" cy="1812462"/>
          </a:xfrm>
          <a:prstGeom prst="rect">
            <a:avLst/>
          </a:prstGeom>
        </p:spPr>
      </p:pic>
    </p:spTree>
    <p:extLst>
      <p:ext uri="{BB962C8B-B14F-4D97-AF65-F5344CB8AC3E}">
        <p14:creationId xmlns:p14="http://schemas.microsoft.com/office/powerpoint/2010/main" val="35039453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توسعه </a:t>
            </a:r>
            <a:r>
              <a:rPr lang="fa-IR">
                <a:cs typeface="B Nazanin" panose="00000400000000000000" pitchFamily="2" charset="-78"/>
              </a:rPr>
              <a:t>تقليدی از تجربه موفق دیگری نيست، </a:t>
            </a:r>
            <a:r>
              <a:rPr lang="fa-IR" smtClean="0">
                <a:cs typeface="B Nazanin" panose="00000400000000000000" pitchFamily="2" charset="-78"/>
              </a:rPr>
              <a:t>نه </a:t>
            </a:r>
            <a:r>
              <a:rPr lang="fa-IR">
                <a:cs typeface="B Nazanin" panose="00000400000000000000" pitchFamily="2" charset="-78"/>
              </a:rPr>
              <a:t>حتعي </a:t>
            </a:r>
            <a:r>
              <a:rPr lang="fa-IR" smtClean="0">
                <a:cs typeface="B Nazanin" panose="00000400000000000000" pitchFamily="2" charset="-78"/>
              </a:rPr>
              <a:t>یک بازگشت نوستالژیک به گذشته</a:t>
            </a:r>
            <a:r>
              <a:rPr lang="fa-IR">
                <a:cs typeface="B Nazanin" panose="00000400000000000000" pitchFamily="2" charset="-78"/>
              </a:rPr>
              <a:t>، بلکه تولدی دوباره در زمين حاصلخيز و روی </a:t>
            </a:r>
            <a:r>
              <a:rPr lang="fa-IR" smtClean="0">
                <a:cs typeface="B Nazanin" panose="00000400000000000000" pitchFamily="2" charset="-78"/>
              </a:rPr>
              <a:t>خرابه های </a:t>
            </a:r>
            <a:r>
              <a:rPr lang="fa-IR">
                <a:cs typeface="B Nazanin" panose="00000400000000000000" pitchFamily="2" charset="-78"/>
              </a:rPr>
              <a:t>گذشته است. </a:t>
            </a:r>
            <a:r>
              <a:rPr lang="fa-IR" smtClean="0">
                <a:cs typeface="B Nazanin" panose="00000400000000000000" pitchFamily="2" charset="-78"/>
              </a:rPr>
              <a:t>توسعه یک اختراع </a:t>
            </a:r>
            <a:r>
              <a:rPr lang="fa-IR">
                <a:cs typeface="B Nazanin" panose="00000400000000000000" pitchFamily="2" charset="-78"/>
              </a:rPr>
              <a:t>از انسانها نيست، بلکه </a:t>
            </a:r>
            <a:r>
              <a:rPr lang="fa-IR" smtClean="0">
                <a:cs typeface="B Nazanin" panose="00000400000000000000" pitchFamily="2" charset="-78"/>
              </a:rPr>
              <a:t>بيشتر </a:t>
            </a:r>
            <a:r>
              <a:rPr lang="fa-IR" b="1">
                <a:solidFill>
                  <a:srgbClr val="FF0000"/>
                </a:solidFill>
                <a:cs typeface="B Nazanin" panose="00000400000000000000" pitchFamily="2" charset="-78"/>
              </a:rPr>
              <a:t>زندگي براساس ظرفيت </a:t>
            </a:r>
            <a:r>
              <a:rPr lang="fa-IR" b="1" smtClean="0">
                <a:solidFill>
                  <a:srgbClr val="FF0000"/>
                </a:solidFill>
                <a:cs typeface="B Nazanin" panose="00000400000000000000" pitchFamily="2" charset="-78"/>
              </a:rPr>
              <a:t>ذاتي طبيعت است </a:t>
            </a:r>
            <a:r>
              <a:rPr lang="fa-IR" smtClean="0">
                <a:cs typeface="B Nazanin" panose="00000400000000000000" pitchFamily="2" charset="-78"/>
              </a:rPr>
              <a:t>که به طور </a:t>
            </a:r>
            <a:r>
              <a:rPr lang="fa-IR">
                <a:cs typeface="B Nazanin" panose="00000400000000000000" pitchFamily="2" charset="-78"/>
              </a:rPr>
              <a:t>مداوم خود را شکل ميدهد. آنچه کشورهای استعماری، </a:t>
            </a:r>
            <a:r>
              <a:rPr lang="fa-IR" smtClean="0">
                <a:cs typeface="B Nazanin" panose="00000400000000000000" pitchFamily="2" charset="-78"/>
              </a:rPr>
              <a:t>امپراتوری </a:t>
            </a:r>
            <a:r>
              <a:rPr lang="fa-IR">
                <a:cs typeface="B Nazanin" panose="00000400000000000000" pitchFamily="2" charset="-78"/>
              </a:rPr>
              <a:t>و </a:t>
            </a:r>
            <a:r>
              <a:rPr lang="fa-IR" smtClean="0">
                <a:cs typeface="B Nazanin" panose="00000400000000000000" pitchFamily="2" charset="-78"/>
              </a:rPr>
              <a:t>مدرن به طور گسترده </a:t>
            </a:r>
            <a:r>
              <a:rPr lang="fa-IR">
                <a:cs typeface="B Nazanin" panose="00000400000000000000" pitchFamily="2" charset="-78"/>
              </a:rPr>
              <a:t>به </a:t>
            </a:r>
            <a:r>
              <a:rPr lang="fa-IR" smtClean="0">
                <a:cs typeface="B Nazanin" panose="00000400000000000000" pitchFamily="2" charset="-78"/>
              </a:rPr>
              <a:t>عنوان </a:t>
            </a:r>
            <a:r>
              <a:rPr lang="fa-IR">
                <a:cs typeface="B Nazanin" panose="00000400000000000000" pitchFamily="2" charset="-78"/>
              </a:rPr>
              <a:t>توسعه در انواع شکلهای مختلف آن </a:t>
            </a:r>
            <a:r>
              <a:rPr lang="fa-IR" smtClean="0">
                <a:cs typeface="B Nazanin" panose="00000400000000000000" pitchFamily="2" charset="-78"/>
              </a:rPr>
              <a:t>طرح کرده اند</a:t>
            </a:r>
            <a:r>
              <a:rPr lang="fa-IR">
                <a:cs typeface="B Nazanin" panose="00000400000000000000" pitchFamily="2" charset="-78"/>
              </a:rPr>
              <a:t>، درست متضاد </a:t>
            </a:r>
            <a:r>
              <a:rPr lang="fa-IR" smtClean="0">
                <a:cs typeface="B Nazanin" panose="00000400000000000000" pitchFamily="2" charset="-78"/>
              </a:rPr>
              <a:t>پوشش، فرایندی بسته بندی شده </a:t>
            </a:r>
            <a:r>
              <a:rPr lang="fa-IR">
                <a:cs typeface="B Nazanin" panose="00000400000000000000" pitchFamily="2" charset="-78"/>
              </a:rPr>
              <a:t>خارجي از طریق انتقال و تقليد بوده </a:t>
            </a:r>
            <a:r>
              <a:rPr lang="fa-IR" smtClean="0">
                <a:cs typeface="B Nazanin" panose="00000400000000000000" pitchFamily="2" charset="-78"/>
              </a:rPr>
              <a:t>است</a:t>
            </a:r>
            <a:r>
              <a:rPr lang="fa-IR">
                <a:cs typeface="B Nazanin" panose="00000400000000000000" pitchFamily="2" charset="-78"/>
              </a:rPr>
              <a:t>. </a:t>
            </a:r>
            <a:r>
              <a:rPr lang="fa-IR" smtClean="0">
                <a:cs typeface="B Nazanin" panose="00000400000000000000" pitchFamily="2" charset="-78"/>
              </a:rPr>
              <a:t>فرایندی تک بعدی که خيلي </a:t>
            </a:r>
            <a:r>
              <a:rPr lang="fa-IR">
                <a:cs typeface="B Nazanin" panose="00000400000000000000" pitchFamily="2" charset="-78"/>
              </a:rPr>
              <a:t>ویژگيهای بستر را </a:t>
            </a:r>
            <a:r>
              <a:rPr lang="fa-IR" smtClean="0">
                <a:cs typeface="B Nazanin" panose="00000400000000000000" pitchFamily="2" charset="-78"/>
              </a:rPr>
              <a:t>درک </a:t>
            </a:r>
            <a:r>
              <a:rPr lang="fa-IR">
                <a:cs typeface="B Nazanin" panose="00000400000000000000" pitchFamily="2" charset="-78"/>
              </a:rPr>
              <a:t>نکرده است </a:t>
            </a:r>
            <a:r>
              <a:rPr lang="fa-IR" smtClean="0">
                <a:cs typeface="B Nazanin" panose="00000400000000000000" pitchFamily="2" charset="-78"/>
              </a:rPr>
              <a:t>.</a:t>
            </a:r>
          </a:p>
          <a:p>
            <a:pPr algn="just"/>
            <a:endParaRPr lang="fa-IR">
              <a:cs typeface="B Nazanin" panose="00000400000000000000" pitchFamily="2" charset="-78"/>
            </a:endParaRPr>
          </a:p>
        </p:txBody>
      </p:sp>
      <p:sp>
        <p:nvSpPr>
          <p:cNvPr id="4" name="Flowchart: Process 3"/>
          <p:cNvSpPr/>
          <p:nvPr/>
        </p:nvSpPr>
        <p:spPr>
          <a:xfrm>
            <a:off x="1913206" y="4768948"/>
            <a:ext cx="3446585" cy="106914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توسعه تقليدی از تجربه موفق دیگری نيست</a:t>
            </a:r>
            <a:endParaRPr lang="fa-IR"/>
          </a:p>
        </p:txBody>
      </p:sp>
    </p:spTree>
    <p:extLst>
      <p:ext uri="{BB962C8B-B14F-4D97-AF65-F5344CB8AC3E}">
        <p14:creationId xmlns:p14="http://schemas.microsoft.com/office/powerpoint/2010/main" val="3883343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آنچه </a:t>
            </a:r>
            <a:r>
              <a:rPr lang="fa-IR" smtClean="0">
                <a:cs typeface="B Nazanin" panose="00000400000000000000" pitchFamily="2" charset="-78"/>
              </a:rPr>
              <a:t>پساتوسعه گرایان </a:t>
            </a:r>
            <a:r>
              <a:rPr lang="fa-IR">
                <a:cs typeface="B Nazanin" panose="00000400000000000000" pitchFamily="2" charset="-78"/>
              </a:rPr>
              <a:t>و اسکوبار </a:t>
            </a:r>
            <a:r>
              <a:rPr lang="fa-IR" smtClean="0">
                <a:cs typeface="B Nazanin" panose="00000400000000000000" pitchFamily="2" charset="-78"/>
              </a:rPr>
              <a:t>طرح مي کنند </a:t>
            </a:r>
            <a:r>
              <a:rPr lang="fa-IR">
                <a:cs typeface="B Nazanin" panose="00000400000000000000" pitchFamily="2" charset="-78"/>
              </a:rPr>
              <a:t>به این اشاره دارد </a:t>
            </a:r>
            <a:r>
              <a:rPr lang="fa-IR" smtClean="0">
                <a:cs typeface="B Nazanin" panose="00000400000000000000" pitchFamily="2" charset="-78"/>
              </a:rPr>
              <a:t>که فرایند توسعه که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کشورهای جنوبي از سر </a:t>
            </a:r>
            <a:r>
              <a:rPr lang="fa-IR" smtClean="0">
                <a:cs typeface="B Nazanin" panose="00000400000000000000" pitchFamily="2" charset="-78"/>
              </a:rPr>
              <a:t>گذرانده اند </a:t>
            </a:r>
            <a:r>
              <a:rPr lang="fa-IR">
                <a:cs typeface="B Nazanin" panose="00000400000000000000" pitchFamily="2" charset="-78"/>
              </a:rPr>
              <a:t>براساس فرضيات غربي بوده است. </a:t>
            </a:r>
            <a:r>
              <a:rPr lang="fa-IR" smtClean="0">
                <a:cs typeface="B Nazanin" panose="00000400000000000000" pitchFamily="2" charset="-78"/>
              </a:rPr>
              <a:t>چيرگي برنامه 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توسعه در نواحي جنوب باني آن شده </a:t>
            </a:r>
            <a:r>
              <a:rPr lang="fa-IR" smtClean="0">
                <a:cs typeface="B Nazanin" panose="00000400000000000000" pitchFamily="2" charset="-78"/>
              </a:rPr>
              <a:t>است که مناطق پيش گفته تحت تسلط اقتصاد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کشورهای شمال قرار گيرند و پيامدهایي </a:t>
            </a:r>
            <a:r>
              <a:rPr lang="fa-IR" smtClean="0">
                <a:cs typeface="B Nazanin" panose="00000400000000000000" pitchFamily="2" charset="-78"/>
              </a:rPr>
              <a:t>چون تخریب محيط زیست </a:t>
            </a:r>
            <a:r>
              <a:rPr lang="fa-IR">
                <a:cs typeface="B Nazanin" panose="00000400000000000000" pitchFamily="2" charset="-78"/>
              </a:rPr>
              <a:t>و </a:t>
            </a:r>
            <a:r>
              <a:rPr lang="fa-IR" smtClean="0">
                <a:cs typeface="B Nazanin" panose="00000400000000000000" pitchFamily="2" charset="-78"/>
              </a:rPr>
              <a:t>فرهنگ محلي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همچنين احساس </a:t>
            </a:r>
            <a:r>
              <a:rPr lang="fa-IR" smtClean="0">
                <a:cs typeface="B Nazanin" panose="00000400000000000000" pitchFamily="2" charset="-78"/>
              </a:rPr>
              <a:t>خود کم بيني </a:t>
            </a:r>
            <a:r>
              <a:rPr lang="fa-IR">
                <a:cs typeface="B Nazanin" panose="00000400000000000000" pitchFamily="2" charset="-78"/>
              </a:rPr>
              <a:t>را به ارمغان </a:t>
            </a:r>
            <a:r>
              <a:rPr lang="fa-IR" smtClean="0">
                <a:cs typeface="B Nazanin" panose="00000400000000000000" pitchFamily="2" charset="-78"/>
              </a:rPr>
              <a:t>بياورد</a:t>
            </a:r>
          </a:p>
          <a:p>
            <a:pPr marL="0" indent="0" algn="just">
              <a:buNone/>
            </a:pPr>
            <a:r>
              <a:rPr lang="en-US">
                <a:cs typeface="B Nazanin" panose="00000400000000000000" pitchFamily="2" charset="-78"/>
              </a:rPr>
              <a:t/>
            </a:r>
            <a:br>
              <a:rPr lang="en-US">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20837" y="4290646"/>
            <a:ext cx="3587261" cy="1209822"/>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تحت تسلط اقتصاد</a:t>
            </a:r>
            <a:br>
              <a:rPr lang="fa-IR" sz="2800">
                <a:solidFill>
                  <a:prstClr val="black"/>
                </a:solidFill>
                <a:cs typeface="B Nazanin" panose="00000400000000000000" pitchFamily="2" charset="-78"/>
              </a:rPr>
            </a:br>
            <a:r>
              <a:rPr lang="fa-IR" sz="2800">
                <a:solidFill>
                  <a:prstClr val="black"/>
                </a:solidFill>
                <a:cs typeface="B Nazanin" panose="00000400000000000000" pitchFamily="2" charset="-78"/>
              </a:rPr>
              <a:t>کشورهای شمال</a:t>
            </a:r>
            <a:endParaRPr lang="fa-IR"/>
          </a:p>
        </p:txBody>
      </p:sp>
    </p:spTree>
    <p:extLst>
      <p:ext uri="{BB962C8B-B14F-4D97-AF65-F5344CB8AC3E}">
        <p14:creationId xmlns:p14="http://schemas.microsoft.com/office/powerpoint/2010/main" val="23117852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به نوعي </a:t>
            </a:r>
            <a:r>
              <a:rPr lang="fa-IR">
                <a:cs typeface="B Nazanin" panose="00000400000000000000" pitchFamily="2" charset="-78"/>
              </a:rPr>
              <a:t>«گفتمان توسعه تا حد زیادی یا در </a:t>
            </a:r>
            <a:r>
              <a:rPr lang="fa-IR" smtClean="0">
                <a:cs typeface="B Nazanin" panose="00000400000000000000" pitchFamily="2" charset="-78"/>
              </a:rPr>
              <a:t>قالب واژگان فوکویي مانند دانش/قدرت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طر شده (دوبواس، 1991؛ اسکوبار، 1985؛ مارگلين و </a:t>
            </a:r>
            <a:r>
              <a:rPr lang="fa-IR" smtClean="0">
                <a:cs typeface="B Nazanin" panose="00000400000000000000" pitchFamily="2" charset="-78"/>
              </a:rPr>
              <a:t>مارگلين</a:t>
            </a:r>
            <a:r>
              <a:rPr lang="fa-IR">
                <a:cs typeface="B Nazanin" panose="00000400000000000000" pitchFamily="2" charset="-78"/>
              </a:rPr>
              <a:t>، 1990؛ </a:t>
            </a:r>
            <a:r>
              <a:rPr lang="fa-IR" smtClean="0">
                <a:cs typeface="B Nazanin" panose="00000400000000000000" pitchFamily="2" charset="-78"/>
              </a:rPr>
              <a:t>زاکس</a:t>
            </a:r>
            <a:r>
              <a:rPr lang="fa-IR">
                <a:cs typeface="B Nazanin" panose="00000400000000000000" pitchFamily="2" charset="-78"/>
              </a:rPr>
              <a:t>، </a:t>
            </a:r>
            <a:r>
              <a:rPr lang="fa-IR" smtClean="0">
                <a:cs typeface="B Nazanin" panose="00000400000000000000" pitchFamily="2" charset="-78"/>
              </a:rPr>
              <a:t>1999یا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واسازی شده (جانسون، </a:t>
            </a:r>
            <a:r>
              <a:rPr lang="fa-IR" smtClean="0">
                <a:cs typeface="B Nazanin" panose="00000400000000000000" pitchFamily="2" charset="-78"/>
              </a:rPr>
              <a:t>1991)یا </a:t>
            </a:r>
            <a:r>
              <a:rPr lang="fa-IR">
                <a:cs typeface="B Nazanin" panose="00000400000000000000" pitchFamily="2" charset="-78"/>
              </a:rPr>
              <a:t>تبارشناسي شده (زاکس، </a:t>
            </a:r>
            <a:r>
              <a:rPr lang="fa-IR" smtClean="0">
                <a:cs typeface="B Nazanin" panose="00000400000000000000" pitchFamily="2" charset="-78"/>
              </a:rPr>
              <a:t>1991) یا </a:t>
            </a:r>
            <a:r>
              <a:rPr lang="fa-IR">
                <a:cs typeface="B Nazanin" panose="00000400000000000000" pitchFamily="2" charset="-78"/>
              </a:rPr>
              <a:t>از </a:t>
            </a:r>
            <a:r>
              <a:rPr lang="fa-IR" smtClean="0">
                <a:cs typeface="B Nazanin" panose="00000400000000000000" pitchFamily="2" charset="-78"/>
              </a:rPr>
              <a:t>منظر اندیشه 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پسامدرنيسم (اسلاتر، ،1992شورمن، </a:t>
            </a:r>
            <a:r>
              <a:rPr lang="fa-IR" smtClean="0">
                <a:cs typeface="B Nazanin" panose="00000400000000000000" pitchFamily="2" charset="-78"/>
              </a:rPr>
              <a:t>1993) و پسا استعماری </a:t>
            </a:r>
            <a:r>
              <a:rPr lang="fa-IR">
                <a:cs typeface="B Nazanin" panose="00000400000000000000" pitchFamily="2" charset="-78"/>
              </a:rPr>
              <a:t>(کاپور، </a:t>
            </a:r>
            <a:r>
              <a:rPr lang="fa-IR" smtClean="0">
                <a:cs typeface="B Nazanin" panose="00000400000000000000" pitchFamily="2" charset="-78"/>
              </a:rPr>
              <a:t>2008) سنجيده شده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است.» (</a:t>
            </a:r>
            <a:r>
              <a:rPr lang="fa-IR" smtClean="0">
                <a:cs typeface="B Nazanin" panose="00000400000000000000" pitchFamily="2" charset="-78"/>
              </a:rPr>
              <a:t>پيترز،79 </a:t>
            </a:r>
            <a:r>
              <a:rPr lang="fa-IR">
                <a:cs typeface="B Nazanin" panose="00000400000000000000" pitchFamily="2" charset="-78"/>
              </a:rPr>
              <a:t>:</a:t>
            </a:r>
            <a:r>
              <a:rPr lang="fa-IR" smtClean="0">
                <a:cs typeface="B Nazanin" panose="00000400000000000000" pitchFamily="2" charset="-78"/>
              </a:rPr>
              <a:t>1395)</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Alternate Process 3"/>
          <p:cNvSpPr/>
          <p:nvPr/>
        </p:nvSpPr>
        <p:spPr>
          <a:xfrm>
            <a:off x="4501662" y="4501662"/>
            <a:ext cx="3868615" cy="109728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قالب واژگان فوکویي</a:t>
            </a:r>
            <a:endParaRPr lang="fa-IR"/>
          </a:p>
        </p:txBody>
      </p:sp>
    </p:spTree>
    <p:extLst>
      <p:ext uri="{BB962C8B-B14F-4D97-AF65-F5344CB8AC3E}">
        <p14:creationId xmlns:p14="http://schemas.microsoft.com/office/powerpoint/2010/main" val="16054110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این </a:t>
            </a:r>
            <a:r>
              <a:rPr lang="fa-IR">
                <a:cs typeface="B Nazanin" panose="00000400000000000000" pitchFamily="2" charset="-78"/>
              </a:rPr>
              <a:t>نگاه به توسعه نگرشي </a:t>
            </a:r>
            <a:r>
              <a:rPr lang="fa-IR" smtClean="0">
                <a:cs typeface="B Nazanin" panose="00000400000000000000" pitchFamily="2" charset="-78"/>
              </a:rPr>
              <a:t>کثرتگراست که بر تفاوت تأکيد دارد </a:t>
            </a:r>
            <a:r>
              <a:rPr lang="fa-IR">
                <a:cs typeface="B Nazanin" panose="00000400000000000000" pitchFamily="2" charset="-78"/>
              </a:rPr>
              <a:t>و ظرفيتهای </a:t>
            </a:r>
            <a:r>
              <a:rPr lang="fa-IR" smtClean="0">
                <a:cs typeface="B Nazanin" panose="00000400000000000000" pitchFamily="2" charset="-78"/>
              </a:rPr>
              <a:t>متنوعي </a:t>
            </a:r>
            <a:r>
              <a:rPr lang="fa-IR">
                <a:cs typeface="B Nazanin" panose="00000400000000000000" pitchFamily="2" charset="-78"/>
              </a:rPr>
              <a:t>را در نظر </a:t>
            </a:r>
            <a:r>
              <a:rPr lang="fa-IR" smtClean="0">
                <a:cs typeface="B Nazanin" panose="00000400000000000000" pitchFamily="2" charset="-78"/>
              </a:rPr>
              <a:t>مي گيرد که برای تحول جوامع مختلف بر روی ویژگيهای </a:t>
            </a:r>
            <a:r>
              <a:rPr lang="fa-IR">
                <a:cs typeface="B Nazanin" panose="00000400000000000000" pitchFamily="2" charset="-78"/>
              </a:rPr>
              <a:t>متفاوت هر یک تأکيد دارد. </a:t>
            </a:r>
            <a:r>
              <a:rPr lang="fa-IR" smtClean="0">
                <a:cs typeface="B Nazanin" panose="00000400000000000000" pitchFamily="2" charset="-78"/>
              </a:rPr>
              <a:t>برای مثال </a:t>
            </a:r>
            <a:r>
              <a:rPr lang="fa-IR">
                <a:cs typeface="B Nazanin" panose="00000400000000000000" pitchFamily="2" charset="-78"/>
              </a:rPr>
              <a:t>«</a:t>
            </a:r>
            <a:r>
              <a:rPr lang="fa-IR" smtClean="0">
                <a:cs typeface="B Nazanin" panose="00000400000000000000" pitchFamily="2" charset="-78"/>
              </a:rPr>
              <a:t>بسياری </a:t>
            </a:r>
            <a:r>
              <a:rPr lang="fa-IR">
                <a:cs typeface="B Nazanin" panose="00000400000000000000" pitchFamily="2" charset="-78"/>
              </a:rPr>
              <a:t>از </a:t>
            </a:r>
            <a:r>
              <a:rPr lang="fa-IR" smtClean="0">
                <a:cs typeface="B Nazanin" panose="00000400000000000000" pitchFamily="2" charset="-78"/>
              </a:rPr>
              <a:t>زبانها ریشه مشابهي از توسعه </a:t>
            </a:r>
            <a:r>
              <a:rPr lang="fa-IR">
                <a:cs typeface="B Nazanin" panose="00000400000000000000" pitchFamily="2" charset="-78"/>
              </a:rPr>
              <a:t>را به </a:t>
            </a:r>
            <a:r>
              <a:rPr lang="fa-IR" smtClean="0">
                <a:cs typeface="B Nazanin" panose="00000400000000000000" pitchFamily="2" charset="-78"/>
              </a:rPr>
              <a:t>اشترام </a:t>
            </a:r>
            <a:r>
              <a:rPr lang="fa-IR">
                <a:cs typeface="B Nazanin" panose="00000400000000000000" pitchFamily="2" charset="-78"/>
              </a:rPr>
              <a:t>ميگذارند، مانند </a:t>
            </a:r>
            <a:r>
              <a:rPr lang="fa-IR" smtClean="0">
                <a:cs typeface="B Nazanin" panose="00000400000000000000" pitchFamily="2" charset="-78"/>
              </a:rPr>
              <a:t> </a:t>
            </a:r>
            <a:r>
              <a:rPr lang="en-US" smtClean="0">
                <a:cs typeface="B Nazanin" panose="00000400000000000000" pitchFamily="2" charset="-78"/>
              </a:rPr>
              <a:t>developpement</a:t>
            </a:r>
            <a:r>
              <a:rPr lang="fa-IR" smtClean="0">
                <a:cs typeface="B Nazanin" panose="00000400000000000000" pitchFamily="2" charset="-78"/>
              </a:rPr>
              <a:t>» در </a:t>
            </a:r>
            <a:r>
              <a:rPr lang="fa-IR">
                <a:cs typeface="B Nazanin" panose="00000400000000000000" pitchFamily="2" charset="-78"/>
              </a:rPr>
              <a:t>فرانسه، </a:t>
            </a:r>
            <a:r>
              <a:rPr lang="fa-IR" smtClean="0">
                <a:cs typeface="B Nazanin" panose="00000400000000000000" pitchFamily="2" charset="-78"/>
              </a:rPr>
              <a:t>“</a:t>
            </a:r>
            <a:r>
              <a:rPr lang="en-US" smtClean="0">
                <a:cs typeface="B Nazanin" panose="00000400000000000000" pitchFamily="2" charset="-78"/>
              </a:rPr>
              <a:t>entwicklung</a:t>
            </a:r>
            <a:r>
              <a:rPr lang="fa-IR" smtClean="0">
                <a:cs typeface="B Nazanin" panose="00000400000000000000" pitchFamily="2" charset="-78"/>
              </a:rPr>
              <a:t>» در زبان در</a:t>
            </a:r>
            <a:r>
              <a:rPr lang="en-US" smtClean="0">
                <a:cs typeface="B Nazanin" panose="00000400000000000000" pitchFamily="2" charset="-78"/>
              </a:rPr>
              <a:t>ontwikkeling”  </a:t>
            </a:r>
            <a:r>
              <a:rPr lang="fa-IR" smtClean="0">
                <a:cs typeface="B Nazanin" panose="00000400000000000000" pitchFamily="2" charset="-78"/>
              </a:rPr>
              <a:t> در زبان پرتغالي </a:t>
            </a:r>
            <a:r>
              <a:rPr lang="fa-IR">
                <a:cs typeface="B Nazanin" panose="00000400000000000000" pitchFamily="2" charset="-78"/>
              </a:rPr>
              <a:t>و</a:t>
            </a:r>
            <a:r>
              <a:rPr lang="en-US">
                <a:cs typeface="B Nazanin" panose="00000400000000000000" pitchFamily="2" charset="-78"/>
              </a:rPr>
              <a:t>desenvolvimento” </a:t>
            </a:r>
            <a:r>
              <a:rPr lang="en-US" smtClean="0">
                <a:cs typeface="B Nazanin" panose="00000400000000000000" pitchFamily="2" charset="-78"/>
              </a:rPr>
              <a:t>،“ </a:t>
            </a:r>
            <a:r>
              <a:rPr lang="fa-IR">
                <a:cs typeface="B Nazanin" panose="00000400000000000000" pitchFamily="2" charset="-78"/>
              </a:rPr>
              <a:t>اسپانيایي</a:t>
            </a:r>
            <a:r>
              <a:rPr lang="en-US">
                <a:cs typeface="B Nazanin" panose="00000400000000000000" pitchFamily="2" charset="-78"/>
              </a:rPr>
              <a:t>desarrollo” </a:t>
            </a:r>
            <a:r>
              <a:rPr lang="en-US" smtClean="0">
                <a:cs typeface="B Nazanin" panose="00000400000000000000" pitchFamily="2" charset="-78"/>
              </a:rPr>
              <a:t>،</a:t>
            </a:r>
            <a:r>
              <a:rPr lang="fa-IR" smtClean="0">
                <a:cs typeface="B Nazanin" panose="00000400000000000000" pitchFamily="2" charset="-78"/>
              </a:rPr>
              <a:t> آلماني </a:t>
            </a:r>
            <a:r>
              <a:rPr lang="en-US" smtClean="0">
                <a:cs typeface="B Nazanin" panose="00000400000000000000" pitchFamily="2" charset="-78"/>
              </a:rPr>
              <a:t>Sankatsing</a:t>
            </a:r>
            <a:endParaRPr lang="fa-IR"/>
          </a:p>
        </p:txBody>
      </p:sp>
    </p:spTree>
    <p:extLst>
      <p:ext uri="{BB962C8B-B14F-4D97-AF65-F5344CB8AC3E}">
        <p14:creationId xmlns:p14="http://schemas.microsoft.com/office/powerpoint/2010/main" val="31163288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بر این مبنا پروژه مزبور از طریق مداخله </a:t>
            </a:r>
            <a:r>
              <a:rPr lang="fa-IR" smtClean="0">
                <a:cs typeface="B Nazanin" panose="00000400000000000000" pitchFamily="2" charset="-78"/>
              </a:rPr>
              <a:t>خارجي بسياری </a:t>
            </a:r>
            <a:r>
              <a:rPr lang="fa-IR">
                <a:cs typeface="B Nazanin" panose="00000400000000000000" pitchFamily="2" charset="-78"/>
              </a:rPr>
              <a:t>از </a:t>
            </a:r>
            <a:r>
              <a:rPr lang="fa-IR" smtClean="0">
                <a:cs typeface="B Nazanin" panose="00000400000000000000" pitchFamily="2" charset="-78"/>
              </a:rPr>
              <a:t>جوامع </a:t>
            </a:r>
            <a:r>
              <a:rPr lang="fa-IR">
                <a:cs typeface="B Nazanin" panose="00000400000000000000" pitchFamily="2" charset="-78"/>
              </a:rPr>
              <a:t>را </a:t>
            </a:r>
            <a:r>
              <a:rPr lang="fa-IR" smtClean="0">
                <a:cs typeface="B Nazanin" panose="00000400000000000000" pitchFamily="2" charset="-78"/>
              </a:rPr>
              <a:t>مختل کرده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موجب ویراني در فرایندهای تداوم تکامل </a:t>
            </a:r>
            <a:r>
              <a:rPr lang="fa-IR" smtClean="0">
                <a:cs typeface="B Nazanin" panose="00000400000000000000" pitchFamily="2" charset="-78"/>
              </a:rPr>
              <a:t>اجتماعي </a:t>
            </a:r>
            <a:r>
              <a:rPr lang="fa-IR">
                <a:cs typeface="B Nazanin" panose="00000400000000000000" pitchFamily="2" charset="-78"/>
              </a:rPr>
              <a:t>در مقياس جهاني شده است. </a:t>
            </a:r>
            <a:r>
              <a:rPr lang="fa-IR" smtClean="0">
                <a:cs typeface="B Nazanin" panose="00000400000000000000" pitchFamily="2" charset="-78"/>
              </a:rPr>
              <a:t>افزون بر </a:t>
            </a:r>
            <a:r>
              <a:rPr lang="fa-IR">
                <a:cs typeface="B Nazanin" panose="00000400000000000000" pitchFamily="2" charset="-78"/>
              </a:rPr>
              <a:t>این روابط توليد، جنسيت، نسلها، جغرافيا، بومشناسي و شکاف شهری روستایي، از </a:t>
            </a:r>
            <a:r>
              <a:rPr lang="fa-IR" smtClean="0">
                <a:cs typeface="B Nazanin" panose="00000400000000000000" pitchFamily="2" charset="-78"/>
              </a:rPr>
              <a:t>اشکال</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غيرانساني اند </a:t>
            </a:r>
            <a:r>
              <a:rPr lang="fa-IR">
                <a:cs typeface="B Nazanin" panose="00000400000000000000" pitchFamily="2" charset="-78"/>
              </a:rPr>
              <a:t>که از دیرباز از </a:t>
            </a:r>
            <a:r>
              <a:rPr lang="fa-IR" smtClean="0">
                <a:cs typeface="B Nazanin" panose="00000400000000000000" pitchFamily="2" charset="-78"/>
              </a:rPr>
              <a:t>فقدان تحليل های پوششي رنج مي برند</a:t>
            </a:r>
            <a:r>
              <a:rPr lang="fa-IR">
                <a:cs typeface="B Nazanin" panose="00000400000000000000" pitchFamily="2" charset="-78"/>
              </a:rPr>
              <a:t>. </a:t>
            </a:r>
            <a:endParaRPr lang="fa-IR" smtClean="0">
              <a:cs typeface="B Nazanin" panose="00000400000000000000" pitchFamily="2" charset="-78"/>
            </a:endParaRPr>
          </a:p>
          <a:p>
            <a:pPr marL="0" indent="0" algn="just">
              <a:buNone/>
            </a:pPr>
            <a:endParaRPr lang="fa-IR">
              <a:cs typeface="B Nazanin" panose="00000400000000000000" pitchFamily="2" charset="-78"/>
            </a:endParaRPr>
          </a:p>
        </p:txBody>
      </p:sp>
      <p:sp>
        <p:nvSpPr>
          <p:cNvPr id="4" name="Flowchart: Process 3"/>
          <p:cNvSpPr/>
          <p:nvPr/>
        </p:nvSpPr>
        <p:spPr>
          <a:xfrm>
            <a:off x="1716257" y="4346917"/>
            <a:ext cx="4459459" cy="108321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فرایندهای تداوم تکامل </a:t>
            </a:r>
            <a:r>
              <a:rPr lang="fa-IR" sz="2800" smtClean="0">
                <a:solidFill>
                  <a:prstClr val="black"/>
                </a:solidFill>
                <a:cs typeface="B Nazanin" panose="00000400000000000000" pitchFamily="2" charset="-78"/>
              </a:rPr>
              <a:t>اجتماعي</a:t>
            </a:r>
            <a:endParaRPr lang="fa-IR"/>
          </a:p>
        </p:txBody>
      </p:sp>
    </p:spTree>
    <p:extLst>
      <p:ext uri="{BB962C8B-B14F-4D97-AF65-F5344CB8AC3E}">
        <p14:creationId xmlns:p14="http://schemas.microsoft.com/office/powerpoint/2010/main" val="2964058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Nazanin" panose="00000400000000000000" pitchFamily="2" charset="-78"/>
              </a:rPr>
              <a:t>توسعه</a:t>
            </a:r>
            <a:r>
              <a:rPr lang="fa-IR">
                <a:cs typeface="B Nazanin" panose="00000400000000000000" pitchFamily="2" charset="-78"/>
              </a:rPr>
              <a:t>، </a:t>
            </a:r>
            <a:r>
              <a:rPr lang="fa-IR" smtClean="0">
                <a:cs typeface="B Nazanin" panose="00000400000000000000" pitchFamily="2" charset="-78"/>
              </a:rPr>
              <a:t>سيستمي مخرب </a:t>
            </a:r>
            <a:r>
              <a:rPr lang="fa-IR">
                <a:cs typeface="B Nazanin" panose="00000400000000000000" pitchFamily="2" charset="-78"/>
              </a:rPr>
              <a:t>است، </a:t>
            </a:r>
            <a:r>
              <a:rPr lang="fa-IR" smtClean="0">
                <a:cs typeface="B Nazanin" panose="00000400000000000000" pitchFamily="2" charset="-78"/>
              </a:rPr>
              <a:t>به سبب آنکه پاسخش شرایط زمينه ای </a:t>
            </a:r>
            <a:r>
              <a:rPr lang="fa-IR">
                <a:cs typeface="B Nazanin" panose="00000400000000000000" pitchFamily="2" charset="-78"/>
              </a:rPr>
              <a:t>و </a:t>
            </a:r>
            <a:r>
              <a:rPr lang="fa-IR" smtClean="0">
                <a:cs typeface="B Nazanin" panose="00000400000000000000" pitchFamily="2" charset="-78"/>
              </a:rPr>
              <a:t>چالش های محيطي </a:t>
            </a:r>
            <a:r>
              <a:rPr lang="fa-IR">
                <a:cs typeface="B Nazanin" panose="00000400000000000000" pitchFamily="2" charset="-78"/>
              </a:rPr>
              <a:t>را </a:t>
            </a:r>
            <a:r>
              <a:rPr lang="fa-IR" smtClean="0">
                <a:cs typeface="B Nazanin" panose="00000400000000000000" pitchFamily="2" charset="-78"/>
              </a:rPr>
              <a:t>نمي بيند.</a:t>
            </a:r>
          </a:p>
          <a:p>
            <a:pPr algn="just"/>
            <a:r>
              <a:rPr lang="fa-IR" smtClean="0">
                <a:cs typeface="B Nazanin" panose="00000400000000000000" pitchFamily="2" charset="-78"/>
              </a:rPr>
              <a:t>براساس </a:t>
            </a:r>
            <a:r>
              <a:rPr lang="fa-IR">
                <a:cs typeface="B Nazanin" panose="00000400000000000000" pitchFamily="2" charset="-78"/>
              </a:rPr>
              <a:t>نظر سانکاتسين پوشش؛ فرایند پویایي </a:t>
            </a:r>
            <a:r>
              <a:rPr lang="fa-IR" smtClean="0">
                <a:cs typeface="B Nazanin" panose="00000400000000000000" pitchFamily="2" charset="-78"/>
              </a:rPr>
              <a:t>دروني </a:t>
            </a:r>
            <a:r>
              <a:rPr lang="fa-IR">
                <a:cs typeface="B Nazanin" panose="00000400000000000000" pitchFamily="2" charset="-78"/>
              </a:rPr>
              <a:t>و </a:t>
            </a:r>
            <a:r>
              <a:rPr lang="fa-IR" smtClean="0">
                <a:cs typeface="B Nazanin" panose="00000400000000000000" pitchFamily="2" charset="-78"/>
              </a:rPr>
              <a:t>مشارکت است</a:t>
            </a:r>
            <a:r>
              <a:rPr lang="fa-IR">
                <a:cs typeface="B Nazanin" panose="00000400000000000000" pitchFamily="2" charset="-78"/>
              </a:rPr>
              <a:t>، </a:t>
            </a:r>
            <a:r>
              <a:rPr lang="fa-IR" smtClean="0">
                <a:cs typeface="B Nazanin" panose="00000400000000000000" pitchFamily="2" charset="-78"/>
              </a:rPr>
              <a:t>پویایي </a:t>
            </a:r>
            <a:r>
              <a:rPr lang="fa-IR">
                <a:cs typeface="B Nazanin" panose="00000400000000000000" pitchFamily="2" charset="-78"/>
              </a:rPr>
              <a:t>در </a:t>
            </a:r>
            <a:r>
              <a:rPr lang="fa-IR" smtClean="0">
                <a:cs typeface="B Nazanin" panose="00000400000000000000" pitchFamily="2" charset="-78"/>
              </a:rPr>
              <a:t>یک</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جامعه </a:t>
            </a:r>
            <a:r>
              <a:rPr lang="fa-IR" smtClean="0">
                <a:cs typeface="B Nazanin" panose="00000400000000000000" pitchFamily="2" charset="-78"/>
              </a:rPr>
              <a:t>به طور </a:t>
            </a:r>
            <a:r>
              <a:rPr lang="fa-IR">
                <a:cs typeface="B Nazanin" panose="00000400000000000000" pitchFamily="2" charset="-78"/>
              </a:rPr>
              <a:t>طبيعي از درون و </a:t>
            </a:r>
            <a:r>
              <a:rPr lang="fa-IR" smtClean="0">
                <a:cs typeface="B Nazanin" panose="00000400000000000000" pitchFamily="2" charset="-78"/>
              </a:rPr>
              <a:t>به جای </a:t>
            </a:r>
            <a:r>
              <a:rPr lang="fa-IR">
                <a:cs typeface="B Nazanin" panose="00000400000000000000" pitchFamily="2" charset="-78"/>
              </a:rPr>
              <a:t>آن، </a:t>
            </a:r>
            <a:r>
              <a:rPr lang="fa-IR" smtClean="0">
                <a:cs typeface="B Nazanin" panose="00000400000000000000" pitchFamily="2" charset="-78"/>
              </a:rPr>
              <a:t>ترغيب</a:t>
            </a:r>
            <a:r>
              <a:rPr lang="fa-IR">
                <a:cs typeface="B Nazanin" panose="00000400000000000000" pitchFamily="2" charset="-78"/>
              </a:rPr>
              <a:t>، </a:t>
            </a:r>
            <a:r>
              <a:rPr lang="fa-IR" smtClean="0">
                <a:cs typeface="B Nazanin" panose="00000400000000000000" pitchFamily="2" charset="-78"/>
              </a:rPr>
              <a:t>اجبار </a:t>
            </a:r>
            <a:r>
              <a:rPr lang="fa-IR">
                <a:cs typeface="B Nazanin" panose="00000400000000000000" pitchFamily="2" charset="-78"/>
              </a:rPr>
              <a:t>و </a:t>
            </a:r>
            <a:r>
              <a:rPr lang="fa-IR" smtClean="0">
                <a:cs typeface="B Nazanin" panose="00000400000000000000" pitchFamily="2" charset="-78"/>
              </a:rPr>
              <a:t>سرکوب </a:t>
            </a:r>
            <a:r>
              <a:rPr lang="fa-IR">
                <a:cs typeface="B Nazanin" panose="00000400000000000000" pitchFamily="2" charset="-78"/>
              </a:rPr>
              <a:t>از </a:t>
            </a:r>
            <a:r>
              <a:rPr lang="fa-IR" smtClean="0">
                <a:cs typeface="B Nazanin" panose="00000400000000000000" pitchFamily="2" charset="-78"/>
              </a:rPr>
              <a:t>بيرون </a:t>
            </a:r>
            <a:r>
              <a:rPr lang="fa-IR">
                <a:cs typeface="B Nazanin" panose="00000400000000000000" pitchFamily="2" charset="-78"/>
              </a:rPr>
              <a:t>و </a:t>
            </a:r>
            <a:r>
              <a:rPr lang="fa-IR" smtClean="0">
                <a:cs typeface="B Nazanin" panose="00000400000000000000" pitchFamily="2" charset="-78"/>
              </a:rPr>
              <a:t>کنترل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قلمروهای </a:t>
            </a:r>
            <a:r>
              <a:rPr lang="fa-IR" smtClean="0">
                <a:cs typeface="B Nazanin" panose="00000400000000000000" pitchFamily="2" charset="-78"/>
              </a:rPr>
              <a:t>اجتماعي </a:t>
            </a:r>
            <a:r>
              <a:rPr lang="fa-IR">
                <a:cs typeface="B Nazanin" panose="00000400000000000000" pitchFamily="2" charset="-78"/>
              </a:rPr>
              <a:t>را متوقف ميکند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0240428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فرهنگ بومي و جای دادن مردم در بافت محلي آنها، تصاویر قدرتمند </a:t>
            </a:r>
            <a:r>
              <a:rPr lang="fa-IR" smtClean="0">
                <a:cs typeface="B Nazanin" panose="00000400000000000000" pitchFamily="2" charset="-78"/>
              </a:rPr>
              <a:t>پوشش هستند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پوشش راهي </a:t>
            </a:r>
            <a:r>
              <a:rPr lang="fa-IR" smtClean="0">
                <a:cs typeface="B Nazanin" panose="00000400000000000000" pitchFamily="2" charset="-78"/>
              </a:rPr>
              <a:t>به سوی </a:t>
            </a:r>
            <a:r>
              <a:rPr lang="fa-IR">
                <a:cs typeface="B Nazanin" panose="00000400000000000000" pitchFamily="2" charset="-78"/>
              </a:rPr>
              <a:t>نجات آینده است. اگر توسعه </a:t>
            </a:r>
            <a:r>
              <a:rPr lang="fa-IR" smtClean="0">
                <a:cs typeface="B Nazanin" panose="00000400000000000000" pitchFamily="2" charset="-78"/>
              </a:rPr>
              <a:t>تا به حال بسياری </a:t>
            </a:r>
            <a:r>
              <a:rPr lang="fa-IR">
                <a:cs typeface="B Nazanin" panose="00000400000000000000" pitchFamily="2" charset="-78"/>
              </a:rPr>
              <a:t>از </a:t>
            </a:r>
            <a:r>
              <a:rPr lang="fa-IR" smtClean="0">
                <a:cs typeface="B Nazanin" panose="00000400000000000000" pitchFamily="2" charset="-78"/>
              </a:rPr>
              <a:t>ویژگيهای جامعه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را از بين برده است، تحليل پوششي </a:t>
            </a:r>
            <a:r>
              <a:rPr lang="fa-IR" smtClean="0">
                <a:cs typeface="B Nazanin" panose="00000400000000000000" pitchFamily="2" charset="-78"/>
              </a:rPr>
              <a:t>به نحوي احيا </a:t>
            </a:r>
            <a:r>
              <a:rPr lang="fa-IR">
                <a:cs typeface="B Nazanin" panose="00000400000000000000" pitchFamily="2" charset="-78"/>
              </a:rPr>
              <a:t>آن </a:t>
            </a:r>
            <a:r>
              <a:rPr lang="fa-IR" smtClean="0">
                <a:cs typeface="B Nazanin" panose="00000400000000000000" pitchFamily="2" charset="-78"/>
              </a:rPr>
              <a:t>است</a:t>
            </a:r>
            <a:r>
              <a:rPr lang="fa-IR">
                <a:cs typeface="B Nazanin" panose="00000400000000000000" pitchFamily="2" charset="-78"/>
              </a:rPr>
              <a:t>، «</a:t>
            </a:r>
            <a:r>
              <a:rPr lang="fa-IR" smtClean="0">
                <a:cs typeface="B Nazanin" panose="00000400000000000000" pitchFamily="2" charset="-78"/>
              </a:rPr>
              <a:t>بریدن درخت</a:t>
            </a:r>
            <a:r>
              <a:rPr lang="fa-IR">
                <a:cs typeface="B Nazanin" panose="00000400000000000000" pitchFamily="2" charset="-78"/>
              </a:rPr>
              <a:t>، </a:t>
            </a:r>
            <a:r>
              <a:rPr lang="fa-IR" smtClean="0">
                <a:cs typeface="B Nazanin" panose="00000400000000000000" pitchFamily="2" charset="-78"/>
              </a:rPr>
              <a:t>جوانه های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جدیدی را تحریک ميکند» </a:t>
            </a:r>
            <a:r>
              <a:rPr lang="fa-IR" smtClean="0">
                <a:cs typeface="B Nazanin" panose="00000400000000000000" pitchFamily="2" charset="-78"/>
              </a:rPr>
              <a:t>(</a:t>
            </a:r>
            <a:r>
              <a:rPr lang="en-US" smtClean="0">
                <a:cs typeface="B Nazanin" panose="00000400000000000000" pitchFamily="2" charset="-78"/>
              </a:rPr>
              <a:t>Sankatsing</a:t>
            </a:r>
            <a:r>
              <a:rPr lang="en-US">
                <a:cs typeface="B Nazanin" panose="00000400000000000000" pitchFamily="2" charset="-78"/>
              </a:rPr>
              <a:t>, </a:t>
            </a:r>
            <a:r>
              <a:rPr lang="en-US" smtClean="0">
                <a:cs typeface="B Nazanin" panose="00000400000000000000" pitchFamily="2" charset="-78"/>
              </a:rPr>
              <a:t>2016</a:t>
            </a:r>
            <a:r>
              <a:rPr lang="fa-IR" smtClean="0">
                <a:cs typeface="B Nazanin" panose="00000400000000000000" pitchFamily="2" charset="-78"/>
              </a:rPr>
              <a:t>)</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589649" y="4121834"/>
            <a:ext cx="3601329" cy="1336431"/>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بافت محلي آنها</a:t>
            </a:r>
            <a:endParaRPr lang="fa-IR"/>
          </a:p>
        </p:txBody>
      </p:sp>
    </p:spTree>
    <p:extLst>
      <p:ext uri="{BB962C8B-B14F-4D97-AF65-F5344CB8AC3E}">
        <p14:creationId xmlns:p14="http://schemas.microsoft.com/office/powerpoint/2010/main" val="21767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دیدگاههای متنوع توسعه در جاهای مختلف </a:t>
            </a:r>
            <a:r>
              <a:rPr lang="fa-IR" smtClean="0">
                <a:cs typeface="B Nazanin" panose="00000400000000000000" pitchFamily="2" charset="-78"/>
              </a:rPr>
              <a:t>به کار </a:t>
            </a:r>
            <a:r>
              <a:rPr lang="fa-IR">
                <a:cs typeface="B Nazanin" panose="00000400000000000000" pitchFamily="2" charset="-78"/>
              </a:rPr>
              <a:t>برده شدند و پيامدهای در پي </a:t>
            </a:r>
            <a:r>
              <a:rPr lang="fa-IR" smtClean="0">
                <a:cs typeface="B Nazanin" panose="00000400000000000000" pitchFamily="2" charset="-78"/>
              </a:rPr>
              <a:t>داشتند</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بنا بر چنين تجربياتي بعد از طي چند دهه </a:t>
            </a:r>
            <a:r>
              <a:rPr lang="fa-IR" smtClean="0">
                <a:cs typeface="B Nazanin" panose="00000400000000000000" pitchFamily="2" charset="-78"/>
              </a:rPr>
              <a:t>مي توان </a:t>
            </a:r>
            <a:r>
              <a:rPr lang="fa-IR">
                <a:cs typeface="B Nazanin" panose="00000400000000000000" pitchFamily="2" charset="-78"/>
              </a:rPr>
              <a:t>آنها را </a:t>
            </a:r>
            <a:r>
              <a:rPr lang="fa-IR" smtClean="0">
                <a:cs typeface="B Nazanin" panose="00000400000000000000" pitchFamily="2" charset="-78"/>
              </a:rPr>
              <a:t>دسته بندی </a:t>
            </a:r>
            <a:r>
              <a:rPr lang="fa-IR">
                <a:cs typeface="B Nazanin" panose="00000400000000000000" pitchFamily="2" charset="-78"/>
              </a:rPr>
              <a:t>و </a:t>
            </a:r>
            <a:r>
              <a:rPr lang="fa-IR" smtClean="0">
                <a:cs typeface="B Nazanin" panose="00000400000000000000" pitchFamily="2" charset="-78"/>
              </a:rPr>
              <a:t>مورد ارزیابي قرار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داد. بسياری موافق </a:t>
            </a:r>
            <a:r>
              <a:rPr lang="fa-IR" smtClean="0">
                <a:cs typeface="B Nazanin" panose="00000400000000000000" pitchFamily="2" charset="-78"/>
              </a:rPr>
              <a:t>توسعه اند </a:t>
            </a:r>
            <a:r>
              <a:rPr lang="fa-IR">
                <a:cs typeface="B Nazanin" panose="00000400000000000000" pitchFamily="2" charset="-78"/>
              </a:rPr>
              <a:t>و رویکردهای متأخر از جایگزیني و </a:t>
            </a:r>
            <a:r>
              <a:rPr lang="fa-IR" smtClean="0">
                <a:cs typeface="B Nazanin" panose="00000400000000000000" pitchFamily="2" charset="-78"/>
              </a:rPr>
              <a:t>بدیل برای </a:t>
            </a:r>
            <a:r>
              <a:rPr lang="fa-IR">
                <a:cs typeface="B Nazanin" panose="00000400000000000000" pitchFamily="2" charset="-78"/>
              </a:rPr>
              <a:t>آن </a:t>
            </a:r>
            <a:r>
              <a:rPr lang="fa-IR" smtClean="0">
                <a:cs typeface="B Nazanin" panose="00000400000000000000" pitchFamily="2" charset="-78"/>
              </a:rPr>
              <a:t>بحث به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ميان ميآورند. حال اهميت دارد که </a:t>
            </a:r>
            <a:r>
              <a:rPr lang="fa-IR" smtClean="0">
                <a:cs typeface="B Nazanin" panose="00000400000000000000" pitchFamily="2" charset="-78"/>
              </a:rPr>
              <a:t>دیدگاههای معطوف به این موضوع </a:t>
            </a:r>
            <a:r>
              <a:rPr lang="fa-IR">
                <a:cs typeface="B Nazanin" panose="00000400000000000000" pitchFamily="2" charset="-78"/>
              </a:rPr>
              <a:t>را </a:t>
            </a:r>
            <a:r>
              <a:rPr lang="fa-IR" smtClean="0">
                <a:cs typeface="B Nazanin" panose="00000400000000000000" pitchFamily="2" charset="-78"/>
              </a:rPr>
              <a:t>شناخت تا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رویکردهای مناسبتر قابل شناسایي باشند و برای </a:t>
            </a:r>
            <a:r>
              <a:rPr lang="fa-IR" smtClean="0">
                <a:cs typeface="B Nazanin" panose="00000400000000000000" pitchFamily="2" charset="-78"/>
              </a:rPr>
              <a:t>برنامه ریزی </a:t>
            </a:r>
            <a:r>
              <a:rPr lang="fa-IR">
                <a:cs typeface="B Nazanin" panose="00000400000000000000" pitchFamily="2" charset="-78"/>
              </a:rPr>
              <a:t>از آنها استفاده کرد</a:t>
            </a:r>
            <a:r>
              <a:rPr lang="fa-IR" smtClean="0">
                <a:cs typeface="B Nazanin" panose="00000400000000000000" pitchFamily="2" charset="-78"/>
              </a:rPr>
              <a:t>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5368696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پوشش اصطلاحي جامعتر و </a:t>
            </a:r>
            <a:r>
              <a:rPr lang="fa-IR" smtClean="0">
                <a:cs typeface="B Nazanin" panose="00000400000000000000" pitchFamily="2" charset="-78"/>
              </a:rPr>
              <a:t>عمومي برای بسياری </a:t>
            </a:r>
            <a:r>
              <a:rPr lang="fa-IR">
                <a:cs typeface="B Nazanin" panose="00000400000000000000" pitchFamily="2" charset="-78"/>
              </a:rPr>
              <a:t>از اصطلاحات خاص سلطه است چراکه آنها خود را در تاریخ </a:t>
            </a:r>
            <a:r>
              <a:rPr lang="fa-IR" smtClean="0">
                <a:cs typeface="B Nazanin" panose="00000400000000000000" pitchFamily="2" charset="-78"/>
              </a:rPr>
              <a:t>نشان مي دهند</a:t>
            </a:r>
            <a:r>
              <a:rPr lang="fa-IR">
                <a:cs typeface="B Nazanin" panose="00000400000000000000" pitchFamily="2" charset="-78"/>
              </a:rPr>
              <a:t>، </a:t>
            </a:r>
            <a:r>
              <a:rPr lang="fa-IR" smtClean="0">
                <a:cs typeface="B Nazanin" panose="00000400000000000000" pitchFamily="2" charset="-78"/>
              </a:rPr>
              <a:t>در قالب </a:t>
            </a:r>
            <a:r>
              <a:rPr lang="fa-IR">
                <a:cs typeface="B Nazanin" panose="00000400000000000000" pitchFamily="2" charset="-78"/>
              </a:rPr>
              <a:t>استعمار، تبعيض جنسي، نژادپرستي، </a:t>
            </a:r>
            <a:r>
              <a:rPr lang="fa-IR" smtClean="0">
                <a:cs typeface="B Nazanin" panose="00000400000000000000" pitchFamily="2" charset="-78"/>
              </a:rPr>
              <a:t>سرمایه داری</a:t>
            </a:r>
            <a:r>
              <a:rPr lang="fa-IR">
                <a:cs typeface="B Nazanin" panose="00000400000000000000" pitchFamily="2" charset="-78"/>
              </a:rPr>
              <a:t>، کمونيسم، </a:t>
            </a:r>
            <a:r>
              <a:rPr lang="fa-IR" smtClean="0">
                <a:cs typeface="B Nazanin" panose="00000400000000000000" pitchFamily="2" charset="-78"/>
              </a:rPr>
              <a:t>قوم مداری</a:t>
            </a:r>
            <a:r>
              <a:rPr lang="fa-IR">
                <a:cs typeface="B Nazanin" panose="00000400000000000000" pitchFamily="2" charset="-78"/>
              </a:rPr>
              <a:t>، </a:t>
            </a:r>
            <a:r>
              <a:rPr lang="fa-IR" smtClean="0">
                <a:cs typeface="B Nazanin" panose="00000400000000000000" pitchFamily="2" charset="-78"/>
              </a:rPr>
              <a:t>اروپامحوری، نئوليبراليسم </a:t>
            </a:r>
            <a:r>
              <a:rPr lang="fa-IR">
                <a:cs typeface="B Nazanin" panose="00000400000000000000" pitchFamily="2" charset="-78"/>
              </a:rPr>
              <a:t>و بنيادگرایي؛ بنابراین پوشش ميخواهد از این مفاهيم </a:t>
            </a:r>
            <a:r>
              <a:rPr lang="fa-IR" smtClean="0">
                <a:cs typeface="B Nazanin" panose="00000400000000000000" pitchFamily="2" charset="-78"/>
              </a:rPr>
              <a:t>بالاتر </a:t>
            </a:r>
            <a:r>
              <a:rPr lang="fa-IR">
                <a:cs typeface="B Nazanin" panose="00000400000000000000" pitchFamily="2" charset="-78"/>
              </a:rPr>
              <a:t>رود و </a:t>
            </a:r>
            <a:r>
              <a:rPr lang="fa-IR" smtClean="0">
                <a:cs typeface="B Nazanin" panose="00000400000000000000" pitchFamily="2" charset="-78"/>
              </a:rPr>
              <a:t>به عبارتي دیگر</a:t>
            </a:r>
            <a:r>
              <a:rPr lang="fa-IR">
                <a:cs typeface="B Nazanin" panose="00000400000000000000" pitchFamily="2" charset="-78"/>
              </a:rPr>
              <a:t>؛ مفاهيم پيشگفته هر یک را در شرایط </a:t>
            </a:r>
            <a:r>
              <a:rPr lang="fa-IR" smtClean="0">
                <a:cs typeface="B Nazanin" panose="00000400000000000000" pitchFamily="2" charset="-78"/>
              </a:rPr>
              <a:t>زمينه ای </a:t>
            </a:r>
            <a:r>
              <a:rPr lang="fa-IR">
                <a:cs typeface="B Nazanin" panose="00000400000000000000" pitchFamily="2" charset="-78"/>
              </a:rPr>
              <a:t>مورد مطالعه و ارزیابي قرار دهد. </a:t>
            </a:r>
            <a:r>
              <a:rPr lang="fa-IR" smtClean="0">
                <a:cs typeface="B Nazanin" panose="00000400000000000000" pitchFamily="2" charset="-78"/>
              </a:rPr>
              <a:t>برای مثال </a:t>
            </a:r>
            <a:r>
              <a:rPr lang="fa-IR">
                <a:cs typeface="B Nazanin" panose="00000400000000000000" pitchFamily="2" charset="-78"/>
              </a:rPr>
              <a:t>استعمار را سياه </a:t>
            </a:r>
            <a:r>
              <a:rPr lang="fa-IR" smtClean="0">
                <a:cs typeface="B Nazanin" panose="00000400000000000000" pitchFamily="2" charset="-78"/>
              </a:rPr>
              <a:t>نمي بيند به سبب </a:t>
            </a:r>
            <a:r>
              <a:rPr lang="fa-IR">
                <a:cs typeface="B Nazanin" panose="00000400000000000000" pitchFamily="2" charset="-78"/>
              </a:rPr>
              <a:t>آنکه باني تغييراتي بوده است ولي </a:t>
            </a:r>
            <a:r>
              <a:rPr lang="fa-IR" smtClean="0">
                <a:cs typeface="B Nazanin" panose="00000400000000000000" pitchFamily="2" charset="-78"/>
              </a:rPr>
              <a:t>لزوم بازاندیشي در آن </a:t>
            </a:r>
            <a:r>
              <a:rPr lang="fa-IR">
                <a:cs typeface="B Nazanin" panose="00000400000000000000" pitchFamily="2" charset="-78"/>
              </a:rPr>
              <a:t>را مجاز </a:t>
            </a:r>
            <a:r>
              <a:rPr lang="fa-IR" smtClean="0">
                <a:cs typeface="B Nazanin" panose="00000400000000000000" pitchFamily="2" charset="-78"/>
              </a:rPr>
              <a:t>مي شمرد</a:t>
            </a:r>
            <a:endParaRPr lang="fa-IR"/>
          </a:p>
        </p:txBody>
      </p:sp>
      <p:sp>
        <p:nvSpPr>
          <p:cNvPr id="4" name="Flowchart: Process 3"/>
          <p:cNvSpPr/>
          <p:nvPr/>
        </p:nvSpPr>
        <p:spPr>
          <a:xfrm>
            <a:off x="1378634" y="4712677"/>
            <a:ext cx="9186203" cy="1097280"/>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استعمار، تبعيض جنسي، نژادپرستي، سرمایهداری، کمونيسم، قوممداری، اروپعامحوری، نئوليبراليسم و بنيادگرایي؛</a:t>
            </a:r>
            <a:endParaRPr lang="fa-IR"/>
          </a:p>
        </p:txBody>
      </p:sp>
    </p:spTree>
    <p:extLst>
      <p:ext uri="{BB962C8B-B14F-4D97-AF65-F5344CB8AC3E}">
        <p14:creationId xmlns:p14="http://schemas.microsoft.com/office/powerpoint/2010/main" val="8818156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پویایيهای پوشش نور جدیدی بر </a:t>
            </a:r>
            <a:r>
              <a:rPr lang="fa-IR" smtClean="0">
                <a:cs typeface="B Nazanin" panose="00000400000000000000" pitchFamily="2" charset="-78"/>
              </a:rPr>
              <a:t>مباحث استعمار</a:t>
            </a:r>
            <a:r>
              <a:rPr lang="fa-IR">
                <a:cs typeface="B Nazanin" panose="00000400000000000000" pitchFamily="2" charset="-78"/>
              </a:rPr>
              <a:t>، </a:t>
            </a:r>
            <a:r>
              <a:rPr lang="fa-IR" smtClean="0">
                <a:cs typeface="B Nazanin" panose="00000400000000000000" pitchFamily="2" charset="-78"/>
              </a:rPr>
              <a:t>پسا استعمار</a:t>
            </a:r>
            <a:r>
              <a:rPr lang="fa-IR">
                <a:cs typeface="B Nazanin" panose="00000400000000000000" pitchFamily="2" charset="-78"/>
              </a:rPr>
              <a:t>، </a:t>
            </a:r>
            <a:r>
              <a:rPr lang="fa-IR" smtClean="0">
                <a:cs typeface="B Nazanin" panose="00000400000000000000" pitchFamily="2" charset="-78"/>
              </a:rPr>
              <a:t>ملي گرایي</a:t>
            </a:r>
            <a:r>
              <a:rPr lang="fa-IR">
                <a:cs typeface="B Nazanin" panose="00000400000000000000" pitchFamily="2" charset="-78"/>
              </a:rPr>
              <a:t>، </a:t>
            </a:r>
            <a:r>
              <a:rPr lang="fa-IR" smtClean="0">
                <a:cs typeface="B Nazanin" panose="00000400000000000000" pitchFamily="2" charset="-78"/>
              </a:rPr>
              <a:t>تبعيض</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جنسي و بنيادگرایي </a:t>
            </a:r>
            <a:r>
              <a:rPr lang="fa-IR" smtClean="0">
                <a:cs typeface="B Nazanin" panose="00000400000000000000" pitchFamily="2" charset="-78"/>
              </a:rPr>
              <a:t>مي افکند</a:t>
            </a:r>
            <a:r>
              <a:rPr lang="fa-IR">
                <a:cs typeface="B Nazanin" panose="00000400000000000000" pitchFamily="2" charset="-78"/>
              </a:rPr>
              <a:t>. تمایل به بقا، رشد و در خود، در </a:t>
            </a:r>
            <a:r>
              <a:rPr lang="fa-IR" smtClean="0">
                <a:cs typeface="B Nazanin" panose="00000400000000000000" pitchFamily="2" charset="-78"/>
              </a:rPr>
              <a:t>همه فرایندهای زندگي</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وجود دارد. به همين ترتيب، تکامل </a:t>
            </a:r>
            <a:r>
              <a:rPr lang="fa-IR" smtClean="0">
                <a:cs typeface="B Nazanin" panose="00000400000000000000" pitchFamily="2" charset="-78"/>
              </a:rPr>
              <a:t>اجتماعي </a:t>
            </a:r>
            <a:r>
              <a:rPr lang="fa-IR">
                <a:cs typeface="B Nazanin" panose="00000400000000000000" pitchFamily="2" charset="-78"/>
              </a:rPr>
              <a:t>همواره از طریق </a:t>
            </a:r>
            <a:r>
              <a:rPr lang="fa-IR" smtClean="0">
                <a:cs typeface="B Nazanin" panose="00000400000000000000" pitchFamily="2" charset="-78"/>
              </a:rPr>
              <a:t>تعامل ميان اميال داخلي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شرایط خارجي شکل </a:t>
            </a:r>
            <a:r>
              <a:rPr lang="fa-IR" smtClean="0">
                <a:cs typeface="B Nazanin" panose="00000400000000000000" pitchFamily="2" charset="-78"/>
              </a:rPr>
              <a:t>مي گيرد</a:t>
            </a:r>
            <a:r>
              <a:rPr lang="fa-IR">
                <a:cs typeface="B Nazanin" panose="00000400000000000000" pitchFamily="2" charset="-78"/>
              </a:rPr>
              <a:t>، </a:t>
            </a:r>
            <a:r>
              <a:rPr lang="fa-IR" smtClean="0">
                <a:cs typeface="B Nazanin" panose="00000400000000000000" pitchFamily="2" charset="-78"/>
              </a:rPr>
              <a:t>به طوری </a:t>
            </a:r>
            <a:r>
              <a:rPr lang="fa-IR">
                <a:cs typeface="B Nazanin" panose="00000400000000000000" pitchFamily="2" charset="-78"/>
              </a:rPr>
              <a:t>که افراد، </a:t>
            </a:r>
            <a:r>
              <a:rPr lang="fa-IR" smtClean="0">
                <a:cs typeface="B Nazanin" panose="00000400000000000000" pitchFamily="2" charset="-78"/>
              </a:rPr>
              <a:t>گروه ها </a:t>
            </a:r>
            <a:r>
              <a:rPr lang="fa-IR">
                <a:cs typeface="B Nazanin" panose="00000400000000000000" pitchFamily="2" charset="-78"/>
              </a:rPr>
              <a:t>و جوامع </a:t>
            </a:r>
            <a:r>
              <a:rPr lang="fa-IR" smtClean="0">
                <a:cs typeface="B Nazanin" panose="00000400000000000000" pitchFamily="2" charset="-78"/>
              </a:rPr>
              <a:t>به منظور </a:t>
            </a:r>
            <a:r>
              <a:rPr lang="fa-IR">
                <a:cs typeface="B Nazanin" panose="00000400000000000000" pitchFamily="2" charset="-78"/>
              </a:rPr>
              <a:t>سازگاری، </a:t>
            </a:r>
            <a:r>
              <a:rPr lang="fa-IR" smtClean="0">
                <a:cs typeface="B Nazanin" panose="00000400000000000000" pitchFamily="2" charset="-78"/>
              </a:rPr>
              <a:t>بقا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رشد به محدودیتهای خارجي پاسخ </a:t>
            </a:r>
            <a:r>
              <a:rPr lang="fa-IR" smtClean="0">
                <a:cs typeface="B Nazanin" panose="00000400000000000000" pitchFamily="2" charset="-78"/>
              </a:rPr>
              <a:t>مي دهند</a:t>
            </a:r>
            <a:r>
              <a:rPr lang="fa-IR">
                <a:cs typeface="B Nazanin" panose="00000400000000000000" pitchFamily="2" charset="-78"/>
              </a:rPr>
              <a:t>. در روابط داخلي و خارجي برای </a:t>
            </a:r>
            <a:r>
              <a:rPr lang="fa-IR" smtClean="0">
                <a:cs typeface="B Nazanin" panose="00000400000000000000" pitchFamily="2" charset="-78"/>
              </a:rPr>
              <a:t>شناخت</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بهتر </a:t>
            </a:r>
            <a:r>
              <a:rPr lang="fa-IR">
                <a:cs typeface="B Nazanin" panose="00000400000000000000" pitchFamily="2" charset="-78"/>
              </a:rPr>
              <a:t>فرایند تکامل </a:t>
            </a:r>
            <a:r>
              <a:rPr lang="fa-IR" smtClean="0">
                <a:cs typeface="B Nazanin" panose="00000400000000000000" pitchFamily="2" charset="-78"/>
              </a:rPr>
              <a:t>اجتماعي </a:t>
            </a:r>
            <a:r>
              <a:rPr lang="fa-IR">
                <a:cs typeface="B Nazanin" panose="00000400000000000000" pitchFamily="2" charset="-78"/>
              </a:rPr>
              <a:t>اهميت دارد. سانکاتسين «جستوجوی زندگي برای </a:t>
            </a:r>
            <a:r>
              <a:rPr lang="fa-IR" smtClean="0">
                <a:cs typeface="B Nazanin" panose="00000400000000000000" pitchFamily="2" charset="-78"/>
              </a:rPr>
              <a:t>زندگي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بيشتر» را به نوان نيروی </a:t>
            </a:r>
            <a:r>
              <a:rPr lang="fa-IR" smtClean="0">
                <a:cs typeface="B Nazanin" panose="00000400000000000000" pitchFamily="2" charset="-78"/>
              </a:rPr>
              <a:t>محرک </a:t>
            </a:r>
            <a:r>
              <a:rPr lang="fa-IR">
                <a:cs typeface="B Nazanin" panose="00000400000000000000" pitchFamily="2" charset="-78"/>
              </a:rPr>
              <a:t>تکامل شناسایي کرده و از آن به </a:t>
            </a:r>
            <a:r>
              <a:rPr lang="fa-IR" smtClean="0">
                <a:cs typeface="B Nazanin" panose="00000400000000000000" pitchFamily="2" charset="-78"/>
              </a:rPr>
              <a:t>عنوان ابزار تحليل پویایي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سيستم پوشش بهره برده است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0024882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رهيافتهای گوناگوني همراستای چنين گفتماني قرار ميگيرند کعه بعا گفتمعان پوشعش </a:t>
            </a:r>
            <a:br>
              <a:rPr lang="fa-IR">
                <a:cs typeface="B Nazanin" panose="00000400000000000000" pitchFamily="2" charset="-78"/>
              </a:rPr>
            </a:br>
            <a:r>
              <a:rPr lang="fa-IR">
                <a:cs typeface="B Nazanin" panose="00000400000000000000" pitchFamily="2" charset="-78"/>
              </a:rPr>
              <a:t>برای زندگي بهتر و توجه به ویژگيهای دروني جوامع مختلف همجهت هستند.</a:t>
            </a:r>
            <a:br>
              <a:rPr lang="fa-IR">
                <a:cs typeface="B Nazanin" panose="00000400000000000000" pitchFamily="2" charset="-78"/>
              </a:rPr>
            </a:br>
            <a:r>
              <a:rPr lang="fa-IR">
                <a:cs typeface="B Nazanin" panose="00000400000000000000" pitchFamily="2" charset="-78"/>
              </a:rPr>
              <a:t>درنتيجه پوشش، راهبرد متفاوتي را اتخاذ ميکند که توسعه بایستي بر مبنعای ویژگيهعای</a:t>
            </a:r>
            <a:br>
              <a:rPr lang="fa-IR">
                <a:cs typeface="B Nazanin" panose="00000400000000000000" pitchFamily="2" charset="-78"/>
              </a:rPr>
            </a:br>
            <a:r>
              <a:rPr lang="fa-IR">
                <a:cs typeface="B Nazanin" panose="00000400000000000000" pitchFamily="2" charset="-78"/>
              </a:rPr>
              <a:t>دروني، با توجه به نيازهای اساسي و شرایط زمينهای صورت گيرد و نيازهای اساسي را رفعع</a:t>
            </a:r>
            <a:br>
              <a:rPr lang="fa-IR">
                <a:cs typeface="B Nazanin" panose="00000400000000000000" pitchFamily="2" charset="-78"/>
              </a:rPr>
            </a:br>
            <a:r>
              <a:rPr lang="fa-IR">
                <a:cs typeface="B Nazanin" panose="00000400000000000000" pitchFamily="2" charset="-78"/>
              </a:rPr>
              <a:t>نماید. همچنين اروپا محوری و غرب محوری را رد ميکند و بر توان مردم محلي، </a:t>
            </a:r>
            <a:r>
              <a:rPr lang="en-US">
                <a:cs typeface="B Nazanin" panose="00000400000000000000" pitchFamily="2" charset="-78"/>
              </a:rPr>
              <a:t>NGO</a:t>
            </a:r>
            <a:r>
              <a:rPr lang="fa-IR">
                <a:cs typeface="B Nazanin" panose="00000400000000000000" pitchFamily="2" charset="-78"/>
              </a:rPr>
              <a:t>یعا</a:t>
            </a:r>
            <a:br>
              <a:rPr lang="fa-IR">
                <a:cs typeface="B Nazanin" panose="00000400000000000000" pitchFamily="2" charset="-78"/>
              </a:rPr>
            </a:br>
            <a:r>
              <a:rPr lang="fa-IR">
                <a:cs typeface="B Nazanin" panose="00000400000000000000" pitchFamily="2" charset="-78"/>
              </a:rPr>
              <a:t>انجمنها و دولت تأکيد دارد که بتواند بستری برای شکوفایي ظرفيتهعای هعر جامععهای را</a:t>
            </a:r>
            <a:br>
              <a:rPr lang="fa-IR">
                <a:cs typeface="B Nazanin" panose="00000400000000000000" pitchFamily="2" charset="-78"/>
              </a:rPr>
            </a:br>
            <a:r>
              <a:rPr lang="fa-IR" smtClean="0">
                <a:cs typeface="B Nazanin" panose="00000400000000000000" pitchFamily="2" charset="-78"/>
              </a:rPr>
              <a:t>مهياکنند </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519311" y="4768948"/>
            <a:ext cx="3362178" cy="900332"/>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گفتمان</a:t>
            </a:r>
            <a:endParaRPr lang="fa-IR"/>
          </a:p>
        </p:txBody>
      </p:sp>
    </p:spTree>
    <p:extLst>
      <p:ext uri="{BB962C8B-B14F-4D97-AF65-F5344CB8AC3E}">
        <p14:creationId xmlns:p14="http://schemas.microsoft.com/office/powerpoint/2010/main" val="291004467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مقاومت پلاچيمادا </a:t>
            </a:r>
            <a:r>
              <a:rPr lang="fa-IR" smtClean="0">
                <a:cs typeface="B Nazanin" panose="00000400000000000000" pitchFamily="2" charset="-78"/>
              </a:rPr>
              <a:t>نمونه ای </a:t>
            </a:r>
            <a:r>
              <a:rPr lang="fa-IR">
                <a:cs typeface="B Nazanin" panose="00000400000000000000" pitchFamily="2" charset="-78"/>
              </a:rPr>
              <a:t>از جنبش </a:t>
            </a:r>
            <a:r>
              <a:rPr lang="fa-IR" smtClean="0">
                <a:cs typeface="B Nazanin" panose="00000400000000000000" pitchFamily="2" charset="-78"/>
              </a:rPr>
              <a:t>اجتماعي </a:t>
            </a:r>
            <a:r>
              <a:rPr lang="fa-IR">
                <a:cs typeface="B Nazanin" panose="00000400000000000000" pitchFamily="2" charset="-78"/>
              </a:rPr>
              <a:t>در جنوب </a:t>
            </a:r>
            <a:r>
              <a:rPr lang="fa-IR" smtClean="0">
                <a:cs typeface="B Nazanin" panose="00000400000000000000" pitchFamily="2" charset="-78"/>
              </a:rPr>
              <a:t>هندوستان است که داستان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تعارض کارخانه </a:t>
            </a:r>
            <a:r>
              <a:rPr lang="fa-IR" smtClean="0">
                <a:cs typeface="B Nazanin" panose="00000400000000000000" pitchFamily="2" charset="-78"/>
              </a:rPr>
              <a:t>کوکاکولا </a:t>
            </a:r>
            <a:r>
              <a:rPr lang="fa-IR">
                <a:cs typeface="B Nazanin" panose="00000400000000000000" pitchFamily="2" charset="-78"/>
              </a:rPr>
              <a:t>به آن منطقه است و مردم محلي درمقابل آن متحد </a:t>
            </a:r>
            <a:r>
              <a:rPr lang="fa-IR" smtClean="0">
                <a:cs typeface="B Nazanin" panose="00000400000000000000" pitchFamily="2" charset="-78"/>
              </a:rPr>
              <a:t>مي شوند </a:t>
            </a:r>
            <a:r>
              <a:rPr lang="fa-IR">
                <a:cs typeface="B Nazanin" panose="00000400000000000000" pitchFamily="2" charset="-78"/>
              </a:rPr>
              <a:t>و </a:t>
            </a:r>
            <a:r>
              <a:rPr lang="fa-IR" smtClean="0">
                <a:cs typeface="B Nazanin" panose="00000400000000000000" pitchFamily="2" charset="-78"/>
              </a:rPr>
              <a:t>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تعارض شرکت </a:t>
            </a:r>
            <a:r>
              <a:rPr lang="fa-IR" smtClean="0">
                <a:cs typeface="B Nazanin" panose="00000400000000000000" pitchFamily="2" charset="-78"/>
              </a:rPr>
              <a:t>کوکاکولا </a:t>
            </a:r>
            <a:r>
              <a:rPr lang="fa-IR">
                <a:cs typeface="B Nazanin" panose="00000400000000000000" pitchFamily="2" charset="-78"/>
              </a:rPr>
              <a:t>به محيط زندگيشان مبارزه </a:t>
            </a:r>
            <a:r>
              <a:rPr lang="fa-IR" smtClean="0">
                <a:cs typeface="B Nazanin" panose="00000400000000000000" pitchFamily="2" charset="-78"/>
              </a:rPr>
              <a:t>مي کنند</a:t>
            </a:r>
            <a:r>
              <a:rPr lang="fa-IR">
                <a:cs typeface="B Nazanin" panose="00000400000000000000" pitchFamily="2" charset="-78"/>
              </a:rPr>
              <a:t>. </a:t>
            </a:r>
            <a:r>
              <a:rPr lang="fa-IR" smtClean="0">
                <a:cs typeface="B Nazanin" panose="00000400000000000000" pitchFamily="2" charset="-78"/>
              </a:rPr>
              <a:t>کوميدا نیز یکي دیگر </a:t>
            </a:r>
            <a:r>
              <a:rPr lang="fa-IR">
                <a:cs typeface="B Nazanin" panose="00000400000000000000" pitchFamily="2" charset="-78"/>
              </a:rPr>
              <a:t>از</a:t>
            </a:r>
            <a:br>
              <a:rPr lang="fa-IR">
                <a:cs typeface="B Nazanin" panose="00000400000000000000" pitchFamily="2" charset="-78"/>
              </a:rPr>
            </a:br>
            <a:r>
              <a:rPr lang="fa-IR" smtClean="0">
                <a:cs typeface="B Nazanin" panose="00000400000000000000" pitchFamily="2" charset="-78"/>
              </a:rPr>
              <a:t>نمونه های </a:t>
            </a:r>
            <a:r>
              <a:rPr lang="fa-IR">
                <a:cs typeface="B Nazanin" panose="00000400000000000000" pitchFamily="2" charset="-78"/>
              </a:rPr>
              <a:t>فرهنگ مردمي است در مکزیک برای توصيف فعاليتي </a:t>
            </a:r>
            <a:r>
              <a:rPr lang="fa-IR" smtClean="0">
                <a:cs typeface="B Nazanin" panose="00000400000000000000" pitchFamily="2" charset="-78"/>
              </a:rPr>
              <a:t>به کار </a:t>
            </a:r>
            <a:r>
              <a:rPr lang="fa-IR">
                <a:cs typeface="B Nazanin" panose="00000400000000000000" pitchFamily="2" charset="-78"/>
              </a:rPr>
              <a:t>برده </a:t>
            </a:r>
            <a:r>
              <a:rPr lang="fa-IR" smtClean="0">
                <a:cs typeface="B Nazanin" panose="00000400000000000000" pitchFamily="2" charset="-78"/>
              </a:rPr>
              <a:t>مي شود که به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معني </a:t>
            </a:r>
            <a:r>
              <a:rPr lang="fa-IR" smtClean="0">
                <a:cs typeface="B Nazanin" panose="00000400000000000000" pitchFamily="2" charset="-78"/>
              </a:rPr>
              <a:t>خوراک </a:t>
            </a:r>
            <a:r>
              <a:rPr lang="fa-IR">
                <a:cs typeface="B Nazanin" panose="00000400000000000000" pitchFamily="2" charset="-78"/>
              </a:rPr>
              <a:t>یا </a:t>
            </a:r>
            <a:r>
              <a:rPr lang="fa-IR" smtClean="0">
                <a:cs typeface="B Nazanin" panose="00000400000000000000" pitchFamily="2" charset="-78"/>
              </a:rPr>
              <a:t>وعده </a:t>
            </a:r>
            <a:r>
              <a:rPr lang="fa-IR">
                <a:cs typeface="B Nazanin" panose="00000400000000000000" pitchFamily="2" charset="-78"/>
              </a:rPr>
              <a:t>غذایي در دیگر فرهنگها </a:t>
            </a:r>
            <a:r>
              <a:rPr lang="fa-IR" smtClean="0">
                <a:cs typeface="B Nazanin" panose="00000400000000000000" pitchFamily="2" charset="-78"/>
              </a:rPr>
              <a:t>است</a:t>
            </a:r>
            <a:r>
              <a:rPr lang="fa-IR">
                <a:cs typeface="B Nazanin" panose="00000400000000000000" pitchFamily="2" charset="-78"/>
              </a:rPr>
              <a:t>. </a:t>
            </a:r>
            <a:r>
              <a:rPr lang="fa-IR" smtClean="0">
                <a:cs typeface="B Nazanin" panose="00000400000000000000" pitchFamily="2" charset="-78"/>
              </a:rPr>
              <a:t>کوميدا نشانهای برای یک نظام</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فراسوی گفتمان توسعه است و بدیلي برای گفتمان رایج غذا و کميابي </a:t>
            </a:r>
            <a:r>
              <a:rPr lang="fa-IR" smtClean="0">
                <a:cs typeface="B Nazanin" panose="00000400000000000000" pitchFamily="2" charset="-78"/>
              </a:rPr>
              <a:t>ارائه </a:t>
            </a:r>
            <a:r>
              <a:rPr lang="fa-IR">
                <a:cs typeface="B Nazanin" panose="00000400000000000000" pitchFamily="2" charset="-78"/>
              </a:rPr>
              <a:t>ميدهد.</a:t>
            </a:r>
            <a:br>
              <a:rPr lang="fa-IR">
                <a:cs typeface="B Nazanin" panose="00000400000000000000" pitchFamily="2" charset="-78"/>
              </a:rPr>
            </a:b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20837" y="4698609"/>
            <a:ext cx="3910818" cy="1097280"/>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گفتمان رایج غذا</a:t>
            </a:r>
            <a:endParaRPr lang="fa-IR"/>
          </a:p>
        </p:txBody>
      </p:sp>
    </p:spTree>
    <p:extLst>
      <p:ext uri="{BB962C8B-B14F-4D97-AF65-F5344CB8AC3E}">
        <p14:creationId xmlns:p14="http://schemas.microsoft.com/office/powerpoint/2010/main" val="35617307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بسياری از این جنبشها اهدافي ماند حقوق و هویت فرهنگ، اقتصاد بدیل که متعهعد بعه</a:t>
            </a:r>
            <a:br>
              <a:rPr lang="fa-IR">
                <a:cs typeface="B Nazanin" panose="00000400000000000000" pitchFamily="2" charset="-78"/>
              </a:rPr>
            </a:br>
            <a:r>
              <a:rPr lang="fa-IR">
                <a:cs typeface="B Nazanin" panose="00000400000000000000" pitchFamily="2" charset="-78"/>
              </a:rPr>
              <a:t>انباشت نباشند را دنبال ميکنند. تأکيد بعر جنبشهعا محلعي بعرای دسعتيابي بعه ایعن اهعداف</a:t>
            </a:r>
            <a:br>
              <a:rPr lang="fa-IR">
                <a:cs typeface="B Nazanin" panose="00000400000000000000" pitchFamily="2" charset="-78"/>
              </a:rPr>
            </a:br>
            <a:r>
              <a:rPr lang="fa-IR">
                <a:cs typeface="B Nazanin" panose="00000400000000000000" pitchFamily="2" charset="-78"/>
              </a:rPr>
              <a:t>پيچيده، نشاني از پيگيری و دفاع از امعر محلعي و مکعانمحور اسعت کعه دیگعر تنهعا نعو ي</a:t>
            </a:r>
            <a:br>
              <a:rPr lang="fa-IR">
                <a:cs typeface="B Nazanin" panose="00000400000000000000" pitchFamily="2" charset="-78"/>
              </a:rPr>
            </a:br>
            <a:r>
              <a:rPr lang="fa-IR">
                <a:cs typeface="B Nazanin" panose="00000400000000000000" pitchFamily="2" charset="-78"/>
              </a:rPr>
              <a:t>پيگيری بومي و رمانتيک نظری نيست؛ بلکه دفاع از جنبشهای اجتما ي بهشمار ميآید</a:t>
            </a:r>
            <a:endParaRPr lang="fa-IR"/>
          </a:p>
        </p:txBody>
      </p:sp>
      <p:sp>
        <p:nvSpPr>
          <p:cNvPr id="4" name="Flowchart: Process 3"/>
          <p:cNvSpPr/>
          <p:nvPr/>
        </p:nvSpPr>
        <p:spPr>
          <a:xfrm>
            <a:off x="2025748" y="4304714"/>
            <a:ext cx="4135901" cy="1252024"/>
          </a:xfrm>
          <a:prstGeom prst="flowChart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حقوق و هویت فرهنگ، اقتصاد</a:t>
            </a:r>
            <a:endParaRPr lang="fa-IR"/>
          </a:p>
        </p:txBody>
      </p:sp>
    </p:spTree>
    <p:extLst>
      <p:ext uri="{BB962C8B-B14F-4D97-AF65-F5344CB8AC3E}">
        <p14:creationId xmlns:p14="http://schemas.microsoft.com/office/powerpoint/2010/main" val="224779284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رویکرد پوششي چنان مختصاتي دارد و همين </a:t>
            </a:r>
            <a:r>
              <a:rPr lang="fa-IR" smtClean="0">
                <a:cs typeface="B Nazanin" panose="00000400000000000000" pitchFamily="2" charset="-78"/>
              </a:rPr>
              <a:t>ویژگيهای متنوع </a:t>
            </a:r>
            <a:r>
              <a:rPr lang="fa-IR">
                <a:cs typeface="B Nazanin" panose="00000400000000000000" pitchFamily="2" charset="-78"/>
              </a:rPr>
              <a:t>آن از </a:t>
            </a:r>
            <a:r>
              <a:rPr lang="fa-IR" smtClean="0">
                <a:cs typeface="B Nazanin" panose="00000400000000000000" pitchFamily="2" charset="-78"/>
              </a:rPr>
              <a:t>دیگر رویکردهای پساتوسعه </a:t>
            </a:r>
            <a:r>
              <a:rPr lang="fa-IR">
                <a:cs typeface="B Nazanin" panose="00000400000000000000" pitchFamily="2" charset="-78"/>
              </a:rPr>
              <a:t>متمایز و </a:t>
            </a:r>
            <a:r>
              <a:rPr lang="fa-IR" smtClean="0">
                <a:cs typeface="B Nazanin" panose="00000400000000000000" pitchFamily="2" charset="-78"/>
              </a:rPr>
              <a:t>خاص مينماید</a:t>
            </a:r>
            <a:r>
              <a:rPr lang="fa-IR">
                <a:cs typeface="B Nazanin" panose="00000400000000000000" pitchFamily="2" charset="-78"/>
              </a:rPr>
              <a:t>. </a:t>
            </a:r>
            <a:r>
              <a:rPr lang="fa-IR" smtClean="0">
                <a:cs typeface="B Nazanin" panose="00000400000000000000" pitchFamily="2" charset="-78"/>
              </a:rPr>
              <a:t>نظریه های پوشش </a:t>
            </a:r>
            <a:r>
              <a:rPr lang="fa-IR">
                <a:cs typeface="B Nazanin" panose="00000400000000000000" pitchFamily="2" charset="-78"/>
              </a:rPr>
              <a:t>در </a:t>
            </a:r>
            <a:r>
              <a:rPr lang="fa-IR" smtClean="0">
                <a:cs typeface="B Nazanin" panose="00000400000000000000" pitchFamily="2" charset="-78"/>
              </a:rPr>
              <a:t>نقد توسعه </a:t>
            </a:r>
            <a:r>
              <a:rPr lang="fa-IR">
                <a:cs typeface="B Nazanin" panose="00000400000000000000" pitchFamily="2" charset="-78"/>
              </a:rPr>
              <a:t>آن را </a:t>
            </a:r>
            <a:r>
              <a:rPr lang="fa-IR" smtClean="0">
                <a:cs typeface="B Nazanin" panose="00000400000000000000" pitchFamily="2" charset="-78"/>
              </a:rPr>
              <a:t>تک بعدی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مي بينند </a:t>
            </a:r>
            <a:r>
              <a:rPr lang="fa-IR">
                <a:cs typeface="B Nazanin" panose="00000400000000000000" pitchFamily="2" charset="-78"/>
              </a:rPr>
              <a:t>و بازسازی را براساس یک دیدگاه کثرتگرا مد </a:t>
            </a:r>
            <a:r>
              <a:rPr lang="fa-IR" smtClean="0">
                <a:cs typeface="B Nazanin" panose="00000400000000000000" pitchFamily="2" charset="-78"/>
              </a:rPr>
              <a:t>نظر قرار مي دهند</a:t>
            </a:r>
            <a:r>
              <a:rPr lang="fa-IR">
                <a:cs typeface="B Nazanin" panose="00000400000000000000" pitchFamily="2" charset="-78"/>
              </a:rPr>
              <a:t>، در </a:t>
            </a:r>
            <a:r>
              <a:rPr lang="fa-IR" smtClean="0">
                <a:cs typeface="B Nazanin" panose="00000400000000000000" pitchFamily="2" charset="-78"/>
              </a:rPr>
              <a:t>این زمينه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ميتوان نگاه تکثرگرا به مدرنيته از </a:t>
            </a:r>
            <a:r>
              <a:rPr lang="fa-IR" smtClean="0">
                <a:cs typeface="B Nazanin" panose="00000400000000000000" pitchFamily="2" charset="-78"/>
              </a:rPr>
              <a:t>آیزنشتاد </a:t>
            </a:r>
            <a:r>
              <a:rPr lang="fa-IR">
                <a:cs typeface="B Nazanin" panose="00000400000000000000" pitchFamily="2" charset="-78"/>
              </a:rPr>
              <a:t>را </a:t>
            </a:r>
            <a:r>
              <a:rPr lang="fa-IR" smtClean="0">
                <a:cs typeface="B Nazanin" panose="00000400000000000000" pitchFamily="2" charset="-78"/>
              </a:rPr>
              <a:t>نيز مثال </a:t>
            </a:r>
            <a:r>
              <a:rPr lang="fa-IR">
                <a:cs typeface="B Nazanin" panose="00000400000000000000" pitchFamily="2" charset="-78"/>
              </a:rPr>
              <a:t>آورد </a:t>
            </a:r>
            <a:r>
              <a:rPr lang="fa-IR" smtClean="0">
                <a:cs typeface="B Nazanin" panose="00000400000000000000" pitchFamily="2" charset="-78"/>
              </a:rPr>
              <a:t>(</a:t>
            </a:r>
            <a:r>
              <a:rPr lang="en-US" smtClean="0">
                <a:cs typeface="B Nazanin" panose="00000400000000000000" pitchFamily="2" charset="-78"/>
              </a:rPr>
              <a:t>Mitchell</a:t>
            </a:r>
            <a:r>
              <a:rPr lang="en-US">
                <a:cs typeface="B Nazanin" panose="00000400000000000000" pitchFamily="2" charset="-78"/>
              </a:rPr>
              <a:t>, </a:t>
            </a:r>
            <a:r>
              <a:rPr lang="en-US" smtClean="0">
                <a:cs typeface="B Nazanin" panose="00000400000000000000" pitchFamily="2" charset="-78"/>
              </a:rPr>
              <a:t>2000</a:t>
            </a:r>
            <a:r>
              <a:rPr lang="fa-IR" smtClean="0">
                <a:cs typeface="B Nazanin" panose="00000400000000000000" pitchFamily="2" charset="-78"/>
              </a:rPr>
              <a:t>) ذیل این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نگرش </a:t>
            </a:r>
            <a:r>
              <a:rPr lang="fa-IR" smtClean="0">
                <a:cs typeface="B Nazanin" panose="00000400000000000000" pitchFamily="2" charset="-78"/>
              </a:rPr>
              <a:t>تک بعدی </a:t>
            </a:r>
            <a:r>
              <a:rPr lang="fa-IR">
                <a:cs typeface="B Nazanin" panose="00000400000000000000" pitchFamily="2" charset="-78"/>
              </a:rPr>
              <a:t>رویکردهای توسعه رد </a:t>
            </a:r>
            <a:r>
              <a:rPr lang="fa-IR" smtClean="0">
                <a:cs typeface="B Nazanin" panose="00000400000000000000" pitchFamily="2" charset="-78"/>
              </a:rPr>
              <a:t>مي شوند </a:t>
            </a:r>
            <a:r>
              <a:rPr lang="fa-IR">
                <a:cs typeface="B Nazanin" panose="00000400000000000000" pitchFamily="2" charset="-78"/>
              </a:rPr>
              <a:t>و </a:t>
            </a:r>
            <a:r>
              <a:rPr lang="fa-IR" smtClean="0">
                <a:cs typeface="B Nazanin" panose="00000400000000000000" pitchFamily="2" charset="-78"/>
              </a:rPr>
              <a:t>بدیلهایي مالي برای بهبود کيفيت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زندگي </a:t>
            </a:r>
            <a:r>
              <a:rPr lang="fa-IR" smtClean="0">
                <a:cs typeface="B Nazanin" panose="00000400000000000000" pitchFamily="2" charset="-78"/>
              </a:rPr>
              <a:t>عرضه </a:t>
            </a:r>
            <a:r>
              <a:rPr lang="fa-IR">
                <a:cs typeface="B Nazanin" panose="00000400000000000000" pitchFamily="2" charset="-78"/>
              </a:rPr>
              <a:t>ميشود </a:t>
            </a:r>
            <a:endParaRPr lang="fa-IR" smtClean="0">
              <a:cs typeface="B Nazanin" panose="00000400000000000000" pitchFamily="2" charset="-78"/>
            </a:endParaRPr>
          </a:p>
          <a:p>
            <a:pPr algn="just"/>
            <a:endParaRPr lang="fa-IR">
              <a:cs typeface="B Nazanin" panose="00000400000000000000" pitchFamily="2" charset="-78"/>
            </a:endParaRPr>
          </a:p>
        </p:txBody>
      </p:sp>
      <p:sp>
        <p:nvSpPr>
          <p:cNvPr id="4" name="Flowchart: Process 3"/>
          <p:cNvSpPr/>
          <p:nvPr/>
        </p:nvSpPr>
        <p:spPr>
          <a:xfrm>
            <a:off x="1758462" y="4951828"/>
            <a:ext cx="3263704" cy="9144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نگاه تکثرگرا به مدرنيته</a:t>
            </a:r>
            <a:endParaRPr lang="fa-IR"/>
          </a:p>
        </p:txBody>
      </p:sp>
    </p:spTree>
    <p:extLst>
      <p:ext uri="{BB962C8B-B14F-4D97-AF65-F5344CB8AC3E}">
        <p14:creationId xmlns:p14="http://schemas.microsoft.com/office/powerpoint/2010/main" val="18074439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رویکردهای </a:t>
            </a:r>
            <a:r>
              <a:rPr lang="fa-IR" b="1" smtClean="0">
                <a:solidFill>
                  <a:srgbClr val="FF0000"/>
                </a:solidFill>
                <a:cs typeface="B Nazanin" panose="00000400000000000000" pitchFamily="2" charset="-78"/>
              </a:rPr>
              <a:t>هم ارز </a:t>
            </a:r>
            <a:r>
              <a:rPr lang="fa-IR" b="1">
                <a:solidFill>
                  <a:srgbClr val="FF0000"/>
                </a:solidFill>
                <a:cs typeface="B Nazanin" panose="00000400000000000000" pitchFamily="2" charset="-78"/>
              </a:rPr>
              <a:t>رویکرد پوششی</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just">
              <a:buNone/>
            </a:pPr>
            <a:r>
              <a:rPr lang="fa-IR" smtClean="0">
                <a:cs typeface="B Nazanin" panose="00000400000000000000" pitchFamily="2" charset="-78"/>
              </a:rPr>
              <a:t>اکوسوسياليسم </a:t>
            </a:r>
            <a:r>
              <a:rPr lang="fa-IR">
                <a:cs typeface="B Nazanin" panose="00000400000000000000" pitchFamily="2" charset="-78"/>
              </a:rPr>
              <a:t>یکي دیگر از رویکردهایي است که تحت تأثير پساتوسعه </a:t>
            </a:r>
            <a:r>
              <a:rPr lang="fa-IR" smtClean="0">
                <a:cs typeface="B Nazanin" panose="00000400000000000000" pitchFamily="2" charset="-78"/>
              </a:rPr>
              <a:t>تحولاتي </a:t>
            </a:r>
            <a:r>
              <a:rPr lang="fa-IR">
                <a:cs typeface="B Nazanin" panose="00000400000000000000" pitchFamily="2" charset="-78"/>
              </a:rPr>
              <a:t>پيدا </a:t>
            </a:r>
            <a:r>
              <a:rPr lang="fa-IR" smtClean="0">
                <a:cs typeface="B Nazanin" panose="00000400000000000000" pitchFamily="2" charset="-78"/>
              </a:rPr>
              <a:t>کرده است.</a:t>
            </a: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27903445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a:xfrm>
            <a:off x="838200" y="1966302"/>
            <a:ext cx="10515600" cy="4351338"/>
          </a:xfrm>
        </p:spPr>
        <p:txBody>
          <a:bodyPr>
            <a:normAutofit/>
          </a:bodyPr>
          <a:lstStyle/>
          <a:p>
            <a:pPr algn="just"/>
            <a:r>
              <a:rPr lang="fa-IR" smtClean="0">
                <a:cs typeface="B Nazanin" panose="00000400000000000000" pitchFamily="2" charset="-78"/>
              </a:rPr>
              <a:t>رویکردی </a:t>
            </a:r>
            <a:r>
              <a:rPr lang="fa-IR">
                <a:cs typeface="B Nazanin" panose="00000400000000000000" pitchFamily="2" charset="-78"/>
              </a:rPr>
              <a:t>که </a:t>
            </a:r>
            <a:r>
              <a:rPr lang="fa-IR" smtClean="0">
                <a:cs typeface="B Nazanin" panose="00000400000000000000" pitchFamily="2" charset="-78"/>
              </a:rPr>
              <a:t>مدتی اکوسوسياليسم است </a:t>
            </a:r>
            <a:r>
              <a:rPr lang="fa-IR">
                <a:cs typeface="B Nazanin" panose="00000400000000000000" pitchFamily="2" charset="-78"/>
              </a:rPr>
              <a:t>و </a:t>
            </a:r>
            <a:r>
              <a:rPr lang="fa-IR" smtClean="0">
                <a:cs typeface="B Nazanin" panose="00000400000000000000" pitchFamily="2" charset="-78"/>
              </a:rPr>
              <a:t>مواردی که بر </a:t>
            </a:r>
            <a:r>
              <a:rPr lang="fa-IR">
                <a:cs typeface="B Nazanin" panose="00000400000000000000" pitchFamily="2" charset="-78"/>
              </a:rPr>
              <a:t>آن </a:t>
            </a:r>
            <a:r>
              <a:rPr lang="fa-IR" smtClean="0">
                <a:cs typeface="B Nazanin" panose="00000400000000000000" pitchFamily="2" charset="-78"/>
              </a:rPr>
              <a:t>تأکيد </a:t>
            </a:r>
            <a:r>
              <a:rPr lang="fa-IR">
                <a:cs typeface="B Nazanin" panose="00000400000000000000" pitchFamily="2" charset="-78"/>
              </a:rPr>
              <a:t>دارد </a:t>
            </a:r>
            <a:r>
              <a:rPr lang="fa-IR" smtClean="0">
                <a:cs typeface="B Nazanin" panose="00000400000000000000" pitchFamily="2" charset="-78"/>
              </a:rPr>
              <a:t>شبيه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بسياری از مضاميني است که در </a:t>
            </a:r>
            <a:r>
              <a:rPr lang="fa-IR" smtClean="0">
                <a:cs typeface="B Nazanin" panose="00000400000000000000" pitchFamily="2" charset="-78"/>
              </a:rPr>
              <a:t>بالا </a:t>
            </a:r>
            <a:r>
              <a:rPr lang="fa-IR">
                <a:cs typeface="B Nazanin" panose="00000400000000000000" pitchFamily="2" charset="-78"/>
              </a:rPr>
              <a:t>به آنها اشاره شده است. اکوسوسياليسم </a:t>
            </a:r>
            <a:r>
              <a:rPr lang="fa-IR" smtClean="0">
                <a:cs typeface="B Nazanin" panose="00000400000000000000" pitchFamily="2" charset="-78"/>
              </a:rPr>
              <a:t>مفهومي است</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گسترده برای گردآوردن تمامي جریانهای ضد سيستمي که رهایي </a:t>
            </a:r>
            <a:r>
              <a:rPr lang="fa-IR">
                <a:cs typeface="B Nazanin" panose="00000400000000000000" pitchFamily="2" charset="-78"/>
              </a:rPr>
              <a:t>از </a:t>
            </a:r>
            <a:r>
              <a:rPr lang="fa-IR" smtClean="0">
                <a:cs typeface="B Nazanin" panose="00000400000000000000" pitchFamily="2" charset="-78"/>
              </a:rPr>
              <a:t>فاجعه های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زیست محيطي </a:t>
            </a:r>
            <a:r>
              <a:rPr lang="fa-IR">
                <a:cs typeface="B Nazanin" panose="00000400000000000000" pitchFamily="2" charset="-78"/>
              </a:rPr>
              <a:t>را در مسيری متفاوت از نظام </a:t>
            </a:r>
            <a:r>
              <a:rPr lang="fa-IR" smtClean="0">
                <a:cs typeface="B Nazanin" panose="00000400000000000000" pitchFamily="2" charset="-78"/>
              </a:rPr>
              <a:t>مسلط سرمایه داری پي مي گيرند</a:t>
            </a:r>
            <a:r>
              <a:rPr lang="fa-IR">
                <a:cs typeface="B Nazanin" panose="00000400000000000000" pitchFamily="2" charset="-78"/>
              </a:rPr>
              <a:t>. از </a:t>
            </a:r>
            <a:r>
              <a:rPr lang="fa-IR" smtClean="0">
                <a:cs typeface="B Nazanin" panose="00000400000000000000" pitchFamily="2" charset="-78"/>
              </a:rPr>
              <a:t>گرایش</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غير </a:t>
            </a:r>
            <a:r>
              <a:rPr lang="fa-IR">
                <a:cs typeface="B Nazanin" panose="00000400000000000000" pitchFamily="2" charset="-78"/>
              </a:rPr>
              <a:t>مارکسيستي تا رادیکال و نيز گروههای متنوع </a:t>
            </a:r>
            <a:r>
              <a:rPr lang="fa-IR" smtClean="0">
                <a:cs typeface="B Nazanin" panose="00000400000000000000" pitchFamily="2" charset="-78"/>
              </a:rPr>
              <a:t>آنارشيست</a:t>
            </a:r>
            <a:r>
              <a:rPr lang="fa-IR">
                <a:cs typeface="B Nazanin" panose="00000400000000000000" pitchFamily="2" charset="-78"/>
              </a:rPr>
              <a:t>، در </a:t>
            </a:r>
            <a:r>
              <a:rPr lang="fa-IR" smtClean="0">
                <a:cs typeface="B Nazanin" panose="00000400000000000000" pitchFamily="2" charset="-78"/>
              </a:rPr>
              <a:t>این سپهر گسترده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برای </a:t>
            </a:r>
            <a:r>
              <a:rPr lang="fa-IR" smtClean="0">
                <a:cs typeface="B Nazanin" panose="00000400000000000000" pitchFamily="2" charset="-78"/>
              </a:rPr>
              <a:t>الان </a:t>
            </a:r>
            <a:r>
              <a:rPr lang="fa-IR">
                <a:cs typeface="B Nazanin" panose="00000400000000000000" pitchFamily="2" charset="-78"/>
              </a:rPr>
              <a:t>مقاومت در برابر خواستهای </a:t>
            </a:r>
            <a:r>
              <a:rPr lang="fa-IR" smtClean="0">
                <a:cs typeface="B Nazanin" panose="00000400000000000000" pitchFamily="2" charset="-78"/>
              </a:rPr>
              <a:t>سرمایه داری </a:t>
            </a:r>
            <a:r>
              <a:rPr lang="fa-IR">
                <a:cs typeface="B Nazanin" panose="00000400000000000000" pitchFamily="2" charset="-78"/>
              </a:rPr>
              <a:t>و </a:t>
            </a:r>
            <a:r>
              <a:rPr lang="fa-IR" smtClean="0">
                <a:cs typeface="B Nazanin" panose="00000400000000000000" pitchFamily="2" charset="-78"/>
              </a:rPr>
              <a:t>سازوکار مخرب بازار </a:t>
            </a:r>
            <a:r>
              <a:rPr lang="fa-IR">
                <a:cs typeface="B Nazanin" panose="00000400000000000000" pitchFamily="2" charset="-78"/>
              </a:rPr>
              <a:t>آزاد </a:t>
            </a:r>
            <a:r>
              <a:rPr lang="fa-IR" smtClean="0">
                <a:cs typeface="B Nazanin" panose="00000400000000000000" pitchFamily="2" charset="-78"/>
              </a:rPr>
              <a:t>کنار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هم </a:t>
            </a:r>
            <a:r>
              <a:rPr lang="fa-IR" smtClean="0">
                <a:cs typeface="B Nazanin" panose="00000400000000000000" pitchFamily="2" charset="-78"/>
              </a:rPr>
              <a:t>آمده اند.</a:t>
            </a:r>
          </a:p>
          <a:p>
            <a:pPr algn="just"/>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57903386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192172" y="1825625"/>
            <a:ext cx="7161628" cy="4351338"/>
          </a:xfrm>
        </p:spPr>
        <p:txBody>
          <a:bodyPr/>
          <a:lstStyle/>
          <a:p>
            <a:pPr algn="just"/>
            <a:r>
              <a:rPr lang="fa-IR">
                <a:cs typeface="B Nazanin" panose="00000400000000000000" pitchFamily="2" charset="-78"/>
              </a:rPr>
              <a:t>بر این </a:t>
            </a:r>
            <a:r>
              <a:rPr lang="fa-IR" smtClean="0">
                <a:cs typeface="B Nazanin" panose="00000400000000000000" pitchFamily="2" charset="-78"/>
              </a:rPr>
              <a:t>اساس تقابل اصلي آنها با رویکردهای متفاوت توسعه است </a:t>
            </a:r>
            <a:r>
              <a:rPr lang="fa-IR">
                <a:cs typeface="B Nazanin" panose="00000400000000000000" pitchFamily="2" charset="-78"/>
              </a:rPr>
              <a:t>و </a:t>
            </a:r>
            <a:r>
              <a:rPr lang="fa-IR" smtClean="0">
                <a:cs typeface="B Nazanin" panose="00000400000000000000" pitchFamily="2" charset="-78"/>
              </a:rPr>
              <a:t>به نوعي بازاندیشي </a:t>
            </a:r>
            <a:r>
              <a:rPr lang="fa-IR">
                <a:cs typeface="B Nazanin" panose="00000400000000000000" pitchFamily="2" charset="-78"/>
              </a:rPr>
              <a:t>در مفاهيم قبلي است. ميشل لووی </a:t>
            </a:r>
            <a:r>
              <a:rPr lang="fa-IR" smtClean="0">
                <a:cs typeface="B Nazanin" panose="00000400000000000000" pitchFamily="2" charset="-78"/>
              </a:rPr>
              <a:t>از </a:t>
            </a:r>
            <a:r>
              <a:rPr lang="fa-IR">
                <a:cs typeface="B Nazanin" panose="00000400000000000000" pitchFamily="2" charset="-78"/>
              </a:rPr>
              <a:t>بنيانگذاران این مکتب است. </a:t>
            </a:r>
            <a:r>
              <a:rPr lang="fa-IR" smtClean="0">
                <a:cs typeface="B Nazanin" panose="00000400000000000000" pitchFamily="2" charset="-78"/>
              </a:rPr>
              <a:t>اخيراً یازده تز </a:t>
            </a:r>
            <a:r>
              <a:rPr lang="fa-IR">
                <a:cs typeface="B Nazanin" panose="00000400000000000000" pitchFamily="2" charset="-78"/>
              </a:rPr>
              <a:t>به </a:t>
            </a:r>
            <a:r>
              <a:rPr lang="fa-IR" smtClean="0">
                <a:cs typeface="B Nazanin" panose="00000400000000000000" pitchFamily="2" charset="-78"/>
              </a:rPr>
              <a:t>عنوان </a:t>
            </a:r>
            <a:r>
              <a:rPr lang="fa-IR">
                <a:cs typeface="B Nazanin" panose="00000400000000000000" pitchFamily="2" charset="-78"/>
              </a:rPr>
              <a:t>مانيفست اکوسوسياليسم منتشر شده است که در ادامه </a:t>
            </a:r>
            <a:r>
              <a:rPr lang="fa-IR" smtClean="0">
                <a:cs typeface="B Nazanin" panose="00000400000000000000" pitchFamily="2" charset="-78"/>
              </a:rPr>
              <a:t>به طور مختصری </a:t>
            </a:r>
            <a:r>
              <a:rPr lang="fa-IR">
                <a:cs typeface="B Nazanin" panose="00000400000000000000" pitchFamily="2" charset="-78"/>
              </a:rPr>
              <a:t>از </a:t>
            </a:r>
            <a:r>
              <a:rPr lang="fa-IR" smtClean="0">
                <a:cs typeface="B Nazanin" panose="00000400000000000000" pitchFamily="2" charset="-78"/>
              </a:rPr>
              <a:t>آنها آورده </a:t>
            </a:r>
            <a:r>
              <a:rPr lang="fa-IR">
                <a:cs typeface="B Nazanin" panose="00000400000000000000" pitchFamily="2" charset="-78"/>
              </a:rPr>
              <a:t>ميشود. این تزها را نخست </a:t>
            </a:r>
            <a:r>
              <a:rPr lang="fa-IR" smtClean="0">
                <a:cs typeface="B Nazanin" panose="00000400000000000000" pitchFamily="2" charset="-78"/>
              </a:rPr>
              <a:t>سارل </a:t>
            </a:r>
            <a:r>
              <a:rPr lang="fa-IR">
                <a:cs typeface="B Nazanin" panose="00000400000000000000" pitchFamily="2" charset="-78"/>
              </a:rPr>
              <a:t>سرکار </a:t>
            </a:r>
            <a:r>
              <a:rPr lang="fa-IR" smtClean="0">
                <a:cs typeface="B Nazanin" panose="00000400000000000000" pitchFamily="2" charset="-78"/>
              </a:rPr>
              <a:t>به انگليسي </a:t>
            </a:r>
            <a:r>
              <a:rPr lang="fa-IR">
                <a:cs typeface="B Nazanin" panose="00000400000000000000" pitchFamily="2" charset="-78"/>
              </a:rPr>
              <a:t>در </a:t>
            </a:r>
            <a:r>
              <a:rPr lang="fa-IR" smtClean="0">
                <a:cs typeface="B Nazanin" panose="00000400000000000000" pitchFamily="2" charset="-78"/>
              </a:rPr>
              <a:t>سال 2016 ترجمه کرده است </a:t>
            </a:r>
            <a:r>
              <a:rPr lang="fa-IR">
                <a:cs typeface="B Nazanin" panose="00000400000000000000" pitchFamily="2" charset="-78"/>
              </a:rPr>
              <a:t>و در وبگاه «</a:t>
            </a:r>
            <a:r>
              <a:rPr lang="fa-IR" b="1">
                <a:solidFill>
                  <a:srgbClr val="FF0000"/>
                </a:solidFill>
                <a:cs typeface="B Nazanin" panose="00000400000000000000" pitchFamily="2" charset="-78"/>
              </a:rPr>
              <a:t>آلترناتيوها</a:t>
            </a:r>
            <a:r>
              <a:rPr lang="fa-IR">
                <a:cs typeface="B Nazanin" panose="00000400000000000000" pitchFamily="2" charset="-78"/>
              </a:rPr>
              <a:t>» منتشر کرده است</a:t>
            </a:r>
            <a:endParaRPr lang="fa-IR"/>
          </a:p>
        </p:txBody>
      </p:sp>
      <p:pic>
        <p:nvPicPr>
          <p:cNvPr id="4" name="Picture 3"/>
          <p:cNvPicPr>
            <a:picLocks noChangeAspect="1"/>
          </p:cNvPicPr>
          <p:nvPr/>
        </p:nvPicPr>
        <p:blipFill>
          <a:blip r:embed="rId2"/>
          <a:stretch>
            <a:fillRect/>
          </a:stretch>
        </p:blipFill>
        <p:spPr>
          <a:xfrm>
            <a:off x="838200" y="1858169"/>
            <a:ext cx="3185160" cy="3185160"/>
          </a:xfrm>
          <a:prstGeom prst="rect">
            <a:avLst/>
          </a:prstGeom>
        </p:spPr>
      </p:pic>
      <p:sp>
        <p:nvSpPr>
          <p:cNvPr id="5" name="TextBox 4"/>
          <p:cNvSpPr txBox="1"/>
          <p:nvPr/>
        </p:nvSpPr>
        <p:spPr>
          <a:xfrm>
            <a:off x="1280160" y="5331655"/>
            <a:ext cx="2025748"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ميشل لووی</a:t>
            </a:r>
            <a:endParaRPr lang="fa-IR">
              <a:solidFill>
                <a:srgbClr val="FF0000"/>
              </a:solidFill>
            </a:endParaRPr>
          </a:p>
        </p:txBody>
      </p:sp>
    </p:spTree>
    <p:extLst>
      <p:ext uri="{BB962C8B-B14F-4D97-AF65-F5344CB8AC3E}">
        <p14:creationId xmlns:p14="http://schemas.microsoft.com/office/powerpoint/2010/main" val="36782711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تز اول</a:t>
            </a:r>
            <a:r>
              <a:rPr lang="fa-IR" b="1">
                <a:cs typeface="B Nazanin" panose="00000400000000000000" pitchFamily="2" charset="-78"/>
              </a:rPr>
              <a:t>: </a:t>
            </a:r>
            <a:r>
              <a:rPr lang="fa-IR">
                <a:cs typeface="B Nazanin" panose="00000400000000000000" pitchFamily="2" charset="-78"/>
              </a:rPr>
              <a:t>تاریخ سرمایهداری همواره تاریخ بحرانهای آن بوده است. این به خاطر ماهيعت</a:t>
            </a:r>
            <a:br>
              <a:rPr lang="fa-IR">
                <a:cs typeface="B Nazanin" panose="00000400000000000000" pitchFamily="2" charset="-78"/>
              </a:rPr>
            </a:br>
            <a:r>
              <a:rPr lang="fa-IR">
                <a:cs typeface="B Nazanin" panose="00000400000000000000" pitchFamily="2" charset="-78"/>
              </a:rPr>
              <a:t>«درونيِ» تناقضآميز سرمایهداری است که خود موجب ایجاد بحران و تضعيف آن شعرایطي</a:t>
            </a:r>
            <a:br>
              <a:rPr lang="fa-IR">
                <a:cs typeface="B Nazanin" panose="00000400000000000000" pitchFamily="2" charset="-78"/>
              </a:rPr>
            </a:br>
            <a:r>
              <a:rPr lang="fa-IR">
                <a:cs typeface="B Nazanin" panose="00000400000000000000" pitchFamily="2" charset="-78"/>
              </a:rPr>
              <a:t>ميشود که برای کارکرد موفقيتآميز بعدان نيعاز دارد. تعاکنون امعا سعرمایهداری ثابعت کعرده</a:t>
            </a:r>
            <a:br>
              <a:rPr lang="fa-IR">
                <a:cs typeface="B Nazanin" panose="00000400000000000000" pitchFamily="2" charset="-78"/>
              </a:rPr>
            </a:br>
            <a:r>
              <a:rPr lang="fa-IR">
                <a:cs typeface="B Nazanin" panose="00000400000000000000" pitchFamily="2" charset="-78"/>
              </a:rPr>
              <a:t>آنقدر منعطف است که مطمئن شود ایعن بحرانهعا نعابودیاش را در پعي نخواهعد داشعت،</a:t>
            </a:r>
            <a:br>
              <a:rPr lang="fa-IR">
                <a:cs typeface="B Nazanin" panose="00000400000000000000" pitchFamily="2" charset="-78"/>
              </a:rPr>
            </a:br>
            <a:r>
              <a:rPr lang="fa-IR">
                <a:cs typeface="B Nazanin" panose="00000400000000000000" pitchFamily="2" charset="-78"/>
              </a:rPr>
              <a:t>هرچند این ادامه حياتش با هزینههای گزاف انساني همراه و به قيمت ازدسعترفتنِ طبيععت</a:t>
            </a:r>
            <a:br>
              <a:rPr lang="fa-IR">
                <a:cs typeface="B Nazanin" panose="00000400000000000000" pitchFamily="2" charset="-78"/>
              </a:rPr>
            </a:br>
            <a:r>
              <a:rPr lang="fa-IR">
                <a:cs typeface="B Nazanin" panose="00000400000000000000" pitchFamily="2" charset="-78"/>
              </a:rPr>
              <a:t>بوده است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Alternate Process 3"/>
          <p:cNvSpPr/>
          <p:nvPr/>
        </p:nvSpPr>
        <p:spPr>
          <a:xfrm>
            <a:off x="7723163" y="4473526"/>
            <a:ext cx="2518117" cy="1167619"/>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تاریخ بحرانهای آن</a:t>
            </a:r>
            <a:endParaRPr lang="fa-IR"/>
          </a:p>
        </p:txBody>
      </p:sp>
      <p:pic>
        <p:nvPicPr>
          <p:cNvPr id="6" name="Picture 5"/>
          <p:cNvPicPr>
            <a:picLocks noChangeAspect="1"/>
          </p:cNvPicPr>
          <p:nvPr/>
        </p:nvPicPr>
        <p:blipFill>
          <a:blip r:embed="rId2"/>
          <a:stretch>
            <a:fillRect/>
          </a:stretch>
        </p:blipFill>
        <p:spPr>
          <a:xfrm>
            <a:off x="838199" y="4674677"/>
            <a:ext cx="1398563" cy="1119965"/>
          </a:xfrm>
          <a:prstGeom prst="rect">
            <a:avLst/>
          </a:prstGeom>
        </p:spPr>
      </p:pic>
    </p:spTree>
    <p:extLst>
      <p:ext uri="{BB962C8B-B14F-4D97-AF65-F5344CB8AC3E}">
        <p14:creationId xmlns:p14="http://schemas.microsoft.com/office/powerpoint/2010/main" val="3403749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از دهه پنجاه ميلادی، الگوهای </a:t>
            </a:r>
            <a:r>
              <a:rPr lang="fa-IR" smtClean="0">
                <a:cs typeface="B Nazanin" panose="00000400000000000000" pitchFamily="2" charset="-78"/>
              </a:rPr>
              <a:t>متفاوتي </a:t>
            </a:r>
            <a:r>
              <a:rPr lang="fa-IR">
                <a:cs typeface="B Nazanin" panose="00000400000000000000" pitchFamily="2" charset="-78"/>
              </a:rPr>
              <a:t>در </a:t>
            </a:r>
            <a:r>
              <a:rPr lang="fa-IR" smtClean="0">
                <a:cs typeface="B Nazanin" panose="00000400000000000000" pitchFamily="2" charset="-78"/>
              </a:rPr>
              <a:t>جوامع پياده شد تا وضعيت اقتصادی-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اجتماعي </a:t>
            </a:r>
            <a:r>
              <a:rPr lang="fa-IR">
                <a:cs typeface="B Nazanin" panose="00000400000000000000" pitchFamily="2" charset="-78"/>
              </a:rPr>
              <a:t>خویش را ارتقا دهند. چنين ارتقایي اهداف مختلفي مدنظر داشت، </a:t>
            </a:r>
            <a:r>
              <a:rPr lang="fa-IR" smtClean="0">
                <a:cs typeface="B Nazanin" panose="00000400000000000000" pitchFamily="2" charset="-78"/>
              </a:rPr>
              <a:t>بهبود وضعيت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زیستي مردم، بهبود شرایط اقتصادی و مادی جامعه، توسعه سياسي، افزایش خدمات </a:t>
            </a:r>
            <a:r>
              <a:rPr lang="fa-IR" smtClean="0">
                <a:cs typeface="B Nazanin" panose="00000400000000000000" pitchFamily="2" charset="-78"/>
              </a:rPr>
              <a:t>رفاهي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مواردی از این </a:t>
            </a:r>
            <a:r>
              <a:rPr lang="fa-IR" smtClean="0">
                <a:cs typeface="B Nazanin" panose="00000400000000000000" pitchFamily="2" charset="-78"/>
              </a:rPr>
              <a:t>قبيل اند</a:t>
            </a:r>
            <a:r>
              <a:rPr lang="fa-IR">
                <a:cs typeface="B Nazanin" panose="00000400000000000000" pitchFamily="2" charset="-78"/>
              </a:rPr>
              <a:t>. برای دستیابي به این اهداف، کشورهای مختلف با توجه به </a:t>
            </a:r>
            <a:r>
              <a:rPr lang="fa-IR" smtClean="0">
                <a:cs typeface="B Nazanin" panose="00000400000000000000" pitchFamily="2" charset="-78"/>
              </a:rPr>
              <a:t>شرایط</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جنگ سرد، الگوهای </a:t>
            </a:r>
            <a:r>
              <a:rPr lang="fa-IR" smtClean="0">
                <a:cs typeface="B Nazanin" panose="00000400000000000000" pitchFamily="2" charset="-78"/>
              </a:rPr>
              <a:t>متنوعي </a:t>
            </a:r>
            <a:r>
              <a:rPr lang="fa-IR">
                <a:cs typeface="B Nazanin" panose="00000400000000000000" pitchFamily="2" charset="-78"/>
              </a:rPr>
              <a:t>در پيش </a:t>
            </a:r>
            <a:r>
              <a:rPr lang="fa-IR" smtClean="0">
                <a:cs typeface="B Nazanin" panose="00000400000000000000" pitchFamily="2" charset="-78"/>
              </a:rPr>
              <a:t>گرفتند</a:t>
            </a:r>
            <a:r>
              <a:rPr lang="fa-IR">
                <a:cs typeface="B Nazanin" panose="00000400000000000000" pitchFamily="2" charset="-78"/>
              </a:rPr>
              <a:t>. </a:t>
            </a:r>
            <a:r>
              <a:rPr lang="fa-IR" smtClean="0">
                <a:cs typeface="B Nazanin" panose="00000400000000000000" pitchFamily="2" charset="-78"/>
              </a:rPr>
              <a:t>بر چنين بستری الگوهای متنوع توسعه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راهبردهای مختلفي را اتخاذ کردند تا </a:t>
            </a:r>
            <a:r>
              <a:rPr lang="fa-IR" smtClean="0">
                <a:cs typeface="B Nazanin" panose="00000400000000000000" pitchFamily="2" charset="-78"/>
              </a:rPr>
              <a:t>به تدریج </a:t>
            </a:r>
            <a:r>
              <a:rPr lang="fa-IR">
                <a:cs typeface="B Nazanin" panose="00000400000000000000" pitchFamily="2" charset="-78"/>
              </a:rPr>
              <a:t>بهبودی حاصل گردد. الگوهای </a:t>
            </a:r>
            <a:r>
              <a:rPr lang="fa-IR" smtClean="0">
                <a:cs typeface="B Nazanin" panose="00000400000000000000" pitchFamily="2" charset="-78"/>
              </a:rPr>
              <a:t>خلق شده بعد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از چند دهه پيامدهایش آشکار شده و نتایج مورد داوری قرار </a:t>
            </a:r>
            <a:r>
              <a:rPr lang="fa-IR" smtClean="0">
                <a:cs typeface="B Nazanin" panose="00000400000000000000" pitchFamily="2" charset="-78"/>
              </a:rPr>
              <a:t>گرفته اند </a:t>
            </a:r>
          </a:p>
          <a:p>
            <a:pPr algn="just"/>
            <a:r>
              <a:rPr lang="fa-IR" smtClean="0">
                <a:cs typeface="B Nazanin" panose="00000400000000000000" pitchFamily="2" charset="-78"/>
              </a:rPr>
              <a:t/>
            </a:r>
            <a:br>
              <a:rPr lang="fa-IR" smtClean="0">
                <a:cs typeface="B Nazanin" panose="00000400000000000000" pitchFamily="2" charset="-78"/>
              </a:rPr>
            </a:br>
            <a:endParaRPr lang="fa-IR">
              <a:cs typeface="B Nazanin" panose="00000400000000000000" pitchFamily="2" charset="-78"/>
            </a:endParaRPr>
          </a:p>
        </p:txBody>
      </p:sp>
    </p:spTree>
    <p:extLst>
      <p:ext uri="{BB962C8B-B14F-4D97-AF65-F5344CB8AC3E}">
        <p14:creationId xmlns:p14="http://schemas.microsoft.com/office/powerpoint/2010/main" val="397391646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b="1">
                <a:solidFill>
                  <a:srgbClr val="FF0000"/>
                </a:solidFill>
                <a:cs typeface="B Nazanin" panose="00000400000000000000" pitchFamily="2" charset="-78"/>
              </a:rPr>
              <a:t>تز دوم: </a:t>
            </a:r>
            <a:r>
              <a:rPr lang="fa-IR" smtClean="0">
                <a:cs typeface="B Nazanin" panose="00000400000000000000" pitchFamily="2" charset="-78"/>
              </a:rPr>
              <a:t>به طور </a:t>
            </a:r>
            <a:r>
              <a:rPr lang="fa-IR">
                <a:cs typeface="B Nazanin" panose="00000400000000000000" pitchFamily="2" charset="-78"/>
              </a:rPr>
              <a:t>دقيق </a:t>
            </a:r>
            <a:r>
              <a:rPr lang="fa-IR" smtClean="0">
                <a:cs typeface="B Nazanin" panose="00000400000000000000" pitchFamily="2" charset="-78"/>
              </a:rPr>
              <a:t>علت </a:t>
            </a:r>
            <a:r>
              <a:rPr lang="fa-IR">
                <a:cs typeface="B Nazanin" panose="00000400000000000000" pitchFamily="2" charset="-78"/>
              </a:rPr>
              <a:t>اصلي </a:t>
            </a:r>
            <a:r>
              <a:rPr lang="fa-IR" smtClean="0">
                <a:cs typeface="B Nazanin" panose="00000400000000000000" pitchFamily="2" charset="-78"/>
              </a:rPr>
              <a:t>بحران های </a:t>
            </a:r>
            <a:r>
              <a:rPr lang="fa-IR">
                <a:cs typeface="B Nazanin" panose="00000400000000000000" pitchFamily="2" charset="-78"/>
              </a:rPr>
              <a:t>بدهي، مالي و اقتصادی کنوني این </a:t>
            </a:r>
            <a:r>
              <a:rPr lang="fa-IR" smtClean="0">
                <a:cs typeface="B Nazanin" panose="00000400000000000000" pitchFamily="2" charset="-78"/>
              </a:rPr>
              <a:t>است</a:t>
            </a:r>
            <a:r>
              <a:rPr lang="fa-IR">
                <a:cs typeface="B Nazanin" panose="00000400000000000000" pitchFamily="2" charset="-78"/>
              </a:rPr>
              <a:t>: در</a:t>
            </a:r>
            <a:br>
              <a:rPr lang="fa-IR">
                <a:cs typeface="B Nazanin" panose="00000400000000000000" pitchFamily="2" charset="-78"/>
              </a:rPr>
            </a:br>
            <a:r>
              <a:rPr lang="fa-IR">
                <a:cs typeface="B Nazanin" panose="00000400000000000000" pitchFamily="2" charset="-78"/>
              </a:rPr>
              <a:t>بسياری از کشورها رشد اقتصادی به پایان رسيده و </a:t>
            </a:r>
            <a:r>
              <a:rPr lang="fa-IR" smtClean="0">
                <a:cs typeface="B Nazanin" panose="00000400000000000000" pitchFamily="2" charset="-78"/>
              </a:rPr>
              <a:t>باقي کشورها با نرخ رشد </a:t>
            </a:r>
            <a:r>
              <a:rPr lang="fa-IR">
                <a:cs typeface="B Nazanin" panose="00000400000000000000" pitchFamily="2" charset="-78"/>
              </a:rPr>
              <a:t>در </a:t>
            </a:r>
            <a:r>
              <a:rPr lang="fa-IR" smtClean="0">
                <a:cs typeface="B Nazanin" panose="00000400000000000000" pitchFamily="2" charset="-78"/>
              </a:rPr>
              <a:t>حال</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کاهش </a:t>
            </a:r>
            <a:r>
              <a:rPr lang="fa-IR" smtClean="0">
                <a:cs typeface="B Nazanin" panose="00000400000000000000" pitchFamily="2" charset="-78"/>
              </a:rPr>
              <a:t>مواجه اند</a:t>
            </a:r>
            <a:r>
              <a:rPr lang="fa-IR">
                <a:cs typeface="B Nazanin" panose="00000400000000000000" pitchFamily="2" charset="-78"/>
              </a:rPr>
              <a:t>. </a:t>
            </a:r>
            <a:r>
              <a:rPr lang="fa-IR" smtClean="0">
                <a:cs typeface="B Nazanin" panose="00000400000000000000" pitchFamily="2" charset="-78"/>
              </a:rPr>
              <a:t>اصول  </a:t>
            </a:r>
            <a:r>
              <a:rPr lang="fa-IR">
                <a:cs typeface="B Nazanin" panose="00000400000000000000" pitchFamily="2" charset="-78"/>
              </a:rPr>
              <a:t>کليت نظام مالي بر رشد پيوسته متکي است. </a:t>
            </a:r>
            <a:r>
              <a:rPr lang="fa-IR" smtClean="0">
                <a:cs typeface="B Nazanin" panose="00000400000000000000" pitchFamily="2" charset="-78"/>
              </a:rPr>
              <a:t>به محض </a:t>
            </a:r>
            <a:r>
              <a:rPr lang="fa-IR">
                <a:cs typeface="B Nazanin" panose="00000400000000000000" pitchFamily="2" charset="-78"/>
              </a:rPr>
              <a:t>اینکه </a:t>
            </a:r>
            <a:r>
              <a:rPr lang="fa-IR" smtClean="0">
                <a:cs typeface="B Nazanin" panose="00000400000000000000" pitchFamily="2" charset="-78"/>
              </a:rPr>
              <a:t>آشکار</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شود به رشد اقتصادی مورد نظر </a:t>
            </a:r>
            <a:r>
              <a:rPr lang="fa-IR" smtClean="0">
                <a:cs typeface="B Nazanin" panose="00000400000000000000" pitchFamily="2" charset="-78"/>
              </a:rPr>
              <a:t>نمي توان رسيد</a:t>
            </a:r>
            <a:r>
              <a:rPr lang="fa-IR">
                <a:cs typeface="B Nazanin" panose="00000400000000000000" pitchFamily="2" charset="-78"/>
              </a:rPr>
              <a:t>، </a:t>
            </a:r>
            <a:r>
              <a:rPr lang="fa-IR" smtClean="0">
                <a:cs typeface="B Nazanin" panose="00000400000000000000" pitchFamily="2" charset="-78"/>
              </a:rPr>
              <a:t>سيستم مالي به صعورت اجتناب ناپذیری</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متزلزل ميشود. </a:t>
            </a:r>
            <a:r>
              <a:rPr lang="fa-IR" smtClean="0">
                <a:cs typeface="B Nazanin" panose="00000400000000000000" pitchFamily="2" charset="-78"/>
              </a:rPr>
              <a:t>تئوریهای مرسوم بحران </a:t>
            </a:r>
            <a:r>
              <a:rPr lang="fa-IR">
                <a:cs typeface="B Nazanin" panose="00000400000000000000" pitchFamily="2" charset="-78"/>
              </a:rPr>
              <a:t>(</a:t>
            </a:r>
            <a:r>
              <a:rPr lang="fa-IR" smtClean="0">
                <a:cs typeface="B Nazanin" panose="00000400000000000000" pitchFamily="2" charset="-78"/>
              </a:rPr>
              <a:t>مانند مارکسيستي</a:t>
            </a:r>
            <a:r>
              <a:rPr lang="fa-IR">
                <a:cs typeface="B Nazanin" panose="00000400000000000000" pitchFamily="2" charset="-78"/>
              </a:rPr>
              <a:t>، </a:t>
            </a:r>
            <a:r>
              <a:rPr lang="fa-IR" smtClean="0">
                <a:cs typeface="B Nazanin" panose="00000400000000000000" pitchFamily="2" charset="-78"/>
              </a:rPr>
              <a:t>کينزی یا شومپيتری</a:t>
            </a:r>
            <a:r>
              <a:rPr lang="fa-IR">
                <a:cs typeface="B Nazanin" panose="00000400000000000000" pitchFamily="2" charset="-78"/>
              </a:rPr>
              <a:t>) و</a:t>
            </a:r>
            <a:br>
              <a:rPr lang="fa-IR">
                <a:cs typeface="B Nazanin" panose="00000400000000000000" pitchFamily="2" charset="-78"/>
              </a:rPr>
            </a:br>
            <a:r>
              <a:rPr lang="fa-IR">
                <a:cs typeface="B Nazanin" panose="00000400000000000000" pitchFamily="2" charset="-78"/>
              </a:rPr>
              <a:t>دستورالعملهای آنها نيز دیگر برای </a:t>
            </a:r>
            <a:r>
              <a:rPr lang="fa-IR" smtClean="0">
                <a:cs typeface="B Nazanin" panose="00000400000000000000" pitchFamily="2" charset="-78"/>
              </a:rPr>
              <a:t>توضيح </a:t>
            </a:r>
            <a:r>
              <a:rPr lang="fa-IR">
                <a:cs typeface="B Nazanin" panose="00000400000000000000" pitchFamily="2" charset="-78"/>
              </a:rPr>
              <a:t>بحران کافي و مؤثر نيست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200" y="4833798"/>
            <a:ext cx="1089074" cy="1085979"/>
          </a:xfrm>
          <a:prstGeom prst="rect">
            <a:avLst/>
          </a:prstGeom>
        </p:spPr>
      </p:pic>
    </p:spTree>
    <p:extLst>
      <p:ext uri="{BB962C8B-B14F-4D97-AF65-F5344CB8AC3E}">
        <p14:creationId xmlns:p14="http://schemas.microsoft.com/office/powerpoint/2010/main" val="7811440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b="1">
                <a:solidFill>
                  <a:srgbClr val="FF0000"/>
                </a:solidFill>
                <a:cs typeface="B Nazanin" panose="00000400000000000000" pitchFamily="2" charset="-78"/>
              </a:rPr>
              <a:t>تز سوم: </a:t>
            </a:r>
            <a:r>
              <a:rPr lang="fa-IR" smtClean="0">
                <a:cs typeface="B Nazanin" panose="00000400000000000000" pitchFamily="2" charset="-78"/>
              </a:rPr>
              <a:t>به ویژه </a:t>
            </a:r>
            <a:r>
              <a:rPr lang="fa-IR">
                <a:cs typeface="B Nazanin" panose="00000400000000000000" pitchFamily="2" charset="-78"/>
              </a:rPr>
              <a:t>با استفاده از سرواژه «قرارداد جدید سبز»، برخي این </a:t>
            </a:r>
            <a:r>
              <a:rPr lang="fa-IR" smtClean="0">
                <a:cs typeface="B Nazanin" panose="00000400000000000000" pitchFamily="2" charset="-78"/>
              </a:rPr>
              <a:t>توهم </a:t>
            </a:r>
            <a:r>
              <a:rPr lang="fa-IR">
                <a:cs typeface="B Nazanin" panose="00000400000000000000" pitchFamily="2" charset="-78"/>
              </a:rPr>
              <a:t>را </a:t>
            </a:r>
            <a:r>
              <a:rPr lang="fa-IR" smtClean="0">
                <a:cs typeface="B Nazanin" panose="00000400000000000000" pitchFamily="2" charset="-78"/>
              </a:rPr>
              <a:t>به وجود</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مي آورند </a:t>
            </a:r>
            <a:r>
              <a:rPr lang="fa-IR">
                <a:cs typeface="B Nazanin" panose="00000400000000000000" pitchFamily="2" charset="-78"/>
              </a:rPr>
              <a:t>که رشد </a:t>
            </a:r>
            <a:r>
              <a:rPr lang="fa-IR" smtClean="0">
                <a:cs typeface="B Nazanin" panose="00000400000000000000" pitchFamily="2" charset="-78"/>
              </a:rPr>
              <a:t>سرمایه داری </a:t>
            </a:r>
            <a:r>
              <a:rPr lang="fa-IR">
                <a:cs typeface="B Nazanin" panose="00000400000000000000" pitchFamily="2" charset="-78"/>
              </a:rPr>
              <a:t>را همچون قبل </a:t>
            </a:r>
            <a:r>
              <a:rPr lang="fa-IR" smtClean="0">
                <a:cs typeface="B Nazanin" panose="00000400000000000000" pitchFamily="2" charset="-78"/>
              </a:rPr>
              <a:t>مي توان </a:t>
            </a:r>
            <a:r>
              <a:rPr lang="fa-IR">
                <a:cs typeface="B Nazanin" panose="00000400000000000000" pitchFamily="2" charset="-78"/>
              </a:rPr>
              <a:t>از </a:t>
            </a:r>
            <a:r>
              <a:rPr lang="fa-IR" smtClean="0">
                <a:cs typeface="B Nazanin" panose="00000400000000000000" pitchFamily="2" charset="-78"/>
              </a:rPr>
              <a:t>طریق روش ها </a:t>
            </a:r>
            <a:r>
              <a:rPr lang="fa-IR">
                <a:cs typeface="B Nazanin" panose="00000400000000000000" pitchFamily="2" charset="-78"/>
              </a:rPr>
              <a:t>و </a:t>
            </a:r>
            <a:r>
              <a:rPr lang="fa-IR" smtClean="0">
                <a:cs typeface="B Nazanin" panose="00000400000000000000" pitchFamily="2" charset="-78"/>
              </a:rPr>
              <a:t>ابزارهای فنيِ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تازه ادامه داد. در این دیدگاه </a:t>
            </a:r>
            <a:r>
              <a:rPr lang="fa-IR" smtClean="0">
                <a:cs typeface="B Nazanin" panose="00000400000000000000" pitchFamily="2" charset="-78"/>
              </a:rPr>
              <a:t>مطرح مي شود که </a:t>
            </a:r>
            <a:r>
              <a:rPr lang="fa-IR">
                <a:cs typeface="B Nazanin" panose="00000400000000000000" pitchFamily="2" charset="-78"/>
              </a:rPr>
              <a:t>از راه </a:t>
            </a:r>
            <a:r>
              <a:rPr lang="fa-IR" smtClean="0">
                <a:cs typeface="B Nazanin" panose="00000400000000000000" pitchFamily="2" charset="-78"/>
              </a:rPr>
              <a:t>استفاده </a:t>
            </a:r>
            <a:r>
              <a:rPr lang="fa-IR">
                <a:cs typeface="B Nazanin" panose="00000400000000000000" pitchFamily="2" charset="-78"/>
              </a:rPr>
              <a:t>از </a:t>
            </a:r>
            <a:r>
              <a:rPr lang="fa-IR" smtClean="0">
                <a:cs typeface="B Nazanin" panose="00000400000000000000" pitchFamily="2" charset="-78"/>
              </a:rPr>
              <a:t>انرژیهای تجدیدپذیر </a:t>
            </a:r>
            <a:r>
              <a:rPr lang="fa-IR">
                <a:cs typeface="B Nazanin" panose="00000400000000000000" pitchFamily="2" charset="-78"/>
              </a:rPr>
              <a:t>و</a:t>
            </a:r>
            <a:br>
              <a:rPr lang="fa-IR">
                <a:cs typeface="B Nazanin" panose="00000400000000000000" pitchFamily="2" charset="-78"/>
              </a:rPr>
            </a:br>
            <a:r>
              <a:rPr lang="fa-IR">
                <a:cs typeface="B Nazanin" panose="00000400000000000000" pitchFamily="2" charset="-78"/>
              </a:rPr>
              <a:t>افزایش مؤثر </a:t>
            </a:r>
            <a:r>
              <a:rPr lang="fa-IR" smtClean="0">
                <a:cs typeface="B Nazanin" panose="00000400000000000000" pitchFamily="2" charset="-78"/>
              </a:rPr>
              <a:t>سطح </a:t>
            </a:r>
            <a:r>
              <a:rPr lang="fa-IR">
                <a:cs typeface="B Nazanin" panose="00000400000000000000" pitchFamily="2" charset="-78"/>
              </a:rPr>
              <a:t>فناوری، «جداسازی» رشد اقتصادی از مصرف منابع و انرژی در </a:t>
            </a:r>
            <a:r>
              <a:rPr lang="fa-IR" smtClean="0">
                <a:cs typeface="B Nazanin" panose="00000400000000000000" pitchFamily="2" charset="-78"/>
              </a:rPr>
              <a:t>بالا </a:t>
            </a:r>
            <a:r>
              <a:rPr lang="fa-IR">
                <a:cs typeface="B Nazanin" panose="00000400000000000000" pitchFamily="2" charset="-78"/>
              </a:rPr>
              <a:t>ترین</a:t>
            </a:r>
            <a:br>
              <a:rPr lang="fa-IR">
                <a:cs typeface="B Nazanin" panose="00000400000000000000" pitchFamily="2" charset="-78"/>
              </a:rPr>
            </a:br>
            <a:r>
              <a:rPr lang="fa-IR" smtClean="0">
                <a:cs typeface="B Nazanin" panose="00000400000000000000" pitchFamily="2" charset="-78"/>
              </a:rPr>
              <a:t>سطح </a:t>
            </a:r>
            <a:r>
              <a:rPr lang="fa-IR">
                <a:cs typeface="B Nazanin" panose="00000400000000000000" pitchFamily="2" charset="-78"/>
              </a:rPr>
              <a:t>قابل دسترسي است. این یکي از </a:t>
            </a:r>
            <a:r>
              <a:rPr lang="fa-IR" smtClean="0">
                <a:cs typeface="B Nazanin" panose="00000400000000000000" pitchFamily="2" charset="-78"/>
              </a:rPr>
              <a:t>خطرناک </a:t>
            </a:r>
            <a:r>
              <a:rPr lang="fa-IR">
                <a:cs typeface="B Nazanin" panose="00000400000000000000" pitchFamily="2" charset="-78"/>
              </a:rPr>
              <a:t>ترین </a:t>
            </a:r>
            <a:r>
              <a:rPr lang="fa-IR" smtClean="0">
                <a:cs typeface="B Nazanin" panose="00000400000000000000" pitchFamily="2" charset="-78"/>
              </a:rPr>
              <a:t>توهمات </a:t>
            </a:r>
            <a:r>
              <a:rPr lang="fa-IR">
                <a:cs typeface="B Nazanin" panose="00000400000000000000" pitchFamily="2" charset="-78"/>
              </a:rPr>
              <a:t>«</a:t>
            </a:r>
            <a:r>
              <a:rPr lang="fa-IR" smtClean="0">
                <a:cs typeface="B Nazanin" panose="00000400000000000000" pitchFamily="2" charset="-78"/>
              </a:rPr>
              <a:t>سرمایه داری بوم دوست</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است. در تمام فناوریها، توان افزایش بازده محدود است و تحت قانون بازده </a:t>
            </a:r>
            <a:r>
              <a:rPr lang="fa-IR" smtClean="0">
                <a:cs typeface="B Nazanin" panose="00000400000000000000" pitchFamily="2" charset="-78"/>
              </a:rPr>
              <a:t>نزولي نهایي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قرار دارد. به همين منوال</a:t>
            </a:r>
            <a:r>
              <a:rPr lang="fa-IR" b="1">
                <a:solidFill>
                  <a:srgbClr val="FF0000"/>
                </a:solidFill>
                <a:cs typeface="B Nazanin" panose="00000400000000000000" pitchFamily="2" charset="-78"/>
              </a:rPr>
              <a:t>، ظرفيت انرژیهای تجدیدپذیر، نامتناهي </a:t>
            </a:r>
            <a:r>
              <a:rPr lang="fa-IR" b="1" smtClean="0">
                <a:solidFill>
                  <a:srgbClr val="FF0000"/>
                </a:solidFill>
                <a:cs typeface="B Nazanin" panose="00000400000000000000" pitchFamily="2" charset="-78"/>
              </a:rPr>
              <a:t>نيست. </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680304" y="4853354"/>
            <a:ext cx="1419366" cy="1136624"/>
          </a:xfrm>
          <a:prstGeom prst="rect">
            <a:avLst/>
          </a:prstGeom>
        </p:spPr>
      </p:pic>
    </p:spTree>
    <p:extLst>
      <p:ext uri="{BB962C8B-B14F-4D97-AF65-F5344CB8AC3E}">
        <p14:creationId xmlns:p14="http://schemas.microsoft.com/office/powerpoint/2010/main" val="32500865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در ادامه به همين منوال ابعادی از </a:t>
            </a:r>
            <a:r>
              <a:rPr lang="fa-IR" smtClean="0">
                <a:cs typeface="B Nazanin" panose="00000400000000000000" pitchFamily="2" charset="-78"/>
              </a:rPr>
              <a:t>نظریه های </a:t>
            </a:r>
            <a:r>
              <a:rPr lang="fa-IR">
                <a:cs typeface="B Nazanin" panose="00000400000000000000" pitchFamily="2" charset="-78"/>
              </a:rPr>
              <a:t>قبل مورد </a:t>
            </a:r>
            <a:r>
              <a:rPr lang="fa-IR" smtClean="0">
                <a:cs typeface="B Nazanin" panose="00000400000000000000" pitchFamily="2" charset="-78"/>
              </a:rPr>
              <a:t>نقد </a:t>
            </a:r>
            <a:r>
              <a:rPr lang="fa-IR">
                <a:cs typeface="B Nazanin" panose="00000400000000000000" pitchFamily="2" charset="-78"/>
              </a:rPr>
              <a:t>و </a:t>
            </a:r>
            <a:r>
              <a:rPr lang="fa-IR" smtClean="0">
                <a:cs typeface="B Nazanin" panose="00000400000000000000" pitchFamily="2" charset="-78"/>
              </a:rPr>
              <a:t>تجدید نظر قرار مي گيرد</a:t>
            </a:r>
            <a:r>
              <a:rPr lang="fa-IR">
                <a:cs typeface="B Nazanin" panose="00000400000000000000" pitchFamily="2" charset="-78"/>
              </a:rPr>
              <a:t>.</a:t>
            </a:r>
            <a:br>
              <a:rPr lang="fa-IR">
                <a:cs typeface="B Nazanin" panose="00000400000000000000" pitchFamily="2" charset="-78"/>
              </a:rPr>
            </a:br>
            <a:r>
              <a:rPr lang="fa-IR" smtClean="0">
                <a:cs typeface="B Nazanin" panose="00000400000000000000" pitchFamily="2" charset="-78"/>
              </a:rPr>
              <a:t>راه حلهایي </a:t>
            </a:r>
            <a:r>
              <a:rPr lang="fa-IR">
                <a:cs typeface="B Nazanin" panose="00000400000000000000" pitchFamily="2" charset="-78"/>
              </a:rPr>
              <a:t>نيز در نظر ميگيرند، برای مثال یکي از آنها برای رفع نياز </a:t>
            </a:r>
            <a:r>
              <a:rPr lang="fa-IR" smtClean="0">
                <a:cs typeface="B Nazanin" panose="00000400000000000000" pitchFamily="2" charset="-78"/>
              </a:rPr>
              <a:t>عبارت است </a:t>
            </a:r>
            <a:r>
              <a:rPr lang="fa-IR">
                <a:cs typeface="B Nazanin" panose="00000400000000000000" pitchFamily="2" charset="-78"/>
              </a:rPr>
              <a:t>از «</a:t>
            </a:r>
            <a:r>
              <a:rPr lang="fa-IR" smtClean="0">
                <a:cs typeface="B Nazanin" panose="00000400000000000000" pitchFamily="2" charset="-78"/>
              </a:rPr>
              <a:t>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ارتقای ارزش مصرف </a:t>
            </a:r>
            <a:r>
              <a:rPr lang="fa-IR" smtClean="0">
                <a:cs typeface="B Nazanin" panose="00000400000000000000" pitchFamily="2" charset="-78"/>
              </a:rPr>
              <a:t>به جای </a:t>
            </a:r>
            <a:r>
              <a:rPr lang="fa-IR">
                <a:cs typeface="B Nazanin" panose="00000400000000000000" pitchFamily="2" charset="-78"/>
              </a:rPr>
              <a:t>ارزش مبادله، با کنترل تقاضا و ارجحيت به پاسخگویي به </a:t>
            </a:r>
            <a:r>
              <a:rPr lang="fa-IR" smtClean="0">
                <a:cs typeface="B Nazanin" panose="00000400000000000000" pitchFamily="2" charset="-78"/>
              </a:rPr>
              <a:t>نياز</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به جای تقاضا </a:t>
            </a:r>
            <a:r>
              <a:rPr lang="fa-IR">
                <a:cs typeface="B Nazanin" panose="00000400000000000000" pitchFamily="2" charset="-78"/>
              </a:rPr>
              <a:t>و </a:t>
            </a:r>
            <a:r>
              <a:rPr lang="fa-IR" smtClean="0">
                <a:cs typeface="B Nazanin" panose="00000400000000000000" pitchFamily="2" charset="-78"/>
              </a:rPr>
              <a:t>توليد کالاهای بادوام</a:t>
            </a:r>
            <a:r>
              <a:rPr lang="fa-IR">
                <a:cs typeface="B Nazanin" panose="00000400000000000000" pitchFamily="2" charset="-78"/>
              </a:rPr>
              <a:t>، </a:t>
            </a:r>
            <a:r>
              <a:rPr lang="fa-IR" smtClean="0">
                <a:cs typeface="B Nazanin" panose="00000400000000000000" pitchFamily="2" charset="-78"/>
              </a:rPr>
              <a:t>اساسي </a:t>
            </a:r>
            <a:r>
              <a:rPr lang="fa-IR">
                <a:cs typeface="B Nazanin" panose="00000400000000000000" pitchFamily="2" charset="-78"/>
              </a:rPr>
              <a:t>و </a:t>
            </a:r>
            <a:r>
              <a:rPr lang="fa-IR" smtClean="0">
                <a:cs typeface="B Nazanin" panose="00000400000000000000" pitchFamily="2" charset="-78"/>
              </a:rPr>
              <a:t>مورد نياز </a:t>
            </a:r>
            <a:r>
              <a:rPr lang="fa-IR">
                <a:cs typeface="B Nazanin" panose="00000400000000000000" pitchFamily="2" charset="-78"/>
              </a:rPr>
              <a:t>و </a:t>
            </a:r>
            <a:r>
              <a:rPr lang="fa-IR" smtClean="0">
                <a:cs typeface="B Nazanin" panose="00000400000000000000" pitchFamily="2" charset="-78"/>
              </a:rPr>
              <a:t>با افزایش بهره وری</a:t>
            </a:r>
            <a:r>
              <a:rPr lang="fa-IR">
                <a:cs typeface="B Nazanin" panose="00000400000000000000" pitchFamily="2" charset="-78"/>
              </a:rPr>
              <a:t>،</a:t>
            </a:r>
            <a:br>
              <a:rPr lang="fa-IR">
                <a:cs typeface="B Nazanin" panose="00000400000000000000" pitchFamily="2" charset="-78"/>
              </a:rPr>
            </a:br>
            <a:r>
              <a:rPr lang="fa-IR" smtClean="0">
                <a:cs typeface="B Nazanin" panose="00000400000000000000" pitchFamily="2" charset="-78"/>
              </a:rPr>
              <a:t>تصميم سازی </a:t>
            </a:r>
            <a:r>
              <a:rPr lang="fa-IR">
                <a:cs typeface="B Nazanin" panose="00000400000000000000" pitchFamily="2" charset="-78"/>
              </a:rPr>
              <a:t>جمعي و گسترش کشاورزی بومي و محلي برپای فناوریهای </a:t>
            </a:r>
            <a:r>
              <a:rPr lang="fa-IR" smtClean="0">
                <a:cs typeface="B Nazanin" panose="00000400000000000000" pitchFamily="2" charset="-78"/>
              </a:rPr>
              <a:t>پيشرفته مبتني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بر برآوردن نياز </a:t>
            </a:r>
            <a:r>
              <a:rPr lang="fa-IR" smtClean="0">
                <a:cs typeface="B Nazanin" panose="00000400000000000000" pitchFamily="2" charset="-78"/>
              </a:rPr>
              <a:t>به جای </a:t>
            </a:r>
            <a:r>
              <a:rPr lang="fa-IR">
                <a:cs typeface="B Nazanin" panose="00000400000000000000" pitchFamily="2" charset="-78"/>
              </a:rPr>
              <a:t>سودورزیِ مخرب </a:t>
            </a:r>
            <a:r>
              <a:rPr lang="fa-IR" smtClean="0">
                <a:cs typeface="B Nazanin" panose="00000400000000000000" pitchFamily="2" charset="-78"/>
              </a:rPr>
              <a:t>شرکتهای کشت </a:t>
            </a:r>
            <a:r>
              <a:rPr lang="fa-IR">
                <a:cs typeface="B Nazanin" panose="00000400000000000000" pitchFamily="2" charset="-78"/>
              </a:rPr>
              <a:t>و </a:t>
            </a:r>
            <a:r>
              <a:rPr lang="fa-IR" smtClean="0">
                <a:cs typeface="B Nazanin" panose="00000400000000000000" pitchFamily="2" charset="-78"/>
              </a:rPr>
              <a:t>صعنت</a:t>
            </a:r>
            <a:r>
              <a:rPr lang="fa-IR">
                <a:cs typeface="B Nazanin" panose="00000400000000000000" pitchFamily="2" charset="-78"/>
              </a:rPr>
              <a:t>، </a:t>
            </a:r>
            <a:r>
              <a:rPr lang="fa-IR" smtClean="0">
                <a:cs typeface="B Nazanin" panose="00000400000000000000" pitchFamily="2" charset="-78"/>
              </a:rPr>
              <a:t>مي توان به جای</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جيره بندی </a:t>
            </a:r>
            <a:r>
              <a:rPr lang="fa-IR">
                <a:cs typeface="B Nazanin" panose="00000400000000000000" pitchFamily="2" charset="-78"/>
              </a:rPr>
              <a:t>از </a:t>
            </a:r>
            <a:r>
              <a:rPr lang="fa-IR" smtClean="0">
                <a:cs typeface="B Nazanin" panose="00000400000000000000" pitchFamily="2" charset="-78"/>
              </a:rPr>
              <a:t>مصرف بهينه </a:t>
            </a:r>
            <a:r>
              <a:rPr lang="fa-IR">
                <a:cs typeface="B Nazanin" panose="00000400000000000000" pitchFamily="2" charset="-78"/>
              </a:rPr>
              <a:t>و </a:t>
            </a:r>
            <a:r>
              <a:rPr lang="fa-IR" smtClean="0">
                <a:cs typeface="B Nazanin" panose="00000400000000000000" pitchFamily="2" charset="-78"/>
              </a:rPr>
              <a:t>معقول صحبت کرد</a:t>
            </a:r>
            <a:r>
              <a:rPr lang="fa-IR">
                <a:cs typeface="B Nazanin" panose="00000400000000000000" pitchFamily="2" charset="-78"/>
              </a:rPr>
              <a:t>» (</a:t>
            </a:r>
            <a:r>
              <a:rPr lang="fa-IR" smtClean="0">
                <a:cs typeface="B Nazanin" panose="00000400000000000000" pitchFamily="2" charset="-78"/>
              </a:rPr>
              <a:t>ساکار،1397) به طور کلي اکوسوسياليسم </a:t>
            </a:r>
            <a:r>
              <a:rPr lang="fa-IR">
                <a:cs typeface="B Nazanin" panose="00000400000000000000" pitchFamily="2" charset="-78"/>
              </a:rPr>
              <a:t>نيز در راستای رویکرد پوششي قرار </a:t>
            </a:r>
            <a:r>
              <a:rPr lang="fa-IR" smtClean="0">
                <a:cs typeface="B Nazanin" panose="00000400000000000000" pitchFamily="2" charset="-78"/>
              </a:rPr>
              <a:t>ميگيرد </a:t>
            </a:r>
            <a:r>
              <a:rPr lang="fa-IR">
                <a:cs typeface="B Nazanin" panose="00000400000000000000" pitchFamily="2" charset="-78"/>
              </a:rPr>
              <a:t>و </a:t>
            </a:r>
            <a:r>
              <a:rPr lang="fa-IR" smtClean="0">
                <a:cs typeface="B Nazanin" panose="00000400000000000000" pitchFamily="2" charset="-78"/>
              </a:rPr>
              <a:t>اهدافي هم جهت همدیگر دارند </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942535" y="4951828"/>
            <a:ext cx="4529797" cy="1225135"/>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ارتقای ارزش مصرف بهجای ارزش مبادله</a:t>
            </a:r>
            <a:endParaRPr lang="fa-IR"/>
          </a:p>
        </p:txBody>
      </p:sp>
    </p:spTree>
    <p:extLst>
      <p:ext uri="{BB962C8B-B14F-4D97-AF65-F5344CB8AC3E}">
        <p14:creationId xmlns:p14="http://schemas.microsoft.com/office/powerpoint/2010/main" val="175990177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اکوفمينيسم از دیگر جریانهایي </a:t>
            </a:r>
            <a:r>
              <a:rPr lang="fa-IR" smtClean="0">
                <a:cs typeface="B Nazanin" panose="00000400000000000000" pitchFamily="2" charset="-78"/>
              </a:rPr>
              <a:t>است که درزمينه زندگي بهتر برای زنان فعاليت</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مينماید. اکوفمينيسم به این ميپردازد آیا تحول فرهنگي </a:t>
            </a:r>
            <a:r>
              <a:rPr lang="fa-IR" smtClean="0">
                <a:cs typeface="B Nazanin" panose="00000400000000000000" pitchFamily="2" charset="-78"/>
              </a:rPr>
              <a:t>زنان</a:t>
            </a:r>
            <a:r>
              <a:rPr lang="fa-IR">
                <a:cs typeface="B Nazanin" panose="00000400000000000000" pitchFamily="2" charset="-78"/>
              </a:rPr>
              <a:t>، </a:t>
            </a:r>
            <a:r>
              <a:rPr lang="fa-IR" smtClean="0">
                <a:cs typeface="B Nazanin" panose="00000400000000000000" pitchFamily="2" charset="-78"/>
              </a:rPr>
              <a:t>راهي به سوی یک جامعه</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ضد پدرسالاری است</a:t>
            </a:r>
            <a:r>
              <a:rPr lang="fa-IR">
                <a:cs typeface="B Nazanin" panose="00000400000000000000" pitchFamily="2" charset="-78"/>
              </a:rPr>
              <a:t>؟ </a:t>
            </a:r>
            <a:r>
              <a:rPr lang="fa-IR" smtClean="0">
                <a:cs typeface="B Nazanin" panose="00000400000000000000" pitchFamily="2" charset="-78"/>
              </a:rPr>
              <a:t>امپریاليست</a:t>
            </a:r>
            <a:r>
              <a:rPr lang="fa-IR">
                <a:cs typeface="B Nazanin" panose="00000400000000000000" pitchFamily="2" charset="-78"/>
              </a:rPr>
              <a:t>، </a:t>
            </a:r>
            <a:r>
              <a:rPr lang="fa-IR" smtClean="0">
                <a:cs typeface="B Nazanin" panose="00000400000000000000" pitchFamily="2" charset="-78"/>
              </a:rPr>
              <a:t>پدرسالاری </a:t>
            </a:r>
            <a:r>
              <a:rPr lang="fa-IR">
                <a:cs typeface="B Nazanin" panose="00000400000000000000" pitchFamily="2" charset="-78"/>
              </a:rPr>
              <a:t>و... </a:t>
            </a:r>
            <a:r>
              <a:rPr lang="fa-IR" smtClean="0">
                <a:cs typeface="B Nazanin" panose="00000400000000000000" pitchFamily="2" charset="-78"/>
              </a:rPr>
              <a:t>نمونه های تبعيض هستند</a:t>
            </a:r>
            <a:r>
              <a:rPr lang="fa-IR">
                <a:cs typeface="B Nazanin" panose="00000400000000000000" pitchFamily="2" charset="-78"/>
              </a:rPr>
              <a:t>. </a:t>
            </a:r>
            <a:r>
              <a:rPr lang="fa-IR" smtClean="0">
                <a:cs typeface="B Nazanin" panose="00000400000000000000" pitchFamily="2" charset="-78"/>
              </a:rPr>
              <a:t>تلاش</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طرفداران چنين </a:t>
            </a:r>
            <a:r>
              <a:rPr lang="fa-IR" smtClean="0">
                <a:cs typeface="B Nazanin" panose="00000400000000000000" pitchFamily="2" charset="-78"/>
              </a:rPr>
              <a:t>نحله ای </a:t>
            </a:r>
            <a:r>
              <a:rPr lang="fa-IR">
                <a:cs typeface="B Nazanin" panose="00000400000000000000" pitchFamily="2" charset="-78"/>
              </a:rPr>
              <a:t>براساس گرایشهای </a:t>
            </a:r>
            <a:r>
              <a:rPr lang="fa-IR" smtClean="0">
                <a:cs typeface="B Nazanin" panose="00000400000000000000" pitchFamily="2" charset="-78"/>
              </a:rPr>
              <a:t>پست مدرن </a:t>
            </a:r>
            <a:r>
              <a:rPr lang="fa-IR">
                <a:cs typeface="B Nazanin" panose="00000400000000000000" pitchFamily="2" charset="-78"/>
              </a:rPr>
              <a:t>شکل گرفته است و بر </a:t>
            </a:r>
            <a:r>
              <a:rPr lang="fa-IR" smtClean="0">
                <a:cs typeface="B Nazanin" panose="00000400000000000000" pitchFamily="2" charset="-78"/>
              </a:rPr>
              <a:t>همين مبنا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تلاش </a:t>
            </a:r>
            <a:r>
              <a:rPr lang="fa-IR" smtClean="0">
                <a:cs typeface="B Nazanin" panose="00000400000000000000" pitchFamily="2" charset="-78"/>
              </a:rPr>
              <a:t>دارند.</a:t>
            </a: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Document 3"/>
          <p:cNvSpPr/>
          <p:nvPr/>
        </p:nvSpPr>
        <p:spPr>
          <a:xfrm>
            <a:off x="1392702" y="4051495"/>
            <a:ext cx="3685735" cy="1631853"/>
          </a:xfrm>
          <a:prstGeom prst="flowChart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نمونه های تبعيض</a:t>
            </a:r>
            <a:endParaRPr lang="fa-IR"/>
          </a:p>
        </p:txBody>
      </p:sp>
    </p:spTree>
    <p:extLst>
      <p:ext uri="{BB962C8B-B14F-4D97-AF65-F5344CB8AC3E}">
        <p14:creationId xmlns:p14="http://schemas.microsoft.com/office/powerpoint/2010/main" val="348023084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Nazanin" panose="00000400000000000000" pitchFamily="2" charset="-78"/>
              </a:rPr>
              <a:t>شکافها و نابرابریهای موجود در جامعه را که با </a:t>
            </a:r>
            <a:r>
              <a:rPr lang="fa-IR" smtClean="0">
                <a:cs typeface="B Nazanin" panose="00000400000000000000" pitchFamily="2" charset="-78"/>
              </a:rPr>
              <a:t>تبعيض هستند </a:t>
            </a:r>
            <a:r>
              <a:rPr lang="fa-IR">
                <a:cs typeface="B Nazanin" panose="00000400000000000000" pitchFamily="2" charset="-78"/>
              </a:rPr>
              <a:t>را </a:t>
            </a:r>
            <a:r>
              <a:rPr lang="fa-IR" smtClean="0">
                <a:cs typeface="B Nazanin" panose="00000400000000000000" pitchFamily="2" charset="-78"/>
              </a:rPr>
              <a:t>رفع</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نمایند، «به همين دليل اکوفمينيسم تلاشي است در پاسخگویي به </a:t>
            </a:r>
            <a:r>
              <a:rPr lang="fa-IR" smtClean="0">
                <a:cs typeface="B Nazanin" panose="00000400000000000000" pitchFamily="2" charset="-78"/>
              </a:rPr>
              <a:t>مشکلات زیست محيطي</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که جهان کنوني با آن </a:t>
            </a:r>
            <a:r>
              <a:rPr lang="fa-IR" smtClean="0">
                <a:cs typeface="B Nazanin" panose="00000400000000000000" pitchFamily="2" charset="-78"/>
              </a:rPr>
              <a:t>دست به گریبان است</a:t>
            </a:r>
            <a:r>
              <a:rPr lang="fa-IR">
                <a:cs typeface="B Nazanin" panose="00000400000000000000" pitchFamily="2" charset="-78"/>
              </a:rPr>
              <a:t>» ( </a:t>
            </a:r>
            <a:r>
              <a:rPr lang="fa-IR" smtClean="0">
                <a:cs typeface="B Nazanin" panose="00000400000000000000" pitchFamily="2" charset="-78"/>
              </a:rPr>
              <a:t>نایت </a:t>
            </a:r>
            <a:r>
              <a:rPr lang="fa-IR">
                <a:cs typeface="B Nazanin" panose="00000400000000000000" pitchFamily="2" charset="-78"/>
              </a:rPr>
              <a:t>و </a:t>
            </a:r>
            <a:r>
              <a:rPr lang="fa-IR" smtClean="0">
                <a:cs typeface="B Nazanin" panose="00000400000000000000" pitchFamily="2" charset="-78"/>
              </a:rPr>
              <a:t>فت </a:t>
            </a:r>
            <a:r>
              <a:rPr lang="fa-IR">
                <a:cs typeface="B Nazanin" panose="00000400000000000000" pitchFamily="2" charset="-78"/>
              </a:rPr>
              <a:t>زاده، </a:t>
            </a:r>
            <a:r>
              <a:rPr lang="fa-IR" smtClean="0">
                <a:cs typeface="B Nazanin" panose="00000400000000000000" pitchFamily="2" charset="-78"/>
              </a:rPr>
              <a:t>1388) ترکيب مفاهيم</a:t>
            </a:r>
            <a:r>
              <a:rPr lang="fa-IR">
                <a:cs typeface="B Nazanin" panose="00000400000000000000" pitchFamily="2" charset="-78"/>
              </a:rPr>
              <a:t/>
            </a:r>
            <a:br>
              <a:rPr lang="fa-IR">
                <a:cs typeface="B Nazanin" panose="00000400000000000000" pitchFamily="2" charset="-78"/>
              </a:rPr>
            </a:br>
            <a:r>
              <a:rPr lang="fa-IR" smtClean="0">
                <a:cs typeface="B Nazanin" panose="00000400000000000000" pitchFamily="2" charset="-78"/>
              </a:rPr>
              <a:t>زیست محيطي </a:t>
            </a:r>
            <a:r>
              <a:rPr lang="fa-IR">
                <a:cs typeface="B Nazanin" panose="00000400000000000000" pitchFamily="2" charset="-78"/>
              </a:rPr>
              <a:t>و استثمار زنان برای اکوفمنيسمها اشاره </a:t>
            </a:r>
            <a:r>
              <a:rPr lang="fa-IR" smtClean="0">
                <a:cs typeface="B Nazanin" panose="00000400000000000000" pitchFamily="2" charset="-78"/>
              </a:rPr>
              <a:t>به این </a:t>
            </a:r>
            <a:r>
              <a:rPr lang="fa-IR">
                <a:cs typeface="B Nazanin" panose="00000400000000000000" pitchFamily="2" charset="-78"/>
              </a:rPr>
              <a:t>دارد </a:t>
            </a:r>
            <a:r>
              <a:rPr lang="fa-IR" smtClean="0">
                <a:cs typeface="B Nazanin" panose="00000400000000000000" pitchFamily="2" charset="-78"/>
              </a:rPr>
              <a:t>که استعمار غربي 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استفاده بيش از حد از زمين و گسترش تکنولوژی زیانبار </a:t>
            </a:r>
            <a:r>
              <a:rPr lang="fa-IR" smtClean="0">
                <a:cs typeface="B Nazanin" panose="00000400000000000000" pitchFamily="2" charset="-78"/>
              </a:rPr>
              <a:t>باعث </a:t>
            </a:r>
            <a:r>
              <a:rPr lang="fa-IR">
                <a:cs typeface="B Nazanin" panose="00000400000000000000" pitchFamily="2" charset="-78"/>
              </a:rPr>
              <a:t>نابودی طبيعت شده </a:t>
            </a:r>
            <a:r>
              <a:rPr lang="fa-IR" smtClean="0">
                <a:cs typeface="B Nazanin" panose="00000400000000000000" pitchFamily="2" charset="-78"/>
              </a:rPr>
              <a:t>است.</a:t>
            </a:r>
            <a:endParaRPr lang="fa-IR"/>
          </a:p>
        </p:txBody>
      </p:sp>
      <p:sp>
        <p:nvSpPr>
          <p:cNvPr id="4" name="Flowchart: Process 3"/>
          <p:cNvSpPr/>
          <p:nvPr/>
        </p:nvSpPr>
        <p:spPr>
          <a:xfrm>
            <a:off x="1350498" y="4572000"/>
            <a:ext cx="4951828" cy="1153551"/>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Nazanin" panose="00000400000000000000" pitchFamily="2" charset="-78"/>
              </a:rPr>
              <a:t>شکافها و نابرابریهای موجود در جامعه</a:t>
            </a:r>
            <a:endParaRPr lang="fa-IR" b="1">
              <a:solidFill>
                <a:srgbClr val="FF0000"/>
              </a:solidFill>
            </a:endParaRPr>
          </a:p>
        </p:txBody>
      </p:sp>
    </p:spTree>
    <p:extLst>
      <p:ext uri="{BB962C8B-B14F-4D97-AF65-F5344CB8AC3E}">
        <p14:creationId xmlns:p14="http://schemas.microsoft.com/office/powerpoint/2010/main" val="256559664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زنان درواقع نمادی از طبيعت هستند که مورد تعرض قرار گرفته است و منفعل </a:t>
            </a:r>
            <a:r>
              <a:rPr lang="fa-IR" smtClean="0">
                <a:cs typeface="B Nazanin" panose="00000400000000000000" pitchFamily="2" charset="-78"/>
              </a:rPr>
              <a:t>شده است</a:t>
            </a:r>
            <a:r>
              <a:rPr lang="fa-IR">
                <a:cs typeface="B Nazanin" panose="00000400000000000000" pitchFamily="2" charset="-78"/>
              </a:rPr>
              <a:t>.</a:t>
            </a:r>
            <a:br>
              <a:rPr lang="fa-IR">
                <a:cs typeface="B Nazanin" panose="00000400000000000000" pitchFamily="2" charset="-78"/>
              </a:rPr>
            </a:br>
            <a:r>
              <a:rPr lang="fa-IR">
                <a:cs typeface="B Nazanin" panose="00000400000000000000" pitchFamily="2" charset="-78"/>
              </a:rPr>
              <a:t>تنها راه برای حل بحران، ترویج بازگشت به طبيعت و برقراری مجدد </a:t>
            </a:r>
            <a:r>
              <a:rPr lang="fa-IR" smtClean="0">
                <a:cs typeface="B Nazanin" panose="00000400000000000000" pitchFamily="2" charset="-78"/>
              </a:rPr>
              <a:t>رابطه اوليه زنان با</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محيطزیست است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730326" y="3995225"/>
            <a:ext cx="4445391" cy="1125415"/>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زنان درواقع نمادی از طبيعت هستند</a:t>
            </a:r>
            <a:endParaRPr lang="fa-IR"/>
          </a:p>
        </p:txBody>
      </p:sp>
    </p:spTree>
    <p:extLst>
      <p:ext uri="{BB962C8B-B14F-4D97-AF65-F5344CB8AC3E}">
        <p14:creationId xmlns:p14="http://schemas.microsoft.com/office/powerpoint/2010/main" val="33036702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a:solidFill>
                  <a:srgbClr val="FF0000"/>
                </a:solidFill>
                <a:cs typeface="B Nazanin" panose="00000400000000000000" pitchFamily="2" charset="-78"/>
              </a:rPr>
              <a:t>مقایسه</a:t>
            </a:r>
            <a:endParaRPr lang="fa-IR">
              <a:solidFill>
                <a:srgbClr val="FF0000"/>
              </a:solidFill>
              <a:cs typeface="B Nazanin" panose="00000400000000000000" pitchFamily="2" charset="-78"/>
            </a:endParaRPr>
          </a:p>
        </p:txBody>
      </p:sp>
      <p:sp>
        <p:nvSpPr>
          <p:cNvPr id="3" name="Content Placeholder 2"/>
          <p:cNvSpPr>
            <a:spLocks noGrp="1"/>
          </p:cNvSpPr>
          <p:nvPr>
            <p:ph idx="1"/>
          </p:nvPr>
        </p:nvSpPr>
        <p:spPr>
          <a:xfrm>
            <a:off x="4951828" y="1825625"/>
            <a:ext cx="6401972" cy="4351338"/>
          </a:xfrm>
        </p:spPr>
        <p:txBody>
          <a:bodyPr>
            <a:normAutofit/>
          </a:bodyPr>
          <a:lstStyle/>
          <a:p>
            <a:pPr algn="just"/>
            <a:r>
              <a:rPr lang="fa-IR" smtClean="0">
                <a:cs typeface="B Nazanin" panose="00000400000000000000" pitchFamily="2" charset="-78"/>
              </a:rPr>
              <a:t>رویکردهای </a:t>
            </a:r>
            <a:r>
              <a:rPr lang="fa-IR">
                <a:cs typeface="B Nazanin" panose="00000400000000000000" pitchFamily="2" charset="-78"/>
              </a:rPr>
              <a:t>توسعه، پساتوسعه، اکوفمنيسم </a:t>
            </a:r>
            <a:r>
              <a:rPr lang="fa-IR" smtClean="0">
                <a:cs typeface="B Nazanin" panose="00000400000000000000" pitchFamily="2" charset="-78"/>
              </a:rPr>
              <a:t>و اکوسوسياليسم نسبت به رویکرد پوششي تفاوتهایي </a:t>
            </a:r>
            <a:r>
              <a:rPr lang="fa-IR">
                <a:cs typeface="B Nazanin" panose="00000400000000000000" pitchFamily="2" charset="-78"/>
              </a:rPr>
              <a:t>دارند که آن را متمایز و </a:t>
            </a:r>
            <a:r>
              <a:rPr lang="fa-IR" smtClean="0">
                <a:cs typeface="B Nazanin" panose="00000400000000000000" pitchFamily="2" charset="-78"/>
              </a:rPr>
              <a:t>خاص مي کند</a:t>
            </a:r>
            <a:r>
              <a:rPr lang="fa-IR">
                <a:cs typeface="B Nazanin" panose="00000400000000000000" pitchFamily="2" charset="-78"/>
              </a:rPr>
              <a:t>. </a:t>
            </a:r>
            <a:r>
              <a:rPr lang="fa-IR" smtClean="0">
                <a:cs typeface="B Nazanin" panose="00000400000000000000" pitchFamily="2" charset="-78"/>
              </a:rPr>
              <a:t>یکي </a:t>
            </a:r>
            <a:r>
              <a:rPr lang="fa-IR">
                <a:cs typeface="B Nazanin" panose="00000400000000000000" pitchFamily="2" charset="-78"/>
              </a:rPr>
              <a:t>از </a:t>
            </a:r>
            <a:r>
              <a:rPr lang="fa-IR" smtClean="0">
                <a:cs typeface="B Nazanin" panose="00000400000000000000" pitchFamily="2" charset="-78"/>
              </a:rPr>
              <a:t>جامع ترین نقدهایي که به پساتوسعه </a:t>
            </a:r>
            <a:r>
              <a:rPr lang="fa-IR">
                <a:cs typeface="B Nazanin" panose="00000400000000000000" pitchFamily="2" charset="-78"/>
              </a:rPr>
              <a:t>وارد است توسط استوارت کوربریج بيان شده است «</a:t>
            </a:r>
            <a:r>
              <a:rPr lang="fa-IR" smtClean="0">
                <a:cs typeface="B Nazanin" panose="00000400000000000000" pitchFamily="2" charset="-78"/>
              </a:rPr>
              <a:t>مؤلفه های پساتوسعه اغلب</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گرفتار اشتباهات زیر هسعتند</a:t>
            </a:r>
            <a:r>
              <a:rPr lang="fa-IR" smtClean="0">
                <a:cs typeface="B Nazanin" panose="00000400000000000000" pitchFamily="2" charset="-78"/>
              </a:rPr>
              <a:t>:</a:t>
            </a: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pic>
        <p:nvPicPr>
          <p:cNvPr id="4" name="Picture 3"/>
          <p:cNvPicPr>
            <a:picLocks noChangeAspect="1"/>
          </p:cNvPicPr>
          <p:nvPr/>
        </p:nvPicPr>
        <p:blipFill>
          <a:blip r:embed="rId2"/>
          <a:stretch>
            <a:fillRect/>
          </a:stretch>
        </p:blipFill>
        <p:spPr>
          <a:xfrm>
            <a:off x="838199" y="1690688"/>
            <a:ext cx="3874477" cy="3458088"/>
          </a:xfrm>
          <a:prstGeom prst="rect">
            <a:avLst/>
          </a:prstGeom>
        </p:spPr>
      </p:pic>
      <p:sp>
        <p:nvSpPr>
          <p:cNvPr id="5" name="TextBox 4"/>
          <p:cNvSpPr txBox="1"/>
          <p:nvPr/>
        </p:nvSpPr>
        <p:spPr>
          <a:xfrm>
            <a:off x="1181686" y="5500468"/>
            <a:ext cx="2602523" cy="523220"/>
          </a:xfrm>
          <a:prstGeom prst="rect">
            <a:avLst/>
          </a:prstGeom>
          <a:noFill/>
        </p:spPr>
        <p:txBody>
          <a:bodyPr wrap="square" rtlCol="1">
            <a:spAutoFit/>
          </a:bodyPr>
          <a:lstStyle/>
          <a:p>
            <a:pPr algn="ctr"/>
            <a:r>
              <a:rPr lang="fa-IR" sz="2800">
                <a:solidFill>
                  <a:srgbClr val="FF0000"/>
                </a:solidFill>
                <a:cs typeface="B Nazanin" panose="00000400000000000000" pitchFamily="2" charset="-78"/>
              </a:rPr>
              <a:t>استوارت کوربریج</a:t>
            </a:r>
            <a:endParaRPr lang="fa-IR">
              <a:solidFill>
                <a:srgbClr val="FF0000"/>
              </a:solidFill>
            </a:endParaRPr>
          </a:p>
        </p:txBody>
      </p:sp>
    </p:spTree>
    <p:extLst>
      <p:ext uri="{BB962C8B-B14F-4D97-AF65-F5344CB8AC3E}">
        <p14:creationId xmlns:p14="http://schemas.microsoft.com/office/powerpoint/2010/main" val="15163904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smtClean="0">
                <a:cs typeface="B Nazanin" panose="00000400000000000000" pitchFamily="2" charset="-78"/>
              </a:rPr>
              <a:t>نتيجه گيریهای غير منطقي </a:t>
            </a:r>
            <a:r>
              <a:rPr lang="fa-IR">
                <a:cs typeface="B Nazanin" panose="00000400000000000000" pitchFamily="2" charset="-78"/>
              </a:rPr>
              <a:t>(</a:t>
            </a:r>
            <a:r>
              <a:rPr lang="fa-IR" smtClean="0">
                <a:cs typeface="B Nazanin" panose="00000400000000000000" pitchFamily="2" charset="-78"/>
              </a:rPr>
              <a:t>مثلاً شکست یک پروژه را دستاویزی </a:t>
            </a:r>
            <a:r>
              <a:rPr lang="fa-IR">
                <a:cs typeface="B Nazanin" panose="00000400000000000000" pitchFamily="2" charset="-78"/>
              </a:rPr>
              <a:t>برای سرزنش کل توسعه قرار دادن)، تقابلهای بيهوده و غير مفيد (</a:t>
            </a:r>
            <a:r>
              <a:rPr lang="fa-IR" smtClean="0">
                <a:cs typeface="B Nazanin" panose="00000400000000000000" pitchFamily="2" charset="-78"/>
              </a:rPr>
              <a:t>مدرنيته </a:t>
            </a:r>
            <a:r>
              <a:rPr lang="fa-IR">
                <a:cs typeface="B Nazanin" panose="00000400000000000000" pitchFamily="2" charset="-78"/>
              </a:rPr>
              <a:t>بعد </a:t>
            </a:r>
            <a:r>
              <a:rPr lang="fa-IR" smtClean="0">
                <a:cs typeface="B Nazanin" panose="00000400000000000000" pitchFamily="2" charset="-78"/>
              </a:rPr>
              <a:t>و ضد </a:t>
            </a:r>
            <a:r>
              <a:rPr lang="fa-IR">
                <a:cs typeface="B Nazanin" panose="00000400000000000000" pitchFamily="2" charset="-78"/>
              </a:rPr>
              <a:t>مدرنيته خوب)، استنتاجهای نادرست (همه </a:t>
            </a:r>
            <a:r>
              <a:rPr lang="fa-IR" smtClean="0">
                <a:cs typeface="B Nazanin" panose="00000400000000000000" pitchFamily="2" charset="-78"/>
              </a:rPr>
              <a:t>مسائل نتيجه سرمایهداری </a:t>
            </a:r>
            <a:r>
              <a:rPr lang="fa-IR">
                <a:cs typeface="B Nazanin" panose="00000400000000000000" pitchFamily="2" charset="-78"/>
              </a:rPr>
              <a:t>جهعاني </a:t>
            </a:r>
            <a:r>
              <a:rPr lang="fa-IR" smtClean="0">
                <a:cs typeface="B Nazanin" panose="00000400000000000000" pitchFamily="2" charset="-78"/>
              </a:rPr>
              <a:t>است) و</a:t>
            </a:r>
            <a:r>
              <a:rPr lang="fa-IR">
                <a:cs typeface="B Nazanin" panose="00000400000000000000" pitchFamily="2" charset="-78"/>
              </a:rPr>
              <a:t>...» </a:t>
            </a:r>
            <a:r>
              <a:rPr lang="fa-IR" smtClean="0">
                <a:cs typeface="B Nazanin" panose="00000400000000000000" pitchFamily="2" charset="-78"/>
              </a:rPr>
              <a:t>(</a:t>
            </a:r>
            <a:r>
              <a:rPr lang="en-US" smtClean="0">
                <a:cs typeface="B Nazanin" panose="00000400000000000000" pitchFamily="2" charset="-78"/>
              </a:rPr>
              <a:t>Brigg</a:t>
            </a:r>
            <a:r>
              <a:rPr lang="en-US">
                <a:cs typeface="B Nazanin" panose="00000400000000000000" pitchFamily="2" charset="-78"/>
              </a:rPr>
              <a:t>, </a:t>
            </a:r>
            <a:r>
              <a:rPr lang="en-US" smtClean="0">
                <a:cs typeface="B Nazanin" panose="00000400000000000000" pitchFamily="2" charset="-78"/>
              </a:rPr>
              <a:t>2002</a:t>
            </a:r>
            <a:r>
              <a:rPr lang="fa-IR" smtClean="0">
                <a:cs typeface="B Nazanin" panose="00000400000000000000" pitchFamily="2" charset="-78"/>
              </a:rPr>
              <a:t>) در </a:t>
            </a:r>
            <a:r>
              <a:rPr lang="fa-IR">
                <a:cs typeface="B Nazanin" panose="00000400000000000000" pitchFamily="2" charset="-78"/>
              </a:rPr>
              <a:t>حالي که رویکرد پوششي همانگونه </a:t>
            </a:r>
            <a:r>
              <a:rPr lang="fa-IR" smtClean="0">
                <a:cs typeface="B Nazanin" panose="00000400000000000000" pitchFamily="2" charset="-78"/>
              </a:rPr>
              <a:t>که بيان شد </a:t>
            </a:r>
            <a:r>
              <a:rPr lang="fa-IR">
                <a:cs typeface="B Nazanin" panose="00000400000000000000" pitchFamily="2" charset="-78"/>
              </a:rPr>
              <a:t>قائل </a:t>
            </a:r>
            <a:r>
              <a:rPr lang="fa-IR" smtClean="0">
                <a:cs typeface="B Nazanin" panose="00000400000000000000" pitchFamily="2" charset="-78"/>
              </a:rPr>
              <a:t>به چنين دسته بندیهای </a:t>
            </a:r>
            <a:r>
              <a:rPr lang="fa-IR">
                <a:cs typeface="B Nazanin" panose="00000400000000000000" pitchFamily="2" charset="-78"/>
              </a:rPr>
              <a:t>نيست و گاه از تجارب کشورهای غربي برای بهبود شرایط بهره برده </a:t>
            </a:r>
            <a:r>
              <a:rPr lang="fa-IR" smtClean="0">
                <a:cs typeface="B Nazanin" panose="00000400000000000000" pitchFamily="2" charset="-78"/>
              </a:rPr>
              <a:t>است و مدرنيته </a:t>
            </a:r>
            <a:r>
              <a:rPr lang="fa-IR">
                <a:cs typeface="B Nazanin" panose="00000400000000000000" pitchFamily="2" charset="-78"/>
              </a:rPr>
              <a:t>و دستاوردهایش را مضر نميداند</a:t>
            </a:r>
            <a:endParaRPr lang="fa-IR"/>
          </a:p>
        </p:txBody>
      </p:sp>
      <p:sp>
        <p:nvSpPr>
          <p:cNvPr id="4" name="Flowchart: Process 3"/>
          <p:cNvSpPr/>
          <p:nvPr/>
        </p:nvSpPr>
        <p:spPr>
          <a:xfrm>
            <a:off x="1463040" y="4473526"/>
            <a:ext cx="3910818" cy="1266092"/>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رویکرد پوششي</a:t>
            </a:r>
            <a:endParaRPr lang="fa-IR"/>
          </a:p>
        </p:txBody>
      </p:sp>
    </p:spTree>
    <p:extLst>
      <p:ext uri="{BB962C8B-B14F-4D97-AF65-F5344CB8AC3E}">
        <p14:creationId xmlns:p14="http://schemas.microsoft.com/office/powerpoint/2010/main" val="49363349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normAutofit/>
          </a:bodyPr>
          <a:lstStyle/>
          <a:p>
            <a:pPr algn="just"/>
            <a:r>
              <a:rPr lang="fa-IR">
                <a:cs typeface="B Nazanin" panose="00000400000000000000" pitchFamily="2" charset="-78"/>
              </a:rPr>
              <a:t>همچنين در محافل </a:t>
            </a:r>
            <a:r>
              <a:rPr lang="fa-IR" smtClean="0">
                <a:cs typeface="B Nazanin" panose="00000400000000000000" pitchFamily="2" charset="-78"/>
              </a:rPr>
              <a:t>علمي</a:t>
            </a:r>
            <a:r>
              <a:rPr lang="fa-IR">
                <a:cs typeface="B Nazanin" panose="00000400000000000000" pitchFamily="2" charset="-78"/>
              </a:rPr>
              <a:t>، پساتوسعه </a:t>
            </a:r>
            <a:r>
              <a:rPr lang="fa-IR" smtClean="0">
                <a:cs typeface="B Nazanin" panose="00000400000000000000" pitchFamily="2" charset="-78"/>
              </a:rPr>
              <a:t>به دليل </a:t>
            </a:r>
            <a:r>
              <a:rPr lang="fa-IR">
                <a:cs typeface="B Nazanin" panose="00000400000000000000" pitchFamily="2" charset="-78"/>
              </a:rPr>
              <a:t>دیدگاه پسامدرنش </a:t>
            </a:r>
            <a:r>
              <a:rPr lang="fa-IR" smtClean="0">
                <a:cs typeface="B Nazanin" panose="00000400000000000000" pitchFamily="2" charset="-78"/>
              </a:rPr>
              <a:t>مورد نقد قرار گرفته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است، یکي از نقدهای واردشده بر پساتوسعه این </a:t>
            </a:r>
            <a:r>
              <a:rPr lang="fa-IR" smtClean="0">
                <a:cs typeface="B Nazanin" panose="00000400000000000000" pitchFamily="2" charset="-78"/>
              </a:rPr>
              <a:t>است که سوای رهایي بخش بودن </a:t>
            </a:r>
            <a:r>
              <a:rPr lang="fa-IR">
                <a:cs typeface="B Nazanin" panose="00000400000000000000" pitchFamily="2" charset="-78"/>
              </a:rPr>
              <a:t>آن،</a:t>
            </a:r>
            <a:br>
              <a:rPr lang="fa-IR">
                <a:cs typeface="B Nazanin" panose="00000400000000000000" pitchFamily="2" charset="-78"/>
              </a:rPr>
            </a:br>
            <a:r>
              <a:rPr lang="fa-IR">
                <a:cs typeface="B Nazanin" panose="00000400000000000000" pitchFamily="2" charset="-78"/>
              </a:rPr>
              <a:t>فقط انتقاد ميکند و </a:t>
            </a:r>
            <a:r>
              <a:rPr lang="fa-IR" smtClean="0">
                <a:cs typeface="B Nazanin" panose="00000400000000000000" pitchFamily="2" charset="-78"/>
              </a:rPr>
              <a:t>برنامه ای برای جایگزیني توسعه ندارد (</a:t>
            </a:r>
            <a:r>
              <a:rPr lang="en-US" smtClean="0">
                <a:cs typeface="B Nazanin" panose="00000400000000000000" pitchFamily="2" charset="-78"/>
              </a:rPr>
              <a:t>(Pieterse</a:t>
            </a:r>
            <a:r>
              <a:rPr lang="en-US">
                <a:cs typeface="B Nazanin" panose="00000400000000000000" pitchFamily="2" charset="-78"/>
              </a:rPr>
              <a:t>, 2000: 184</a:t>
            </a:r>
            <a:r>
              <a:rPr lang="fa-IR" smtClean="0">
                <a:cs typeface="B Nazanin" panose="00000400000000000000" pitchFamily="2" charset="-78"/>
              </a:rPr>
              <a:t>چنين نقدی </a:t>
            </a:r>
            <a:r>
              <a:rPr lang="fa-IR">
                <a:cs typeface="B Nazanin" panose="00000400000000000000" pitchFamily="2" charset="-78"/>
              </a:rPr>
              <a:t>به خيلي از </a:t>
            </a:r>
            <a:r>
              <a:rPr lang="fa-IR" smtClean="0">
                <a:cs typeface="B Nazanin" panose="00000400000000000000" pitchFamily="2" charset="-78"/>
              </a:rPr>
              <a:t>نظریه های مبتني بر پست مدرنيسم </a:t>
            </a:r>
            <a:r>
              <a:rPr lang="fa-IR">
                <a:cs typeface="B Nazanin" panose="00000400000000000000" pitchFamily="2" charset="-78"/>
              </a:rPr>
              <a:t>وارد </a:t>
            </a:r>
            <a:r>
              <a:rPr lang="fa-IR" smtClean="0">
                <a:cs typeface="B Nazanin" panose="00000400000000000000" pitchFamily="2" charset="-78"/>
              </a:rPr>
              <a:t>است </a:t>
            </a:r>
            <a:r>
              <a:rPr lang="fa-IR">
                <a:cs typeface="B Nazanin" panose="00000400000000000000" pitchFamily="2" charset="-78"/>
              </a:rPr>
              <a:t>و </a:t>
            </a:r>
            <a:r>
              <a:rPr lang="fa-IR" smtClean="0">
                <a:cs typeface="B Nazanin" panose="00000400000000000000" pitchFamily="2" charset="-78"/>
              </a:rPr>
              <a:t>پيشتر </a:t>
            </a:r>
            <a:r>
              <a:rPr lang="fa-IR">
                <a:cs typeface="B Nazanin" panose="00000400000000000000" pitchFamily="2" charset="-78"/>
              </a:rPr>
              <a:t>آن را </a:t>
            </a:r>
            <a:r>
              <a:rPr lang="fa-IR" smtClean="0">
                <a:cs typeface="B Nazanin" panose="00000400000000000000" pitchFamily="2" charset="-78"/>
              </a:rPr>
              <a:t>نظری ميدانند</a:t>
            </a:r>
            <a:r>
              <a:rPr lang="fa-IR">
                <a:cs typeface="B Nazanin" panose="00000400000000000000" pitchFamily="2" charset="-78"/>
              </a:rPr>
              <a:t>. در حالي که رویکردهایي نظير پوشش از </a:t>
            </a:r>
            <a:r>
              <a:rPr lang="fa-IR" smtClean="0">
                <a:cs typeface="B Nazanin" panose="00000400000000000000" pitchFamily="2" charset="-78"/>
              </a:rPr>
              <a:t>سطح </a:t>
            </a:r>
            <a:r>
              <a:rPr lang="fa-IR">
                <a:cs typeface="B Nazanin" panose="00000400000000000000" pitchFamily="2" charset="-78"/>
              </a:rPr>
              <a:t>انتزاع نظری فراتر رفته و </a:t>
            </a:r>
            <a:r>
              <a:rPr lang="fa-IR" smtClean="0">
                <a:cs typeface="B Nazanin" panose="00000400000000000000" pitchFamily="2" charset="-78"/>
              </a:rPr>
              <a:t>برنامه های ملي </a:t>
            </a:r>
            <a:r>
              <a:rPr lang="fa-IR">
                <a:cs typeface="B Nazanin" panose="00000400000000000000" pitchFamily="2" charset="-78"/>
              </a:rPr>
              <a:t>و کاربردی برای تغيير وضعيت </a:t>
            </a:r>
            <a:r>
              <a:rPr lang="fa-IR" smtClean="0">
                <a:cs typeface="B Nazanin" panose="00000400000000000000" pitchFamily="2" charset="-78"/>
              </a:rPr>
              <a:t>ارائه </a:t>
            </a:r>
            <a:r>
              <a:rPr lang="fa-IR">
                <a:cs typeface="B Nazanin" panose="00000400000000000000" pitchFamily="2" charset="-78"/>
              </a:rPr>
              <a:t>ميدهند؛ بنابراین ميتوان نظریه پوشش را </a:t>
            </a:r>
            <a:r>
              <a:rPr lang="fa-IR" smtClean="0">
                <a:cs typeface="B Nazanin" panose="00000400000000000000" pitchFamily="2" charset="-78"/>
              </a:rPr>
              <a:t>برنامه ملي </a:t>
            </a:r>
            <a:r>
              <a:rPr lang="fa-IR">
                <a:cs typeface="B Nazanin" panose="00000400000000000000" pitchFamily="2" charset="-78"/>
              </a:rPr>
              <a:t>دانست که افزون بر انتقاد، دارای دستورالعملهای </a:t>
            </a:r>
            <a:r>
              <a:rPr lang="fa-IR" smtClean="0">
                <a:cs typeface="B Nazanin" panose="00000400000000000000" pitchFamily="2" charset="-78"/>
              </a:rPr>
              <a:t>عملي </a:t>
            </a:r>
            <a:r>
              <a:rPr lang="fa-IR">
                <a:cs typeface="B Nazanin" panose="00000400000000000000" pitchFamily="2" charset="-78"/>
              </a:rPr>
              <a:t>نيز هست </a:t>
            </a:r>
            <a:endParaRPr lang="fa-IR" smtClean="0">
              <a:cs typeface="B Nazanin" panose="00000400000000000000" pitchFamily="2" charset="-78"/>
            </a:endParaRPr>
          </a:p>
          <a:p>
            <a:pPr algn="just"/>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322363" y="4839286"/>
            <a:ext cx="3460652" cy="984739"/>
          </a:xfrm>
          <a:prstGeom prst="flowChart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پساتوسعه</a:t>
            </a:r>
            <a:endParaRPr lang="fa-IR"/>
          </a:p>
        </p:txBody>
      </p:sp>
    </p:spTree>
    <p:extLst>
      <p:ext uri="{BB962C8B-B14F-4D97-AF65-F5344CB8AC3E}">
        <p14:creationId xmlns:p14="http://schemas.microsoft.com/office/powerpoint/2010/main" val="9950821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Nazanin" panose="00000400000000000000" pitchFamily="2" charset="-78"/>
            </a:endParaRPr>
          </a:p>
        </p:txBody>
      </p:sp>
      <p:sp>
        <p:nvSpPr>
          <p:cNvPr id="3" name="Content Placeholder 2"/>
          <p:cNvSpPr>
            <a:spLocks noGrp="1"/>
          </p:cNvSpPr>
          <p:nvPr>
            <p:ph idx="1"/>
          </p:nvPr>
        </p:nvSpPr>
        <p:spPr/>
        <p:txBody>
          <a:bodyPr/>
          <a:lstStyle/>
          <a:p>
            <a:pPr algn="just"/>
            <a:r>
              <a:rPr lang="fa-IR">
                <a:cs typeface="B Nazanin" panose="00000400000000000000" pitchFamily="2" charset="-78"/>
              </a:rPr>
              <a:t>در پساتوسعه، نسبت به اجتماعهای محلي و سنت فرهنگي، موضعي غير انتقادی </a:t>
            </a:r>
            <a:r>
              <a:rPr lang="fa-IR" smtClean="0">
                <a:cs typeface="B Nazanin" panose="00000400000000000000" pitchFamily="2" charset="-78"/>
              </a:rPr>
              <a:t>وجود</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دارد. متون پساتوسعه، زندگي آرماني در </a:t>
            </a:r>
            <a:r>
              <a:rPr lang="fa-IR" smtClean="0">
                <a:cs typeface="B Nazanin" panose="00000400000000000000" pitchFamily="2" charset="-78"/>
              </a:rPr>
              <a:t>اجتماع های پيشامدرن </a:t>
            </a:r>
            <a:r>
              <a:rPr lang="fa-IR">
                <a:cs typeface="B Nazanin" panose="00000400000000000000" pitchFamily="2" charset="-78"/>
              </a:rPr>
              <a:t>را </a:t>
            </a:r>
            <a:r>
              <a:rPr lang="fa-IR" smtClean="0">
                <a:cs typeface="B Nazanin" panose="00000400000000000000" pitchFamily="2" charset="-78"/>
              </a:rPr>
              <a:t>به عنوان آخرین پناهگاه</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وحشيهای نجيب پيشنهاد </a:t>
            </a:r>
            <a:r>
              <a:rPr lang="fa-IR" smtClean="0">
                <a:cs typeface="B Nazanin" panose="00000400000000000000" pitchFamily="2" charset="-78"/>
              </a:rPr>
              <a:t>ميکنند </a:t>
            </a:r>
            <a:r>
              <a:rPr lang="fa-IR">
                <a:cs typeface="B Nazanin" panose="00000400000000000000" pitchFamily="2" charset="-78"/>
              </a:rPr>
              <a:t>و </a:t>
            </a:r>
            <a:r>
              <a:rPr lang="fa-IR" smtClean="0">
                <a:cs typeface="B Nazanin" panose="00000400000000000000" pitchFamily="2" charset="-78"/>
              </a:rPr>
              <a:t>برای سرپوش گذاشتن بر واقعيت تلخ نداشتن</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جایگزین برای توسعه، به تخيل رمانتيک روی ميآورند </a:t>
            </a:r>
            <a:r>
              <a:rPr lang="fa-IR" smtClean="0">
                <a:cs typeface="B Nazanin" panose="00000400000000000000" pitchFamily="2" charset="-78"/>
              </a:rPr>
              <a:t>(</a:t>
            </a:r>
            <a:r>
              <a:rPr lang="en-US" smtClean="0">
                <a:cs typeface="B Nazanin" panose="00000400000000000000" pitchFamily="2" charset="-78"/>
              </a:rPr>
              <a:t>kiely</a:t>
            </a:r>
            <a:r>
              <a:rPr lang="en-US">
                <a:cs typeface="B Nazanin" panose="00000400000000000000" pitchFamily="2" charset="-78"/>
              </a:rPr>
              <a:t>, </a:t>
            </a:r>
            <a:r>
              <a:rPr lang="en-US" smtClean="0">
                <a:cs typeface="B Nazanin" panose="00000400000000000000" pitchFamily="2" charset="-78"/>
              </a:rPr>
              <a:t>1999</a:t>
            </a:r>
            <a:r>
              <a:rPr lang="fa-IR" smtClean="0">
                <a:cs typeface="B Nazanin" panose="00000400000000000000" pitchFamily="2" charset="-78"/>
              </a:rPr>
              <a:t>) در </a:t>
            </a:r>
            <a:r>
              <a:rPr lang="fa-IR">
                <a:cs typeface="B Nazanin" panose="00000400000000000000" pitchFamily="2" charset="-78"/>
              </a:rPr>
              <a:t>حالي که </a:t>
            </a:r>
            <a:r>
              <a:rPr lang="fa-IR" smtClean="0">
                <a:cs typeface="B Nazanin" panose="00000400000000000000" pitchFamily="2" charset="-78"/>
              </a:rPr>
              <a:t>پوشش</a:t>
            </a:r>
            <a:r>
              <a:rPr lang="fa-IR">
                <a:cs typeface="B Nazanin" panose="00000400000000000000" pitchFamily="2" charset="-78"/>
              </a:rPr>
              <a:t/>
            </a:r>
            <a:br>
              <a:rPr lang="fa-IR">
                <a:cs typeface="B Nazanin" panose="00000400000000000000" pitchFamily="2" charset="-78"/>
              </a:rPr>
            </a:br>
            <a:r>
              <a:rPr lang="fa-IR">
                <a:cs typeface="B Nazanin" panose="00000400000000000000" pitchFamily="2" charset="-78"/>
              </a:rPr>
              <a:t>گفتماني باز، سازنده، </a:t>
            </a:r>
            <a:r>
              <a:rPr lang="fa-IR" smtClean="0">
                <a:cs typeface="B Nazanin" panose="00000400000000000000" pitchFamily="2" charset="-78"/>
              </a:rPr>
              <a:t>زاینده </a:t>
            </a:r>
            <a:r>
              <a:rPr lang="fa-IR">
                <a:cs typeface="B Nazanin" panose="00000400000000000000" pitchFamily="2" charset="-78"/>
              </a:rPr>
              <a:t>و </a:t>
            </a:r>
            <a:r>
              <a:rPr lang="fa-IR" smtClean="0">
                <a:cs typeface="B Nazanin" panose="00000400000000000000" pitchFamily="2" charset="-78"/>
              </a:rPr>
              <a:t>حساس است </a:t>
            </a:r>
            <a:r>
              <a:rPr lang="fa-IR">
                <a:cs typeface="B Nazanin" panose="00000400000000000000" pitchFamily="2" charset="-78"/>
              </a:rPr>
              <a:t>و </a:t>
            </a:r>
            <a:r>
              <a:rPr lang="fa-IR" smtClean="0">
                <a:cs typeface="B Nazanin" panose="00000400000000000000" pitchFamily="2" charset="-78"/>
              </a:rPr>
              <a:t>نسبت </a:t>
            </a:r>
            <a:r>
              <a:rPr lang="fa-IR">
                <a:cs typeface="B Nazanin" panose="00000400000000000000" pitchFamily="2" charset="-78"/>
              </a:rPr>
              <a:t>بعه </a:t>
            </a:r>
            <a:r>
              <a:rPr lang="fa-IR" smtClean="0">
                <a:cs typeface="B Nazanin" panose="00000400000000000000" pitchFamily="2" charset="-78"/>
              </a:rPr>
              <a:t>واقعيتهای زندگي روزمره </a:t>
            </a:r>
            <a:r>
              <a:rPr lang="fa-IR">
                <a:cs typeface="B Nazanin" panose="00000400000000000000" pitchFamily="2" charset="-78"/>
              </a:rPr>
              <a:t>حساس است. </a:t>
            </a:r>
            <a:endParaRPr lang="fa-IR" smtClean="0">
              <a:cs typeface="B Nazanin" panose="00000400000000000000" pitchFamily="2" charset="-78"/>
            </a:endParaRPr>
          </a:p>
          <a:p>
            <a:pPr marL="0" indent="0" algn="just">
              <a:buNone/>
            </a:pPr>
            <a:r>
              <a:rPr lang="fa-IR">
                <a:cs typeface="B Nazanin" panose="00000400000000000000" pitchFamily="2" charset="-78"/>
              </a:rPr>
              <a:t/>
            </a:r>
            <a:br>
              <a:rPr lang="fa-IR">
                <a:cs typeface="B Nazanin" panose="00000400000000000000" pitchFamily="2" charset="-78"/>
              </a:rPr>
            </a:br>
            <a:endParaRPr lang="fa-IR">
              <a:cs typeface="B Nazanin" panose="00000400000000000000" pitchFamily="2" charset="-78"/>
            </a:endParaRPr>
          </a:p>
        </p:txBody>
      </p:sp>
      <p:sp>
        <p:nvSpPr>
          <p:cNvPr id="4" name="Flowchart: Process 3"/>
          <p:cNvSpPr/>
          <p:nvPr/>
        </p:nvSpPr>
        <p:spPr>
          <a:xfrm>
            <a:off x="1406769" y="4403188"/>
            <a:ext cx="3277773" cy="1167618"/>
          </a:xfrm>
          <a:prstGeom prst="flowChartProcess">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a:solidFill>
                  <a:prstClr val="black"/>
                </a:solidFill>
                <a:cs typeface="B Nazanin" panose="00000400000000000000" pitchFamily="2" charset="-78"/>
              </a:rPr>
              <a:t> اجتماعهای </a:t>
            </a:r>
            <a:r>
              <a:rPr lang="fa-IR" sz="2800" smtClean="0">
                <a:solidFill>
                  <a:prstClr val="black"/>
                </a:solidFill>
                <a:cs typeface="B Nazanin" panose="00000400000000000000" pitchFamily="2" charset="-78"/>
              </a:rPr>
              <a:t>پيشامدرن </a:t>
            </a:r>
            <a:endParaRPr lang="fa-IR"/>
          </a:p>
        </p:txBody>
      </p:sp>
    </p:spTree>
    <p:extLst>
      <p:ext uri="{BB962C8B-B14F-4D97-AF65-F5344CB8AC3E}">
        <p14:creationId xmlns:p14="http://schemas.microsoft.com/office/powerpoint/2010/main" val="7912540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305</TotalTime>
  <Words>4066</Words>
  <Application>Microsoft Office PowerPoint</Application>
  <PresentationFormat>Widescreen</PresentationFormat>
  <Paragraphs>249</Paragraphs>
  <Slides>112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112</vt:i4>
      </vt:variant>
    </vt:vector>
  </HeadingPairs>
  <TitlesOfParts>
    <vt:vector size="118" baseType="lpstr">
      <vt:lpstr>Arial</vt:lpstr>
      <vt:lpstr>B Nazanin</vt:lpstr>
      <vt:lpstr>Calibri</vt:lpstr>
      <vt:lpstr>Calibri Light</vt:lpstr>
      <vt:lpstr>Times New Roman</vt:lpstr>
      <vt:lpstr>Office Theme</vt:lpstr>
      <vt:lpstr>عنوان مقاله: پوشش (دربرگیری)،رویکردی نوین در پساتوسعه </vt:lpstr>
      <vt:lpstr>PowerPoint Presentation</vt:lpstr>
      <vt:lpstr>PowerPoint Presentation</vt:lpstr>
      <vt:lpstr>نتایج زیر نيز به دست آمده است:</vt:lpstr>
      <vt:lpstr>کلیدواژه ها: </vt:lpstr>
      <vt:lpstr>مقدّمه مسئله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پیشینه پژوهش</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گفتمان توسعه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رائول پربيش سلسو فورتادو و اسوالدو سونکل از مهمترین صاحبنظران این رویکرد هستند.</vt:lpstr>
      <vt:lpstr>PowerPoint Presentation</vt:lpstr>
      <vt:lpstr>PowerPoint Presentation</vt:lpstr>
      <vt:lpstr>PowerPoint Presentation</vt:lpstr>
      <vt:lpstr>PowerPoint Presentation</vt:lpstr>
      <vt:lpstr>PowerPoint Presentation</vt:lpstr>
      <vt:lpstr>پساتوسعه، بستری برای نقد گفتمان توسعه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پوشش (Envelopment) رویکرد نوین پساتوسعه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رویکردهای هم ارز رویکرد پوششی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مقایسه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تنیجه گیری</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 پوشش (دربرگیری)،رویکردی نوین در پساتوسعه</dc:title>
  <dc:creator>MaZz!i</dc:creator>
  <cp:lastModifiedBy>MaZz!i</cp:lastModifiedBy>
  <cp:revision>117</cp:revision>
  <cp:lastPrinted>2025-01-07T14:37:02Z</cp:lastPrinted>
  <dcterms:created xsi:type="dcterms:W3CDTF">2024-12-14T10:04:03Z</dcterms:created>
  <dcterms:modified xsi:type="dcterms:W3CDTF">2025-01-07T14:54:38Z</dcterms:modified>
</cp:coreProperties>
</file>