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98"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97" r:id="rId25"/>
    <p:sldId id="278" r:id="rId26"/>
    <p:sldId id="296" r:id="rId27"/>
    <p:sldId id="279" r:id="rId28"/>
    <p:sldId id="280" r:id="rId29"/>
    <p:sldId id="281" r:id="rId30"/>
    <p:sldId id="282" r:id="rId31"/>
    <p:sldId id="283" r:id="rId32"/>
    <p:sldId id="295" r:id="rId33"/>
    <p:sldId id="284" r:id="rId34"/>
    <p:sldId id="294" r:id="rId35"/>
    <p:sldId id="285" r:id="rId36"/>
    <p:sldId id="286" r:id="rId37"/>
    <p:sldId id="293" r:id="rId38"/>
    <p:sldId id="287" r:id="rId39"/>
    <p:sldId id="288" r:id="rId40"/>
    <p:sldId id="292" r:id="rId41"/>
    <p:sldId id="289" r:id="rId42"/>
    <p:sldId id="290" r:id="rId43"/>
    <p:sldId id="291"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32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6915E17-1F31-402F-BE76-AA04056FE92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21260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6915E17-1F31-402F-BE76-AA04056FE92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2561207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6915E17-1F31-402F-BE76-AA04056FE92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1018006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6915E17-1F31-402F-BE76-AA04056FE92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582289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915E17-1F31-402F-BE76-AA04056FE92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43988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6915E17-1F31-402F-BE76-AA04056FE92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274585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6915E17-1F31-402F-BE76-AA04056FE921}" type="datetimeFigureOut">
              <a:rPr lang="fa-IR" smtClean="0"/>
              <a:t>09/07/1446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1904472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6915E17-1F31-402F-BE76-AA04056FE921}" type="datetimeFigureOut">
              <a:rPr lang="fa-IR" smtClean="0"/>
              <a:t>09/07/1446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359186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915E17-1F31-402F-BE76-AA04056FE921}" type="datetimeFigureOut">
              <a:rPr lang="fa-IR" smtClean="0"/>
              <a:t>09/07/1446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1128249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5E17-1F31-402F-BE76-AA04056FE92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1474190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5E17-1F31-402F-BE76-AA04056FE92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8AFD0D-F1DC-4986-9DEA-8F37150217A4}" type="slidenum">
              <a:rPr lang="fa-IR" smtClean="0"/>
              <a:t>‹#›</a:t>
            </a:fld>
            <a:endParaRPr lang="fa-IR"/>
          </a:p>
        </p:txBody>
      </p:sp>
    </p:spTree>
    <p:extLst>
      <p:ext uri="{BB962C8B-B14F-4D97-AF65-F5344CB8AC3E}">
        <p14:creationId xmlns:p14="http://schemas.microsoft.com/office/powerpoint/2010/main" val="1304586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6915E17-1F31-402F-BE76-AA04056FE921}" type="datetimeFigureOut">
              <a:rPr lang="fa-IR" smtClean="0"/>
              <a:t>09/07/1446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08AFD0D-F1DC-4986-9DEA-8F37150217A4}" type="slidenum">
              <a:rPr lang="fa-IR" smtClean="0"/>
              <a:t>‹#›</a:t>
            </a:fld>
            <a:endParaRPr lang="fa-IR"/>
          </a:p>
        </p:txBody>
      </p:sp>
    </p:spTree>
    <p:extLst>
      <p:ext uri="{BB962C8B-B14F-4D97-AF65-F5344CB8AC3E}">
        <p14:creationId xmlns:p14="http://schemas.microsoft.com/office/powerpoint/2010/main" val="4090923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000" b="1" smtClean="0">
                <a:solidFill>
                  <a:srgbClr val="FF0000"/>
                </a:solidFill>
                <a:cs typeface="B Nazanin" panose="00000400000000000000" pitchFamily="2" charset="-78"/>
              </a:rPr>
              <a:t>عنوان مقاله:</a:t>
            </a:r>
            <a:r>
              <a:rPr lang="fa-IR" sz="4000" smtClean="0">
                <a:cs typeface="B Nazanin" panose="00000400000000000000" pitchFamily="2" charset="-78"/>
              </a:rPr>
              <a:t>کاریکاتور </a:t>
            </a:r>
            <a:r>
              <a:rPr lang="fa-IR" sz="4000">
                <a:cs typeface="B Nazanin" panose="00000400000000000000" pitchFamily="2" charset="-78"/>
              </a:rPr>
              <a:t>عرب در </a:t>
            </a:r>
            <a:r>
              <a:rPr lang="fa-IR" sz="4000" smtClean="0">
                <a:cs typeface="B Nazanin" panose="00000400000000000000" pitchFamily="2" charset="-78"/>
              </a:rPr>
              <a:t>جهان</a:t>
            </a:r>
            <a:endParaRPr lang="fa-IR" sz="4000">
              <a:cs typeface="B Nazanin" panose="00000400000000000000" pitchFamily="2" charset="-78"/>
            </a:endParaRPr>
          </a:p>
        </p:txBody>
      </p:sp>
      <p:sp>
        <p:nvSpPr>
          <p:cNvPr id="3" name="Subtitle 2"/>
          <p:cNvSpPr>
            <a:spLocks noGrp="1"/>
          </p:cNvSpPr>
          <p:nvPr>
            <p:ph type="subTitle" idx="1"/>
          </p:nvPr>
        </p:nvSpPr>
        <p:spPr>
          <a:xfrm>
            <a:off x="1524000" y="3756074"/>
            <a:ext cx="9144000" cy="1501726"/>
          </a:xfrm>
        </p:spPr>
        <p:txBody>
          <a:bodyPr/>
          <a:lstStyle/>
          <a:p>
            <a:r>
              <a:rPr lang="fa-IR" b="1" smtClean="0">
                <a:solidFill>
                  <a:srgbClr val="FF0000"/>
                </a:solidFill>
                <a:cs typeface="B Nazanin" panose="00000400000000000000" pitchFamily="2" charset="-78"/>
              </a:rPr>
              <a:t>نویسنده</a:t>
            </a:r>
            <a:r>
              <a:rPr lang="fa-IR" b="1" smtClean="0">
                <a:cs typeface="B Nazanin" panose="00000400000000000000" pitchFamily="2" charset="-78"/>
              </a:rPr>
              <a:t>: </a:t>
            </a:r>
            <a:r>
              <a:rPr lang="fa-IR">
                <a:cs typeface="B Nazanin" panose="00000400000000000000" pitchFamily="2" charset="-78"/>
              </a:rPr>
              <a:t>رائد خلیل </a:t>
            </a:r>
          </a:p>
          <a:p>
            <a:r>
              <a:rPr lang="fa-IR" b="1" smtClean="0">
                <a:solidFill>
                  <a:srgbClr val="FF0000"/>
                </a:solidFill>
                <a:cs typeface="B Nazanin" panose="00000400000000000000" pitchFamily="2" charset="-78"/>
              </a:rPr>
              <a:t>ترجمه</a:t>
            </a:r>
            <a:r>
              <a:rPr lang="fa-IR" b="1" smtClean="0">
                <a:cs typeface="B Nazanin" panose="00000400000000000000" pitchFamily="2" charset="-78"/>
              </a:rPr>
              <a:t>:</a:t>
            </a:r>
            <a:r>
              <a:rPr lang="fa-IR" smtClean="0">
                <a:cs typeface="B Nazanin" panose="00000400000000000000" pitchFamily="2" charset="-78"/>
              </a:rPr>
              <a:t>احمد </a:t>
            </a:r>
            <a:r>
              <a:rPr lang="fa-IR">
                <a:cs typeface="B Nazanin" panose="00000400000000000000" pitchFamily="2" charset="-78"/>
              </a:rPr>
              <a:t>کعبی فلاحیه</a:t>
            </a:r>
          </a:p>
          <a:p>
            <a:r>
              <a:rPr lang="fa-IR" b="1" smtClean="0">
                <a:solidFill>
                  <a:srgbClr val="FF0000"/>
                </a:solidFill>
                <a:cs typeface="B Nazanin" panose="00000400000000000000" pitchFamily="2" charset="-78"/>
              </a:rPr>
              <a:t>منبع</a:t>
            </a:r>
            <a:r>
              <a:rPr lang="fa-IR" b="1" smtClean="0">
                <a:cs typeface="B Nazanin" panose="00000400000000000000" pitchFamily="2" charset="-78"/>
              </a:rPr>
              <a:t>:</a:t>
            </a:r>
            <a:r>
              <a:rPr lang="fa-IR" smtClean="0">
                <a:cs typeface="B Nazanin" panose="00000400000000000000" pitchFamily="2" charset="-78"/>
              </a:rPr>
              <a:t>کیهان </a:t>
            </a:r>
            <a:r>
              <a:rPr lang="fa-IR">
                <a:cs typeface="B Nazanin" panose="00000400000000000000" pitchFamily="2" charset="-78"/>
              </a:rPr>
              <a:t>کاریکاتور ۱۳۸۶ شماره ۱۸۱ و ۱۸۲</a:t>
            </a:r>
            <a:endParaRPr lang="fa-IR" b="1">
              <a:cs typeface="B Nazanin" panose="00000400000000000000" pitchFamily="2" charset="-78"/>
            </a:endParaRPr>
          </a:p>
          <a:p>
            <a:endParaRPr lang="fa-IR" b="1">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1998638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یکی از موارد قابل تعامل در کاریکاتور ایده است که در چه سطحی مورد پرداخت قرار می گیرد بسیاری از این ایده ها را می توان در دو کلاس متفاوت ارائه داد، که باز هم تابعی از عوامل فرهنگی است</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Alternate Process 3"/>
          <p:cNvSpPr/>
          <p:nvPr/>
        </p:nvSpPr>
        <p:spPr>
          <a:xfrm>
            <a:off x="1505243" y="4234375"/>
            <a:ext cx="2363372" cy="91440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ایده</a:t>
            </a:r>
            <a:endParaRPr lang="fa-IR"/>
          </a:p>
        </p:txBody>
      </p:sp>
    </p:spTree>
    <p:extLst>
      <p:ext uri="{BB962C8B-B14F-4D97-AF65-F5344CB8AC3E}">
        <p14:creationId xmlns:p14="http://schemas.microsoft.com/office/powerpoint/2010/main" val="3629437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یک نگاه کلی ، ایده ها  هر چه به زندگی مردم نزدیک تر باشند از دریافت بیشتری برخوردار می گردند. و هر چه به جنبه های انتزاعی نزدیکتر شوند از دریافت کمتری بهره خواهند برد و این، همچنان که عرض شد از توابع عوامل فرهنگی و سواد بصری عامه است</a:t>
            </a:r>
            <a:r>
              <a:rPr lang="en-US">
                <a:cs typeface="B Nazanin" panose="00000400000000000000" pitchFamily="2" charset="-78"/>
              </a:rPr>
              <a:t> . </a:t>
            </a:r>
            <a:r>
              <a:rPr lang="ar-SA">
                <a:cs typeface="B Nazanin" panose="00000400000000000000" pitchFamily="2" charset="-78"/>
              </a:rPr>
              <a:t>اگر توصیه های پیشین به درستی مورد ملاحظه قرار گیرد، این ارتباط به بهترین وجه خود میان هنرمند و مخاطب بر قرار می گردد</a:t>
            </a:r>
            <a:r>
              <a:rPr lang="en-US">
                <a:cs typeface="B Nazanin" panose="00000400000000000000" pitchFamily="2" charset="-78"/>
              </a:rPr>
              <a:t>. </a:t>
            </a:r>
          </a:p>
          <a:p>
            <a:pPr algn="just"/>
            <a:endParaRPr lang="fa-IR">
              <a:cs typeface="B Nazanin" panose="00000400000000000000" pitchFamily="2" charset="-78"/>
            </a:endParaRPr>
          </a:p>
        </p:txBody>
      </p:sp>
      <p:sp>
        <p:nvSpPr>
          <p:cNvPr id="4" name="Flowchart: Multidocument 3"/>
          <p:cNvSpPr/>
          <p:nvPr/>
        </p:nvSpPr>
        <p:spPr>
          <a:xfrm>
            <a:off x="1674055" y="4431323"/>
            <a:ext cx="3587262" cy="1350499"/>
          </a:xfrm>
          <a:prstGeom prst="flowChartMultidocumen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عوامل فرهنگی و سواد بصری عامه</a:t>
            </a:r>
            <a:endParaRPr lang="fa-IR"/>
          </a:p>
        </p:txBody>
      </p:sp>
    </p:spTree>
    <p:extLst>
      <p:ext uri="{BB962C8B-B14F-4D97-AF65-F5344CB8AC3E}">
        <p14:creationId xmlns:p14="http://schemas.microsoft.com/office/powerpoint/2010/main" val="361458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a:solidFill>
                  <a:srgbClr val="FF0000"/>
                </a:solidFill>
                <a:cs typeface="B Nazanin" panose="00000400000000000000" pitchFamily="2" charset="-78"/>
              </a:rPr>
              <a:t>خط در کاریکاتور</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a:t>
            </a:r>
            <a:r>
              <a:rPr lang="ar-SA">
                <a:cs typeface="B Nazanin" panose="00000400000000000000" pitchFamily="2" charset="-78"/>
              </a:rPr>
              <a:t>مورد اینکه خط در کاریکاتور باید از چه ضخامتی برخوردار باشد بحثهای زیادی مطرح شده است</a:t>
            </a:r>
            <a:r>
              <a:rPr lang="en-US">
                <a:cs typeface="B Nazanin" panose="00000400000000000000" pitchFamily="2" charset="-78"/>
              </a:rPr>
              <a:t>. </a:t>
            </a:r>
            <a:r>
              <a:rPr lang="ar-SA">
                <a:cs typeface="B Nazanin" panose="00000400000000000000" pitchFamily="2" charset="-78"/>
              </a:rPr>
              <a:t>واقع امر این است که خط در کاریکاتور( یا حتی در طراحی به صورت عام ) امری است کاملا نسبی</a:t>
            </a:r>
            <a:r>
              <a:rPr lang="en-US">
                <a:cs typeface="B Nazanin" panose="00000400000000000000" pitchFamily="2" charset="-78"/>
              </a:rPr>
              <a:t> ! </a:t>
            </a:r>
            <a:r>
              <a:rPr lang="ar-SA">
                <a:cs typeface="B Nazanin" panose="00000400000000000000" pitchFamily="2" charset="-78"/>
              </a:rPr>
              <a:t>باید دید طرح کدام ، سوژه کدام و ایده کدام است ، آنگاه با توجه به مقیاس ذهنی که ناشی از مقیاس تجربی است ضخامت مناسب برای خود را انتخاب کرد</a:t>
            </a:r>
            <a:r>
              <a:rPr lang="en-US">
                <a:cs typeface="B Nazanin" panose="00000400000000000000" pitchFamily="2" charset="-78"/>
              </a:rPr>
              <a:t>. </a:t>
            </a:r>
            <a:r>
              <a:rPr lang="ar-SA">
                <a:cs typeface="B Nazanin" panose="00000400000000000000" pitchFamily="2" charset="-78"/>
              </a:rPr>
              <a:t>خط های نازک و لرزان اغلب برای موقعیتهای متزلزل به کار می رود. و خط های ضخیم بیشتر برای ایجاد سد یا مانع و خط های میانه نیز برای خلق موقعیت های متعارف به کار می رود</a:t>
            </a:r>
            <a:r>
              <a:rPr lang="en-US">
                <a:cs typeface="B Nazanin" panose="00000400000000000000" pitchFamily="2" charset="-78"/>
              </a:rPr>
              <a:t>.</a:t>
            </a:r>
          </a:p>
          <a:p>
            <a:pPr algn="just"/>
            <a:endParaRPr lang="fa-IR">
              <a:cs typeface="B Nazanin" panose="00000400000000000000" pitchFamily="2" charset="-78"/>
            </a:endParaRPr>
          </a:p>
        </p:txBody>
      </p:sp>
    </p:spTree>
    <p:extLst>
      <p:ext uri="{BB962C8B-B14F-4D97-AF65-F5344CB8AC3E}">
        <p14:creationId xmlns:p14="http://schemas.microsoft.com/office/powerpoint/2010/main" val="3529607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آنچه گفته شد یک قاعده کلی است و طبیعی است که نمی توان روی یک قاعده کلی عمل کرد</a:t>
            </a:r>
            <a:r>
              <a:rPr lang="en-US">
                <a:cs typeface="B Nazanin" panose="00000400000000000000" pitchFamily="2" charset="-78"/>
              </a:rPr>
              <a:t>. </a:t>
            </a:r>
            <a:r>
              <a:rPr lang="ar-SA">
                <a:cs typeface="B Nazanin" panose="00000400000000000000" pitchFamily="2" charset="-78"/>
              </a:rPr>
              <a:t>اما آنچه قابل دریافت است این است که برای عملکرد بهتر، شایسته است که ذهن را در انتخاب نوع خط، بر حسب تجربه آزاد بگذاریم</a:t>
            </a:r>
            <a:r>
              <a:rPr lang="en-US">
                <a:cs typeface="B Nazanin" panose="00000400000000000000" pitchFamily="2" charset="-78"/>
              </a:rPr>
              <a:t> . </a:t>
            </a:r>
            <a:r>
              <a:rPr lang="ar-SA">
                <a:cs typeface="B Nazanin" panose="00000400000000000000" pitchFamily="2" charset="-78"/>
              </a:rPr>
              <a:t>البته این مسئله نیز قابل توجه است که انتخاب خط پیش از هر چیز به حساسیت کاریکاتوریست بر می گردد</a:t>
            </a:r>
            <a:r>
              <a:rPr lang="en-US">
                <a:cs typeface="B Nazanin" panose="00000400000000000000" pitchFamily="2" charset="-78"/>
              </a:rPr>
              <a:t>. </a:t>
            </a:r>
            <a:r>
              <a:rPr lang="ar-SA">
                <a:cs typeface="B Nazanin" panose="00000400000000000000" pitchFamily="2" charset="-78"/>
              </a:rPr>
              <a:t>و این حساسیت تابعی از عوامل بسیار متنوع نظیر تربیت، شخصیت و سلوک روحی اوست</a:t>
            </a:r>
            <a:r>
              <a:rPr lang="en-US">
                <a:cs typeface="B Nazanin" panose="00000400000000000000" pitchFamily="2" charset="-78"/>
              </a:rPr>
              <a:t>. </a:t>
            </a:r>
            <a:r>
              <a:rPr lang="ar-SA">
                <a:cs typeface="B Nazanin" panose="00000400000000000000" pitchFamily="2" charset="-78"/>
              </a:rPr>
              <a:t>سایر عوامل ناشی از شرایط محیطی و فرهنگی است</a:t>
            </a:r>
            <a:r>
              <a:rPr lang="en-US">
                <a:cs typeface="B Nazanin" panose="00000400000000000000" pitchFamily="2" charset="-78"/>
              </a:rPr>
              <a:t>. </a:t>
            </a:r>
            <a:r>
              <a:rPr lang="ar-SA">
                <a:cs typeface="B Nazanin" panose="00000400000000000000" pitchFamily="2" charset="-78"/>
              </a:rPr>
              <a:t>بسیار دیده شده است که پاره ای از هنرمندان برای طراحی کاریکاتور از خطوطی به پهنای ذغال استفاده می کنند</a:t>
            </a:r>
            <a:r>
              <a:rPr lang="en-US">
                <a:cs typeface="B Nazanin" panose="00000400000000000000" pitchFamily="2" charset="-78"/>
              </a:rPr>
              <a:t>. </a:t>
            </a:r>
            <a:r>
              <a:rPr lang="ar-SA">
                <a:cs typeface="B Nazanin" panose="00000400000000000000" pitchFamily="2" charset="-78"/>
              </a:rPr>
              <a:t>مسلما چنین انتخابی بر اساس عوامل فرهنگی نیست و همان گونه که پیشتر گفته شد بر اساس سلوک روحی خود کاریکاتوریست است</a:t>
            </a:r>
            <a:r>
              <a:rPr lang="en-US">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1378634" y="5317588"/>
            <a:ext cx="3545058" cy="61897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شخصیت و سلوک روحی</a:t>
            </a:r>
            <a:endParaRPr lang="fa-IR"/>
          </a:p>
        </p:txBody>
      </p:sp>
    </p:spTree>
    <p:extLst>
      <p:ext uri="{BB962C8B-B14F-4D97-AF65-F5344CB8AC3E}">
        <p14:creationId xmlns:p14="http://schemas.microsoft.com/office/powerpoint/2010/main" val="2719530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a:solidFill>
                  <a:srgbClr val="FF0000"/>
                </a:solidFill>
                <a:cs typeface="B Nazanin" panose="00000400000000000000" pitchFamily="2" charset="-78"/>
              </a:rPr>
              <a:t>کاریکاتور رنگی</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با </a:t>
            </a:r>
            <a:r>
              <a:rPr lang="ar-SA">
                <a:cs typeface="B Nazanin" panose="00000400000000000000" pitchFamily="2" charset="-78"/>
              </a:rPr>
              <a:t>توسعه مطبوعات و مهیا شدن شرایط افزون رنگ به یمن پیشر صنعت چاپ، کاریکاتور رنگی نیز پا به عرصه وجود گذاشت کاریکاتور پیش از این به کاریکاتور سیاه و سفید شناخته می شد و همین خصیصه چند قرن برای کاریکاتور محفوظ مانده بود و حضور رنگ باعث شد هنر مندان کاریکاتوریست به مقتضای حال و روز خود مقادیری از رنگ را به دلخواه به بوم خود اضافه کنند</a:t>
            </a:r>
            <a:r>
              <a:rPr lang="en-US">
                <a:cs typeface="B Nazanin" panose="00000400000000000000" pitchFamily="2" charset="-78"/>
              </a:rPr>
              <a:t>. </a:t>
            </a:r>
            <a:r>
              <a:rPr lang="ar-SA" b="1">
                <a:solidFill>
                  <a:srgbClr val="FF0000"/>
                </a:solidFill>
                <a:cs typeface="B Nazanin" panose="00000400000000000000" pitchFamily="2" charset="-78"/>
              </a:rPr>
              <a:t>در ابتدا بسیاری از کاریکاتوریست ها صرفاً به یک رنگ( رنگ سرخ) اکتفا کردند چون بیانگر مفاهیمی چون شهادت بود. </a:t>
            </a:r>
            <a:r>
              <a:rPr lang="ar-SA">
                <a:cs typeface="B Nazanin" panose="00000400000000000000" pitchFamily="2" charset="-78"/>
              </a:rPr>
              <a:t>ولی بعدها به دلیل باز بودن دست و مهیا بودن امکانات ، چهار رنگ و سپس ۱۶ رنگ را به بوم خود اضافه کردند</a:t>
            </a:r>
            <a:r>
              <a:rPr lang="en-US">
                <a:cs typeface="B Nazanin" panose="00000400000000000000" pitchFamily="2" charset="-78"/>
              </a:rPr>
              <a:t>. </a:t>
            </a:r>
            <a:r>
              <a:rPr lang="ar-SA">
                <a:cs typeface="B Nazanin" panose="00000400000000000000" pitchFamily="2" charset="-78"/>
              </a:rPr>
              <a:t>بعد از آن به کمک رایانه محدودیت رنگ از میان رفت به طوری که بوم کاریکاتوریست ها با بوم نقاشان یکی شد</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556180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بدون تردید کاریکاتور غربی، پیش از ما رنگ را تجربه کرده بود و همین مورد باعث شد که آنان (غریبان) مهارتی بیشتر از ما در به کار بردن رنگ داشته باشند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البته اين ، بازتاب پیشرفت صنعت چاپ در هنر کاریکاتور بود</a:t>
            </a:r>
            <a:r>
              <a:rPr lang="en-US">
                <a:cs typeface="B Nazanin" panose="00000400000000000000" pitchFamily="2" charset="-78"/>
              </a:rPr>
              <a:t>. </a:t>
            </a:r>
            <a:r>
              <a:rPr lang="ar-SA">
                <a:cs typeface="B Nazanin" panose="00000400000000000000" pitchFamily="2" charset="-78"/>
              </a:rPr>
              <a:t>پیشرفت چاپ در همه هنرها اثر خود را بر جای  گذاشت و طبعا کاریکاتور نیز استثناء نبود</a:t>
            </a:r>
            <a:r>
              <a:rPr lang="en-US">
                <a:cs typeface="B Nazanin" panose="00000400000000000000" pitchFamily="2" charset="-78"/>
              </a:rPr>
              <a:t>. </a:t>
            </a:r>
            <a:r>
              <a:rPr lang="ar-SA">
                <a:cs typeface="B Nazanin" panose="00000400000000000000" pitchFamily="2" charset="-78"/>
              </a:rPr>
              <a:t>با اینکه کاریکاتور بر خطوط سیاه و سفید استوار است باز خود را بی نیاز از این پیرایه احساس نکرد و اجازه داد رنگ را مهمان خود کند</a:t>
            </a:r>
            <a:r>
              <a:rPr lang="en-US">
                <a:cs typeface="B Nazanin" panose="00000400000000000000" pitchFamily="2" charset="-78"/>
              </a:rPr>
              <a:t>. </a:t>
            </a:r>
            <a:endParaRPr lang="fa-IR" smtClean="0">
              <a:cs typeface="B Nazanin" panose="00000400000000000000" pitchFamily="2" charset="-78"/>
            </a:endParaRPr>
          </a:p>
        </p:txBody>
      </p:sp>
    </p:spTree>
    <p:extLst>
      <p:ext uri="{BB962C8B-B14F-4D97-AF65-F5344CB8AC3E}">
        <p14:creationId xmlns:p14="http://schemas.microsoft.com/office/powerpoint/2010/main" val="3332044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اضافه شدن رنگ به کاریکاتور موجب شد کاریکاتور وارد دنیای کودکان شود و دنیای آنان را نیز با رنگ های تند و شاد سرشار از هیجان نماید. با تمام اینها رنگ ، موجب تغییر در موضوعیت کاریکاتور نشد فقط جلوه های آن  را پربارتر ساخت</a:t>
            </a:r>
            <a:r>
              <a:rPr lang="en-US">
                <a:cs typeface="B Nazanin" panose="00000400000000000000" pitchFamily="2" charset="-78"/>
              </a:rPr>
              <a:t> . </a:t>
            </a:r>
            <a:r>
              <a:rPr lang="ar-SA">
                <a:cs typeface="B Nazanin" panose="00000400000000000000" pitchFamily="2" charset="-78"/>
              </a:rPr>
              <a:t>موضوعیت در کاریکاتور همان بود که از پیش می شناختیم و با آن انس داشته.</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252025" y="3784209"/>
            <a:ext cx="3376246" cy="1322363"/>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اضافه شدن رنگ به کاریکاتور</a:t>
            </a:r>
            <a:endParaRPr lang="fa-IR"/>
          </a:p>
        </p:txBody>
      </p:sp>
    </p:spTree>
    <p:extLst>
      <p:ext uri="{BB962C8B-B14F-4D97-AF65-F5344CB8AC3E}">
        <p14:creationId xmlns:p14="http://schemas.microsoft.com/office/powerpoint/2010/main" val="2727247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 عربی همانند کاریکاتور غربی، پیشرفت خود را مدیون تحول چاپ و ظهور مطبوعات می داند</a:t>
            </a:r>
            <a:r>
              <a:rPr lang="en-US">
                <a:cs typeface="B Nazanin" panose="00000400000000000000" pitchFamily="2" charset="-78"/>
              </a:rPr>
              <a:t>. </a:t>
            </a:r>
            <a:r>
              <a:rPr lang="ar-SA">
                <a:cs typeface="B Nazanin" panose="00000400000000000000" pitchFamily="2" charset="-78"/>
              </a:rPr>
              <a:t>به طوری که می توان گفت کاریکاتور بدون مطبوعات هیچ گاه نمی توانست پذیرشی اینچنین در میان عموم بیاید. مطبوعات عربی در </a:t>
            </a:r>
            <a:r>
              <a:rPr lang="ar-SA" b="1">
                <a:solidFill>
                  <a:srgbClr val="FF0000"/>
                </a:solidFill>
                <a:cs typeface="B Nazanin" panose="00000400000000000000" pitchFamily="2" charset="-78"/>
              </a:rPr>
              <a:t>نیمه دوم قرن نوزدهم </a:t>
            </a:r>
            <a:r>
              <a:rPr lang="ar-SA">
                <a:cs typeface="B Nazanin" panose="00000400000000000000" pitchFamily="2" charset="-78"/>
              </a:rPr>
              <a:t>جان گرفت. نخستین نشریات عربی نیز در مصر و سوریه به منصه ی ظهور رسید</a:t>
            </a:r>
            <a:r>
              <a:rPr lang="en-US">
                <a:cs typeface="B Nazanin" panose="00000400000000000000" pitchFamily="2" charset="-78"/>
              </a:rPr>
              <a:t>.</a:t>
            </a:r>
          </a:p>
          <a:p>
            <a:pPr algn="just"/>
            <a:r>
              <a:rPr lang="ar-SA">
                <a:cs typeface="B Nazanin" panose="00000400000000000000" pitchFamily="2" charset="-78"/>
              </a:rPr>
              <a:t> اندکی پس از ظهور نشریات عربی کاریکاتور به تبع شرایط مناسبی که پیش آمده بود خودی نشان داد و مکانت برجسته ای را برای خود اختصاص داد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217450"/>
            <a:ext cx="2619375" cy="1743075"/>
          </a:xfrm>
          <a:prstGeom prst="rect">
            <a:avLst/>
          </a:prstGeom>
        </p:spPr>
      </p:pic>
    </p:spTree>
    <p:extLst>
      <p:ext uri="{BB962C8B-B14F-4D97-AF65-F5344CB8AC3E}">
        <p14:creationId xmlns:p14="http://schemas.microsoft.com/office/powerpoint/2010/main" val="3198514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ar-SA">
                <a:cs typeface="B Nazanin" panose="00000400000000000000" pitchFamily="2" charset="-78"/>
              </a:rPr>
              <a:t>از نشریاتی که در آن ایام بیشترین اهتمام را در جهت اعتلای هنر کاریکاتور از خود نشان دادند، می توان از نشریات زیر نام برد</a:t>
            </a:r>
            <a:r>
              <a:rPr lang="en-US">
                <a:cs typeface="B Nazanin" panose="00000400000000000000" pitchFamily="2" charset="-78"/>
              </a:rPr>
              <a:t>:</a:t>
            </a:r>
          </a:p>
          <a:p>
            <a:r>
              <a:rPr lang="ar-SA">
                <a:cs typeface="B Nazanin" panose="00000400000000000000" pitchFamily="2" charset="-78"/>
              </a:rPr>
              <a:t> ۱</a:t>
            </a:r>
            <a:r>
              <a:rPr lang="en-US">
                <a:cs typeface="B Nazanin" panose="00000400000000000000" pitchFamily="2" charset="-78"/>
              </a:rPr>
              <a:t> - </a:t>
            </a:r>
            <a:r>
              <a:rPr lang="ar-SA">
                <a:cs typeface="B Nazanin" panose="00000400000000000000" pitchFamily="2" charset="-78"/>
              </a:rPr>
              <a:t>ابونضاره که در سال ۱۸۷۷ منتشر شد و بیشتر بر کاریکاتورهایی با موضوع هزل (فکاهیات ) اختصاص داشت</a:t>
            </a:r>
            <a:r>
              <a:rPr lang="en-US">
                <a:cs typeface="B Nazanin" panose="00000400000000000000" pitchFamily="2" charset="-78"/>
              </a:rPr>
              <a:t>.</a:t>
            </a:r>
          </a:p>
          <a:p>
            <a:r>
              <a:rPr lang="ar-SA">
                <a:cs typeface="B Nazanin" panose="00000400000000000000" pitchFamily="2" charset="-78"/>
              </a:rPr>
              <a:t> ۲- ظهرک بانک در سال ۱۹۰۹ در سوریه</a:t>
            </a:r>
            <a:r>
              <a:rPr lang="en-US">
                <a:cs typeface="B Nazanin" panose="00000400000000000000" pitchFamily="2" charset="-78"/>
              </a:rPr>
              <a:t> . </a:t>
            </a:r>
            <a:br>
              <a:rPr lang="en-US">
                <a:cs typeface="B Nazanin" panose="00000400000000000000" pitchFamily="2" charset="-78"/>
              </a:rPr>
            </a:br>
            <a:r>
              <a:rPr lang="ar-SA">
                <a:cs typeface="B Nazanin" panose="00000400000000000000" pitchFamily="2" charset="-78"/>
              </a:rPr>
              <a:t>3- المضحك المبکی در سال ۱۹۲۳ در لبنان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۴ عیواظ در لبنان</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۵</a:t>
            </a:r>
            <a:r>
              <a:rPr lang="en-US">
                <a:cs typeface="B Nazanin" panose="00000400000000000000" pitchFamily="2" charset="-78"/>
              </a:rPr>
              <a:t> - </a:t>
            </a:r>
            <a:r>
              <a:rPr lang="ar-SA">
                <a:cs typeface="B Nazanin" panose="00000400000000000000" pitchFamily="2" charset="-78"/>
              </a:rPr>
              <a:t>الدبور در لبنان</a:t>
            </a:r>
            <a:r>
              <a:rPr lang="en-US">
                <a:cs typeface="B Nazanin" panose="00000400000000000000" pitchFamily="2" charset="-78"/>
              </a:rPr>
              <a:t> . </a:t>
            </a:r>
            <a:br>
              <a:rPr lang="en-US">
                <a:cs typeface="B Nazanin" panose="00000400000000000000" pitchFamily="2" charset="-78"/>
              </a:rPr>
            </a:br>
            <a:r>
              <a:rPr lang="ar-SA">
                <a:cs typeface="B Nazanin" panose="00000400000000000000" pitchFamily="2" charset="-78"/>
              </a:rPr>
              <a:t>۶- الاثنين در مصر</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7- البعكوكة در مصر</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8- کاریکاتیر در مصر</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9</a:t>
            </a:r>
            <a:r>
              <a:rPr lang="en-US">
                <a:cs typeface="B Nazanin" panose="00000400000000000000" pitchFamily="2" charset="-78"/>
              </a:rPr>
              <a:t>-  </a:t>
            </a:r>
            <a:r>
              <a:rPr lang="ar-SA">
                <a:cs typeface="B Nazanin" panose="00000400000000000000" pitchFamily="2" charset="-78"/>
              </a:rPr>
              <a:t>صم بکم که در یمن منتشر می شد</a:t>
            </a:r>
            <a:r>
              <a:rPr lang="en-US">
                <a:cs typeface="B Nazanin" panose="00000400000000000000" pitchFamily="2" charset="-78"/>
              </a:rPr>
              <a:t>.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190214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آنچه که برشمردیم مهم ترین نشریات جهان عرب بودند که در انتهای قرن نوزدهم و ابتدای قرن بیستم به چاپ می رسیدند</a:t>
            </a:r>
            <a:r>
              <a:rPr lang="en-US">
                <a:cs typeface="B Nazanin" panose="00000400000000000000" pitchFamily="2" charset="-78"/>
              </a:rPr>
              <a:t>. </a:t>
            </a:r>
            <a:r>
              <a:rPr lang="ar-SA">
                <a:cs typeface="B Nazanin" panose="00000400000000000000" pitchFamily="2" charset="-78"/>
              </a:rPr>
              <a:t>پاره ای از نشریات عربی کاریکاتور را با چشم دیگری می نگریستند و آن را به عنوان یک عنصر اساسی و نه تزینی تلقی می کردند. آنان معتقد بودند که </a:t>
            </a:r>
            <a:r>
              <a:rPr lang="ar-SA" b="1">
                <a:solidFill>
                  <a:srgbClr val="FF0000"/>
                </a:solidFill>
                <a:cs typeface="B Nazanin" panose="00000400000000000000" pitchFamily="2" charset="-78"/>
              </a:rPr>
              <a:t>کاریکاتور یک ماده اصلی در ژورنالیسم است </a:t>
            </a:r>
            <a:r>
              <a:rPr lang="ar-SA">
                <a:cs typeface="B Nazanin" panose="00000400000000000000" pitchFamily="2" charset="-78"/>
              </a:rPr>
              <a:t>و نمی توان از آن گاهی به تبع ذوق با سلیقه ، چشم پوشید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789651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 هنری است که با صنعت چاپ توسعه فراوانی یافت و خود را از این رهگذر بر همه </a:t>
            </a:r>
            <a:r>
              <a:rPr lang="ar-SA" smtClean="0">
                <a:cs typeface="B Nazanin" panose="00000400000000000000" pitchFamily="2" charset="-78"/>
              </a:rPr>
              <a:t>نمایاند. </a:t>
            </a:r>
            <a:r>
              <a:rPr lang="ar-SA">
                <a:cs typeface="B Nazanin" panose="00000400000000000000" pitchFamily="2" charset="-78"/>
              </a:rPr>
              <a:t>با گسترش چاپ و افزایش مطبوعات چه از نظر تیراژ و چه از نظر شکل انتشار کاریکاتور نیز موازی با جریان یاد شده به رشد خود ادامه داد</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کتاب </a:t>
            </a:r>
            <a:r>
              <a:rPr lang="ar-SA">
                <a:cs typeface="B Nazanin" panose="00000400000000000000" pitchFamily="2" charset="-78"/>
              </a:rPr>
              <a:t>میزبان بعدی کاریکاتور بود و آخرین آنان احتمالاً مخاطبین فاقد سواد نوشتاری از طریق تلویزیون، این رسانه تصویری گویا با کاریکاتور آشنا شده اند</a:t>
            </a:r>
            <a:r>
              <a:rPr lang="en-US">
                <a:cs typeface="B Nazanin" panose="00000400000000000000" pitchFamily="2" charset="-78"/>
              </a:rPr>
              <a:t>. </a:t>
            </a:r>
            <a:r>
              <a:rPr lang="ar-SA">
                <a:cs typeface="B Nazanin" panose="00000400000000000000" pitchFamily="2" charset="-78"/>
              </a:rPr>
              <a:t>بسیاری از بی سوادان که تا به حال یک روزنامه هم نخریده اند توسط </a:t>
            </a:r>
            <a:r>
              <a:rPr lang="ar-SA" smtClean="0">
                <a:cs typeface="B Nazanin" panose="00000400000000000000" pitchFamily="2" charset="-78"/>
              </a:rPr>
              <a:t>تلویزیون، </a:t>
            </a:r>
            <a:r>
              <a:rPr lang="ar-SA">
                <a:cs typeface="B Nazanin" panose="00000400000000000000" pitchFamily="2" charset="-78"/>
              </a:rPr>
              <a:t>آشنایی و ارتباط خود را با کاریکاتور هموار کرده اند</a:t>
            </a:r>
            <a:r>
              <a:rPr lang="en-US">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574066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خوشبختانه این برداشت دوم، مقبولیت عامه یافته و مورد پذیرش بسیاری از دست اندرکاران مطبوعات قرار گرفته است نخستین مطبوعات غربی به ویژه مطبوعات مصری از کاریکاتوریست های غیر عرب استفاده می کردند</a:t>
            </a:r>
            <a:r>
              <a:rPr lang="en-US">
                <a:cs typeface="B Nazanin" panose="00000400000000000000" pitchFamily="2" charset="-78"/>
              </a:rPr>
              <a:t>. </a:t>
            </a:r>
            <a:r>
              <a:rPr lang="ar-SA">
                <a:cs typeface="B Nazanin" panose="00000400000000000000" pitchFamily="2" charset="-78"/>
              </a:rPr>
              <a:t>نظیر سانتس از اسپانیا ، رفقی از ترکیه ، صاروخان که یک کاریکاتوریست ارمنی بود</a:t>
            </a:r>
            <a:r>
              <a:rPr lang="en-US">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1294228" y="3502855"/>
            <a:ext cx="5387926" cy="2082019"/>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مطبوعات مصری از کاریکاتوریست های غیر عرب استفاده می کردند</a:t>
            </a:r>
            <a:endParaRPr lang="fa-IR"/>
          </a:p>
        </p:txBody>
      </p:sp>
    </p:spTree>
    <p:extLst>
      <p:ext uri="{BB962C8B-B14F-4D97-AF65-F5344CB8AC3E}">
        <p14:creationId xmlns:p14="http://schemas.microsoft.com/office/powerpoint/2010/main" val="825428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همچنین مطبوعات در</a:t>
            </a:r>
            <a:r>
              <a:rPr lang="ar-SA" b="1">
                <a:solidFill>
                  <a:srgbClr val="FF0000"/>
                </a:solidFill>
                <a:cs typeface="B Nazanin" panose="00000400000000000000" pitchFamily="2" charset="-78"/>
              </a:rPr>
              <a:t> لبنان </a:t>
            </a:r>
            <a:r>
              <a:rPr lang="ar-SA">
                <a:cs typeface="B Nazanin" panose="00000400000000000000" pitchFamily="2" charset="-78"/>
              </a:rPr>
              <a:t>نیز چنین روندی داشتند</a:t>
            </a:r>
            <a:r>
              <a:rPr lang="en-US">
                <a:cs typeface="B Nazanin" panose="00000400000000000000" pitchFamily="2" charset="-78"/>
              </a:rPr>
              <a:t>. </a:t>
            </a:r>
            <a:r>
              <a:rPr lang="ar-SA" b="1">
                <a:solidFill>
                  <a:srgbClr val="FF0000"/>
                </a:solidFill>
                <a:cs typeface="B Nazanin" panose="00000400000000000000" pitchFamily="2" charset="-78"/>
              </a:rPr>
              <a:t>آنان نیز از کاریکاتوریست های غیر عرب سود می جستند</a:t>
            </a:r>
            <a:r>
              <a:rPr lang="en-US" b="1">
                <a:solidFill>
                  <a:srgbClr val="FF0000"/>
                </a:solidFill>
                <a:cs typeface="B Nazanin" panose="00000400000000000000" pitchFamily="2" charset="-78"/>
              </a:rPr>
              <a:t>. </a:t>
            </a:r>
            <a:r>
              <a:rPr lang="ar-SA">
                <a:cs typeface="B Nazanin" panose="00000400000000000000" pitchFamily="2" charset="-78"/>
              </a:rPr>
              <a:t>مانند دیوان عجمیان که یک کاریکاتوریست ارمنی بود بیشتر کاریکاتوریستهای مطبوعات عرب ، غیر عرب بودند مگر اندکی از آنها مثل عراق، لیبی، سوریه که هنرمندان آنان زاده ی همان آب و خاک بودند</a:t>
            </a:r>
            <a:r>
              <a:rPr lang="en-US">
                <a:cs typeface="B Nazanin" panose="00000400000000000000" pitchFamily="2" charset="-78"/>
              </a:rPr>
              <a:t>. </a:t>
            </a:r>
            <a:r>
              <a:rPr lang="ar-SA">
                <a:cs typeface="B Nazanin" panose="00000400000000000000" pitchFamily="2" charset="-78"/>
              </a:rPr>
              <a:t>و همین کاریکاتوریست های وطنی بودند که به بهترین وجه کاریکاتور را برپایه فرهنگ بومی استوار کردند و آن را به پیش راندند</a:t>
            </a:r>
            <a:r>
              <a:rPr lang="en-US">
                <a:cs typeface="B Nazanin" panose="00000400000000000000" pitchFamily="2" charset="-78"/>
              </a:rPr>
              <a:t>. </a:t>
            </a:r>
            <a:r>
              <a:rPr lang="ar-SA">
                <a:cs typeface="B Nazanin" panose="00000400000000000000" pitchFamily="2" charset="-78"/>
              </a:rPr>
              <a:t>در خاتمه می توان به نام آنها اشاره مختصری داشت</a:t>
            </a:r>
            <a:r>
              <a:rPr lang="en-US">
                <a:cs typeface="B Nazanin" panose="00000400000000000000" pitchFamily="2" charset="-78"/>
              </a:rPr>
              <a:t>.</a:t>
            </a:r>
          </a:p>
          <a:p>
            <a:pPr algn="just"/>
            <a:endParaRPr lang="fa-IR">
              <a:cs typeface="B Nazanin" panose="00000400000000000000" pitchFamily="2" charset="-78"/>
            </a:endParaRPr>
          </a:p>
        </p:txBody>
      </p:sp>
    </p:spTree>
    <p:extLst>
      <p:ext uri="{BB962C8B-B14F-4D97-AF65-F5344CB8AC3E}">
        <p14:creationId xmlns:p14="http://schemas.microsoft.com/office/powerpoint/2010/main" val="2939501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a:solidFill>
                  <a:srgbClr val="FF0000"/>
                </a:solidFill>
                <a:cs typeface="B Nazanin" panose="00000400000000000000" pitchFamily="2" charset="-78"/>
              </a:rPr>
              <a:t>نسل اول کاریکاتوریستهای عرب</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buNone/>
            </a:pPr>
            <a:r>
              <a:rPr lang="ar-SA">
                <a:cs typeface="B Nazanin" panose="00000400000000000000" pitchFamily="2" charset="-78"/>
              </a:rPr>
              <a:t>محمد عبد المنعم رخا، </a:t>
            </a:r>
            <a:endParaRPr lang="fa-IR" smtClean="0">
              <a:cs typeface="B Nazanin" panose="00000400000000000000" pitchFamily="2" charset="-78"/>
            </a:endParaRPr>
          </a:p>
          <a:p>
            <a:pPr marL="0" indent="0">
              <a:buNone/>
            </a:pPr>
            <a:r>
              <a:rPr lang="ar-SA" smtClean="0">
                <a:cs typeface="B Nazanin" panose="00000400000000000000" pitchFamily="2" charset="-78"/>
              </a:rPr>
              <a:t>عبدالله </a:t>
            </a:r>
            <a:r>
              <a:rPr lang="ar-SA">
                <a:cs typeface="B Nazanin" panose="00000400000000000000" pitchFamily="2" charset="-78"/>
              </a:rPr>
              <a:t>عبدالسمیع ، </a:t>
            </a:r>
            <a:endParaRPr lang="fa-IR" smtClean="0">
              <a:cs typeface="B Nazanin" panose="00000400000000000000" pitchFamily="2" charset="-78"/>
            </a:endParaRPr>
          </a:p>
          <a:p>
            <a:pPr marL="0" indent="0">
              <a:buNone/>
            </a:pPr>
            <a:r>
              <a:rPr lang="ar-SA" smtClean="0">
                <a:cs typeface="B Nazanin" panose="00000400000000000000" pitchFamily="2" charset="-78"/>
              </a:rPr>
              <a:t>زهدی </a:t>
            </a:r>
            <a:r>
              <a:rPr lang="ar-SA">
                <a:cs typeface="B Nazanin" panose="00000400000000000000" pitchFamily="2" charset="-78"/>
              </a:rPr>
              <a:t>العدوی از مصر</a:t>
            </a:r>
            <a:r>
              <a:rPr lang="en-US">
                <a:cs typeface="B Nazanin" panose="00000400000000000000" pitchFamily="2" charset="-78"/>
              </a:rPr>
              <a:t>.</a:t>
            </a:r>
          </a:p>
          <a:p>
            <a:pPr marL="0" indent="0">
              <a:buNone/>
            </a:pPr>
            <a:r>
              <a:rPr lang="ar-SA">
                <a:cs typeface="B Nazanin" panose="00000400000000000000" pitchFamily="2" charset="-78"/>
              </a:rPr>
              <a:t> عبداللطيف حنا شوالی</a:t>
            </a:r>
            <a:r>
              <a:rPr lang="ar-SA" smtClean="0">
                <a:cs typeface="B Nazanin" panose="00000400000000000000" pitchFamily="2" charset="-78"/>
              </a:rPr>
              <a:t>،</a:t>
            </a:r>
            <a:endParaRPr lang="fa-IR" smtClean="0">
              <a:cs typeface="B Nazanin" panose="00000400000000000000" pitchFamily="2" charset="-78"/>
            </a:endParaRPr>
          </a:p>
          <a:p>
            <a:pPr marL="0" indent="0">
              <a:buNone/>
            </a:pPr>
            <a:r>
              <a:rPr lang="ar-SA" smtClean="0">
                <a:cs typeface="B Nazanin" panose="00000400000000000000" pitchFamily="2" charset="-78"/>
              </a:rPr>
              <a:t> </a:t>
            </a:r>
            <a:r>
              <a:rPr lang="ar-SA">
                <a:cs typeface="B Nazanin" panose="00000400000000000000" pitchFamily="2" charset="-78"/>
              </a:rPr>
              <a:t>سمیر کحانه از سوریه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خليل الاشقر ، </a:t>
            </a:r>
            <a:endParaRPr lang="fa-IR" smtClean="0">
              <a:cs typeface="B Nazanin" panose="00000400000000000000" pitchFamily="2" charset="-78"/>
            </a:endParaRPr>
          </a:p>
          <a:p>
            <a:pPr marL="0" indent="0">
              <a:buNone/>
            </a:pPr>
            <a:r>
              <a:rPr lang="ar-SA" smtClean="0">
                <a:cs typeface="B Nazanin" panose="00000400000000000000" pitchFamily="2" charset="-78"/>
              </a:rPr>
              <a:t>اندره </a:t>
            </a:r>
            <a:r>
              <a:rPr lang="ar-SA">
                <a:cs typeface="B Nazanin" panose="00000400000000000000" pitchFamily="2" charset="-78"/>
              </a:rPr>
              <a:t>سماره از لبنان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نزار سلیم حمید المحل از عراق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نام های بر شمرده به نسل اول کاریکاتوریستهای عرب اشاره دارد</a:t>
            </a:r>
            <a:endParaRPr lang="fa-IR">
              <a:cs typeface="B Nazanin" panose="00000400000000000000" pitchFamily="2" charset="-78"/>
            </a:endParaRPr>
          </a:p>
        </p:txBody>
      </p:sp>
    </p:spTree>
    <p:extLst>
      <p:ext uri="{BB962C8B-B14F-4D97-AF65-F5344CB8AC3E}">
        <p14:creationId xmlns:p14="http://schemas.microsoft.com/office/powerpoint/2010/main" val="65591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فهرستی از نسل دوم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در اینجا بد نیست فهرستی از نسل دوم نیز داشته باشیم</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صلاح </a:t>
            </a:r>
            <a:r>
              <a:rPr lang="ar-SA">
                <a:cs typeface="B Nazanin" panose="00000400000000000000" pitchFamily="2" charset="-78"/>
              </a:rPr>
              <a:t>جاهين ، </a:t>
            </a:r>
            <a:endParaRPr lang="en-US" smtClean="0">
              <a:cs typeface="B Nazanin" panose="00000400000000000000" pitchFamily="2" charset="-78"/>
            </a:endParaRPr>
          </a:p>
          <a:p>
            <a:pPr algn="just"/>
            <a:r>
              <a:rPr lang="ar-SA" smtClean="0">
                <a:cs typeface="B Nazanin" panose="00000400000000000000" pitchFamily="2" charset="-78"/>
              </a:rPr>
              <a:t>جورج </a:t>
            </a:r>
            <a:r>
              <a:rPr lang="ar-SA">
                <a:cs typeface="B Nazanin" panose="00000400000000000000" pitchFamily="2" charset="-78"/>
              </a:rPr>
              <a:t>البهجوری </a:t>
            </a:r>
            <a:r>
              <a:rPr lang="ar-SA" smtClean="0">
                <a:cs typeface="B Nazanin" panose="00000400000000000000" pitchFamily="2" charset="-78"/>
              </a:rPr>
              <a:t>،</a:t>
            </a:r>
            <a:endParaRPr lang="en-US" smtClean="0">
              <a:cs typeface="B Nazanin" panose="00000400000000000000" pitchFamily="2" charset="-78"/>
            </a:endParaRPr>
          </a:p>
          <a:p>
            <a:pPr algn="just"/>
            <a:r>
              <a:rPr lang="ar-SA" smtClean="0">
                <a:cs typeface="B Nazanin" panose="00000400000000000000" pitchFamily="2" charset="-78"/>
              </a:rPr>
              <a:t> </a:t>
            </a:r>
            <a:r>
              <a:rPr lang="ar-SA">
                <a:cs typeface="B Nazanin" panose="00000400000000000000" pitchFamily="2" charset="-78"/>
              </a:rPr>
              <a:t>احمد حجازی </a:t>
            </a:r>
            <a:r>
              <a:rPr lang="ar-SA" smtClean="0">
                <a:cs typeface="B Nazanin" panose="00000400000000000000" pitchFamily="2" charset="-78"/>
              </a:rPr>
              <a:t>،</a:t>
            </a:r>
            <a:endParaRPr lang="en-US" smtClean="0">
              <a:cs typeface="B Nazanin" panose="00000400000000000000" pitchFamily="2" charset="-78"/>
            </a:endParaRPr>
          </a:p>
          <a:p>
            <a:pPr algn="just"/>
            <a:r>
              <a:rPr lang="ar-SA" smtClean="0">
                <a:cs typeface="B Nazanin" panose="00000400000000000000" pitchFamily="2" charset="-78"/>
              </a:rPr>
              <a:t> </a:t>
            </a:r>
            <a:r>
              <a:rPr lang="ar-SA">
                <a:cs typeface="B Nazanin" panose="00000400000000000000" pitchFamily="2" charset="-78"/>
              </a:rPr>
              <a:t>بهجت </a:t>
            </a:r>
            <a:r>
              <a:rPr lang="ar-SA" smtClean="0">
                <a:cs typeface="B Nazanin" panose="00000400000000000000" pitchFamily="2" charset="-78"/>
              </a:rPr>
              <a:t>عثمان</a:t>
            </a:r>
            <a:r>
              <a:rPr lang="en-US" smtClean="0">
                <a:cs typeface="B Nazanin" panose="00000400000000000000" pitchFamily="2" charset="-78"/>
              </a:rPr>
              <a:t> </a:t>
            </a:r>
            <a:r>
              <a:rPr lang="ar-SA" smtClean="0">
                <a:cs typeface="B Nazanin" panose="00000400000000000000" pitchFamily="2" charset="-78"/>
              </a:rPr>
              <a:t>از </a:t>
            </a:r>
            <a:r>
              <a:rPr lang="ar-SA">
                <a:cs typeface="B Nazanin" panose="00000400000000000000" pitchFamily="2" charset="-78"/>
              </a:rPr>
              <a:t>مصر</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محمد </a:t>
            </a:r>
            <a:r>
              <a:rPr lang="ar-SA">
                <a:cs typeface="B Nazanin" panose="00000400000000000000" pitchFamily="2" charset="-78"/>
              </a:rPr>
              <a:t>الزواوی از لیبی</a:t>
            </a:r>
            <a:r>
              <a:rPr lang="en-US">
                <a:cs typeface="B Nazanin" panose="00000400000000000000" pitchFamily="2" charset="-78"/>
              </a:rPr>
              <a:t> . </a:t>
            </a:r>
            <a:endParaRPr lang="fa-IR" smtClean="0">
              <a:cs typeface="B Nazanin" panose="00000400000000000000" pitchFamily="2" charset="-78"/>
            </a:endParaRPr>
          </a:p>
          <a:p>
            <a:pPr marL="0" indent="0" algn="just">
              <a:buNone/>
            </a:pPr>
            <a:r>
              <a:rPr lang="en-US" smtClean="0">
                <a:cs typeface="B Nazanin" panose="00000400000000000000" pitchFamily="2" charset="-78"/>
              </a:rPr>
              <a:t>. </a:t>
            </a: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297998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a:solidFill>
                  <a:srgbClr val="FF0000"/>
                </a:solidFill>
                <a:cs typeface="B Nazanin" panose="00000400000000000000" pitchFamily="2" charset="-78"/>
              </a:rPr>
              <a:t>فهرستی از نسل دوم</a:t>
            </a:r>
            <a:endParaRPr lang="fa-IR"/>
          </a:p>
        </p:txBody>
      </p:sp>
      <p:sp>
        <p:nvSpPr>
          <p:cNvPr id="3" name="Content Placeholder 2"/>
          <p:cNvSpPr>
            <a:spLocks noGrp="1"/>
          </p:cNvSpPr>
          <p:nvPr>
            <p:ph idx="1"/>
          </p:nvPr>
        </p:nvSpPr>
        <p:spPr/>
        <p:txBody>
          <a:bodyPr/>
          <a:lstStyle/>
          <a:p>
            <a:pPr marL="0" indent="0" algn="just">
              <a:buNone/>
            </a:pPr>
            <a:r>
              <a:rPr lang="ar-SA">
                <a:cs typeface="B Nazanin" panose="00000400000000000000" pitchFamily="2" charset="-78"/>
              </a:rPr>
              <a:t>ع الصبان از مغرب</a:t>
            </a:r>
            <a:r>
              <a:rPr lang="en-US">
                <a:cs typeface="B Nazanin" panose="00000400000000000000" pitchFamily="2" charset="-78"/>
              </a:rPr>
              <a:t> . </a:t>
            </a:r>
            <a:endParaRPr lang="fa-IR">
              <a:cs typeface="B Nazanin" panose="00000400000000000000" pitchFamily="2" charset="-78"/>
            </a:endParaRPr>
          </a:p>
          <a:p>
            <a:pPr marL="0" indent="0" algn="just">
              <a:buNone/>
            </a:pPr>
            <a:r>
              <a:rPr lang="ar-SA">
                <a:cs typeface="B Nazanin" panose="00000400000000000000" pitchFamily="2" charset="-78"/>
              </a:rPr>
              <a:t>ناجی العلی از فلسطین .</a:t>
            </a:r>
            <a:endParaRPr lang="fa-IR">
              <a:cs typeface="B Nazanin" panose="00000400000000000000" pitchFamily="2" charset="-78"/>
            </a:endParaRPr>
          </a:p>
          <a:p>
            <a:pPr marL="0" indent="0" algn="just">
              <a:buNone/>
            </a:pPr>
            <a:r>
              <a:rPr lang="ar-SA">
                <a:cs typeface="B Nazanin" panose="00000400000000000000" pitchFamily="2" charset="-78"/>
              </a:rPr>
              <a:t>رشید قاسی از الجزائر</a:t>
            </a:r>
            <a:r>
              <a:rPr lang="en-US">
                <a:cs typeface="B Nazanin" panose="00000400000000000000" pitchFamily="2" charset="-78"/>
              </a:rPr>
              <a:t> . </a:t>
            </a:r>
            <a:endParaRPr lang="fa-IR">
              <a:cs typeface="B Nazanin" panose="00000400000000000000" pitchFamily="2" charset="-78"/>
            </a:endParaRPr>
          </a:p>
          <a:p>
            <a:pPr marL="0" indent="0">
              <a:buNone/>
            </a:pPr>
            <a:r>
              <a:rPr lang="ar-SA">
                <a:cs typeface="B Nazanin" panose="00000400000000000000" pitchFamily="2" charset="-78"/>
              </a:rPr>
              <a:t>ناجي العلي</a:t>
            </a:r>
            <a:r>
              <a:rPr lang="en-US">
                <a:cs typeface="B Nazanin" panose="00000400000000000000" pitchFamily="2" charset="-78"/>
              </a:rPr>
              <a:t> / </a:t>
            </a:r>
            <a:r>
              <a:rPr lang="ar-SA">
                <a:cs typeface="B Nazanin" panose="00000400000000000000" pitchFamily="2" charset="-78"/>
              </a:rPr>
              <a:t>فلسطين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علی فرزات ، عبد الهدای شماع، یوسف عبدلکی از سوریه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عبدالرحیم یاسر از عراق</a:t>
            </a:r>
            <a:r>
              <a:rPr lang="en-US">
                <a:cs typeface="B Nazanin" panose="00000400000000000000" pitchFamily="2" charset="-78"/>
              </a:rPr>
              <a:t> . </a:t>
            </a:r>
            <a:br>
              <a:rPr lang="en-US">
                <a:cs typeface="B Nazanin" panose="00000400000000000000" pitchFamily="2" charset="-78"/>
              </a:rPr>
            </a:br>
            <a:r>
              <a:rPr lang="ar-SA">
                <a:cs typeface="B Nazanin" panose="00000400000000000000" pitchFamily="2" charset="-78"/>
              </a:rPr>
              <a:t>سلمان المالک از قطر.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سیار صادق ، حبیب حداد ، محمود کحیل ، ملحم عماد از لبنان</a:t>
            </a:r>
            <a:endParaRPr lang="fa-IR"/>
          </a:p>
        </p:txBody>
      </p:sp>
    </p:spTree>
    <p:extLst>
      <p:ext uri="{BB962C8B-B14F-4D97-AF65-F5344CB8AC3E}">
        <p14:creationId xmlns:p14="http://schemas.microsoft.com/office/powerpoint/2010/main" val="503729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حال حاضر نسل سومی از کاریکاتوریستها در راهند نسلی که آینده مطبوعات جهان غرب را دگرگون خواهند کرد. امیدوارم مجال مناسب برای حضور آنان فراهم آید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0310754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2672226"/>
            <a:ext cx="10515600" cy="1325563"/>
          </a:xfrm>
        </p:spPr>
        <p:txBody>
          <a:bodyPr/>
          <a:lstStyle/>
          <a:p>
            <a:pPr algn="ctr"/>
            <a:r>
              <a:rPr lang="ar-SA" b="1">
                <a:solidFill>
                  <a:srgbClr val="FF0000"/>
                </a:solidFill>
                <a:cs typeface="B Nazanin" panose="00000400000000000000" pitchFamily="2" charset="-78"/>
              </a:rPr>
              <a:t>کاریکاتوریست های مطرح عرب</a:t>
            </a:r>
            <a:r>
              <a:rPr lang="ar-SA">
                <a:solidFill>
                  <a:srgbClr val="FF0000"/>
                </a:solidFill>
                <a:cs typeface="B Nazanin" panose="00000400000000000000" pitchFamily="2" charset="-78"/>
              </a:rPr>
              <a:t> </a:t>
            </a:r>
            <a:endParaRPr lang="fa-IR"/>
          </a:p>
        </p:txBody>
      </p:sp>
    </p:spTree>
    <p:extLst>
      <p:ext uri="{BB962C8B-B14F-4D97-AF65-F5344CB8AC3E}">
        <p14:creationId xmlns:p14="http://schemas.microsoft.com/office/powerpoint/2010/main" val="1549554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بهجت عثمان</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مصر</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3854548" y="1825625"/>
            <a:ext cx="7499252" cy="4351338"/>
          </a:xfrm>
        </p:spPr>
        <p:txBody>
          <a:bodyPr>
            <a:normAutofit fontScale="92500" lnSpcReduction="10000"/>
          </a:bodyPr>
          <a:lstStyle/>
          <a:p>
            <a:pPr marL="0" indent="0" algn="just">
              <a:buNone/>
            </a:pPr>
            <a:r>
              <a:rPr lang="ar-SA" smtClean="0">
                <a:cs typeface="B Nazanin" panose="00000400000000000000" pitchFamily="2" charset="-78"/>
              </a:rPr>
              <a:t>این </a:t>
            </a:r>
            <a:r>
              <a:rPr lang="ar-SA">
                <a:cs typeface="B Nazanin" panose="00000400000000000000" pitchFamily="2" charset="-78"/>
              </a:rPr>
              <a:t>هنرمند مصری در تاریخ ۱۲ ژوئن ۲۰۰۱ در سن ۷۰ سالگی به دیار باقی شتافت</a:t>
            </a:r>
            <a:r>
              <a:rPr lang="en-US">
                <a:cs typeface="B Nazanin" panose="00000400000000000000" pitchFamily="2" charset="-78"/>
              </a:rPr>
              <a:t> . </a:t>
            </a:r>
            <a:r>
              <a:rPr lang="ar-SA">
                <a:cs typeface="B Nazanin" panose="00000400000000000000" pitchFamily="2" charset="-78"/>
              </a:rPr>
              <a:t>و یکی از پایه </a:t>
            </a:r>
            <a:r>
              <a:rPr lang="ar-SA" smtClean="0">
                <a:cs typeface="B Nazanin" panose="00000400000000000000" pitchFamily="2" charset="-78"/>
              </a:rPr>
              <a:t>گذاران</a:t>
            </a:r>
            <a:r>
              <a:rPr lang="en-US">
                <a:cs typeface="B Nazanin" panose="00000400000000000000" pitchFamily="2" charset="-78"/>
              </a:rPr>
              <a:t> </a:t>
            </a:r>
            <a:r>
              <a:rPr lang="ar-SA" smtClean="0">
                <a:cs typeface="B Nazanin" panose="00000400000000000000" pitchFamily="2" charset="-78"/>
              </a:rPr>
              <a:t>«مدرسه </a:t>
            </a:r>
            <a:r>
              <a:rPr lang="ar-SA">
                <a:cs typeface="B Nazanin" panose="00000400000000000000" pitchFamily="2" charset="-78"/>
              </a:rPr>
              <a:t>کاریکاتور نوین» در قاهره است</a:t>
            </a:r>
            <a:r>
              <a:rPr lang="en-US">
                <a:cs typeface="B Nazanin" panose="00000400000000000000" pitchFamily="2" charset="-78"/>
              </a:rPr>
              <a:t>. </a:t>
            </a:r>
            <a:r>
              <a:rPr lang="ar-SA">
                <a:cs typeface="B Nazanin" panose="00000400000000000000" pitchFamily="2" charset="-78"/>
              </a:rPr>
              <a:t>شخصیتی که او آفرید</a:t>
            </a:r>
            <a:r>
              <a:rPr lang="ar-SA" b="1">
                <a:solidFill>
                  <a:srgbClr val="FF0000"/>
                </a:solidFill>
                <a:cs typeface="B Nazanin" panose="00000400000000000000" pitchFamily="2" charset="-78"/>
              </a:rPr>
              <a:t> </a:t>
            </a:r>
            <a:r>
              <a:rPr lang="ar-SA" b="1" smtClean="0">
                <a:solidFill>
                  <a:srgbClr val="FF0000"/>
                </a:solidFill>
                <a:cs typeface="B Nazanin" panose="00000400000000000000" pitchFamily="2" charset="-78"/>
              </a:rPr>
              <a:t>بهجاتوس </a:t>
            </a:r>
            <a:r>
              <a:rPr lang="ar-SA">
                <a:cs typeface="B Nazanin" panose="00000400000000000000" pitchFamily="2" charset="-78"/>
              </a:rPr>
              <a:t>بود که در قالب آن سردمداران جهان سوم را مورد انتقاد و استهزاء قرار می داد</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او در ۲۷ سپتامبر ۱۹۳۱ میلادی متولد شد</a:t>
            </a:r>
            <a:r>
              <a:rPr lang="en-US">
                <a:cs typeface="B Nazanin" panose="00000400000000000000" pitchFamily="2" charset="-78"/>
              </a:rPr>
              <a:t>. </a:t>
            </a:r>
            <a:r>
              <a:rPr lang="ar-SA">
                <a:cs typeface="B Nazanin" panose="00000400000000000000" pitchFamily="2" charset="-78"/>
              </a:rPr>
              <a:t>در سال ۱۹۵۲ میلادی از دانشکده هنرهای زیبا در رشته پیکرتراشی فارغ التحصیل شد</a:t>
            </a:r>
            <a:r>
              <a:rPr lang="en-US">
                <a:cs typeface="B Nazanin" panose="00000400000000000000" pitchFamily="2" charset="-78"/>
              </a:rPr>
              <a:t>. </a:t>
            </a:r>
            <a:r>
              <a:rPr lang="ar-SA">
                <a:cs typeface="B Nazanin" panose="00000400000000000000" pitchFamily="2" charset="-78"/>
              </a:rPr>
              <a:t>پس از آن به تدریس پرداخت و متعاقبا در موسسه مطبوعاتی روزالیوسف سرگرم کار شد</a:t>
            </a:r>
            <a:r>
              <a:rPr lang="en-US">
                <a:cs typeface="B Nazanin" panose="00000400000000000000" pitchFamily="2" charset="-78"/>
              </a:rPr>
              <a:t>. </a:t>
            </a:r>
            <a:r>
              <a:rPr lang="ar-SA">
                <a:cs typeface="B Nazanin" panose="00000400000000000000" pitchFamily="2" charset="-78"/>
              </a:rPr>
              <a:t>وی در انتشار روزنامه المساء سهم بسزایی داشت</a:t>
            </a:r>
            <a:r>
              <a:rPr lang="en-US">
                <a:cs typeface="B Nazanin" panose="00000400000000000000" pitchFamily="2" charset="-78"/>
              </a:rPr>
              <a:t>. </a:t>
            </a:r>
            <a:r>
              <a:rPr lang="ar-SA">
                <a:cs typeface="B Nazanin" panose="00000400000000000000" pitchFamily="2" charset="-78"/>
              </a:rPr>
              <a:t>برای کودکان نیز نقاشی می کرد</a:t>
            </a:r>
            <a:r>
              <a:rPr lang="en-US">
                <a:cs typeface="B Nazanin" panose="00000400000000000000" pitchFamily="2" charset="-78"/>
              </a:rPr>
              <a:t>. </a:t>
            </a:r>
            <a:r>
              <a:rPr lang="ar-SA">
                <a:cs typeface="B Nazanin" panose="00000400000000000000" pitchFamily="2" charset="-78"/>
              </a:rPr>
              <a:t>او حدودا ۵۰ کتاب برای کودکان تصویرگری کرد</a:t>
            </a:r>
            <a:r>
              <a:rPr lang="en-US">
                <a:cs typeface="B Nazanin" panose="00000400000000000000" pitchFamily="2" charset="-78"/>
              </a:rPr>
              <a:t>. </a:t>
            </a:r>
            <a:r>
              <a:rPr lang="ar-SA">
                <a:cs typeface="B Nazanin" panose="00000400000000000000" pitchFamily="2" charset="-78"/>
              </a:rPr>
              <a:t>همچنین در زمینه ی کاریکاتور دو کتاب اساسی تحت عناوین</a:t>
            </a:r>
            <a:r>
              <a:rPr lang="en-US">
                <a:cs typeface="B Nazanin" panose="00000400000000000000" pitchFamily="2" charset="-78"/>
              </a:rPr>
              <a:t> : </a:t>
            </a:r>
            <a:r>
              <a:rPr lang="ar-SA">
                <a:cs typeface="B Nazanin" panose="00000400000000000000" pitchFamily="2" charset="-78"/>
              </a:rPr>
              <a:t>«دیکتاتوری برای تازه کارها »که در سال ۱۹۹۰ به چاپ رسید و« مردم و حکومت» که در سال ۱۹۸۸ به چاپ رسید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899941" cy="2887052"/>
          </a:xfrm>
          <a:prstGeom prst="rect">
            <a:avLst/>
          </a:prstGeom>
        </p:spPr>
      </p:pic>
      <p:sp>
        <p:nvSpPr>
          <p:cNvPr id="5" name="TextBox 4"/>
          <p:cNvSpPr txBox="1"/>
          <p:nvPr/>
        </p:nvSpPr>
        <p:spPr>
          <a:xfrm>
            <a:off x="1041009" y="5120640"/>
            <a:ext cx="2096086" cy="523220"/>
          </a:xfrm>
          <a:prstGeom prst="rect">
            <a:avLst/>
          </a:prstGeom>
          <a:noFill/>
        </p:spPr>
        <p:txBody>
          <a:bodyPr wrap="square" rtlCol="1">
            <a:spAutoFit/>
          </a:bodyPr>
          <a:lstStyle/>
          <a:p>
            <a:pPr algn="ctr"/>
            <a:r>
              <a:rPr lang="ar-SA" sz="2800" b="1">
                <a:solidFill>
                  <a:srgbClr val="FF0000"/>
                </a:solidFill>
                <a:latin typeface="Calibri Light" panose="020F0302020204030204"/>
                <a:ea typeface="+mj-ea"/>
                <a:cs typeface="B Nazanin" panose="00000400000000000000" pitchFamily="2" charset="-78"/>
              </a:rPr>
              <a:t>بهجت عثمان</a:t>
            </a:r>
            <a:endParaRPr lang="fa-IR" sz="1100">
              <a:solidFill>
                <a:srgbClr val="FF0000"/>
              </a:solidFill>
            </a:endParaRPr>
          </a:p>
        </p:txBody>
      </p:sp>
    </p:spTree>
    <p:extLst>
      <p:ext uri="{BB962C8B-B14F-4D97-AF65-F5344CB8AC3E}">
        <p14:creationId xmlns:p14="http://schemas.microsoft.com/office/powerpoint/2010/main" val="2149755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پس از این دو کتاب که منجر به شهرت او شد دو کتاب به نام «</a:t>
            </a:r>
            <a:r>
              <a:rPr lang="ar-SA" b="1">
                <a:solidFill>
                  <a:srgbClr val="FF0000"/>
                </a:solidFill>
                <a:cs typeface="B Nazanin" panose="00000400000000000000" pitchFamily="2" charset="-78"/>
              </a:rPr>
              <a:t> بهجاتوس</a:t>
            </a:r>
            <a:r>
              <a:rPr lang="ar-SA">
                <a:cs typeface="B Nazanin" panose="00000400000000000000" pitchFamily="2" charset="-78"/>
              </a:rPr>
              <a:t>» و « </a:t>
            </a:r>
            <a:r>
              <a:rPr lang="ar-SA" b="1">
                <a:solidFill>
                  <a:srgbClr val="FF0000"/>
                </a:solidFill>
                <a:cs typeface="B Nazanin" panose="00000400000000000000" pitchFamily="2" charset="-78"/>
              </a:rPr>
              <a:t>رفاق سلاح</a:t>
            </a:r>
            <a:r>
              <a:rPr lang="ar-SA">
                <a:cs typeface="B Nazanin" panose="00000400000000000000" pitchFamily="2" charset="-78"/>
              </a:rPr>
              <a:t>» نیز به چاپ رسید.در سال ۲۰۰۱ جایزه برترین تصویرگر مصر را از آن خود کرد</a:t>
            </a:r>
            <a:r>
              <a:rPr lang="en-US">
                <a:cs typeface="B Nazanin" panose="00000400000000000000" pitchFamily="2" charset="-78"/>
              </a:rPr>
              <a:t>. </a:t>
            </a:r>
            <a:r>
              <a:rPr lang="ar-SA">
                <a:cs typeface="B Nazanin" panose="00000400000000000000" pitchFamily="2" charset="-78"/>
              </a:rPr>
              <a:t>بهجت عثمان همان گونه که گفتیم با خلق بهجاتوس - نام یکی از پرسوناژهای خود- مسایل و مشکلات جامعه مصری را به تصویر کشیده </a:t>
            </a:r>
            <a:r>
              <a:rPr lang="ar-SA" smtClean="0">
                <a:cs typeface="B Nazanin" panose="00000400000000000000" pitchFamily="2" charset="-78"/>
              </a:rPr>
              <a:t>است</a:t>
            </a:r>
            <a:endParaRPr lang="fa-IR">
              <a:cs typeface="B Nazanin" panose="00000400000000000000" pitchFamily="2" charset="-78"/>
            </a:endParaRPr>
          </a:p>
        </p:txBody>
      </p:sp>
    </p:spTree>
    <p:extLst>
      <p:ext uri="{BB962C8B-B14F-4D97-AF65-F5344CB8AC3E}">
        <p14:creationId xmlns:p14="http://schemas.microsoft.com/office/powerpoint/2010/main" val="3231604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68948" y="1825625"/>
            <a:ext cx="6584852" cy="4351338"/>
          </a:xfrm>
        </p:spPr>
        <p:txBody>
          <a:bodyPr/>
          <a:lstStyle/>
          <a:p>
            <a:pPr algn="just"/>
            <a:r>
              <a:rPr lang="ar-SA">
                <a:cs typeface="B Nazanin" panose="00000400000000000000" pitchFamily="2" charset="-78"/>
              </a:rPr>
              <a:t>بهجاتوس یک رهبر است که ظاهراً دلش برای ملتش می سوزد و سعی می کند جهت رفاه حال شهروندان ، اقداماتی را صورت دهد</a:t>
            </a:r>
            <a:r>
              <a:rPr lang="en-US">
                <a:cs typeface="B Nazanin" panose="00000400000000000000" pitchFamily="2" charset="-78"/>
              </a:rPr>
              <a:t>.</a:t>
            </a:r>
            <a:r>
              <a:rPr lang="ar-SA">
                <a:cs typeface="B Nazanin" panose="00000400000000000000" pitchFamily="2" charset="-78"/>
              </a:rPr>
              <a:t> تمام طرح هایش با این که کمدی است ولی در بعد سیاسی کاملا مشترک اند</a:t>
            </a:r>
            <a:r>
              <a:rPr lang="en-US">
                <a:cs typeface="B Nazanin" panose="00000400000000000000" pitchFamily="2" charset="-78"/>
              </a:rPr>
              <a:t>. </a:t>
            </a:r>
            <a:r>
              <a:rPr lang="ar-SA">
                <a:cs typeface="B Nazanin" panose="00000400000000000000" pitchFamily="2" charset="-78"/>
              </a:rPr>
              <a:t>زمینه کارهای سیاسی وی- شامل ارتباط مردم و دولت، دولت و مردم ، زن و شوهر پدر و بچه ها ، مسایل حقوق بشر و كلا مناسبات انسانی است</a:t>
            </a:r>
            <a:r>
              <a:rPr lang="en-US">
                <a:cs typeface="B Nazanin" panose="00000400000000000000" pitchFamily="2" charset="-78"/>
              </a:rPr>
              <a:t>. </a:t>
            </a:r>
            <a:r>
              <a:rPr lang="ar-SA">
                <a:cs typeface="B Nazanin" panose="00000400000000000000" pitchFamily="2" charset="-78"/>
              </a:rPr>
              <a:t>در طرح های وی ، ارتباط مصر با سایر کشورها -به خصوص کشورهای عربی- مورد نقد قرار گرفته است</a:t>
            </a:r>
            <a:r>
              <a:rPr lang="en-US">
                <a:cs typeface="B Nazanin" panose="00000400000000000000" pitchFamily="2" charset="-78"/>
              </a:rPr>
              <a:t>. </a:t>
            </a:r>
            <a:r>
              <a:rPr lang="ar-SA">
                <a:cs typeface="B Nazanin" panose="00000400000000000000" pitchFamily="2" charset="-78"/>
              </a:rPr>
              <a:t>ارتباط مصر و اسرائیل از جمله موارد مشروح در کاریکاتورهای بهجت عثمان است</a:t>
            </a:r>
            <a:r>
              <a:rPr lang="en-US">
                <a:cs typeface="B Nazanin" panose="00000400000000000000" pitchFamily="2" charset="-78"/>
              </a:rPr>
              <a:t> .</a:t>
            </a:r>
            <a:endParaRPr lang="fa-IR">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570914" y="2283448"/>
            <a:ext cx="3930748" cy="3435692"/>
          </a:xfrm>
          <a:prstGeom prst="rect">
            <a:avLst/>
          </a:prstGeom>
        </p:spPr>
      </p:pic>
    </p:spTree>
    <p:extLst>
      <p:ext uri="{BB962C8B-B14F-4D97-AF65-F5344CB8AC3E}">
        <p14:creationId xmlns:p14="http://schemas.microsoft.com/office/powerpoint/2010/main" val="2769120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 از طریق دیگری نیز مجوز انتشار گرفت و آن نمایشگاه ها و های هنری بود که هر چند سال یک باز با برپایی خود مخاطبین بی شماری را برای دیدن این آثار به درون خود می کشاندند</a:t>
            </a:r>
            <a:r>
              <a:rPr lang="ar-SA" smtClean="0">
                <a:cs typeface="B Nazanin" panose="00000400000000000000" pitchFamily="2" charset="-78"/>
              </a:rPr>
              <a:t>.</a:t>
            </a:r>
            <a:endParaRPr lang="fa-IR" smtClean="0">
              <a:cs typeface="B Nazanin" panose="00000400000000000000" pitchFamily="2" charset="-78"/>
            </a:endParaRPr>
          </a:p>
          <a:p>
            <a:pPr marL="0" indent="0" algn="just">
              <a:buNone/>
            </a:pPr>
            <a:r>
              <a:rPr lang="ar-SA" smtClean="0">
                <a:cs typeface="B Nazanin" panose="00000400000000000000" pitchFamily="2" charset="-78"/>
              </a:rPr>
              <a:t>کاریکاتور </a:t>
            </a:r>
            <a:r>
              <a:rPr lang="ar-SA">
                <a:cs typeface="B Nazanin" panose="00000400000000000000" pitchFamily="2" charset="-78"/>
              </a:rPr>
              <a:t>هنر زندگی و ارتباط است</a:t>
            </a:r>
            <a:r>
              <a:rPr lang="en-US">
                <a:cs typeface="B Nazanin" panose="00000400000000000000" pitchFamily="2" charset="-78"/>
              </a:rPr>
              <a:t>. </a:t>
            </a:r>
            <a:r>
              <a:rPr lang="ar-SA">
                <a:cs typeface="B Nazanin" panose="00000400000000000000" pitchFamily="2" charset="-78"/>
              </a:rPr>
              <a:t>فراسوی خطوط سیاه و سفید، رنج انسان ها است که به چشم می آید. نوستالژی آدم ها نسبت به خاک ، نسبت به عشق ، نسبت به آنچه که با آنها سروکار دارد و حتی نسبت به انسانیت خود که گاهی گم می شود، همه و همه در لابلای این خطوط در هم، قابل دید و احساس است. </a:t>
            </a:r>
            <a:endParaRPr lang="fa-IR">
              <a:cs typeface="B Nazanin" panose="00000400000000000000" pitchFamily="2" charset="-78"/>
            </a:endParaRPr>
          </a:p>
        </p:txBody>
      </p:sp>
      <p:sp>
        <p:nvSpPr>
          <p:cNvPr id="4" name="Flowchart: Process 3"/>
          <p:cNvSpPr/>
          <p:nvPr/>
        </p:nvSpPr>
        <p:spPr>
          <a:xfrm>
            <a:off x="1280160" y="4712677"/>
            <a:ext cx="4867422" cy="105507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کاریکاتور هنر زندگی و ارتباط است</a:t>
            </a:r>
            <a:endParaRPr lang="fa-IR"/>
          </a:p>
        </p:txBody>
      </p:sp>
    </p:spTree>
    <p:extLst>
      <p:ext uri="{BB962C8B-B14F-4D97-AF65-F5344CB8AC3E}">
        <p14:creationId xmlns:p14="http://schemas.microsoft.com/office/powerpoint/2010/main" val="4180173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محمد الزواوي/ </a:t>
            </a:r>
            <a:r>
              <a:rPr lang="ar-SA" b="1" smtClean="0">
                <a:solidFill>
                  <a:srgbClr val="FF0000"/>
                </a:solidFill>
                <a:cs typeface="B Nazanin" panose="00000400000000000000" pitchFamily="2" charset="-78"/>
              </a:rPr>
              <a:t>اليبي</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754880" y="1825625"/>
            <a:ext cx="6598920" cy="4351338"/>
          </a:xfrm>
        </p:spPr>
        <p:txBody>
          <a:bodyPr/>
          <a:lstStyle/>
          <a:p>
            <a:pPr algn="just"/>
            <a:r>
              <a:rPr lang="ar-SA" smtClean="0">
                <a:cs typeface="B Nazanin" panose="00000400000000000000" pitchFamily="2" charset="-78"/>
              </a:rPr>
              <a:t>در </a:t>
            </a:r>
            <a:r>
              <a:rPr lang="ar-SA">
                <a:cs typeface="B Nazanin" panose="00000400000000000000" pitchFamily="2" charset="-78"/>
              </a:rPr>
              <a:t>سال ۱۹۳۶ در بنغازی یکی از شهرهای لیبی متولد شد</a:t>
            </a:r>
            <a:r>
              <a:rPr lang="en-US">
                <a:cs typeface="B Nazanin" panose="00000400000000000000" pitchFamily="2" charset="-78"/>
              </a:rPr>
              <a:t>. </a:t>
            </a:r>
            <a:r>
              <a:rPr lang="ar-SA">
                <a:cs typeface="B Nazanin" panose="00000400000000000000" pitchFamily="2" charset="-78"/>
              </a:rPr>
              <a:t>تا سال چهارم ابتدایی به تحصیل ادامه داد و سپس به دلایل اقتصادی مدرسه را ترک کرد</a:t>
            </a:r>
            <a:r>
              <a:rPr lang="en-US">
                <a:cs typeface="B Nazanin" panose="00000400000000000000" pitchFamily="2" charset="-78"/>
              </a:rPr>
              <a:t>. </a:t>
            </a:r>
            <a:r>
              <a:rPr lang="ar-SA">
                <a:cs typeface="B Nazanin" panose="00000400000000000000" pitchFamily="2" charset="-78"/>
              </a:rPr>
              <a:t>او علاوه بر نقاشی و کاریکاتور در انیمیشن هم دست دارد ، هر چند روزنامه نگار قابلی نیز به شمار می آید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002615" y="1825625"/>
            <a:ext cx="3611587" cy="3085898"/>
          </a:xfrm>
          <a:prstGeom prst="rect">
            <a:avLst/>
          </a:prstGeom>
        </p:spPr>
      </p:pic>
      <p:sp>
        <p:nvSpPr>
          <p:cNvPr id="5" name="TextBox 4"/>
          <p:cNvSpPr txBox="1"/>
          <p:nvPr/>
        </p:nvSpPr>
        <p:spPr>
          <a:xfrm>
            <a:off x="1575582" y="5247249"/>
            <a:ext cx="1941341" cy="523220"/>
          </a:xfrm>
          <a:prstGeom prst="rect">
            <a:avLst/>
          </a:prstGeom>
          <a:noFill/>
        </p:spPr>
        <p:txBody>
          <a:bodyPr wrap="square" rtlCol="1">
            <a:spAutoFit/>
          </a:bodyPr>
          <a:lstStyle/>
          <a:p>
            <a:r>
              <a:rPr lang="ar-SA" sz="2800" b="1">
                <a:solidFill>
                  <a:srgbClr val="FF0000"/>
                </a:solidFill>
                <a:latin typeface="Calibri Light" panose="020F0302020204030204"/>
                <a:ea typeface="+mj-ea"/>
                <a:cs typeface="B Nazanin" panose="00000400000000000000" pitchFamily="2" charset="-78"/>
              </a:rPr>
              <a:t>محمد الزواوي</a:t>
            </a:r>
            <a:endParaRPr lang="fa-IR" sz="1100"/>
          </a:p>
        </p:txBody>
      </p:sp>
    </p:spTree>
    <p:extLst>
      <p:ext uri="{BB962C8B-B14F-4D97-AF65-F5344CB8AC3E}">
        <p14:creationId xmlns:p14="http://schemas.microsoft.com/office/powerpoint/2010/main" val="3775609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مدال شهروند برتر را دریافت </a:t>
            </a:r>
            <a:r>
              <a:rPr lang="ar-SA" smtClean="0">
                <a:cs typeface="B Nazanin" panose="00000400000000000000" pitchFamily="2" charset="-78"/>
              </a:rPr>
              <a:t>کرده</a:t>
            </a:r>
            <a:r>
              <a:rPr lang="en-US" smtClean="0">
                <a:cs typeface="B Nazanin" panose="00000400000000000000" pitchFamily="2" charset="-78"/>
              </a:rPr>
              <a:t> </a:t>
            </a:r>
            <a:r>
              <a:rPr lang="ar-SA" smtClean="0">
                <a:cs typeface="B Nazanin" panose="00000400000000000000" pitchFamily="2" charset="-78"/>
              </a:rPr>
              <a:t>(یا </a:t>
            </a:r>
            <a:r>
              <a:rPr lang="ar-SA">
                <a:cs typeface="B Nazanin" panose="00000400000000000000" pitchFamily="2" charset="-78"/>
              </a:rPr>
              <a:t>به آن مفتخر شده) و در ترسیم نقاشی و کاریکاتور ظرافت بسیاری به خرج می دهد، به طوری که بوم نقاشی اش ، دیدگان را به کشف «جزئیات نادیده» فرامی </a:t>
            </a:r>
            <a:r>
              <a:rPr lang="ar-SA" smtClean="0">
                <a:cs typeface="B Nazanin" panose="00000400000000000000" pitchFamily="2" charset="-78"/>
              </a:rPr>
              <a:t>خواند</a:t>
            </a:r>
            <a:r>
              <a:rPr lang="en-US" smtClean="0">
                <a:cs typeface="B Nazanin" panose="00000400000000000000" pitchFamily="2" charset="-78"/>
              </a:rPr>
              <a:t> . </a:t>
            </a:r>
            <a:r>
              <a:rPr lang="ar-SA">
                <a:cs typeface="B Nazanin" panose="00000400000000000000" pitchFamily="2" charset="-78"/>
              </a:rPr>
              <a:t>اتفاقا همین جزئیات است که بیننده را دچار کشش وصف ناپذیری می سازد و از این رهگذر، موجبات تعامل و درنگ در پیام های او را به وجود می آورد. </a:t>
            </a: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016819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از وی نمایشگاه های متعددی در لیبی و کشورهای دیگر جهان برپا شده است</a:t>
            </a:r>
            <a:r>
              <a:rPr lang="en-US">
                <a:cs typeface="B Nazanin" panose="00000400000000000000" pitchFamily="2" charset="-78"/>
              </a:rPr>
              <a:t>. </a:t>
            </a:r>
            <a:r>
              <a:rPr lang="ar-SA">
                <a:cs typeface="B Nazanin" panose="00000400000000000000" pitchFamily="2" charset="-78"/>
              </a:rPr>
              <a:t>کارهای رنگی او دارای جلوه های مضاعفی است که مخاطبین را میخکوب می کند. ترکیب رنگ های تند و دلنشین که از همنشینی طبیعی رنگ ها برخاسته مجموعه ای بی نظیر از کارهای او آفریده است</a:t>
            </a:r>
            <a:r>
              <a:rPr lang="en-US">
                <a:cs typeface="B Nazanin" panose="00000400000000000000" pitchFamily="2" charset="-78"/>
              </a:rPr>
              <a:t>. </a:t>
            </a:r>
            <a:r>
              <a:rPr lang="ar-SA">
                <a:cs typeface="B Nazanin" panose="00000400000000000000" pitchFamily="2" charset="-78"/>
              </a:rPr>
              <a:t>تاکنون دو کتاب عمده« الوجه الآخر» و «انتم » از وی به چاپ رسیده که میراثی گرانبها از هنر کاریکاتور شرقی، به ویژه افریقایی است و هم اکنون در روزنامه «الزحف الاخضر » چاپ لیبی فعالیت دارد</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Process 3"/>
          <p:cNvSpPr/>
          <p:nvPr/>
        </p:nvSpPr>
        <p:spPr>
          <a:xfrm>
            <a:off x="1406769" y="4586068"/>
            <a:ext cx="4149969" cy="1153550"/>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همنشینی طبیعی رنگ ها</a:t>
            </a:r>
            <a:endParaRPr lang="fa-IR"/>
          </a:p>
        </p:txBody>
      </p:sp>
    </p:spTree>
    <p:extLst>
      <p:ext uri="{BB962C8B-B14F-4D97-AF65-F5344CB8AC3E}">
        <p14:creationId xmlns:p14="http://schemas.microsoft.com/office/powerpoint/2010/main" val="2848233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جمعه فرحات اقصر</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5134708" y="1825625"/>
            <a:ext cx="6219092" cy="4351338"/>
          </a:xfrm>
        </p:spPr>
        <p:txBody>
          <a:bodyPr/>
          <a:lstStyle/>
          <a:p>
            <a:pPr algn="just"/>
            <a:r>
              <a:rPr lang="ar-SA" smtClean="0">
                <a:cs typeface="B Nazanin" panose="00000400000000000000" pitchFamily="2" charset="-78"/>
              </a:rPr>
              <a:t>او </a:t>
            </a:r>
            <a:r>
              <a:rPr lang="ar-SA">
                <a:cs typeface="B Nazanin" panose="00000400000000000000" pitchFamily="2" charset="-78"/>
              </a:rPr>
              <a:t>در سال ۱۹۴۱ میلادی در قاهره به دنیا آمد و در سال ۱۹۶۲ از دانشگاه قاهره در رشته « بازرگانی خارجی» درجه کارشناسی گرفت</a:t>
            </a:r>
            <a:r>
              <a:rPr lang="en-US">
                <a:cs typeface="B Nazanin" panose="00000400000000000000" pitchFamily="2" charset="-78"/>
              </a:rPr>
              <a:t>. </a:t>
            </a:r>
            <a:r>
              <a:rPr lang="ar-SA">
                <a:cs typeface="B Nazanin" panose="00000400000000000000" pitchFamily="2" charset="-78"/>
              </a:rPr>
              <a:t>از سال ۱۹۶۴ در دو نشریه «صباح الخير» و«روزاليوسف » سرگرم فعالیت هنری شد</a:t>
            </a:r>
            <a:r>
              <a:rPr lang="en-US">
                <a:cs typeface="B Nazanin" panose="00000400000000000000" pitchFamily="2" charset="-78"/>
              </a:rPr>
              <a:t>. </a:t>
            </a:r>
            <a:r>
              <a:rPr lang="ar-SA">
                <a:cs typeface="B Nazanin" panose="00000400000000000000" pitchFamily="2" charset="-78"/>
              </a:rPr>
              <a:t>در حال حاضر در نشریات «الأهرام»و «الأهرام ويكلي» و «الأهرام الاقتصادي » و« العالم اليوم» فعالیت دارد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4126233" cy="2999593"/>
          </a:xfrm>
          <a:prstGeom prst="rect">
            <a:avLst/>
          </a:prstGeom>
        </p:spPr>
      </p:pic>
      <p:sp>
        <p:nvSpPr>
          <p:cNvPr id="5" name="TextBox 4"/>
          <p:cNvSpPr txBox="1"/>
          <p:nvPr/>
        </p:nvSpPr>
        <p:spPr>
          <a:xfrm>
            <a:off x="1730326" y="5134708"/>
            <a:ext cx="2138289" cy="400110"/>
          </a:xfrm>
          <a:prstGeom prst="rect">
            <a:avLst/>
          </a:prstGeom>
          <a:noFill/>
        </p:spPr>
        <p:txBody>
          <a:bodyPr wrap="square" rtlCol="1">
            <a:spAutoFit/>
          </a:bodyPr>
          <a:lstStyle/>
          <a:p>
            <a:pPr algn="ctr"/>
            <a:r>
              <a:rPr lang="ar-SA" sz="2000" b="1">
                <a:solidFill>
                  <a:srgbClr val="FF0000"/>
                </a:solidFill>
                <a:latin typeface="Calibri Light" panose="020F0302020204030204"/>
                <a:ea typeface="+mj-ea"/>
                <a:cs typeface="B Nazanin" panose="00000400000000000000" pitchFamily="2" charset="-78"/>
              </a:rPr>
              <a:t>جمعه فرحات اقصر</a:t>
            </a:r>
            <a:r>
              <a:rPr lang="ar-SA" sz="2000">
                <a:solidFill>
                  <a:srgbClr val="FF0000"/>
                </a:solidFill>
                <a:latin typeface="Calibri Light" panose="020F0302020204030204"/>
                <a:ea typeface="+mj-ea"/>
                <a:cs typeface="B Nazanin" panose="00000400000000000000" pitchFamily="2" charset="-78"/>
              </a:rPr>
              <a:t> </a:t>
            </a:r>
            <a:endParaRPr lang="fa-IR" sz="1000"/>
          </a:p>
        </p:txBody>
      </p:sp>
    </p:spTree>
    <p:extLst>
      <p:ext uri="{BB962C8B-B14F-4D97-AF65-F5344CB8AC3E}">
        <p14:creationId xmlns:p14="http://schemas.microsoft.com/office/powerpoint/2010/main" val="3681934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جمعه فرحات با ۱۲۰ نشریه آمریکایی و ۲۵ نشریه اروپایی همکاری هنری- کاریکاتور- دارد</a:t>
            </a:r>
            <a:r>
              <a:rPr lang="en-US">
                <a:cs typeface="B Nazanin" panose="00000400000000000000" pitchFamily="2" charset="-78"/>
              </a:rPr>
              <a:t>. </a:t>
            </a:r>
            <a:r>
              <a:rPr lang="ar-SA">
                <a:cs typeface="B Nazanin" panose="00000400000000000000" pitchFamily="2" charset="-78"/>
              </a:rPr>
              <a:t>بسیار پر جنب و جوش است و از طراحی و مبارزه و درگیری و بحث و جدل خسته نمی شود و معتقد است که کاریکاتور هنر مقاومت است</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ar-SA" smtClean="0">
                <a:cs typeface="B Nazanin" panose="00000400000000000000" pitchFamily="2" charset="-78"/>
              </a:rPr>
              <a:t>کاریکاتور </a:t>
            </a:r>
            <a:r>
              <a:rPr lang="ar-SA">
                <a:cs typeface="B Nazanin" panose="00000400000000000000" pitchFamily="2" charset="-78"/>
              </a:rPr>
              <a:t>نوعی برتری به هنرمندان اعطا می کند که درسایه همین برتری و احساس ناشی از آن، توان پایداری را هز هنرمند افزایش می بخشد و همین پایداری است که </a:t>
            </a:r>
            <a:r>
              <a:rPr lang="ar-SA" smtClean="0">
                <a:cs typeface="B Nazanin" panose="00000400000000000000" pitchFamily="2" charset="-78"/>
              </a:rPr>
              <a:t>رو</a:t>
            </a:r>
            <a:r>
              <a:rPr lang="fa-IR" smtClean="0">
                <a:cs typeface="B Nazanin" panose="00000400000000000000" pitchFamily="2" charset="-78"/>
              </a:rPr>
              <a:t>ح</a:t>
            </a:r>
            <a:r>
              <a:rPr lang="ar-SA" smtClean="0">
                <a:cs typeface="B Nazanin" panose="00000400000000000000" pitchFamily="2" charset="-78"/>
              </a:rPr>
              <a:t> </a:t>
            </a:r>
            <a:r>
              <a:rPr lang="ar-SA">
                <a:cs typeface="B Nazanin" panose="00000400000000000000" pitchFamily="2" charset="-78"/>
              </a:rPr>
              <a:t>کاریکاتور را از بسیاری چیزها مصون می دارد</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Alternate Process 3"/>
          <p:cNvSpPr/>
          <p:nvPr/>
        </p:nvSpPr>
        <p:spPr>
          <a:xfrm>
            <a:off x="1448972" y="4375052"/>
            <a:ext cx="4389120" cy="123795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از طراحی و مبارزه و درگیری و بحث و جدل خسته نمی شود</a:t>
            </a:r>
            <a:endParaRPr lang="fa-IR"/>
          </a:p>
        </p:txBody>
      </p:sp>
    </p:spTree>
    <p:extLst>
      <p:ext uri="{BB962C8B-B14F-4D97-AF65-F5344CB8AC3E}">
        <p14:creationId xmlns:p14="http://schemas.microsoft.com/office/powerpoint/2010/main" val="3047921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a:solidFill>
                  <a:srgbClr val="FF0000"/>
                </a:solidFill>
                <a:cs typeface="B Nazanin" panose="00000400000000000000" pitchFamily="2" charset="-78"/>
              </a:rPr>
              <a:t>ملحم عماد</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لبنان</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431322" y="1825625"/>
            <a:ext cx="6922477" cy="4351338"/>
          </a:xfrm>
        </p:spPr>
        <p:txBody>
          <a:bodyPr>
            <a:normAutofit/>
          </a:bodyPr>
          <a:lstStyle/>
          <a:p>
            <a:pPr marL="0" indent="0" algn="just">
              <a:buNone/>
            </a:pPr>
            <a:r>
              <a:rPr lang="ar-SA" smtClean="0">
                <a:cs typeface="B Nazanin" panose="00000400000000000000" pitchFamily="2" charset="-78"/>
              </a:rPr>
              <a:t>در </a:t>
            </a:r>
            <a:r>
              <a:rPr lang="ar-SA">
                <a:cs typeface="B Nazanin" panose="00000400000000000000" pitchFamily="2" charset="-78"/>
              </a:rPr>
              <a:t>سال ۱۹۳۹ میلادی در لبنان متولد شد. فعالیت هنری خود را از سال ۱۹۶۱ در نشریه الصیاده آغاز کرد. پس از آن با دو نشریه «</a:t>
            </a:r>
            <a:r>
              <a:rPr lang="ar-SA" b="1">
                <a:solidFill>
                  <a:srgbClr val="FF0000"/>
                </a:solidFill>
                <a:cs typeface="B Nazanin" panose="00000400000000000000" pitchFamily="2" charset="-78"/>
              </a:rPr>
              <a:t>السياسه</a:t>
            </a:r>
            <a:r>
              <a:rPr lang="ar-SA">
                <a:cs typeface="B Nazanin" panose="00000400000000000000" pitchFamily="2" charset="-78"/>
              </a:rPr>
              <a:t>» و «</a:t>
            </a:r>
            <a:r>
              <a:rPr lang="ar-SA" b="1">
                <a:solidFill>
                  <a:srgbClr val="FF0000"/>
                </a:solidFill>
                <a:cs typeface="B Nazanin" panose="00000400000000000000" pitchFamily="2" charset="-78"/>
              </a:rPr>
              <a:t>بيروت المساء</a:t>
            </a:r>
            <a:r>
              <a:rPr lang="ar-SA">
                <a:cs typeface="B Nazanin" panose="00000400000000000000" pitchFamily="2" charset="-78"/>
              </a:rPr>
              <a:t>» فعالیت خود را گسترش </a:t>
            </a:r>
            <a:r>
              <a:rPr lang="ar-SA" smtClean="0">
                <a:cs typeface="B Nazanin" panose="00000400000000000000" pitchFamily="2" charset="-78"/>
              </a:rPr>
              <a:t>داد</a:t>
            </a:r>
            <a:r>
              <a:rPr lang="fa-IR" smtClean="0">
                <a:cs typeface="B Nazanin" panose="00000400000000000000" pitchFamily="2" charset="-78"/>
              </a:rPr>
              <a:t>. و</a:t>
            </a:r>
            <a:r>
              <a:rPr lang="ar-SA" smtClean="0">
                <a:cs typeface="B Nazanin" panose="00000400000000000000" pitchFamily="2" charset="-78"/>
              </a:rPr>
              <a:t>ی </a:t>
            </a:r>
            <a:r>
              <a:rPr lang="ar-SA">
                <a:cs typeface="B Nazanin" panose="00000400000000000000" pitchFamily="2" charset="-78"/>
              </a:rPr>
              <a:t>در اقامت محدودی که در مصر داشت در دو </a:t>
            </a:r>
            <a:r>
              <a:rPr lang="ar-SA" smtClean="0">
                <a:cs typeface="B Nazanin" panose="00000400000000000000" pitchFamily="2" charset="-78"/>
              </a:rPr>
              <a:t>نشریه</a:t>
            </a:r>
            <a:r>
              <a:rPr lang="fa-IR" smtClean="0">
                <a:cs typeface="B Nazanin" panose="00000400000000000000" pitchFamily="2" charset="-78"/>
              </a:rPr>
              <a:t> </a:t>
            </a:r>
            <a:r>
              <a:rPr lang="ar-SA" smtClean="0">
                <a:cs typeface="B Nazanin" panose="00000400000000000000" pitchFamily="2" charset="-78"/>
              </a:rPr>
              <a:t>روزاليوسف </a:t>
            </a:r>
            <a:r>
              <a:rPr lang="ar-SA">
                <a:cs typeface="B Nazanin" panose="00000400000000000000" pitchFamily="2" charset="-78"/>
              </a:rPr>
              <a:t>و صباح الخیر که در قاهره به چاپ می رسید</a:t>
            </a:r>
            <a:r>
              <a:rPr lang="en-US">
                <a:cs typeface="B Nazanin" panose="00000400000000000000" pitchFamily="2" charset="-78"/>
              </a:rPr>
              <a:t>. </a:t>
            </a:r>
            <a:r>
              <a:rPr lang="ar-SA">
                <a:cs typeface="B Nazanin" panose="00000400000000000000" pitchFamily="2" charset="-78"/>
              </a:rPr>
              <a:t>همکاری خود را گسترش داد</a:t>
            </a:r>
            <a:r>
              <a:rPr lang="en-US">
                <a:cs typeface="B Nazanin" panose="00000400000000000000" pitchFamily="2" charset="-78"/>
              </a:rPr>
              <a:t>. </a:t>
            </a:r>
            <a:r>
              <a:rPr lang="ar-SA">
                <a:cs typeface="B Nazanin" panose="00000400000000000000" pitchFamily="2" charset="-78"/>
              </a:rPr>
              <a:t>مدتی به ایتالیا سفر می کند ولی پس از بازگشت به لبنان در سال های ۷۵</a:t>
            </a:r>
            <a:r>
              <a:rPr lang="en-US">
                <a:cs typeface="B Nazanin" panose="00000400000000000000" pitchFamily="2" charset="-78"/>
              </a:rPr>
              <a:t>-</a:t>
            </a:r>
            <a:r>
              <a:rPr lang="ar-SA">
                <a:cs typeface="B Nazanin" panose="00000400000000000000" pitchFamily="2" charset="-78"/>
              </a:rPr>
              <a:t>۱۹۶۲ کاریکاتورهای خود را در روزنامه الحياة به چاپ می رساند. از سال ۱۹۷۵ به بعد به روزنامه ی الكفاح العربی می رود و و کاریکاتوریست</a:t>
            </a:r>
            <a:r>
              <a:rPr lang="en-US">
                <a:cs typeface="B Nazanin" panose="00000400000000000000" pitchFamily="2" charset="-78"/>
              </a:rPr>
              <a:t> Fix </a:t>
            </a:r>
            <a:r>
              <a:rPr lang="ar-SA">
                <a:cs typeface="B Nazanin" panose="00000400000000000000" pitchFamily="2" charset="-78"/>
              </a:rPr>
              <a:t>آنجا می شود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3393489" cy="3393489"/>
          </a:xfrm>
          <a:prstGeom prst="rect">
            <a:avLst/>
          </a:prstGeom>
        </p:spPr>
      </p:pic>
      <p:sp>
        <p:nvSpPr>
          <p:cNvPr id="5" name="TextBox 4"/>
          <p:cNvSpPr txBox="1"/>
          <p:nvPr/>
        </p:nvSpPr>
        <p:spPr>
          <a:xfrm>
            <a:off x="1350498" y="5500467"/>
            <a:ext cx="1842868"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ملحم عماد</a:t>
            </a:r>
            <a:endParaRPr lang="fa-IR" sz="2400">
              <a:solidFill>
                <a:srgbClr val="FF0000"/>
              </a:solidFill>
              <a:cs typeface="B Nazanin" panose="00000400000000000000" pitchFamily="2" charset="-78"/>
            </a:endParaRPr>
          </a:p>
        </p:txBody>
      </p:sp>
    </p:spTree>
    <p:extLst>
      <p:ext uri="{BB962C8B-B14F-4D97-AF65-F5344CB8AC3E}">
        <p14:creationId xmlns:p14="http://schemas.microsoft.com/office/powerpoint/2010/main" val="13308485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وی تاکنون ۳ کتاب طرح و کاریکاتور منتشر کرده است که مهم ترین آنها الحكم الذاتی« خودمختاری» است</a:t>
            </a:r>
            <a:r>
              <a:rPr lang="en-US">
                <a:cs typeface="B Nazanin" panose="00000400000000000000" pitchFamily="2" charset="-78"/>
              </a:rPr>
              <a:t>. </a:t>
            </a:r>
            <a:r>
              <a:rPr lang="ar-SA">
                <a:cs typeface="B Nazanin" panose="00000400000000000000" pitchFamily="2" charset="-78"/>
              </a:rPr>
              <a:t>همچنین در نمایشگاه های داخلی و خارجی متعددی شرکت کرده که مهمترین آن همایش کاریکاتور در لندن (۱۹۷۰) است</a:t>
            </a:r>
            <a:r>
              <a:rPr lang="en-US">
                <a:cs typeface="B Nazanin" panose="00000400000000000000" pitchFamily="2" charset="-78"/>
              </a:rPr>
              <a:t>. </a:t>
            </a:r>
            <a:r>
              <a:rPr lang="ar-SA">
                <a:cs typeface="B Nazanin" panose="00000400000000000000" pitchFamily="2" charset="-78"/>
              </a:rPr>
              <a:t>کارهای ملحم عماد بر تخیل و ابداع استوار است. کاریکاتورهای وی در عین کمیک بودن از استواری و پختگی خاصی برخوردار است</a:t>
            </a:r>
            <a:r>
              <a:rPr lang="en-US">
                <a:cs typeface="B Nazanin" panose="00000400000000000000" pitchFamily="2" charset="-78"/>
              </a:rPr>
              <a:t>. </a:t>
            </a:r>
            <a:endParaRPr lang="fa-IR">
              <a:cs typeface="B Nazanin" panose="00000400000000000000" pitchFamily="2" charset="-78"/>
            </a:endParaRPr>
          </a:p>
        </p:txBody>
      </p:sp>
      <p:sp>
        <p:nvSpPr>
          <p:cNvPr id="4" name="Flowchart: Decision 3"/>
          <p:cNvSpPr/>
          <p:nvPr/>
        </p:nvSpPr>
        <p:spPr>
          <a:xfrm>
            <a:off x="1533379" y="4220307"/>
            <a:ext cx="3615397" cy="1308296"/>
          </a:xfrm>
          <a:prstGeom prst="flowChartDecision">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الحكم الذاتی</a:t>
            </a:r>
            <a:endParaRPr lang="fa-IR"/>
          </a:p>
        </p:txBody>
      </p:sp>
      <p:sp>
        <p:nvSpPr>
          <p:cNvPr id="5" name="Flowchart: Data 4"/>
          <p:cNvSpPr/>
          <p:nvPr/>
        </p:nvSpPr>
        <p:spPr>
          <a:xfrm>
            <a:off x="6935372" y="4051495"/>
            <a:ext cx="2110154" cy="1645920"/>
          </a:xfrm>
          <a:prstGeom prst="flowChartInputOutp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تخیل و ابداع</a:t>
            </a:r>
            <a:endParaRPr lang="fa-IR"/>
          </a:p>
        </p:txBody>
      </p:sp>
    </p:spTree>
    <p:extLst>
      <p:ext uri="{BB962C8B-B14F-4D97-AF65-F5344CB8AC3E}">
        <p14:creationId xmlns:p14="http://schemas.microsoft.com/office/powerpoint/2010/main" val="8628182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طرح های او با توجه به مسایل جاری لبنان و ترسیم کننده ی جامعه ی در حال انتقال است</a:t>
            </a:r>
            <a:r>
              <a:rPr lang="en-US">
                <a:cs typeface="B Nazanin" panose="00000400000000000000" pitchFamily="2" charset="-78"/>
              </a:rPr>
              <a:t>. </a:t>
            </a:r>
            <a:r>
              <a:rPr lang="ar-SA">
                <a:cs typeface="B Nazanin" panose="00000400000000000000" pitchFamily="2" charset="-78"/>
              </a:rPr>
              <a:t>انتقال از انقلاب به صلح او همچنین فاشیسم را تحلیل میکند و زوایای آن را با قلم رسای خود به ما می نمایاند و با توجه به قدرتی که در ترسیم دارد توانسته است جایگاه ویژه ای برای خود در مطبوعات لبنان فراهم آورد</a:t>
            </a:r>
            <a:r>
              <a:rPr lang="en-US">
                <a:cs typeface="B Nazanin" panose="00000400000000000000" pitchFamily="2" charset="-78"/>
              </a:rPr>
              <a:t>. </a:t>
            </a:r>
            <a:r>
              <a:rPr lang="ar-SA">
                <a:cs typeface="B Nazanin" panose="00000400000000000000" pitchFamily="2" charset="-78"/>
              </a:rPr>
              <a:t>وی در نمایشگاههای داخلی و خارجی متعددی شرکت داشته و آثارش، چشم نواز بسیاری از مخاطبین این هنر قرار گرفته است</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364566" y="4375052"/>
            <a:ext cx="4614203" cy="119575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ترسیم کننده ی جامعه ی در حال انتقال</a:t>
            </a:r>
            <a:endParaRPr lang="fa-IR"/>
          </a:p>
        </p:txBody>
      </p:sp>
    </p:spTree>
    <p:extLst>
      <p:ext uri="{BB962C8B-B14F-4D97-AF65-F5344CB8AC3E}">
        <p14:creationId xmlns:p14="http://schemas.microsoft.com/office/powerpoint/2010/main" val="21053066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cs typeface="B Nazanin" panose="00000400000000000000" pitchFamily="2" charset="-78"/>
              </a:rPr>
              <a:t>عبدالهادی شماع</a:t>
            </a:r>
            <a:r>
              <a:rPr lang="en-US" b="1">
                <a:cs typeface="B Nazanin" panose="00000400000000000000" pitchFamily="2" charset="-78"/>
              </a:rPr>
              <a:t> / </a:t>
            </a:r>
            <a:r>
              <a:rPr lang="ar-SA" b="1">
                <a:cs typeface="B Nazanin" panose="00000400000000000000" pitchFamily="2" charset="-78"/>
              </a:rPr>
              <a:t>سوريه</a:t>
            </a:r>
            <a:r>
              <a:rPr lang="ar-SA">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a:xfrm>
            <a:off x="3985146" y="1825625"/>
            <a:ext cx="7368654" cy="4351338"/>
          </a:xfrm>
        </p:spPr>
        <p:txBody>
          <a:bodyPr/>
          <a:lstStyle/>
          <a:p>
            <a:pPr algn="just"/>
            <a:r>
              <a:rPr lang="ar-SA" smtClean="0">
                <a:cs typeface="B Nazanin" panose="00000400000000000000" pitchFamily="2" charset="-78"/>
              </a:rPr>
              <a:t>در </a:t>
            </a:r>
            <a:r>
              <a:rPr lang="ar-SA">
                <a:cs typeface="B Nazanin" panose="00000400000000000000" pitchFamily="2" charset="-78"/>
              </a:rPr>
              <a:t>سال ۱۹۵۴ میلادی در شهر حلب( سوریه) به دنیا آمد</a:t>
            </a:r>
            <a:r>
              <a:rPr lang="en-US">
                <a:cs typeface="B Nazanin" panose="00000400000000000000" pitchFamily="2" charset="-78"/>
              </a:rPr>
              <a:t>. </a:t>
            </a:r>
            <a:r>
              <a:rPr lang="ar-SA">
                <a:cs typeface="B Nazanin" panose="00000400000000000000" pitchFamily="2" charset="-78"/>
              </a:rPr>
              <a:t>در سال ۱۹۸۱ کارشناسی هنری زیبا را از دانشگاه دمشق دریافت داشت</a:t>
            </a:r>
            <a:r>
              <a:rPr lang="en-US">
                <a:cs typeface="B Nazanin" panose="00000400000000000000" pitchFamily="2" charset="-78"/>
              </a:rPr>
              <a:t>. </a:t>
            </a:r>
            <a:r>
              <a:rPr lang="ar-SA">
                <a:cs typeface="B Nazanin" panose="00000400000000000000" pitchFamily="2" charset="-78"/>
              </a:rPr>
              <a:t>در سال ۱۹۷۷ همکاری خود را با نشریه نشرین، چاپ دمشق آغاز کرد و متعاقبا در چندین نمایشگاه کاریکاتور داخلی و آسیایی شرکت کرد</a:t>
            </a:r>
            <a:r>
              <a:rPr lang="en-US">
                <a:cs typeface="B Nazanin" panose="00000400000000000000" pitchFamily="2" charset="-78"/>
              </a:rPr>
              <a:t>. </a:t>
            </a:r>
            <a:r>
              <a:rPr lang="ar-SA">
                <a:cs typeface="B Nazanin" panose="00000400000000000000" pitchFamily="2" charset="-78"/>
              </a:rPr>
              <a:t>در سال ۱۹۸۴ و ۱۹۸۹ دوبار پیاپی لوح تقدیر از نمایشگاه دیسبرگ را از آن خود کرد</a:t>
            </a:r>
            <a:r>
              <a:rPr lang="en-US">
                <a:cs typeface="B Nazanin" panose="00000400000000000000" pitchFamily="2" charset="-78"/>
              </a:rPr>
              <a:t>. </a:t>
            </a:r>
            <a:r>
              <a:rPr lang="ar-SA">
                <a:cs typeface="B Nazanin" panose="00000400000000000000" pitchFamily="2" charset="-78"/>
              </a:rPr>
              <a:t>در سال ۱۹۸۴ مبادرت به برپایی یک نمایشگاه انفرادی در پراگ، پایتخت چکسلواکی کرد در سال ۱۹۹۰ جایزه ی دوم نمایشگاه عربی -افریقایی قاهره را به خود اختصاص داد</a:t>
            </a:r>
            <a:r>
              <a:rPr lang="en-US">
                <a:cs typeface="B Nazanin" panose="00000400000000000000" pitchFamily="2" charset="-78"/>
              </a:rPr>
              <a:t>. </a:t>
            </a:r>
            <a:endParaRPr lang="fa-IR">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838200" y="1825624"/>
            <a:ext cx="3009821" cy="2937445"/>
          </a:xfrm>
          <a:prstGeom prst="rect">
            <a:avLst/>
          </a:prstGeom>
        </p:spPr>
      </p:pic>
      <p:sp>
        <p:nvSpPr>
          <p:cNvPr id="6" name="TextBox 5"/>
          <p:cNvSpPr txBox="1"/>
          <p:nvPr/>
        </p:nvSpPr>
        <p:spPr>
          <a:xfrm>
            <a:off x="1241946" y="5172501"/>
            <a:ext cx="2347415" cy="400110"/>
          </a:xfrm>
          <a:prstGeom prst="rect">
            <a:avLst/>
          </a:prstGeom>
          <a:noFill/>
        </p:spPr>
        <p:txBody>
          <a:bodyPr wrap="square" rtlCol="1">
            <a:spAutoFit/>
          </a:bodyPr>
          <a:lstStyle/>
          <a:p>
            <a:pPr algn="ctr"/>
            <a:r>
              <a:rPr lang="ar-SA" sz="2000" b="1">
                <a:solidFill>
                  <a:srgbClr val="FF0000"/>
                </a:solidFill>
                <a:latin typeface="Calibri Light" panose="020F0302020204030204"/>
                <a:ea typeface="+mj-ea"/>
                <a:cs typeface="B Nazanin" panose="00000400000000000000" pitchFamily="2" charset="-78"/>
              </a:rPr>
              <a:t>عبدالهادی شماع</a:t>
            </a:r>
            <a:endParaRPr lang="fa-IR" sz="1000">
              <a:solidFill>
                <a:srgbClr val="FF0000"/>
              </a:solidFill>
            </a:endParaRPr>
          </a:p>
        </p:txBody>
      </p:sp>
    </p:spTree>
    <p:extLst>
      <p:ext uri="{BB962C8B-B14F-4D97-AF65-F5344CB8AC3E}">
        <p14:creationId xmlns:p14="http://schemas.microsoft.com/office/powerpoint/2010/main" val="13731932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او در حال حاضر یا نشریه الوطن چاپ ریاض (عربستان) همکاری دارد. از خصوصیات کارهای شماع ، تحرک و پویایی است که آثارش را از دیگر همقطارانش متمایز ساخته است</a:t>
            </a:r>
            <a:r>
              <a:rPr lang="en-US">
                <a:cs typeface="B Nazanin" panose="00000400000000000000" pitchFamily="2" charset="-78"/>
              </a:rPr>
              <a:t>. </a:t>
            </a:r>
            <a:r>
              <a:rPr lang="ar-SA">
                <a:cs typeface="B Nazanin" panose="00000400000000000000" pitchFamily="2" charset="-78"/>
              </a:rPr>
              <a:t>از سوی دیگر قدرت اجرایی ایده آل که از خصوصیات دیگر کارهای اوست توانسته است جاذبه های بصری فراوانی را برای مخاطب به ارمغان آورد</a:t>
            </a:r>
            <a:r>
              <a:rPr lang="en-US">
                <a:cs typeface="B Nazanin" panose="00000400000000000000" pitchFamily="2" charset="-78"/>
              </a:rPr>
              <a:t>. </a:t>
            </a:r>
            <a:r>
              <a:rPr lang="ar-SA">
                <a:cs typeface="B Nazanin" panose="00000400000000000000" pitchFamily="2" charset="-78"/>
              </a:rPr>
              <a:t>شماع توانسته است با جاذبه های خاص پسند</a:t>
            </a:r>
            <a:r>
              <a:rPr lang="en-US">
                <a:cs typeface="B Nazanin" panose="00000400000000000000" pitchFamily="2" charset="-78"/>
              </a:rPr>
              <a:t> ! </a:t>
            </a:r>
            <a:r>
              <a:rPr lang="ar-SA">
                <a:cs typeface="B Nazanin" panose="00000400000000000000" pitchFamily="2" charset="-78"/>
              </a:rPr>
              <a:t>بر مخاطبین خود بیفزاید و آنها را در لذت جویی از هنر کاریکاتور سهیم گرداند</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446664" y="4285397"/>
            <a:ext cx="3057098" cy="1064525"/>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تحرک و پویایی</a:t>
            </a:r>
            <a:endParaRPr lang="fa-IR"/>
          </a:p>
        </p:txBody>
      </p:sp>
    </p:spTree>
    <p:extLst>
      <p:ext uri="{BB962C8B-B14F-4D97-AF65-F5344CB8AC3E}">
        <p14:creationId xmlns:p14="http://schemas.microsoft.com/office/powerpoint/2010/main" val="1999638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 هنری است که از ابزار هنرهای دیگر استفاده نمی کند.ابزار کاریکاتور مختص به کاریکاتور و از خود اوست. از سوی دیگر کاریکاتور عادت کرده از ظریفترین ابزار جهت ارائه پیام استفاده کند.و همین امر، نفس کاریکاتور را نیزظریف ساخته است.ظرافت کاریکاتور فی نفسه وجود ندارد. بلکه ناشی از ظرافت ذهن کاریکاتوریست است که در یک تجلی هنری خود را به عینه می نمایاند و موجبات انبساط خاطررا فراهم می آورد.</a:t>
            </a:r>
            <a:endParaRPr lang="fa-IR">
              <a:cs typeface="B Nazanin" panose="00000400000000000000" pitchFamily="2" charset="-78"/>
            </a:endParaRPr>
          </a:p>
        </p:txBody>
      </p:sp>
      <p:sp>
        <p:nvSpPr>
          <p:cNvPr id="4" name="Flowchart: Alternate Process 3"/>
          <p:cNvSpPr/>
          <p:nvPr/>
        </p:nvSpPr>
        <p:spPr>
          <a:xfrm>
            <a:off x="1406769" y="4262511"/>
            <a:ext cx="3249637" cy="119575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ظرافت ذهن کاریکاتوریست</a:t>
            </a:r>
            <a:endParaRPr lang="fa-IR"/>
          </a:p>
        </p:txBody>
      </p:sp>
    </p:spTree>
    <p:extLst>
      <p:ext uri="{BB962C8B-B14F-4D97-AF65-F5344CB8AC3E}">
        <p14:creationId xmlns:p14="http://schemas.microsoft.com/office/powerpoint/2010/main" val="34555757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مسایلی که در کاریکاتورهای شماع یافت می شود، مسایلی است که در جامعه عربی -اسرائیلی می گذرد</a:t>
            </a:r>
            <a:r>
              <a:rPr lang="en-US">
                <a:cs typeface="B Nazanin" panose="00000400000000000000" pitchFamily="2" charset="-78"/>
              </a:rPr>
              <a:t>. </a:t>
            </a:r>
            <a:r>
              <a:rPr lang="ar-SA">
                <a:cs typeface="B Nazanin" panose="00000400000000000000" pitchFamily="2" charset="-78"/>
              </a:rPr>
              <a:t>زور مداری</a:t>
            </a:r>
            <a:r>
              <a:rPr lang="en-US">
                <a:cs typeface="B Nazanin" panose="00000400000000000000" pitchFamily="2" charset="-78"/>
              </a:rPr>
              <a:t> - </a:t>
            </a:r>
            <a:r>
              <a:rPr lang="ar-SA">
                <a:cs typeface="B Nazanin" panose="00000400000000000000" pitchFamily="2" charset="-78"/>
              </a:rPr>
              <a:t>ترور و له له زدن برای آزادی از جمله مسائلی است که در طرح های شماع به وضوح قابل رویت اند</a:t>
            </a:r>
            <a:r>
              <a:rPr lang="en-US">
                <a:cs typeface="B Nazanin" panose="00000400000000000000" pitchFamily="2" charset="-78"/>
              </a:rPr>
              <a:t>. </a:t>
            </a:r>
            <a:r>
              <a:rPr lang="ar-SA">
                <a:cs typeface="B Nazanin" panose="00000400000000000000" pitchFamily="2" charset="-78"/>
              </a:rPr>
              <a:t>سادگی و رسایی از جمله ویژگی های دیگر کارهای این هنرمند است</a:t>
            </a:r>
            <a:r>
              <a:rPr lang="en-US">
                <a:cs typeface="B Nazanin" panose="00000400000000000000" pitchFamily="2" charset="-78"/>
              </a:rPr>
              <a:t> . </a:t>
            </a:r>
            <a:r>
              <a:rPr lang="ar-SA">
                <a:cs typeface="B Nazanin" panose="00000400000000000000" pitchFamily="2" charset="-78"/>
              </a:rPr>
              <a:t>در مجموع کارهای شماع توانسته است خلاء کاریکاتور خوب را در جامعه سوری( به طور اخص) و در جامعه عرب (بطور اعم) پر کند</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Process 3"/>
          <p:cNvSpPr/>
          <p:nvPr/>
        </p:nvSpPr>
        <p:spPr>
          <a:xfrm>
            <a:off x="1631852" y="4304714"/>
            <a:ext cx="4867422" cy="1167618"/>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زور مداری</a:t>
            </a:r>
            <a:r>
              <a:rPr lang="en-US" sz="2800">
                <a:solidFill>
                  <a:prstClr val="black"/>
                </a:solidFill>
                <a:cs typeface="B Nazanin" panose="00000400000000000000" pitchFamily="2" charset="-78"/>
              </a:rPr>
              <a:t> - </a:t>
            </a:r>
            <a:r>
              <a:rPr lang="ar-SA" sz="2800">
                <a:solidFill>
                  <a:prstClr val="black"/>
                </a:solidFill>
                <a:cs typeface="B Nazanin" panose="00000400000000000000" pitchFamily="2" charset="-78"/>
              </a:rPr>
              <a:t>ترور و له له زدن برای آزادی</a:t>
            </a:r>
            <a:endParaRPr lang="fa-IR"/>
          </a:p>
        </p:txBody>
      </p:sp>
    </p:spTree>
    <p:extLst>
      <p:ext uri="{BB962C8B-B14F-4D97-AF65-F5344CB8AC3E}">
        <p14:creationId xmlns:p14="http://schemas.microsoft.com/office/powerpoint/2010/main" val="5358246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ar-SA" b="1">
                <a:solidFill>
                  <a:srgbClr val="FF0000"/>
                </a:solidFill>
                <a:cs typeface="B Nazanin" panose="00000400000000000000" pitchFamily="2" charset="-78"/>
              </a:rPr>
              <a:t>عصام حسن</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سوريه</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5416062" y="1825625"/>
            <a:ext cx="5937738" cy="4351338"/>
          </a:xfrm>
        </p:spPr>
        <p:txBody>
          <a:bodyPr>
            <a:normAutofit/>
          </a:bodyPr>
          <a:lstStyle/>
          <a:p>
            <a:pPr marL="0" indent="0" algn="just">
              <a:buNone/>
            </a:pPr>
            <a:r>
              <a:rPr lang="ar-SA" smtClean="0">
                <a:cs typeface="B Nazanin" panose="00000400000000000000" pitchFamily="2" charset="-78"/>
              </a:rPr>
              <a:t>عصام </a:t>
            </a:r>
            <a:r>
              <a:rPr lang="ar-SA">
                <a:cs typeface="B Nazanin" panose="00000400000000000000" pitchFamily="2" charset="-78"/>
              </a:rPr>
              <a:t>حسن در سال ۱۹۶۴ در لاذقیه یکی از شهرهای سوریه به دنیا آمد</a:t>
            </a:r>
            <a:r>
              <a:rPr lang="en-US">
                <a:cs typeface="B Nazanin" panose="00000400000000000000" pitchFamily="2" charset="-78"/>
              </a:rPr>
              <a:t>. </a:t>
            </a:r>
            <a:r>
              <a:rPr lang="ar-SA">
                <a:cs typeface="B Nazanin" panose="00000400000000000000" pitchFamily="2" charset="-78"/>
              </a:rPr>
              <a:t>وی کاریکاتور را از سال ۱۹۸۵ با مطبوعات داخلی آغاز کرد از او در سال ۱۹۹۷ یک مجموعه کاریکاتور تحت عنوان« ما قل و دل» منتشر کرد</a:t>
            </a:r>
            <a:r>
              <a:rPr lang="en-US">
                <a:cs typeface="B Nazanin" panose="00000400000000000000" pitchFamily="2" charset="-78"/>
              </a:rPr>
              <a:t>. </a:t>
            </a:r>
            <a:r>
              <a:rPr lang="ar-SA">
                <a:cs typeface="B Nazanin" panose="00000400000000000000" pitchFamily="2" charset="-78"/>
              </a:rPr>
              <a:t>وی تاکنون در سه نمایشگاه انفرادی (۱۹۹۸ در لاذقیه) ، (۱۹۹۸ در دمشق)، (۲۰۰۰ در دمشق) شرکت کرده</a:t>
            </a:r>
            <a:r>
              <a:rPr lang="en-US">
                <a:cs typeface="B Nazanin" panose="00000400000000000000" pitchFamily="2" charset="-78"/>
              </a:rPr>
              <a:t>.</a:t>
            </a:r>
            <a:r>
              <a:rPr lang="ar-SA">
                <a:cs typeface="B Nazanin" panose="00000400000000000000" pitchFamily="2" charset="-78"/>
              </a:rPr>
              <a:t>است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37870" y="1945799"/>
            <a:ext cx="4278192" cy="3076367"/>
          </a:xfrm>
          <a:prstGeom prst="rect">
            <a:avLst/>
          </a:prstGeom>
        </p:spPr>
      </p:pic>
      <p:sp>
        <p:nvSpPr>
          <p:cNvPr id="5" name="TextBox 4"/>
          <p:cNvSpPr txBox="1"/>
          <p:nvPr/>
        </p:nvSpPr>
        <p:spPr>
          <a:xfrm>
            <a:off x="2060111" y="5458264"/>
            <a:ext cx="2433710" cy="523220"/>
          </a:xfrm>
          <a:prstGeom prst="rect">
            <a:avLst/>
          </a:prstGeom>
          <a:noFill/>
        </p:spPr>
        <p:txBody>
          <a:bodyPr wrap="square" rtlCol="1">
            <a:spAutoFit/>
          </a:bodyPr>
          <a:lstStyle/>
          <a:p>
            <a:pPr algn="ctr"/>
            <a:r>
              <a:rPr lang="ar-SA" sz="2800" b="1">
                <a:solidFill>
                  <a:srgbClr val="FF0000"/>
                </a:solidFill>
                <a:latin typeface="Calibri Light" panose="020F0302020204030204"/>
                <a:ea typeface="+mj-ea"/>
                <a:cs typeface="B Nazanin" panose="00000400000000000000" pitchFamily="2" charset="-78"/>
              </a:rPr>
              <a:t>عصام حسن</a:t>
            </a:r>
            <a:endParaRPr lang="fa-IR" sz="1100"/>
          </a:p>
        </p:txBody>
      </p:sp>
    </p:spTree>
    <p:extLst>
      <p:ext uri="{BB962C8B-B14F-4D97-AF65-F5344CB8AC3E}">
        <p14:creationId xmlns:p14="http://schemas.microsoft.com/office/powerpoint/2010/main" val="19472219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عص</a:t>
            </a:r>
            <a:r>
              <a:rPr lang="ar-SA">
                <a:cs typeface="B Nazanin" panose="00000400000000000000" pitchFamily="2" charset="-78"/>
              </a:rPr>
              <a:t>ام حسن در حال حاضر در مجله ي الصدى جانتا نه فعالیت دارد</a:t>
            </a:r>
            <a:r>
              <a:rPr lang="en-US">
                <a:cs typeface="B Nazanin" panose="00000400000000000000" pitchFamily="2" charset="-78"/>
              </a:rPr>
              <a:t>. </a:t>
            </a:r>
            <a:r>
              <a:rPr lang="ar-SA">
                <a:cs typeface="B Nazanin" panose="00000400000000000000" pitchFamily="2" charset="-78"/>
              </a:rPr>
              <a:t>در نقاشی و طرح جلد و پوستر نیز مهارت دارد به طوری که تاکنون تعداد زیادی طرح و پوستر از </a:t>
            </a:r>
            <a:r>
              <a:rPr lang="fa-IR" smtClean="0">
                <a:cs typeface="B Nazanin" panose="00000400000000000000" pitchFamily="2" charset="-78"/>
              </a:rPr>
              <a:t>او</a:t>
            </a:r>
            <a:r>
              <a:rPr lang="ar-SA" smtClean="0">
                <a:cs typeface="B Nazanin" panose="00000400000000000000" pitchFamily="2" charset="-78"/>
              </a:rPr>
              <a:t> </a:t>
            </a:r>
            <a:r>
              <a:rPr lang="ar-SA">
                <a:cs typeface="B Nazanin" panose="00000400000000000000" pitchFamily="2" charset="-78"/>
              </a:rPr>
              <a:t>به چاپ رسیده است</a:t>
            </a:r>
            <a:r>
              <a:rPr lang="en-US">
                <a:cs typeface="B Nazanin" panose="00000400000000000000" pitchFamily="2" charset="-78"/>
              </a:rPr>
              <a:t>. </a:t>
            </a:r>
            <a:r>
              <a:rPr lang="ar-SA">
                <a:cs typeface="B Nazanin" panose="00000400000000000000" pitchFamily="2" charset="-78"/>
              </a:rPr>
              <a:t>علاوه بر طرح و </a:t>
            </a:r>
            <a:r>
              <a:rPr lang="ar-SA" smtClean="0">
                <a:cs typeface="B Nazanin" panose="00000400000000000000" pitchFamily="2" charset="-78"/>
              </a:rPr>
              <a:t>نقاشی، </a:t>
            </a:r>
            <a:r>
              <a:rPr lang="ar-SA">
                <a:cs typeface="B Nazanin" panose="00000400000000000000" pitchFamily="2" charset="-78"/>
              </a:rPr>
              <a:t>مهارت بسزایی نیز در خطاطی دارد. تکنیکی که </a:t>
            </a:r>
            <a:r>
              <a:rPr lang="fa-IR" smtClean="0">
                <a:cs typeface="B Nazanin" panose="00000400000000000000" pitchFamily="2" charset="-78"/>
              </a:rPr>
              <a:t>عص</a:t>
            </a:r>
            <a:r>
              <a:rPr lang="ar-SA" smtClean="0">
                <a:cs typeface="B Nazanin" panose="00000400000000000000" pitchFamily="2" charset="-78"/>
              </a:rPr>
              <a:t>ام </a:t>
            </a:r>
            <a:r>
              <a:rPr lang="ar-SA">
                <a:cs typeface="B Nazanin" panose="00000400000000000000" pitchFamily="2" charset="-78"/>
              </a:rPr>
              <a:t>در طراحی و کاریکاتور به کار می برد در ابتدا شباهت زیادی به  تکنیک علی فرزات کاریکاتوریست برجسته سوری داشت ولی بعدها با تغیراتی که در برخی </a:t>
            </a:r>
            <a:r>
              <a:rPr lang="ar-SA" smtClean="0">
                <a:cs typeface="B Nazanin" panose="00000400000000000000" pitchFamily="2" charset="-78"/>
              </a:rPr>
              <a:t>روش </a:t>
            </a:r>
            <a:r>
              <a:rPr lang="ar-SA">
                <a:cs typeface="B Nazanin" panose="00000400000000000000" pitchFamily="2" charset="-78"/>
              </a:rPr>
              <a:t>ها- به خصوص نوع هاشور- ایجاد کرد از تکنیک طراحی علی </a:t>
            </a:r>
            <a:r>
              <a:rPr lang="ar-SA" smtClean="0">
                <a:cs typeface="B Nazanin" panose="00000400000000000000" pitchFamily="2" charset="-78"/>
              </a:rPr>
              <a:t>فرزات </a:t>
            </a:r>
            <a:r>
              <a:rPr lang="ar-SA">
                <a:cs typeface="B Nazanin" panose="00000400000000000000" pitchFamily="2" charset="-78"/>
              </a:rPr>
              <a:t>برای فاصله گرفت</a:t>
            </a:r>
            <a:r>
              <a:rPr lang="en-US">
                <a:cs typeface="B Nazanin" panose="00000400000000000000" pitchFamily="2" charset="-78"/>
              </a:rPr>
              <a:t>. </a:t>
            </a:r>
            <a:r>
              <a:rPr lang="ar-SA">
                <a:cs typeface="B Nazanin" panose="00000400000000000000" pitchFamily="2" charset="-78"/>
              </a:rPr>
              <a:t>با این حال هر از چند گاهی ، تاثیرات ناخودآگاه این مورد در کاریکاتورهای حسام حسن قابل دریافت به نظر می رسد</a:t>
            </a:r>
            <a:r>
              <a:rPr lang="en-US">
                <a:cs typeface="B Nazanin" panose="00000400000000000000" pitchFamily="2" charset="-78"/>
              </a:rPr>
              <a:t>. </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7013452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با قدرت و متانتی که در آثار </a:t>
            </a:r>
            <a:r>
              <a:rPr lang="fa-IR" smtClean="0">
                <a:cs typeface="B Nazanin" panose="00000400000000000000" pitchFamily="2" charset="-78"/>
              </a:rPr>
              <a:t>عص</a:t>
            </a:r>
            <a:r>
              <a:rPr lang="ar-SA" smtClean="0">
                <a:cs typeface="B Nazanin" panose="00000400000000000000" pitchFamily="2" charset="-78"/>
              </a:rPr>
              <a:t>ام </a:t>
            </a:r>
            <a:r>
              <a:rPr lang="ar-SA">
                <a:cs typeface="B Nazanin" panose="00000400000000000000" pitchFamily="2" charset="-78"/>
              </a:rPr>
              <a:t>حسن دیده میشود می توان به آینده پربار او امید فراوان داشت</a:t>
            </a:r>
            <a:r>
              <a:rPr lang="en-US">
                <a:cs typeface="B Nazanin" panose="00000400000000000000" pitchFamily="2" charset="-78"/>
              </a:rPr>
              <a:t>. </a:t>
            </a:r>
            <a:r>
              <a:rPr lang="ar-SA">
                <a:cs typeface="B Nazanin" panose="00000400000000000000" pitchFamily="2" charset="-78"/>
              </a:rPr>
              <a:t>وی هنرمندی با اراده و توانمند است</a:t>
            </a:r>
            <a:r>
              <a:rPr lang="en-US">
                <a:cs typeface="B Nazanin" panose="00000400000000000000" pitchFamily="2" charset="-78"/>
              </a:rPr>
              <a:t>. </a:t>
            </a:r>
            <a:r>
              <a:rPr lang="en-US">
                <a:cs typeface="B Nazanin" panose="00000400000000000000" pitchFamily="2" charset="-78"/>
              </a:rPr>
              <a:t> </a:t>
            </a:r>
            <a:r>
              <a:rPr lang="ar-SA" smtClean="0">
                <a:cs typeface="B Nazanin" panose="00000400000000000000" pitchFamily="2" charset="-78"/>
              </a:rPr>
              <a:t>کاریکاتورهای </a:t>
            </a:r>
            <a:r>
              <a:rPr lang="ar-SA">
                <a:cs typeface="B Nazanin" panose="00000400000000000000" pitchFamily="2" charset="-78"/>
              </a:rPr>
              <a:t>او همان گونه که شاهد تعدادی از آنها هستید، بیانگر این توان و پشتکار است ، هر چند هاشورهای وی شاید طولانی ترین قسمت کار وی باشد با این حال بسیار چشمنواز به نظر می رسند</a:t>
            </a:r>
            <a:r>
              <a:rPr lang="en-US">
                <a:cs typeface="B Nazanin" panose="00000400000000000000" pitchFamily="2" charset="-78"/>
              </a:rPr>
              <a:t>. </a:t>
            </a:r>
            <a:r>
              <a:rPr lang="ar-SA">
                <a:cs typeface="B Nazanin" panose="00000400000000000000" pitchFamily="2" charset="-78"/>
              </a:rPr>
              <a:t>مجموعه آثار وی( ما قل و دل) گزینه ای است از آخرین آثار این هنرمند جوان کارهای رنگی او همراه با هاشورهای مینیاتوری ، نشانه ای از تعهد شخصی وی به یک اجرای هنرمندانه است</a:t>
            </a:r>
            <a:r>
              <a:rPr lang="en-US">
                <a:cs typeface="B Nazanin" panose="00000400000000000000" pitchFamily="2" charset="-78"/>
              </a:rPr>
              <a:t> . </a:t>
            </a:r>
            <a:endParaRPr lang="fa-IR">
              <a:cs typeface="B Nazanin" panose="00000400000000000000" pitchFamily="2" charset="-78"/>
            </a:endParaRPr>
          </a:p>
        </p:txBody>
      </p:sp>
      <p:sp>
        <p:nvSpPr>
          <p:cNvPr id="4" name="Flowchart: Process 3"/>
          <p:cNvSpPr/>
          <p:nvPr/>
        </p:nvSpPr>
        <p:spPr>
          <a:xfrm>
            <a:off x="1167618" y="4656406"/>
            <a:ext cx="3235570" cy="858129"/>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توان و پشتکار</a:t>
            </a:r>
            <a:endParaRPr lang="fa-IR"/>
          </a:p>
        </p:txBody>
      </p:sp>
    </p:spTree>
    <p:extLst>
      <p:ext uri="{BB962C8B-B14F-4D97-AF65-F5344CB8AC3E}">
        <p14:creationId xmlns:p14="http://schemas.microsoft.com/office/powerpoint/2010/main" val="3554334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ناجي العلي</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فلسطين</a:t>
            </a:r>
            <a:r>
              <a:rPr lang="ar-SA" b="1" smtClean="0">
                <a:solidFill>
                  <a:srgbClr val="FF0000"/>
                </a:solidFill>
                <a:cs typeface="B Nazanin" panose="00000400000000000000" pitchFamily="2" charset="-78"/>
              </a:rPr>
              <a:t>.</a:t>
            </a:r>
            <a:endParaRPr lang="fa-IR">
              <a:cs typeface="B Nazanin" panose="00000400000000000000" pitchFamily="2" charset="-78"/>
            </a:endParaRPr>
          </a:p>
        </p:txBody>
      </p:sp>
      <p:sp>
        <p:nvSpPr>
          <p:cNvPr id="3" name="Content Placeholder 2"/>
          <p:cNvSpPr>
            <a:spLocks noGrp="1"/>
          </p:cNvSpPr>
          <p:nvPr>
            <p:ph idx="1"/>
          </p:nvPr>
        </p:nvSpPr>
        <p:spPr>
          <a:xfrm>
            <a:off x="3727938" y="1825625"/>
            <a:ext cx="7625862" cy="4351338"/>
          </a:xfrm>
        </p:spPr>
        <p:txBody>
          <a:bodyPr/>
          <a:lstStyle/>
          <a:p>
            <a:pPr algn="just"/>
            <a:r>
              <a:rPr lang="ar-SA" smtClean="0">
                <a:cs typeface="B Nazanin" panose="00000400000000000000" pitchFamily="2" charset="-78"/>
              </a:rPr>
              <a:t>نام </a:t>
            </a:r>
            <a:r>
              <a:rPr lang="ar-SA">
                <a:cs typeface="B Nazanin" panose="00000400000000000000" pitchFamily="2" charset="-78"/>
              </a:rPr>
              <a:t>اصلی او «</a:t>
            </a:r>
            <a:r>
              <a:rPr lang="ar-SA">
                <a:solidFill>
                  <a:srgbClr val="FF0000"/>
                </a:solidFill>
                <a:cs typeface="B Nazanin" panose="00000400000000000000" pitchFamily="2" charset="-78"/>
              </a:rPr>
              <a:t>ناجى عرض الأدهمی</a:t>
            </a:r>
            <a:r>
              <a:rPr lang="ar-SA">
                <a:cs typeface="B Nazanin" panose="00000400000000000000" pitchFamily="2" charset="-78"/>
              </a:rPr>
              <a:t>» است</a:t>
            </a:r>
            <a:r>
              <a:rPr lang="en-US">
                <a:cs typeface="B Nazanin" panose="00000400000000000000" pitchFamily="2" charset="-78"/>
              </a:rPr>
              <a:t>. </a:t>
            </a:r>
            <a:r>
              <a:rPr lang="ar-SA">
                <a:cs typeface="B Nazanin" panose="00000400000000000000" pitchFamily="2" charset="-78"/>
              </a:rPr>
              <a:t>درسال ۱۹۳۶ در </a:t>
            </a:r>
            <a:r>
              <a:rPr lang="ar-SA">
                <a:solidFill>
                  <a:srgbClr val="FF0000"/>
                </a:solidFill>
                <a:cs typeface="B Nazanin" panose="00000400000000000000" pitchFamily="2" charset="-78"/>
              </a:rPr>
              <a:t>روستای شجره  </a:t>
            </a:r>
            <a:r>
              <a:rPr lang="ar-SA">
                <a:cs typeface="B Nazanin" panose="00000400000000000000" pitchFamily="2" charset="-78"/>
              </a:rPr>
              <a:t>چشم به جهان گشود. یازده ساله بود که ناچار شد زادگاه خود را ترک کند</a:t>
            </a:r>
            <a:r>
              <a:rPr lang="en-US">
                <a:cs typeface="B Nazanin" panose="00000400000000000000" pitchFamily="2" charset="-78"/>
              </a:rPr>
              <a:t>. </a:t>
            </a:r>
            <a:r>
              <a:rPr lang="ar-SA">
                <a:cs typeface="B Nazanin" panose="00000400000000000000" pitchFamily="2" charset="-78"/>
              </a:rPr>
              <a:t>او با بسیاری از آوارگانی که از بد حادثه به اردوگاه عین الحلوه پناهنده شده بودند، پیوست</a:t>
            </a:r>
            <a:r>
              <a:rPr lang="en-US">
                <a:cs typeface="B Nazanin" panose="00000400000000000000" pitchFamily="2" charset="-78"/>
              </a:rPr>
              <a:t> . </a:t>
            </a:r>
            <a:r>
              <a:rPr lang="ar-SA">
                <a:cs typeface="B Nazanin" panose="00000400000000000000" pitchFamily="2" charset="-78"/>
              </a:rPr>
              <a:t>او در آنجا از ستمی که به هم وطنانش رفته بودآگاه شد...و پس از سال ها زندگی در اردوگاه ها بر آن شد تا در«</a:t>
            </a:r>
            <a:r>
              <a:rPr lang="ar-SA">
                <a:solidFill>
                  <a:srgbClr val="FF0000"/>
                </a:solidFill>
                <a:cs typeface="B Nazanin" panose="00000400000000000000" pitchFamily="2" charset="-78"/>
              </a:rPr>
              <a:t>هنر</a:t>
            </a:r>
            <a:r>
              <a:rPr lang="ar-SA">
                <a:cs typeface="B Nazanin" panose="00000400000000000000" pitchFamily="2" charset="-78"/>
              </a:rPr>
              <a:t>»</a:t>
            </a:r>
            <a:r>
              <a:rPr lang="en-US">
                <a:cs typeface="B Nazanin" panose="00000400000000000000" pitchFamily="2" charset="-78"/>
              </a:rPr>
              <a:t>  </a:t>
            </a:r>
            <a:r>
              <a:rPr lang="ar-SA">
                <a:cs typeface="B Nazanin" panose="00000400000000000000" pitchFamily="2" charset="-78"/>
              </a:rPr>
              <a:t>برای خود سنگری بیابد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50888" y="1825624"/>
            <a:ext cx="2777050" cy="3289321"/>
          </a:xfrm>
          <a:prstGeom prst="rect">
            <a:avLst/>
          </a:prstGeom>
        </p:spPr>
      </p:pic>
      <p:sp>
        <p:nvSpPr>
          <p:cNvPr id="5" name="TextBox 4"/>
          <p:cNvSpPr txBox="1"/>
          <p:nvPr/>
        </p:nvSpPr>
        <p:spPr>
          <a:xfrm>
            <a:off x="1361708" y="5411450"/>
            <a:ext cx="1955409" cy="461665"/>
          </a:xfrm>
          <a:prstGeom prst="rect">
            <a:avLst/>
          </a:prstGeom>
          <a:noFill/>
        </p:spPr>
        <p:txBody>
          <a:bodyPr wrap="square" rtlCol="1">
            <a:spAutoFit/>
          </a:bodyPr>
          <a:lstStyle/>
          <a:p>
            <a:pPr algn="ctr"/>
            <a:r>
              <a:rPr lang="ar-SA" sz="2400" b="1">
                <a:solidFill>
                  <a:srgbClr val="FF0000"/>
                </a:solidFill>
                <a:latin typeface="Calibri Light" panose="020F0302020204030204"/>
                <a:ea typeface="+mj-ea"/>
                <a:cs typeface="B Nazanin" panose="00000400000000000000" pitchFamily="2" charset="-78"/>
              </a:rPr>
              <a:t>ناجي العلي</a:t>
            </a:r>
            <a:endParaRPr lang="fa-IR" sz="1050">
              <a:cs typeface="B Nazanin" panose="00000400000000000000" pitchFamily="2" charset="-78"/>
            </a:endParaRPr>
          </a:p>
        </p:txBody>
      </p:sp>
    </p:spTree>
    <p:extLst>
      <p:ext uri="{BB962C8B-B14F-4D97-AF65-F5344CB8AC3E}">
        <p14:creationId xmlns:p14="http://schemas.microsoft.com/office/powerpoint/2010/main" val="33599085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967088" y="1825625"/>
            <a:ext cx="7386711" cy="4351338"/>
          </a:xfrm>
        </p:spPr>
        <p:txBody>
          <a:bodyPr/>
          <a:lstStyle/>
          <a:p>
            <a:pPr algn="just"/>
            <a:r>
              <a:rPr lang="ar-SA">
                <a:cs typeface="B Nazanin" panose="00000400000000000000" pitchFamily="2" charset="-78"/>
              </a:rPr>
              <a:t> درس های دانشگاه را که به دلیل روح نا آرام و ستیزه گرش ناتمام مانده بود را به پایان رساند و در مطبوعات سنگر همیشگی خود به کار پرداخت</a:t>
            </a:r>
            <a:r>
              <a:rPr lang="en-US">
                <a:cs typeface="B Nazanin" panose="00000400000000000000" pitchFamily="2" charset="-78"/>
              </a:rPr>
              <a:t>. </a:t>
            </a:r>
            <a:r>
              <a:rPr lang="ar-SA">
                <a:cs typeface="B Nazanin" panose="00000400000000000000" pitchFamily="2" charset="-78"/>
              </a:rPr>
              <a:t>وی بی تردید یکی از بزرگترین کاریکاتوریست های جهان عرب است</a:t>
            </a:r>
            <a:r>
              <a:rPr lang="en-US">
                <a:cs typeface="B Nazanin" panose="00000400000000000000" pitchFamily="2" charset="-78"/>
              </a:rPr>
              <a:t>. </a:t>
            </a:r>
            <a:r>
              <a:rPr lang="ar-SA">
                <a:cs typeface="B Nazanin" panose="00000400000000000000" pitchFamily="2" charset="-78"/>
              </a:rPr>
              <a:t>این بزرگی صرفا به قدرت قلم وی محدود نمی شود بلکه به وسعت اراده و شهامت وی نیز برمی گردد.</a:t>
            </a:r>
            <a:endParaRPr lang="fa-IR">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1298771" y="2070516"/>
            <a:ext cx="1847850" cy="2466975"/>
          </a:xfrm>
          <a:prstGeom prst="rect">
            <a:avLst/>
          </a:prstGeom>
        </p:spPr>
      </p:pic>
      <p:sp>
        <p:nvSpPr>
          <p:cNvPr id="5" name="Flowchart: Process 4"/>
          <p:cNvSpPr/>
          <p:nvPr/>
        </p:nvSpPr>
        <p:spPr>
          <a:xfrm>
            <a:off x="5120639" y="4670472"/>
            <a:ext cx="3179299" cy="1041009"/>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a:solidFill>
                  <a:srgbClr val="FF0000"/>
                </a:solidFill>
                <a:cs typeface="B Nazanin" panose="00000400000000000000" pitchFamily="2" charset="-78"/>
              </a:rPr>
              <a:t>وسعت اراده و شهامت</a:t>
            </a:r>
            <a:endParaRPr lang="fa-IR" b="1">
              <a:solidFill>
                <a:srgbClr val="FF0000"/>
              </a:solidFill>
            </a:endParaRPr>
          </a:p>
        </p:txBody>
      </p:sp>
    </p:spTree>
    <p:extLst>
      <p:ext uri="{BB962C8B-B14F-4D97-AF65-F5344CB8AC3E}">
        <p14:creationId xmlns:p14="http://schemas.microsoft.com/office/powerpoint/2010/main" val="11613016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460652" y="1825625"/>
            <a:ext cx="7893148" cy="4351338"/>
          </a:xfrm>
        </p:spPr>
        <p:txBody>
          <a:bodyPr/>
          <a:lstStyle/>
          <a:p>
            <a:pPr algn="just"/>
            <a:r>
              <a:rPr lang="ar-SA">
                <a:cs typeface="B Nazanin" panose="00000400000000000000" pitchFamily="2" charset="-78"/>
              </a:rPr>
              <a:t>همه ناجي العلي را با پسر کوچک خود «</a:t>
            </a:r>
            <a:r>
              <a:rPr lang="ar-SA">
                <a:solidFill>
                  <a:srgbClr val="FF0000"/>
                </a:solidFill>
                <a:cs typeface="B Nazanin" panose="00000400000000000000" pitchFamily="2" charset="-78"/>
              </a:rPr>
              <a:t>حنظله</a:t>
            </a:r>
            <a:r>
              <a:rPr lang="ar-SA">
                <a:cs typeface="B Nazanin" panose="00000400000000000000" pitchFamily="2" charset="-78"/>
              </a:rPr>
              <a:t>» می شناسند. حنظله در واقع امضای ناجی العلی است. ولی او به قدری با این« امضاء» دمساز شده که نسبت به ذهنیت و احساسی مشابه یک فرزند داشت. ناجی العلی در مطبوعات لبنان و کویت به طور متناوب همکاری داشت. گاه که شرایط در لبنان سخت می نموددر مطبوعات کویت طرح هایش را به چاپ رساند و هنگامی که عرصه در کویت، تنگ می شد به لبنان باز می گشت</a:t>
            </a:r>
            <a:r>
              <a:rPr lang="ar-SA">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طرح </a:t>
            </a:r>
            <a:r>
              <a:rPr lang="ar-SA">
                <a:cs typeface="B Nazanin" panose="00000400000000000000" pitchFamily="2" charset="-78"/>
              </a:rPr>
              <a:t>های وی پژواک ملت فلسطین است. وی در سفری که به لندن داشت در مقابل روزنامه القبس توسط یک فرد ناشناس به قتل رسید.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1847850" cy="2466975"/>
          </a:xfrm>
          <a:prstGeom prst="rect">
            <a:avLst/>
          </a:prstGeom>
        </p:spPr>
      </p:pic>
      <p:sp>
        <p:nvSpPr>
          <p:cNvPr id="5" name="TextBox 4"/>
          <p:cNvSpPr txBox="1"/>
          <p:nvPr/>
        </p:nvSpPr>
        <p:spPr>
          <a:xfrm>
            <a:off x="1016977" y="4600135"/>
            <a:ext cx="1490296" cy="523220"/>
          </a:xfrm>
          <a:prstGeom prst="rect">
            <a:avLst/>
          </a:prstGeom>
          <a:noFill/>
        </p:spPr>
        <p:txBody>
          <a:bodyPr wrap="square" rtlCol="1">
            <a:spAutoFit/>
          </a:bodyPr>
          <a:lstStyle/>
          <a:p>
            <a:pPr algn="ctr"/>
            <a:r>
              <a:rPr lang="ar-SA" sz="2800">
                <a:solidFill>
                  <a:srgbClr val="FF0000"/>
                </a:solidFill>
                <a:cs typeface="B Nazanin" panose="00000400000000000000" pitchFamily="2" charset="-78"/>
              </a:rPr>
              <a:t>حنظله</a:t>
            </a:r>
            <a:endParaRPr lang="fa-IR"/>
          </a:p>
        </p:txBody>
      </p:sp>
    </p:spTree>
    <p:extLst>
      <p:ext uri="{BB962C8B-B14F-4D97-AF65-F5344CB8AC3E}">
        <p14:creationId xmlns:p14="http://schemas.microsoft.com/office/powerpoint/2010/main" val="1762045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ar-SA">
                <a:cs typeface="B Nazanin" panose="00000400000000000000" pitchFamily="2" charset="-78"/>
              </a:rPr>
              <a:t>از ناجی العلی علاوه بر طرح های چاپ شده درمطبوعات، چندین کتاب ارزشمند باقی مانده است که شامل طرح های ماندگار اوست</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ناجی العلی همچنین در نمایشگاه های داخلی وخارجی زیادی شرکت داشته است</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5781359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سلمان المالك</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قطر</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220308" y="1825625"/>
            <a:ext cx="7133492" cy="4351338"/>
          </a:xfrm>
        </p:spPr>
        <p:txBody>
          <a:bodyPr/>
          <a:lstStyle/>
          <a:p>
            <a:pPr algn="just"/>
            <a:r>
              <a:rPr lang="ar-SA" smtClean="0">
                <a:cs typeface="B Nazanin" panose="00000400000000000000" pitchFamily="2" charset="-78"/>
              </a:rPr>
              <a:t>سلمان </a:t>
            </a:r>
            <a:r>
              <a:rPr lang="ar-SA">
                <a:cs typeface="B Nazanin" panose="00000400000000000000" pitchFamily="2" charset="-78"/>
              </a:rPr>
              <a:t>المالک در سال ۱۹۵۸ در دوحه پایتخت قطر به دنیا آمد. در سال 1978 پس از پایان گرفتن تحصیلات متوسطه در قطر، به مصر رفت و چند سال بعد در سال 1982، در رشته های هنر های تجسمی از دانشگاه های هنرهای زیبای قاهره،  کارشناسی خود را دریافت کرد. پس از آن نقاشی و کاریکاتور </a:t>
            </a:r>
            <a:r>
              <a:rPr lang="en-US">
                <a:cs typeface="B Nazanin" panose="00000400000000000000" pitchFamily="2" charset="-78"/>
              </a:rPr>
              <a:t>–</a:t>
            </a:r>
            <a:r>
              <a:rPr lang="ar-SA">
                <a:cs typeface="B Nazanin" panose="00000400000000000000" pitchFamily="2" charset="-78"/>
              </a:rPr>
              <a:t>را به صورت جدی تر دنبال کرد. وی به نقاشی به اندازه کاریکاتور علاقمند است و تابلوهای زیادی دارد که موضوع آنها نخل، دریا، ماسه، آب و قایق است.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290679" cy="2816713"/>
          </a:xfrm>
          <a:prstGeom prst="rect">
            <a:avLst/>
          </a:prstGeom>
        </p:spPr>
      </p:pic>
      <p:sp>
        <p:nvSpPr>
          <p:cNvPr id="5" name="TextBox 4"/>
          <p:cNvSpPr txBox="1"/>
          <p:nvPr/>
        </p:nvSpPr>
        <p:spPr>
          <a:xfrm>
            <a:off x="1589649" y="5022166"/>
            <a:ext cx="1899139" cy="523220"/>
          </a:xfrm>
          <a:prstGeom prst="rect">
            <a:avLst/>
          </a:prstGeom>
          <a:noFill/>
        </p:spPr>
        <p:txBody>
          <a:bodyPr wrap="square" rtlCol="1">
            <a:spAutoFit/>
          </a:bodyPr>
          <a:lstStyle/>
          <a:p>
            <a:pPr algn="ctr"/>
            <a:r>
              <a:rPr lang="ar-SA" sz="2800">
                <a:solidFill>
                  <a:srgbClr val="FF0000"/>
                </a:solidFill>
                <a:cs typeface="B Nazanin" panose="00000400000000000000" pitchFamily="2" charset="-78"/>
              </a:rPr>
              <a:t>سلمان المالک</a:t>
            </a:r>
            <a:endParaRPr lang="fa-IR">
              <a:solidFill>
                <a:srgbClr val="FF0000"/>
              </a:solidFill>
            </a:endParaRPr>
          </a:p>
        </p:txBody>
      </p:sp>
    </p:spTree>
    <p:extLst>
      <p:ext uri="{BB962C8B-B14F-4D97-AF65-F5344CB8AC3E}">
        <p14:creationId xmlns:p14="http://schemas.microsoft.com/office/powerpoint/2010/main" val="930068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buNone/>
            </a:pPr>
            <a:r>
              <a:rPr lang="ar-SA">
                <a:cs typeface="B Nazanin" panose="00000400000000000000" pitchFamily="2" charset="-78"/>
              </a:rPr>
              <a:t>پرداختن به نقاشی، وی را در امر کاریکاتور و رنگ آمیزی استادانه آن بسیار کمک کرده است. وی تا کنون مسؤولیت های زیر را بر عهده داشته است.</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 سرپرستی جمعیت هنرهای تجسمی قطر.</a:t>
            </a:r>
            <a:endParaRPr lang="en-US">
              <a:cs typeface="B Nazanin" panose="00000400000000000000" pitchFamily="2" charset="-78"/>
            </a:endParaRPr>
          </a:p>
          <a:p>
            <a:pPr marL="0" indent="0">
              <a:buNone/>
            </a:pPr>
            <a:r>
              <a:rPr lang="ar-SA">
                <a:cs typeface="B Nazanin" panose="00000400000000000000" pitchFamily="2" charset="-78"/>
              </a:rPr>
              <a:t>- مدیر هنری مجله « الدوحه» .</a:t>
            </a:r>
            <a:endParaRPr lang="en-US">
              <a:cs typeface="B Nazanin" panose="00000400000000000000" pitchFamily="2" charset="-78"/>
            </a:endParaRPr>
          </a:p>
          <a:p>
            <a:pPr marL="0" indent="0">
              <a:buNone/>
            </a:pPr>
            <a:r>
              <a:rPr lang="ar-SA">
                <a:cs typeface="B Nazanin" panose="00000400000000000000" pitchFamily="2" charset="-78"/>
              </a:rPr>
              <a:t>- مسؤول بخش هنری دکوراسیون وزارت فرهنگ.</a:t>
            </a:r>
            <a:endParaRPr lang="en-US">
              <a:cs typeface="B Nazanin" panose="00000400000000000000" pitchFamily="2" charset="-78"/>
            </a:endParaRPr>
          </a:p>
          <a:p>
            <a:pPr marL="0" indent="0">
              <a:buNone/>
            </a:pPr>
            <a:r>
              <a:rPr lang="ar-SA">
                <a:cs typeface="B Nazanin" panose="00000400000000000000" pitchFamily="2" charset="-78"/>
              </a:rPr>
              <a:t>- مسؤول بخش فعالیت های هنری شورای « ورزش جوانان».</a:t>
            </a:r>
            <a:endParaRPr lang="en-US">
              <a:cs typeface="B Nazanin" panose="00000400000000000000" pitchFamily="2" charset="-78"/>
            </a:endParaRPr>
          </a:p>
          <a:p>
            <a:pPr marL="0" indent="0">
              <a:buNone/>
            </a:pPr>
            <a:r>
              <a:rPr lang="ar-SA">
                <a:cs typeface="B Nazanin" panose="00000400000000000000" pitchFamily="2" charset="-78"/>
              </a:rPr>
              <a:t>- به اضافه فعالیت هنری در مطبوعات مطرح قطر.</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79568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ارتباط متقابل کاریکاتور و مخاطب بر دعوت به کشف و گذارده شده است مخاطب ضمن انبساط خاطر، خود را ناچار می بیند که رمز پیام را در بابد و همین موجب نوعی پیروزی در مخاطب می گردد</a:t>
            </a:r>
            <a:r>
              <a:rPr lang="en-US">
                <a:cs typeface="B Nazanin" panose="00000400000000000000" pitchFamily="2" charset="-78"/>
              </a:rPr>
              <a:t>. </a:t>
            </a:r>
            <a:r>
              <a:rPr lang="ar-SA">
                <a:cs typeface="B Nazanin" panose="00000400000000000000" pitchFamily="2" charset="-78"/>
              </a:rPr>
              <a:t>پیروزی ناشی از درک آنچه کاریکاتور قصد ارائه آن را داشته است</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شاید بتوان کاریکاتور را به نوعی چیستان تشبیه کرد که لذت ناشی از درک مطلب را به مخاطب اهداه می کند</a:t>
            </a:r>
            <a:r>
              <a:rPr lang="en-US">
                <a:cs typeface="B Nazanin" panose="00000400000000000000" pitchFamily="2" charset="-78"/>
              </a:rPr>
              <a:t>. </a:t>
            </a:r>
            <a:r>
              <a:rPr lang="ar-SA">
                <a:cs typeface="B Nazanin" panose="00000400000000000000" pitchFamily="2" charset="-78"/>
              </a:rPr>
              <a:t>از این رو می توان این پروسه را به کنش متقابل  تعبیر کرد. </a:t>
            </a:r>
            <a:endParaRPr lang="en-US">
              <a:cs typeface="B Nazanin" panose="00000400000000000000" pitchFamily="2" charset="-78"/>
            </a:endParaRPr>
          </a:p>
        </p:txBody>
      </p:sp>
      <p:sp>
        <p:nvSpPr>
          <p:cNvPr id="4" name="Flowchart: Alternate Process 3"/>
          <p:cNvSpPr/>
          <p:nvPr/>
        </p:nvSpPr>
        <p:spPr>
          <a:xfrm>
            <a:off x="1477108" y="4332849"/>
            <a:ext cx="3938954" cy="115355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لذت ناشی از درک مطلب</a:t>
            </a:r>
            <a:endParaRPr lang="fa-IR"/>
          </a:p>
        </p:txBody>
      </p:sp>
    </p:spTree>
    <p:extLst>
      <p:ext uri="{BB962C8B-B14F-4D97-AF65-F5344CB8AC3E}">
        <p14:creationId xmlns:p14="http://schemas.microsoft.com/office/powerpoint/2010/main" val="3819694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a:solidFill>
                  <a:srgbClr val="FF0000"/>
                </a:solidFill>
                <a:cs typeface="B Nazanin" panose="00000400000000000000" pitchFamily="2" charset="-78"/>
              </a:rPr>
              <a:t>او تا کنون در نمایشگاه های داخلی و خارجی متعددی شرکت کرده که مهم ترین آنها عبارتند </a:t>
            </a:r>
            <a:r>
              <a:rPr lang="ar-SA">
                <a:solidFill>
                  <a:srgbClr val="FF0000"/>
                </a:solidFill>
                <a:cs typeface="B Nazanin" panose="00000400000000000000" pitchFamily="2" charset="-78"/>
              </a:rPr>
              <a:t>از</a:t>
            </a:r>
            <a:r>
              <a:rPr lang="ar-SA" smtClean="0">
                <a:solidFill>
                  <a:srgbClr val="FF0000"/>
                </a:solidFill>
                <a:cs typeface="B Nazanin" panose="00000400000000000000" pitchFamily="2" charset="-78"/>
              </a:rPr>
              <a:t>:</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buNone/>
            </a:pPr>
            <a:r>
              <a:rPr lang="ar-SA" smtClean="0">
                <a:cs typeface="B Nazanin" panose="00000400000000000000" pitchFamily="2" charset="-78"/>
              </a:rPr>
              <a:t>الف</a:t>
            </a:r>
            <a:r>
              <a:rPr lang="ar-SA">
                <a:cs typeface="B Nazanin" panose="00000400000000000000" pitchFamily="2" charset="-78"/>
              </a:rPr>
              <a:t>: نمایشگاه های داخلی.</a:t>
            </a:r>
            <a:endParaRPr lang="en-US">
              <a:cs typeface="B Nazanin" panose="00000400000000000000" pitchFamily="2" charset="-78"/>
            </a:endParaRPr>
          </a:p>
          <a:p>
            <a:pPr marL="0" indent="0">
              <a:buNone/>
            </a:pPr>
            <a:r>
              <a:rPr lang="ar-SA">
                <a:cs typeface="B Nazanin" panose="00000400000000000000" pitchFamily="2" charset="-78"/>
              </a:rPr>
              <a:t>گالری های داخلی از سال 1972 تا 1992.</a:t>
            </a:r>
            <a:endParaRPr lang="en-US">
              <a:cs typeface="B Nazanin" panose="00000400000000000000" pitchFamily="2" charset="-78"/>
            </a:endParaRPr>
          </a:p>
          <a:p>
            <a:pPr marL="0" indent="0">
              <a:buNone/>
            </a:pPr>
            <a:r>
              <a:rPr lang="ar-SA">
                <a:cs typeface="B Nazanin" panose="00000400000000000000" pitchFamily="2" charset="-78"/>
              </a:rPr>
              <a:t>گالری گروه جمعیت هنرهای تجسمی قطر از سال 1980 تا 1992.</a:t>
            </a:r>
            <a:endParaRPr lang="en-US">
              <a:cs typeface="B Nazanin" panose="00000400000000000000" pitchFamily="2" charset="-78"/>
            </a:endParaRPr>
          </a:p>
          <a:p>
            <a:pPr marL="0" indent="0">
              <a:buNone/>
            </a:pPr>
            <a:r>
              <a:rPr lang="ar-SA">
                <a:cs typeface="B Nazanin" panose="00000400000000000000" pitchFamily="2" charset="-78"/>
              </a:rPr>
              <a:t>نمایشگاه ادواری کشورهای عربی خلیج در دوحه (1992).</a:t>
            </a:r>
            <a:endParaRPr lang="en-US">
              <a:cs typeface="B Nazanin" panose="00000400000000000000" pitchFamily="2" charset="-78"/>
            </a:endParaRPr>
          </a:p>
          <a:p>
            <a:pPr marL="0" indent="0">
              <a:buNone/>
            </a:pPr>
            <a:r>
              <a:rPr lang="ar-SA">
                <a:cs typeface="B Nazanin" panose="00000400000000000000" pitchFamily="2" charset="-78"/>
              </a:rPr>
              <a:t>نمایشگاه کشورهای عضو همکاری خلیج فارس، دوحه 1990.</a:t>
            </a:r>
            <a:endParaRPr lang="en-US">
              <a:cs typeface="B Nazanin" panose="00000400000000000000" pitchFamily="2" charset="-78"/>
            </a:endParaRPr>
          </a:p>
          <a:p>
            <a:pPr marL="0" indent="0">
              <a:buNone/>
            </a:pPr>
            <a:r>
              <a:rPr lang="ar-SA">
                <a:cs typeface="B Nazanin" panose="00000400000000000000" pitchFamily="2" charset="-78"/>
              </a:rPr>
              <a:t>نخستین نمایشگاه گروهی دوحه در سال </a:t>
            </a:r>
            <a:r>
              <a:rPr lang="ar-SA">
                <a:cs typeface="B Nazanin" panose="00000400000000000000" pitchFamily="2" charset="-78"/>
              </a:rPr>
              <a:t>1983</a:t>
            </a:r>
            <a:r>
              <a:rPr lang="ar-SA" smtClean="0">
                <a:cs typeface="B Nazanin" panose="00000400000000000000" pitchFamily="2" charset="-78"/>
              </a:rPr>
              <a:t>.</a:t>
            </a:r>
            <a:endParaRPr lang="en-US">
              <a:cs typeface="B Nazanin" panose="00000400000000000000" pitchFamily="2" charset="-78"/>
            </a:endParaRPr>
          </a:p>
        </p:txBody>
      </p:sp>
    </p:spTree>
    <p:extLst>
      <p:ext uri="{BB962C8B-B14F-4D97-AF65-F5344CB8AC3E}">
        <p14:creationId xmlns:p14="http://schemas.microsoft.com/office/powerpoint/2010/main" val="33530292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buNone/>
            </a:pPr>
            <a:r>
              <a:rPr lang="ar-SA">
                <a:cs typeface="B Nazanin" panose="00000400000000000000" pitchFamily="2" charset="-78"/>
              </a:rPr>
              <a:t>وی همچنین جوایزی را دریافت داشته که عبارتند از</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جایزه نخست از اولین نمایشگاه کاریکاتور در دوحه ، ۱۹۹۳</a:t>
            </a:r>
            <a:r>
              <a:rPr lang="en-US">
                <a:cs typeface="B Nazanin" panose="00000400000000000000" pitchFamily="2" charset="-78"/>
              </a:rPr>
              <a:t>.</a:t>
            </a:r>
          </a:p>
          <a:p>
            <a:pPr marL="0" indent="0">
              <a:buNone/>
            </a:pPr>
            <a:r>
              <a:rPr lang="ar-SA">
                <a:cs typeface="B Nazanin" panose="00000400000000000000" pitchFamily="2" charset="-78"/>
              </a:rPr>
              <a:t> جایزه ویژه از نمایشگاه«  ۲۵ فوریه» در کویت، ۱۹۹۰. </a:t>
            </a:r>
            <a:endParaRPr lang="en-US">
              <a:cs typeface="B Nazanin" panose="00000400000000000000" pitchFamily="2" charset="-78"/>
            </a:endParaRPr>
          </a:p>
          <a:p>
            <a:pPr marL="0" indent="0">
              <a:buNone/>
            </a:pPr>
            <a:r>
              <a:rPr lang="ar-SA">
                <a:cs typeface="B Nazanin" panose="00000400000000000000" pitchFamily="2" charset="-78"/>
              </a:rPr>
              <a:t>جایزه دوم از نمایشگاه سه سالانه بین المللی مصرا،</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32405950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عبد الرحيم ياسر</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عراق</a:t>
            </a:r>
            <a:r>
              <a:rPr lang="en-US" b="1">
                <a:solidFill>
                  <a:srgbClr val="FF0000"/>
                </a:solidFill>
                <a:cs typeface="B Nazanin" panose="00000400000000000000" pitchFamily="2" charset="-78"/>
              </a:rPr>
              <a:t> </a:t>
            </a:r>
            <a:r>
              <a:rPr lang="en-US" b="1"/>
              <a:t>.</a:t>
            </a:r>
            <a:r>
              <a:rPr lang="en-US"/>
              <a:t> </a:t>
            </a:r>
            <a:endParaRPr lang="fa-IR"/>
          </a:p>
        </p:txBody>
      </p:sp>
      <p:sp>
        <p:nvSpPr>
          <p:cNvPr id="3" name="Content Placeholder 2"/>
          <p:cNvSpPr>
            <a:spLocks noGrp="1"/>
          </p:cNvSpPr>
          <p:nvPr>
            <p:ph idx="1"/>
          </p:nvPr>
        </p:nvSpPr>
        <p:spPr>
          <a:xfrm>
            <a:off x="3868614" y="1825625"/>
            <a:ext cx="7485185" cy="4351338"/>
          </a:xfrm>
        </p:spPr>
        <p:txBody>
          <a:bodyPr/>
          <a:lstStyle/>
          <a:p>
            <a:pPr algn="just"/>
            <a:r>
              <a:rPr lang="ar-SA" smtClean="0">
                <a:cs typeface="B Nazanin" panose="00000400000000000000" pitchFamily="2" charset="-78"/>
              </a:rPr>
              <a:t>عبدالرحیم </a:t>
            </a:r>
            <a:r>
              <a:rPr lang="ar-SA">
                <a:cs typeface="B Nazanin" panose="00000400000000000000" pitchFamily="2" charset="-78"/>
              </a:rPr>
              <a:t>یاسر در سال ۱۹۵۱ در عراق به دنیا آمد</a:t>
            </a:r>
            <a:r>
              <a:rPr lang="en-US">
                <a:cs typeface="B Nazanin" panose="00000400000000000000" pitchFamily="2" charset="-78"/>
              </a:rPr>
              <a:t>. </a:t>
            </a:r>
            <a:r>
              <a:rPr lang="ar-SA">
                <a:cs typeface="B Nazanin" panose="00000400000000000000" pitchFamily="2" charset="-78"/>
              </a:rPr>
              <a:t>پس از گذراندن دوره متوسطه تحصیلات هنری اش را در مدرسه هنرهای زیبای بغداد سپری کرد. آثار او در ابتدا بیشتر در زمینه تصویر سازی نشریات کودکان بود</a:t>
            </a:r>
            <a:r>
              <a:rPr lang="en-US">
                <a:cs typeface="B Nazanin" panose="00000400000000000000" pitchFamily="2" charset="-78"/>
              </a:rPr>
              <a:t>. </a:t>
            </a:r>
            <a:r>
              <a:rPr lang="ar-SA">
                <a:cs typeface="B Nazanin" panose="00000400000000000000" pitchFamily="2" charset="-78"/>
              </a:rPr>
              <a:t>همکاری با این نشریات تا سال ۱۹۶۹ ادامه داشت</a:t>
            </a:r>
            <a:r>
              <a:rPr lang="en-US">
                <a:cs typeface="B Nazanin" panose="00000400000000000000" pitchFamily="2" charset="-78"/>
              </a:rPr>
              <a:t>. </a:t>
            </a:r>
            <a:r>
              <a:rPr lang="ar-SA">
                <a:cs typeface="B Nazanin" panose="00000400000000000000" pitchFamily="2" charset="-78"/>
              </a:rPr>
              <a:t>در سال ۱۹۷۲ در یک نمایشگاه گروهی که در بغداد بر پا شده بود شرکت کرد</a:t>
            </a:r>
            <a:r>
              <a:rPr lang="en-US">
                <a:cs typeface="B Nazanin" panose="00000400000000000000" pitchFamily="2" charset="-78"/>
              </a:rPr>
              <a:t>. </a:t>
            </a:r>
            <a:r>
              <a:rPr lang="ar-SA">
                <a:cs typeface="B Nazanin" panose="00000400000000000000" pitchFamily="2" charset="-78"/>
              </a:rPr>
              <a:t>در این نمایشگاه تعدادی از کاریکاتوریست های هموطن او شرکت داشتند</a:t>
            </a:r>
            <a:r>
              <a:rPr lang="en-US"/>
              <a:t>. </a:t>
            </a:r>
            <a:endParaRPr lang="fa-IR" smtClean="0"/>
          </a:p>
          <a:p>
            <a:pPr algn="just"/>
            <a:r>
              <a:rPr lang="en-US"/>
              <a:t/>
            </a:r>
            <a:br>
              <a:rPr lang="en-US"/>
            </a:br>
            <a:endParaRPr lang="fa-IR"/>
          </a:p>
        </p:txBody>
      </p:sp>
      <p:pic>
        <p:nvPicPr>
          <p:cNvPr id="4" name="Picture 3"/>
          <p:cNvPicPr>
            <a:picLocks noChangeAspect="1"/>
          </p:cNvPicPr>
          <p:nvPr/>
        </p:nvPicPr>
        <p:blipFill>
          <a:blip r:embed="rId2"/>
          <a:stretch>
            <a:fillRect/>
          </a:stretch>
        </p:blipFill>
        <p:spPr>
          <a:xfrm>
            <a:off x="634584" y="1825624"/>
            <a:ext cx="3234030" cy="2366547"/>
          </a:xfrm>
          <a:prstGeom prst="rect">
            <a:avLst/>
          </a:prstGeom>
        </p:spPr>
      </p:pic>
      <p:sp>
        <p:nvSpPr>
          <p:cNvPr id="5" name="TextBox 4"/>
          <p:cNvSpPr txBox="1"/>
          <p:nvPr/>
        </p:nvSpPr>
        <p:spPr>
          <a:xfrm>
            <a:off x="1137321" y="4492069"/>
            <a:ext cx="2228557" cy="461665"/>
          </a:xfrm>
          <a:prstGeom prst="rect">
            <a:avLst/>
          </a:prstGeom>
          <a:noFill/>
        </p:spPr>
        <p:txBody>
          <a:bodyPr wrap="square" rtlCol="1">
            <a:spAutoFit/>
          </a:bodyPr>
          <a:lstStyle/>
          <a:p>
            <a:pPr algn="ctr"/>
            <a:r>
              <a:rPr lang="ar-SA" sz="2400" b="1">
                <a:solidFill>
                  <a:srgbClr val="FF0000"/>
                </a:solidFill>
                <a:latin typeface="Calibri Light" panose="020F0302020204030204"/>
                <a:ea typeface="+mj-ea"/>
                <a:cs typeface="B Nazanin" panose="00000400000000000000" pitchFamily="2" charset="-78"/>
              </a:rPr>
              <a:t>عبد الرحيم ياسر</a:t>
            </a:r>
            <a:endParaRPr lang="fa-IR" sz="1050"/>
          </a:p>
        </p:txBody>
      </p:sp>
    </p:spTree>
    <p:extLst>
      <p:ext uri="{BB962C8B-B14F-4D97-AF65-F5344CB8AC3E}">
        <p14:creationId xmlns:p14="http://schemas.microsoft.com/office/powerpoint/2010/main" val="10744049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سال ۱۹۷۷ در جشنواره کاریکاتور گابرو و آثارش به نمایش درآمد</a:t>
            </a:r>
            <a:r>
              <a:rPr lang="en-US">
                <a:cs typeface="B Nazanin" panose="00000400000000000000" pitchFamily="2" charset="-78"/>
              </a:rPr>
              <a:t>. </a:t>
            </a:r>
            <a:r>
              <a:rPr lang="ar-SA">
                <a:cs typeface="B Nazanin" panose="00000400000000000000" pitchFamily="2" charset="-78"/>
              </a:rPr>
              <a:t>در سال ۱۹۷۹ فیلم انیمیشن بلندی را با همکاری راند راوی تدوین کرد</a:t>
            </a:r>
            <a:r>
              <a:rPr lang="en-US">
                <a:cs typeface="B Nazanin" panose="00000400000000000000" pitchFamily="2" charset="-78"/>
              </a:rPr>
              <a:t>. </a:t>
            </a:r>
            <a:r>
              <a:rPr lang="ar-SA">
                <a:cs typeface="B Nazanin" panose="00000400000000000000" pitchFamily="2" charset="-78"/>
              </a:rPr>
              <a:t>عبدالرحیم یاسر در دومین گردهمایی کاریکاتوریست های عراقی در سال ۱۹۸۲ و در جشنواره کاریکاتور ژاپن و همچنین در پنجمین فستیوال کاریکاتور عرب </a:t>
            </a:r>
            <a:r>
              <a:rPr lang="ar-SA">
                <a:cs typeface="B Nazanin" panose="00000400000000000000" pitchFamily="2" charset="-78"/>
              </a:rPr>
              <a:t>در </a:t>
            </a:r>
            <a:r>
              <a:rPr lang="ar-SA" smtClean="0">
                <a:cs typeface="B Nazanin" panose="00000400000000000000" pitchFamily="2" charset="-78"/>
              </a:rPr>
              <a:t>داماس</a:t>
            </a:r>
            <a:r>
              <a:rPr lang="fa-IR" smtClean="0">
                <a:cs typeface="B Nazanin" panose="00000400000000000000" pitchFamily="2" charset="-78"/>
              </a:rPr>
              <a:t>(دمشق)</a:t>
            </a:r>
            <a:r>
              <a:rPr lang="ar-SA" smtClean="0">
                <a:cs typeface="B Nazanin" panose="00000400000000000000" pitchFamily="2" charset="-78"/>
              </a:rPr>
              <a:t> </a:t>
            </a:r>
            <a:r>
              <a:rPr lang="ar-SA">
                <a:cs typeface="B Nazanin" panose="00000400000000000000" pitchFamily="2" charset="-78"/>
              </a:rPr>
              <a:t>شرکت کرد</a:t>
            </a:r>
            <a:r>
              <a:rPr lang="en-US">
                <a:cs typeface="B Nazanin" panose="00000400000000000000" pitchFamily="2" charset="-78"/>
              </a:rPr>
              <a:t>. </a:t>
            </a:r>
            <a:r>
              <a:rPr lang="ar-SA">
                <a:cs typeface="B Nazanin" panose="00000400000000000000" pitchFamily="2" charset="-78"/>
              </a:rPr>
              <a:t>همچنین در سال ۱۹۸۷ کارهایش را در جشنواره های متعددی چون کوبا و مصر ارایه داد</a:t>
            </a:r>
            <a:r>
              <a:rPr lang="en-US">
                <a:cs typeface="B Nazanin" panose="00000400000000000000" pitchFamily="2" charset="-78"/>
              </a:rPr>
              <a:t>.</a:t>
            </a:r>
          </a:p>
          <a:p>
            <a:endParaRPr lang="fa-IR"/>
          </a:p>
        </p:txBody>
      </p:sp>
    </p:spTree>
    <p:extLst>
      <p:ext uri="{BB962C8B-B14F-4D97-AF65-F5344CB8AC3E}">
        <p14:creationId xmlns:p14="http://schemas.microsoft.com/office/powerpoint/2010/main" val="38202689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عبد الرحيم ياسر عضو انجمن کاریکاتوریست های عراقی و همچنین عضو انجمن روزنامه نگاران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عراق است</a:t>
            </a:r>
            <a:r>
              <a:rPr lang="en-US">
                <a:cs typeface="B Nazanin" panose="00000400000000000000" pitchFamily="2" charset="-78"/>
              </a:rPr>
              <a:t>. </a:t>
            </a:r>
            <a:r>
              <a:rPr lang="ar-SA">
                <a:cs typeface="B Nazanin" panose="00000400000000000000" pitchFamily="2" charset="-78"/>
              </a:rPr>
              <a:t>او هم اکنون در مجله الفباء چاپ بغداد فعالیت دارد. طرح های او اغلب ساده و </a:t>
            </a:r>
            <a:r>
              <a:rPr lang="ar-SA">
                <a:cs typeface="B Nazanin" panose="00000400000000000000" pitchFamily="2" charset="-78"/>
              </a:rPr>
              <a:t>بدون </a:t>
            </a:r>
            <a:r>
              <a:rPr lang="ar-SA" smtClean="0">
                <a:cs typeface="B Nazanin" panose="00000400000000000000" pitchFamily="2" charset="-78"/>
              </a:rPr>
              <a:t>هاشوراند </a:t>
            </a:r>
            <a:r>
              <a:rPr lang="ar-SA">
                <a:cs typeface="B Nazanin" panose="00000400000000000000" pitchFamily="2" charset="-78"/>
              </a:rPr>
              <a:t>و به ندرت از سیاه روشن استفاده می کند و سعی دارد سادگی را تا نهایت ممکن در کارهای خود داشته </a:t>
            </a:r>
            <a:r>
              <a:rPr lang="ar-SA">
                <a:cs typeface="B Nazanin" panose="00000400000000000000" pitchFamily="2" charset="-78"/>
              </a:rPr>
              <a:t>باشد</a:t>
            </a:r>
            <a:r>
              <a:rPr lang="en-US" smtClean="0">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1420837" y="4065563"/>
            <a:ext cx="5289452" cy="1434905"/>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طرح های او اغلب ساده و بدون هاشوراند و به ندرت از سیاه روشن استفاده می کند</a:t>
            </a:r>
            <a:endParaRPr lang="fa-IR"/>
          </a:p>
        </p:txBody>
      </p:sp>
    </p:spTree>
    <p:extLst>
      <p:ext uri="{BB962C8B-B14F-4D97-AF65-F5344CB8AC3E}">
        <p14:creationId xmlns:p14="http://schemas.microsoft.com/office/powerpoint/2010/main" val="4865560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نگاه اول آدم های او بسیار ناتوان و ضعیف به نظر می رسند ولی به قول خودش: این آدم ها با وجود ناتوانی ، زندگی خودشان را دنبال می کنند و هر کدام بسته به شرایط خود ،زندگی و روزگار را پشت سر می گذرانند</a:t>
            </a:r>
            <a:r>
              <a:rPr lang="en-US">
                <a:cs typeface="B Nazanin" panose="00000400000000000000" pitchFamily="2" charset="-78"/>
              </a:rPr>
              <a:t>. </a:t>
            </a:r>
            <a:r>
              <a:rPr lang="ar-SA">
                <a:cs typeface="B Nazanin" panose="00000400000000000000" pitchFamily="2" charset="-78"/>
              </a:rPr>
              <a:t>سادگی و بی پیرایگی که در آثار وی مشاهده می شود، دلنشین به نظر می رسد</a:t>
            </a:r>
            <a:r>
              <a:rPr lang="en-US">
                <a:cs typeface="B Nazanin" panose="00000400000000000000" pitchFamily="2" charset="-78"/>
              </a:rPr>
              <a:t>. </a:t>
            </a:r>
            <a:r>
              <a:rPr lang="ar-SA">
                <a:cs typeface="B Nazanin" panose="00000400000000000000" pitchFamily="2" charset="-78"/>
              </a:rPr>
              <a:t>او معتقد است سادگی ، مزیتی از مزایای سبک من است و تا آنجا که ضرورت را احساس نکرده ام تغییری در آن نخواهم داد</a:t>
            </a:r>
            <a:endParaRPr lang="fa-IR"/>
          </a:p>
        </p:txBody>
      </p:sp>
      <p:sp>
        <p:nvSpPr>
          <p:cNvPr id="4" name="Flowchart: Process 3"/>
          <p:cNvSpPr/>
          <p:nvPr/>
        </p:nvSpPr>
        <p:spPr>
          <a:xfrm>
            <a:off x="1702191" y="4290646"/>
            <a:ext cx="3207434" cy="90033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سادگی و بی پیرایگی</a:t>
            </a:r>
            <a:endParaRPr lang="fa-IR"/>
          </a:p>
        </p:txBody>
      </p:sp>
    </p:spTree>
    <p:extLst>
      <p:ext uri="{BB962C8B-B14F-4D97-AF65-F5344CB8AC3E}">
        <p14:creationId xmlns:p14="http://schemas.microsoft.com/office/powerpoint/2010/main" val="1112844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ياسين </a:t>
            </a:r>
            <a:r>
              <a:rPr lang="ar-SA" b="1">
                <a:solidFill>
                  <a:srgbClr val="FF0000"/>
                </a:solidFill>
                <a:cs typeface="B Nazanin" panose="00000400000000000000" pitchFamily="2" charset="-78"/>
              </a:rPr>
              <a:t>خليل </a:t>
            </a:r>
            <a:r>
              <a:rPr lang="fa-IR" b="1" smtClean="0">
                <a:solidFill>
                  <a:srgbClr val="FF0000"/>
                </a:solidFill>
                <a:cs typeface="B Nazanin" panose="00000400000000000000" pitchFamily="2" charset="-78"/>
              </a:rPr>
              <a:t>از </a:t>
            </a:r>
            <a:r>
              <a:rPr lang="ar-SA" b="1" smtClean="0">
                <a:solidFill>
                  <a:srgbClr val="FF0000"/>
                </a:solidFill>
                <a:cs typeface="B Nazanin" panose="00000400000000000000" pitchFamily="2" charset="-78"/>
              </a:rPr>
              <a:t>سوريه</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smtClean="0">
                <a:cs typeface="B Nazanin" panose="00000400000000000000" pitchFamily="2" charset="-78"/>
              </a:rPr>
              <a:t>یاسین </a:t>
            </a:r>
            <a:r>
              <a:rPr lang="ar-SA">
                <a:cs typeface="B Nazanin" panose="00000400000000000000" pitchFamily="2" charset="-78"/>
              </a:rPr>
              <a:t>خلیل یکی از کاریکاتوریستهای برجسته سوریه است</a:t>
            </a:r>
            <a:r>
              <a:rPr lang="en-US">
                <a:cs typeface="B Nazanin" panose="00000400000000000000" pitchFamily="2" charset="-78"/>
              </a:rPr>
              <a:t>. </a:t>
            </a:r>
            <a:r>
              <a:rPr lang="ar-SA">
                <a:cs typeface="B Nazanin" panose="00000400000000000000" pitchFamily="2" charset="-78"/>
              </a:rPr>
              <a:t>در سال ۱۹۶۴ در دمشق به دنیا آمد</a:t>
            </a:r>
            <a:r>
              <a:rPr lang="en-US">
                <a:cs typeface="B Nazanin" panose="00000400000000000000" pitchFamily="2" charset="-78"/>
              </a:rPr>
              <a:t>. </a:t>
            </a:r>
            <a:r>
              <a:rPr lang="ar-SA">
                <a:cs typeface="B Nazanin" panose="00000400000000000000" pitchFamily="2" charset="-78"/>
              </a:rPr>
              <a:t>وی کارشناسی خود را از دانشکده هنرهای زیبای همان شهر گرفت</a:t>
            </a:r>
            <a:r>
              <a:rPr lang="en-US">
                <a:cs typeface="B Nazanin" panose="00000400000000000000" pitchFamily="2" charset="-78"/>
              </a:rPr>
              <a:t>.</a:t>
            </a:r>
          </a:p>
          <a:p>
            <a:pPr algn="just"/>
            <a:r>
              <a:rPr lang="ar-SA">
                <a:cs typeface="B Nazanin" panose="00000400000000000000" pitchFamily="2" charset="-78"/>
              </a:rPr>
              <a:t> او با مجلات و روزنامه های متعددی همکاری دارد که میتوان به مهم ترین آنان اشاره داشت</a:t>
            </a:r>
            <a:r>
              <a:rPr lang="en-US">
                <a:cs typeface="B Nazanin" panose="00000400000000000000" pitchFamily="2" charset="-78"/>
              </a:rPr>
              <a:t>:</a:t>
            </a:r>
          </a:p>
          <a:p>
            <a:r>
              <a:rPr lang="ar-SA">
                <a:cs typeface="B Nazanin" panose="00000400000000000000" pitchFamily="2" charset="-78"/>
              </a:rPr>
              <a:t> روزنامه العرب ، چاپ قطر السفير، چاپ لبنان العهد، چاپ لبنان، هفته نامه المستقبل، چاپ لندن</a:t>
            </a:r>
            <a:r>
              <a:rPr lang="en-US">
                <a:cs typeface="B Nazanin" panose="00000400000000000000" pitchFamily="2" charset="-78"/>
              </a:rPr>
              <a:t> . </a:t>
            </a:r>
            <a:r>
              <a:rPr lang="ar-SA">
                <a:cs typeface="B Nazanin" panose="00000400000000000000" pitchFamily="2" charset="-78"/>
              </a:rPr>
              <a:t>روزنامه الوطن ، چاپ عمان</a:t>
            </a:r>
            <a:r>
              <a:rPr lang="en-US">
                <a:cs typeface="B Nazanin" panose="00000400000000000000" pitchFamily="2" charset="-78"/>
              </a:rPr>
              <a:t> . </a:t>
            </a:r>
            <a:r>
              <a:rPr lang="en-US"/>
              <a:t/>
            </a:r>
            <a:br>
              <a:rPr lang="en-US"/>
            </a:br>
            <a:endParaRPr lang="fa-IR"/>
          </a:p>
        </p:txBody>
      </p:sp>
    </p:spTree>
    <p:extLst>
      <p:ext uri="{BB962C8B-B14F-4D97-AF65-F5344CB8AC3E}">
        <p14:creationId xmlns:p14="http://schemas.microsoft.com/office/powerpoint/2010/main" val="37346714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وی در نمایشگاه های انفرادی و گروهی متعددی شرکت یافته و جوایزی را نیز به خود اختصاص داده که این عناوین عبارتند از</a:t>
            </a:r>
            <a:r>
              <a:rPr lang="en-US">
                <a:cs typeface="B Nazanin" panose="00000400000000000000" pitchFamily="2" charset="-78"/>
              </a:rPr>
              <a:t>: </a:t>
            </a:r>
            <a:endParaRPr lang="fa-IR" smtClean="0">
              <a:cs typeface="B Nazanin" panose="00000400000000000000" pitchFamily="2" charset="-78"/>
            </a:endParaRPr>
          </a:p>
          <a:p>
            <a:pPr marL="0" indent="0">
              <a:buNone/>
            </a:pPr>
            <a:r>
              <a:rPr lang="ar-SA" smtClean="0">
                <a:cs typeface="B Nazanin" panose="00000400000000000000" pitchFamily="2" charset="-78"/>
              </a:rPr>
              <a:t>جایزه </a:t>
            </a:r>
            <a:r>
              <a:rPr lang="ar-SA">
                <a:cs typeface="B Nazanin" panose="00000400000000000000" pitchFamily="2" charset="-78"/>
              </a:rPr>
              <a:t>نخست روزنامه السفير (در سال ۱۹۸۹).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جایزه و تقدیر نامه جشنواره آفریقا که در قاهره برپا شد در سال ۱۹۹۵</a:t>
            </a:r>
            <a:r>
              <a:rPr lang="en-US">
                <a:cs typeface="B Nazanin" panose="00000400000000000000" pitchFamily="2" charset="-78"/>
              </a:rPr>
              <a:t> . </a:t>
            </a:r>
            <a:br>
              <a:rPr lang="en-US">
                <a:cs typeface="B Nazanin" panose="00000400000000000000" pitchFamily="2" charset="-78"/>
              </a:rPr>
            </a:br>
            <a:r>
              <a:rPr lang="ar-SA">
                <a:cs typeface="B Nazanin" panose="00000400000000000000" pitchFamily="2" charset="-78"/>
              </a:rPr>
              <a:t>جایزه اول در جشنواره« دار الکوفه »که در ۱۹۹۰ در لندن برپا شد.</a:t>
            </a:r>
            <a:endParaRPr lang="en-US">
              <a:cs typeface="B Nazanin" panose="00000400000000000000" pitchFamily="2" charset="-78"/>
            </a:endParaRPr>
          </a:p>
          <a:p>
            <a:pPr marL="0" indent="0">
              <a:buNone/>
            </a:pPr>
            <a:r>
              <a:rPr lang="ar-SA">
                <a:cs typeface="B Nazanin" panose="00000400000000000000" pitchFamily="2" charset="-78"/>
              </a:rPr>
              <a:t>جایزه نخست جشنواره انتفاضه که در اردن (سال ۱۹۹۰) بر پا شد</a:t>
            </a:r>
            <a:r>
              <a:rPr lang="en-US">
                <a:cs typeface="B Nazanin" panose="00000400000000000000" pitchFamily="2" charset="-78"/>
              </a:rPr>
              <a:t>.</a:t>
            </a:r>
          </a:p>
          <a:p>
            <a:pPr marL="0" indent="0">
              <a:buNone/>
            </a:pPr>
            <a:r>
              <a:rPr lang="ar-SA">
                <a:cs typeface="B Nazanin" panose="00000400000000000000" pitchFamily="2" charset="-78"/>
              </a:rPr>
              <a:t> جایزه و تقدیر نامه ای از کشور جمهوری اسلامی ایران در سال ۱۹۸۹.</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42060056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یاسین خلیل اخیرا کتابی تحت عنوان </a:t>
            </a:r>
            <a:r>
              <a:rPr lang="ar-SA" b="1">
                <a:solidFill>
                  <a:srgbClr val="FF0000"/>
                </a:solidFill>
                <a:cs typeface="B Nazanin" panose="00000400000000000000" pitchFamily="2" charset="-78"/>
              </a:rPr>
              <a:t>زفت</a:t>
            </a:r>
            <a:r>
              <a:rPr lang="ar-SA">
                <a:cs typeface="B Nazanin" panose="00000400000000000000" pitchFamily="2" charset="-78"/>
              </a:rPr>
              <a:t> را به چاپ برده است که در واقع مجموعه ای از کارهای سیاه و سفید اوست. سبک کار او بی تاثیر از سبک علی فرزات (کاریکاتوریست برجسته سوری )نبوده .موضوع اغلب کاریکاتورهای وی صهیونیسم و جهان عرب می باشد. یاسین الخلیل هم اکنون مطبوعات داخلی  (سوریه) را به عنوان پایگاه اصلی خود برگزیده است </a:t>
            </a:r>
            <a:endParaRPr lang="fa-IR">
              <a:cs typeface="B Nazanin" panose="00000400000000000000" pitchFamily="2" charset="-78"/>
            </a:endParaRPr>
          </a:p>
        </p:txBody>
      </p:sp>
    </p:spTree>
    <p:extLst>
      <p:ext uri="{BB962C8B-B14F-4D97-AF65-F5344CB8AC3E}">
        <p14:creationId xmlns:p14="http://schemas.microsoft.com/office/powerpoint/2010/main" val="25667194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نيل السلمي / مصر</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وی در یکی از شهرهای مصر موسوم به اُسوان در سال ۱۹۴۱ میلادی چشم به جهان گشود</a:t>
            </a:r>
            <a:r>
              <a:rPr lang="en-US">
                <a:cs typeface="B Nazanin" panose="00000400000000000000" pitchFamily="2" charset="-78"/>
              </a:rPr>
              <a:t>. </a:t>
            </a:r>
            <a:r>
              <a:rPr lang="ar-SA">
                <a:cs typeface="B Nazanin" panose="00000400000000000000" pitchFamily="2" charset="-78"/>
              </a:rPr>
              <a:t>تحصیلات متوسطه خود را در قاهره به پایان برد و سپس به دانشکده ی هنرهای زیبا رفت و در سال ۱۹۹۲ کارشناسی خود را در این رشته گرفت</a:t>
            </a:r>
            <a:r>
              <a:rPr lang="en-US">
                <a:cs typeface="B Nazanin" panose="00000400000000000000" pitchFamily="2" charset="-78"/>
              </a:rPr>
              <a:t>. </a:t>
            </a:r>
            <a:r>
              <a:rPr lang="ar-SA">
                <a:cs typeface="B Nazanin" panose="00000400000000000000" pitchFamily="2" charset="-78"/>
              </a:rPr>
              <a:t>او از کودکی به طراحی علاقمند بود در طی همین ممارستها بود که توانست نخستین کاریکاتور خود را در ۱۹ سالگی در روزنامه الشعب «قاهره » به چاپ برساند</a:t>
            </a:r>
            <a:r>
              <a:rPr lang="en-US">
                <a:cs typeface="B Nazanin" panose="00000400000000000000" pitchFamily="2" charset="-78"/>
              </a:rPr>
              <a:t>. </a:t>
            </a:r>
            <a:r>
              <a:rPr lang="ar-SA">
                <a:cs typeface="B Nazanin" panose="00000400000000000000" pitchFamily="2" charset="-78"/>
              </a:rPr>
              <a:t>پس از توقیف نشریه الشعب به روزنامه الجمهوریه رفت</a:t>
            </a:r>
            <a:r>
              <a:rPr lang="en-US">
                <a:cs typeface="B Nazanin" panose="00000400000000000000" pitchFamily="2" charset="-78"/>
              </a:rPr>
              <a:t> . </a:t>
            </a:r>
            <a:r>
              <a:rPr lang="ar-SA">
                <a:cs typeface="B Nazanin" panose="00000400000000000000" pitchFamily="2" charset="-78"/>
              </a:rPr>
              <a:t>وی برای اولین بار پس از جنگ ، ۱۹۶۷ « </a:t>
            </a:r>
            <a:r>
              <a:rPr lang="ar-SA" b="1">
                <a:solidFill>
                  <a:srgbClr val="FF0000"/>
                </a:solidFill>
                <a:cs typeface="B Nazanin" panose="00000400000000000000" pitchFamily="2" charset="-78"/>
              </a:rPr>
              <a:t>جنگ مصر و اسرائیل</a:t>
            </a:r>
            <a:r>
              <a:rPr lang="ar-SA">
                <a:cs typeface="B Nazanin" panose="00000400000000000000" pitchFamily="2" charset="-78"/>
              </a:rPr>
              <a:t>» به اروپا سفر کرد و در آنجا از شهرهای پاریس ، پراگ ، برلن و صوفیا دیدن کرد و نمایشگاهی از کارهای خود را در این شهرها برگزار نمود</a:t>
            </a:r>
            <a:r>
              <a:rPr lang="ar-SA">
                <a:cs typeface="B Nazanin" panose="00000400000000000000" pitchFamily="2" charset="-78"/>
              </a:rPr>
              <a:t>. </a:t>
            </a:r>
            <a:r>
              <a:rPr lang="en-US" smtClean="0">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1420837" y="4909625"/>
            <a:ext cx="3657600" cy="99880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نشریه الشعب</a:t>
            </a:r>
            <a:endParaRPr lang="fa-IR"/>
          </a:p>
        </p:txBody>
      </p:sp>
    </p:spTree>
    <p:extLst>
      <p:ext uri="{BB962C8B-B14F-4D97-AF65-F5344CB8AC3E}">
        <p14:creationId xmlns:p14="http://schemas.microsoft.com/office/powerpoint/2010/main" val="373594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 صرفا برای خنداندن خلق  نشده بلکه هنری است نقدپرداز در تمام جهات</a:t>
            </a:r>
            <a:r>
              <a:rPr lang="en-US">
                <a:cs typeface="B Nazanin" panose="00000400000000000000" pitchFamily="2" charset="-78"/>
              </a:rPr>
              <a:t> ! </a:t>
            </a:r>
            <a:r>
              <a:rPr lang="ar-SA">
                <a:cs typeface="B Nazanin" panose="00000400000000000000" pitchFamily="2" charset="-78"/>
              </a:rPr>
              <a:t>کاریکاتور علاوه بر تبسم، تماثیرات متعددی را به مخاطب انتقال می دهد. یکی از این تعاثیرات جراحی شخصیت آدم هاست و نمایاندن آنچه را که پیش از این قابل رویت نبود و طبیعی است که این روشنگری ها با اشاره و تلمیح و ایماست</a:t>
            </a:r>
            <a:r>
              <a:rPr lang="en-US">
                <a:cs typeface="B Nazanin" panose="00000400000000000000" pitchFamily="2" charset="-78"/>
              </a:rPr>
              <a:t>. </a:t>
            </a:r>
            <a:r>
              <a:rPr lang="ar-SA">
                <a:cs typeface="B Nazanin" panose="00000400000000000000" pitchFamily="2" charset="-78"/>
              </a:rPr>
              <a:t>چون کاریکاتور ، قصد شرح و بسط ندارد</a:t>
            </a:r>
            <a:r>
              <a:rPr lang="en-US">
                <a:cs typeface="B Nazanin" panose="00000400000000000000" pitchFamily="2" charset="-78"/>
              </a:rPr>
              <a:t>. </a:t>
            </a:r>
            <a:r>
              <a:rPr lang="ar-SA">
                <a:cs typeface="B Nazanin" panose="00000400000000000000" pitchFamily="2" charset="-78"/>
              </a:rPr>
              <a:t>در خانه اگر کس حرف بس است.</a:t>
            </a:r>
            <a:endParaRPr lang="en-US">
              <a:cs typeface="B Nazanin" panose="00000400000000000000" pitchFamily="2" charset="-78"/>
            </a:endParaRPr>
          </a:p>
          <a:p>
            <a:pPr algn="just"/>
            <a:r>
              <a:rPr lang="ar-SA">
                <a:cs typeface="B Nazanin" panose="00000400000000000000" pitchFamily="2" charset="-78"/>
              </a:rPr>
              <a:t> كاريكاتور، مصداق </a:t>
            </a:r>
            <a:r>
              <a:rPr lang="ar-SA" b="1">
                <a:solidFill>
                  <a:srgbClr val="FF0000"/>
                </a:solidFill>
                <a:cs typeface="B Nazanin" panose="00000400000000000000" pitchFamily="2" charset="-78"/>
              </a:rPr>
              <a:t>العاقل يكفيه الاشاره </a:t>
            </a:r>
            <a:r>
              <a:rPr lang="ar-SA">
                <a:cs typeface="B Nazanin" panose="00000400000000000000" pitchFamily="2" charset="-78"/>
              </a:rPr>
              <a:t>عمل می کند و این، حکایت همان قل و دل می باشد</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2200676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موضوع  کاریکاتورهای این</a:t>
            </a:r>
            <a:r>
              <a:rPr lang="en-US">
                <a:cs typeface="B Nazanin" panose="00000400000000000000" pitchFamily="2" charset="-78"/>
              </a:rPr>
              <a:t>  </a:t>
            </a:r>
            <a:r>
              <a:rPr lang="ar-SA">
                <a:cs typeface="B Nazanin" panose="00000400000000000000" pitchFamily="2" charset="-78"/>
              </a:rPr>
              <a:t>نمایشگاه ها به طور عمده پیرامون جنگ اعراب و اسرائیل دور میزد. در پی این شهرت جهانی، کارهای او در مجلات تخصصی کاریکاتور در پراگ، صوفیه و برلن به چاپ رسید</a:t>
            </a:r>
            <a:r>
              <a:rPr lang="en-US">
                <a:cs typeface="B Nazanin" panose="00000400000000000000" pitchFamily="2" charset="-78"/>
              </a:rPr>
              <a:t>. </a:t>
            </a:r>
            <a:r>
              <a:rPr lang="ar-SA">
                <a:cs typeface="B Nazanin" panose="00000400000000000000" pitchFamily="2" charset="-78"/>
              </a:rPr>
              <a:t>وی در ۱۹۷۴ قاهره را ترک کرد و در برلن با خانم دکتر کاترین ، استاد زبان های شرقی دانشگاه هام بولت ازدواج کرد و نزدیک به ۱۰ سال در آنجا زندگی مشترکش را ادامه داد</a:t>
            </a:r>
            <a:r>
              <a:rPr lang="en-US">
                <a:cs typeface="B Nazanin" panose="00000400000000000000" pitchFamily="2" charset="-78"/>
              </a:rPr>
              <a:t>. </a:t>
            </a:r>
            <a:r>
              <a:rPr lang="ar-SA">
                <a:cs typeface="B Nazanin" panose="00000400000000000000" pitchFamily="2" charset="-78"/>
              </a:rPr>
              <a:t>در مدت ۱۲</a:t>
            </a:r>
            <a:r>
              <a:rPr lang="en-US">
                <a:cs typeface="B Nazanin" panose="00000400000000000000" pitchFamily="2" charset="-78"/>
              </a:rPr>
              <a:t>-</a:t>
            </a:r>
            <a:r>
              <a:rPr lang="ar-SA">
                <a:cs typeface="B Nazanin" panose="00000400000000000000" pitchFamily="2" charset="-78"/>
              </a:rPr>
              <a:t>۱۰ سالی که در برلن اقامت داشت، نمایشگاههای متعددی از آثار خود را راه انداخت که همین موجب شد شهرتی فراتر از پیش به دست آورد</a:t>
            </a:r>
            <a:r>
              <a:rPr lang="en-US">
                <a:cs typeface="B Nazanin" panose="00000400000000000000" pitchFamily="2" charset="-78"/>
              </a:rPr>
              <a:t>. </a:t>
            </a:r>
            <a:r>
              <a:rPr lang="ar-SA">
                <a:cs typeface="B Nazanin" panose="00000400000000000000" pitchFamily="2" charset="-78"/>
              </a:rPr>
              <a:t>وی در ۴۶ سالگی بر اثر ایست قلبی دار فانی را وداع گفت</a:t>
            </a:r>
            <a:r>
              <a:rPr lang="en-US">
                <a:cs typeface="B Nazanin" panose="00000400000000000000" pitchFamily="2" charset="-78"/>
              </a:rPr>
              <a:t>. </a:t>
            </a:r>
            <a:r>
              <a:rPr lang="ar-SA">
                <a:cs typeface="B Nazanin" panose="00000400000000000000" pitchFamily="2" charset="-78"/>
              </a:rPr>
              <a:t>در مورد وی باید گفت نبیل السلمی در آلمان به همان اندازه اعتبار و شهرت یافته بود که در جهان عرب</a:t>
            </a:r>
            <a:endParaRPr lang="fa-IR">
              <a:cs typeface="B Nazanin" panose="00000400000000000000" pitchFamily="2" charset="-78"/>
            </a:endParaRPr>
          </a:p>
        </p:txBody>
      </p:sp>
    </p:spTree>
    <p:extLst>
      <p:ext uri="{BB962C8B-B14F-4D97-AF65-F5344CB8AC3E}">
        <p14:creationId xmlns:p14="http://schemas.microsoft.com/office/powerpoint/2010/main" val="25029899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خالد الهاشمي / بحرين</a:t>
            </a:r>
            <a:r>
              <a:rPr lang="ar-SA">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وی </a:t>
            </a:r>
            <a:r>
              <a:rPr lang="ar-SA">
                <a:cs typeface="B Nazanin" panose="00000400000000000000" pitchFamily="2" charset="-78"/>
              </a:rPr>
              <a:t>در ۱۹۵۹ در بحرین متولد شد و در سال ۱۹۷۶ به سوریه رفت در سال ۱۹۸۳ از دانشگاه هنرهای </a:t>
            </a:r>
            <a:r>
              <a:rPr lang="ar-SA">
                <a:cs typeface="B Nazanin" panose="00000400000000000000" pitchFamily="2" charset="-78"/>
              </a:rPr>
              <a:t>زیبای </a:t>
            </a:r>
            <a:r>
              <a:rPr lang="ar-SA" smtClean="0">
                <a:cs typeface="B Nazanin" panose="00000400000000000000" pitchFamily="2" charset="-78"/>
              </a:rPr>
              <a:t>در </a:t>
            </a:r>
            <a:r>
              <a:rPr lang="ar-SA">
                <a:cs typeface="B Nazanin" panose="00000400000000000000" pitchFamily="2" charset="-78"/>
              </a:rPr>
              <a:t>رشته معماری فارغ التحصیل شد</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خالد </a:t>
            </a:r>
            <a:r>
              <a:rPr lang="ar-SA">
                <a:cs typeface="B Nazanin" panose="00000400000000000000" pitchFamily="2" charset="-78"/>
              </a:rPr>
              <a:t>از ۱۹۸۴ جهت تسلط در هنر کاریکاتور شروع به فعالیت کرد و همزمان توانست برخی از طرح هایش را روانه مطبوعات سازد</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22043631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ar-SA">
                <a:cs typeface="B Nazanin" panose="00000400000000000000" pitchFamily="2" charset="-78"/>
              </a:rPr>
              <a:t>در آغاز این کاریکاتورها عمدتاً در مطبوعات و گاهنامه های محلی به چاپ می رسید</a:t>
            </a:r>
            <a:r>
              <a:rPr lang="en-US">
                <a:cs typeface="B Nazanin" panose="00000400000000000000" pitchFamily="2" charset="-78"/>
              </a:rPr>
              <a:t>. </a:t>
            </a:r>
            <a:r>
              <a:rPr lang="ar-SA">
                <a:cs typeface="B Nazanin" panose="00000400000000000000" pitchFamily="2" charset="-78"/>
              </a:rPr>
              <a:t>اما کمی بعد توانست به عنوان کاریکاتوریست رسمی روزنامه« الایام» که در« منامه» پایتخت بحرین به چاپ می رسد به کارش اعتبار و جدیت بیشتری بدهد</a:t>
            </a:r>
            <a:r>
              <a:rPr lang="en-US">
                <a:cs typeface="B Nazanin" panose="00000400000000000000" pitchFamily="2" charset="-78"/>
              </a:rPr>
              <a:t>. </a:t>
            </a:r>
            <a:r>
              <a:rPr lang="en-US"/>
              <a:t/>
            </a:r>
            <a:br>
              <a:rPr lang="en-US"/>
            </a:br>
            <a:endParaRPr lang="fa-IR"/>
          </a:p>
        </p:txBody>
      </p:sp>
      <p:sp>
        <p:nvSpPr>
          <p:cNvPr id="4" name="Flowchart: Connector 3"/>
          <p:cNvSpPr/>
          <p:nvPr/>
        </p:nvSpPr>
        <p:spPr>
          <a:xfrm>
            <a:off x="1631852" y="3727938"/>
            <a:ext cx="1983545" cy="1561514"/>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a:solidFill>
                  <a:srgbClr val="00B0F0"/>
                </a:solidFill>
                <a:cs typeface="B Nazanin" panose="00000400000000000000" pitchFamily="2" charset="-78"/>
              </a:rPr>
              <a:t>الایام</a:t>
            </a:r>
            <a:endParaRPr lang="fa-IR" b="1">
              <a:solidFill>
                <a:srgbClr val="00B0F0"/>
              </a:solidFill>
            </a:endParaRPr>
          </a:p>
        </p:txBody>
      </p:sp>
    </p:spTree>
    <p:extLst>
      <p:ext uri="{BB962C8B-B14F-4D97-AF65-F5344CB8AC3E}">
        <p14:creationId xmlns:p14="http://schemas.microsoft.com/office/powerpoint/2010/main" val="14050567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خالد علاوه بر کار در زمینه های کاریکاتور و معماری، در طراحی پوستر و تصویر سازی نیز مهارت دارد</a:t>
            </a:r>
            <a:r>
              <a:rPr lang="en-US">
                <a:cs typeface="B Nazanin" panose="00000400000000000000" pitchFamily="2" charset="-78"/>
              </a:rPr>
              <a:t>. </a:t>
            </a:r>
            <a:r>
              <a:rPr lang="ar-SA">
                <a:cs typeface="B Nazanin" panose="00000400000000000000" pitchFamily="2" charset="-78"/>
              </a:rPr>
              <a:t>و تاکنون در نمایشگاه های فردی و گروهی داخلی و خارجی متعددی شرکت داشته است که مهمترین شان عبارتند از</a:t>
            </a:r>
            <a:r>
              <a:rPr lang="en-US">
                <a:cs typeface="B Nazanin" panose="00000400000000000000" pitchFamily="2" charset="-78"/>
              </a:rPr>
              <a:t> :</a:t>
            </a:r>
          </a:p>
          <a:p>
            <a:r>
              <a:rPr lang="ar-SA">
                <a:cs typeface="B Nazanin" panose="00000400000000000000" pitchFamily="2" charset="-78"/>
              </a:rPr>
              <a:t>- نمایشگاه داخلی بحرین منامه ۱۹۹۰.</a:t>
            </a:r>
            <a:endParaRPr lang="en-US">
              <a:cs typeface="B Nazanin" panose="00000400000000000000" pitchFamily="2" charset="-78"/>
            </a:endParaRPr>
          </a:p>
          <a:p>
            <a:r>
              <a:rPr lang="ar-SA">
                <a:cs typeface="B Nazanin" panose="00000400000000000000" pitchFamily="2" charset="-78"/>
              </a:rPr>
              <a:t>- نمایشگاه همبستگی با جنبش انتفاضه دمشق ۱۹۹۰.</a:t>
            </a:r>
            <a:endParaRPr lang="en-US">
              <a:cs typeface="B Nazanin" panose="00000400000000000000" pitchFamily="2" charset="-78"/>
            </a:endParaRPr>
          </a:p>
          <a:p>
            <a:r>
              <a:rPr lang="ar-SA">
                <a:cs typeface="B Nazanin" panose="00000400000000000000" pitchFamily="2" charset="-78"/>
              </a:rPr>
              <a:t>- نمایشگاه جهان سوم- قاهره ۱۹۹۰.</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37552308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کاریکاتورهای هاشمی در باب مسایل اجتماعی همچون بوروکراسی و مسایل سیاسی مانند اختلافات اعراب و اسرائیل است</a:t>
            </a:r>
            <a:r>
              <a:rPr lang="en-US">
                <a:cs typeface="B Nazanin" panose="00000400000000000000" pitchFamily="2" charset="-78"/>
              </a:rPr>
              <a:t>. </a:t>
            </a:r>
            <a:r>
              <a:rPr lang="ar-SA">
                <a:cs typeface="B Nazanin" panose="00000400000000000000" pitchFamily="2" charset="-78"/>
              </a:rPr>
              <a:t>از موضوعات دیگر طرح های او می توان فقر، استثمار وسایل ورزشی (از دید انتقادی )اشاره کرد</a:t>
            </a:r>
            <a:r>
              <a:rPr lang="en-US">
                <a:cs typeface="B Nazanin" panose="00000400000000000000" pitchFamily="2" charset="-78"/>
              </a:rPr>
              <a:t>. </a:t>
            </a:r>
            <a:r>
              <a:rPr lang="ar-SA">
                <a:cs typeface="B Nazanin" panose="00000400000000000000" pitchFamily="2" charset="-78"/>
              </a:rPr>
              <a:t>در کاریکاتورهای هاشمی، خطوط اغلب ساده و بی پیرایه اند و گاه هاشورهایی چند، به طرح تزیین می بخشند</a:t>
            </a:r>
            <a:r>
              <a:rPr lang="en-US">
                <a:cs typeface="B Nazanin" panose="00000400000000000000" pitchFamily="2" charset="-78"/>
              </a:rPr>
              <a:t>. </a:t>
            </a:r>
            <a:r>
              <a:rPr lang="ar-SA">
                <a:cs typeface="B Nazanin" panose="00000400000000000000" pitchFamily="2" charset="-78"/>
              </a:rPr>
              <a:t>البته در طرح های او هاشورها یکسان در یک فرم ارائه نمی شوند و این عمدتاً از آن روست که وی هنوز سبک و شیوه ی خاص خود را نیافته است</a:t>
            </a:r>
            <a:r>
              <a:rPr lang="en-US">
                <a:cs typeface="B Nazanin" panose="00000400000000000000" pitchFamily="2" charset="-78"/>
              </a:rPr>
              <a:t>. </a:t>
            </a:r>
            <a:r>
              <a:rPr lang="ar-SA">
                <a:cs typeface="B Nazanin" panose="00000400000000000000" pitchFamily="2" charset="-78"/>
              </a:rPr>
              <a:t>وی گزیده ای از کارهایش را در مجموعه ای به نام « </a:t>
            </a:r>
            <a:r>
              <a:rPr lang="ar-SA" b="1">
                <a:solidFill>
                  <a:srgbClr val="FF0000"/>
                </a:solidFill>
                <a:cs typeface="B Nazanin" panose="00000400000000000000" pitchFamily="2" charset="-78"/>
              </a:rPr>
              <a:t>المزاح في حدود المتاح</a:t>
            </a:r>
            <a:r>
              <a:rPr lang="ar-SA">
                <a:cs typeface="B Nazanin" panose="00000400000000000000" pitchFamily="2" charset="-78"/>
              </a:rPr>
              <a:t>» گردآوری کرده است که به چاپ نیز رسیده است</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80626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a:solidFill>
                  <a:srgbClr val="FF0000"/>
                </a:solidFill>
                <a:cs typeface="B Nazanin" panose="00000400000000000000" pitchFamily="2" charset="-78"/>
              </a:rPr>
              <a:t>موضوعات کاریکاتور</a:t>
            </a:r>
            <a:r>
              <a:rPr lang="en-US">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ar-SA" smtClean="0">
                <a:cs typeface="B Nazanin" panose="00000400000000000000" pitchFamily="2" charset="-78"/>
              </a:rPr>
              <a:t>موضوع </a:t>
            </a:r>
            <a:r>
              <a:rPr lang="ar-SA">
                <a:cs typeface="B Nazanin" panose="00000400000000000000" pitchFamily="2" charset="-78"/>
              </a:rPr>
              <a:t>هر چیز دستمایه کاریکاتور قرار می گیرد .این موضوعات در یک تقسیم بندی کلی به موضوعات سیاسی، اجتماعی ، اقتصادی و هنری تقسیم می شوند</a:t>
            </a:r>
            <a:r>
              <a:rPr lang="en-US">
                <a:cs typeface="B Nazanin" panose="00000400000000000000" pitchFamily="2" charset="-78"/>
              </a:rPr>
              <a:t>. </a:t>
            </a:r>
            <a:r>
              <a:rPr lang="ar-SA">
                <a:cs typeface="B Nazanin" panose="00000400000000000000" pitchFamily="2" charset="-78"/>
              </a:rPr>
              <a:t>ممکن است موضوعات دیگری هم داشته باشیم که ظاهرا در تقسیم بندی قوق نگنجند به عنوان مثال</a:t>
            </a:r>
            <a:r>
              <a:rPr lang="en-US">
                <a:cs typeface="B Nazanin" panose="00000400000000000000" pitchFamily="2" charset="-78"/>
              </a:rPr>
              <a:t>: </a:t>
            </a:r>
            <a:r>
              <a:rPr lang="ar-SA">
                <a:cs typeface="B Nazanin" panose="00000400000000000000" pitchFamily="2" charset="-78"/>
              </a:rPr>
              <a:t>«</a:t>
            </a:r>
            <a:r>
              <a:rPr lang="ar-SA" b="1">
                <a:solidFill>
                  <a:srgbClr val="FF0000"/>
                </a:solidFill>
                <a:cs typeface="B Nazanin" panose="00000400000000000000" pitchFamily="2" charset="-78"/>
              </a:rPr>
              <a:t>محیط زیست</a:t>
            </a:r>
            <a:r>
              <a:rPr lang="ar-SA">
                <a:cs typeface="B Nazanin" panose="00000400000000000000" pitchFamily="2" charset="-78"/>
              </a:rPr>
              <a:t>»!یا اگر با دقت بیشتری بدان نگریسته شود باید آن را در موضوعات اجتماعی و اقتصادی به صورت توامان جای داد و دلایل آن نیز کاملا روشن است</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54273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البته مشکل اصلی نه شکل تقسیم بندی موضوعات است. پیام کاریکاتور در هر قالبی اشاره شود به واسطه مطبوعات سرانجام به مخاطب خواهد رسید</a:t>
            </a:r>
            <a:r>
              <a:rPr lang="en-US">
                <a:cs typeface="B Nazanin" panose="00000400000000000000" pitchFamily="2" charset="-78"/>
              </a:rPr>
              <a:t>. </a:t>
            </a:r>
            <a:r>
              <a:rPr lang="ar-SA">
                <a:cs typeface="B Nazanin" panose="00000400000000000000" pitchFamily="2" charset="-78"/>
              </a:rPr>
              <a:t>هدف این است که پیام رسانی این هنر دچار تعطیلی با اختلال نشود.مطبوعات آزاد با فراهم آوردن بستر مناسب ، مراتب را تمهید کرده اند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a:t>
            </a:r>
            <a:r>
              <a:rPr lang="ar-SA">
                <a:solidFill>
                  <a:srgbClr val="FF0000"/>
                </a:solidFill>
                <a:cs typeface="B Nazanin" panose="00000400000000000000" pitchFamily="2" charset="-78"/>
              </a:rPr>
              <a:t>بوم</a:t>
            </a:r>
            <a:r>
              <a:rPr lang="ar-SA">
                <a:cs typeface="B Nazanin" panose="00000400000000000000" pitchFamily="2" charset="-78"/>
              </a:rPr>
              <a:t>» برای کاریکاتوریست مثل«</a:t>
            </a:r>
            <a:r>
              <a:rPr lang="ar-SA">
                <a:solidFill>
                  <a:srgbClr val="FF0000"/>
                </a:solidFill>
                <a:cs typeface="B Nazanin" panose="00000400000000000000" pitchFamily="2" charset="-78"/>
              </a:rPr>
              <a:t> سن </a:t>
            </a:r>
            <a:r>
              <a:rPr lang="ar-SA">
                <a:cs typeface="B Nazanin" panose="00000400000000000000" pitchFamily="2" charset="-78"/>
              </a:rPr>
              <a:t>» برای بازیگر است</a:t>
            </a:r>
            <a:r>
              <a:rPr lang="en-US">
                <a:cs typeface="B Nazanin" panose="00000400000000000000" pitchFamily="2" charset="-78"/>
              </a:rPr>
              <a:t>. </a:t>
            </a:r>
            <a:r>
              <a:rPr lang="ar-SA">
                <a:cs typeface="B Nazanin" panose="00000400000000000000" pitchFamily="2" charset="-78"/>
              </a:rPr>
              <a:t>همان گونه که بازیگر تمام هنر خود را روی سن منتقل می کند. کاریکاتوریست نیز تمام هنر خود را روی بوم می ریزد و کار را یکسره می کند. روی بوم خیلی چیزها می توانند جای بگیرند: عناصر، ترکیب، رنگ ، مناسبات و خیلی چیزهای دیگر، کاریکاتوریست با یک معماری هنرمندانه این جزئیات را به هم می آمیزد و از آن چیزی می سازد که موسوم به «کاریکاتور» است</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113017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بدیهی است که در هم آمیختن عناصر یاد شده باید بر اساس انتقالی رسا از این پیام باشد و طبعاً ملاحظه بسیاری از امور، منجمله سواد بصری از اساس کار هنرمند است</a:t>
            </a:r>
            <a:r>
              <a:rPr lang="en-US">
                <a:cs typeface="B Nazanin" panose="00000400000000000000" pitchFamily="2" charset="-78"/>
              </a:rPr>
              <a:t>.</a:t>
            </a:r>
          </a:p>
          <a:p>
            <a:pPr algn="just"/>
            <a:r>
              <a:rPr lang="ar-SA">
                <a:cs typeface="B Nazanin" panose="00000400000000000000" pitchFamily="2" charset="-78"/>
              </a:rPr>
              <a:t> سواد بصری نیز مانند هر پدیده ی دیگر برای خود«چم و خم» دارد. تفاوتهای فرهنگی ، یکی از ابعاد این پدیده به شمار می آید</a:t>
            </a:r>
            <a:r>
              <a:rPr lang="en-US">
                <a:cs typeface="B Nazanin" panose="00000400000000000000" pitchFamily="2" charset="-78"/>
              </a:rPr>
              <a:t>. </a:t>
            </a:r>
            <a:r>
              <a:rPr lang="ar-SA">
                <a:cs typeface="B Nazanin" panose="00000400000000000000" pitchFamily="2" charset="-78"/>
              </a:rPr>
              <a:t>و در صورت عدم ملاحظه «پیام رسانی » دچار نارسایی خواهد شد</a:t>
            </a:r>
            <a:r>
              <a:rPr lang="en-US">
                <a:cs typeface="B Nazanin" panose="00000400000000000000" pitchFamily="2" charset="-78"/>
              </a:rPr>
              <a:t>. </a:t>
            </a:r>
            <a:endParaRPr lang="fa-IR" smtClean="0">
              <a:cs typeface="B Nazanin" panose="00000400000000000000" pitchFamily="2" charset="-78"/>
            </a:endParaRPr>
          </a:p>
        </p:txBody>
      </p:sp>
    </p:spTree>
    <p:extLst>
      <p:ext uri="{BB962C8B-B14F-4D97-AF65-F5344CB8AC3E}">
        <p14:creationId xmlns:p14="http://schemas.microsoft.com/office/powerpoint/2010/main" val="1010804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4919</Words>
  <Application>Microsoft Office PowerPoint</Application>
  <PresentationFormat>Widescreen</PresentationFormat>
  <Paragraphs>166</Paragraphs>
  <Slides>64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Arial</vt:lpstr>
      <vt:lpstr>B Nazanin</vt:lpstr>
      <vt:lpstr>Calibri</vt:lpstr>
      <vt:lpstr>Calibri Light</vt:lpstr>
      <vt:lpstr>Times New Roman</vt:lpstr>
      <vt:lpstr>Office Theme</vt:lpstr>
      <vt:lpstr>عنوان مقاله:کاریکاتور عرب در جهان</vt:lpstr>
      <vt:lpstr>PowerPoint Presentation</vt:lpstr>
      <vt:lpstr>PowerPoint Presentation</vt:lpstr>
      <vt:lpstr>PowerPoint Presentation</vt:lpstr>
      <vt:lpstr>PowerPoint Presentation</vt:lpstr>
      <vt:lpstr>PowerPoint Presentation</vt:lpstr>
      <vt:lpstr>موضوعات کاریکاتور: </vt:lpstr>
      <vt:lpstr>PowerPoint Presentation</vt:lpstr>
      <vt:lpstr>PowerPoint Presentation</vt:lpstr>
      <vt:lpstr>PowerPoint Presentation</vt:lpstr>
      <vt:lpstr>PowerPoint Presentation</vt:lpstr>
      <vt:lpstr>خط در کاریکاتور </vt:lpstr>
      <vt:lpstr>PowerPoint Presentation</vt:lpstr>
      <vt:lpstr>کاریکاتور رنگی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نسل اول کاریکاتوریستهای عرب</vt:lpstr>
      <vt:lpstr>فهرستی از نسل دوم</vt:lpstr>
      <vt:lpstr>فهرستی از نسل دوم</vt:lpstr>
      <vt:lpstr>PowerPoint Presentation</vt:lpstr>
      <vt:lpstr>کاریکاتوریست های مطرح عرب </vt:lpstr>
      <vt:lpstr>بهجت عثمان / مصر </vt:lpstr>
      <vt:lpstr>PowerPoint Presentation</vt:lpstr>
      <vt:lpstr>PowerPoint Presentation</vt:lpstr>
      <vt:lpstr>محمد الزواوي/ اليبي</vt:lpstr>
      <vt:lpstr>PowerPoint Presentation</vt:lpstr>
      <vt:lpstr>PowerPoint Presentation</vt:lpstr>
      <vt:lpstr>جمعه فرحات اقصر </vt:lpstr>
      <vt:lpstr>PowerPoint Presentation</vt:lpstr>
      <vt:lpstr>ملحم عماد / لبنان </vt:lpstr>
      <vt:lpstr>PowerPoint Presentation</vt:lpstr>
      <vt:lpstr>PowerPoint Presentation</vt:lpstr>
      <vt:lpstr>عبدالهادی شماع / سوريه </vt:lpstr>
      <vt:lpstr>PowerPoint Presentation</vt:lpstr>
      <vt:lpstr>PowerPoint Presentation</vt:lpstr>
      <vt:lpstr>عصام حسن / سوريه </vt:lpstr>
      <vt:lpstr>PowerPoint Presentation</vt:lpstr>
      <vt:lpstr>PowerPoint Presentation</vt:lpstr>
      <vt:lpstr>ناجي العلي / فلسطين.</vt:lpstr>
      <vt:lpstr>PowerPoint Presentation</vt:lpstr>
      <vt:lpstr>PowerPoint Presentation</vt:lpstr>
      <vt:lpstr>PowerPoint Presentation</vt:lpstr>
      <vt:lpstr>سلمان المالك / قطر </vt:lpstr>
      <vt:lpstr>PowerPoint Presentation</vt:lpstr>
      <vt:lpstr>او تا کنون در نمایشگاه های داخلی و خارجی متعددی شرکت کرده که مهم ترین آنها عبارتند از:</vt:lpstr>
      <vt:lpstr>PowerPoint Presentation</vt:lpstr>
      <vt:lpstr>عبد الرحيم ياسر / عراق . </vt:lpstr>
      <vt:lpstr>PowerPoint Presentation</vt:lpstr>
      <vt:lpstr>PowerPoint Presentation</vt:lpstr>
      <vt:lpstr>PowerPoint Presentation</vt:lpstr>
      <vt:lpstr>ياسين خليل از سوريه </vt:lpstr>
      <vt:lpstr>PowerPoint Presentation</vt:lpstr>
      <vt:lpstr>PowerPoint Presentation</vt:lpstr>
      <vt:lpstr>نيل السلمي / مصر</vt:lpstr>
      <vt:lpstr>PowerPoint Presentation</vt:lpstr>
      <vt:lpstr>خالد الهاشمي / بحرين </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مقاله:کاریکاتور عرب در جهان</dc:title>
  <dc:creator>MaZz!i</dc:creator>
  <cp:lastModifiedBy>MaZz!i</cp:lastModifiedBy>
  <cp:revision>21</cp:revision>
  <dcterms:created xsi:type="dcterms:W3CDTF">2025-01-08T15:49:27Z</dcterms:created>
  <dcterms:modified xsi:type="dcterms:W3CDTF">2025-01-08T19:21:24Z</dcterms:modified>
</cp:coreProperties>
</file>