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97" r:id="rId8"/>
    <p:sldId id="262" r:id="rId9"/>
    <p:sldId id="298" r:id="rId10"/>
    <p:sldId id="263" r:id="rId11"/>
    <p:sldId id="264" r:id="rId12"/>
    <p:sldId id="265" r:id="rId13"/>
    <p:sldId id="299" r:id="rId14"/>
    <p:sldId id="266" r:id="rId15"/>
    <p:sldId id="267" r:id="rId16"/>
    <p:sldId id="300" r:id="rId17"/>
    <p:sldId id="301" r:id="rId18"/>
    <p:sldId id="268" r:id="rId19"/>
    <p:sldId id="302" r:id="rId20"/>
    <p:sldId id="269" r:id="rId21"/>
    <p:sldId id="303"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90" r:id="rId42"/>
    <p:sldId id="289" r:id="rId43"/>
    <p:sldId id="291" r:id="rId44"/>
    <p:sldId id="304" r:id="rId45"/>
    <p:sldId id="292" r:id="rId46"/>
    <p:sldId id="305" r:id="rId47"/>
    <p:sldId id="293" r:id="rId48"/>
    <p:sldId id="294" r:id="rId49"/>
    <p:sldId id="295" r:id="rId50"/>
    <p:sldId id="306" r:id="rId51"/>
    <p:sldId id="296" r:id="rId52"/>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315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2F987A0-262C-471A-B691-CC7EBBF9E579}" type="datetimeFigureOut">
              <a:rPr lang="fa-IR" smtClean="0"/>
              <a:t>11/08/1446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102724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2F987A0-262C-471A-B691-CC7EBBF9E579}" type="datetimeFigureOut">
              <a:rPr lang="fa-IR" smtClean="0"/>
              <a:t>11/08/1446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160012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2F987A0-262C-471A-B691-CC7EBBF9E579}" type="datetimeFigureOut">
              <a:rPr lang="fa-IR" smtClean="0"/>
              <a:t>11/08/1446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310894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2F987A0-262C-471A-B691-CC7EBBF9E579}" type="datetimeFigureOut">
              <a:rPr lang="fa-IR" smtClean="0"/>
              <a:t>11/08/1446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308947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987A0-262C-471A-B691-CC7EBBF9E579}" type="datetimeFigureOut">
              <a:rPr lang="fa-IR" smtClean="0"/>
              <a:t>11/08/1446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210376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2F987A0-262C-471A-B691-CC7EBBF9E579}" type="datetimeFigureOut">
              <a:rPr lang="fa-IR" smtClean="0"/>
              <a:t>11/08/1446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23245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2F987A0-262C-471A-B691-CC7EBBF9E579}" type="datetimeFigureOut">
              <a:rPr lang="fa-IR" smtClean="0"/>
              <a:t>11/08/1446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192664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2F987A0-262C-471A-B691-CC7EBBF9E579}" type="datetimeFigureOut">
              <a:rPr lang="fa-IR" smtClean="0"/>
              <a:t>11/08/1446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93263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987A0-262C-471A-B691-CC7EBBF9E579}" type="datetimeFigureOut">
              <a:rPr lang="fa-IR" smtClean="0"/>
              <a:t>11/08/1446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191316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987A0-262C-471A-B691-CC7EBBF9E579}" type="datetimeFigureOut">
              <a:rPr lang="fa-IR" smtClean="0"/>
              <a:t>11/08/1446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78680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987A0-262C-471A-B691-CC7EBBF9E579}" type="datetimeFigureOut">
              <a:rPr lang="fa-IR" smtClean="0"/>
              <a:t>11/08/1446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F25E38D-7D06-4BB9-89CF-7540BAC62506}" type="slidenum">
              <a:rPr lang="fa-IR" smtClean="0"/>
              <a:t>‹#›</a:t>
            </a:fld>
            <a:endParaRPr lang="fa-IR"/>
          </a:p>
        </p:txBody>
      </p:sp>
    </p:spTree>
    <p:extLst>
      <p:ext uri="{BB962C8B-B14F-4D97-AF65-F5344CB8AC3E}">
        <p14:creationId xmlns:p14="http://schemas.microsoft.com/office/powerpoint/2010/main" val="354414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2F987A0-262C-471A-B691-CC7EBBF9E579}" type="datetimeFigureOut">
              <a:rPr lang="fa-IR" smtClean="0"/>
              <a:t>11/08/1446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F25E38D-7D06-4BB9-89CF-7540BAC62506}" type="slidenum">
              <a:rPr lang="fa-IR" smtClean="0"/>
              <a:t>‹#›</a:t>
            </a:fld>
            <a:endParaRPr lang="fa-IR"/>
          </a:p>
        </p:txBody>
      </p:sp>
    </p:spTree>
    <p:extLst>
      <p:ext uri="{BB962C8B-B14F-4D97-AF65-F5344CB8AC3E}">
        <p14:creationId xmlns:p14="http://schemas.microsoft.com/office/powerpoint/2010/main" val="486099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200" smtClean="0">
                <a:solidFill>
                  <a:srgbClr val="FF0000"/>
                </a:solidFill>
                <a:cs typeface="B Nazanin" panose="00000400000000000000" pitchFamily="2" charset="-78"/>
              </a:rPr>
              <a:t>عنوان مقاله: </a:t>
            </a:r>
            <a:r>
              <a:rPr lang="fa-IR" sz="3200" smtClean="0">
                <a:cs typeface="B Nazanin" panose="00000400000000000000" pitchFamily="2" charset="-78"/>
              </a:rPr>
              <a:t>بررسی تطبیقی رفتار بزهکارانه دانش آموزان دبیرستان های نظام قدیم و جدید شهر شیراز</a:t>
            </a:r>
            <a:endParaRPr lang="fa-IR" sz="32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حبیبی، مقدس، خواجه </a:t>
            </a:r>
            <a:r>
              <a:rPr lang="fa-IR" smtClean="0">
                <a:cs typeface="B Nazanin" panose="00000400000000000000" pitchFamily="2" charset="-78"/>
              </a:rPr>
              <a:t>نوری</a:t>
            </a:r>
          </a:p>
          <a:p>
            <a:r>
              <a:rPr lang="fa-IR" smtClean="0">
                <a:solidFill>
                  <a:srgbClr val="FF0000"/>
                </a:solidFill>
                <a:cs typeface="B Nazanin" panose="00000400000000000000" pitchFamily="2" charset="-78"/>
              </a:rPr>
              <a:t>منبع: </a:t>
            </a:r>
            <a:r>
              <a:rPr lang="fa-IR">
                <a:cs typeface="B Nazanin" panose="00000400000000000000" pitchFamily="2" charset="-78"/>
              </a:rPr>
              <a:t>مجله علوم اجتماعی و انسانی دانشگاه شیراز 1380 </a:t>
            </a:r>
            <a:r>
              <a:rPr lang="fa-IR">
                <a:cs typeface="B Nazanin" panose="00000400000000000000" pitchFamily="2" charset="-78"/>
              </a:rPr>
              <a:t>شماره </a:t>
            </a:r>
            <a:r>
              <a:rPr lang="fa-IR" smtClean="0">
                <a:cs typeface="B Nazanin" panose="00000400000000000000" pitchFamily="2" charset="-78"/>
              </a:rPr>
              <a:t>32</a:t>
            </a:r>
          </a:p>
          <a:p>
            <a:r>
              <a:rPr lang="fa-IR" smtClean="0">
                <a:cs typeface="B Nazanin" panose="00000400000000000000" pitchFamily="2" charset="-78"/>
              </a:rPr>
              <a:t>صص 193-206</a:t>
            </a:r>
            <a:endParaRPr lang="fa-IR">
              <a:cs typeface="B Nazanin" panose="00000400000000000000" pitchFamily="2" charset="-78"/>
            </a:endParaRPr>
          </a:p>
        </p:txBody>
      </p:sp>
    </p:spTree>
    <p:extLst>
      <p:ext uri="{BB962C8B-B14F-4D97-AF65-F5344CB8AC3E}">
        <p14:creationId xmlns:p14="http://schemas.microsoft.com/office/powerpoint/2010/main" val="128307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چهارچوب نظری تحقیق</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مطالعاتی که در </a:t>
            </a:r>
            <a:r>
              <a:rPr lang="fa-IR" smtClean="0">
                <a:cs typeface="B Nazanin" panose="00000400000000000000" pitchFamily="2" charset="-78"/>
              </a:rPr>
              <a:t>مورد </a:t>
            </a:r>
            <a:r>
              <a:rPr lang="fa-IR" smtClean="0">
                <a:cs typeface="B Nazanin" panose="00000400000000000000" pitchFamily="2" charset="-78"/>
              </a:rPr>
              <a:t>بزهکاری جوانان بر اساس نظریه خرده فرهنگی (</a:t>
            </a:r>
            <a:r>
              <a:rPr lang="en-US" smtClean="0">
                <a:cs typeface="B Nazanin" panose="00000400000000000000" pitchFamily="2" charset="-78"/>
              </a:rPr>
              <a:t>Cohen, 1955, Cloward and Chilin, 1980, Miller</a:t>
            </a:r>
            <a:r>
              <a:rPr lang="fa-IR" smtClean="0">
                <a:cs typeface="B Nazanin" panose="00000400000000000000" pitchFamily="2" charset="-78"/>
              </a:rPr>
              <a:t>) و نظریه فشار (</a:t>
            </a:r>
            <a:r>
              <a:rPr lang="en-US" smtClean="0">
                <a:cs typeface="B Nazanin" panose="00000400000000000000" pitchFamily="2" charset="-78"/>
              </a:rPr>
              <a:t>Merton, 1969</a:t>
            </a:r>
            <a:r>
              <a:rPr lang="fa-IR" smtClean="0">
                <a:cs typeface="B Nazanin" panose="00000400000000000000" pitchFamily="2" charset="-78"/>
              </a:rPr>
              <a:t>) انجام شده، اغلب در بزهکاری جوانان طبقه پایین جامعه تاکید شده و بیشتر بر تبیین رفتار بزهکارانه با توجه به عوامل اتصادی سعی نموده اند. از طرف دیگر، شیوع رفتار بزهکارانه  در بین جوانان طبقه متوسط اعتبار بسیاری از نظریه های تبیین کننده علل وقوع انحراف در بین جوانان طبقه پایین را مورد تردید قرار می دهد. </a:t>
            </a:r>
            <a:endParaRPr lang="fa-IR">
              <a:cs typeface="B Nazanin" panose="00000400000000000000" pitchFamily="2" charset="-78"/>
            </a:endParaRPr>
          </a:p>
        </p:txBody>
      </p:sp>
      <p:sp>
        <p:nvSpPr>
          <p:cNvPr id="4" name="Flowchart: Process 3"/>
          <p:cNvSpPr/>
          <p:nvPr/>
        </p:nvSpPr>
        <p:spPr>
          <a:xfrm>
            <a:off x="838200" y="4543865"/>
            <a:ext cx="5261317"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نظریه های تبیین کننده علل وقوع انحراف</a:t>
            </a:r>
            <a:endParaRPr lang="fa-IR"/>
          </a:p>
        </p:txBody>
      </p:sp>
    </p:spTree>
    <p:extLst>
      <p:ext uri="{BB962C8B-B14F-4D97-AF65-F5344CB8AC3E}">
        <p14:creationId xmlns:p14="http://schemas.microsoft.com/office/powerpoint/2010/main" val="372589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استفاده از مواد مخدر، رفتار های نامشروع جنسی و خرابکاری</a:t>
            </a:r>
            <a:r>
              <a:rPr lang="fa-IR" smtClean="0">
                <a:cs typeface="B Nazanin" panose="00000400000000000000" pitchFamily="2" charset="-78"/>
              </a:rPr>
              <a:t>، نمونه از رفتار انحرافی جوانان طبقه متوسط است (احمدی، 1376 ب) وجود روحیه طلبان و اعتراض در جوانان طبقه متوسط، نامناسب بودن و عدم کارایی کوشش های والدین و مدارس در جهت جامعه پذیر کردن و کنترل جوانان، روحیه </a:t>
            </a:r>
            <a:r>
              <a:rPr lang="fa-IR" smtClean="0">
                <a:cs typeface="B Nazanin" panose="00000400000000000000" pitchFamily="2" charset="-78"/>
              </a:rPr>
              <a:t>کنجکاوی </a:t>
            </a:r>
            <a:r>
              <a:rPr lang="fa-IR" smtClean="0">
                <a:cs typeface="B Nazanin" panose="00000400000000000000" pitchFamily="2" charset="-78"/>
              </a:rPr>
              <a:t>جوانان، نا پایداری منزلت اجتماعی جوانان و شیوع ارزش های پست در جامعه را به عنوان عوامل موثر بر بزهکاری جوانان طبقه متوسط مطرح نموده اند(</a:t>
            </a:r>
            <a:r>
              <a:rPr lang="en-US" smtClean="0">
                <a:cs typeface="B Nazanin" panose="00000400000000000000" pitchFamily="2" charset="-78"/>
              </a:rPr>
              <a:t>Shanley, 1967, Gibbons, 1981</a:t>
            </a:r>
            <a:r>
              <a:rPr lang="fa-IR" smtClean="0">
                <a:cs typeface="B Nazanin" panose="00000400000000000000" pitchFamily="2" charset="-78"/>
              </a:rPr>
              <a:t>)</a:t>
            </a:r>
            <a:r>
              <a:rPr lang="en-US" smtClean="0">
                <a:cs typeface="B Nazanin" panose="00000400000000000000" pitchFamily="2" charset="-78"/>
              </a:rPr>
              <a:t> </a:t>
            </a:r>
            <a:r>
              <a:rPr lang="fa-IR" smtClean="0">
                <a:cs typeface="B Nazanin" panose="00000400000000000000" pitchFamily="2" charset="-78"/>
              </a:rPr>
              <a:t> این در حالی است که نه همه جوانان طبقه پایین جامعه لزوما مرتکب رفتار بزهکارانه می شوند و نه همه جوانان طبقات اجتماعی دیگر از این رفتار مبرا هستند. </a:t>
            </a:r>
            <a:endParaRPr lang="fa-IR">
              <a:cs typeface="B Nazanin" panose="00000400000000000000" pitchFamily="2" charset="-78"/>
            </a:endParaRPr>
          </a:p>
        </p:txBody>
      </p:sp>
    </p:spTree>
    <p:extLst>
      <p:ext uri="{BB962C8B-B14F-4D97-AF65-F5344CB8AC3E}">
        <p14:creationId xmlns:p14="http://schemas.microsoft.com/office/powerpoint/2010/main" val="283801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72000" y="1797489"/>
            <a:ext cx="6792204" cy="4351338"/>
          </a:xfrm>
        </p:spPr>
        <p:txBody>
          <a:bodyPr>
            <a:normAutofit/>
          </a:bodyPr>
          <a:lstStyle/>
          <a:p>
            <a:pPr algn="just"/>
            <a:r>
              <a:rPr lang="fa-IR" smtClean="0">
                <a:cs typeface="B Nazanin" panose="00000400000000000000" pitchFamily="2" charset="-78"/>
              </a:rPr>
              <a:t>نظریه کنترل اجتماعی که به عنوان چارچوب نظری این تحقیق انتخاب شده بر این پیش فرض استوار است که رفتار بزهکارانه متعلق به همه طبقات اجتماعی است و جنبه عمومی و جهان شمول دارد، و نتیجه کارکرد ضعیف مکانیزم های کتنرل اجتماعی است. عوامل کنترل اجتماعی به نهادهای بنیادین اجتماعی مانند خانواده و مدرسه وابسته است، تعلقات اغلب با روش های گوناگونی اندازه گیری می  شوند، اما به طور مشخص تحت عنوان</a:t>
            </a:r>
            <a:r>
              <a:rPr lang="fa-IR" smtClean="0">
                <a:solidFill>
                  <a:srgbClr val="FF0000"/>
                </a:solidFill>
                <a:cs typeface="B Nazanin" panose="00000400000000000000" pitchFamily="2" charset="-78"/>
              </a:rPr>
              <a:t> عاطفی </a:t>
            </a:r>
            <a:r>
              <a:rPr lang="fa-IR" smtClean="0">
                <a:cs typeface="B Nazanin" panose="00000400000000000000" pitchFamily="2" charset="-78"/>
              </a:rPr>
              <a:t>(مانند میزان تاثیر و تاثر بین فرزند و والدین) و </a:t>
            </a:r>
            <a:r>
              <a:rPr lang="fa-IR" smtClean="0">
                <a:solidFill>
                  <a:srgbClr val="FF0000"/>
                </a:solidFill>
                <a:cs typeface="B Nazanin" panose="00000400000000000000" pitchFamily="2" charset="-78"/>
              </a:rPr>
              <a:t>رفتاری</a:t>
            </a:r>
            <a:r>
              <a:rPr lang="fa-IR" smtClean="0">
                <a:cs typeface="B Nazanin" panose="00000400000000000000" pitchFamily="2" charset="-78"/>
              </a:rPr>
              <a:t> (نظیر وضعیت تحصیلی فرد در مدرسه) مطرح می گردند. </a:t>
            </a:r>
          </a:p>
        </p:txBody>
      </p:sp>
      <p:pic>
        <p:nvPicPr>
          <p:cNvPr id="4" name="Picture 3"/>
          <p:cNvPicPr>
            <a:picLocks noChangeAspect="1"/>
          </p:cNvPicPr>
          <p:nvPr/>
        </p:nvPicPr>
        <p:blipFill>
          <a:blip r:embed="rId2"/>
          <a:stretch>
            <a:fillRect/>
          </a:stretch>
        </p:blipFill>
        <p:spPr>
          <a:xfrm>
            <a:off x="785865" y="1906903"/>
            <a:ext cx="3786135" cy="3340345"/>
          </a:xfrm>
          <a:prstGeom prst="rect">
            <a:avLst/>
          </a:prstGeom>
        </p:spPr>
      </p:pic>
    </p:spTree>
    <p:extLst>
      <p:ext uri="{BB962C8B-B14F-4D97-AF65-F5344CB8AC3E}">
        <p14:creationId xmlns:p14="http://schemas.microsoft.com/office/powerpoint/2010/main" val="3080891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پیش فرض دیگر نظریه کنترل اجتماعی این است که </a:t>
            </a:r>
            <a:r>
              <a:rPr lang="fa-IR" b="1">
                <a:solidFill>
                  <a:srgbClr val="FF0000"/>
                </a:solidFill>
                <a:cs typeface="B Nazanin" panose="00000400000000000000" pitchFamily="2" charset="-78"/>
              </a:rPr>
              <a:t>وفاقی کلی در مورد هنجارها، ارزش ها، </a:t>
            </a:r>
            <a:r>
              <a:rPr lang="fa-IR" b="1">
                <a:solidFill>
                  <a:srgbClr val="FF0000"/>
                </a:solidFill>
                <a:cs typeface="B Nazanin" panose="00000400000000000000" pitchFamily="2" charset="-78"/>
              </a:rPr>
              <a:t>باور </a:t>
            </a:r>
            <a:r>
              <a:rPr lang="fa-IR" b="1" smtClean="0">
                <a:solidFill>
                  <a:srgbClr val="FF0000"/>
                </a:solidFill>
                <a:cs typeface="B Nazanin" panose="00000400000000000000" pitchFamily="2" charset="-78"/>
              </a:rPr>
              <a:t>های </a:t>
            </a:r>
            <a:r>
              <a:rPr lang="fa-IR" b="1">
                <a:solidFill>
                  <a:srgbClr val="FF0000"/>
                </a:solidFill>
                <a:cs typeface="B Nazanin" panose="00000400000000000000" pitchFamily="2" charset="-78"/>
              </a:rPr>
              <a:t>رایج در جامعه وجود دارد </a:t>
            </a:r>
            <a:r>
              <a:rPr lang="fa-IR">
                <a:cs typeface="B Nazanin" panose="00000400000000000000" pitchFamily="2" charset="-78"/>
              </a:rPr>
              <a:t>و کنترل اجتماعی بر مبنای این وفاق اجتماعی انجام می شود. به عنوان مثال، در زمینه نحوه فعالیت </a:t>
            </a:r>
            <a:r>
              <a:rPr lang="fa-IR">
                <a:cs typeface="B Nazanin" panose="00000400000000000000" pitchFamily="2" charset="-78"/>
              </a:rPr>
              <a:t>و </a:t>
            </a:r>
            <a:r>
              <a:rPr lang="fa-IR" smtClean="0">
                <a:cs typeface="B Nazanin" panose="00000400000000000000" pitchFamily="2" charset="-78"/>
              </a:rPr>
              <a:t>ارتباطات </a:t>
            </a:r>
            <a:r>
              <a:rPr lang="fa-IR">
                <a:cs typeface="B Nazanin" panose="00000400000000000000" pitchFamily="2" charset="-78"/>
              </a:rPr>
              <a:t>با سازمان ها و موسسات اجتماعی سازگاری کاملی وجود دارد (احمدی، 1376، الف) فرضیه های اساسی نظریه کنترل اجتماعی که در این تحقیق مورد توجه قرار گرفته اند، به شرح زیر می باشد: </a:t>
            </a:r>
          </a:p>
          <a:p>
            <a:endParaRPr lang="fa-IR"/>
          </a:p>
        </p:txBody>
      </p:sp>
      <p:sp>
        <p:nvSpPr>
          <p:cNvPr id="4" name="Flowchart: Connector 3"/>
          <p:cNvSpPr/>
          <p:nvPr/>
        </p:nvSpPr>
        <p:spPr>
          <a:xfrm>
            <a:off x="1561514" y="4332849"/>
            <a:ext cx="2110154" cy="1350499"/>
          </a:xfrm>
          <a:prstGeom prst="flowChartConnec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وفاق اجتماعی</a:t>
            </a:r>
            <a:endParaRPr lang="fa-IR"/>
          </a:p>
        </p:txBody>
      </p:sp>
    </p:spTree>
    <p:extLst>
      <p:ext uri="{BB962C8B-B14F-4D97-AF65-F5344CB8AC3E}">
        <p14:creationId xmlns:p14="http://schemas.microsoft.com/office/powerpoint/2010/main" val="194573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27798" y="2675843"/>
            <a:ext cx="8943975" cy="1981200"/>
          </a:xfrm>
          <a:prstGeom prst="rect">
            <a:avLst/>
          </a:prstGeom>
        </p:spPr>
      </p:pic>
    </p:spTree>
    <p:extLst>
      <p:ext uri="{BB962C8B-B14F-4D97-AF65-F5344CB8AC3E}">
        <p14:creationId xmlns:p14="http://schemas.microsoft.com/office/powerpoint/2010/main" val="375152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53354" y="1825625"/>
            <a:ext cx="6500446" cy="4351338"/>
          </a:xfrm>
        </p:spPr>
        <p:txBody>
          <a:bodyPr>
            <a:normAutofit lnSpcReduction="10000"/>
          </a:bodyPr>
          <a:lstStyle/>
          <a:p>
            <a:pPr algn="just"/>
            <a:r>
              <a:rPr lang="fa-IR" smtClean="0">
                <a:cs typeface="B Nazanin" panose="00000400000000000000" pitchFamily="2" charset="-78"/>
              </a:rPr>
              <a:t>نظریه پردازان کنترل اجتماعی در پاسخ به این پرسش که چه عواملی موجب می شود که جوانان مرتکب رفتار بزهکارانه شوند، اعتقاد دارند این نوع رفتارها بستگی به میزان تعلقات و تقیدات جوانان نسبت به نهادها و سازمان های اجتماعی مانند خانواده، مدرسه و بعضا گروه های اجتماعی نظیر </a:t>
            </a:r>
            <a:r>
              <a:rPr lang="fa-IR" b="1" smtClean="0">
                <a:solidFill>
                  <a:srgbClr val="FF0000"/>
                </a:solidFill>
                <a:cs typeface="B Nazanin" panose="00000400000000000000" pitchFamily="2" charset="-78"/>
              </a:rPr>
              <a:t>گروه های همسالان </a:t>
            </a:r>
            <a:r>
              <a:rPr lang="fa-IR" smtClean="0">
                <a:cs typeface="B Nazanin" panose="00000400000000000000" pitchFamily="2" charset="-78"/>
              </a:rPr>
              <a:t>دارد(</a:t>
            </a:r>
            <a:r>
              <a:rPr lang="en-US" smtClean="0">
                <a:cs typeface="B Nazanin" panose="00000400000000000000" pitchFamily="2" charset="-78"/>
              </a:rPr>
              <a:t>Nye, 1958. Hirschi, 1969, Elliot, 1988, Gottfredson and Hirschi , 1990</a:t>
            </a:r>
            <a:r>
              <a:rPr lang="fa-IR" smtClean="0">
                <a:cs typeface="B Nazanin" panose="00000400000000000000" pitchFamily="2" charset="-78"/>
              </a:rPr>
              <a:t>) همچنین معتقدند که تعهدات و تقیدات نسبت به نهادها و سازمان ها و گروه ها می تواند جوانان را در گروه های رسمی ادغام نموده و کنترل فردی و اجتماعی و تنظیم رفتار افراد را موجب گردد.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54349" y="2177316"/>
            <a:ext cx="3999005" cy="3899927"/>
          </a:xfrm>
          <a:prstGeom prst="rect">
            <a:avLst/>
          </a:prstGeom>
        </p:spPr>
      </p:pic>
    </p:spTree>
    <p:extLst>
      <p:ext uri="{BB962C8B-B14F-4D97-AF65-F5344CB8AC3E}">
        <p14:creationId xmlns:p14="http://schemas.microsoft.com/office/powerpoint/2010/main" val="2026501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پژوهشگران سازمان های خاص کنترل اجتماعی (خانواده، مدرسه، و غیره) را به الگوهای رفتار بزهکارانه (فرار از خانه و مدرسه، خرابکاری، مصرف سیگار، مصرف مشروبات الکلی، و غیره) ربط داده اند. بر اساس پیش فرض های این نظریه، علت بزهکاری جوانان از بین رفتن یا ضعف برخی از </a:t>
            </a:r>
            <a:r>
              <a:rPr lang="fa-IR" b="1">
                <a:solidFill>
                  <a:srgbClr val="FF0000"/>
                </a:solidFill>
                <a:cs typeface="B Nazanin" panose="00000400000000000000" pitchFamily="2" charset="-78"/>
              </a:rPr>
              <a:t>نیروهای اجتماعی </a:t>
            </a:r>
            <a:r>
              <a:rPr lang="fa-IR">
                <a:cs typeface="B Nazanin" panose="00000400000000000000" pitchFamily="2" charset="-78"/>
              </a:rPr>
              <a:t>از </a:t>
            </a:r>
            <a:r>
              <a:rPr lang="fa-IR" smtClean="0">
                <a:cs typeface="B Nazanin" panose="00000400000000000000" pitchFamily="2" charset="-78"/>
              </a:rPr>
              <a:t>کنترل خارج </a:t>
            </a:r>
            <a:r>
              <a:rPr lang="fa-IR">
                <a:cs typeface="B Nazanin" panose="00000400000000000000" pitchFamily="2" charset="-78"/>
              </a:rPr>
              <a:t>شده اند. این نظریه پردازان بر وابسته کردن جوانان به نهادها و سازمان های اجتماعی مانند خانواده و مدرسه تاکید می ورزند</a:t>
            </a:r>
            <a:r>
              <a:rPr lang="fa-IR">
                <a:cs typeface="B Nazanin" panose="00000400000000000000" pitchFamily="2" charset="-78"/>
              </a:rPr>
              <a:t>. </a:t>
            </a:r>
            <a:endParaRPr lang="fa-IR"/>
          </a:p>
        </p:txBody>
      </p:sp>
    </p:spTree>
    <p:extLst>
      <p:ext uri="{BB962C8B-B14F-4D97-AF65-F5344CB8AC3E}">
        <p14:creationId xmlns:p14="http://schemas.microsoft.com/office/powerpoint/2010/main" val="367266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وابستگی ها معمولا به وسیله میزان کنش متقابل بین فرزندان </a:t>
            </a:r>
            <a:r>
              <a:rPr lang="fa-IR">
                <a:cs typeface="B Nazanin" panose="00000400000000000000" pitchFamily="2" charset="-78"/>
              </a:rPr>
              <a:t>و </a:t>
            </a:r>
            <a:r>
              <a:rPr lang="fa-IR" smtClean="0">
                <a:cs typeface="B Nazanin" panose="00000400000000000000" pitchFamily="2" charset="-78"/>
              </a:rPr>
              <a:t>والدین </a:t>
            </a:r>
            <a:r>
              <a:rPr lang="fa-IR">
                <a:cs typeface="B Nazanin" panose="00000400000000000000" pitchFamily="2" charset="-78"/>
              </a:rPr>
              <a:t>تعامل میان شاگردان و معلمین و کیفیت چنین کنش هایی اندازه گیری می شوند. </a:t>
            </a:r>
            <a:r>
              <a:rPr lang="fa-IR">
                <a:cs typeface="B Nazanin" panose="00000400000000000000" pitchFamily="2" charset="-78"/>
              </a:rPr>
              <a:t>تقید </a:t>
            </a:r>
            <a:r>
              <a:rPr lang="fa-IR" smtClean="0">
                <a:cs typeface="B Nazanin" panose="00000400000000000000" pitchFamily="2" charset="-78"/>
              </a:rPr>
              <a:t>اجتماعی </a:t>
            </a:r>
            <a:r>
              <a:rPr lang="fa-IR">
                <a:cs typeface="B Nazanin" panose="00000400000000000000" pitchFamily="2" charset="-78"/>
              </a:rPr>
              <a:t>نسبت به خانواده و مدرسه با هم </a:t>
            </a:r>
            <a:r>
              <a:rPr lang="fa-IR" b="1">
                <a:solidFill>
                  <a:srgbClr val="FF0000"/>
                </a:solidFill>
                <a:cs typeface="B Nazanin" panose="00000400000000000000" pitchFamily="2" charset="-78"/>
              </a:rPr>
              <a:t>روابط درونی و مستقیمی </a:t>
            </a:r>
            <a:r>
              <a:rPr lang="fa-IR">
                <a:cs typeface="B Nazanin" panose="00000400000000000000" pitchFamily="2" charset="-78"/>
              </a:rPr>
              <a:t>دارد و اختلال در یک حوزه، احتمالا بر حوزه دیگر نیز اثر خواهد گذاشت</a:t>
            </a:r>
            <a:endParaRPr lang="fa-IR"/>
          </a:p>
          <a:p>
            <a:endParaRPr lang="fa-IR"/>
          </a:p>
        </p:txBody>
      </p:sp>
      <p:sp>
        <p:nvSpPr>
          <p:cNvPr id="4" name="Flowchart: Off-page Connector 3"/>
          <p:cNvSpPr/>
          <p:nvPr/>
        </p:nvSpPr>
        <p:spPr>
          <a:xfrm>
            <a:off x="1533378" y="4009292"/>
            <a:ext cx="2096087" cy="1237957"/>
          </a:xfrm>
          <a:prstGeom prst="flowChartOffpage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تقید اجتماعی</a:t>
            </a:r>
            <a:endParaRPr lang="fa-IR"/>
          </a:p>
        </p:txBody>
      </p:sp>
    </p:spTree>
    <p:extLst>
      <p:ext uri="{BB962C8B-B14F-4D97-AF65-F5344CB8AC3E}">
        <p14:creationId xmlns:p14="http://schemas.microsoft.com/office/powerpoint/2010/main" val="415744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3- روش تحقیق</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تحقیق با روش تحقیق کمی به شیوه پیمایشی، انجام پذیرفته است که شیوه مناسبی برای چنین تحقیقاتی به حساب می آید زیرا جامعه آماری و حجم نمونه، گسترده بود. در این تحقیق رفتار بزهکارانه دانش آموزان دبیرستان های نظام قدیم و جدید نواحی چهار گانه شهر شیراز  به عنوان متغیر وابسته و عوامل کنترل اجتماعی و ویژگی های اقتصادی، اجتماعی و جمعیت شناختی دانش اموزان به عنوان متغیر مستقل در نظر گرفته شده و سرانجام رفتار بزهکارانه دانش اموزان نظام قدیم و دید بر حسب عوامل کنترل اجتماعی مقایسه شده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218549"/>
            <a:ext cx="2857500" cy="1600200"/>
          </a:xfrm>
          <a:prstGeom prst="rect">
            <a:avLst/>
          </a:prstGeom>
        </p:spPr>
      </p:pic>
    </p:spTree>
    <p:extLst>
      <p:ext uri="{BB962C8B-B14F-4D97-AF65-F5344CB8AC3E}">
        <p14:creationId xmlns:p14="http://schemas.microsoft.com/office/powerpoint/2010/main" val="191587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پیمایش </a:t>
            </a:r>
            <a:r>
              <a:rPr lang="fa-IR" b="1">
                <a:solidFill>
                  <a:srgbClr val="FF0000"/>
                </a:solidFill>
                <a:cs typeface="B Nazanin" panose="00000400000000000000" pitchFamily="2" charset="-78"/>
              </a:rPr>
              <a:t>فرضیات زیر </a:t>
            </a:r>
            <a:r>
              <a:rPr lang="fa-IR">
                <a:cs typeface="B Nazanin" panose="00000400000000000000" pitchFamily="2" charset="-78"/>
              </a:rPr>
              <a:t>را در ارتباط با رفتار بزهکارانه دانش آموزان انتخاب نموده است. </a:t>
            </a:r>
          </a:p>
          <a:p>
            <a:pPr algn="just"/>
            <a:r>
              <a:rPr lang="fa-IR">
                <a:cs typeface="B Nazanin" panose="00000400000000000000" pitchFamily="2" charset="-78"/>
              </a:rPr>
              <a:t>1- به لحاظ رفتار بزهکارانه بین داشن آموزان مردود شده و قبول شده تفاوت معنی داری وجود دارد</a:t>
            </a:r>
          </a:p>
          <a:p>
            <a:pPr algn="just"/>
            <a:r>
              <a:rPr lang="fa-IR">
                <a:cs typeface="B Nazanin" panose="00000400000000000000" pitchFamily="2" charset="-78"/>
              </a:rPr>
              <a:t>2- به لحاظ رفتار بزهکارانه بین دو جنس (زن و مرد) تفاوت معنی داری وجود دارد. </a:t>
            </a:r>
          </a:p>
          <a:p>
            <a:pPr algn="just"/>
            <a:r>
              <a:rPr lang="fa-IR">
                <a:cs typeface="B Nazanin" panose="00000400000000000000" pitchFamily="2" charset="-78"/>
              </a:rPr>
              <a:t>3- به لحاظ رفتار بزهکارانه بین حوزه سکونت گاهی (َشهری- روستایی) تفاوت معنی داری وجود دارد</a:t>
            </a:r>
          </a:p>
          <a:p>
            <a:endParaRPr lang="fa-IR"/>
          </a:p>
        </p:txBody>
      </p:sp>
    </p:spTree>
    <p:extLst>
      <p:ext uri="{BB962C8B-B14F-4D97-AF65-F5344CB8AC3E}">
        <p14:creationId xmlns:p14="http://schemas.microsoft.com/office/powerpoint/2010/main" val="256776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چکیده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این مقاله رفتار بزهکارانه دانش اموزان دبیرستان های نظام جدید و قدیم شهر شیراز بررسی شده و مورد تطبیق قرار گرفته است. عوامل جامعه پذیری نظیر خانواده، مدرسه و گروه همسالان مورد توجه قرار گرفته و تاثیر آنها بر رفتار بزهکاران دانش آموزان سنجیده شده است. همچنین، برنامه های مدارس نظام قدیم و جدید با یکدیگر به لحاظ </a:t>
            </a:r>
            <a:r>
              <a:rPr lang="fa-IR" smtClean="0">
                <a:cs typeface="B Nazanin" panose="00000400000000000000" pitchFamily="2" charset="-78"/>
              </a:rPr>
              <a:t>نقش این </a:t>
            </a:r>
            <a:r>
              <a:rPr lang="fa-IR" smtClean="0">
                <a:cs typeface="B Nazanin" panose="00000400000000000000" pitchFamily="2" charset="-78"/>
              </a:rPr>
              <a:t>برنامه ها در کنترل دانش آموزان و نظم اجتماعی و گرایش آنها به رفتار بزهکارانه  </a:t>
            </a:r>
            <a:r>
              <a:rPr lang="fa-IR" smtClean="0">
                <a:cs typeface="B Nazanin" panose="00000400000000000000" pitchFamily="2" charset="-78"/>
              </a:rPr>
              <a:t>مقایسه </a:t>
            </a:r>
            <a:r>
              <a:rPr lang="fa-IR" smtClean="0">
                <a:cs typeface="B Nazanin" panose="00000400000000000000" pitchFamily="2" charset="-78"/>
              </a:rPr>
              <a:t>شده است. نظریه کنترل اجتماعی چهارچوب نظری این تحقیق را تشکیل می دهد. </a:t>
            </a:r>
            <a:r>
              <a:rPr lang="fa-IR">
                <a:solidFill>
                  <a:prstClr val="black"/>
                </a:solidFill>
                <a:cs typeface="B Nazanin" panose="00000400000000000000" pitchFamily="2" charset="-78"/>
              </a:rPr>
              <a:t>نام</a:t>
            </a:r>
            <a:endParaRPr lang="fa-IR">
              <a:cs typeface="B Nazanin" panose="00000400000000000000" pitchFamily="2" charset="-78"/>
            </a:endParaRPr>
          </a:p>
        </p:txBody>
      </p:sp>
      <p:sp>
        <p:nvSpPr>
          <p:cNvPr id="4" name="Flowchart: Alternate Process 3"/>
          <p:cNvSpPr/>
          <p:nvPr/>
        </p:nvSpPr>
        <p:spPr>
          <a:xfrm>
            <a:off x="838200" y="4667534"/>
            <a:ext cx="3562065" cy="100993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نقش </a:t>
            </a:r>
            <a:r>
              <a:rPr lang="fa-IR" sz="2800">
                <a:solidFill>
                  <a:prstClr val="black"/>
                </a:solidFill>
                <a:cs typeface="B Nazanin" panose="00000400000000000000" pitchFamily="2" charset="-78"/>
              </a:rPr>
              <a:t>این </a:t>
            </a:r>
            <a:r>
              <a:rPr lang="fa-IR" sz="2800" smtClean="0">
                <a:solidFill>
                  <a:prstClr val="black"/>
                </a:solidFill>
                <a:cs typeface="B Nazanin" panose="00000400000000000000" pitchFamily="2" charset="-78"/>
              </a:rPr>
              <a:t>بره </a:t>
            </a:r>
            <a:r>
              <a:rPr lang="fa-IR" sz="2800">
                <a:solidFill>
                  <a:prstClr val="black"/>
                </a:solidFill>
                <a:cs typeface="B Nazanin" panose="00000400000000000000" pitchFamily="2" charset="-78"/>
              </a:rPr>
              <a:t>ها در کنترل دانش آموزان و نظم اجتماعی</a:t>
            </a:r>
            <a:endParaRPr lang="fa-IR"/>
          </a:p>
        </p:txBody>
      </p:sp>
    </p:spTree>
    <p:extLst>
      <p:ext uri="{BB962C8B-B14F-4D97-AF65-F5344CB8AC3E}">
        <p14:creationId xmlns:p14="http://schemas.microsoft.com/office/powerpoint/2010/main" val="369680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838200" y="1853760"/>
            <a:ext cx="10515600" cy="4351338"/>
          </a:xfrm>
        </p:spPr>
        <p:txBody>
          <a:bodyPr>
            <a:normAutofit/>
          </a:bodyPr>
          <a:lstStyle/>
          <a:p>
            <a:pPr algn="just"/>
            <a:r>
              <a:rPr lang="fa-IR" smtClean="0">
                <a:cs typeface="B Nazanin" panose="00000400000000000000" pitchFamily="2" charset="-78"/>
              </a:rPr>
              <a:t>4- بین نگرش والدین نسبت به استفاده از تولیدات فرهنگی غربو رفتار بزهکارانه دانش اموزان، رابطه معنی داری وجود دارد. </a:t>
            </a:r>
          </a:p>
          <a:p>
            <a:pPr algn="just"/>
            <a:r>
              <a:rPr lang="fa-IR" smtClean="0">
                <a:cs typeface="B Nazanin" panose="00000400000000000000" pitchFamily="2" charset="-78"/>
              </a:rPr>
              <a:t>5- بین نگرش دانش آموزان در خصوص تولیدات فرهنگی غرب و رفتار بزهکارانه آنها رابطه معنی داری وجود دارد. </a:t>
            </a:r>
          </a:p>
          <a:p>
            <a:pPr algn="just"/>
            <a:r>
              <a:rPr lang="fa-IR" smtClean="0">
                <a:cs typeface="B Nazanin" panose="00000400000000000000" pitchFamily="2" charset="-78"/>
              </a:rPr>
              <a:t>6- بین مشاههده فیلم های ماهواره ای توسط دانش آموزان و رفتار بزهکارانه آنها رابطه معنی داری وجود دارد. </a:t>
            </a:r>
          </a:p>
          <a:p>
            <a:pPr algn="just"/>
            <a:r>
              <a:rPr lang="fa-IR" smtClean="0">
                <a:cs typeface="B Nazanin" panose="00000400000000000000" pitchFamily="2" charset="-78"/>
              </a:rPr>
              <a:t>7- بین نحوه گذراندن اوقات فراغت دانش اموزان و رفتار بزهکارانه آنها رابطه معنی داری وجود </a:t>
            </a:r>
            <a:r>
              <a:rPr lang="fa-IR" smtClean="0">
                <a:cs typeface="B Nazanin" panose="00000400000000000000" pitchFamily="2" charset="-78"/>
              </a:rPr>
              <a:t>دارد</a:t>
            </a:r>
            <a:endParaRPr lang="fa-IR" smtClean="0">
              <a:cs typeface="B Nazanin" panose="00000400000000000000" pitchFamily="2" charset="-78"/>
            </a:endParaRPr>
          </a:p>
        </p:txBody>
      </p:sp>
    </p:spTree>
    <p:extLst>
      <p:ext uri="{BB962C8B-B14F-4D97-AF65-F5344CB8AC3E}">
        <p14:creationId xmlns:p14="http://schemas.microsoft.com/office/powerpoint/2010/main" val="271944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8- موقعیت مدرسه و خانواده به عنوان عوامل کنترل اجتماعی ( میزان تقید و تعهد دانش آموزان به مدرسه و خانواده نفوذ و کنترل مدرسه  و والدین بر دانش آموزان، روابط دانش آموزان با مدرسه و والدین، و شیوه های کنترل دانش آموزان به وسیله مدرسه) با میزان رفتار بزهکارانه آنها رابطه یا وجود دارد. </a:t>
            </a:r>
          </a:p>
          <a:p>
            <a:pPr algn="just"/>
            <a:r>
              <a:rPr lang="fa-IR">
                <a:cs typeface="B Nazanin" panose="00000400000000000000" pitchFamily="2" charset="-78"/>
              </a:rPr>
              <a:t>9- علت تفاوت در شیوه های کنترل دانش آموزان در دبیرستان های نظام قدیم با نظام جدید (روش گذراندن واحد درسی در نظام جدید و وقت های آزاد دانش آموزان در بین ساعت های درسی) و میزان رفتار بزهکارانه، این دو گروه از دانش آموزان با یکدیگر تفاوت وجود دارد. </a:t>
            </a:r>
          </a:p>
          <a:p>
            <a:endParaRPr lang="fa-IR"/>
          </a:p>
        </p:txBody>
      </p:sp>
      <p:sp>
        <p:nvSpPr>
          <p:cNvPr id="4" name="Flowchart: Process 3"/>
          <p:cNvSpPr/>
          <p:nvPr/>
        </p:nvSpPr>
        <p:spPr>
          <a:xfrm>
            <a:off x="1237957" y="4951828"/>
            <a:ext cx="3334043" cy="73152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تفاوت در شیوه های کنترل</a:t>
            </a:r>
            <a:endParaRPr lang="fa-IR"/>
          </a:p>
        </p:txBody>
      </p:sp>
    </p:spTree>
    <p:extLst>
      <p:ext uri="{BB962C8B-B14F-4D97-AF65-F5344CB8AC3E}">
        <p14:creationId xmlns:p14="http://schemas.microsoft.com/office/powerpoint/2010/main" val="409792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جامعه آماری این تحقیق دانش آموزان دبیرستان </a:t>
            </a:r>
            <a:r>
              <a:rPr lang="fa-IR" smtClean="0">
                <a:cs typeface="B Nazanin" panose="00000400000000000000" pitchFamily="2" charset="-78"/>
              </a:rPr>
              <a:t>های </a:t>
            </a:r>
            <a:r>
              <a:rPr lang="fa-IR" smtClean="0">
                <a:cs typeface="B Nazanin" panose="00000400000000000000" pitchFamily="2" charset="-78"/>
              </a:rPr>
              <a:t>نظام قدیم و جدید نواحی چهارگانه آموزش و پرورش شهر شیراز می باشد که به علت ناهمگن بودن دانش آموزان به لحاظ موقعیت اقتصادی- اجتماعی، نمونه مورد نظر (حدود 650 نفر) با روش نمونه گیری طبقه بندی از هر ناحیه متناسب با تعداد دانش آموزان ان ناحیه انتخاب شدند. بدین ترتیب که در </a:t>
            </a:r>
            <a:r>
              <a:rPr lang="fa-IR" b="1" smtClean="0">
                <a:solidFill>
                  <a:srgbClr val="FF0000"/>
                </a:solidFill>
                <a:cs typeface="B Nazanin" panose="00000400000000000000" pitchFamily="2" charset="-78"/>
              </a:rPr>
              <a:t>دو مرحله </a:t>
            </a:r>
            <a:r>
              <a:rPr lang="fa-IR" smtClean="0">
                <a:cs typeface="B Nazanin" panose="00000400000000000000" pitchFamily="2" charset="-78"/>
              </a:rPr>
              <a:t>اساس تقسیم بندی نواحی آموزش و پرورش نمونه گیری انجام گردید. </a:t>
            </a:r>
            <a:endParaRPr lang="fa-IR">
              <a:cs typeface="B Nazanin" panose="00000400000000000000" pitchFamily="2" charset="-78"/>
            </a:endParaRPr>
          </a:p>
        </p:txBody>
      </p:sp>
      <p:sp>
        <p:nvSpPr>
          <p:cNvPr id="4" name="Flowchart: Alternate Process 3"/>
          <p:cNvSpPr/>
          <p:nvPr/>
        </p:nvSpPr>
        <p:spPr>
          <a:xfrm>
            <a:off x="1266092" y="4389120"/>
            <a:ext cx="3108960" cy="119575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نواحی چهارگانه آموزش و پرورش شهر شیراز</a:t>
            </a:r>
            <a:endParaRPr lang="fa-IR"/>
          </a:p>
        </p:txBody>
      </p:sp>
    </p:spTree>
    <p:extLst>
      <p:ext uri="{BB962C8B-B14F-4D97-AF65-F5344CB8AC3E}">
        <p14:creationId xmlns:p14="http://schemas.microsoft.com/office/powerpoint/2010/main" val="2073710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در مرحله اول بر اساس نمونه گیری قشربندی شده، از بین نواحی مختلف آموزش و پرورش، 16 مدرسه دخترانه و پسرانه نظام جدید و قدیم انتخاب شدند ولی بدلیل ناهماهنگی طبقات اجتماعی- اقتصادی مجددا به طور تصادفی، تعدادی از دانش آموزان مدارس مختلف (حدود 650 نفر) بر اساس روش لین انتخاب گردیدند. در این تحقیق اطلاعات مورد نیاز از طریق پرسشنامه همراه با مصاحبه جمع آوری شده است. برای سنجش اعتبار تحقیق، روش سنجش اعتبار محتوایی که شامل اعتبار صوری ، اعتبار نمونه ای و اعتبار ساختی است، به کار گرفته شد. </a:t>
            </a:r>
          </a:p>
        </p:txBody>
      </p:sp>
      <p:sp>
        <p:nvSpPr>
          <p:cNvPr id="4" name="Flowchart: Process 3"/>
          <p:cNvSpPr/>
          <p:nvPr/>
        </p:nvSpPr>
        <p:spPr>
          <a:xfrm>
            <a:off x="838200" y="4642338"/>
            <a:ext cx="5373859" cy="112541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اعتبار صوری ، اعتبار نمونه ای و اعتبار ساختی</a:t>
            </a:r>
            <a:endParaRPr lang="fa-IR"/>
          </a:p>
        </p:txBody>
      </p:sp>
    </p:spTree>
    <p:extLst>
      <p:ext uri="{BB962C8B-B14F-4D97-AF65-F5344CB8AC3E}">
        <p14:creationId xmlns:p14="http://schemas.microsoft.com/office/powerpoint/2010/main" val="835187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سنجش روایی پرسشنامه (ابزار سنجش) ضریب آلفای کرونباخ محاسبه گردید. برای اندازه گیری متغیر از متغیرهای اصلی تحقیق یعینی تقید نسبت به خانواده، تقید نسبت به مدرسه و تقید نسبت به دوستان، از طیف لیرکت استفاده گردید و ضریب آلفا کرونباخ هر یک از متغیرهای فوق به طور جداگانه و به ترتیب عبارت از 0/76 و 0/60، 0/55 می باشد. به منظور تحلیل داده ها، از روش های آمار توصیفی (نظیر توزیع فراوانی) و تکنیکهای آمار تحلیلی (مانند آزمون تی، تحلیل واریانس یک سویه) استفاده گردید. </a:t>
            </a:r>
          </a:p>
          <a:p>
            <a:pPr algn="just"/>
            <a:endParaRPr lang="fa-IR">
              <a:cs typeface="B Nazanin" panose="00000400000000000000" pitchFamily="2" charset="-78"/>
            </a:endParaRPr>
          </a:p>
        </p:txBody>
      </p:sp>
      <p:sp>
        <p:nvSpPr>
          <p:cNvPr id="4" name="Flowchart: Alternate Process 3"/>
          <p:cNvSpPr/>
          <p:nvPr/>
        </p:nvSpPr>
        <p:spPr>
          <a:xfrm>
            <a:off x="838200" y="4543864"/>
            <a:ext cx="3123027" cy="102694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ضریب آلفای کرونباخ</a:t>
            </a:r>
            <a:endParaRPr lang="fa-IR"/>
          </a:p>
        </p:txBody>
      </p:sp>
    </p:spTree>
    <p:extLst>
      <p:ext uri="{BB962C8B-B14F-4D97-AF65-F5344CB8AC3E}">
        <p14:creationId xmlns:p14="http://schemas.microsoft.com/office/powerpoint/2010/main" val="2904110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4-یافته ها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فرض اساسی تحقیق بر این امر استورا است که دانش اموزان نظام جدید نسبت به دانش آموزان نظام قدیم درصد بیشتری از بزهکاری را به خود اختصاص </a:t>
            </a:r>
            <a:r>
              <a:rPr lang="fa-IR" smtClean="0">
                <a:cs typeface="B Nazanin" panose="00000400000000000000" pitchFamily="2" charset="-78"/>
              </a:rPr>
              <a:t>می دهند</a:t>
            </a:r>
            <a:r>
              <a:rPr lang="fa-IR" smtClean="0">
                <a:cs typeface="B Nazanin" panose="00000400000000000000" pitchFamily="2" charset="-78"/>
              </a:rPr>
              <a:t>. همان طور که از جددول 1 بر می آید، میانگین بزهکاری دانش آموزان نظام جدید(0/9071) و میانگین بزهکاری دانش آموزان </a:t>
            </a:r>
            <a:r>
              <a:rPr lang="fa-IR">
                <a:cs typeface="B Nazanin" panose="00000400000000000000" pitchFamily="2" charset="-78"/>
              </a:rPr>
              <a:t>نظام </a:t>
            </a:r>
            <a:r>
              <a:rPr lang="fa-IR" smtClean="0">
                <a:cs typeface="B Nazanin" panose="00000400000000000000" pitchFamily="2" charset="-78"/>
              </a:rPr>
              <a:t>قدیم (0/6040) می باشد. تفاوت مشاهده شده </a:t>
            </a:r>
            <a:r>
              <a:rPr lang="fa-IR">
                <a:cs typeface="B Nazanin" panose="00000400000000000000" pitchFamily="2" charset="-78"/>
              </a:rPr>
              <a:t>بین </a:t>
            </a:r>
            <a:r>
              <a:rPr lang="fa-IR" smtClean="0">
                <a:cs typeface="B Nazanin" panose="00000400000000000000" pitchFamily="2" charset="-78"/>
              </a:rPr>
              <a:t>دو میانگین فوق بر اساس آزمون </a:t>
            </a:r>
            <a:r>
              <a:rPr lang="en-US" smtClean="0">
                <a:cs typeface="B Nazanin" panose="00000400000000000000" pitchFamily="2" charset="-78"/>
              </a:rPr>
              <a:t>F</a:t>
            </a:r>
            <a:r>
              <a:rPr lang="fa-IR" smtClean="0">
                <a:cs typeface="B Nazanin" panose="00000400000000000000" pitchFamily="2" charset="-78"/>
              </a:rPr>
              <a:t> در تحلیل پراکنش </a:t>
            </a:r>
            <a:r>
              <a:rPr lang="en-US" smtClean="0">
                <a:cs typeface="B Nazanin" panose="00000400000000000000" pitchFamily="2" charset="-78"/>
              </a:rPr>
              <a:t>F=11/4743</a:t>
            </a:r>
            <a:r>
              <a:rPr lang="fa-IR" smtClean="0">
                <a:cs typeface="B Nazanin" panose="00000400000000000000" pitchFamily="2" charset="-78"/>
              </a:rPr>
              <a:t> است که در سطح بیش از 99 درصد (</a:t>
            </a:r>
            <a:r>
              <a:rPr lang="en-US" smtClean="0">
                <a:cs typeface="B Nazanin" panose="00000400000000000000" pitchFamily="2" charset="-78"/>
              </a:rPr>
              <a:t>p=0/007</a:t>
            </a:r>
            <a:r>
              <a:rPr lang="fa-IR" smtClean="0">
                <a:cs typeface="B Nazanin" panose="00000400000000000000" pitchFamily="2" charset="-78"/>
              </a:rPr>
              <a:t>) معنی دار می باشد بنابراین فرض بالا تایید می گردد.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001294"/>
            <a:ext cx="2647950" cy="1724025"/>
          </a:xfrm>
          <a:prstGeom prst="rect">
            <a:avLst/>
          </a:prstGeom>
        </p:spPr>
      </p:pic>
    </p:spTree>
    <p:extLst>
      <p:ext uri="{BB962C8B-B14F-4D97-AF65-F5344CB8AC3E}">
        <p14:creationId xmlns:p14="http://schemas.microsoft.com/office/powerpoint/2010/main" val="1297502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76375" y="1690688"/>
            <a:ext cx="9239250" cy="3448050"/>
          </a:xfrm>
          <a:prstGeom prst="rect">
            <a:avLst/>
          </a:prstGeom>
        </p:spPr>
      </p:pic>
    </p:spTree>
    <p:extLst>
      <p:ext uri="{BB962C8B-B14F-4D97-AF65-F5344CB8AC3E}">
        <p14:creationId xmlns:p14="http://schemas.microsoft.com/office/powerpoint/2010/main" val="1282376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فرضیه دیگر تحقیق این بود که میزان بدهکاری در دانش آموزانی که از روستا به شهر مهاجرت می کنند، به دلیل آنکه به طور کامل با فرهنگ شهری منطبق نشده اند، از دانش آموزان شهری بیشتر است. جدول 2 بیانگر ان است که فرض فوق نیز تایید می شود. میانگین بزهکاری دانش اموزانی که منشا روستایی دارند (1/5313) بیش از میانگین بر اساس آزمون </a:t>
            </a:r>
            <a:r>
              <a:rPr lang="en-US" smtClean="0">
                <a:cs typeface="B Nazanin" panose="00000400000000000000" pitchFamily="2" charset="-78"/>
              </a:rPr>
              <a:t>F</a:t>
            </a:r>
            <a:r>
              <a:rPr lang="fa-IR" smtClean="0">
                <a:cs typeface="B Nazanin" panose="00000400000000000000" pitchFamily="2" charset="-78"/>
              </a:rPr>
              <a:t> در تحلیل پراکنش </a:t>
            </a:r>
            <a:r>
              <a:rPr lang="en-US" smtClean="0">
                <a:cs typeface="B Nazanin" panose="00000400000000000000" pitchFamily="2" charset="-78"/>
              </a:rPr>
              <a:t>F=3/9639</a:t>
            </a:r>
            <a:r>
              <a:rPr lang="fa-IR" smtClean="0">
                <a:cs typeface="B Nazanin" panose="00000400000000000000" pitchFamily="2" charset="-78"/>
              </a:rPr>
              <a:t> است که در سطح بیش از 95 درصد (</a:t>
            </a:r>
            <a:r>
              <a:rPr lang="en-US" smtClean="0">
                <a:cs typeface="B Nazanin" panose="00000400000000000000" pitchFamily="2" charset="-78"/>
              </a:rPr>
              <a:t>p=0/0000</a:t>
            </a:r>
            <a:r>
              <a:rPr lang="fa-IR" smtClean="0">
                <a:cs typeface="B Nazanin" panose="00000400000000000000" pitchFamily="2" charset="-78"/>
              </a:rPr>
              <a:t>) معنی دار می باشد. </a:t>
            </a:r>
            <a:endParaRPr lang="fa-IR">
              <a:cs typeface="B Nazanin" panose="00000400000000000000" pitchFamily="2" charset="-78"/>
            </a:endParaRPr>
          </a:p>
        </p:txBody>
      </p:sp>
      <p:sp>
        <p:nvSpPr>
          <p:cNvPr id="4" name="Flowchart: Alternate Process 3"/>
          <p:cNvSpPr/>
          <p:nvPr/>
        </p:nvSpPr>
        <p:spPr>
          <a:xfrm>
            <a:off x="1167618" y="4529797"/>
            <a:ext cx="5444197" cy="1308295"/>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به طور کامل با فرهنگ شهری منطبق نشده اند</a:t>
            </a:r>
            <a:endParaRPr lang="fa-IR"/>
          </a:p>
        </p:txBody>
      </p:sp>
    </p:spTree>
    <p:extLst>
      <p:ext uri="{BB962C8B-B14F-4D97-AF65-F5344CB8AC3E}">
        <p14:creationId xmlns:p14="http://schemas.microsoft.com/office/powerpoint/2010/main" val="408779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07495" y="2137893"/>
            <a:ext cx="9577009" cy="3198980"/>
          </a:xfrm>
          <a:prstGeom prst="rect">
            <a:avLst/>
          </a:prstGeom>
        </p:spPr>
      </p:pic>
    </p:spTree>
    <p:extLst>
      <p:ext uri="{BB962C8B-B14F-4D97-AF65-F5344CB8AC3E}">
        <p14:creationId xmlns:p14="http://schemas.microsoft.com/office/powerpoint/2010/main" val="397506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یکی از فرضیه های دیگر تحقیق این بود که بزهکاری در </a:t>
            </a:r>
            <a:r>
              <a:rPr lang="fa-IR" b="1">
                <a:solidFill>
                  <a:srgbClr val="FF0000"/>
                </a:solidFill>
                <a:cs typeface="B Nazanin" panose="00000400000000000000" pitchFamily="2" charset="-78"/>
              </a:rPr>
              <a:t>بین </a:t>
            </a:r>
            <a:r>
              <a:rPr lang="fa-IR" b="1" smtClean="0">
                <a:solidFill>
                  <a:srgbClr val="FF0000"/>
                </a:solidFill>
                <a:cs typeface="B Nazanin" panose="00000400000000000000" pitchFamily="2" charset="-78"/>
              </a:rPr>
              <a:t>پسرها نسبت به دخترها شایع تر و گسترده تر است</a:t>
            </a:r>
            <a:r>
              <a:rPr lang="fa-IR" smtClean="0">
                <a:cs typeface="B Nazanin" panose="00000400000000000000" pitchFamily="2" charset="-78"/>
              </a:rPr>
              <a:t>. جدول 3 نشان گر آن است که فرض فوق مورد تایید قرار می گیرد. همان طور که از جدول نیز ملاحظه می شود، میانگین بزهکاری پسر ها(1/6784) نسبت به میانگین بزهکاری دخترها  (0/5292) تقریبا سه برابر می باشد. تفاوت مشاهده شده بین دو میانگین بر اساس آزمون </a:t>
            </a:r>
            <a:r>
              <a:rPr lang="en-US" smtClean="0">
                <a:cs typeface="B Nazanin" panose="00000400000000000000" pitchFamily="2" charset="-78"/>
              </a:rPr>
              <a:t>F</a:t>
            </a:r>
            <a:r>
              <a:rPr lang="fa-IR" smtClean="0">
                <a:cs typeface="B Nazanin" panose="00000400000000000000" pitchFamily="2" charset="-78"/>
              </a:rPr>
              <a:t> در تحلیل پراکنش </a:t>
            </a:r>
            <a:r>
              <a:rPr lang="en-US" smtClean="0">
                <a:cs typeface="B Nazanin" panose="00000400000000000000" pitchFamily="2" charset="-78"/>
              </a:rPr>
              <a:t>F=121/1651</a:t>
            </a:r>
            <a:r>
              <a:rPr lang="fa-IR" smtClean="0">
                <a:cs typeface="B Nazanin" panose="00000400000000000000" pitchFamily="2" charset="-78"/>
              </a:rPr>
              <a:t> است که در سطح بیش از 99 درصد (</a:t>
            </a:r>
            <a:r>
              <a:rPr lang="en-US" smtClean="0">
                <a:cs typeface="B Nazanin" panose="00000400000000000000" pitchFamily="2" charset="-78"/>
              </a:rPr>
              <a:t>P=0/0000</a:t>
            </a:r>
            <a:r>
              <a:rPr lang="fa-IR" smtClean="0">
                <a:cs typeface="B Nazanin" panose="00000400000000000000" pitchFamily="2" charset="-78"/>
              </a:rPr>
              <a:t>) معنی دار می باشد. </a:t>
            </a:r>
            <a:endParaRPr lang="fa-IR">
              <a:cs typeface="B Nazanin" panose="00000400000000000000" pitchFamily="2" charset="-78"/>
            </a:endParaRPr>
          </a:p>
        </p:txBody>
      </p:sp>
    </p:spTree>
    <p:extLst>
      <p:ext uri="{BB962C8B-B14F-4D97-AF65-F5344CB8AC3E}">
        <p14:creationId xmlns:p14="http://schemas.microsoft.com/office/powerpoint/2010/main" val="119354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نظریه رفتار بزهکارانه  را به جوانان همه طبقات اجتماعی نسبت داده و آن را نتیجه کارکرد ضعیف نهادهای بنیادین اجتماعی مانند خانواده و مدرسه می داند. روش تحقیق کمی به شیوه پیمایشی در این تحقیق مورد استفاده قرار گرفته و نمونه مورد مطالعه، حدود </a:t>
            </a:r>
            <a:r>
              <a:rPr lang="fa-IR" smtClean="0">
                <a:solidFill>
                  <a:srgbClr val="FF0000"/>
                </a:solidFill>
                <a:cs typeface="B Nazanin" panose="00000400000000000000" pitchFamily="2" charset="-78"/>
              </a:rPr>
              <a:t>650</a:t>
            </a:r>
            <a:r>
              <a:rPr lang="fa-IR" smtClean="0">
                <a:cs typeface="B Nazanin" panose="00000400000000000000" pitchFamily="2" charset="-78"/>
              </a:rPr>
              <a:t> نفر از دانش آموزان دبیرستان های نظام قدیم و جدید نواحی چهارگانه شهر شیراز می باشند که با روش نمونه گیری با طبقه بندی از هر ناحیه متناسب با تعداد دانش آموزان آن ناحیه انتخاب شده اند. </a:t>
            </a:r>
            <a:endParaRPr lang="fa-IR">
              <a:cs typeface="B Nazanin" panose="00000400000000000000" pitchFamily="2" charset="-78"/>
            </a:endParaRPr>
          </a:p>
        </p:txBody>
      </p:sp>
      <p:sp>
        <p:nvSpPr>
          <p:cNvPr id="4" name="Flowchart: Process 3"/>
          <p:cNvSpPr/>
          <p:nvPr/>
        </p:nvSpPr>
        <p:spPr>
          <a:xfrm>
            <a:off x="838200" y="4248443"/>
            <a:ext cx="4797083" cy="112541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نتیجه کارکرد ضعیف نهادهای بنیادین اجتماعی مانند خانواده و مدرسه</a:t>
            </a:r>
            <a:endParaRPr lang="fa-IR"/>
          </a:p>
        </p:txBody>
      </p:sp>
      <p:pic>
        <p:nvPicPr>
          <p:cNvPr id="5" name="Picture 4"/>
          <p:cNvPicPr>
            <a:picLocks noChangeAspect="1"/>
          </p:cNvPicPr>
          <p:nvPr/>
        </p:nvPicPr>
        <p:blipFill>
          <a:blip r:embed="rId2"/>
          <a:stretch>
            <a:fillRect/>
          </a:stretch>
        </p:blipFill>
        <p:spPr>
          <a:xfrm>
            <a:off x="7424518" y="4011050"/>
            <a:ext cx="2857500" cy="1600200"/>
          </a:xfrm>
          <a:prstGeom prst="rect">
            <a:avLst/>
          </a:prstGeom>
        </p:spPr>
      </p:pic>
    </p:spTree>
    <p:extLst>
      <p:ext uri="{BB962C8B-B14F-4D97-AF65-F5344CB8AC3E}">
        <p14:creationId xmlns:p14="http://schemas.microsoft.com/office/powerpoint/2010/main" val="4082020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90662" y="2266805"/>
            <a:ext cx="9210675" cy="2876550"/>
          </a:xfrm>
          <a:prstGeom prst="rect">
            <a:avLst/>
          </a:prstGeom>
        </p:spPr>
      </p:pic>
    </p:spTree>
    <p:extLst>
      <p:ext uri="{BB962C8B-B14F-4D97-AF65-F5344CB8AC3E}">
        <p14:creationId xmlns:p14="http://schemas.microsoft.com/office/powerpoint/2010/main" val="3065707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فرض دیگر تحقیق آن است که بین بزهکاری و قبولی در کلاس درس یا مردودی در آن رابطه وجود دارد. همان طور که جدول 4 نشان می دهد، نتایج به دست آمده از داده ها، این فرض را تایید می کند. میانگین نمره بزهکاری دانش آموزان مردود شده (1/4458) د رمقابل دانش آموزان قبول شده (0/9870) می باشد. تفاوت مشاهده شده بین  این دو میانگین بر اساس آزمون </a:t>
            </a:r>
            <a:r>
              <a:rPr lang="en-US" smtClean="0">
                <a:cs typeface="B Nazanin" panose="00000400000000000000" pitchFamily="2" charset="-78"/>
              </a:rPr>
              <a:t>F</a:t>
            </a:r>
            <a:r>
              <a:rPr lang="fa-IR" smtClean="0">
                <a:cs typeface="B Nazanin" panose="00000400000000000000" pitchFamily="2" charset="-78"/>
              </a:rPr>
              <a:t> در تحلیل پراکنش با مقدار </a:t>
            </a:r>
            <a:r>
              <a:rPr lang="en-US" smtClean="0">
                <a:cs typeface="B Nazanin" panose="00000400000000000000" pitchFamily="2" charset="-78"/>
              </a:rPr>
              <a:t>F=7/2185</a:t>
            </a:r>
            <a:r>
              <a:rPr lang="fa-IR" smtClean="0">
                <a:cs typeface="B Nazanin" panose="00000400000000000000" pitchFamily="2" charset="-78"/>
              </a:rPr>
              <a:t> در سطح بیش از 95 درصد (</a:t>
            </a:r>
            <a:r>
              <a:rPr lang="en-US" smtClean="0">
                <a:cs typeface="B Nazanin" panose="00000400000000000000" pitchFamily="2" charset="-78"/>
              </a:rPr>
              <a:t>p=0/0000</a:t>
            </a:r>
            <a:r>
              <a:rPr lang="fa-IR" smtClean="0">
                <a:cs typeface="B Nazanin" panose="00000400000000000000" pitchFamily="2" charset="-78"/>
              </a:rPr>
              <a:t>) معنی دار است، به عبارت دیگر کسانی که در دسالهای گذشته مردود شده اند، به طور معنی داری نسبت به کسانی که مردود نشده اند بزهکاری بیشتری دارد. </a:t>
            </a:r>
          </a:p>
          <a:p>
            <a:pPr algn="just"/>
            <a:endParaRPr lang="fa-IR">
              <a:cs typeface="B Nazanin" panose="00000400000000000000" pitchFamily="2" charset="-78"/>
            </a:endParaRPr>
          </a:p>
          <a:p>
            <a:pPr algn="just"/>
            <a:endParaRPr lang="fa-IR">
              <a:cs typeface="B Nazanin" panose="00000400000000000000" pitchFamily="2" charset="-78"/>
            </a:endParaRPr>
          </a:p>
        </p:txBody>
      </p:sp>
      <p:sp>
        <p:nvSpPr>
          <p:cNvPr id="4" name="Flowchart: Alternate Process 3"/>
          <p:cNvSpPr/>
          <p:nvPr/>
        </p:nvSpPr>
        <p:spPr>
          <a:xfrm>
            <a:off x="1195754" y="4712677"/>
            <a:ext cx="2489981" cy="98473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تحلیل پراکنش</a:t>
            </a:r>
            <a:endParaRPr lang="fa-IR"/>
          </a:p>
        </p:txBody>
      </p:sp>
    </p:spTree>
    <p:extLst>
      <p:ext uri="{BB962C8B-B14F-4D97-AF65-F5344CB8AC3E}">
        <p14:creationId xmlns:p14="http://schemas.microsoft.com/office/powerpoint/2010/main" val="317542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83727" y="2021983"/>
            <a:ext cx="9837353" cy="3661346"/>
          </a:xfrm>
          <a:prstGeom prst="rect">
            <a:avLst/>
          </a:prstGeom>
        </p:spPr>
      </p:pic>
    </p:spTree>
    <p:extLst>
      <p:ext uri="{BB962C8B-B14F-4D97-AF65-F5344CB8AC3E}">
        <p14:creationId xmlns:p14="http://schemas.microsoft.com/office/powerpoint/2010/main" val="1144059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همان طور که از جدول 5 نیز استنباط می شود، میزان بزهکاری در کسانی که دیدگاه والدنشان نسبت به محصولات فرهنگی غیر مادی غرب نظیر فیلم های سانسور نشده ماهواره ای و ویدئویی مساعد و موافق بوده، نسبت به کسانی که دارای والدین مخالف بوده اند، بیشتر می باشد. ارقام جدول 5 در سطح بیش از 95 درصد این رابطه را تایید می کند.</a:t>
            </a:r>
            <a:endParaRPr lang="fa-IR">
              <a:cs typeface="B Nazanin" panose="00000400000000000000" pitchFamily="2" charset="-78"/>
            </a:endParaRPr>
          </a:p>
        </p:txBody>
      </p:sp>
      <p:sp>
        <p:nvSpPr>
          <p:cNvPr id="4" name="Flowchart: Process 3"/>
          <p:cNvSpPr/>
          <p:nvPr/>
        </p:nvSpPr>
        <p:spPr>
          <a:xfrm>
            <a:off x="838200" y="4001294"/>
            <a:ext cx="5753686" cy="130829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محصولات فرهنگی غیر مادی غرب نظیر فیلم های سانسور نشده ماهواره ای و ویدئویی</a:t>
            </a:r>
            <a:endParaRPr lang="fa-IR"/>
          </a:p>
        </p:txBody>
      </p:sp>
    </p:spTree>
    <p:extLst>
      <p:ext uri="{BB962C8B-B14F-4D97-AF65-F5344CB8AC3E}">
        <p14:creationId xmlns:p14="http://schemas.microsoft.com/office/powerpoint/2010/main" val="748201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06827" y="1027906"/>
            <a:ext cx="7578345" cy="4925290"/>
          </a:xfrm>
          <a:prstGeom prst="rect">
            <a:avLst/>
          </a:prstGeom>
        </p:spPr>
      </p:pic>
    </p:spTree>
    <p:extLst>
      <p:ext uri="{BB962C8B-B14F-4D97-AF65-F5344CB8AC3E}">
        <p14:creationId xmlns:p14="http://schemas.microsoft.com/office/powerpoint/2010/main" val="180913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جدول 6 نشان می دهد کسانی که نظر موافقی نسبت به فیلم های ماهواره ای دارند در مقوله های بزهکاری متوسط </a:t>
            </a:r>
            <a:r>
              <a:rPr lang="fa-IR" smtClean="0">
                <a:cs typeface="B Nazanin" panose="00000400000000000000" pitchFamily="2" charset="-78"/>
              </a:rPr>
              <a:t>و </a:t>
            </a:r>
            <a:r>
              <a:rPr lang="fa-IR" smtClean="0">
                <a:cs typeface="B Nazanin" panose="00000400000000000000" pitchFamily="2" charset="-78"/>
              </a:rPr>
              <a:t>زیاد درصد بیشتری را نسبت به کسانی که مخالف هستند، به خود اختصاص داده اند. آمارهای جدول نیز در سطح بیش از 99 درصد این رابطه را مورد تایید قرار می دهند. </a:t>
            </a:r>
            <a:endParaRPr lang="fa-IR">
              <a:cs typeface="B Nazanin" panose="00000400000000000000" pitchFamily="2" charset="-78"/>
            </a:endParaRPr>
          </a:p>
        </p:txBody>
      </p:sp>
    </p:spTree>
    <p:extLst>
      <p:ext uri="{BB962C8B-B14F-4D97-AF65-F5344CB8AC3E}">
        <p14:creationId xmlns:p14="http://schemas.microsoft.com/office/powerpoint/2010/main" val="3924072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28979" y="871982"/>
            <a:ext cx="7200632" cy="5057587"/>
          </a:xfrm>
          <a:prstGeom prst="rect">
            <a:avLst/>
          </a:prstGeom>
        </p:spPr>
      </p:pic>
    </p:spTree>
    <p:extLst>
      <p:ext uri="{BB962C8B-B14F-4D97-AF65-F5344CB8AC3E}">
        <p14:creationId xmlns:p14="http://schemas.microsoft.com/office/powerpoint/2010/main" val="4100380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جدول 7 رابطه بین بزهکاری دانش آموزان، با مشاهده فیلم های </a:t>
            </a:r>
            <a:r>
              <a:rPr lang="fa-IR" smtClean="0">
                <a:cs typeface="B Nazanin" panose="00000400000000000000" pitchFamily="2" charset="-78"/>
              </a:rPr>
              <a:t>ماهواره </a:t>
            </a:r>
            <a:r>
              <a:rPr lang="fa-IR" smtClean="0">
                <a:cs typeface="B Nazanin" panose="00000400000000000000" pitchFamily="2" charset="-78"/>
              </a:rPr>
              <a:t>ای را نشان می دهد همان طور که در جدول زیر ملاحظه می فرمایید، درصد بزهکاری در دانش آموزانی که فیلم های ماهواره ای را بیشتر مشاهده می کنند،  نبت به کسانی که به مشاهده چنین فیلم هایی نمی پردازند بیشتر است </a:t>
            </a:r>
            <a:r>
              <a:rPr lang="fa-IR" smtClean="0">
                <a:cs typeface="B Nazanin" panose="00000400000000000000" pitchFamily="2" charset="-78"/>
              </a:rPr>
              <a:t>آمارها </a:t>
            </a:r>
            <a:r>
              <a:rPr lang="fa-IR" smtClean="0">
                <a:cs typeface="B Nazanin" panose="00000400000000000000" pitchFamily="2" charset="-78"/>
              </a:rPr>
              <a:t>جدول، اگر چه ضعیف، اما معنی دار می باشند. </a:t>
            </a:r>
            <a:endParaRPr lang="fa-IR">
              <a:cs typeface="B Nazanin" panose="00000400000000000000" pitchFamily="2" charset="-78"/>
            </a:endParaRPr>
          </a:p>
        </p:txBody>
      </p:sp>
      <p:sp>
        <p:nvSpPr>
          <p:cNvPr id="4" name="Flowchart: Alternate Process 3"/>
          <p:cNvSpPr/>
          <p:nvPr/>
        </p:nvSpPr>
        <p:spPr>
          <a:xfrm>
            <a:off x="838200" y="4001294"/>
            <a:ext cx="2883877" cy="1209822"/>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مشاهده فیلم های ماهواره ای</a:t>
            </a:r>
            <a:endParaRPr lang="fa-IR"/>
          </a:p>
        </p:txBody>
      </p:sp>
    </p:spTree>
    <p:extLst>
      <p:ext uri="{BB962C8B-B14F-4D97-AF65-F5344CB8AC3E}">
        <p14:creationId xmlns:p14="http://schemas.microsoft.com/office/powerpoint/2010/main" val="2085677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23337" y="1442434"/>
            <a:ext cx="8371016" cy="3889006"/>
          </a:xfrm>
          <a:prstGeom prst="rect">
            <a:avLst/>
          </a:prstGeom>
        </p:spPr>
      </p:pic>
    </p:spTree>
    <p:extLst>
      <p:ext uri="{BB962C8B-B14F-4D97-AF65-F5344CB8AC3E}">
        <p14:creationId xmlns:p14="http://schemas.microsoft.com/office/powerpoint/2010/main" val="2902843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جدول 8 نشان دهنده میزان بالاتر بزهکاری دانش آموزانی است که بیشترین </a:t>
            </a:r>
            <a:r>
              <a:rPr lang="fa-IR">
                <a:cs typeface="B Nazanin" panose="00000400000000000000" pitchFamily="2" charset="-78"/>
              </a:rPr>
              <a:t>اوقات </a:t>
            </a:r>
            <a:r>
              <a:rPr lang="fa-IR" smtClean="0">
                <a:cs typeface="B Nazanin" panose="00000400000000000000" pitchFamily="2" charset="-78"/>
              </a:rPr>
              <a:t>تفریح خود را با دوستان و با وسایل ارتباطی جمعی می گذارنند نسبت به دانش آموزانی که این اوقات را با خانواده خود می گذارنند. آمارهای جدول نیز در سطح بیش از 95 درصد اطمینان این رابطه را مورد تایید قرار می دهند</a:t>
            </a:r>
            <a:endParaRPr lang="fa-IR">
              <a:cs typeface="B Nazanin" panose="00000400000000000000" pitchFamily="2" charset="-78"/>
            </a:endParaRPr>
          </a:p>
        </p:txBody>
      </p:sp>
      <p:sp>
        <p:nvSpPr>
          <p:cNvPr id="4" name="Flowchart: Alternate Process 3"/>
          <p:cNvSpPr/>
          <p:nvPr/>
        </p:nvSpPr>
        <p:spPr>
          <a:xfrm>
            <a:off x="1378634" y="4037428"/>
            <a:ext cx="2883877" cy="1069144"/>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وسایل ارتباطی جمعی</a:t>
            </a:r>
            <a:endParaRPr lang="fa-IR"/>
          </a:p>
        </p:txBody>
      </p:sp>
    </p:spTree>
    <p:extLst>
      <p:ext uri="{BB962C8B-B14F-4D97-AF65-F5344CB8AC3E}">
        <p14:creationId xmlns:p14="http://schemas.microsoft.com/office/powerpoint/2010/main" val="147714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72000" y="1825625"/>
            <a:ext cx="6781800" cy="4351338"/>
          </a:xfrm>
        </p:spPr>
        <p:txBody>
          <a:bodyPr/>
          <a:lstStyle/>
          <a:p>
            <a:pPr algn="just"/>
            <a:r>
              <a:rPr lang="fa-IR" smtClean="0">
                <a:cs typeface="B Nazanin" panose="00000400000000000000" pitchFamily="2" charset="-78"/>
              </a:rPr>
              <a:t>یافته های تحقیق نشان می دهد که</a:t>
            </a:r>
            <a:r>
              <a:rPr lang="fa-IR" b="1" smtClean="0">
                <a:solidFill>
                  <a:srgbClr val="FF0000"/>
                </a:solidFill>
                <a:cs typeface="B Nazanin" panose="00000400000000000000" pitchFamily="2" charset="-78"/>
              </a:rPr>
              <a:t> درصد بزهکاری در دانش آموزان نظام جدید، نسبت به دانش آموزان نظام قدیم بیشتر است</a:t>
            </a:r>
            <a:r>
              <a:rPr lang="fa-IR" smtClean="0">
                <a:cs typeface="B Nazanin" panose="00000400000000000000" pitchFamily="2" charset="-78"/>
              </a:rPr>
              <a:t>. همچنین بر اساس یافته های تحقیق بین محل تولد، </a:t>
            </a:r>
            <a:r>
              <a:rPr lang="fa-IR" smtClean="0">
                <a:cs typeface="B Nazanin" panose="00000400000000000000" pitchFamily="2" charset="-78"/>
              </a:rPr>
              <a:t>جنسیت، </a:t>
            </a:r>
            <a:r>
              <a:rPr lang="fa-IR" smtClean="0">
                <a:cs typeface="B Nazanin" panose="00000400000000000000" pitchFamily="2" charset="-78"/>
              </a:rPr>
              <a:t>وضعیت تحصیلی، استفاده از تولیدات فرهنگی غرب و نحوه گذراندن اوقات فراغت و رفتار بزهکارانه دانش آموزان رابطه معنی داری وجود دارد. </a:t>
            </a:r>
          </a:p>
        </p:txBody>
      </p:sp>
      <p:pic>
        <p:nvPicPr>
          <p:cNvPr id="4" name="Picture 3"/>
          <p:cNvPicPr>
            <a:picLocks noChangeAspect="1"/>
          </p:cNvPicPr>
          <p:nvPr/>
        </p:nvPicPr>
        <p:blipFill>
          <a:blip r:embed="rId2"/>
          <a:stretch>
            <a:fillRect/>
          </a:stretch>
        </p:blipFill>
        <p:spPr>
          <a:xfrm>
            <a:off x="838200" y="1966302"/>
            <a:ext cx="3598567" cy="3013661"/>
          </a:xfrm>
          <a:prstGeom prst="rect">
            <a:avLst/>
          </a:prstGeom>
        </p:spPr>
      </p:pic>
    </p:spTree>
    <p:extLst>
      <p:ext uri="{BB962C8B-B14F-4D97-AF65-F5344CB8AC3E}">
        <p14:creationId xmlns:p14="http://schemas.microsoft.com/office/powerpoint/2010/main" val="1816382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11971" y="1147337"/>
            <a:ext cx="7582034" cy="4729510"/>
          </a:xfrm>
          <a:prstGeom prst="rect">
            <a:avLst/>
          </a:prstGeom>
        </p:spPr>
      </p:pic>
    </p:spTree>
    <p:extLst>
      <p:ext uri="{BB962C8B-B14F-4D97-AF65-F5344CB8AC3E}">
        <p14:creationId xmlns:p14="http://schemas.microsoft.com/office/powerpoint/2010/main" val="405716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 اما جدول 9 بیانگر آن است که میزان بزهکاری د ردانش آموزان با دوستان سوء سابقه دار بیشتر است. آمارهای جدول اگرچه ضعیف اما در سطح بیش از 99 درصد معنی دار می باشند. </a:t>
            </a:r>
            <a:endParaRPr lang="fa-IR">
              <a:cs typeface="B Nazanin" panose="00000400000000000000" pitchFamily="2" charset="-78"/>
            </a:endParaRPr>
          </a:p>
        </p:txBody>
      </p:sp>
    </p:spTree>
    <p:extLst>
      <p:ext uri="{BB962C8B-B14F-4D97-AF65-F5344CB8AC3E}">
        <p14:creationId xmlns:p14="http://schemas.microsoft.com/office/powerpoint/2010/main" val="1516175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42495" y="1300766"/>
            <a:ext cx="8511968" cy="4817291"/>
          </a:xfrm>
          <a:prstGeom prst="rect">
            <a:avLst/>
          </a:prstGeom>
        </p:spPr>
      </p:pic>
    </p:spTree>
    <p:extLst>
      <p:ext uri="{BB962C8B-B14F-4D97-AF65-F5344CB8AC3E}">
        <p14:creationId xmlns:p14="http://schemas.microsoft.com/office/powerpoint/2010/main" val="3402951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5- بحث و نتیجه گیری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b="1" smtClean="0">
                <a:solidFill>
                  <a:srgbClr val="FF0000"/>
                </a:solidFill>
                <a:cs typeface="B Nazanin" panose="00000400000000000000" pitchFamily="2" charset="-78"/>
              </a:rPr>
              <a:t>یکی از برنامه های جلوگیری از بزهکاری این است که خانواده هایی که در تربیت فرزندانشان ناتوان ارزیابی می شوند، از جانب دستگاه های دولتی و قانونی </a:t>
            </a:r>
            <a:r>
              <a:rPr lang="fa-IR" b="1" smtClean="0">
                <a:solidFill>
                  <a:srgbClr val="FF0000"/>
                </a:solidFill>
                <a:cs typeface="B Nazanin" panose="00000400000000000000" pitchFamily="2" charset="-78"/>
              </a:rPr>
              <a:t>مورد مشاوره </a:t>
            </a:r>
            <a:r>
              <a:rPr lang="fa-IR" b="1" smtClean="0">
                <a:solidFill>
                  <a:srgbClr val="FF0000"/>
                </a:solidFill>
                <a:cs typeface="B Nazanin" panose="00000400000000000000" pitchFamily="2" charset="-78"/>
              </a:rPr>
              <a:t>قرار گرفته تا آسیب های ناهنجاری های اجتماعی در آنان کمتر تاثیر نماید</a:t>
            </a:r>
            <a:r>
              <a:rPr lang="fa-IR" smtClean="0">
                <a:cs typeface="B Nazanin" panose="00000400000000000000" pitchFamily="2" charset="-78"/>
              </a:rPr>
              <a:t>. راه های مختلفی وجود دارد که می توان این خانواده ها را به نحوی بازسازی نمود. تحقیقاتی که قبلا انجام شده، بیانگر آن است که عده قلیلی از آنها دارای خانه های شخصی هستند و اکثر آنها اجاره نشین می باشند، بسیاری از جوانان بزهکار دارای والدینی هستند که بیش از یک شغل دارند و غالبا در بازار کار دستمزد کمی دریافت می کنند (</a:t>
            </a:r>
            <a:r>
              <a:rPr lang="en-US" smtClean="0">
                <a:cs typeface="B Nazanin" panose="00000400000000000000" pitchFamily="2" charset="-78"/>
              </a:rPr>
              <a:t>Carrington, 1993</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118640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95556" y="1825625"/>
            <a:ext cx="6458243" cy="4351338"/>
          </a:xfrm>
        </p:spPr>
        <p:txBody>
          <a:bodyPr/>
          <a:lstStyle/>
          <a:p>
            <a:pPr algn="just"/>
            <a:r>
              <a:rPr lang="fa-IR">
                <a:cs typeface="B Nazanin" panose="00000400000000000000" pitchFamily="2" charset="-78"/>
              </a:rPr>
              <a:t>همچنین تحقیقات مختلف بیانگر آن است که خانواده هایی که توانایی کنترل فرزندانشان را ندارند، دارای فرزندانی با متوسط سن 6 سال هستند. لذا چنین به نظر می رسد که پایگاه اجتماعی- اقتصادی خانواده و ساختار آن می تواند بر روی بزهکاری اثر بگذارند. همچنین تحقیقات دیگر بیانگر آن است که جوانان خانواده های از هم گسیخته و متلاشی شده، بیشتر در معرض رفتارهی بزهکارانه قرار می گیرند (</a:t>
            </a:r>
            <a:r>
              <a:rPr lang="en-US">
                <a:cs typeface="B Nazanin" panose="00000400000000000000" pitchFamily="2" charset="-78"/>
              </a:rPr>
              <a:t>Ahmadi, 1995 </a:t>
            </a:r>
            <a:r>
              <a:rPr lang="fa-IR">
                <a:cs typeface="B Nazanin" panose="00000400000000000000" pitchFamily="2" charset="-78"/>
              </a:rPr>
              <a:t>) بنابراین می باید بر استواری و ثبات خانواده ها و عوامل اجتماعی- اقتصادی به عنوان معیارهایی برای ملاحظات قانونی توجه نمود. </a:t>
            </a:r>
          </a:p>
          <a:p>
            <a:endParaRPr lang="fa-IR"/>
          </a:p>
        </p:txBody>
      </p:sp>
      <p:sp>
        <p:nvSpPr>
          <p:cNvPr id="4" name="Flowchart: Process 3"/>
          <p:cNvSpPr/>
          <p:nvPr/>
        </p:nvSpPr>
        <p:spPr>
          <a:xfrm>
            <a:off x="1485314" y="4867253"/>
            <a:ext cx="3010486"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ملاحظات قانونی</a:t>
            </a:r>
            <a:endParaRPr lang="fa-IR"/>
          </a:p>
        </p:txBody>
      </p:sp>
      <p:pic>
        <p:nvPicPr>
          <p:cNvPr id="5" name="Picture 4"/>
          <p:cNvPicPr>
            <a:picLocks noChangeAspect="1"/>
          </p:cNvPicPr>
          <p:nvPr/>
        </p:nvPicPr>
        <p:blipFill>
          <a:blip r:embed="rId2"/>
          <a:stretch>
            <a:fillRect/>
          </a:stretch>
        </p:blipFill>
        <p:spPr>
          <a:xfrm>
            <a:off x="838200" y="1825625"/>
            <a:ext cx="4057356" cy="2646318"/>
          </a:xfrm>
          <a:prstGeom prst="rect">
            <a:avLst/>
          </a:prstGeom>
        </p:spPr>
      </p:pic>
    </p:spTree>
    <p:extLst>
      <p:ext uri="{BB962C8B-B14F-4D97-AF65-F5344CB8AC3E}">
        <p14:creationId xmlns:p14="http://schemas.microsoft.com/office/powerpoint/2010/main" val="2975448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محور دیگری که در این تحقیق مورد بررسی قرار گرفت، تاثیر مدرسه بر رفتار بزهکارانه می باشد، بی تردید مدرسه می تواند نقش بسیار مهمی در راهبردهایی که در جهت کاهش بزهکارانه برنامه ریزی شده اند، داشته باشد. بر این اساس، پیشنهاد می شود اصلاحات در زمینه کاهش بزهکاری، بر روی بهبود کیفیت مدرسه ها متمرکز شود، تا بتوانند در جلوگیری از بزهکاری مشارکت بیشتری داشته باشند. کوشش هایی که برای جلوگیری از بزهکاری می شود، باید وضعیت مدارس را تغییر دهد و پیوندهای بین مدرسه و تک تک دانش آموزان را سمستحکم کند، تا روابط اجتماعی منفی به روابط اجتماعی مثبت تغییر حالت دهد. </a:t>
            </a:r>
          </a:p>
        </p:txBody>
      </p:sp>
      <p:sp>
        <p:nvSpPr>
          <p:cNvPr id="4" name="Flowchart: Alternate Process 3"/>
          <p:cNvSpPr/>
          <p:nvPr/>
        </p:nvSpPr>
        <p:spPr>
          <a:xfrm>
            <a:off x="1181686" y="4937760"/>
            <a:ext cx="3207434" cy="98473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بهبود کیفیت مدرسه ها</a:t>
            </a:r>
            <a:endParaRPr lang="fa-IR"/>
          </a:p>
        </p:txBody>
      </p:sp>
    </p:spTree>
    <p:extLst>
      <p:ext uri="{BB962C8B-B14F-4D97-AF65-F5344CB8AC3E}">
        <p14:creationId xmlns:p14="http://schemas.microsoft.com/office/powerpoint/2010/main" val="3554119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مطالعه حاضر بیانگر آن است که میزان بزهکاری با تاثیرات گروه همسالان رابطه دارد. واقعیت این است که رفتار بزهکارانه اغلب در درون گروه اتفاق می افتد و داده های تجربی و نظری این گفته را تایید می کنند (</a:t>
            </a:r>
            <a:r>
              <a:rPr lang="en-US">
                <a:cs typeface="B Nazanin" panose="00000400000000000000" pitchFamily="2" charset="-78"/>
              </a:rPr>
              <a:t>Hirschi, 1969. Johnson, 1979</a:t>
            </a:r>
            <a:r>
              <a:rPr lang="fa-IR">
                <a:cs typeface="B Nazanin" panose="00000400000000000000" pitchFamily="2" charset="-78"/>
              </a:rPr>
              <a:t>) لذا با توجه به گروه های همسال، هم برای مدارس و هم رای برنامه های جلوگیری از بزهکاری بسیار مهم هستند.</a:t>
            </a:r>
          </a:p>
          <a:p>
            <a:endParaRPr lang="fa-IR"/>
          </a:p>
        </p:txBody>
      </p:sp>
      <p:sp>
        <p:nvSpPr>
          <p:cNvPr id="4" name="Flowchart: Alternate Process 3"/>
          <p:cNvSpPr/>
          <p:nvPr/>
        </p:nvSpPr>
        <p:spPr>
          <a:xfrm>
            <a:off x="1547446" y="4121834"/>
            <a:ext cx="4009292" cy="133643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رفتار بزهکارانه اغلب در درون گروه اتفاق می افتد</a:t>
            </a:r>
            <a:endParaRPr lang="fa-IR"/>
          </a:p>
        </p:txBody>
      </p:sp>
    </p:spTree>
    <p:extLst>
      <p:ext uri="{BB962C8B-B14F-4D97-AF65-F5344CB8AC3E}">
        <p14:creationId xmlns:p14="http://schemas.microsoft.com/office/powerpoint/2010/main" val="1247719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یکی از تحقیقات انجام شده ملاحظه شده است که تاییدات گروهیو بزهکاری با یکدیگر رابطه دارند(</a:t>
            </a:r>
            <a:r>
              <a:rPr lang="en-US" smtClean="0">
                <a:cs typeface="B Nazanin" panose="00000400000000000000" pitchFamily="2" charset="-78"/>
              </a:rPr>
              <a:t>Ahmadi, 1995: 229</a:t>
            </a:r>
            <a:r>
              <a:rPr lang="fa-IR" smtClean="0">
                <a:cs typeface="B Nazanin" panose="00000400000000000000" pitchFamily="2" charset="-78"/>
              </a:rPr>
              <a:t>) مشاهدات بیانگر آن است که گروه های همسال در بروز خطر رفتار بزهکارانه فعالانه عمل می کنند. به نحوی که جوانانی که رفتارهای بزهکارانه دارند، اوقات فراغت خود را بیشتر با دوسستانشان می گذارند و مشکلات شخصی خود را با آن مورد بحث قرار می دهند و از یاشان تایید خود را می طلبند (</a:t>
            </a:r>
            <a:r>
              <a:rPr lang="en-US" smtClean="0">
                <a:cs typeface="B Nazanin" panose="00000400000000000000" pitchFamily="2" charset="-78"/>
              </a:rPr>
              <a:t>Ibid: 299</a:t>
            </a:r>
            <a:r>
              <a:rPr lang="fa-IR" smtClean="0">
                <a:cs typeface="B Nazanin" panose="00000400000000000000" pitchFamily="2" charset="-78"/>
              </a:rPr>
              <a:t>) این یافته ها روش های معالجه گروهی را در مباحث مشاوره مددکاری اجتماعی حمایت می کنند. </a:t>
            </a:r>
            <a:endParaRPr lang="fa-IR">
              <a:cs typeface="B Nazanin" panose="00000400000000000000" pitchFamily="2" charset="-78"/>
            </a:endParaRPr>
          </a:p>
        </p:txBody>
      </p:sp>
      <p:sp>
        <p:nvSpPr>
          <p:cNvPr id="4" name="Flowchart: Alternate Process 3"/>
          <p:cNvSpPr/>
          <p:nvPr/>
        </p:nvSpPr>
        <p:spPr>
          <a:xfrm>
            <a:off x="1448971" y="4529797"/>
            <a:ext cx="3516923" cy="1139483"/>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روش های معالجه گروهی</a:t>
            </a:r>
            <a:endParaRPr lang="fa-IR"/>
          </a:p>
        </p:txBody>
      </p:sp>
    </p:spTree>
    <p:extLst>
      <p:ext uri="{BB962C8B-B14F-4D97-AF65-F5344CB8AC3E}">
        <p14:creationId xmlns:p14="http://schemas.microsoft.com/office/powerpoint/2010/main" val="3168193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در این تحقیق نیز همچون بسیاری از تحقیقات دیگر محدودیت هایی وجود داشت که می باید در کارهای آینده مورد توجه قرار گیرند. یکی از مشکلات این تحقیق محدودیت در شیوه جمع آوری اطلاعات است. در تحقیقات جامعه شناسی انحرافات و جرم شناسی، اطلاعات مربوط به رفتار انحرافی عمدتا از طریق اسناد و داده های رسمی جنایی و گزارش فردی و روش پیمایش قربانیان جرائم جمع آوری می شود. هیچ کدام از این روش ها، به تنهایی نمی توانند برای جمع آوری آمارهای مربوط به جرم و بزهکاری با توجه به اهداف گوناگونی که بر تحقیقات اجتماعی در زمینه جرم و جنایت و بزهکاری مترتب است، مناسب باشند(احمدی، 1376 ب)</a:t>
            </a:r>
            <a:endParaRPr lang="fa-IR">
              <a:cs typeface="B Nazanin" panose="00000400000000000000" pitchFamily="2" charset="-78"/>
            </a:endParaRPr>
          </a:p>
        </p:txBody>
      </p:sp>
      <p:sp>
        <p:nvSpPr>
          <p:cNvPr id="4" name="Flowchart: Alternate Process 3"/>
          <p:cNvSpPr/>
          <p:nvPr/>
        </p:nvSpPr>
        <p:spPr>
          <a:xfrm>
            <a:off x="838200" y="4614203"/>
            <a:ext cx="5190978" cy="109728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اسناد و داده های رسمی جنایی و گزارش فردی و روش پیمایش قربانیان جرائم</a:t>
            </a:r>
            <a:endParaRPr lang="fa-IR"/>
          </a:p>
        </p:txBody>
      </p:sp>
    </p:spTree>
    <p:extLst>
      <p:ext uri="{BB962C8B-B14F-4D97-AF65-F5344CB8AC3E}">
        <p14:creationId xmlns:p14="http://schemas.microsoft.com/office/powerpoint/2010/main" val="1324075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تحقیق به علت محدودیت های موجود صرفا از روش گزارش فردی استفاده شده است. با توجه به محدودیت این تحقیق در استفاده از روشی واحد در جمع آوری اطلاعات، پیشنهاد می شود در تحقیقات بعدی از روش های مختلف در جمع آوری اطلاعات استفاده شود و آمار ها با هم مقایسه گردد. </a:t>
            </a:r>
          </a:p>
        </p:txBody>
      </p:sp>
      <p:sp>
        <p:nvSpPr>
          <p:cNvPr id="4" name="Flowchart: Alternate Process 3"/>
          <p:cNvSpPr/>
          <p:nvPr/>
        </p:nvSpPr>
        <p:spPr>
          <a:xfrm>
            <a:off x="1223889" y="3896751"/>
            <a:ext cx="2518117" cy="1308295"/>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روش گزارش فردی</a:t>
            </a:r>
            <a:endParaRPr lang="fa-IR"/>
          </a:p>
        </p:txBody>
      </p:sp>
      <p:pic>
        <p:nvPicPr>
          <p:cNvPr id="5" name="Picture 4"/>
          <p:cNvPicPr>
            <a:picLocks noChangeAspect="1"/>
          </p:cNvPicPr>
          <p:nvPr/>
        </p:nvPicPr>
        <p:blipFill>
          <a:blip r:embed="rId2"/>
          <a:stretch>
            <a:fillRect/>
          </a:stretch>
        </p:blipFill>
        <p:spPr>
          <a:xfrm>
            <a:off x="4371828" y="3501097"/>
            <a:ext cx="4778332" cy="2675866"/>
          </a:xfrm>
          <a:prstGeom prst="rect">
            <a:avLst/>
          </a:prstGeom>
        </p:spPr>
      </p:pic>
    </p:spTree>
    <p:extLst>
      <p:ext uri="{BB962C8B-B14F-4D97-AF65-F5344CB8AC3E}">
        <p14:creationId xmlns:p14="http://schemas.microsoft.com/office/powerpoint/2010/main" val="396402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واژه های کلیدی: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1- رفتار بزهکارانه 2- مدارس نظام های جدید و قدیم 3- خانواده 4- گروه همسالان 5- کنترل اجتماعی</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076406" y="3064999"/>
            <a:ext cx="4298811" cy="2407334"/>
          </a:xfrm>
          <a:prstGeom prst="rect">
            <a:avLst/>
          </a:prstGeom>
        </p:spPr>
      </p:pic>
    </p:spTree>
    <p:extLst>
      <p:ext uri="{BB962C8B-B14F-4D97-AF65-F5344CB8AC3E}">
        <p14:creationId xmlns:p14="http://schemas.microsoft.com/office/powerpoint/2010/main" val="3182556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81488" y="1825625"/>
            <a:ext cx="6472311" cy="4351338"/>
          </a:xfrm>
        </p:spPr>
        <p:txBody>
          <a:bodyPr/>
          <a:lstStyle/>
          <a:p>
            <a:pPr algn="just"/>
            <a:r>
              <a:rPr lang="fa-IR">
                <a:cs typeface="B Nazanin" panose="00000400000000000000" pitchFamily="2" charset="-78"/>
              </a:rPr>
              <a:t>این تحقیق فقط ارزیابی از تاثیر برخی متغیرهای مربوط به خانواده، مدرسه، گروه های همسال است. بنابراین، می باید تحقیقات بسیاری جهت بررسی سایر متغیرهایی که زمینه ای برای انجام رفتار های بزهکارانه هستند، انجام شود. در این تحقیق فقط ابعادی از روابط والدین- فرزند و نگرش والدین نسبت به برخی دستاوردهای فرهنگی غرب، مورد بررسی قرار گرفتند. لذا شایسته است سایر ابعاد و متغیرهای مربوط به خانواده نیز مورد بررسی قرار گیرند. </a:t>
            </a:r>
          </a:p>
          <a:p>
            <a:endParaRPr lang="fa-IR"/>
          </a:p>
        </p:txBody>
      </p:sp>
      <p:sp>
        <p:nvSpPr>
          <p:cNvPr id="4" name="Flowchart: Alternate Process 3"/>
          <p:cNvSpPr/>
          <p:nvPr/>
        </p:nvSpPr>
        <p:spPr>
          <a:xfrm>
            <a:off x="1111348" y="4867422"/>
            <a:ext cx="3291840" cy="115355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دستاوردهای </a:t>
            </a:r>
            <a:r>
              <a:rPr lang="fa-IR" sz="2800">
                <a:solidFill>
                  <a:prstClr val="black"/>
                </a:solidFill>
                <a:cs typeface="B Nazanin" panose="00000400000000000000" pitchFamily="2" charset="-78"/>
              </a:rPr>
              <a:t>فرهنگی </a:t>
            </a:r>
            <a:r>
              <a:rPr lang="fa-IR" sz="2800" smtClean="0">
                <a:solidFill>
                  <a:prstClr val="black"/>
                </a:solidFill>
                <a:cs typeface="B Nazanin" panose="00000400000000000000" pitchFamily="2" charset="-78"/>
              </a:rPr>
              <a:t>غرب</a:t>
            </a:r>
            <a:endParaRPr lang="fa-IR"/>
          </a:p>
        </p:txBody>
      </p:sp>
      <p:pic>
        <p:nvPicPr>
          <p:cNvPr id="5" name="Picture 4"/>
          <p:cNvPicPr>
            <a:picLocks noChangeAspect="1"/>
          </p:cNvPicPr>
          <p:nvPr/>
        </p:nvPicPr>
        <p:blipFill>
          <a:blip r:embed="rId2"/>
          <a:stretch>
            <a:fillRect/>
          </a:stretch>
        </p:blipFill>
        <p:spPr>
          <a:xfrm>
            <a:off x="838200" y="1825625"/>
            <a:ext cx="3564988" cy="2750848"/>
          </a:xfrm>
          <a:prstGeom prst="rect">
            <a:avLst/>
          </a:prstGeom>
        </p:spPr>
      </p:pic>
    </p:spTree>
    <p:extLst>
      <p:ext uri="{BB962C8B-B14F-4D97-AF65-F5344CB8AC3E}">
        <p14:creationId xmlns:p14="http://schemas.microsoft.com/office/powerpoint/2010/main" val="1048389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لزوم بررسی روابط، بین هویت های شخصی و رفتار بزهکارانه، احساس می شود. همچنین متغیرهایی همچون </a:t>
            </a:r>
            <a:r>
              <a:rPr lang="fa-IR" b="1" smtClean="0">
                <a:solidFill>
                  <a:srgbClr val="FF0000"/>
                </a:solidFill>
                <a:cs typeface="B Nazanin" panose="00000400000000000000" pitchFamily="2" charset="-78"/>
              </a:rPr>
              <a:t>هویت فرهنگی</a:t>
            </a:r>
            <a:r>
              <a:rPr lang="fa-IR" smtClean="0">
                <a:cs typeface="B Nazanin" panose="00000400000000000000" pitchFamily="2" charset="-78"/>
              </a:rPr>
              <a:t>، تعارضات فرهنگی و پایگاه اجتماعی- اقتصادی خانواده و رابطه آنها با بزهکاری جوانان می باید مورد بررسی قرار گیرند.  </a:t>
            </a:r>
            <a:endParaRPr lang="fa-IR">
              <a:cs typeface="B Nazanin" panose="00000400000000000000" pitchFamily="2" charset="-78"/>
            </a:endParaRPr>
          </a:p>
        </p:txBody>
      </p:sp>
      <p:sp>
        <p:nvSpPr>
          <p:cNvPr id="4" name="Flowchart: Process 3"/>
          <p:cNvSpPr/>
          <p:nvPr/>
        </p:nvSpPr>
        <p:spPr>
          <a:xfrm>
            <a:off x="838200" y="3826412"/>
            <a:ext cx="4783015" cy="1350499"/>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هویت فرهنگی، تعارضات  فرهنگی و پایگاه اجتماعی- اقتصادی خانواده</a:t>
            </a:r>
            <a:endParaRPr lang="fa-IR"/>
          </a:p>
        </p:txBody>
      </p:sp>
      <p:pic>
        <p:nvPicPr>
          <p:cNvPr id="5" name="Picture 4"/>
          <p:cNvPicPr>
            <a:picLocks noChangeAspect="1"/>
          </p:cNvPicPr>
          <p:nvPr/>
        </p:nvPicPr>
        <p:blipFill>
          <a:blip r:embed="rId2"/>
          <a:stretch>
            <a:fillRect/>
          </a:stretch>
        </p:blipFill>
        <p:spPr>
          <a:xfrm>
            <a:off x="7022196" y="3466513"/>
            <a:ext cx="3546131" cy="2174631"/>
          </a:xfrm>
          <a:prstGeom prst="rect">
            <a:avLst/>
          </a:prstGeom>
        </p:spPr>
      </p:pic>
    </p:spTree>
    <p:extLst>
      <p:ext uri="{BB962C8B-B14F-4D97-AF65-F5344CB8AC3E}">
        <p14:creationId xmlns:p14="http://schemas.microsoft.com/office/powerpoint/2010/main" val="106668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1- مقدمه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860628" y="1825625"/>
            <a:ext cx="7493172" cy="4351338"/>
          </a:xfrm>
        </p:spPr>
        <p:txBody>
          <a:bodyPr>
            <a:normAutofit/>
          </a:bodyPr>
          <a:lstStyle/>
          <a:p>
            <a:pPr algn="just"/>
            <a:r>
              <a:rPr lang="fa-IR" smtClean="0">
                <a:cs typeface="B Nazanin" panose="00000400000000000000" pitchFamily="2" charset="-78"/>
              </a:rPr>
              <a:t>جامعه شناسان به این امر توجه نموده اند که چگونه نظم اجتماعی حاصل خواهد شد، اما این یک واقعیت است که همیشه همه افراد جامعه با هنجارهای اجتماعی که مبین نظم اجتماعی است، همنوا نمی گردند و مرتکب رفتار انحرافی خواهند شد به رفتار انحرافی جوانانی که هنوز به سن قانونی نرسیده اند، رفتار بزهکارانه می گویند (احمدی، 1377)  بر این اساس، در حال حاضر در بیشتر کشورهای دینا، نظام قضایی و </a:t>
            </a:r>
            <a:r>
              <a:rPr lang="fa-IR" smtClean="0">
                <a:cs typeface="B Nazanin" panose="00000400000000000000" pitchFamily="2" charset="-78"/>
              </a:rPr>
              <a:t>کنترل </a:t>
            </a:r>
            <a:r>
              <a:rPr lang="fa-IR" smtClean="0">
                <a:cs typeface="B Nazanin" panose="00000400000000000000" pitchFamily="2" charset="-78"/>
              </a:rPr>
              <a:t>جوانان مختلف از بخش بزرگسالان متمایز شده و بیشتر جنبه حمایتی و ارشادی دارد و در آیین نامه های قضایی و پلیس به جای تنبیه متخلفین بیشتر به اصلاح انها تاکید می شود (</a:t>
            </a:r>
            <a:r>
              <a:rPr lang="en-US" smtClean="0">
                <a:cs typeface="B Nazanin" panose="00000400000000000000" pitchFamily="2" charset="-78"/>
              </a:rPr>
              <a:t>Shoemaker, 1990</a:t>
            </a:r>
            <a:r>
              <a:rPr lang="fa-IR" smtClean="0">
                <a:cs typeface="B Nazanin" panose="00000400000000000000" pitchFamily="2" charset="-78"/>
              </a:rPr>
              <a:t>)</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88034" y="1825625"/>
            <a:ext cx="2619375" cy="1743075"/>
          </a:xfrm>
          <a:prstGeom prst="rect">
            <a:avLst/>
          </a:prstGeom>
        </p:spPr>
      </p:pic>
    </p:spTree>
    <p:extLst>
      <p:ext uri="{BB962C8B-B14F-4D97-AF65-F5344CB8AC3E}">
        <p14:creationId xmlns:p14="http://schemas.microsoft.com/office/powerpoint/2010/main" val="204891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ارتباط بزهکاری جوانان با عوامل جامعه پذیری نظیر خانواده، مدرسه و گروه همسالان مورد توجه می باشد. در این مطالعه تاثیر این عوامل بر رفتار بزهکارانه </a:t>
            </a:r>
            <a:r>
              <a:rPr lang="fa-IR">
                <a:cs typeface="B Nazanin" panose="00000400000000000000" pitchFamily="2" charset="-78"/>
              </a:rPr>
              <a:t>دانش </a:t>
            </a:r>
            <a:r>
              <a:rPr lang="fa-IR" smtClean="0">
                <a:cs typeface="B Nazanin" panose="00000400000000000000" pitchFamily="2" charset="-78"/>
              </a:rPr>
              <a:t>آموزان </a:t>
            </a:r>
            <a:r>
              <a:rPr lang="fa-IR">
                <a:cs typeface="B Nazanin" panose="00000400000000000000" pitchFamily="2" charset="-78"/>
              </a:rPr>
              <a:t>مورد آزمون قرار گرفته است، علاوه بر تاثیر این عوامل بر رفتار بزهکارانه دانش اموزان مورد آزمون قرار گرفته است. علاوه بر تاثیر پایگاه اقتصادی- اجتماعی خانواده دانش آموزان،  نظیر </a:t>
            </a:r>
            <a:r>
              <a:rPr lang="fa-IR">
                <a:solidFill>
                  <a:srgbClr val="FF0000"/>
                </a:solidFill>
                <a:cs typeface="B Nazanin" panose="00000400000000000000" pitchFamily="2" charset="-78"/>
              </a:rPr>
              <a:t>شغل</a:t>
            </a:r>
            <a:r>
              <a:rPr lang="fa-IR">
                <a:cs typeface="B Nazanin" panose="00000400000000000000" pitchFamily="2" charset="-78"/>
              </a:rPr>
              <a:t> و </a:t>
            </a:r>
            <a:r>
              <a:rPr lang="fa-IR">
                <a:solidFill>
                  <a:srgbClr val="FF0000"/>
                </a:solidFill>
                <a:cs typeface="B Nazanin" panose="00000400000000000000" pitchFamily="2" charset="-78"/>
              </a:rPr>
              <a:t>درآمد</a:t>
            </a:r>
            <a:r>
              <a:rPr lang="fa-IR">
                <a:cs typeface="B Nazanin" panose="00000400000000000000" pitchFamily="2" charset="-78"/>
              </a:rPr>
              <a:t> </a:t>
            </a:r>
            <a:r>
              <a:rPr lang="fa-IR">
                <a:cs typeface="B Nazanin" panose="00000400000000000000" pitchFamily="2" charset="-78"/>
              </a:rPr>
              <a:t>و </a:t>
            </a:r>
            <a:r>
              <a:rPr lang="fa-IR" smtClean="0">
                <a:solidFill>
                  <a:srgbClr val="FF0000"/>
                </a:solidFill>
                <a:cs typeface="B Nazanin" panose="00000400000000000000" pitchFamily="2" charset="-78"/>
              </a:rPr>
              <a:t>تحص</a:t>
            </a:r>
            <a:r>
              <a:rPr lang="fa-IR">
                <a:solidFill>
                  <a:srgbClr val="FF0000"/>
                </a:solidFill>
                <a:cs typeface="B Nazanin" panose="00000400000000000000" pitchFamily="2" charset="-78"/>
              </a:rPr>
              <a:t>ی</a:t>
            </a:r>
            <a:r>
              <a:rPr lang="fa-IR" smtClean="0">
                <a:solidFill>
                  <a:srgbClr val="FF0000"/>
                </a:solidFill>
                <a:cs typeface="B Nazanin" panose="00000400000000000000" pitchFamily="2" charset="-78"/>
              </a:rPr>
              <a:t>لات</a:t>
            </a:r>
            <a:r>
              <a:rPr lang="fa-IR" smtClean="0">
                <a:cs typeface="B Nazanin" panose="00000400000000000000" pitchFamily="2" charset="-78"/>
              </a:rPr>
              <a:t> </a:t>
            </a:r>
            <a:r>
              <a:rPr lang="fa-IR">
                <a:cs typeface="B Nazanin" panose="00000400000000000000" pitchFamily="2" charset="-78"/>
              </a:rPr>
              <a:t>والدین بر بزهکاری جوانان که مورد توجه بسیاری از جامعه شناسان انحرافات بوده است (</a:t>
            </a:r>
            <a:r>
              <a:rPr lang="en-US">
                <a:cs typeface="B Nazanin" panose="00000400000000000000" pitchFamily="2" charset="-78"/>
              </a:rPr>
              <a:t>Merton, 1969. Cohen 1955. Cloward and  Chlin, 1960</a:t>
            </a:r>
            <a:r>
              <a:rPr lang="fa-IR">
                <a:cs typeface="B Nazanin" panose="00000400000000000000" pitchFamily="2" charset="-78"/>
              </a:rPr>
              <a:t>)</a:t>
            </a:r>
          </a:p>
          <a:p>
            <a:endParaRPr lang="fa-IR"/>
          </a:p>
        </p:txBody>
      </p:sp>
      <p:sp>
        <p:nvSpPr>
          <p:cNvPr id="4" name="Flowchart: Alternate Process 3"/>
          <p:cNvSpPr/>
          <p:nvPr/>
        </p:nvSpPr>
        <p:spPr>
          <a:xfrm>
            <a:off x="838200" y="4712677"/>
            <a:ext cx="2743200" cy="91440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عوامل جامعه پذیری</a:t>
            </a:r>
            <a:endParaRPr lang="fa-IR"/>
          </a:p>
        </p:txBody>
      </p:sp>
      <p:pic>
        <p:nvPicPr>
          <p:cNvPr id="5" name="Picture 4"/>
          <p:cNvPicPr>
            <a:picLocks noChangeAspect="1"/>
          </p:cNvPicPr>
          <p:nvPr/>
        </p:nvPicPr>
        <p:blipFill>
          <a:blip r:embed="rId2"/>
          <a:stretch>
            <a:fillRect/>
          </a:stretch>
        </p:blipFill>
        <p:spPr>
          <a:xfrm>
            <a:off x="4774810" y="4362120"/>
            <a:ext cx="1615514" cy="1615514"/>
          </a:xfrm>
          <a:prstGeom prst="rect">
            <a:avLst/>
          </a:prstGeom>
        </p:spPr>
      </p:pic>
      <p:pic>
        <p:nvPicPr>
          <p:cNvPr id="6" name="Picture 5"/>
          <p:cNvPicPr>
            <a:picLocks noChangeAspect="1"/>
          </p:cNvPicPr>
          <p:nvPr/>
        </p:nvPicPr>
        <p:blipFill>
          <a:blip r:embed="rId3"/>
          <a:stretch>
            <a:fillRect/>
          </a:stretch>
        </p:blipFill>
        <p:spPr>
          <a:xfrm>
            <a:off x="6659440" y="4506918"/>
            <a:ext cx="1992191" cy="1358175"/>
          </a:xfrm>
          <a:prstGeom prst="rect">
            <a:avLst/>
          </a:prstGeom>
        </p:spPr>
      </p:pic>
      <p:pic>
        <p:nvPicPr>
          <p:cNvPr id="7" name="Picture 6"/>
          <p:cNvPicPr>
            <a:picLocks noChangeAspect="1"/>
          </p:cNvPicPr>
          <p:nvPr/>
        </p:nvPicPr>
        <p:blipFill>
          <a:blip r:embed="rId4"/>
          <a:stretch>
            <a:fillRect/>
          </a:stretch>
        </p:blipFill>
        <p:spPr>
          <a:xfrm>
            <a:off x="8920747" y="4506918"/>
            <a:ext cx="2433053" cy="1344168"/>
          </a:xfrm>
          <a:prstGeom prst="rect">
            <a:avLst/>
          </a:prstGeom>
        </p:spPr>
      </p:pic>
    </p:spTree>
    <p:extLst>
      <p:ext uri="{BB962C8B-B14F-4D97-AF65-F5344CB8AC3E}">
        <p14:creationId xmlns:p14="http://schemas.microsoft.com/office/powerpoint/2010/main" val="84372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کیفیت روابط درون خانواده روابط والدین با فرزندان و گسیختگی خانوادگی، می تواند نقش پایگاه اقتصادی- اجتماعی خانواده را تحت تاثیر قرار دهد. مدرسه به عنوان یکی از مهم ترین عوامل جامعه پذیری، نقش موثری در </a:t>
            </a:r>
            <a:r>
              <a:rPr lang="fa-IR">
                <a:cs typeface="B Nazanin" panose="00000400000000000000" pitchFamily="2" charset="-78"/>
              </a:rPr>
              <a:t>نظم </a:t>
            </a:r>
            <a:r>
              <a:rPr lang="fa-IR" smtClean="0">
                <a:cs typeface="B Nazanin" panose="00000400000000000000" pitchFamily="2" charset="-78"/>
              </a:rPr>
              <a:t>اجتماعی و کنترل دانش آموزان دارد و روابط مدرسه با دانش آموزان و میزان تعهد انها به مدرسه، می تواند در کاهش رفتار بزهکارانه تاثیر داشته باشد (</a:t>
            </a:r>
            <a:r>
              <a:rPr lang="en-US" smtClean="0">
                <a:cs typeface="B Nazanin" panose="00000400000000000000" pitchFamily="2" charset="-78"/>
              </a:rPr>
              <a:t>Rosan, Savitz, Lalli and Turner, 1991. Chamkovich and Ghordano, 1992</a:t>
            </a:r>
            <a:r>
              <a:rPr lang="fa-IR" smtClean="0">
                <a:cs typeface="B Nazanin" panose="00000400000000000000" pitchFamily="2" charset="-78"/>
              </a:rPr>
              <a:t>). </a:t>
            </a:r>
            <a:endParaRPr lang="fa-IR">
              <a:cs typeface="B Nazanin" panose="00000400000000000000" pitchFamily="2" charset="-78"/>
            </a:endParaRPr>
          </a:p>
        </p:txBody>
      </p:sp>
      <p:sp>
        <p:nvSpPr>
          <p:cNvPr id="4" name="Flowchart: Process 3"/>
          <p:cNvSpPr/>
          <p:nvPr/>
        </p:nvSpPr>
        <p:spPr>
          <a:xfrm>
            <a:off x="838200" y="4248444"/>
            <a:ext cx="3727938" cy="1111348"/>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کیفیت روابط درون خانواده</a:t>
            </a:r>
            <a:endParaRPr lang="fa-IR"/>
          </a:p>
        </p:txBody>
      </p:sp>
    </p:spTree>
    <p:extLst>
      <p:ext uri="{BB962C8B-B14F-4D97-AF65-F5344CB8AC3E}">
        <p14:creationId xmlns:p14="http://schemas.microsoft.com/office/powerpoint/2010/main" val="18698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سرانجام با توجه به این که رفتار بزهکارانه اغلب در گروه ها اتفاق می افتد توجه به گروه های همسالان برای مدارس و خانواده و همچنین برنامه های کنترل بزهکاری از اهمیت بسزایی برخوردار است. در این تحقیق، مقایسه برنامه های مدارس نظام قدیم و جدید با یکدیگر به لحاظ نقش این برنامه ها در کنترل </a:t>
            </a:r>
            <a:r>
              <a:rPr lang="fa-IR">
                <a:cs typeface="B Nazanin" panose="00000400000000000000" pitchFamily="2" charset="-78"/>
              </a:rPr>
              <a:t>دانش </a:t>
            </a:r>
            <a:r>
              <a:rPr lang="fa-IR" smtClean="0">
                <a:cs typeface="B Nazanin" panose="00000400000000000000" pitchFamily="2" charset="-78"/>
              </a:rPr>
              <a:t>آموزان </a:t>
            </a:r>
            <a:r>
              <a:rPr lang="fa-IR">
                <a:cs typeface="B Nazanin" panose="00000400000000000000" pitchFamily="2" charset="-78"/>
              </a:rPr>
              <a:t>و نظم اجتماعی و گرایش آنها به رفتار بزهکارانه، تاثیر خانواده ها و مدرسه و گروه همسالان بر رفتار بزهکارانه دانش آموزان، مورد توجه قرار گرفته است</a:t>
            </a:r>
            <a:endParaRPr lang="fa-IR"/>
          </a:p>
        </p:txBody>
      </p:sp>
      <p:sp>
        <p:nvSpPr>
          <p:cNvPr id="4" name="Flowchart: Alternate Process 3"/>
          <p:cNvSpPr/>
          <p:nvPr/>
        </p:nvSpPr>
        <p:spPr>
          <a:xfrm>
            <a:off x="1209822" y="4445391"/>
            <a:ext cx="3235569" cy="1139483"/>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برنامه های کنترل بزهکاری</a:t>
            </a:r>
            <a:endParaRPr lang="fa-IR"/>
          </a:p>
        </p:txBody>
      </p:sp>
    </p:spTree>
    <p:extLst>
      <p:ext uri="{BB962C8B-B14F-4D97-AF65-F5344CB8AC3E}">
        <p14:creationId xmlns:p14="http://schemas.microsoft.com/office/powerpoint/2010/main" val="1485975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3663</Words>
  <Application>Microsoft Office PowerPoint</Application>
  <PresentationFormat>Widescreen</PresentationFormat>
  <Paragraphs>83</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B Nazanin</vt:lpstr>
      <vt:lpstr>Calibri</vt:lpstr>
      <vt:lpstr>Calibri Light</vt:lpstr>
      <vt:lpstr>Times New Roman</vt:lpstr>
      <vt:lpstr>Office Theme</vt:lpstr>
      <vt:lpstr>عنوان مقاله: بررسی تطبیقی رفتار بزهکارانه دانش آموزان دبیرستان های نظام قدیم و جدید شهر شیراز</vt:lpstr>
      <vt:lpstr>چکیده</vt:lpstr>
      <vt:lpstr>PowerPoint Presentation</vt:lpstr>
      <vt:lpstr>PowerPoint Presentation</vt:lpstr>
      <vt:lpstr>واژه های کلیدی:</vt:lpstr>
      <vt:lpstr>1- مقدمه</vt:lpstr>
      <vt:lpstr>PowerPoint Presentation</vt:lpstr>
      <vt:lpstr>PowerPoint Presentation</vt:lpstr>
      <vt:lpstr>PowerPoint Presentation</vt:lpstr>
      <vt:lpstr>2- چهارچوب نظری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روش تحقیق</vt:lpstr>
      <vt:lpstr>PowerPoint Presentation</vt:lpstr>
      <vt:lpstr>PowerPoint Presentation</vt:lpstr>
      <vt:lpstr>PowerPoint Presentation</vt:lpstr>
      <vt:lpstr>PowerPoint Presentation</vt:lpstr>
      <vt:lpstr>PowerPoint Presentation</vt:lpstr>
      <vt:lpstr>PowerPoint Presentation</vt:lpstr>
      <vt:lpstr>4-یافته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بحث و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بررسی تطبیقی رفتار بزهکارانه دانش آموزان دبیرستان های نظام قدیم و جدید شهر شیراز</dc:title>
  <dc:creator>MaZz!i</dc:creator>
  <cp:lastModifiedBy>MaZz!i</cp:lastModifiedBy>
  <cp:revision>46</cp:revision>
  <cp:lastPrinted>2025-02-09T12:46:57Z</cp:lastPrinted>
  <dcterms:created xsi:type="dcterms:W3CDTF">2025-02-07T19:44:40Z</dcterms:created>
  <dcterms:modified xsi:type="dcterms:W3CDTF">2025-02-09T12:47:18Z</dcterms:modified>
</cp:coreProperties>
</file>