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4" r:id="rId5"/>
    <p:sldId id="263" r:id="rId6"/>
    <p:sldId id="258" r:id="rId7"/>
    <p:sldId id="262" r:id="rId8"/>
    <p:sldId id="265" r:id="rId9"/>
    <p:sldId id="260" r:id="rId10"/>
    <p:sldId id="266" r:id="rId11"/>
    <p:sldId id="261" r:id="rId12"/>
    <p:sldId id="267" r:id="rId13"/>
    <p:sldId id="268" r:id="rId14"/>
    <p:sldId id="269" r:id="rId15"/>
    <p:sldId id="270" r:id="rId16"/>
    <p:sldId id="283" r:id="rId17"/>
    <p:sldId id="284" r:id="rId18"/>
    <p:sldId id="271" r:id="rId19"/>
    <p:sldId id="285" r:id="rId20"/>
    <p:sldId id="272" r:id="rId21"/>
    <p:sldId id="273" r:id="rId22"/>
    <p:sldId id="286" r:id="rId23"/>
    <p:sldId id="274" r:id="rId24"/>
    <p:sldId id="275" r:id="rId25"/>
    <p:sldId id="291" r:id="rId26"/>
    <p:sldId id="292" r:id="rId27"/>
    <p:sldId id="276" r:id="rId28"/>
    <p:sldId id="295" r:id="rId29"/>
    <p:sldId id="293" r:id="rId30"/>
    <p:sldId id="294" r:id="rId31"/>
    <p:sldId id="277" r:id="rId32"/>
    <p:sldId id="296" r:id="rId33"/>
    <p:sldId id="278" r:id="rId34"/>
    <p:sldId id="297" r:id="rId35"/>
    <p:sldId id="279" r:id="rId36"/>
    <p:sldId id="280" r:id="rId37"/>
    <p:sldId id="281" r:id="rId38"/>
    <p:sldId id="282" r:id="rId39"/>
    <p:sldId id="287" r:id="rId40"/>
    <p:sldId id="288" r:id="rId41"/>
    <p:sldId id="289" r:id="rId42"/>
    <p:sldId id="290" r:id="rId43"/>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303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0B47900-DA13-4445-8844-7926AFE31A47}" type="datetimeFigureOut">
              <a:rPr lang="fa-IR" smtClean="0"/>
              <a:t>15/08/1446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223627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0B47900-DA13-4445-8844-7926AFE31A47}" type="datetimeFigureOut">
              <a:rPr lang="fa-IR" smtClean="0"/>
              <a:t>15/08/1446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187007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0B47900-DA13-4445-8844-7926AFE31A47}" type="datetimeFigureOut">
              <a:rPr lang="fa-IR" smtClean="0"/>
              <a:t>15/08/1446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286746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0B47900-DA13-4445-8844-7926AFE31A47}" type="datetimeFigureOut">
              <a:rPr lang="fa-IR" smtClean="0"/>
              <a:t>15/08/1446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18577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47900-DA13-4445-8844-7926AFE31A47}" type="datetimeFigureOut">
              <a:rPr lang="fa-IR" smtClean="0"/>
              <a:t>15/08/1446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276788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0B47900-DA13-4445-8844-7926AFE31A47}" type="datetimeFigureOut">
              <a:rPr lang="fa-IR" smtClean="0"/>
              <a:t>15/08/1446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255143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0B47900-DA13-4445-8844-7926AFE31A47}" type="datetimeFigureOut">
              <a:rPr lang="fa-IR" smtClean="0"/>
              <a:t>15/08/1446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421519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0B47900-DA13-4445-8844-7926AFE31A47}" type="datetimeFigureOut">
              <a:rPr lang="fa-IR" smtClean="0"/>
              <a:t>15/08/1446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110415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47900-DA13-4445-8844-7926AFE31A47}" type="datetimeFigureOut">
              <a:rPr lang="fa-IR" smtClean="0"/>
              <a:t>15/08/1446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360038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47900-DA13-4445-8844-7926AFE31A47}" type="datetimeFigureOut">
              <a:rPr lang="fa-IR" smtClean="0"/>
              <a:t>15/08/1446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116590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47900-DA13-4445-8844-7926AFE31A47}" type="datetimeFigureOut">
              <a:rPr lang="fa-IR" smtClean="0"/>
              <a:t>15/08/1446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6CA8ED-71A0-4A28-9984-187A76C138F2}" type="slidenum">
              <a:rPr lang="fa-IR" smtClean="0"/>
              <a:t>‹#›</a:t>
            </a:fld>
            <a:endParaRPr lang="fa-IR"/>
          </a:p>
        </p:txBody>
      </p:sp>
    </p:spTree>
    <p:extLst>
      <p:ext uri="{BB962C8B-B14F-4D97-AF65-F5344CB8AC3E}">
        <p14:creationId xmlns:p14="http://schemas.microsoft.com/office/powerpoint/2010/main" val="381582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0B47900-DA13-4445-8844-7926AFE31A47}" type="datetimeFigureOut">
              <a:rPr lang="fa-IR" smtClean="0"/>
              <a:t>15/08/1446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B6CA8ED-71A0-4A28-9984-187A76C138F2}" type="slidenum">
              <a:rPr lang="fa-IR" smtClean="0"/>
              <a:t>‹#›</a:t>
            </a:fld>
            <a:endParaRPr lang="fa-IR"/>
          </a:p>
        </p:txBody>
      </p:sp>
    </p:spTree>
    <p:extLst>
      <p:ext uri="{BB962C8B-B14F-4D97-AF65-F5344CB8AC3E}">
        <p14:creationId xmlns:p14="http://schemas.microsoft.com/office/powerpoint/2010/main" val="2820577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Nazanin" panose="00000400000000000000" pitchFamily="2" charset="-78"/>
              </a:rPr>
              <a:t>عنوان مقاله</a:t>
            </a:r>
            <a:r>
              <a:rPr lang="fa-IR" smtClean="0">
                <a:cs typeface="B Nazanin" panose="00000400000000000000" pitchFamily="2" charset="-78"/>
              </a:rPr>
              <a:t>: درباره تئاتر عرب</a:t>
            </a:r>
            <a:endParaRPr lang="fa-IR">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a:t>
            </a:r>
            <a:r>
              <a:rPr lang="fa-IR" smtClean="0">
                <a:cs typeface="B Nazanin" panose="00000400000000000000" pitchFamily="2" charset="-78"/>
              </a:rPr>
              <a:t>: ریاض عصمت</a:t>
            </a:r>
          </a:p>
          <a:p>
            <a:r>
              <a:rPr lang="fa-IR" smtClean="0">
                <a:cs typeface="B Nazanin" panose="00000400000000000000" pitchFamily="2" charset="-78"/>
              </a:rPr>
              <a:t>کارگردان، منتقد و نمایشنامه نویس سوری</a:t>
            </a:r>
          </a:p>
          <a:p>
            <a:r>
              <a:rPr lang="fa-IR" smtClean="0">
                <a:solidFill>
                  <a:srgbClr val="FF0000"/>
                </a:solidFill>
                <a:cs typeface="B Nazanin" panose="00000400000000000000" pitchFamily="2" charset="-78"/>
              </a:rPr>
              <a:t>ترجمه: </a:t>
            </a:r>
            <a:r>
              <a:rPr lang="fa-IR" smtClean="0">
                <a:cs typeface="B Nazanin" panose="00000400000000000000" pitchFamily="2" charset="-78"/>
              </a:rPr>
              <a:t>قاسم غریفی</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57224" y="3260367"/>
            <a:ext cx="2001570" cy="2768005"/>
          </a:xfrm>
          <a:prstGeom prst="rect">
            <a:avLst/>
          </a:prstGeom>
        </p:spPr>
      </p:pic>
      <p:sp>
        <p:nvSpPr>
          <p:cNvPr id="5" name="TextBox 4"/>
          <p:cNvSpPr txBox="1"/>
          <p:nvPr/>
        </p:nvSpPr>
        <p:spPr>
          <a:xfrm>
            <a:off x="2940148" y="5064369"/>
            <a:ext cx="120982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ریاض عصمت</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05847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77908" y="1909677"/>
            <a:ext cx="2615868" cy="3492318"/>
          </a:xfrm>
        </p:spPr>
      </p:pic>
      <p:sp>
        <p:nvSpPr>
          <p:cNvPr id="7" name="TextBox 6"/>
          <p:cNvSpPr txBox="1"/>
          <p:nvPr/>
        </p:nvSpPr>
        <p:spPr>
          <a:xfrm>
            <a:off x="8348814" y="5620984"/>
            <a:ext cx="1674055"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علی الکسار</a:t>
            </a:r>
            <a:endParaRPr lang="fa-IR">
              <a:solidFill>
                <a:srgbClr val="FF0000"/>
              </a:solidFill>
            </a:endParaRPr>
          </a:p>
        </p:txBody>
      </p:sp>
      <p:pic>
        <p:nvPicPr>
          <p:cNvPr id="8" name="Picture 7"/>
          <p:cNvPicPr>
            <a:picLocks noChangeAspect="1"/>
          </p:cNvPicPr>
          <p:nvPr/>
        </p:nvPicPr>
        <p:blipFill>
          <a:blip r:embed="rId3"/>
          <a:stretch>
            <a:fillRect/>
          </a:stretch>
        </p:blipFill>
        <p:spPr>
          <a:xfrm>
            <a:off x="4178104" y="1909677"/>
            <a:ext cx="2518116" cy="3492318"/>
          </a:xfrm>
          <a:prstGeom prst="rect">
            <a:avLst/>
          </a:prstGeom>
        </p:spPr>
      </p:pic>
      <p:sp>
        <p:nvSpPr>
          <p:cNvPr id="9" name="TextBox 8"/>
          <p:cNvSpPr txBox="1"/>
          <p:nvPr/>
        </p:nvSpPr>
        <p:spPr>
          <a:xfrm>
            <a:off x="4682621" y="5620984"/>
            <a:ext cx="1702191"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فاطمه رشدی</a:t>
            </a:r>
            <a:endParaRPr lang="fa-IR">
              <a:solidFill>
                <a:srgbClr val="FF0000"/>
              </a:solidFill>
            </a:endParaRPr>
          </a:p>
        </p:txBody>
      </p:sp>
      <p:pic>
        <p:nvPicPr>
          <p:cNvPr id="10" name="Picture 9"/>
          <p:cNvPicPr>
            <a:picLocks noChangeAspect="1"/>
          </p:cNvPicPr>
          <p:nvPr/>
        </p:nvPicPr>
        <p:blipFill>
          <a:blip r:embed="rId4"/>
          <a:stretch>
            <a:fillRect/>
          </a:stretch>
        </p:blipFill>
        <p:spPr>
          <a:xfrm>
            <a:off x="838200" y="1909677"/>
            <a:ext cx="2241531" cy="3492318"/>
          </a:xfrm>
          <a:prstGeom prst="rect">
            <a:avLst/>
          </a:prstGeom>
        </p:spPr>
      </p:pic>
      <p:sp>
        <p:nvSpPr>
          <p:cNvPr id="14" name="TextBox 13"/>
          <p:cNvSpPr txBox="1"/>
          <p:nvPr/>
        </p:nvSpPr>
        <p:spPr>
          <a:xfrm>
            <a:off x="1199309" y="5620984"/>
            <a:ext cx="1519311" cy="523220"/>
          </a:xfrm>
          <a:prstGeom prst="rect">
            <a:avLst/>
          </a:prstGeom>
          <a:noFill/>
        </p:spPr>
        <p:txBody>
          <a:bodyPr wrap="square" rtlCol="1">
            <a:spAutoFit/>
          </a:bodyPr>
          <a:lstStyle/>
          <a:p>
            <a:r>
              <a:rPr lang="fa-IR" sz="2800">
                <a:solidFill>
                  <a:srgbClr val="FF0000"/>
                </a:solidFill>
                <a:cs typeface="B Nazanin" panose="00000400000000000000" pitchFamily="2" charset="-78"/>
              </a:rPr>
              <a:t>سید درویش</a:t>
            </a:r>
            <a:endParaRPr lang="fa-IR">
              <a:solidFill>
                <a:srgbClr val="FF0000"/>
              </a:solidFill>
            </a:endParaRPr>
          </a:p>
        </p:txBody>
      </p:sp>
    </p:spTree>
    <p:extLst>
      <p:ext uri="{BB962C8B-B14F-4D97-AF65-F5344CB8AC3E}">
        <p14:creationId xmlns:p14="http://schemas.microsoft.com/office/powerpoint/2010/main" val="136797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 در اقتباس و تهیه می توان «</a:t>
            </a:r>
            <a:r>
              <a:rPr lang="fa-IR" b="1">
                <a:solidFill>
                  <a:srgbClr val="FF0000"/>
                </a:solidFill>
                <a:cs typeface="B Nazanin" panose="00000400000000000000" pitchFamily="2" charset="-78"/>
              </a:rPr>
              <a:t>امین عطاء الله </a:t>
            </a:r>
            <a:r>
              <a:rPr lang="fa-IR" b="1" smtClean="0">
                <a:solidFill>
                  <a:srgbClr val="FF0000"/>
                </a:solidFill>
                <a:cs typeface="B Nazanin" panose="00000400000000000000" pitchFamily="2" charset="-78"/>
              </a:rPr>
              <a:t>مصری</a:t>
            </a:r>
            <a:r>
              <a:rPr lang="fa-IR" smtClean="0">
                <a:cs typeface="B Nazanin" panose="00000400000000000000" pitchFamily="2" charset="-78"/>
              </a:rPr>
              <a:t>» </a:t>
            </a:r>
            <a:r>
              <a:rPr lang="fa-IR">
                <a:cs typeface="B Nazanin" panose="00000400000000000000" pitchFamily="2" charset="-78"/>
              </a:rPr>
              <a:t>که شخصیت «</a:t>
            </a:r>
            <a:r>
              <a:rPr lang="fa-IR" b="1">
                <a:solidFill>
                  <a:srgbClr val="FF0000"/>
                </a:solidFill>
                <a:cs typeface="B Nazanin" panose="00000400000000000000" pitchFamily="2" charset="-78"/>
              </a:rPr>
              <a:t>کشکش بک</a:t>
            </a:r>
            <a:r>
              <a:rPr lang="fa-IR">
                <a:cs typeface="B Nazanin" panose="00000400000000000000" pitchFamily="2" charset="-78"/>
              </a:rPr>
              <a:t>»  را از نجیب الریحانی اقتباس کرده و همچنین عبدالطیف فتحی، اما این کمدی ها علیرغم بازگویی بعضی از حقایق اجتماعی که باعث خشم سلطه استعمار قرار گرفت در برابر نیازهای مادی ، مطلوب کارهای تجاری و بازاری بود. اما این حرکت پل شروع بود و ایثارگری هنرمندان جبران ناپذیر </a:t>
            </a:r>
            <a:r>
              <a:rPr lang="fa-IR" smtClean="0">
                <a:cs typeface="B Nazanin" panose="00000400000000000000" pitchFamily="2" charset="-78"/>
              </a:rPr>
              <a:t>است، </a:t>
            </a:r>
            <a:r>
              <a:rPr lang="fa-IR">
                <a:cs typeface="B Nazanin" panose="00000400000000000000" pitchFamily="2" charset="-78"/>
              </a:rPr>
              <a:t>اما این حیقت این است که آن </a:t>
            </a:r>
            <a:r>
              <a:rPr lang="fa-IR" smtClean="0">
                <a:cs typeface="B Nazanin" panose="00000400000000000000" pitchFamily="2" charset="-78"/>
              </a:rPr>
              <a:t>را پایه </a:t>
            </a:r>
            <a:r>
              <a:rPr lang="fa-IR">
                <a:cs typeface="B Nazanin" panose="00000400000000000000" pitchFamily="2" charset="-78"/>
              </a:rPr>
              <a:t>هنری و اصالتی که تحقق ناپذیر یافت  زیربنایی نبود که در هویت بخشیدن به تئاتر امروز عرب بتواند سهیم باشد، چرا حرکت تئاتری عرب گرفتار نوع دیگری از گسیختگی گردید که سراسر </a:t>
            </a:r>
            <a:r>
              <a:rPr lang="fa-IR" smtClean="0">
                <a:cs typeface="B Nazanin" panose="00000400000000000000" pitchFamily="2" charset="-78"/>
              </a:rPr>
              <a:t>مصر </a:t>
            </a:r>
            <a:r>
              <a:rPr lang="fa-IR">
                <a:cs typeface="B Nazanin" panose="00000400000000000000" pitchFamily="2" charset="-78"/>
              </a:rPr>
              <a:t>را فرا گرفت، و تقلید را پایه و اساس خود قرار داد که نمایش های قدیم آن را آذین بسته بود. </a:t>
            </a:r>
          </a:p>
          <a:p>
            <a:pPr algn="just"/>
            <a:endParaRPr lang="fa-IR">
              <a:cs typeface="B Nazanin" panose="00000400000000000000" pitchFamily="2" charset="-78"/>
            </a:endParaRPr>
          </a:p>
        </p:txBody>
      </p:sp>
      <p:sp>
        <p:nvSpPr>
          <p:cNvPr id="4" name="Flowchart: Process 3"/>
          <p:cNvSpPr/>
          <p:nvPr/>
        </p:nvSpPr>
        <p:spPr>
          <a:xfrm>
            <a:off x="838200" y="4881490"/>
            <a:ext cx="3052689" cy="92846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تقلید را پایه و اساس خود قرار داد</a:t>
            </a:r>
            <a:endParaRPr lang="fa-IR"/>
          </a:p>
        </p:txBody>
      </p:sp>
    </p:spTree>
    <p:extLst>
      <p:ext uri="{BB962C8B-B14F-4D97-AF65-F5344CB8AC3E}">
        <p14:creationId xmlns:p14="http://schemas.microsoft.com/office/powerpoint/2010/main" val="314742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دوران اقتباس و تقلید</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تراژدی نیز چنین شیوه ای را برگزید و پیشه خود ساخت، البته با دو خط مشی متفاوت، خط مشی اول «باز سازی»  آداپته شده از ملودرام های ایتالیایی و فرانسوی که تم آنها سخن  از غم و اندوه و آن حسرتی که از سینه سوزان خرده بورژواها بر می خاست و تماشاگران به حال ان ها اشک می ریختند، </a:t>
            </a:r>
            <a:endParaRPr lang="fa-IR">
              <a:cs typeface="B Nazanin" panose="00000400000000000000" pitchFamily="2" charset="-78"/>
            </a:endParaRPr>
          </a:p>
        </p:txBody>
      </p:sp>
      <p:sp>
        <p:nvSpPr>
          <p:cNvPr id="4" name="Flowchart: Process 3"/>
          <p:cNvSpPr/>
          <p:nvPr/>
        </p:nvSpPr>
        <p:spPr>
          <a:xfrm>
            <a:off x="838200" y="4523498"/>
            <a:ext cx="3727939" cy="94378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آداپته شده از ملودرام های ایتالیایی و فرانسوی</a:t>
            </a:r>
            <a:endParaRPr lang="fa-IR"/>
          </a:p>
        </p:txBody>
      </p:sp>
    </p:spTree>
    <p:extLst>
      <p:ext uri="{BB962C8B-B14F-4D97-AF65-F5344CB8AC3E}">
        <p14:creationId xmlns:p14="http://schemas.microsoft.com/office/powerpoint/2010/main" val="77378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سوگ مرگ زنی نشستن یا قهرمانی که به مصیبتی گرفتار آمده یا تاجر محترمی که ورشکست شده  یا جوانی که عاشق دختری ثروتمند است و خانواده دختر به ازدواج آنها رضایت نمی دهد، این نمایشنامه ها قلب تماشاگران را می لرزاند و عواطفشان را به هیجان می آورد،  اما در محتوی و جوهر این گونه نمایشنامه هیچگونه اثری از دگرگون سازی و یا مبارزه و یا هشدار دیده نمی شد، دیدگاه این نمایشنامه ها هیچ گاه فراتر از محدوده بازسازی تعیین شد نمی رفت  و معتقد به توزان طبقاتی بود و این طبقه مرفه بود که عدالت را به دست خود به فقرا هده می کردند اما شرایط و </a:t>
            </a:r>
            <a:r>
              <a:rPr lang="fa-IR" smtClean="0">
                <a:cs typeface="B Nazanin" panose="00000400000000000000" pitchFamily="2" charset="-78"/>
              </a:rPr>
              <a:t>انگیزه </a:t>
            </a:r>
            <a:r>
              <a:rPr lang="fa-IR">
                <a:cs typeface="B Nazanin" panose="00000400000000000000" pitchFamily="2" charset="-78"/>
              </a:rPr>
              <a:t>های رفتاری شخصیت  ها کاملا فردی و تصادفا اتفاق می </a:t>
            </a:r>
            <a:r>
              <a:rPr lang="fa-IR" smtClean="0">
                <a:cs typeface="B Nazanin" panose="00000400000000000000" pitchFamily="2" charset="-78"/>
              </a:rPr>
              <a:t>افتاد. چنانچه یوسف وهبی، بازیگر بزرگ در تئاتر پیشرو، با این مساله را با قوت هر چه تمام تر به نمایش گذاشت. </a:t>
            </a:r>
            <a:endParaRPr lang="fa-IR">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68694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800298" y="1825625"/>
            <a:ext cx="5553501" cy="4351338"/>
          </a:xfrm>
        </p:spPr>
        <p:txBody>
          <a:bodyPr/>
          <a:lstStyle/>
          <a:p>
            <a:pPr algn="just"/>
            <a:r>
              <a:rPr lang="fa-IR" smtClean="0">
                <a:cs typeface="B Nazanin" panose="00000400000000000000" pitchFamily="2" charset="-78"/>
              </a:rPr>
              <a:t>اما خط مشی دوم به اجرای آثار کلاسیک نمایشنامه نویسان بزرگی چون سوفوکل و شکسپیر و راسین و مولیر پرداخت و ان ها را در اروپا نیز به نمایش گذاشتند. از جمله پیروان این خط مشی می بایست اثر جورج ابیض از مصر و «عبدالوهاب السعود» از سوریه نام برد.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92300"/>
            <a:ext cx="2232546" cy="3085822"/>
          </a:xfrm>
          <a:prstGeom prst="rect">
            <a:avLst/>
          </a:prstGeom>
        </p:spPr>
      </p:pic>
      <p:sp>
        <p:nvSpPr>
          <p:cNvPr id="5" name="TextBox 4"/>
          <p:cNvSpPr txBox="1"/>
          <p:nvPr/>
        </p:nvSpPr>
        <p:spPr>
          <a:xfrm>
            <a:off x="1331580" y="5308978"/>
            <a:ext cx="1296537"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ژان راسین</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3590925" y="1892300"/>
            <a:ext cx="1936418" cy="3056128"/>
          </a:xfrm>
          <a:prstGeom prst="rect">
            <a:avLst/>
          </a:prstGeom>
        </p:spPr>
      </p:pic>
      <p:sp>
        <p:nvSpPr>
          <p:cNvPr id="7" name="TextBox 6"/>
          <p:cNvSpPr txBox="1"/>
          <p:nvPr/>
        </p:nvSpPr>
        <p:spPr>
          <a:xfrm>
            <a:off x="3965456" y="5308978"/>
            <a:ext cx="1187355"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جورج ابیض</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74110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362178" y="1825625"/>
            <a:ext cx="7991622" cy="4351338"/>
          </a:xfrm>
        </p:spPr>
        <p:txBody>
          <a:bodyPr>
            <a:normAutofit/>
          </a:bodyPr>
          <a:lstStyle/>
          <a:p>
            <a:pPr algn="just"/>
            <a:r>
              <a:rPr lang="fa-IR" smtClean="0">
                <a:cs typeface="B Nazanin" panose="00000400000000000000" pitchFamily="2" charset="-78"/>
              </a:rPr>
              <a:t>اما مشهورترین  آثار آن هایی که با اینکه شرایط اجتماعی غرب را بازگو می کردند اما جنبه بومی یافتند، مانند شخصیت «</a:t>
            </a:r>
            <a:r>
              <a:rPr lang="fa-IR" b="1" smtClean="0">
                <a:solidFill>
                  <a:srgbClr val="FF0000"/>
                </a:solidFill>
                <a:cs typeface="B Nazanin" panose="00000400000000000000" pitchFamily="2" charset="-78"/>
              </a:rPr>
              <a:t>هارپاگون</a:t>
            </a:r>
            <a:r>
              <a:rPr lang="fa-IR" smtClean="0">
                <a:cs typeface="B Nazanin" panose="00000400000000000000" pitchFamily="2" charset="-78"/>
              </a:rPr>
              <a:t>» </a:t>
            </a:r>
            <a:r>
              <a:rPr lang="fa-IR" b="1" smtClean="0">
                <a:solidFill>
                  <a:srgbClr val="FF0000"/>
                </a:solidFill>
                <a:cs typeface="B Nazanin" panose="00000400000000000000" pitchFamily="2" charset="-78"/>
              </a:rPr>
              <a:t>مولیر</a:t>
            </a:r>
            <a:r>
              <a:rPr lang="fa-IR" smtClean="0">
                <a:cs typeface="B Nazanin" panose="00000400000000000000" pitchFamily="2" charset="-78"/>
              </a:rPr>
              <a:t> که تزد اعراب تحت عنوان شخصی «</a:t>
            </a:r>
            <a:r>
              <a:rPr lang="fa-IR" b="1" smtClean="0">
                <a:solidFill>
                  <a:srgbClr val="FF0000"/>
                </a:solidFill>
                <a:cs typeface="B Nazanin" panose="00000400000000000000" pitchFamily="2" charset="-78"/>
              </a:rPr>
              <a:t>طرطوف</a:t>
            </a:r>
            <a:r>
              <a:rPr lang="fa-IR" smtClean="0">
                <a:cs typeface="B Nazanin" panose="00000400000000000000" pitchFamily="2" charset="-78"/>
              </a:rPr>
              <a:t>» که سمبل پیرمردی حریص و آزمند و نابودکننده مطرح می نامد. علیرغم شرایط سیاسی و مذهبی خاص و عدم آشنایی بعضی از هنرمندان با زبان خارجی، و فقر مالی گروه های تئاتری که تنها به خود متکی بودند و تنها پذیرش مردم هدفشان بود و تجارت با این هنر را مردود می شمردند،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535360" cy="2535360"/>
          </a:xfrm>
          <a:prstGeom prst="rect">
            <a:avLst/>
          </a:prstGeom>
        </p:spPr>
      </p:pic>
      <p:sp>
        <p:nvSpPr>
          <p:cNvPr id="5" name="TextBox 4"/>
          <p:cNvSpPr txBox="1"/>
          <p:nvPr/>
        </p:nvSpPr>
        <p:spPr>
          <a:xfrm>
            <a:off x="1448972" y="4754880"/>
            <a:ext cx="1294228"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مولیر</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125006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هنرمندان راستین تئاتر عرب توانستند نهال تئاتر راستین را در آن زمین بایر بکارند، فقر و گرسنگی و اهانت ها را بر خود هموار کردند. وجود تئاترشان در حد توان خود و با آن شرایط حرکتی شجاعانه بود، و تنها نیت آن ها اصلاح جامعه و روشنگری بود و بدون شک امروز اگر محکمه ای بخواهد برای آن ها بر پا شود می بایست تمام ان شرایط را در نظر داشته باشد، چرا که حرکت آنها حرکتی پیشرو بوده و به همین دلیل ارتجاع و استعمار از آغاز کار تا پایان به ستیز و نبرد با آن ها برخاست، اما آن ها چون سیمرغ (عنقا) بر می خاستند و از دل خاکستری شعله ور می </a:t>
            </a:r>
            <a:r>
              <a:rPr lang="fa-IR" smtClean="0">
                <a:cs typeface="B Nazanin" panose="00000400000000000000" pitchFamily="2" charset="-78"/>
              </a:rPr>
              <a:t>شدند</a:t>
            </a:r>
            <a:endParaRPr lang="fa-IR">
              <a:cs typeface="B Nazanin" panose="00000400000000000000" pitchFamily="2" charset="-78"/>
            </a:endParaRPr>
          </a:p>
        </p:txBody>
      </p:sp>
      <p:sp>
        <p:nvSpPr>
          <p:cNvPr id="4" name="Flowchart: Process 3"/>
          <p:cNvSpPr/>
          <p:nvPr/>
        </p:nvSpPr>
        <p:spPr>
          <a:xfrm>
            <a:off x="1201003" y="4790364"/>
            <a:ext cx="3548418" cy="90075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اصلاح جامعه و روشنگری</a:t>
            </a:r>
            <a:endParaRPr lang="fa-IR"/>
          </a:p>
        </p:txBody>
      </p:sp>
    </p:spTree>
    <p:extLst>
      <p:ext uri="{BB962C8B-B14F-4D97-AF65-F5344CB8AC3E}">
        <p14:creationId xmlns:p14="http://schemas.microsoft.com/office/powerpoint/2010/main" val="371467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 در تئاتر امروز عرب تجارب دیگری نیز افزوده شده و برای قانونمندی و اصالت بخشیدن آن </a:t>
            </a:r>
            <a:r>
              <a:rPr lang="fa-IR" smtClean="0">
                <a:cs typeface="B Nazanin" panose="00000400000000000000" pitchFamily="2" charset="-78"/>
              </a:rPr>
              <a:t>از </a:t>
            </a:r>
            <a:r>
              <a:rPr lang="fa-IR">
                <a:cs typeface="B Nazanin" panose="00000400000000000000" pitchFamily="2" charset="-78"/>
              </a:rPr>
              <a:t>نقطه آغاز پا فراتر گذاشته است. چرا که تئاتر زمانه تئاتر تراژدی- کمیک و سرگرمی اشک آور است، تئاتر نکبت است و سقوط، تئاتری پرخاشگر بر هرگونه خلاف کاری و جداسازی و فروپاشی است، چرا که در راستای بعد انسانی و جهانیش می بایست </a:t>
            </a:r>
            <a:r>
              <a:rPr lang="fa-IR" smtClean="0">
                <a:cs typeface="B Nazanin" panose="00000400000000000000" pitchFamily="2" charset="-78"/>
              </a:rPr>
              <a:t>تجسم هنر </a:t>
            </a:r>
            <a:r>
              <a:rPr lang="fa-IR">
                <a:cs typeface="B Nazanin" panose="00000400000000000000" pitchFamily="2" charset="-78"/>
              </a:rPr>
              <a:t>و اندیشه باشد. </a:t>
            </a:r>
          </a:p>
          <a:p>
            <a:pPr algn="just"/>
            <a:endParaRPr lang="fa-IR">
              <a:cs typeface="B Nazanin" panose="00000400000000000000" pitchFamily="2" charset="-78"/>
            </a:endParaRPr>
          </a:p>
        </p:txBody>
      </p:sp>
      <p:sp>
        <p:nvSpPr>
          <p:cNvPr id="4" name="Flowchart: Process 3"/>
          <p:cNvSpPr/>
          <p:nvPr/>
        </p:nvSpPr>
        <p:spPr>
          <a:xfrm>
            <a:off x="1364566" y="4164037"/>
            <a:ext cx="3854548" cy="1294228"/>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قانونمندی و اصالت بخشیدن آن</a:t>
            </a:r>
            <a:endParaRPr lang="fa-IR"/>
          </a:p>
        </p:txBody>
      </p:sp>
    </p:spTree>
    <p:extLst>
      <p:ext uri="{BB962C8B-B14F-4D97-AF65-F5344CB8AC3E}">
        <p14:creationId xmlns:p14="http://schemas.microsoft.com/office/powerpoint/2010/main" val="263733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معنی قانون مند بودن و زمان تحقق آن</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معنی قانون مند چیست؟ آیا بازگشت به شکل های اولیه تئاتر است که تنها به اجرای مراسم مذهبی، نقالی، سایه بازی، عروسکی، تعزیه خوانی و غیره است؟ یا بازگرداندن اصولی است که نهضت تئات رعرب ما یک قرن پیش بنا نهاد؟ و با الهام گرفتن از گنجینه تاریخی، ادبیات کلاسیک اسطوره ای وحماسه سرایی و سیرت ها است؟ </a:t>
            </a:r>
          </a:p>
        </p:txBody>
      </p:sp>
    </p:spTree>
    <p:extLst>
      <p:ext uri="{BB962C8B-B14F-4D97-AF65-F5344CB8AC3E}">
        <p14:creationId xmlns:p14="http://schemas.microsoft.com/office/powerpoint/2010/main" val="218715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پرسش ها به قدری روشن است که می توان تئاتر در منطقه را به سه مرحله تقسیم کرد: </a:t>
            </a:r>
            <a:r>
              <a:rPr lang="fa-IR" b="1">
                <a:solidFill>
                  <a:srgbClr val="FF0000"/>
                </a:solidFill>
                <a:cs typeface="B Nazanin" panose="00000400000000000000" pitchFamily="2" charset="-78"/>
              </a:rPr>
              <a:t>مرحله اول: </a:t>
            </a:r>
            <a:r>
              <a:rPr lang="fa-IR">
                <a:cs typeface="B Nazanin" panose="00000400000000000000" pitchFamily="2" charset="-78"/>
              </a:rPr>
              <a:t>اداب و رسوم بابلیان و فرعونیان و فینیقیان (و ملل دیگر) </a:t>
            </a:r>
            <a:r>
              <a:rPr lang="fa-IR" b="1">
                <a:solidFill>
                  <a:srgbClr val="FF0000"/>
                </a:solidFill>
                <a:cs typeface="B Nazanin" panose="00000400000000000000" pitchFamily="2" charset="-78"/>
              </a:rPr>
              <a:t>مرحله دوم</a:t>
            </a:r>
            <a:r>
              <a:rPr lang="fa-IR">
                <a:cs typeface="B Nazanin" panose="00000400000000000000" pitchFamily="2" charset="-78"/>
              </a:rPr>
              <a:t>: دوره اسلام که دارای طبیعت ادبی سرایشی است که به روایت های حضوری و زنده(نقالی یا مجالسی) استوار است یا دارای طبیعت صرفا مذهبی هستند مانند شرح واقعه شهادت امام حسین (ع) در کربلا، </a:t>
            </a:r>
            <a:r>
              <a:rPr lang="fa-IR" b="1">
                <a:solidFill>
                  <a:srgbClr val="FF0000"/>
                </a:solidFill>
                <a:cs typeface="B Nazanin" panose="00000400000000000000" pitchFamily="2" charset="-78"/>
              </a:rPr>
              <a:t>مرحله سوم: </a:t>
            </a:r>
            <a:r>
              <a:rPr lang="fa-IR">
                <a:cs typeface="B Nazanin" panose="00000400000000000000" pitchFamily="2" charset="-78"/>
              </a:rPr>
              <a:t>مرحله ای که به وسیله هنرمندان لبنان و سوریه در قرن گذشته پایه گذاری شد. </a:t>
            </a:r>
          </a:p>
        </p:txBody>
      </p:sp>
    </p:spTree>
    <p:extLst>
      <p:ext uri="{BB962C8B-B14F-4D97-AF65-F5344CB8AC3E}">
        <p14:creationId xmlns:p14="http://schemas.microsoft.com/office/powerpoint/2010/main" val="334841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اساسی ترین مسئله که تئاترعرب با آن روبرو است این است که وقتی شخصی به گذشته می نگرد پایگاهی مطمئن نمی یابد تا بر آن اعتماد کند، سیراب شود و آن را در قالب امروز پرورش دهد، پس واجب است که دست اندرکاران تئاتر- نمایشنامه نویسان و کارگردانان خود  از ابتدا شروع کنند و برای آن گذشته طرحی نو در اندازند،</a:t>
            </a:r>
            <a:r>
              <a:rPr lang="fa-IR" b="1" smtClean="0">
                <a:solidFill>
                  <a:srgbClr val="FF0000"/>
                </a:solidFill>
                <a:cs typeface="B Nazanin" panose="00000400000000000000" pitchFamily="2" charset="-78"/>
              </a:rPr>
              <a:t> چرا که گذشته چیزی جز نمایش های ابتدایی مانند تئاتر، مایه، خیمه شب بازی، جعبه سحر آمیز و عروسکی و نقالی و تعزیه خوانی برایمان به ارث نگذاشته است</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727434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حقیقت این است که تئاتر عرب و این عیب نیست که بخواهیم خود را به نادانی بزنیم، تئاتری با اصول اشفته است، به همین دلیل واژه «</a:t>
            </a:r>
            <a:r>
              <a:rPr lang="fa-IR" b="1" smtClean="0">
                <a:solidFill>
                  <a:srgbClr val="FF0000"/>
                </a:solidFill>
                <a:cs typeface="B Nazanin" panose="00000400000000000000" pitchFamily="2" charset="-78"/>
              </a:rPr>
              <a:t>قانون مندی</a:t>
            </a:r>
            <a:r>
              <a:rPr lang="fa-IR" smtClean="0">
                <a:cs typeface="B Nazanin" panose="00000400000000000000" pitchFamily="2" charset="-78"/>
              </a:rPr>
              <a:t>» در این بحث آمده است تا بتوانیم در گذشته های دور و نزدیک خودمان کاری کنیم، و جای هیچ گونه ایرادی نیست که تئاتر امروز عرب را به عنوان نقطه شروع قانون مند کردن برای آینده قلمداد کنیم، چرا که همین امر باعث می شود ما مطالب و اهدافی را برگزینیم تا ما را در انتخاب نگرشی مشخص، با دست اندرکار مشخص یا نمایشنامه ای مشخص یاری کند. این نگرش به نظر من –همسویی کامل با تئاتر جهان که می کوشد این هنر را به عنوان هنری مستقل از هنرهای دیگر که دارای تجسمی زنده، فرم و حرکت است مطرح کند. </a:t>
            </a:r>
            <a:endParaRPr lang="fa-IR">
              <a:cs typeface="B Nazanin" panose="00000400000000000000" pitchFamily="2" charset="-78"/>
            </a:endParaRPr>
          </a:p>
        </p:txBody>
      </p:sp>
      <p:sp>
        <p:nvSpPr>
          <p:cNvPr id="4" name="Flowchart: Alternate Process 3"/>
          <p:cNvSpPr/>
          <p:nvPr/>
        </p:nvSpPr>
        <p:spPr>
          <a:xfrm>
            <a:off x="1280160" y="4979963"/>
            <a:ext cx="3446585" cy="81592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همسویی کامل با تئاتر جهان</a:t>
            </a:r>
            <a:endParaRPr lang="fa-IR"/>
          </a:p>
        </p:txBody>
      </p:sp>
    </p:spTree>
    <p:extLst>
      <p:ext uri="{BB962C8B-B14F-4D97-AF65-F5344CB8AC3E}">
        <p14:creationId xmlns:p14="http://schemas.microsoft.com/office/powerpoint/2010/main" val="1152424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باید بگوییم تئاتری که از اهداف فکری و مشکلات مردم و مسائل سیاسی دور بماند، تئاتری حاشیه ای و برای خالی نبودن عریضه است. تئاتر هنری است که کامل نمی شود مگر این که با مردم رابطه داشته باشد و قانون مندی تئاتر معاصر عرب زند کردن ارزش های تاریخی و ادبی و هنری از اسطوره گرفته تا روایت است و نمایش دهنده حرکت اولیه و موثر در قالبی معاصر باید باشد یا رهنمودهای انسانی و فراگیر تئاتر روزنامه نیست، بلکه در توان آن هست که یک تئاتر سیاسی ژرف باشد بی آنکه روزنامه شود. واقعیت این است که واژه «</a:t>
            </a:r>
            <a:r>
              <a:rPr lang="fa-IR" b="1" smtClean="0">
                <a:solidFill>
                  <a:srgbClr val="FF0000"/>
                </a:solidFill>
                <a:cs typeface="B Nazanin" panose="00000400000000000000" pitchFamily="2" charset="-78"/>
              </a:rPr>
              <a:t>قانون مندی</a:t>
            </a:r>
            <a:r>
              <a:rPr lang="fa-IR" smtClean="0">
                <a:cs typeface="B Nazanin" panose="00000400000000000000" pitchFamily="2" charset="-78"/>
              </a:rPr>
              <a:t>» تنها شامل نمی شود، بلکه با توجه به معنی آن تا مضمون امتداد نی یباد. </a:t>
            </a:r>
            <a:endParaRPr lang="fa-IR">
              <a:cs typeface="B Nazanin" panose="00000400000000000000" pitchFamily="2" charset="-78"/>
            </a:endParaRPr>
          </a:p>
        </p:txBody>
      </p:sp>
    </p:spTree>
    <p:extLst>
      <p:ext uri="{BB962C8B-B14F-4D97-AF65-F5344CB8AC3E}">
        <p14:creationId xmlns:p14="http://schemas.microsoft.com/office/powerpoint/2010/main" val="2272438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از نظر شکل می توان آن را در تجربه پیدا کردن، تجربه انتخاب و الهام گیری از شکل های مختلف نعبیری نمایشنامه های قدیمی که هنوز جذبه ها و تاثیرها و شگفتی های خود را دارد، اما از نظر مضمون همانا غوطه ور شدن در معنی وسیع این کلمه است. منظور از سیاست که در اینجا مطرح شد دارای هدفی تجاوز گرانه نیست، بلکه به عنوان پیوند اجتماعی و بالندگی و زایش در مسیر حرکت جامعه است، فارغ از هر گونه سهل انگاری و کوه نظریه های فردی و فردگرایی به طور همزمان است چرا که بخش عظیمی از نمایشنامه های عربی در نتیجه آمیزش تاریخ و اکنون به وجود آمده اند. ابتدای آن، فرار از غصه های بازمانده و با طرح جوهر کمیک و تراژیک برگرفته از اسطوره و فانتزی و حکایات ملی امتداد یافت.  </a:t>
            </a:r>
          </a:p>
          <a:p>
            <a:pPr algn="just"/>
            <a:endParaRPr lang="fa-IR">
              <a:cs typeface="B Nazanin" panose="00000400000000000000" pitchFamily="2" charset="-78"/>
            </a:endParaRPr>
          </a:p>
        </p:txBody>
      </p:sp>
      <p:sp>
        <p:nvSpPr>
          <p:cNvPr id="4" name="Flowchart: Alternate Process 3"/>
          <p:cNvSpPr/>
          <p:nvPr/>
        </p:nvSpPr>
        <p:spPr>
          <a:xfrm>
            <a:off x="1069145" y="4979963"/>
            <a:ext cx="2883877" cy="92846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اسطوره و فانتزی و حکایات ملی</a:t>
            </a:r>
            <a:endParaRPr lang="fa-IR"/>
          </a:p>
        </p:txBody>
      </p:sp>
    </p:spTree>
    <p:extLst>
      <p:ext uri="{BB962C8B-B14F-4D97-AF65-F5344CB8AC3E}">
        <p14:creationId xmlns:p14="http://schemas.microsoft.com/office/powerpoint/2010/main" val="26629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545058" y="1825625"/>
            <a:ext cx="7808742" cy="4351338"/>
          </a:xfrm>
        </p:spPr>
        <p:txBody>
          <a:bodyPr/>
          <a:lstStyle/>
          <a:p>
            <a:pPr algn="just"/>
            <a:r>
              <a:rPr lang="fa-IR" smtClean="0">
                <a:cs typeface="B Nazanin" panose="00000400000000000000" pitchFamily="2" charset="-78"/>
              </a:rPr>
              <a:t>اگر این امر تحقق یافت محدوده زمان از بین خواهد رفت، و نوآوری های ارزشمند در طول قرن ها با شکلی واحد پا به عرصه وجود خواهند گذاشت چرا که واقعه کربلا و ابوذر غفاری آینه تراژیک روزگار ماست و اسطوره ایزیس و اوزیریس یا اسطوره گیلگمش به عنوان نمایشنامه های سیاسی و فلسفی امروز در خواهند آمد، حتی حکایت ها و خرافات و سیرت ای تاریخ.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706858" cy="3171825"/>
          </a:xfrm>
          <a:prstGeom prst="rect">
            <a:avLst/>
          </a:prstGeom>
        </p:spPr>
      </p:pic>
      <p:sp>
        <p:nvSpPr>
          <p:cNvPr id="5" name="TextBox 4"/>
          <p:cNvSpPr txBox="1"/>
          <p:nvPr/>
        </p:nvSpPr>
        <p:spPr>
          <a:xfrm>
            <a:off x="1575582" y="5303520"/>
            <a:ext cx="1209821"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ایزیس</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3488122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اما گام بلندتر این است که روح این گنجینه ها در کارهای معاصرمان بیانگر هویتی روشن باشد، و این حرکت  پیشرو در تئاتر عرب دارای جایگاهی است که در جای دیگر می بایست آن را مورد بحث و بررسی قرار داد. </a:t>
            </a:r>
          </a:p>
        </p:txBody>
      </p:sp>
    </p:spTree>
    <p:extLst>
      <p:ext uri="{BB962C8B-B14F-4D97-AF65-F5344CB8AC3E}">
        <p14:creationId xmlns:p14="http://schemas.microsoft.com/office/powerpoint/2010/main" val="115928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89612" y="1825625"/>
            <a:ext cx="7464188" cy="4351338"/>
          </a:xfrm>
        </p:spPr>
        <p:txBody>
          <a:bodyPr>
            <a:normAutofit lnSpcReduction="10000"/>
          </a:bodyPr>
          <a:lstStyle/>
          <a:p>
            <a:pPr algn="just"/>
            <a:r>
              <a:rPr lang="fa-IR">
                <a:cs typeface="B Nazanin" panose="00000400000000000000" pitchFamily="2" charset="-78"/>
              </a:rPr>
              <a:t>اما هدف قانون مندی تئاتر امروز عرب در حالیکه منظور آینده این است چیست؟ هدف این است که از قانون مندی تئاتر امروز جهانی و رسالت ملی و انسانی خود دور نماند؛ یعنی از نظریه آنتونی آرتو از سویی و برتولت برشت از سوی دیگر عقب نماند، و وسیله ای پیدا کند تا با تئاتر خیابانی هند و ایتالیا و آمریکا، یا تئاتر کرونفسکی و ژآن لویی بارو و منوشکین فرانسوی، یا تجارب جوران شیلوود و پیتر بروک و غیره رابطه و  پیوند داشته باشد. این تجربه ها رابطه ای نزدیک با آنچه که عبدالرحمن کاکی  در الجزایر و «علی بن عیاد» و «المنصف السویسی» در تونس و «الطیب الصدیقی»  و «احمد الطیب الملح»  در مراکش، و «ابراهیم جلال» و «قاسم محمد» در عراق، و «آنتوان ملطقی» و «</a:t>
            </a:r>
            <a:r>
              <a:rPr lang="fa-IR">
                <a:cs typeface="B Nazanin" panose="00000400000000000000" pitchFamily="2" charset="-78"/>
              </a:rPr>
              <a:t>ریمون </a:t>
            </a:r>
            <a:r>
              <a:rPr lang="fa-IR" smtClean="0">
                <a:cs typeface="B Nazanin" panose="00000400000000000000" pitchFamily="2" charset="-78"/>
              </a:rPr>
              <a:t>جباره» </a:t>
            </a:r>
            <a:r>
              <a:rPr lang="fa-IR">
                <a:cs typeface="B Nazanin" panose="00000400000000000000" pitchFamily="2" charset="-78"/>
              </a:rPr>
              <a:t>و «منیر ابوالدبس» و «یعقوب الشراوی» در لبنان دارند.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051412" cy="2466975"/>
          </a:xfrm>
          <a:prstGeom prst="rect">
            <a:avLst/>
          </a:prstGeom>
        </p:spPr>
      </p:pic>
      <p:sp>
        <p:nvSpPr>
          <p:cNvPr id="5" name="TextBox 4"/>
          <p:cNvSpPr txBox="1"/>
          <p:nvPr/>
        </p:nvSpPr>
        <p:spPr>
          <a:xfrm>
            <a:off x="1210670" y="4599296"/>
            <a:ext cx="2306472"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المنصف السویسی</a:t>
            </a:r>
            <a:endParaRPr lang="fa-IR">
              <a:solidFill>
                <a:srgbClr val="FF0000"/>
              </a:solidFill>
            </a:endParaRPr>
          </a:p>
        </p:txBody>
      </p:sp>
    </p:spTree>
    <p:extLst>
      <p:ext uri="{BB962C8B-B14F-4D97-AF65-F5344CB8AC3E}">
        <p14:creationId xmlns:p14="http://schemas.microsoft.com/office/powerpoint/2010/main" val="287684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39758"/>
            <a:ext cx="2300785" cy="3436076"/>
          </a:xfrm>
        </p:spPr>
      </p:pic>
      <p:sp>
        <p:nvSpPr>
          <p:cNvPr id="5" name="TextBox 4"/>
          <p:cNvSpPr txBox="1"/>
          <p:nvPr/>
        </p:nvSpPr>
        <p:spPr>
          <a:xfrm>
            <a:off x="1214651" y="5609230"/>
            <a:ext cx="1364776"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ریمون جباره</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3987776" y="1839758"/>
            <a:ext cx="3829794" cy="3436076"/>
          </a:xfrm>
          <a:prstGeom prst="rect">
            <a:avLst/>
          </a:prstGeom>
        </p:spPr>
      </p:pic>
      <p:sp>
        <p:nvSpPr>
          <p:cNvPr id="7" name="TextBox 6"/>
          <p:cNvSpPr txBox="1"/>
          <p:nvPr/>
        </p:nvSpPr>
        <p:spPr>
          <a:xfrm>
            <a:off x="5001921" y="5609230"/>
            <a:ext cx="1801504"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منیر ابوالدبس</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085387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درباره کارگردانی بود، اما در رابطه با تالیف می بایست برای رسیدن به آن هدف گام به گام برای تاسیس حال می بایست متواضع  و دارای محدوده بود، تا بتوان در خلق تراژدی و کمدی عربی دارای آثاری ارزشمند و پیشرو بود. از جمله تراژدی های معروف عرب باید از آثاری </a:t>
            </a:r>
            <a:r>
              <a:rPr lang="fa-IR" smtClean="0">
                <a:cs typeface="B Nazanin" panose="00000400000000000000" pitchFamily="2" charset="-78"/>
              </a:rPr>
              <a:t>چون: </a:t>
            </a:r>
            <a:r>
              <a:rPr lang="fa-IR" smtClean="0">
                <a:cs typeface="B Nazanin" panose="00000400000000000000" pitchFamily="2" charset="-78"/>
              </a:rPr>
              <a:t>«</a:t>
            </a:r>
            <a:r>
              <a:rPr lang="fa-IR" smtClean="0">
                <a:solidFill>
                  <a:srgbClr val="FF0000"/>
                </a:solidFill>
                <a:cs typeface="B Nazanin" panose="00000400000000000000" pitchFamily="2" charset="-78"/>
              </a:rPr>
              <a:t>سالم هوسباز</a:t>
            </a:r>
            <a:r>
              <a:rPr lang="fa-IR" smtClean="0">
                <a:cs typeface="B Nazanin" panose="00000400000000000000" pitchFamily="2" charset="-78"/>
              </a:rPr>
              <a:t>» نوشته «آلفرد فرج» </a:t>
            </a:r>
            <a:endParaRPr lang="fa-IR" smtClean="0">
              <a:cs typeface="B Nazanin" panose="00000400000000000000" pitchFamily="2" charset="-78"/>
            </a:endParaRPr>
          </a:p>
          <a:p>
            <a:pPr algn="just"/>
            <a:r>
              <a:rPr lang="fa-IR" smtClean="0">
                <a:cs typeface="B Nazanin" panose="00000400000000000000" pitchFamily="2" charset="-78"/>
              </a:rPr>
              <a:t>«</a:t>
            </a:r>
            <a:r>
              <a:rPr lang="fa-IR" smtClean="0">
                <a:solidFill>
                  <a:srgbClr val="FF0000"/>
                </a:solidFill>
                <a:cs typeface="B Nazanin" panose="00000400000000000000" pitchFamily="2" charset="-78"/>
              </a:rPr>
              <a:t>شب های دروگر</a:t>
            </a:r>
            <a:r>
              <a:rPr lang="fa-IR" smtClean="0">
                <a:cs typeface="B Nazanin" panose="00000400000000000000" pitchFamily="2" charset="-78"/>
              </a:rPr>
              <a:t>» از محمود دیاب </a:t>
            </a:r>
            <a:endParaRPr lang="fa-IR" smtClean="0">
              <a:cs typeface="B Nazanin" panose="00000400000000000000" pitchFamily="2" charset="-78"/>
            </a:endParaRPr>
          </a:p>
          <a:p>
            <a:pPr algn="just"/>
            <a:r>
              <a:rPr lang="fa-IR" smtClean="0">
                <a:cs typeface="B Nazanin" panose="00000400000000000000" pitchFamily="2" charset="-78"/>
              </a:rPr>
              <a:t> </a:t>
            </a:r>
            <a:r>
              <a:rPr lang="fa-IR" smtClean="0">
                <a:cs typeface="B Nazanin" panose="00000400000000000000" pitchFamily="2" charset="-78"/>
              </a:rPr>
              <a:t>«</a:t>
            </a:r>
            <a:r>
              <a:rPr lang="fa-IR" smtClean="0">
                <a:solidFill>
                  <a:srgbClr val="FF0000"/>
                </a:solidFill>
                <a:cs typeface="B Nazanin" panose="00000400000000000000" pitchFamily="2" charset="-78"/>
              </a:rPr>
              <a:t>آه ای شب ای ماه</a:t>
            </a:r>
            <a:r>
              <a:rPr lang="fa-IR" smtClean="0">
                <a:cs typeface="B Nazanin" panose="00000400000000000000" pitchFamily="2" charset="-78"/>
              </a:rPr>
              <a:t>» از نجیب سرور</a:t>
            </a:r>
            <a:r>
              <a:rPr lang="fa-IR" smtClean="0">
                <a:cs typeface="B Nazanin" panose="00000400000000000000" pitchFamily="2" charset="-78"/>
              </a:rPr>
              <a:t>،</a:t>
            </a:r>
          </a:p>
          <a:p>
            <a:pPr algn="just"/>
            <a:r>
              <a:rPr lang="fa-IR" smtClean="0">
                <a:cs typeface="B Nazanin" panose="00000400000000000000" pitchFamily="2" charset="-78"/>
              </a:rPr>
              <a:t> </a:t>
            </a:r>
            <a:r>
              <a:rPr lang="fa-IR" smtClean="0">
                <a:cs typeface="B Nazanin" panose="00000400000000000000" pitchFamily="2" charset="-78"/>
              </a:rPr>
              <a:t>تراژدی </a:t>
            </a:r>
            <a:r>
              <a:rPr lang="fa-IR" smtClean="0">
                <a:solidFill>
                  <a:srgbClr val="FF0000"/>
                </a:solidFill>
                <a:cs typeface="B Nazanin" panose="00000400000000000000" pitchFamily="2" charset="-78"/>
              </a:rPr>
              <a:t>حلاج</a:t>
            </a:r>
            <a:r>
              <a:rPr lang="fa-IR" smtClean="0">
                <a:cs typeface="B Nazanin" panose="00000400000000000000" pitchFamily="2" charset="-78"/>
              </a:rPr>
              <a:t>  از صلاح </a:t>
            </a:r>
            <a:r>
              <a:rPr lang="fa-IR" smtClean="0">
                <a:cs typeface="B Nazanin" panose="00000400000000000000" pitchFamily="2" charset="-78"/>
              </a:rPr>
              <a:t>عبدالصبور</a:t>
            </a:r>
          </a:p>
          <a:p>
            <a:pPr algn="just"/>
            <a:r>
              <a:rPr lang="fa-IR" smtClean="0">
                <a:cs typeface="B Nazanin" panose="00000400000000000000" pitchFamily="2" charset="-78"/>
              </a:rPr>
              <a:t> </a:t>
            </a:r>
            <a:r>
              <a:rPr lang="fa-IR" smtClean="0">
                <a:cs typeface="B Nazanin" panose="00000400000000000000" pitchFamily="2" charset="-78"/>
              </a:rPr>
              <a:t>«</a:t>
            </a:r>
            <a:r>
              <a:rPr lang="fa-IR" smtClean="0">
                <a:solidFill>
                  <a:srgbClr val="FF0000"/>
                </a:solidFill>
                <a:cs typeface="B Nazanin" panose="00000400000000000000" pitchFamily="2" charset="-78"/>
              </a:rPr>
              <a:t>حسین خروشان</a:t>
            </a:r>
            <a:r>
              <a:rPr lang="fa-IR" smtClean="0">
                <a:cs typeface="B Nazanin" panose="00000400000000000000" pitchFamily="2" charset="-78"/>
              </a:rPr>
              <a:t>» و </a:t>
            </a:r>
            <a:r>
              <a:rPr lang="fa-IR" smtClean="0">
                <a:cs typeface="B Nazanin" panose="00000400000000000000" pitchFamily="2" charset="-78"/>
              </a:rPr>
              <a:t>شهید </a:t>
            </a:r>
            <a:r>
              <a:rPr lang="fa-IR" smtClean="0">
                <a:cs typeface="B Nazanin" panose="00000400000000000000" pitchFamily="2" charset="-78"/>
              </a:rPr>
              <a:t>از عبدالرحمن الشرقاوی نام برد</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2842893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1949011"/>
            <a:ext cx="2259842" cy="3373615"/>
          </a:xfrm>
          <a:prstGeom prst="rect">
            <a:avLst/>
          </a:prstGeom>
        </p:spPr>
      </p:pic>
      <p:sp>
        <p:nvSpPr>
          <p:cNvPr id="5" name="TextBox 4"/>
          <p:cNvSpPr txBox="1"/>
          <p:nvPr/>
        </p:nvSpPr>
        <p:spPr>
          <a:xfrm>
            <a:off x="1046897" y="5580949"/>
            <a:ext cx="184244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عبدالرحمن الشرقاوی</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3588295" y="1949010"/>
            <a:ext cx="2416720" cy="3373615"/>
          </a:xfrm>
          <a:prstGeom prst="rect">
            <a:avLst/>
          </a:prstGeom>
        </p:spPr>
      </p:pic>
      <p:sp>
        <p:nvSpPr>
          <p:cNvPr id="7" name="TextBox 6"/>
          <p:cNvSpPr txBox="1"/>
          <p:nvPr/>
        </p:nvSpPr>
        <p:spPr>
          <a:xfrm>
            <a:off x="3936846" y="5580949"/>
            <a:ext cx="171961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محمود دیاب</a:t>
            </a:r>
            <a:endParaRPr lang="fa-IR" b="1">
              <a:solidFill>
                <a:srgbClr val="FF0000"/>
              </a:solidFill>
              <a:cs typeface="B Nazanin" panose="00000400000000000000" pitchFamily="2" charset="-78"/>
            </a:endParaRPr>
          </a:p>
        </p:txBody>
      </p:sp>
      <p:pic>
        <p:nvPicPr>
          <p:cNvPr id="8" name="Picture 7"/>
          <p:cNvPicPr>
            <a:picLocks noChangeAspect="1"/>
          </p:cNvPicPr>
          <p:nvPr/>
        </p:nvPicPr>
        <p:blipFill>
          <a:blip r:embed="rId4"/>
          <a:stretch>
            <a:fillRect/>
          </a:stretch>
        </p:blipFill>
        <p:spPr>
          <a:xfrm>
            <a:off x="6331423" y="1949010"/>
            <a:ext cx="2266667" cy="3373615"/>
          </a:xfrm>
          <a:prstGeom prst="rect">
            <a:avLst/>
          </a:prstGeom>
        </p:spPr>
      </p:pic>
      <p:sp>
        <p:nvSpPr>
          <p:cNvPr id="9" name="TextBox 8"/>
          <p:cNvSpPr txBox="1"/>
          <p:nvPr/>
        </p:nvSpPr>
        <p:spPr>
          <a:xfrm>
            <a:off x="6714699" y="5580949"/>
            <a:ext cx="132383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نجیب سرور</a:t>
            </a:r>
            <a:endParaRPr lang="fa-IR" b="1">
              <a:solidFill>
                <a:srgbClr val="FF0000"/>
              </a:solidFill>
              <a:cs typeface="B Nazanin" panose="00000400000000000000" pitchFamily="2" charset="-78"/>
            </a:endParaRPr>
          </a:p>
        </p:txBody>
      </p:sp>
      <p:pic>
        <p:nvPicPr>
          <p:cNvPr id="10" name="Picture 9"/>
          <p:cNvPicPr>
            <a:picLocks noChangeAspect="1"/>
          </p:cNvPicPr>
          <p:nvPr/>
        </p:nvPicPr>
        <p:blipFill>
          <a:blip r:embed="rId5"/>
          <a:stretch>
            <a:fillRect/>
          </a:stretch>
        </p:blipFill>
        <p:spPr>
          <a:xfrm>
            <a:off x="8924498" y="1949009"/>
            <a:ext cx="2239371" cy="3373615"/>
          </a:xfrm>
          <a:prstGeom prst="rect">
            <a:avLst/>
          </a:prstGeom>
        </p:spPr>
      </p:pic>
      <p:sp>
        <p:nvSpPr>
          <p:cNvPr id="11" name="TextBox 10"/>
          <p:cNvSpPr txBox="1"/>
          <p:nvPr/>
        </p:nvSpPr>
        <p:spPr>
          <a:xfrm>
            <a:off x="9245789" y="5580949"/>
            <a:ext cx="159678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صلاح عبدالصبور</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69509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در زمینه کمدی باید از </a:t>
            </a:r>
            <a:r>
              <a:rPr lang="fa-IR">
                <a:cs typeface="B Nazanin" panose="00000400000000000000" pitchFamily="2" charset="-78"/>
              </a:rPr>
              <a:t>آثاری </a:t>
            </a:r>
            <a:r>
              <a:rPr lang="fa-IR" smtClean="0">
                <a:cs typeface="B Nazanin" panose="00000400000000000000" pitchFamily="2" charset="-78"/>
              </a:rPr>
              <a:t>چون:</a:t>
            </a:r>
          </a:p>
          <a:p>
            <a:r>
              <a:rPr lang="fa-IR" smtClean="0">
                <a:cs typeface="B Nazanin" panose="00000400000000000000" pitchFamily="2" charset="-78"/>
              </a:rPr>
              <a:t> </a:t>
            </a:r>
            <a:r>
              <a:rPr lang="fa-IR">
                <a:cs typeface="B Nazanin" panose="00000400000000000000" pitchFamily="2" charset="-78"/>
              </a:rPr>
              <a:t>«</a:t>
            </a:r>
            <a:r>
              <a:rPr lang="fa-IR">
                <a:solidFill>
                  <a:srgbClr val="FF0000"/>
                </a:solidFill>
                <a:cs typeface="B Nazanin" panose="00000400000000000000" pitchFamily="2" charset="-78"/>
              </a:rPr>
              <a:t>هوش از کف داده</a:t>
            </a:r>
            <a:r>
              <a:rPr lang="fa-IR">
                <a:cs typeface="B Nazanin" panose="00000400000000000000" pitchFamily="2" charset="-78"/>
              </a:rPr>
              <a:t>» نوشته کاتب </a:t>
            </a:r>
            <a:r>
              <a:rPr lang="fa-IR">
                <a:cs typeface="B Nazanin" panose="00000400000000000000" pitchFamily="2" charset="-78"/>
              </a:rPr>
              <a:t>یاسین </a:t>
            </a:r>
            <a:endParaRPr lang="fa-IR" smtClean="0">
              <a:cs typeface="B Nazanin" panose="00000400000000000000" pitchFamily="2" charset="-78"/>
            </a:endParaRPr>
          </a:p>
          <a:p>
            <a:r>
              <a:rPr lang="fa-IR" smtClean="0">
                <a:cs typeface="B Nazanin" panose="00000400000000000000" pitchFamily="2" charset="-78"/>
              </a:rPr>
              <a:t>«</a:t>
            </a:r>
            <a:r>
              <a:rPr lang="fa-IR" smtClean="0">
                <a:solidFill>
                  <a:srgbClr val="FF0000"/>
                </a:solidFill>
                <a:cs typeface="B Nazanin" panose="00000400000000000000" pitchFamily="2" charset="-78"/>
              </a:rPr>
              <a:t>خوشبختی</a:t>
            </a:r>
            <a:r>
              <a:rPr lang="fa-IR">
                <a:cs typeface="B Nazanin" panose="00000400000000000000" pitchFamily="2" charset="-78"/>
              </a:rPr>
              <a:t>» از احمد الطیب </a:t>
            </a:r>
            <a:r>
              <a:rPr lang="fa-IR">
                <a:cs typeface="B Nazanin" panose="00000400000000000000" pitchFamily="2" charset="-78"/>
              </a:rPr>
              <a:t>العلج </a:t>
            </a:r>
            <a:endParaRPr lang="fa-IR" smtClean="0">
              <a:cs typeface="B Nazanin" panose="00000400000000000000" pitchFamily="2" charset="-78"/>
            </a:endParaRPr>
          </a:p>
          <a:p>
            <a:r>
              <a:rPr lang="fa-IR" smtClean="0">
                <a:cs typeface="B Nazanin" panose="00000400000000000000" pitchFamily="2" charset="-78"/>
              </a:rPr>
              <a:t>«</a:t>
            </a:r>
            <a:r>
              <a:rPr lang="fa-IR">
                <a:solidFill>
                  <a:srgbClr val="FF0000"/>
                </a:solidFill>
                <a:cs typeface="B Nazanin" panose="00000400000000000000" pitchFamily="2" charset="-78"/>
              </a:rPr>
              <a:t>بریال تبریزی </a:t>
            </a:r>
            <a:r>
              <a:rPr lang="fa-IR">
                <a:solidFill>
                  <a:srgbClr val="FF0000"/>
                </a:solidFill>
                <a:cs typeface="B Nazanin" panose="00000400000000000000" pitchFamily="2" charset="-78"/>
              </a:rPr>
              <a:t>و </a:t>
            </a:r>
            <a:r>
              <a:rPr lang="fa-IR" smtClean="0">
                <a:solidFill>
                  <a:srgbClr val="FF0000"/>
                </a:solidFill>
                <a:cs typeface="B Nazanin" panose="00000400000000000000" pitchFamily="2" charset="-78"/>
              </a:rPr>
              <a:t>پیروانش</a:t>
            </a:r>
            <a:r>
              <a:rPr lang="fa-IR" smtClean="0">
                <a:cs typeface="B Nazanin" panose="00000400000000000000" pitchFamily="2" charset="-78"/>
              </a:rPr>
              <a:t>» </a:t>
            </a:r>
            <a:r>
              <a:rPr lang="fa-IR">
                <a:cs typeface="B Nazanin" panose="00000400000000000000" pitchFamily="2" charset="-78"/>
              </a:rPr>
              <a:t>از آلفرد فرج</a:t>
            </a:r>
            <a:r>
              <a:rPr lang="fa-IR">
                <a:cs typeface="B Nazanin" panose="00000400000000000000" pitchFamily="2" charset="-78"/>
              </a:rPr>
              <a:t>، </a:t>
            </a:r>
            <a:endParaRPr lang="fa-IR" smtClean="0">
              <a:cs typeface="B Nazanin" panose="00000400000000000000" pitchFamily="2" charset="-78"/>
            </a:endParaRPr>
          </a:p>
          <a:p>
            <a:r>
              <a:rPr lang="fa-IR" smtClean="0">
                <a:cs typeface="B Nazanin" panose="00000400000000000000" pitchFamily="2" charset="-78"/>
              </a:rPr>
              <a:t>«</a:t>
            </a:r>
            <a:r>
              <a:rPr lang="fa-IR">
                <a:solidFill>
                  <a:srgbClr val="FF0000"/>
                </a:solidFill>
                <a:cs typeface="B Nazanin" panose="00000400000000000000" pitchFamily="2" charset="-78"/>
              </a:rPr>
              <a:t>گنجشک </a:t>
            </a:r>
            <a:r>
              <a:rPr lang="fa-IR" smtClean="0">
                <a:solidFill>
                  <a:srgbClr val="FF0000"/>
                </a:solidFill>
                <a:cs typeface="B Nazanin" panose="00000400000000000000" pitchFamily="2" charset="-78"/>
              </a:rPr>
              <a:t>ها</a:t>
            </a:r>
            <a:r>
              <a:rPr lang="fa-IR" smtClean="0">
                <a:cs typeface="B Nazanin" panose="00000400000000000000" pitchFamily="2" charset="-78"/>
              </a:rPr>
              <a:t>» </a:t>
            </a:r>
            <a:r>
              <a:rPr lang="fa-IR">
                <a:cs typeface="B Nazanin" panose="00000400000000000000" pitchFamily="2" charset="-78"/>
              </a:rPr>
              <a:t>از </a:t>
            </a:r>
            <a:r>
              <a:rPr lang="fa-IR">
                <a:cs typeface="B Nazanin" panose="00000400000000000000" pitchFamily="2" charset="-78"/>
              </a:rPr>
              <a:t>یوسف </a:t>
            </a:r>
            <a:r>
              <a:rPr lang="fa-IR" smtClean="0">
                <a:cs typeface="B Nazanin" panose="00000400000000000000" pitchFamily="2" charset="-78"/>
              </a:rPr>
              <a:t>ادریس</a:t>
            </a:r>
          </a:p>
          <a:p>
            <a:r>
              <a:rPr lang="fa-IR" smtClean="0">
                <a:cs typeface="B Nazanin" panose="00000400000000000000" pitchFamily="2" charset="-78"/>
              </a:rPr>
              <a:t>«</a:t>
            </a:r>
            <a:r>
              <a:rPr lang="fa-IR" smtClean="0">
                <a:solidFill>
                  <a:srgbClr val="FF0000"/>
                </a:solidFill>
                <a:cs typeface="B Nazanin" panose="00000400000000000000" pitchFamily="2" charset="-78"/>
              </a:rPr>
              <a:t>فیل </a:t>
            </a:r>
            <a:r>
              <a:rPr lang="fa-IR">
                <a:solidFill>
                  <a:srgbClr val="FF0000"/>
                </a:solidFill>
                <a:cs typeface="B Nazanin" panose="00000400000000000000" pitchFamily="2" charset="-78"/>
              </a:rPr>
              <a:t>ای </a:t>
            </a:r>
            <a:r>
              <a:rPr lang="fa-IR">
                <a:solidFill>
                  <a:srgbClr val="FF0000"/>
                </a:solidFill>
                <a:cs typeface="B Nazanin" panose="00000400000000000000" pitchFamily="2" charset="-78"/>
              </a:rPr>
              <a:t>شاه </a:t>
            </a:r>
            <a:r>
              <a:rPr lang="fa-IR" smtClean="0">
                <a:solidFill>
                  <a:srgbClr val="FF0000"/>
                </a:solidFill>
                <a:cs typeface="B Nazanin" panose="00000400000000000000" pitchFamily="2" charset="-78"/>
              </a:rPr>
              <a:t>زمان</a:t>
            </a:r>
            <a:r>
              <a:rPr lang="fa-IR" smtClean="0">
                <a:cs typeface="B Nazanin" panose="00000400000000000000" pitchFamily="2" charset="-78"/>
              </a:rPr>
              <a:t>» </a:t>
            </a:r>
            <a:r>
              <a:rPr lang="fa-IR">
                <a:cs typeface="B Nazanin" panose="00000400000000000000" pitchFamily="2" charset="-78"/>
              </a:rPr>
              <a:t>از سعد </a:t>
            </a:r>
            <a:r>
              <a:rPr lang="fa-IR">
                <a:cs typeface="B Nazanin" panose="00000400000000000000" pitchFamily="2" charset="-78"/>
              </a:rPr>
              <a:t>الله </a:t>
            </a:r>
            <a:r>
              <a:rPr lang="fa-IR" smtClean="0">
                <a:cs typeface="B Nazanin" panose="00000400000000000000" pitchFamily="2" charset="-78"/>
              </a:rPr>
              <a:t>ونوس</a:t>
            </a:r>
          </a:p>
          <a:p>
            <a:r>
              <a:rPr lang="fa-IR" smtClean="0">
                <a:cs typeface="B Nazanin" panose="00000400000000000000" pitchFamily="2" charset="-78"/>
              </a:rPr>
              <a:t>«</a:t>
            </a:r>
            <a:r>
              <a:rPr lang="fa-IR">
                <a:solidFill>
                  <a:srgbClr val="FF0000"/>
                </a:solidFill>
                <a:cs typeface="B Nazanin" panose="00000400000000000000" pitchFamily="2" charset="-78"/>
              </a:rPr>
              <a:t>جشن شادی</a:t>
            </a:r>
            <a:r>
              <a:rPr lang="fa-IR">
                <a:cs typeface="B Nazanin" panose="00000400000000000000" pitchFamily="2" charset="-78"/>
              </a:rPr>
              <a:t>» از </a:t>
            </a:r>
            <a:r>
              <a:rPr lang="fa-IR">
                <a:cs typeface="B Nazanin" panose="00000400000000000000" pitchFamily="2" charset="-78"/>
              </a:rPr>
              <a:t>محمد </a:t>
            </a:r>
            <a:r>
              <a:rPr lang="fa-IR" smtClean="0">
                <a:cs typeface="B Nazanin" panose="00000400000000000000" pitchFamily="2" charset="-78"/>
              </a:rPr>
              <a:t>الماغوط </a:t>
            </a:r>
            <a:r>
              <a:rPr lang="fa-IR">
                <a:cs typeface="B Nazanin" panose="00000400000000000000" pitchFamily="2" charset="-78"/>
              </a:rPr>
              <a:t>نام برد</a:t>
            </a:r>
            <a:endParaRPr lang="fa-IR"/>
          </a:p>
        </p:txBody>
      </p:sp>
      <p:pic>
        <p:nvPicPr>
          <p:cNvPr id="4" name="Picture 3"/>
          <p:cNvPicPr>
            <a:picLocks noChangeAspect="1"/>
          </p:cNvPicPr>
          <p:nvPr/>
        </p:nvPicPr>
        <p:blipFill>
          <a:blip r:embed="rId2"/>
          <a:stretch>
            <a:fillRect/>
          </a:stretch>
        </p:blipFill>
        <p:spPr>
          <a:xfrm>
            <a:off x="1363710" y="1825625"/>
            <a:ext cx="2607789" cy="3388802"/>
          </a:xfrm>
          <a:prstGeom prst="rect">
            <a:avLst/>
          </a:prstGeom>
        </p:spPr>
      </p:pic>
      <p:sp>
        <p:nvSpPr>
          <p:cNvPr id="5" name="TextBox 4"/>
          <p:cNvSpPr txBox="1"/>
          <p:nvPr/>
        </p:nvSpPr>
        <p:spPr>
          <a:xfrm>
            <a:off x="1883392" y="5513696"/>
            <a:ext cx="1514901"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کاتب یاسین</a:t>
            </a:r>
            <a:endParaRPr lang="fa-IR">
              <a:solidFill>
                <a:srgbClr val="FF0000"/>
              </a:solidFill>
            </a:endParaRPr>
          </a:p>
        </p:txBody>
      </p:sp>
    </p:spTree>
    <p:extLst>
      <p:ext uri="{BB962C8B-B14F-4D97-AF65-F5344CB8AC3E}">
        <p14:creationId xmlns:p14="http://schemas.microsoft.com/office/powerpoint/2010/main" val="146344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534770" y="1825625"/>
            <a:ext cx="7819030" cy="4351338"/>
          </a:xfrm>
        </p:spPr>
        <p:txBody>
          <a:bodyPr>
            <a:normAutofit/>
          </a:bodyPr>
          <a:lstStyle/>
          <a:p>
            <a:pPr algn="just"/>
            <a:r>
              <a:rPr lang="fa-IR" smtClean="0">
                <a:cs typeface="B Nazanin" panose="00000400000000000000" pitchFamily="2" charset="-78"/>
              </a:rPr>
              <a:t>اما در قرن گذشته استعمار عثمانی که پیوندی ناگسستنی با سرمایه داران داشت  حتی به دشمنی با این گونه نمایش های مذهبی که اجرا می شد، برخواست، تا انجا که تمامی حرکت های سازنده و مترقی و خیرخواهانه که بیشتر از شهر دمشق برخاسته بود، سرکوب کرد و در این راستا این جمعیت اندک هنرمندان راهی جز رفتن به مصر نداشت تا پناهگاهی برای خویش بیابند تا به ستیز با این تحجر برخیزند که به طور مثال می توان (ابوخلیل القبانی؛ مارن و سلیم النقاش) از سوریه و (یعقوب صنوع) از مصر را نام برد. علیرغم این که کارهای بعضی از این ها مورد حمله قرار گرفت و از نمایش آن جلوگیری شد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246194" cy="3314654"/>
          </a:xfrm>
          <a:prstGeom prst="rect">
            <a:avLst/>
          </a:prstGeom>
        </p:spPr>
      </p:pic>
      <p:sp>
        <p:nvSpPr>
          <p:cNvPr id="5" name="TextBox 4"/>
          <p:cNvSpPr txBox="1"/>
          <p:nvPr/>
        </p:nvSpPr>
        <p:spPr>
          <a:xfrm>
            <a:off x="1050877" y="5275216"/>
            <a:ext cx="2033517"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ابوخلیل القبانی</a:t>
            </a:r>
            <a:endParaRPr lang="fa-IR">
              <a:solidFill>
                <a:srgbClr val="FF0000"/>
              </a:solidFill>
            </a:endParaRPr>
          </a:p>
        </p:txBody>
      </p:sp>
    </p:spTree>
    <p:extLst>
      <p:ext uri="{BB962C8B-B14F-4D97-AF65-F5344CB8AC3E}">
        <p14:creationId xmlns:p14="http://schemas.microsoft.com/office/powerpoint/2010/main" val="3315041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79143" y="1937020"/>
            <a:ext cx="2135236" cy="3016445"/>
          </a:xfrm>
          <a:prstGeom prst="rect">
            <a:avLst/>
          </a:prstGeom>
        </p:spPr>
      </p:pic>
      <p:sp>
        <p:nvSpPr>
          <p:cNvPr id="5" name="TextBox 4"/>
          <p:cNvSpPr txBox="1"/>
          <p:nvPr/>
        </p:nvSpPr>
        <p:spPr>
          <a:xfrm>
            <a:off x="1064525" y="5199797"/>
            <a:ext cx="1596788"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آلفرد فرج</a:t>
            </a:r>
            <a:endParaRPr lang="fa-IR" sz="2000"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3664779" y="1937019"/>
            <a:ext cx="2425222" cy="3016445"/>
          </a:xfrm>
          <a:prstGeom prst="rect">
            <a:avLst/>
          </a:prstGeom>
        </p:spPr>
      </p:pic>
      <p:sp>
        <p:nvSpPr>
          <p:cNvPr id="7" name="TextBox 6"/>
          <p:cNvSpPr txBox="1"/>
          <p:nvPr/>
        </p:nvSpPr>
        <p:spPr>
          <a:xfrm>
            <a:off x="3862316" y="5199797"/>
            <a:ext cx="163773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یوسف ادریس</a:t>
            </a:r>
            <a:endParaRPr lang="fa-IR" b="1">
              <a:solidFill>
                <a:srgbClr val="FF0000"/>
              </a:solidFill>
              <a:cs typeface="B Nazanin" panose="00000400000000000000" pitchFamily="2" charset="-78"/>
            </a:endParaRPr>
          </a:p>
        </p:txBody>
      </p:sp>
      <p:pic>
        <p:nvPicPr>
          <p:cNvPr id="8" name="Picture 7"/>
          <p:cNvPicPr>
            <a:picLocks noChangeAspect="1"/>
          </p:cNvPicPr>
          <p:nvPr/>
        </p:nvPicPr>
        <p:blipFill>
          <a:blip r:embed="rId4"/>
          <a:stretch>
            <a:fillRect/>
          </a:stretch>
        </p:blipFill>
        <p:spPr>
          <a:xfrm>
            <a:off x="6510693" y="1937018"/>
            <a:ext cx="2196579" cy="3016445"/>
          </a:xfrm>
          <a:prstGeom prst="rect">
            <a:avLst/>
          </a:prstGeom>
        </p:spPr>
      </p:pic>
      <p:sp>
        <p:nvSpPr>
          <p:cNvPr id="9" name="TextBox 8"/>
          <p:cNvSpPr txBox="1"/>
          <p:nvPr/>
        </p:nvSpPr>
        <p:spPr>
          <a:xfrm>
            <a:off x="6769645" y="5215186"/>
            <a:ext cx="1678674"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احمد الطیب العلج</a:t>
            </a:r>
            <a:endParaRPr lang="fa-IR" b="1">
              <a:solidFill>
                <a:srgbClr val="FF0000"/>
              </a:solidFill>
              <a:cs typeface="B Nazanin" panose="00000400000000000000" pitchFamily="2" charset="-78"/>
            </a:endParaRPr>
          </a:p>
        </p:txBody>
      </p:sp>
      <p:pic>
        <p:nvPicPr>
          <p:cNvPr id="10" name="Picture 9"/>
          <p:cNvPicPr>
            <a:picLocks noChangeAspect="1"/>
          </p:cNvPicPr>
          <p:nvPr/>
        </p:nvPicPr>
        <p:blipFill>
          <a:blip r:embed="rId5"/>
          <a:stretch>
            <a:fillRect/>
          </a:stretch>
        </p:blipFill>
        <p:spPr>
          <a:xfrm>
            <a:off x="9067800" y="1937017"/>
            <a:ext cx="2109716" cy="3016445"/>
          </a:xfrm>
          <a:prstGeom prst="rect">
            <a:avLst/>
          </a:prstGeom>
        </p:spPr>
      </p:pic>
      <p:sp>
        <p:nvSpPr>
          <p:cNvPr id="11" name="TextBox 10"/>
          <p:cNvSpPr txBox="1"/>
          <p:nvPr/>
        </p:nvSpPr>
        <p:spPr>
          <a:xfrm>
            <a:off x="9358383" y="5230575"/>
            <a:ext cx="152855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محمد الماغوط</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551112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تحولات سیاسی و هنری امیخته با ان موجب پیدایش آثار جدیدی بر صحنه تئاتر عرب گردیده و آن تئاتر سیاسی بود که تبلیغاتی یا آموزشی بود: از جمله این نمایشنامه های هشدارانه می توان از «</a:t>
            </a:r>
            <a:r>
              <a:rPr lang="fa-IR" smtClean="0">
                <a:solidFill>
                  <a:srgbClr val="FF0000"/>
                </a:solidFill>
                <a:cs typeface="B Nazanin" panose="00000400000000000000" pitchFamily="2" charset="-78"/>
              </a:rPr>
              <a:t>جشن گندم برای پنجم حزیران</a:t>
            </a:r>
            <a:r>
              <a:rPr lang="fa-IR" smtClean="0">
                <a:cs typeface="B Nazanin" panose="00000400000000000000" pitchFamily="2" charset="-78"/>
              </a:rPr>
              <a:t>» نوشته سعد الله ونوس یا «</a:t>
            </a:r>
            <a:r>
              <a:rPr lang="fa-IR" smtClean="0">
                <a:solidFill>
                  <a:srgbClr val="FF0000"/>
                </a:solidFill>
                <a:cs typeface="B Nazanin" panose="00000400000000000000" pitchFamily="2" charset="-78"/>
              </a:rPr>
              <a:t>چطور شمشیر را بر زمین </a:t>
            </a:r>
            <a:r>
              <a:rPr lang="fa-IR" smtClean="0">
                <a:solidFill>
                  <a:srgbClr val="FF0000"/>
                </a:solidFill>
                <a:cs typeface="B Nazanin" panose="00000400000000000000" pitchFamily="2" charset="-78"/>
              </a:rPr>
              <a:t>گذاشتیم»</a:t>
            </a:r>
            <a:r>
              <a:rPr lang="fa-IR" smtClean="0">
                <a:cs typeface="B Nazanin" panose="00000400000000000000" pitchFamily="2" charset="-78"/>
              </a:rPr>
              <a:t> </a:t>
            </a:r>
            <a:r>
              <a:rPr lang="fa-IR" smtClean="0">
                <a:cs typeface="B Nazanin" panose="00000400000000000000" pitchFamily="2" charset="-78"/>
              </a:rPr>
              <a:t>از ممدوح عدوان یا «</a:t>
            </a:r>
            <a:r>
              <a:rPr lang="fa-IR" smtClean="0">
                <a:solidFill>
                  <a:srgbClr val="FF0000"/>
                </a:solidFill>
                <a:cs typeface="B Nazanin" panose="00000400000000000000" pitchFamily="2" charset="-78"/>
              </a:rPr>
              <a:t>شب جنگ کیفر</a:t>
            </a:r>
            <a:r>
              <a:rPr lang="fa-IR" smtClean="0">
                <a:cs typeface="B Nazanin" panose="00000400000000000000" pitchFamily="2" charset="-78"/>
              </a:rPr>
              <a:t>» از </a:t>
            </a:r>
            <a:r>
              <a:rPr lang="fa-IR" smtClean="0">
                <a:cs typeface="B Nazanin" panose="00000400000000000000" pitchFamily="2" charset="-78"/>
              </a:rPr>
              <a:t>میخاییل </a:t>
            </a:r>
            <a:r>
              <a:rPr lang="fa-IR" smtClean="0">
                <a:cs typeface="B Nazanin" panose="00000400000000000000" pitchFamily="2" charset="-78"/>
              </a:rPr>
              <a:t>رومان یا نمایشنامه های کارگری آموزشی نوشته فرحان بلبل و کارهای سعد الدین وهبه، علی </a:t>
            </a:r>
            <a:r>
              <a:rPr lang="fa-IR" smtClean="0">
                <a:cs typeface="B Nazanin" panose="00000400000000000000" pitchFamily="2" charset="-78"/>
              </a:rPr>
              <a:t>سالم، </a:t>
            </a:r>
            <a:r>
              <a:rPr lang="fa-IR" smtClean="0">
                <a:cs typeface="B Nazanin" panose="00000400000000000000" pitchFamily="2" charset="-78"/>
              </a:rPr>
              <a:t>علی عقله عرسان و مصطفی حلاج نام برد. </a:t>
            </a:r>
            <a:endParaRPr lang="fa-IR">
              <a:cs typeface="B Nazanin" panose="00000400000000000000" pitchFamily="2" charset="-78"/>
            </a:endParaRPr>
          </a:p>
        </p:txBody>
      </p:sp>
      <p:sp>
        <p:nvSpPr>
          <p:cNvPr id="4" name="Flowchart: Process 3"/>
          <p:cNvSpPr/>
          <p:nvPr/>
        </p:nvSpPr>
        <p:spPr>
          <a:xfrm>
            <a:off x="838200" y="4482975"/>
            <a:ext cx="3957851" cy="10645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نمایشنامه های کارگری آموزشی نوشته فرحان بلبل</a:t>
            </a:r>
            <a:endParaRPr lang="fa-IR"/>
          </a:p>
        </p:txBody>
      </p:sp>
    </p:spTree>
    <p:extLst>
      <p:ext uri="{BB962C8B-B14F-4D97-AF65-F5344CB8AC3E}">
        <p14:creationId xmlns:p14="http://schemas.microsoft.com/office/powerpoint/2010/main" val="399722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2142966"/>
            <a:ext cx="2103205" cy="3160554"/>
          </a:xfrm>
          <a:prstGeom prst="rect">
            <a:avLst/>
          </a:prstGeom>
        </p:spPr>
      </p:pic>
      <p:sp>
        <p:nvSpPr>
          <p:cNvPr id="5" name="TextBox 4"/>
          <p:cNvSpPr txBox="1"/>
          <p:nvPr/>
        </p:nvSpPr>
        <p:spPr>
          <a:xfrm>
            <a:off x="1207519" y="5571132"/>
            <a:ext cx="1364566"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سعدالله ونوس</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3507104" y="2142966"/>
            <a:ext cx="2454077" cy="3160554"/>
          </a:xfrm>
          <a:prstGeom prst="rect">
            <a:avLst/>
          </a:prstGeom>
        </p:spPr>
      </p:pic>
      <p:sp>
        <p:nvSpPr>
          <p:cNvPr id="7" name="TextBox 6"/>
          <p:cNvSpPr txBox="1"/>
          <p:nvPr/>
        </p:nvSpPr>
        <p:spPr>
          <a:xfrm>
            <a:off x="3910818" y="5571132"/>
            <a:ext cx="1589649"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ممدوح عدوان</a:t>
            </a:r>
            <a:endParaRPr lang="fa-IR" b="1">
              <a:solidFill>
                <a:srgbClr val="FF0000"/>
              </a:solidFill>
              <a:cs typeface="B Nazanin" panose="00000400000000000000" pitchFamily="2" charset="-78"/>
            </a:endParaRPr>
          </a:p>
        </p:txBody>
      </p:sp>
      <p:pic>
        <p:nvPicPr>
          <p:cNvPr id="8" name="Picture 7"/>
          <p:cNvPicPr>
            <a:picLocks noChangeAspect="1"/>
          </p:cNvPicPr>
          <p:nvPr/>
        </p:nvPicPr>
        <p:blipFill>
          <a:blip r:embed="rId4"/>
          <a:stretch>
            <a:fillRect/>
          </a:stretch>
        </p:blipFill>
        <p:spPr>
          <a:xfrm>
            <a:off x="6381896" y="2142966"/>
            <a:ext cx="2367365" cy="3160554"/>
          </a:xfrm>
          <a:prstGeom prst="rect">
            <a:avLst/>
          </a:prstGeom>
        </p:spPr>
      </p:pic>
      <p:sp>
        <p:nvSpPr>
          <p:cNvPr id="9" name="TextBox 8"/>
          <p:cNvSpPr txBox="1"/>
          <p:nvPr/>
        </p:nvSpPr>
        <p:spPr>
          <a:xfrm>
            <a:off x="7005711" y="5571132"/>
            <a:ext cx="1378634"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فرحان بلبل</a:t>
            </a:r>
            <a:endParaRPr lang="fa-IR" b="1">
              <a:solidFill>
                <a:srgbClr val="FF0000"/>
              </a:solidFill>
              <a:cs typeface="B Nazanin" panose="00000400000000000000" pitchFamily="2" charset="-78"/>
            </a:endParaRPr>
          </a:p>
        </p:txBody>
      </p:sp>
      <p:pic>
        <p:nvPicPr>
          <p:cNvPr id="10" name="Picture 9"/>
          <p:cNvPicPr>
            <a:picLocks noChangeAspect="1"/>
          </p:cNvPicPr>
          <p:nvPr/>
        </p:nvPicPr>
        <p:blipFill>
          <a:blip r:embed="rId5"/>
          <a:stretch>
            <a:fillRect/>
          </a:stretch>
        </p:blipFill>
        <p:spPr>
          <a:xfrm>
            <a:off x="9080903" y="2142966"/>
            <a:ext cx="2272898" cy="3160554"/>
          </a:xfrm>
          <a:prstGeom prst="rect">
            <a:avLst/>
          </a:prstGeom>
        </p:spPr>
      </p:pic>
      <p:sp>
        <p:nvSpPr>
          <p:cNvPr id="12" name="TextBox 11"/>
          <p:cNvSpPr txBox="1"/>
          <p:nvPr/>
        </p:nvSpPr>
        <p:spPr>
          <a:xfrm>
            <a:off x="9317019" y="5571132"/>
            <a:ext cx="1800665" cy="400110"/>
          </a:xfrm>
          <a:prstGeom prst="rect">
            <a:avLst/>
          </a:prstGeom>
          <a:noFill/>
        </p:spPr>
        <p:txBody>
          <a:bodyPr wrap="square" rtlCol="1">
            <a:spAutoFit/>
          </a:bodyPr>
          <a:lstStyle/>
          <a:p>
            <a:pPr algn="ctr"/>
            <a:r>
              <a:rPr lang="fa-IR" sz="2000" b="1">
                <a:solidFill>
                  <a:srgbClr val="FF0000"/>
                </a:solidFill>
                <a:cs typeface="B Nazanin" panose="00000400000000000000" pitchFamily="2" charset="-78"/>
              </a:rPr>
              <a:t>علی عقله عرسان</a:t>
            </a:r>
            <a:endParaRPr lang="fa-IR" sz="1400" b="1">
              <a:solidFill>
                <a:srgbClr val="FF0000"/>
              </a:solidFill>
            </a:endParaRPr>
          </a:p>
        </p:txBody>
      </p:sp>
    </p:spTree>
    <p:extLst>
      <p:ext uri="{BB962C8B-B14F-4D97-AF65-F5344CB8AC3E}">
        <p14:creationId xmlns:p14="http://schemas.microsoft.com/office/powerpoint/2010/main" val="2156687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Nazanin" panose="00000400000000000000" pitchFamily="2" charset="-78"/>
              </a:rPr>
              <a:t>اما در زمینه تئاتر پیشرو می  توان از کسانی چون ولید اخلاصی، میخاییل رومان و مجمود دیاب نام برد اما نمایشنامه هایی که دارای طبیعتی ملی آمیخته با حکایت های قدیم و در راستای تحولات تئات رجهان بودند عبارتند از </a:t>
            </a:r>
            <a:endParaRPr lang="fa-IR" smtClean="0">
              <a:cs typeface="B Nazanin" panose="00000400000000000000" pitchFamily="2" charset="-78"/>
            </a:endParaRPr>
          </a:p>
          <a:p>
            <a:pPr algn="just"/>
            <a:r>
              <a:rPr lang="fa-IR" smtClean="0">
                <a:cs typeface="B Nazanin" panose="00000400000000000000" pitchFamily="2" charset="-78"/>
              </a:rPr>
              <a:t>«</a:t>
            </a:r>
            <a:r>
              <a:rPr lang="fa-IR" smtClean="0">
                <a:solidFill>
                  <a:srgbClr val="FF0000"/>
                </a:solidFill>
                <a:cs typeface="B Nazanin" panose="00000400000000000000" pitchFamily="2" charset="-78"/>
              </a:rPr>
              <a:t>پس از آنکه شاه مرد</a:t>
            </a:r>
            <a:r>
              <a:rPr lang="fa-IR" smtClean="0">
                <a:cs typeface="B Nazanin" panose="00000400000000000000" pitchFamily="2" charset="-78"/>
              </a:rPr>
              <a:t>» نوشته صلاح عبدالصبور </a:t>
            </a:r>
            <a:endParaRPr lang="fa-IR" smtClean="0">
              <a:cs typeface="B Nazanin" panose="00000400000000000000" pitchFamily="2" charset="-78"/>
            </a:endParaRPr>
          </a:p>
          <a:p>
            <a:pPr algn="just"/>
            <a:r>
              <a:rPr lang="fa-IR" smtClean="0">
                <a:cs typeface="B Nazanin" panose="00000400000000000000" pitchFamily="2" charset="-78"/>
              </a:rPr>
              <a:t>« </a:t>
            </a:r>
            <a:r>
              <a:rPr lang="fa-IR" smtClean="0">
                <a:solidFill>
                  <a:srgbClr val="FF0000"/>
                </a:solidFill>
                <a:cs typeface="B Nazanin" panose="00000400000000000000" pitchFamily="2" charset="-78"/>
              </a:rPr>
              <a:t>شاه شاه است</a:t>
            </a:r>
            <a:r>
              <a:rPr lang="fa-IR" smtClean="0">
                <a:cs typeface="B Nazanin" panose="00000400000000000000" pitchFamily="2" charset="-78"/>
              </a:rPr>
              <a:t>» و «سر بریدن جابر نوکر»  از سعدالله </a:t>
            </a:r>
            <a:r>
              <a:rPr lang="fa-IR" smtClean="0">
                <a:cs typeface="B Nazanin" panose="00000400000000000000" pitchFamily="2" charset="-78"/>
              </a:rPr>
              <a:t>ونوس، </a:t>
            </a:r>
          </a:p>
          <a:p>
            <a:pPr algn="just"/>
            <a:r>
              <a:rPr lang="fa-IR" smtClean="0">
                <a:cs typeface="B Nazanin" panose="00000400000000000000" pitchFamily="2" charset="-78"/>
              </a:rPr>
              <a:t>«</a:t>
            </a:r>
            <a:r>
              <a:rPr lang="fa-IR" smtClean="0">
                <a:solidFill>
                  <a:srgbClr val="FF0000"/>
                </a:solidFill>
                <a:cs typeface="B Nazanin" panose="00000400000000000000" pitchFamily="2" charset="-78"/>
              </a:rPr>
              <a:t>بازی </a:t>
            </a:r>
            <a:r>
              <a:rPr lang="fa-IR" smtClean="0">
                <a:solidFill>
                  <a:srgbClr val="FF0000"/>
                </a:solidFill>
                <a:cs typeface="B Nazanin" panose="00000400000000000000" pitchFamily="2" charset="-78"/>
              </a:rPr>
              <a:t>عشق و انقلاب</a:t>
            </a:r>
            <a:r>
              <a:rPr lang="fa-IR" smtClean="0">
                <a:cs typeface="B Nazanin" panose="00000400000000000000" pitchFamily="2" charset="-78"/>
              </a:rPr>
              <a:t>» از نویسنده این بحث، </a:t>
            </a:r>
            <a:endParaRPr lang="fa-IR" smtClean="0">
              <a:cs typeface="B Nazanin" panose="00000400000000000000" pitchFamily="2" charset="-78"/>
            </a:endParaRPr>
          </a:p>
          <a:p>
            <a:pPr algn="just"/>
            <a:r>
              <a:rPr lang="fa-IR" smtClean="0">
                <a:cs typeface="B Nazanin" panose="00000400000000000000" pitchFamily="2" charset="-78"/>
              </a:rPr>
              <a:t>«</a:t>
            </a:r>
            <a:r>
              <a:rPr lang="fa-IR" smtClean="0">
                <a:solidFill>
                  <a:srgbClr val="FF0000"/>
                </a:solidFill>
                <a:cs typeface="B Nazanin" panose="00000400000000000000" pitchFamily="2" charset="-78"/>
              </a:rPr>
              <a:t>شورش سیاهان</a:t>
            </a:r>
            <a:r>
              <a:rPr lang="fa-IR" smtClean="0">
                <a:cs typeface="B Nazanin" panose="00000400000000000000" pitchFamily="2" charset="-78"/>
              </a:rPr>
              <a:t>» از عزالدین </a:t>
            </a:r>
            <a:r>
              <a:rPr lang="fa-IR" smtClean="0">
                <a:cs typeface="B Nazanin" panose="00000400000000000000" pitchFamily="2" charset="-78"/>
              </a:rPr>
              <a:t>المدنی</a:t>
            </a:r>
          </a:p>
          <a:p>
            <a:pPr algn="just"/>
            <a:r>
              <a:rPr lang="fa-IR" smtClean="0">
                <a:cs typeface="B Nazanin" panose="00000400000000000000" pitchFamily="2" charset="-78"/>
              </a:rPr>
              <a:t>بعضی </a:t>
            </a:r>
            <a:r>
              <a:rPr lang="fa-IR" smtClean="0">
                <a:cs typeface="B Nazanin" panose="00000400000000000000" pitchFamily="2" charset="-78"/>
              </a:rPr>
              <a:t>کارهای رشاد رشدی </a:t>
            </a:r>
            <a:endParaRPr lang="fa-IR" smtClean="0">
              <a:cs typeface="B Nazanin" panose="00000400000000000000" pitchFamily="2" charset="-78"/>
            </a:endParaRPr>
          </a:p>
          <a:p>
            <a:pPr algn="just"/>
            <a:r>
              <a:rPr lang="fa-IR" smtClean="0">
                <a:cs typeface="B Nazanin" panose="00000400000000000000" pitchFamily="2" charset="-78"/>
              </a:rPr>
              <a:t>نمایشنامه </a:t>
            </a:r>
            <a:r>
              <a:rPr lang="fa-IR" smtClean="0">
                <a:cs typeface="B Nazanin" panose="00000400000000000000" pitchFamily="2" charset="-78"/>
              </a:rPr>
              <a:t>های توفیق الحکیم نم هایی که آورده شد به عنوان نمونه بوده و منحصر به آنها نیست. </a:t>
            </a:r>
            <a:endParaRPr lang="fa-IR">
              <a:cs typeface="B Nazanin" panose="00000400000000000000" pitchFamily="2" charset="-78"/>
            </a:endParaRPr>
          </a:p>
        </p:txBody>
      </p:sp>
    </p:spTree>
    <p:extLst>
      <p:ext uri="{BB962C8B-B14F-4D97-AF65-F5344CB8AC3E}">
        <p14:creationId xmlns:p14="http://schemas.microsoft.com/office/powerpoint/2010/main" val="3942811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208628" y="2079234"/>
            <a:ext cx="2733161" cy="2619375"/>
          </a:xfrm>
          <a:prstGeom prst="rect">
            <a:avLst/>
          </a:prstGeom>
        </p:spPr>
      </p:pic>
      <p:pic>
        <p:nvPicPr>
          <p:cNvPr id="5" name="Picture 4"/>
          <p:cNvPicPr>
            <a:picLocks noChangeAspect="1"/>
          </p:cNvPicPr>
          <p:nvPr/>
        </p:nvPicPr>
        <p:blipFill>
          <a:blip r:embed="rId3"/>
          <a:stretch>
            <a:fillRect/>
          </a:stretch>
        </p:blipFill>
        <p:spPr>
          <a:xfrm>
            <a:off x="6265178" y="2079234"/>
            <a:ext cx="2913841" cy="2619375"/>
          </a:xfrm>
          <a:prstGeom prst="rect">
            <a:avLst/>
          </a:prstGeom>
        </p:spPr>
      </p:pic>
      <p:sp>
        <p:nvSpPr>
          <p:cNvPr id="6" name="TextBox 5"/>
          <p:cNvSpPr txBox="1"/>
          <p:nvPr/>
        </p:nvSpPr>
        <p:spPr>
          <a:xfrm>
            <a:off x="6597748" y="5053670"/>
            <a:ext cx="2447778"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رشاد رشدی</a:t>
            </a:r>
            <a:endParaRPr lang="fa-IR" sz="2000" b="1">
              <a:solidFill>
                <a:srgbClr val="FF0000"/>
              </a:solidFill>
              <a:cs typeface="B Nazanin" panose="00000400000000000000" pitchFamily="2" charset="-78"/>
            </a:endParaRPr>
          </a:p>
        </p:txBody>
      </p:sp>
      <p:sp>
        <p:nvSpPr>
          <p:cNvPr id="7" name="TextBox 6"/>
          <p:cNvSpPr txBox="1"/>
          <p:nvPr/>
        </p:nvSpPr>
        <p:spPr>
          <a:xfrm>
            <a:off x="2815552" y="5053670"/>
            <a:ext cx="151931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عزالدین المدنی</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8777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تئاتر فرم، محاوره ای، ترکیبی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تئاتر معادله ای مشکل و کار ترکیبی پیچیده است اما اگر آن را به عناصر اصلی و اسامی برگدانیم ان را در وجود بازیگر و تماشاگر خواهیم دید. به همین دلیل بحث خود را درباره تطبیق عملی که در تئاتر عرب نسبت به آن کوتاهی شده است معطوف می داریم. </a:t>
            </a:r>
          </a:p>
          <a:p>
            <a:pPr algn="just"/>
            <a:r>
              <a:rPr lang="fa-IR" smtClean="0">
                <a:cs typeface="B Nazanin" panose="00000400000000000000" pitchFamily="2" charset="-78"/>
              </a:rPr>
              <a:t>سعد الله ونوس که در سال 1967 به وسله تئاتر تسبیس دعوت شده بود قاطعانه اعلام کرد که تئاتر از حقیقت خود جدا گشته، و تئاتر پویا و جدی ما از مردم جدا شده، و خود را به مقطع های کوتاه، آموزشی محدود کرده است. شاید به نظر غلو آمیز جلوه دهد، اما همین باعث شد که کارهای بسیار موفق در تمامی تئاتر عرب و به ویژه سوریه اجرا شود اما تجربه پیوند و ارتباط بازیگر و تماشاگر زمانی طولانی را در بر داشت تا آنکه شکلی تئاتر بیافریند مبنی بر نظریه بازیگری  تجربه ای مبنی بر «</a:t>
            </a:r>
            <a:r>
              <a:rPr lang="fa-IR" b="1" smtClean="0">
                <a:solidFill>
                  <a:srgbClr val="FF0000"/>
                </a:solidFill>
                <a:cs typeface="B Nazanin" panose="00000400000000000000" pitchFamily="2" charset="-78"/>
              </a:rPr>
              <a:t>روایت- بازی</a:t>
            </a:r>
            <a:r>
              <a:rPr lang="fa-IR" smtClean="0">
                <a:cs typeface="B Nazanin" panose="00000400000000000000" pitchFamily="2" charset="-78"/>
              </a:rPr>
              <a:t>» با بافتی بسیار قوی و درخشان. </a:t>
            </a:r>
            <a:endParaRPr lang="fa-IR">
              <a:cs typeface="B Nazanin" panose="00000400000000000000" pitchFamily="2" charset="-78"/>
            </a:endParaRPr>
          </a:p>
        </p:txBody>
      </p:sp>
    </p:spTree>
    <p:extLst>
      <p:ext uri="{BB962C8B-B14F-4D97-AF65-F5344CB8AC3E}">
        <p14:creationId xmlns:p14="http://schemas.microsoft.com/office/powerpoint/2010/main" val="246265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تئاتر عرب، چه در سوریه، مصر، </a:t>
            </a:r>
            <a:r>
              <a:rPr lang="fa-IR" smtClean="0">
                <a:cs typeface="B Nazanin" panose="00000400000000000000" pitchFamily="2" charset="-78"/>
              </a:rPr>
              <a:t>عراق، </a:t>
            </a:r>
            <a:r>
              <a:rPr lang="fa-IR" smtClean="0">
                <a:cs typeface="B Nazanin" panose="00000400000000000000" pitchFamily="2" charset="-78"/>
              </a:rPr>
              <a:t>مراکش، دست به تهیه آثاری زد در قالب تئاتر ترکیبی، چرا که بر این عقیده بود این قالبی مناسب و آرام بین نمایش های ملی و آثار تالیف شده  در بیشتر آثار نمایشنامه نویسان اخیر عرب، به </a:t>
            </a:r>
            <a:r>
              <a:rPr lang="fa-IR" smtClean="0">
                <a:cs typeface="B Nazanin" panose="00000400000000000000" pitchFamily="2" charset="-78"/>
              </a:rPr>
              <a:t>ویژه </a:t>
            </a:r>
            <a:r>
              <a:rPr lang="fa-IR" smtClean="0">
                <a:cs typeface="B Nazanin" panose="00000400000000000000" pitchFamily="2" charset="-78"/>
              </a:rPr>
              <a:t>جوانان نوگرا منعکس شد، همانگونه که در سال های قبل تئاتر های آموزشی و حماسی و بهم پیوسته مورد توجه قرار گرفت؛ تئاتر امروز عرب تئاتری انتقالی (تئاتری مبنی بر اصولی مستند و نه استدلالی) است و این لازم و ضروری است و آنچه که با تالیف نمایشی منطبق با کارگردانی نیز منطبق و همسویی دارد. </a:t>
            </a:r>
            <a:endParaRPr lang="fa-IR">
              <a:cs typeface="B Nazanin" panose="00000400000000000000" pitchFamily="2" charset="-78"/>
            </a:endParaRPr>
          </a:p>
        </p:txBody>
      </p:sp>
      <p:sp>
        <p:nvSpPr>
          <p:cNvPr id="4" name="Flowchart: Connector 3"/>
          <p:cNvSpPr/>
          <p:nvPr/>
        </p:nvSpPr>
        <p:spPr>
          <a:xfrm>
            <a:off x="838200" y="4318782"/>
            <a:ext cx="1814732" cy="1350498"/>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جوانان نوگرا</a:t>
            </a:r>
            <a:endParaRPr lang="fa-IR"/>
          </a:p>
        </p:txBody>
      </p:sp>
    </p:spTree>
    <p:extLst>
      <p:ext uri="{BB962C8B-B14F-4D97-AF65-F5344CB8AC3E}">
        <p14:creationId xmlns:p14="http://schemas.microsoft.com/office/powerpoint/2010/main" val="3270492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تلاش برای شکلی واحد و متمایز ساختن تئاتر عرب (مثل تئاتر آفریقایی و ژاپنی و اندونزیایی) مسئله کاملا ضروری و واجب است، این حرکت از سویی نوگرایانه است، و از سویی دیگر این </a:t>
            </a:r>
            <a:r>
              <a:rPr lang="fa-IR" smtClean="0">
                <a:cs typeface="B Nazanin" panose="00000400000000000000" pitchFamily="2" charset="-78"/>
              </a:rPr>
              <a:t>آفرینش </a:t>
            </a:r>
            <a:r>
              <a:rPr lang="fa-IR" smtClean="0">
                <a:cs typeface="B Nazanin" panose="00000400000000000000" pitchFamily="2" charset="-78"/>
              </a:rPr>
              <a:t>و </a:t>
            </a:r>
            <a:r>
              <a:rPr lang="fa-IR" smtClean="0">
                <a:cs typeface="B Nazanin" panose="00000400000000000000" pitchFamily="2" charset="-78"/>
              </a:rPr>
              <a:t>نوآوری </a:t>
            </a:r>
            <a:r>
              <a:rPr lang="fa-IR" smtClean="0">
                <a:cs typeface="B Nazanin" panose="00000400000000000000" pitchFamily="2" charset="-78"/>
              </a:rPr>
              <a:t>هنری ارتباط  و پیوند را به وجود می آورد نه جدایی و انزوا را، دیگر این که قانون مند کردن تئاتر بین گذشته و حال پیوند ایجاد می کند، و هم این که دروازه هایش را به روی تئاتر جهانی باز می کند و آن را با تاریخمان مرتبط می سازد قانونمندی یعنی الهام گرفتن از ساختار اجتماعی  و فرورفتن در ژرفای  مردم آن جامعه است. </a:t>
            </a:r>
            <a:endParaRPr lang="fa-IR">
              <a:cs typeface="B Nazanin" panose="00000400000000000000" pitchFamily="2" charset="-78"/>
            </a:endParaRPr>
          </a:p>
        </p:txBody>
      </p:sp>
      <p:sp>
        <p:nvSpPr>
          <p:cNvPr id="4" name="Flowchart: Process 3"/>
          <p:cNvSpPr/>
          <p:nvPr/>
        </p:nvSpPr>
        <p:spPr>
          <a:xfrm>
            <a:off x="838200" y="4614203"/>
            <a:ext cx="3334043"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قانون مند کردن تئاتر</a:t>
            </a:r>
            <a:endParaRPr lang="fa-IR"/>
          </a:p>
        </p:txBody>
      </p:sp>
      <p:sp>
        <p:nvSpPr>
          <p:cNvPr id="5" name="Flowchart: Process 4"/>
          <p:cNvSpPr/>
          <p:nvPr/>
        </p:nvSpPr>
        <p:spPr>
          <a:xfrm>
            <a:off x="4628271" y="4614203"/>
            <a:ext cx="3559126" cy="1237957"/>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الهام گرفتن از ساختار اجتماعی</a:t>
            </a:r>
            <a:endParaRPr lang="fa-IR"/>
          </a:p>
        </p:txBody>
      </p:sp>
      <p:sp>
        <p:nvSpPr>
          <p:cNvPr id="6" name="Flowchart: Process 5"/>
          <p:cNvSpPr/>
          <p:nvPr/>
        </p:nvSpPr>
        <p:spPr>
          <a:xfrm>
            <a:off x="8468752" y="4628271"/>
            <a:ext cx="2885048" cy="109728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فرورفتن در ژرفای  مردم آن جامعه</a:t>
            </a:r>
            <a:endParaRPr lang="fa-IR"/>
          </a:p>
        </p:txBody>
      </p:sp>
    </p:spTree>
    <p:extLst>
      <p:ext uri="{BB962C8B-B14F-4D97-AF65-F5344CB8AC3E}">
        <p14:creationId xmlns:p14="http://schemas.microsoft.com/office/powerpoint/2010/main" val="2276886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تکامل و تحول تئاتر عرب و استوار بودن در پیگیری عمل تحول با زمانه قبل از هر چیز نیاز به آزادی عمل دارد، تا بتواند قد و بندهای رقابت های ناشی از </a:t>
            </a:r>
            <a:r>
              <a:rPr lang="fa-IR" b="1" smtClean="0">
                <a:solidFill>
                  <a:srgbClr val="FF0000"/>
                </a:solidFill>
                <a:cs typeface="B Nazanin" panose="00000400000000000000" pitchFamily="2" charset="-78"/>
              </a:rPr>
              <a:t>دگماتیزم و سیاست نژاد پرستانه </a:t>
            </a:r>
            <a:r>
              <a:rPr lang="fa-IR" smtClean="0">
                <a:cs typeface="B Nazanin" panose="00000400000000000000" pitchFamily="2" charset="-78"/>
              </a:rPr>
              <a:t>را بشکند، و با قوت هرچه تمام تر تنها به رقابت در میدان هنر بپردازد. علیرغم این که این آرزویی دور و تقریبا ناممکن می نماید، چرا که اکنون ما با همان شرایطی روبرو هستیم که بزرگان تئاتر </a:t>
            </a:r>
            <a:r>
              <a:rPr lang="fa-IR" smtClean="0">
                <a:cs typeface="B Nazanin" panose="00000400000000000000" pitchFamily="2" charset="-78"/>
              </a:rPr>
              <a:t>ما د رقرن گذشتهبا آن روبرو بودند، اما به شکلی دیگر، نمایشنامه نویسانی را می بینیم که مانع اجرای اثرشان شدند، کارگردان هایی را می بینیم که مانع اجرای اثرشان شدند، کارگردان هایی ای می بینیم که برای به صحنه آوردن کارشان با چه سختی ها و موانعی که روبرو نمی شوند. </a:t>
            </a:r>
            <a:endParaRPr lang="fa-IR">
              <a:cs typeface="B Nazanin" panose="00000400000000000000" pitchFamily="2" charset="-78"/>
            </a:endParaRPr>
          </a:p>
        </p:txBody>
      </p:sp>
    </p:spTree>
    <p:extLst>
      <p:ext uri="{BB962C8B-B14F-4D97-AF65-F5344CB8AC3E}">
        <p14:creationId xmlns:p14="http://schemas.microsoft.com/office/powerpoint/2010/main" val="839837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همان طور که قبلا گفتیم هدف از تئاتر سیاسی، به مفهومی عمیق تر و پربارتر و منسجم تر ست، و نه سیاسی به مفهوم مبتذل  و عصبی و رنگارنگ امروزی ان است و قصد ما از «</a:t>
            </a:r>
            <a:r>
              <a:rPr lang="fa-IR" smtClean="0">
                <a:solidFill>
                  <a:srgbClr val="FF0000"/>
                </a:solidFill>
                <a:cs typeface="B Nazanin" panose="00000400000000000000" pitchFamily="2" charset="-78"/>
              </a:rPr>
              <a:t>قانونمندی</a:t>
            </a:r>
            <a:r>
              <a:rPr lang="fa-IR" smtClean="0">
                <a:cs typeface="B Nazanin" panose="00000400000000000000" pitchFamily="2" charset="-78"/>
              </a:rPr>
              <a:t>» تئاترمان به طور مختصر این است: شاهدی امین و راستین بر عنصر گرفتاری و حوادث و انفعالاتی است که در وطن آسیب دیده و اوضاع آشفته اش باشد. </a:t>
            </a:r>
          </a:p>
          <a:p>
            <a:pPr algn="just"/>
            <a:endParaRPr lang="fa-IR">
              <a:cs typeface="B Nazanin" panose="00000400000000000000" pitchFamily="2" charset="-78"/>
            </a:endParaRPr>
          </a:p>
        </p:txBody>
      </p:sp>
    </p:spTree>
    <p:extLst>
      <p:ext uri="{BB962C8B-B14F-4D97-AF65-F5344CB8AC3E}">
        <p14:creationId xmlns:p14="http://schemas.microsoft.com/office/powerpoint/2010/main" val="35156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421112" y="2106532"/>
            <a:ext cx="2801061" cy="3186307"/>
          </a:xfrm>
          <a:prstGeom prst="rect">
            <a:avLst/>
          </a:prstGeom>
        </p:spPr>
      </p:pic>
      <p:sp>
        <p:nvSpPr>
          <p:cNvPr id="5" name="TextBox 4"/>
          <p:cNvSpPr txBox="1"/>
          <p:nvPr/>
        </p:nvSpPr>
        <p:spPr>
          <a:xfrm>
            <a:off x="8284191" y="5513696"/>
            <a:ext cx="1610436"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سلیم النقاش</a:t>
            </a:r>
            <a:endParaRPr lang="fa-IR" sz="2400"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901694" y="2082858"/>
            <a:ext cx="2556468" cy="3209981"/>
          </a:xfrm>
          <a:prstGeom prst="rect">
            <a:avLst/>
          </a:prstGeom>
        </p:spPr>
      </p:pic>
      <p:sp>
        <p:nvSpPr>
          <p:cNvPr id="7" name="TextBox 6"/>
          <p:cNvSpPr txBox="1"/>
          <p:nvPr/>
        </p:nvSpPr>
        <p:spPr>
          <a:xfrm>
            <a:off x="2361063" y="5513696"/>
            <a:ext cx="163773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یعقوب صنوع</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874679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با توجه به این همه مسائل می بینیم تئاتر عرب نیاز به گستره ای وسیع تر دارد، اکنون زمانی است که ما نیاز به گروه های تئاتری داریم که به دورترین روستاها بروند و گروه های تئاتری کارگری و نیروهای مسلح داریم، نیازمند این هستیم که تئاتر ما به تجربه های ارزشمند و تحقق ارزش هیا واقعی خویش دست یابد. این حرکت بی شک برای آینده شیوه های قانونمندی و اصالت بخشیدن بی شماری را به ارث خواهد گذاشت، و می بایست آن گام ها و تحرکات « </a:t>
            </a:r>
            <a:r>
              <a:rPr lang="fa-IR" b="1" smtClean="0">
                <a:solidFill>
                  <a:srgbClr val="FF0000"/>
                </a:solidFill>
                <a:cs typeface="B Nazanin" panose="00000400000000000000" pitchFamily="2" charset="-78"/>
              </a:rPr>
              <a:t>نفرین شدن</a:t>
            </a:r>
            <a:r>
              <a:rPr lang="fa-IR" smtClean="0">
                <a:cs typeface="B Nazanin" panose="00000400000000000000" pitchFamily="2" charset="-78"/>
              </a:rPr>
              <a:t>» ای  که موجب  از بین رفتن حرکت های شکوهمندی از تئاترمان مانند تئاتر های زیرزمینی، شکل تقلیدی تئاتر و تئاتر قهوه یا تئاتر سیاسی، و تئاتر خیابانی و غیره گردید، نابود کرد. به طور مثال تئاتر با صحنه گرد را نام می برد که نتوانست آن جایگاه  لازم را در تئاترمان پیدا کند. </a:t>
            </a:r>
            <a:endParaRPr lang="fa-IR">
              <a:cs typeface="B Nazanin" panose="00000400000000000000" pitchFamily="2" charset="-78"/>
            </a:endParaRPr>
          </a:p>
        </p:txBody>
      </p:sp>
    </p:spTree>
    <p:extLst>
      <p:ext uri="{BB962C8B-B14F-4D97-AF65-F5344CB8AC3E}">
        <p14:creationId xmlns:p14="http://schemas.microsoft.com/office/powerpoint/2010/main" val="1334549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76578" y="1825625"/>
            <a:ext cx="7077222" cy="4351338"/>
          </a:xfrm>
        </p:spPr>
        <p:txBody>
          <a:bodyPr/>
          <a:lstStyle/>
          <a:p>
            <a:pPr algn="just"/>
            <a:r>
              <a:rPr lang="fa-IR">
                <a:cs typeface="B Nazanin" panose="00000400000000000000" pitchFamily="2" charset="-78"/>
              </a:rPr>
              <a:t>این تجربه یکی از مطلوب ترین و غیر قابل بحث ترین تجربه ها است. در آن جا فرق نمی کند که صحنه بالاتر یا پایین تر از مردم باشد، دایره باشد یا مستطیل، چرا که مردم در اطراف بازیگران نشسته اند و این را من به هنگام به صحنه آوردن نمایشنامه های «</a:t>
            </a:r>
            <a:r>
              <a:rPr lang="fa-IR">
                <a:solidFill>
                  <a:srgbClr val="FF0000"/>
                </a:solidFill>
                <a:cs typeface="B Nazanin" panose="00000400000000000000" pitchFamily="2" charset="-78"/>
              </a:rPr>
              <a:t>انتیگون</a:t>
            </a:r>
            <a:r>
              <a:rPr lang="fa-IR">
                <a:cs typeface="B Nazanin" panose="00000400000000000000" pitchFamily="2" charset="-78"/>
              </a:rPr>
              <a:t>» سوفوکل و «</a:t>
            </a:r>
            <a:r>
              <a:rPr lang="fa-IR">
                <a:solidFill>
                  <a:srgbClr val="FF0000"/>
                </a:solidFill>
                <a:cs typeface="B Nazanin" panose="00000400000000000000" pitchFamily="2" charset="-78"/>
              </a:rPr>
              <a:t>هاملت</a:t>
            </a:r>
            <a:r>
              <a:rPr lang="fa-IR">
                <a:cs typeface="B Nazanin" panose="00000400000000000000" pitchFamily="2" charset="-78"/>
              </a:rPr>
              <a:t>» شکسپیر کاملا حس کردم. تلشا برای ساختن تئاتر فقیر بسیار مهم است، چرا تئاتر به اصول خود باز می گردد. همان طور که محمود دیاب هنرمند مصری نمایشنامه اش را بدون لباس و گریم و دکور در روستایی اجرا کرد و یا «الطیب الصدیقی» نمایشنامه هایی را در میدان فوتبال اجرا کرد که در ان سوارکاران و اسب و توپخانه استفاده کرد.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302607" cy="2197735"/>
          </a:xfrm>
          <a:prstGeom prst="rect">
            <a:avLst/>
          </a:prstGeom>
        </p:spPr>
      </p:pic>
      <p:sp>
        <p:nvSpPr>
          <p:cNvPr id="5" name="TextBox 4"/>
          <p:cNvSpPr txBox="1"/>
          <p:nvPr/>
        </p:nvSpPr>
        <p:spPr>
          <a:xfrm>
            <a:off x="1617785" y="4304714"/>
            <a:ext cx="1631852"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شکسپیر</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901496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بازگشت به اصول است، و بالندگی هنر تئاتر بازیگر، تئاتری ای است که چشمه های پنهان خلاقیت را خروشان می سازد و همچون نماز، رعشه پیوند و بازیگر را می آفریند، چونان عارفان به هنگام مناجات و رسیدن به عوامل دیگر صحنه مانند دکور، اکوار و گریم نیروهای کمکی هستند تئاتر بازیگر نمایش دهنده هر آنچه واقعی است در قالبی غیر واقعی و تئاتر امروز عرب صرفا تئاتری اقلیمی و بومی نیست، بلکه تلاش هایش در سطح جهانی و پیوند با آن است هم از نظر فکری و هم از نظر هنری و تکامل و تحول هر چه بیشتر از طریق تجربه هنری حاصل می گردد. </a:t>
            </a:r>
            <a:endParaRPr lang="fa-IR">
              <a:cs typeface="B Nazanin" panose="00000400000000000000" pitchFamily="2" charset="-78"/>
            </a:endParaRPr>
          </a:p>
        </p:txBody>
      </p:sp>
      <p:sp>
        <p:nvSpPr>
          <p:cNvPr id="4" name="Flowchart: Process 3"/>
          <p:cNvSpPr/>
          <p:nvPr/>
        </p:nvSpPr>
        <p:spPr>
          <a:xfrm>
            <a:off x="1181686" y="4614203"/>
            <a:ext cx="3488788" cy="1167619"/>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تئاتر امروز عرب صرفا تئاتری اقلیمی و بومی نیست</a:t>
            </a:r>
            <a:endParaRPr lang="fa-IR"/>
          </a:p>
        </p:txBody>
      </p:sp>
    </p:spTree>
    <p:extLst>
      <p:ext uri="{BB962C8B-B14F-4D97-AF65-F5344CB8AC3E}">
        <p14:creationId xmlns:p14="http://schemas.microsoft.com/office/powerpoint/2010/main" val="177837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با این حال توانستند تئاتر مخدر و مسکن رایگان را از تئاتر انتقادی و تطبیقی جدا سازند،  و به همین دلیل مورد آزار و شکنجه های زیاد قرار گرفتند و همین باعث شد که تئاتر عرب آن زمان هویت خود را باز یابد. همان طور که امروز چنین است- هرگاه حرفه ای که بیانگر تحول و شجاعتش برخاست، نمایش های کمدی اصیل، آثار غنایی و تبلیغی و با اقتباس از نمایشنامه نویسان بزرگ جرهان را به روی صحنه برد، بی آنکه درباره اصول کهن به بحث و بررسی بپردازد. اما با این حال بیان گر حضور خود در آن زمان بود مسئله قانون مند کردن تئاتر عرب رابطه ای مستقیم و ژرف به مسئله آزادی تعبیر و بیان دارد. </a:t>
            </a:r>
          </a:p>
        </p:txBody>
      </p:sp>
      <p:sp>
        <p:nvSpPr>
          <p:cNvPr id="4" name="Flowchart: Process 3"/>
          <p:cNvSpPr/>
          <p:nvPr/>
        </p:nvSpPr>
        <p:spPr>
          <a:xfrm>
            <a:off x="1551435" y="4933665"/>
            <a:ext cx="2947917" cy="859809"/>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chemeClr val="tx1"/>
                </a:solidFill>
                <a:cs typeface="B Nazanin" panose="00000400000000000000" pitchFamily="2" charset="-78"/>
              </a:rPr>
              <a:t>تئاتر انتقادی و تطبیقی</a:t>
            </a:r>
            <a:endParaRPr lang="fa-IR" sz="2000" b="1">
              <a:solidFill>
                <a:schemeClr val="tx1"/>
              </a:solidFill>
            </a:endParaRPr>
          </a:p>
        </p:txBody>
      </p:sp>
      <p:sp>
        <p:nvSpPr>
          <p:cNvPr id="6" name="Flowchart: Connector 5"/>
          <p:cNvSpPr/>
          <p:nvPr/>
        </p:nvSpPr>
        <p:spPr>
          <a:xfrm>
            <a:off x="8168709" y="4933665"/>
            <a:ext cx="2006221" cy="1064526"/>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آزادی</a:t>
            </a:r>
            <a:endParaRPr lang="fa-IR"/>
          </a:p>
        </p:txBody>
      </p:sp>
    </p:spTree>
    <p:extLst>
      <p:ext uri="{BB962C8B-B14F-4D97-AF65-F5344CB8AC3E}">
        <p14:creationId xmlns:p14="http://schemas.microsoft.com/office/powerpoint/2010/main" val="65236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چرا اعراب قدیم با هنر تئاتر آشنایی نداشتند؟</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مسئله که چرا اعراب قدیم با هنر تئاتر آشنایی ناشتند به مسائل  ملی و مذهبی و زبن مروبط می شود. قبل از اسلام، تئاتر مذهبی نمایش  های خود تنها به مراسم مذهبی محدود کرده بود، و هیچگاه مثل تئاتر یونان به تدریج از دین به سوی مردم روی نیاورد، و منحصرا به نمایش های اسطوره ای دارای تمی درباره </a:t>
            </a:r>
            <a:r>
              <a:rPr lang="fa-IR" b="1" smtClean="0">
                <a:solidFill>
                  <a:srgbClr val="FF0000"/>
                </a:solidFill>
                <a:cs typeface="B Nazanin" panose="00000400000000000000" pitchFamily="2" charset="-78"/>
              </a:rPr>
              <a:t>خیر و شر و مرگ و زندگی </a:t>
            </a:r>
            <a:r>
              <a:rPr lang="fa-IR" smtClean="0">
                <a:cs typeface="B Nazanin" panose="00000400000000000000" pitchFamily="2" charset="-78"/>
              </a:rPr>
              <a:t>می پرداختند. هنگام ظهور اسلام آفرینش تئاتری تحریم گردید، چرا تنها آفریننده خدای یگانه بود، اما این تحریم دو علت اساسی داشت، اول اینکه زندگی اعراب را از ستیز عنصر اصلی تئاتر یعنی جنگ بین انسان و خدایان (در اساطیر بابلیان، فرعونیان و فینیقیان) به طور فراوان دیده می شود، تهی ساخت و انسان را از بت پرستی جدا کرد، اعراب شیاطین شعر را کنار گذاشتن دلیلی داشت که می پنداشتند ضد مفاهیم اجتماعی و مذهب آنها است. </a:t>
            </a:r>
            <a:endParaRPr lang="fa-IR">
              <a:cs typeface="B Nazanin" panose="00000400000000000000" pitchFamily="2" charset="-78"/>
            </a:endParaRPr>
          </a:p>
        </p:txBody>
      </p:sp>
    </p:spTree>
    <p:extLst>
      <p:ext uri="{BB962C8B-B14F-4D97-AF65-F5344CB8AC3E}">
        <p14:creationId xmlns:p14="http://schemas.microsoft.com/office/powerpoint/2010/main" val="357438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اما علت دوم زبان ناب بود که برگرفته، از </a:t>
            </a:r>
            <a:r>
              <a:rPr lang="fa-IR" b="1">
                <a:solidFill>
                  <a:srgbClr val="FF0000"/>
                </a:solidFill>
                <a:cs typeface="B Nazanin" panose="00000400000000000000" pitchFamily="2" charset="-78"/>
              </a:rPr>
              <a:t>قدرت شگفت تعبیرات غنایی شعر عرب </a:t>
            </a:r>
            <a:r>
              <a:rPr lang="fa-IR">
                <a:cs typeface="B Nazanin" panose="00000400000000000000" pitchFamily="2" charset="-78"/>
              </a:rPr>
              <a:t>است و همین باعث شد که از  حماسه دور شوند که یکی از پارامترهای زیربنایی </a:t>
            </a:r>
            <a:r>
              <a:rPr lang="fa-IR" smtClean="0">
                <a:cs typeface="B Nazanin" panose="00000400000000000000" pitchFamily="2" charset="-78"/>
              </a:rPr>
              <a:t>یونا</a:t>
            </a:r>
            <a:r>
              <a:rPr lang="fa-IR">
                <a:cs typeface="B Nazanin" panose="00000400000000000000" pitchFamily="2" charset="-78"/>
              </a:rPr>
              <a:t>ن</a:t>
            </a:r>
            <a:r>
              <a:rPr lang="fa-IR" smtClean="0">
                <a:cs typeface="B Nazanin" panose="00000400000000000000" pitchFamily="2" charset="-78"/>
              </a:rPr>
              <a:t>یان </a:t>
            </a:r>
            <a:r>
              <a:rPr lang="fa-IR">
                <a:cs typeface="B Nazanin" panose="00000400000000000000" pitchFamily="2" charset="-78"/>
              </a:rPr>
              <a:t>و سوق دادن آن ها به سمت درام بود. همچنین در آغاز به روایت ظاهری حوادث آبرو و شرف در جامعه روی آوردند بی آنکه به پدیده های نهفته در پشت این ستیز به تحقیق و تعمق بپردازند و شعر نه فقط پایگاه محکمی نیافت، بلکه فقط شعر را ادبیات خود می دانستند در حالی که آن توانمندی دراماتیک را نداشت</a:t>
            </a:r>
            <a:r>
              <a:rPr lang="fa-IR" smtClean="0">
                <a:cs typeface="B Nazanin" panose="00000400000000000000" pitchFamily="2" charset="-78"/>
              </a:rPr>
              <a:t>.</a:t>
            </a:r>
            <a:endParaRPr lang="fa-IR">
              <a:cs typeface="B Nazanin" panose="00000400000000000000" pitchFamily="2" charset="-78"/>
            </a:endParaRPr>
          </a:p>
        </p:txBody>
      </p:sp>
      <p:sp>
        <p:nvSpPr>
          <p:cNvPr id="4" name="Flowchart: Alternate Process 3"/>
          <p:cNvSpPr/>
          <p:nvPr/>
        </p:nvSpPr>
        <p:spPr>
          <a:xfrm>
            <a:off x="1167618" y="4501662"/>
            <a:ext cx="2658794" cy="102694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حوادث آبرو و شرف</a:t>
            </a:r>
            <a:endParaRPr lang="fa-IR"/>
          </a:p>
        </p:txBody>
      </p:sp>
    </p:spTree>
    <p:extLst>
      <p:ext uri="{BB962C8B-B14F-4D97-AF65-F5344CB8AC3E}">
        <p14:creationId xmlns:p14="http://schemas.microsoft.com/office/powerpoint/2010/main" val="39675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 به همین ترتیب نثر هم گرفتار زرق و برق گردید و تنها به توصیف افتخارات جنگی و قهرمانی پرداخت، و اعراب نتوانستند آن حماسه های شگفت انگیز پیش از ظهور اسلام را جانی تازه بخشند و آن را به تکامل برسانند (مثل </a:t>
            </a:r>
            <a:r>
              <a:rPr lang="fa-IR" b="1">
                <a:solidFill>
                  <a:srgbClr val="FF0000"/>
                </a:solidFill>
                <a:cs typeface="B Nazanin" panose="00000400000000000000" pitchFamily="2" charset="-78"/>
              </a:rPr>
              <a:t>حماسه گیلگمش</a:t>
            </a:r>
            <a:r>
              <a:rPr lang="fa-IR">
                <a:cs typeface="B Nazanin" panose="00000400000000000000" pitchFamily="2" charset="-78"/>
              </a:rPr>
              <a:t>) و اصولی واضح و روشن برای تئاتر خود بیافرینند، و بیشتر کارهای آنها تنها تصور سطحی از زرق و برق جهان مادی بود.</a:t>
            </a:r>
          </a:p>
          <a:p>
            <a:pPr algn="just"/>
            <a:endParaRPr lang="fa-IR">
              <a:cs typeface="B Nazanin" panose="00000400000000000000" pitchFamily="2" charset="-78"/>
            </a:endParaRPr>
          </a:p>
        </p:txBody>
      </p:sp>
    </p:spTree>
    <p:extLst>
      <p:ext uri="{BB962C8B-B14F-4D97-AF65-F5344CB8AC3E}">
        <p14:creationId xmlns:p14="http://schemas.microsoft.com/office/powerpoint/2010/main" val="133423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دوران اقتباس و تقلید</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221502" y="1825625"/>
            <a:ext cx="8132298" cy="4351338"/>
          </a:xfrm>
        </p:spPr>
        <p:txBody>
          <a:bodyPr>
            <a:normAutofit/>
          </a:bodyPr>
          <a:lstStyle/>
          <a:p>
            <a:pPr algn="just"/>
            <a:r>
              <a:rPr lang="fa-IR" smtClean="0">
                <a:cs typeface="B Nazanin" panose="00000400000000000000" pitchFamily="2" charset="-78"/>
              </a:rPr>
              <a:t>تاثیرات قدیم بر آغاز نهضت تئاتر غرب در قرن گذشته چنان بود که آنها را حکایت هایی عجیب و غریب دانسته ک دارای هیچ گونه اصول پایداری نیستند، و طبیعی است که تئاتر به تدریج سرشت محلی خود را پیدا می کند، اما از نظر هنری و ادبی نمی توانست عالی باشد، تا آنجا که سهل انگاری ها و تجاهل آن دوره تئاتر را به سقوط می کشاند. تئاتر کمدی و هنر تبلیغاتی به وسیله گودویل فرانسوی پای گرفت، و هنرمندان بزرگی مثل نجیب الریحانی، علی الکسار و فاطمه رشدی با همراهی موسیقی سید درویش به مقامی والا دست یافت،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293327" cy="3007067"/>
          </a:xfrm>
          <a:prstGeom prst="rect">
            <a:avLst/>
          </a:prstGeom>
        </p:spPr>
      </p:pic>
      <p:sp>
        <p:nvSpPr>
          <p:cNvPr id="7" name="TextBox 6"/>
          <p:cNvSpPr txBox="1"/>
          <p:nvPr/>
        </p:nvSpPr>
        <p:spPr>
          <a:xfrm>
            <a:off x="1063429" y="5092505"/>
            <a:ext cx="1842868"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نجیب الریحانی</a:t>
            </a:r>
            <a:endParaRPr lang="fa-IR">
              <a:solidFill>
                <a:srgbClr val="FF0000"/>
              </a:solidFill>
            </a:endParaRPr>
          </a:p>
        </p:txBody>
      </p:sp>
    </p:spTree>
    <p:extLst>
      <p:ext uri="{BB962C8B-B14F-4D97-AF65-F5344CB8AC3E}">
        <p14:creationId xmlns:p14="http://schemas.microsoft.com/office/powerpoint/2010/main" val="3518854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3878</Words>
  <Application>Microsoft Office PowerPoint</Application>
  <PresentationFormat>Widescreen</PresentationFormat>
  <Paragraphs>106</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 Nazanin</vt:lpstr>
      <vt:lpstr>Calibri</vt:lpstr>
      <vt:lpstr>Calibri Light</vt:lpstr>
      <vt:lpstr>Times New Roman</vt:lpstr>
      <vt:lpstr>Office Theme</vt:lpstr>
      <vt:lpstr>عنوان مقاله: درباره تئاتر عرب</vt:lpstr>
      <vt:lpstr>PowerPoint Presentation</vt:lpstr>
      <vt:lpstr>PowerPoint Presentation</vt:lpstr>
      <vt:lpstr>PowerPoint Presentation</vt:lpstr>
      <vt:lpstr>PowerPoint Presentation</vt:lpstr>
      <vt:lpstr>چرا اعراب قدیم با هنر تئاتر آشنایی نداشتند؟</vt:lpstr>
      <vt:lpstr>PowerPoint Presentation</vt:lpstr>
      <vt:lpstr>PowerPoint Presentation</vt:lpstr>
      <vt:lpstr>دوران اقتباس و تقلید</vt:lpstr>
      <vt:lpstr>PowerPoint Presentation</vt:lpstr>
      <vt:lpstr>PowerPoint Presentation</vt:lpstr>
      <vt:lpstr>دوران اقتباس و تقلید</vt:lpstr>
      <vt:lpstr>PowerPoint Presentation</vt:lpstr>
      <vt:lpstr>PowerPoint Presentation</vt:lpstr>
      <vt:lpstr>PowerPoint Presentation</vt:lpstr>
      <vt:lpstr>PowerPoint Presentation</vt:lpstr>
      <vt:lpstr>PowerPoint Presentation</vt:lpstr>
      <vt:lpstr>معنی قانون مند بودن و زمان تحقق 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تئاتر فرم، محاوره ای، ترکیبی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نویسنده: درباره تئاتر عرب</dc:title>
  <dc:creator>MaZz!i</dc:creator>
  <cp:lastModifiedBy>MaZz!i</cp:lastModifiedBy>
  <cp:revision>46</cp:revision>
  <cp:lastPrinted>2025-02-13T17:37:58Z</cp:lastPrinted>
  <dcterms:created xsi:type="dcterms:W3CDTF">2025-02-07T21:03:16Z</dcterms:created>
  <dcterms:modified xsi:type="dcterms:W3CDTF">2025-02-13T17:38:14Z</dcterms:modified>
</cp:coreProperties>
</file>