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90" r:id="rId7"/>
    <p:sldId id="261" r:id="rId8"/>
    <p:sldId id="262" r:id="rId9"/>
    <p:sldId id="263" r:id="rId10"/>
    <p:sldId id="264" r:id="rId11"/>
    <p:sldId id="291" r:id="rId12"/>
    <p:sldId id="265" r:id="rId13"/>
    <p:sldId id="266" r:id="rId14"/>
    <p:sldId id="267" r:id="rId15"/>
    <p:sldId id="268" r:id="rId16"/>
    <p:sldId id="269" r:id="rId17"/>
    <p:sldId id="270" r:id="rId18"/>
    <p:sldId id="294" r:id="rId19"/>
    <p:sldId id="271" r:id="rId20"/>
    <p:sldId id="293" r:id="rId21"/>
    <p:sldId id="272" r:id="rId22"/>
    <p:sldId id="273" r:id="rId23"/>
    <p:sldId id="274" r:id="rId24"/>
    <p:sldId id="275" r:id="rId25"/>
    <p:sldId id="295" r:id="rId26"/>
    <p:sldId id="276" r:id="rId27"/>
    <p:sldId id="296" r:id="rId28"/>
    <p:sldId id="277" r:id="rId29"/>
    <p:sldId id="278" r:id="rId30"/>
    <p:sldId id="279" r:id="rId31"/>
    <p:sldId id="297" r:id="rId32"/>
    <p:sldId id="280" r:id="rId33"/>
    <p:sldId id="281" r:id="rId34"/>
    <p:sldId id="282" r:id="rId35"/>
    <p:sldId id="283" r:id="rId36"/>
    <p:sldId id="284" r:id="rId37"/>
    <p:sldId id="285" r:id="rId38"/>
    <p:sldId id="286" r:id="rId39"/>
    <p:sldId id="287" r:id="rId40"/>
    <p:sldId id="288" r:id="rId41"/>
    <p:sldId id="289" r:id="rId42"/>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07"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3325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64EFC140-D170-4AFE-8804-6D7BFD41551E}" type="datetimeFigureOut">
              <a:rPr lang="fa-IR" smtClean="0"/>
              <a:t>14/08/1446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41CA362-AC8A-4024-BBF1-1965245358BA}" type="slidenum">
              <a:rPr lang="fa-IR" smtClean="0"/>
              <a:t>‹#›</a:t>
            </a:fld>
            <a:endParaRPr lang="fa-IR"/>
          </a:p>
        </p:txBody>
      </p:sp>
    </p:spTree>
    <p:extLst>
      <p:ext uri="{BB962C8B-B14F-4D97-AF65-F5344CB8AC3E}">
        <p14:creationId xmlns:p14="http://schemas.microsoft.com/office/powerpoint/2010/main" val="1208802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4EFC140-D170-4AFE-8804-6D7BFD41551E}" type="datetimeFigureOut">
              <a:rPr lang="fa-IR" smtClean="0"/>
              <a:t>14/08/1446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41CA362-AC8A-4024-BBF1-1965245358BA}" type="slidenum">
              <a:rPr lang="fa-IR" smtClean="0"/>
              <a:t>‹#›</a:t>
            </a:fld>
            <a:endParaRPr lang="fa-IR"/>
          </a:p>
        </p:txBody>
      </p:sp>
    </p:spTree>
    <p:extLst>
      <p:ext uri="{BB962C8B-B14F-4D97-AF65-F5344CB8AC3E}">
        <p14:creationId xmlns:p14="http://schemas.microsoft.com/office/powerpoint/2010/main" val="1768649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4EFC140-D170-4AFE-8804-6D7BFD41551E}" type="datetimeFigureOut">
              <a:rPr lang="fa-IR" smtClean="0"/>
              <a:t>14/08/1446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41CA362-AC8A-4024-BBF1-1965245358BA}" type="slidenum">
              <a:rPr lang="fa-IR" smtClean="0"/>
              <a:t>‹#›</a:t>
            </a:fld>
            <a:endParaRPr lang="fa-IR"/>
          </a:p>
        </p:txBody>
      </p:sp>
    </p:spTree>
    <p:extLst>
      <p:ext uri="{BB962C8B-B14F-4D97-AF65-F5344CB8AC3E}">
        <p14:creationId xmlns:p14="http://schemas.microsoft.com/office/powerpoint/2010/main" val="2724096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64EFC140-D170-4AFE-8804-6D7BFD41551E}" type="datetimeFigureOut">
              <a:rPr lang="fa-IR" smtClean="0"/>
              <a:t>14/08/1446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41CA362-AC8A-4024-BBF1-1965245358BA}" type="slidenum">
              <a:rPr lang="fa-IR" smtClean="0"/>
              <a:t>‹#›</a:t>
            </a:fld>
            <a:endParaRPr lang="fa-IR"/>
          </a:p>
        </p:txBody>
      </p:sp>
    </p:spTree>
    <p:extLst>
      <p:ext uri="{BB962C8B-B14F-4D97-AF65-F5344CB8AC3E}">
        <p14:creationId xmlns:p14="http://schemas.microsoft.com/office/powerpoint/2010/main" val="2157089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EFC140-D170-4AFE-8804-6D7BFD41551E}" type="datetimeFigureOut">
              <a:rPr lang="fa-IR" smtClean="0"/>
              <a:t>14/08/1446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B41CA362-AC8A-4024-BBF1-1965245358BA}" type="slidenum">
              <a:rPr lang="fa-IR" smtClean="0"/>
              <a:t>‹#›</a:t>
            </a:fld>
            <a:endParaRPr lang="fa-IR"/>
          </a:p>
        </p:txBody>
      </p:sp>
    </p:spTree>
    <p:extLst>
      <p:ext uri="{BB962C8B-B14F-4D97-AF65-F5344CB8AC3E}">
        <p14:creationId xmlns:p14="http://schemas.microsoft.com/office/powerpoint/2010/main" val="4284828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64EFC140-D170-4AFE-8804-6D7BFD41551E}" type="datetimeFigureOut">
              <a:rPr lang="fa-IR" smtClean="0"/>
              <a:t>14/08/1446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B41CA362-AC8A-4024-BBF1-1965245358BA}" type="slidenum">
              <a:rPr lang="fa-IR" smtClean="0"/>
              <a:t>‹#›</a:t>
            </a:fld>
            <a:endParaRPr lang="fa-IR"/>
          </a:p>
        </p:txBody>
      </p:sp>
    </p:spTree>
    <p:extLst>
      <p:ext uri="{BB962C8B-B14F-4D97-AF65-F5344CB8AC3E}">
        <p14:creationId xmlns:p14="http://schemas.microsoft.com/office/powerpoint/2010/main" val="667744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64EFC140-D170-4AFE-8804-6D7BFD41551E}" type="datetimeFigureOut">
              <a:rPr lang="fa-IR" smtClean="0"/>
              <a:t>14/08/1446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B41CA362-AC8A-4024-BBF1-1965245358BA}" type="slidenum">
              <a:rPr lang="fa-IR" smtClean="0"/>
              <a:t>‹#›</a:t>
            </a:fld>
            <a:endParaRPr lang="fa-IR"/>
          </a:p>
        </p:txBody>
      </p:sp>
    </p:spTree>
    <p:extLst>
      <p:ext uri="{BB962C8B-B14F-4D97-AF65-F5344CB8AC3E}">
        <p14:creationId xmlns:p14="http://schemas.microsoft.com/office/powerpoint/2010/main" val="170235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64EFC140-D170-4AFE-8804-6D7BFD41551E}" type="datetimeFigureOut">
              <a:rPr lang="fa-IR" smtClean="0"/>
              <a:t>14/08/1446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B41CA362-AC8A-4024-BBF1-1965245358BA}" type="slidenum">
              <a:rPr lang="fa-IR" smtClean="0"/>
              <a:t>‹#›</a:t>
            </a:fld>
            <a:endParaRPr lang="fa-IR"/>
          </a:p>
        </p:txBody>
      </p:sp>
    </p:spTree>
    <p:extLst>
      <p:ext uri="{BB962C8B-B14F-4D97-AF65-F5344CB8AC3E}">
        <p14:creationId xmlns:p14="http://schemas.microsoft.com/office/powerpoint/2010/main" val="305677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EFC140-D170-4AFE-8804-6D7BFD41551E}" type="datetimeFigureOut">
              <a:rPr lang="fa-IR" smtClean="0"/>
              <a:t>14/08/1446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B41CA362-AC8A-4024-BBF1-1965245358BA}" type="slidenum">
              <a:rPr lang="fa-IR" smtClean="0"/>
              <a:t>‹#›</a:t>
            </a:fld>
            <a:endParaRPr lang="fa-IR"/>
          </a:p>
        </p:txBody>
      </p:sp>
    </p:spTree>
    <p:extLst>
      <p:ext uri="{BB962C8B-B14F-4D97-AF65-F5344CB8AC3E}">
        <p14:creationId xmlns:p14="http://schemas.microsoft.com/office/powerpoint/2010/main" val="3401876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EFC140-D170-4AFE-8804-6D7BFD41551E}" type="datetimeFigureOut">
              <a:rPr lang="fa-IR" smtClean="0"/>
              <a:t>14/08/1446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B41CA362-AC8A-4024-BBF1-1965245358BA}" type="slidenum">
              <a:rPr lang="fa-IR" smtClean="0"/>
              <a:t>‹#›</a:t>
            </a:fld>
            <a:endParaRPr lang="fa-IR"/>
          </a:p>
        </p:txBody>
      </p:sp>
    </p:spTree>
    <p:extLst>
      <p:ext uri="{BB962C8B-B14F-4D97-AF65-F5344CB8AC3E}">
        <p14:creationId xmlns:p14="http://schemas.microsoft.com/office/powerpoint/2010/main" val="2631475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EFC140-D170-4AFE-8804-6D7BFD41551E}" type="datetimeFigureOut">
              <a:rPr lang="fa-IR" smtClean="0"/>
              <a:t>14/08/1446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B41CA362-AC8A-4024-BBF1-1965245358BA}" type="slidenum">
              <a:rPr lang="fa-IR" smtClean="0"/>
              <a:t>‹#›</a:t>
            </a:fld>
            <a:endParaRPr lang="fa-IR"/>
          </a:p>
        </p:txBody>
      </p:sp>
    </p:spTree>
    <p:extLst>
      <p:ext uri="{BB962C8B-B14F-4D97-AF65-F5344CB8AC3E}">
        <p14:creationId xmlns:p14="http://schemas.microsoft.com/office/powerpoint/2010/main" val="3577353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64EFC140-D170-4AFE-8804-6D7BFD41551E}" type="datetimeFigureOut">
              <a:rPr lang="fa-IR" smtClean="0"/>
              <a:t>14/08/1446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41CA362-AC8A-4024-BBF1-1965245358BA}" type="slidenum">
              <a:rPr lang="fa-IR" smtClean="0"/>
              <a:t>‹#›</a:t>
            </a:fld>
            <a:endParaRPr lang="fa-IR"/>
          </a:p>
        </p:txBody>
      </p:sp>
    </p:spTree>
    <p:extLst>
      <p:ext uri="{BB962C8B-B14F-4D97-AF65-F5344CB8AC3E}">
        <p14:creationId xmlns:p14="http://schemas.microsoft.com/office/powerpoint/2010/main" val="2786835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000" smtClean="0">
                <a:solidFill>
                  <a:srgbClr val="FF0000"/>
                </a:solidFill>
                <a:cs typeface="B Nazanin" panose="00000400000000000000" pitchFamily="2" charset="-78"/>
              </a:rPr>
              <a:t>عنوان مقاله: </a:t>
            </a:r>
            <a:r>
              <a:rPr lang="fa-IR" sz="4000" smtClean="0">
                <a:cs typeface="B Nazanin" panose="00000400000000000000" pitchFamily="2" charset="-78"/>
              </a:rPr>
              <a:t>زن در عصر جاهلیت عرب</a:t>
            </a:r>
            <a:endParaRPr lang="fa-IR" sz="4000">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غلامعباس رضایی</a:t>
            </a:r>
          </a:p>
          <a:p>
            <a:r>
              <a:rPr lang="fa-IR" smtClean="0">
                <a:solidFill>
                  <a:srgbClr val="FF0000"/>
                </a:solidFill>
                <a:cs typeface="B Nazanin" panose="00000400000000000000" pitchFamily="2" charset="-78"/>
              </a:rPr>
              <a:t>منبع: </a:t>
            </a:r>
            <a:r>
              <a:rPr lang="fa-IR" smtClean="0">
                <a:cs typeface="B Nazanin" panose="00000400000000000000" pitchFamily="2" charset="-78"/>
              </a:rPr>
              <a:t>دانشکده </a:t>
            </a:r>
            <a:r>
              <a:rPr lang="fa-IR">
                <a:cs typeface="B Nazanin" panose="00000400000000000000" pitchFamily="2" charset="-78"/>
              </a:rPr>
              <a:t>ادبیات و علوم انسانی دانشگاه تهران پاییز 1378 </a:t>
            </a:r>
            <a:r>
              <a:rPr lang="fa-IR">
                <a:cs typeface="B Nazanin" panose="00000400000000000000" pitchFamily="2" charset="-78"/>
              </a:rPr>
              <a:t>شماره </a:t>
            </a:r>
            <a:r>
              <a:rPr lang="fa-IR" smtClean="0">
                <a:cs typeface="B Nazanin" panose="00000400000000000000" pitchFamily="2" charset="-78"/>
              </a:rPr>
              <a:t>151</a:t>
            </a:r>
          </a:p>
          <a:p>
            <a:r>
              <a:rPr lang="fa-IR" smtClean="0">
                <a:cs typeface="B Nazanin" panose="00000400000000000000" pitchFamily="2" charset="-78"/>
              </a:rPr>
              <a:t>صص 113-126</a:t>
            </a:r>
            <a:endParaRPr lang="fa-IR">
              <a:cs typeface="B Nazanin" panose="00000400000000000000" pitchFamily="2" charset="-78"/>
            </a:endParaRPr>
          </a:p>
        </p:txBody>
      </p:sp>
    </p:spTree>
    <p:extLst>
      <p:ext uri="{BB962C8B-B14F-4D97-AF65-F5344CB8AC3E}">
        <p14:creationId xmlns:p14="http://schemas.microsoft.com/office/powerpoint/2010/main" val="2946096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تیگلات پیلسر سوم ( 727- 745ق.م}، پادشاه آشور در سال 738 ق.م زبیبه، ملکه مملکت اریبی، یعنی عربستان شمال غربی و ظاهراً حدود </a:t>
            </a:r>
            <a:r>
              <a:rPr lang="fa-IR" smtClean="0">
                <a:cs typeface="B Nazanin" panose="00000400000000000000" pitchFamily="2" charset="-78"/>
              </a:rPr>
              <a:t>«</a:t>
            </a:r>
            <a:r>
              <a:rPr lang="fa-IR" b="1" smtClean="0">
                <a:solidFill>
                  <a:srgbClr val="FF0000"/>
                </a:solidFill>
                <a:cs typeface="B Nazanin" panose="00000400000000000000" pitchFamily="2" charset="-78"/>
              </a:rPr>
              <a:t>دومه </a:t>
            </a:r>
            <a:r>
              <a:rPr lang="fa-IR" b="1">
                <a:solidFill>
                  <a:srgbClr val="FF0000"/>
                </a:solidFill>
                <a:cs typeface="B Nazanin" panose="00000400000000000000" pitchFamily="2" charset="-78"/>
              </a:rPr>
              <a:t>الجندل</a:t>
            </a:r>
            <a:r>
              <a:rPr lang="fa-IR">
                <a:cs typeface="B Nazanin" panose="00000400000000000000" pitchFamily="2" charset="-78"/>
              </a:rPr>
              <a:t>»، و در سال 732ق.م، شمسی، ملکه اریبی را پس از جنگ تحت اطاعت درآورد و نماینده ای با لقب «</a:t>
            </a:r>
            <a:r>
              <a:rPr lang="fa-IR" b="1">
                <a:solidFill>
                  <a:srgbClr val="FF0000"/>
                </a:solidFill>
                <a:cs typeface="B Nazanin" panose="00000400000000000000" pitchFamily="2" charset="-78"/>
              </a:rPr>
              <a:t>کیپو</a:t>
            </a:r>
            <a:r>
              <a:rPr lang="fa-IR">
                <a:cs typeface="B Nazanin" panose="00000400000000000000" pitchFamily="2" charset="-78"/>
              </a:rPr>
              <a:t>» در آن جا منصوب کرد. در همین سال، طوایف دیگر عربستان و از جمله سبایی ها، برای پادشاه آرتور باج فرستادند. </a:t>
            </a:r>
          </a:p>
        </p:txBody>
      </p:sp>
      <p:sp>
        <p:nvSpPr>
          <p:cNvPr id="4" name="Flowchart: Process 3"/>
          <p:cNvSpPr/>
          <p:nvPr/>
        </p:nvSpPr>
        <p:spPr>
          <a:xfrm>
            <a:off x="1514901" y="4258101"/>
            <a:ext cx="3398293" cy="1296538"/>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زبیبه، ملکه مملکت اریبی</a:t>
            </a:r>
            <a:endParaRPr lang="fa-IR"/>
          </a:p>
        </p:txBody>
      </p:sp>
    </p:spTree>
    <p:extLst>
      <p:ext uri="{BB962C8B-B14F-4D97-AF65-F5344CB8AC3E}">
        <p14:creationId xmlns:p14="http://schemas.microsoft.com/office/powerpoint/2010/main" val="10888654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304714" y="1825625"/>
            <a:ext cx="7049086" cy="4351338"/>
          </a:xfrm>
        </p:spPr>
        <p:txBody>
          <a:bodyPr/>
          <a:lstStyle/>
          <a:p>
            <a:pPr algn="just"/>
            <a:r>
              <a:rPr lang="fa-IR" smtClean="0">
                <a:cs typeface="B Nazanin" panose="00000400000000000000" pitchFamily="2" charset="-78"/>
              </a:rPr>
              <a:t>نوه ی او، سارگن دوم که از 722 تا 705ق.م سلطنت کرد، در سال 715 ق.م مجدداً به عربستان لشکر کشید و  از شمسی یا سمسی، ملکه اریبی باج گرفت که از آن جمله 164 شتر سفید بود { همان، ص 123} درسال 703ق.م، یتیئه یا یتیعه، ملکه عربستان با قشونی تحت سرداری برادرش، به پادشاه بابل، بر ضد سناخریب، پادشاه آشور که از 705 تا 681 ق.م سلطنت داشت، یاری رساند و در ماه فوریه سال بعد، آشوری ها برادر ملکه را با قشون او اسیر گرفتند{ پیشین}.</a:t>
            </a:r>
          </a:p>
          <a:p>
            <a:endParaRPr lang="fa-IR"/>
          </a:p>
        </p:txBody>
      </p:sp>
      <p:pic>
        <p:nvPicPr>
          <p:cNvPr id="4" name="Picture 3"/>
          <p:cNvPicPr>
            <a:picLocks noChangeAspect="1"/>
          </p:cNvPicPr>
          <p:nvPr/>
        </p:nvPicPr>
        <p:blipFill>
          <a:blip r:embed="rId2"/>
          <a:stretch>
            <a:fillRect/>
          </a:stretch>
        </p:blipFill>
        <p:spPr>
          <a:xfrm>
            <a:off x="739726" y="1938165"/>
            <a:ext cx="3466514" cy="3262601"/>
          </a:xfrm>
          <a:prstGeom prst="rect">
            <a:avLst/>
          </a:prstGeom>
        </p:spPr>
      </p:pic>
      <p:sp>
        <p:nvSpPr>
          <p:cNvPr id="5" name="TextBox 4"/>
          <p:cNvSpPr txBox="1"/>
          <p:nvPr/>
        </p:nvSpPr>
        <p:spPr>
          <a:xfrm>
            <a:off x="1209822" y="5528603"/>
            <a:ext cx="2349304" cy="400110"/>
          </a:xfrm>
          <a:prstGeom prst="rect">
            <a:avLst/>
          </a:prstGeom>
          <a:noFill/>
        </p:spPr>
        <p:txBody>
          <a:bodyPr wrap="square" rtlCol="1">
            <a:spAutoFit/>
          </a:bodyPr>
          <a:lstStyle/>
          <a:p>
            <a:pPr algn="ctr"/>
            <a:r>
              <a:rPr lang="fa-IR" sz="2000" b="1">
                <a:solidFill>
                  <a:srgbClr val="FF0000"/>
                </a:solidFill>
                <a:cs typeface="B Nazanin" panose="00000400000000000000" pitchFamily="2" charset="-78"/>
              </a:rPr>
              <a:t>سناخریب، پادشاه آشور</a:t>
            </a:r>
            <a:endParaRPr lang="fa-IR" sz="1400" b="1">
              <a:solidFill>
                <a:srgbClr val="FF0000"/>
              </a:solidFill>
            </a:endParaRPr>
          </a:p>
        </p:txBody>
      </p:sp>
    </p:spTree>
    <p:extLst>
      <p:ext uri="{BB962C8B-B14F-4D97-AF65-F5344CB8AC3E}">
        <p14:creationId xmlns:p14="http://schemas.microsoft.com/office/powerpoint/2010/main" val="221425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502854" y="1825625"/>
            <a:ext cx="7850945" cy="4351338"/>
          </a:xfrm>
        </p:spPr>
        <p:txBody>
          <a:bodyPr/>
          <a:lstStyle/>
          <a:p>
            <a:pPr algn="just"/>
            <a:r>
              <a:rPr lang="fa-IR">
                <a:cs typeface="B Nazanin" panose="00000400000000000000" pitchFamily="2" charset="-78"/>
              </a:rPr>
              <a:t>در حدود سال 668، </a:t>
            </a:r>
            <a:r>
              <a:rPr lang="fa-IR" smtClean="0">
                <a:cs typeface="B Nazanin" panose="00000400000000000000" pitchFamily="2" charset="-78"/>
              </a:rPr>
              <a:t>سناخریب </a:t>
            </a:r>
            <a:r>
              <a:rPr lang="fa-IR">
                <a:cs typeface="B Nazanin" panose="00000400000000000000" pitchFamily="2" charset="-78"/>
              </a:rPr>
              <a:t>بر ضد ملکه ی عرب، تلخونو، لشکر کشید. او را شکست داد و شتر زیادی غنیمت گرفت و ملکه نیز به دومه الجندل فرار کرد{ پیشین}. داستان این جنگ ها، طولانی و پر از نام ملوک، ملکه ها و سرداران عرب است. </a:t>
            </a:r>
            <a:r>
              <a:rPr lang="fa-IR" smtClean="0">
                <a:cs typeface="B Nazanin" panose="00000400000000000000" pitchFamily="2" charset="-78"/>
              </a:rPr>
              <a:t>گوستاو لوبون </a:t>
            </a:r>
            <a:r>
              <a:rPr lang="fa-IR">
                <a:cs typeface="B Nazanin" panose="00000400000000000000" pitchFamily="2" charset="-78"/>
              </a:rPr>
              <a:t>نیز، ضمن بیان کتیبه های آشوری، از شاهزاده خانم های عرب، از جمله تبوعه یاد می کند{ لوبون، 1377: 91 و 103}. بین ملکه های شمالی، نام دو تن از آن ها بیش تر در کتاب های تاریخی ذکر شده است که به اختصار، راجع به هر یک توضیحاتی داده می شود؛ با توجه به این مطلب که آن ها از لحاظ زمانی به دوره ی مورد نظر نزدیک بودند:</a:t>
            </a:r>
          </a:p>
        </p:txBody>
      </p:sp>
      <p:pic>
        <p:nvPicPr>
          <p:cNvPr id="4" name="Picture 3"/>
          <p:cNvPicPr>
            <a:picLocks noChangeAspect="1"/>
          </p:cNvPicPr>
          <p:nvPr/>
        </p:nvPicPr>
        <p:blipFill>
          <a:blip r:embed="rId2"/>
          <a:stretch>
            <a:fillRect/>
          </a:stretch>
        </p:blipFill>
        <p:spPr>
          <a:xfrm>
            <a:off x="838199" y="1825624"/>
            <a:ext cx="2664655" cy="3337219"/>
          </a:xfrm>
          <a:prstGeom prst="rect">
            <a:avLst/>
          </a:prstGeom>
        </p:spPr>
      </p:pic>
      <p:sp>
        <p:nvSpPr>
          <p:cNvPr id="5" name="TextBox 4"/>
          <p:cNvSpPr txBox="1"/>
          <p:nvPr/>
        </p:nvSpPr>
        <p:spPr>
          <a:xfrm>
            <a:off x="1354601" y="5346281"/>
            <a:ext cx="1631852"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گوستاو لوبون</a:t>
            </a:r>
            <a:endParaRPr lang="fa-IR">
              <a:solidFill>
                <a:srgbClr val="FF0000"/>
              </a:solidFill>
            </a:endParaRPr>
          </a:p>
        </p:txBody>
      </p:sp>
    </p:spTree>
    <p:extLst>
      <p:ext uri="{BB962C8B-B14F-4D97-AF65-F5344CB8AC3E}">
        <p14:creationId xmlns:p14="http://schemas.microsoft.com/office/powerpoint/2010/main" val="3007952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1. زبا بنت عمرو</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smtClean="0">
                <a:cs typeface="B Nazanin" panose="00000400000000000000" pitchFamily="2" charset="-78"/>
              </a:rPr>
              <a:t>زبا</a:t>
            </a:r>
            <a:r>
              <a:rPr lang="fa-IR" b="1">
                <a:cs typeface="B Nazanin" panose="00000400000000000000" pitchFamily="2" charset="-78"/>
              </a:rPr>
              <a:t>، </a:t>
            </a:r>
            <a:r>
              <a:rPr lang="fa-IR">
                <a:cs typeface="B Nazanin" panose="00000400000000000000" pitchFamily="2" charset="-78"/>
              </a:rPr>
              <a:t>دختر عمروبن ظرب، ملکه شام و جزیره، از خاندان « </a:t>
            </a:r>
            <a:r>
              <a:rPr lang="fa-IR">
                <a:solidFill>
                  <a:srgbClr val="FF0000"/>
                </a:solidFill>
                <a:cs typeface="B Nazanin" panose="00000400000000000000" pitchFamily="2" charset="-78"/>
              </a:rPr>
              <a:t>عامله</a:t>
            </a:r>
            <a:r>
              <a:rPr lang="fa-IR">
                <a:cs typeface="B Nazanin" panose="00000400000000000000" pitchFamily="2" charset="-78"/>
              </a:rPr>
              <a:t>» از « </a:t>
            </a:r>
            <a:r>
              <a:rPr lang="fa-IR">
                <a:solidFill>
                  <a:srgbClr val="FF0000"/>
                </a:solidFill>
                <a:cs typeface="B Nazanin" panose="00000400000000000000" pitchFamily="2" charset="-78"/>
              </a:rPr>
              <a:t>عمالیق</a:t>
            </a:r>
            <a:r>
              <a:rPr lang="fa-IR">
                <a:cs typeface="B Nazanin" panose="00000400000000000000" pitchFamily="2" charset="-78"/>
              </a:rPr>
              <a:t>» بود که در « سلیح» حکومت داشتند. بعضی گفته اند که وی رومی نژاد بود و به عربی سخن می گفت{ مسعودی، 1370: 438}. دارای عقل، رأی و جمال بسیار بود{ رفعت، 1411ق: 32؛ کحاله، 1379ق،ج 2: 6؛ و الحائری، 1407ق، ج 2 : 115}. نام او نائله هم ذکر شده است{ مسکویه الرازی، 1379: 111}.</a:t>
            </a:r>
            <a:endParaRPr lang="en-US">
              <a:cs typeface="B Nazanin" panose="00000400000000000000" pitchFamily="2" charset="-78"/>
            </a:endParaRPr>
          </a:p>
          <a:p>
            <a:pPr algn="just"/>
            <a:r>
              <a:rPr lang="fa-IR">
                <a:cs typeface="B Nazanin" panose="00000400000000000000" pitchFamily="2" charset="-78"/>
              </a:rPr>
              <a:t>جدیمه الابرش، از عربان عاربه ی قدیم که شاهی سرزمین عراق را داشت { طبری، 1369، ج2 : 532}، سپاهی از عرب ها فراهم آورد و به عمروبن ظرب حمله کرد. پیکاری سخت درگرفت و عمروبن ظرب کشته شد و پس از عمرو، دخترش زبا به پادشاهی رسید{ همان، ص 536}.</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241223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solidFill>
                  <a:srgbClr val="FF0000"/>
                </a:solidFill>
                <a:cs typeface="B Nazanin" panose="00000400000000000000" pitchFamily="2" charset="-78"/>
              </a:rPr>
              <a:t>زبا قصد خونخواهی پدر را داشت</a:t>
            </a:r>
            <a:r>
              <a:rPr lang="fa-IR">
                <a:cs typeface="B Nazanin" panose="00000400000000000000" pitchFamily="2" charset="-78"/>
              </a:rPr>
              <a:t>، اما خواهرش زبیبه که زنی هوشیار و صاحب رأی بود، گفت { الالرسی، بی تا، ج2 : 181}: اگر با جذیمه پیکار کنی و پیروز شوی، انتقام گرفته ای، اما اگر کشته شوی، همه چیز را از دست می دهی، پس بهتر است خدعه و نیرنگ کنی{ مسکویه الرازی، 1379، ج1 : 111} و به او بگویی که مایلی با او ازدواج کنی تا سرزمین تو به مملکت او ملحق شود{ شکری الالرسی، بی تا، ج2 : 181}.</a:t>
            </a:r>
          </a:p>
        </p:txBody>
      </p:sp>
    </p:spTree>
    <p:extLst>
      <p:ext uri="{BB962C8B-B14F-4D97-AF65-F5344CB8AC3E}">
        <p14:creationId xmlns:p14="http://schemas.microsoft.com/office/powerpoint/2010/main" val="2887846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وقتی نامه ی زبا به جذیمه رسید، جذیمه یاران خود را جمع و با آن ها مشورت کرد که همگی به جز قصیربن سعد، رأی دادند که او  به نزد زبا برود. جذیمه فریب خورد و نزد زبا رفت و او هم به انتقام خون پدرش، جذیمه را کشت؛ هر چند بعداً به کمک نیرنگ </a:t>
            </a:r>
            <a:r>
              <a:rPr lang="fa-IR" b="1">
                <a:cs typeface="B Nazanin" panose="00000400000000000000" pitchFamily="2" charset="-78"/>
              </a:rPr>
              <a:t>قیصر، </a:t>
            </a:r>
            <a:r>
              <a:rPr lang="fa-IR">
                <a:cs typeface="B Nazanin" panose="00000400000000000000" pitchFamily="2" charset="-78"/>
              </a:rPr>
              <a:t>خواهرزاده ی جذیمه، یعنی عمروبن عدی، زبا را از بین برد. شرح مفصل این حوادث در کتاب های تاریخی ( از جمله: تاریخ طبری، تجارب الامم و بلوغ الارب) مذکور است که به خواطر طولانی نشدن کلام، مطالب به اختصار ذکر گردید.</a:t>
            </a:r>
          </a:p>
        </p:txBody>
      </p:sp>
      <p:sp>
        <p:nvSpPr>
          <p:cNvPr id="4" name="Flowchart: Connector 3"/>
          <p:cNvSpPr/>
          <p:nvPr/>
        </p:nvSpPr>
        <p:spPr>
          <a:xfrm>
            <a:off x="1674055" y="4290646"/>
            <a:ext cx="1814733" cy="1448972"/>
          </a:xfrm>
          <a:prstGeom prst="flowChart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نیرنگ </a:t>
            </a:r>
            <a:r>
              <a:rPr lang="fa-IR" sz="2800" b="1">
                <a:solidFill>
                  <a:prstClr val="black"/>
                </a:solidFill>
                <a:cs typeface="B Nazanin" panose="00000400000000000000" pitchFamily="2" charset="-78"/>
              </a:rPr>
              <a:t>قیصر</a:t>
            </a:r>
            <a:endParaRPr lang="fa-IR"/>
          </a:p>
        </p:txBody>
      </p:sp>
    </p:spTree>
    <p:extLst>
      <p:ext uri="{BB962C8B-B14F-4D97-AF65-F5344CB8AC3E}">
        <p14:creationId xmlns:p14="http://schemas.microsoft.com/office/powerpoint/2010/main" val="23277120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2. زینوبیا</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a:t>
            </a:r>
            <a:r>
              <a:rPr lang="fa-IR">
                <a:cs typeface="B Nazanin" panose="00000400000000000000" pitchFamily="2" charset="-78"/>
              </a:rPr>
              <a:t>قرن دوم میلادی، هنگامی که دولت« پتره» منقرض شد، دولت دیگری در شمال عربستان رو به ترقی گذاشت که « تدمر» نام داشت. تدمر در سده اول میلادری دولت مستقلی بود که به تدریج تحت الحمایه ی روم شد. در زمان </a:t>
            </a:r>
            <a:r>
              <a:rPr lang="fa-IR" b="1">
                <a:cs typeface="B Nazanin" panose="00000400000000000000" pitchFamily="2" charset="-78"/>
              </a:rPr>
              <a:t>شاپور اول ساسانی، اذینه بن حیران، </a:t>
            </a:r>
            <a:r>
              <a:rPr lang="fa-IR">
                <a:cs typeface="B Nazanin" panose="00000400000000000000" pitchFamily="2" charset="-78"/>
              </a:rPr>
              <a:t>با وجود شکست </a:t>
            </a:r>
            <a:r>
              <a:rPr lang="fa-IR" b="1">
                <a:cs typeface="B Nazanin" panose="00000400000000000000" pitchFamily="2" charset="-78"/>
              </a:rPr>
              <a:t>والرین </a:t>
            </a:r>
            <a:r>
              <a:rPr lang="fa-IR">
                <a:cs typeface="B Nazanin" panose="00000400000000000000" pitchFamily="2" charset="-78"/>
              </a:rPr>
              <a:t>از شاپور، به طرفداری از روم برخ است و به ایران حمله برد. دولت روم به ازای این جان نثاری ها او را فرمانروای مشرق و جانشین امپراتور نامید.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078940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657600" y="1825625"/>
            <a:ext cx="7696200" cy="4351338"/>
          </a:xfrm>
        </p:spPr>
        <p:txBody>
          <a:bodyPr/>
          <a:lstStyle/>
          <a:p>
            <a:pPr algn="just"/>
            <a:r>
              <a:rPr lang="fa-IR">
                <a:cs typeface="B Nazanin" panose="00000400000000000000" pitchFamily="2" charset="-78"/>
              </a:rPr>
              <a:t>اذینه در حمص، موقعی که عازم هجوم« </a:t>
            </a:r>
            <a:r>
              <a:rPr lang="fa-IR" b="1">
                <a:solidFill>
                  <a:srgbClr val="FF0000"/>
                </a:solidFill>
                <a:cs typeface="B Nazanin" panose="00000400000000000000" pitchFamily="2" charset="-78"/>
              </a:rPr>
              <a:t>برگت ها</a:t>
            </a:r>
            <a:r>
              <a:rPr lang="fa-IR">
                <a:cs typeface="B Nazanin" panose="00000400000000000000" pitchFamily="2" charset="-78"/>
              </a:rPr>
              <a:t>» بود، به دست برادرزاده اش کشته شد (266 یا 267م) و پسرش یا پسر زنش، </a:t>
            </a:r>
            <a:r>
              <a:rPr lang="fa-IR" b="1">
                <a:cs typeface="B Nazanin" panose="00000400000000000000" pitchFamily="2" charset="-78"/>
              </a:rPr>
              <a:t>وهب اللات </a:t>
            </a:r>
            <a:r>
              <a:rPr lang="fa-IR">
                <a:cs typeface="B Nazanin" panose="00000400000000000000" pitchFamily="2" charset="-78"/>
              </a:rPr>
              <a:t>که صغیر بود، اسماً جانشین او شد، اما در واقع کار را مادرش زنوبیا به دست گرفت { الکتبی، 1346ق،ج1 : 20} و خود را ملکه مشرق نامید { خلیل حتی، 1366: 20}. او زنی خردمند و متهور، واهل سیاست و دقت نظر بود{ الحائری، 1407ق، ج2: 127}. حتی پیروزی های شوهرش اذینه را در جنگ با ایرانیان، نتیجه ی تدبیر او دانسته اند.</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38167"/>
            <a:ext cx="2819400" cy="2841564"/>
          </a:xfrm>
          <a:prstGeom prst="rect">
            <a:avLst/>
          </a:prstGeom>
        </p:spPr>
      </p:pic>
      <p:sp>
        <p:nvSpPr>
          <p:cNvPr id="5" name="TextBox 4"/>
          <p:cNvSpPr txBox="1"/>
          <p:nvPr/>
        </p:nvSpPr>
        <p:spPr>
          <a:xfrm>
            <a:off x="1195754" y="5106572"/>
            <a:ext cx="1603717" cy="523220"/>
          </a:xfrm>
          <a:prstGeom prst="rect">
            <a:avLst/>
          </a:prstGeom>
          <a:noFill/>
        </p:spPr>
        <p:txBody>
          <a:bodyPr wrap="square" rtlCol="1">
            <a:spAutoFit/>
          </a:bodyPr>
          <a:lstStyle/>
          <a:p>
            <a:pPr algn="ctr"/>
            <a:r>
              <a:rPr lang="fa-IR" sz="2800" b="1">
                <a:solidFill>
                  <a:srgbClr val="FF0000"/>
                </a:solidFill>
                <a:cs typeface="B Nazanin" panose="00000400000000000000" pitchFamily="2" charset="-78"/>
              </a:rPr>
              <a:t>اذینه</a:t>
            </a:r>
            <a:endParaRPr lang="fa-IR" b="1">
              <a:solidFill>
                <a:srgbClr val="FF0000"/>
              </a:solidFill>
            </a:endParaRPr>
          </a:p>
        </p:txBody>
      </p:sp>
    </p:spTree>
    <p:extLst>
      <p:ext uri="{BB962C8B-B14F-4D97-AF65-F5344CB8AC3E}">
        <p14:creationId xmlns:p14="http://schemas.microsoft.com/office/powerpoint/2010/main" val="13432546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noChangeAspect="1"/>
          </p:cNvPicPr>
          <p:nvPr>
            <p:ph idx="1"/>
          </p:nvPr>
        </p:nvPicPr>
        <p:blipFill>
          <a:blip r:embed="rId2"/>
          <a:stretch>
            <a:fillRect/>
          </a:stretch>
        </p:blipFill>
        <p:spPr>
          <a:xfrm>
            <a:off x="4500452" y="1888722"/>
            <a:ext cx="3191095" cy="3191095"/>
          </a:xfrm>
          <a:prstGeom prst="rect">
            <a:avLst/>
          </a:prstGeom>
        </p:spPr>
      </p:pic>
      <p:sp>
        <p:nvSpPr>
          <p:cNvPr id="5" name="TextBox 4"/>
          <p:cNvSpPr txBox="1"/>
          <p:nvPr/>
        </p:nvSpPr>
        <p:spPr>
          <a:xfrm>
            <a:off x="5219112" y="5280317"/>
            <a:ext cx="1885071"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وهب اللات</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40517083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در دوران حکومت خود دستور داد، دیواری بر کناره ی فرات ایجاد کنند تا اگر ساسانیان از شرق به آن ها حمله کردند، دیوار آن ها را متوقف کند{ علی، 1413ق، ج3: 113}. همچنین قلمرو خود را وسعت داد و مصر و قسمت اعظم آسیای صغیر را ضمیمه ی آن کرد و کوشید تا با یک عمل نظامی، بر « </a:t>
            </a:r>
            <a:r>
              <a:rPr lang="fa-IR">
                <a:solidFill>
                  <a:srgbClr val="FF0000"/>
                </a:solidFill>
                <a:cs typeface="B Nazanin" panose="00000400000000000000" pitchFamily="2" charset="-78"/>
              </a:rPr>
              <a:t>خالکدون</a:t>
            </a:r>
            <a:r>
              <a:rPr lang="fa-IR">
                <a:cs typeface="B Nazanin" panose="00000400000000000000" pitchFamily="2" charset="-78"/>
              </a:rPr>
              <a:t>» که مقابل </a:t>
            </a:r>
            <a:r>
              <a:rPr lang="fa-IR" smtClean="0">
                <a:cs typeface="B Nazanin" panose="00000400000000000000" pitchFamily="2" charset="-78"/>
              </a:rPr>
              <a:t>«</a:t>
            </a:r>
            <a:r>
              <a:rPr lang="fa-IR" smtClean="0">
                <a:solidFill>
                  <a:srgbClr val="FF0000"/>
                </a:solidFill>
                <a:cs typeface="B Nazanin" panose="00000400000000000000" pitchFamily="2" charset="-78"/>
              </a:rPr>
              <a:t>قسطنطنیه</a:t>
            </a:r>
            <a:r>
              <a:rPr lang="fa-IR">
                <a:cs typeface="B Nazanin" panose="00000400000000000000" pitchFamily="2" charset="-78"/>
              </a:rPr>
              <a:t>» بود، مستقر شود{ خلیل حتی، 1366: 95}. در همان سال، سپاه نیرومند وی « </a:t>
            </a:r>
            <a:r>
              <a:rPr lang="fa-IR">
                <a:solidFill>
                  <a:srgbClr val="FF0000"/>
                </a:solidFill>
                <a:cs typeface="B Nazanin" panose="00000400000000000000" pitchFamily="2" charset="-78"/>
              </a:rPr>
              <a:t>اسکندریه</a:t>
            </a:r>
            <a:r>
              <a:rPr lang="fa-IR">
                <a:cs typeface="B Nazanin" panose="00000400000000000000" pitchFamily="2" charset="-78"/>
              </a:rPr>
              <a:t>» ، شهر دوم امپراتوری روم را تصرف کرد و فرزند کوچک تر خود را پادشاه مصر نامید و سکه ی مخصوص زد که روی آن تصویر </a:t>
            </a:r>
            <a:r>
              <a:rPr lang="fa-IR" b="1">
                <a:cs typeface="B Nazanin" panose="00000400000000000000" pitchFamily="2" charset="-78"/>
              </a:rPr>
              <a:t>اورلئان </a:t>
            </a:r>
            <a:r>
              <a:rPr lang="fa-IR">
                <a:cs typeface="B Nazanin" panose="00000400000000000000" pitchFamily="2" charset="-78"/>
              </a:rPr>
              <a:t>نبود{ پیشین}. </a:t>
            </a:r>
          </a:p>
        </p:txBody>
      </p:sp>
    </p:spTree>
    <p:extLst>
      <p:ext uri="{BB962C8B-B14F-4D97-AF65-F5344CB8AC3E}">
        <p14:creationId xmlns:p14="http://schemas.microsoft.com/office/powerpoint/2010/main" val="1055155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هر ناحیه ای از جزیره العرب، گروهی از مردم بر پایه ی نسبت خانوادگی مشترک، به عنوان یک قبیله گرد آمده بودند و منطقه ی زندگی هر یک منحصر به مکانی بود که در آن جا سکنا گزیده بودند؛ به گونه ای که حوزه ی عمل هر قبیله محدود به همان قبیله بود و کاری به قبایل دیگر نداشت. این نوع زندگی در میان اعراب جزیره نشانه ی تشتت و پراکندگی آنان بود؛ تشتتی که اعراب را از یکدیگر جدا می ساخت و عاملی در جهت نفی حکومت مرکزی در جزیره محسوب می شد.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Connector 3"/>
          <p:cNvSpPr/>
          <p:nvPr/>
        </p:nvSpPr>
        <p:spPr>
          <a:xfrm>
            <a:off x="838200" y="4422714"/>
            <a:ext cx="2825087" cy="1255594"/>
          </a:xfrm>
          <a:prstGeom prst="flowChart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نسبت خانوادگی مشترک</a:t>
            </a:r>
            <a:endParaRPr lang="fa-IR"/>
          </a:p>
        </p:txBody>
      </p:sp>
      <p:sp>
        <p:nvSpPr>
          <p:cNvPr id="5" name="Flowchart: Alternate Process 4"/>
          <p:cNvSpPr/>
          <p:nvPr/>
        </p:nvSpPr>
        <p:spPr>
          <a:xfrm>
            <a:off x="4375052" y="4422714"/>
            <a:ext cx="2461846" cy="1134024"/>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تشتت و پراکندگی</a:t>
            </a:r>
            <a:endParaRPr lang="fa-IR"/>
          </a:p>
        </p:txBody>
      </p:sp>
      <p:sp>
        <p:nvSpPr>
          <p:cNvPr id="7" name="Flowchart: Process 6"/>
          <p:cNvSpPr/>
          <p:nvPr/>
        </p:nvSpPr>
        <p:spPr>
          <a:xfrm>
            <a:off x="8257736" y="4422714"/>
            <a:ext cx="2461846" cy="1092240"/>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نفی حکومت مرکزی</a:t>
            </a:r>
            <a:endParaRPr lang="fa-IR"/>
          </a:p>
        </p:txBody>
      </p:sp>
    </p:spTree>
    <p:extLst>
      <p:ext uri="{BB962C8B-B14F-4D97-AF65-F5344CB8AC3E}">
        <p14:creationId xmlns:p14="http://schemas.microsoft.com/office/powerpoint/2010/main" val="37112117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896750" y="1825625"/>
            <a:ext cx="7457049" cy="4351338"/>
          </a:xfrm>
        </p:spPr>
        <p:txBody>
          <a:bodyPr/>
          <a:lstStyle/>
          <a:p>
            <a:pPr algn="just"/>
            <a:r>
              <a:rPr lang="fa-IR">
                <a:cs typeface="B Nazanin" panose="00000400000000000000" pitchFamily="2" charset="-78"/>
              </a:rPr>
              <a:t>عمل او باعث وحشت امپراتوری روم شد و اورلیانوس برای سرکوبی او به تدمر لشکر کشید. اورلیانوس، نخست آسیای صغیر و مصر را از چنگ دولت تدمر خارج ساخت و سپس شهر تدمر را محاصره کرد{ کحاله، 1397ق ، ج2: 131}. سرانجام بر آن غلبه یافت و ممکلت ملکه شرق را به تصرف در آورد{ علی، 1413ق، ج3: 113}. زنوبیا و پسرش باقی عمر را در تبعیدگاه خود نزدیک شهر روم با معاشی که می گرفتند گذراندند و در همان جا مردند.</a:t>
            </a:r>
            <a:endParaRPr lang="en-US">
              <a:cs typeface="B Nazanin" panose="00000400000000000000" pitchFamily="2" charset="-78"/>
            </a:endParaRPr>
          </a:p>
          <a:p>
            <a:endParaRPr lang="fa-IR"/>
          </a:p>
        </p:txBody>
      </p:sp>
      <p:pic>
        <p:nvPicPr>
          <p:cNvPr id="4" name="Picture 3"/>
          <p:cNvPicPr>
            <a:picLocks noChangeAspect="1"/>
          </p:cNvPicPr>
          <p:nvPr/>
        </p:nvPicPr>
        <p:blipFill>
          <a:blip r:embed="rId2"/>
          <a:stretch>
            <a:fillRect/>
          </a:stretch>
        </p:blipFill>
        <p:spPr>
          <a:xfrm>
            <a:off x="838200" y="1952235"/>
            <a:ext cx="2889738" cy="2524125"/>
          </a:xfrm>
          <a:prstGeom prst="rect">
            <a:avLst/>
          </a:prstGeom>
        </p:spPr>
      </p:pic>
      <p:sp>
        <p:nvSpPr>
          <p:cNvPr id="5" name="TextBox 4"/>
          <p:cNvSpPr txBox="1"/>
          <p:nvPr/>
        </p:nvSpPr>
        <p:spPr>
          <a:xfrm>
            <a:off x="1491175" y="4737907"/>
            <a:ext cx="1547446" cy="523220"/>
          </a:xfrm>
          <a:prstGeom prst="rect">
            <a:avLst/>
          </a:prstGeom>
          <a:noFill/>
        </p:spPr>
        <p:txBody>
          <a:bodyPr wrap="square" rtlCol="1">
            <a:spAutoFit/>
          </a:bodyPr>
          <a:lstStyle/>
          <a:p>
            <a:pPr algn="ctr"/>
            <a:r>
              <a:rPr lang="fa-IR" sz="2800" b="1">
                <a:solidFill>
                  <a:srgbClr val="FF0000"/>
                </a:solidFill>
                <a:cs typeface="B Nazanin" panose="00000400000000000000" pitchFamily="2" charset="-78"/>
              </a:rPr>
              <a:t> اورلیانوس</a:t>
            </a:r>
            <a:endParaRPr lang="fa-IR" b="1">
              <a:solidFill>
                <a:srgbClr val="FF0000"/>
              </a:solidFill>
            </a:endParaRPr>
          </a:p>
        </p:txBody>
      </p:sp>
    </p:spTree>
    <p:extLst>
      <p:ext uri="{BB962C8B-B14F-4D97-AF65-F5344CB8AC3E}">
        <p14:creationId xmlns:p14="http://schemas.microsoft.com/office/powerpoint/2010/main" val="337752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زن عرب و جنگ های عصر جاهلی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عرب </a:t>
            </a:r>
            <a:r>
              <a:rPr lang="fa-IR">
                <a:cs typeface="B Nazanin" panose="00000400000000000000" pitchFamily="2" charset="-78"/>
              </a:rPr>
              <a:t>های بادیه نشین سپاهیان منظم نداشتند، اما وقتی رئیس قبیله از آن ها درخواست شرکت در جنگ را می کرد، قبیله دعوت او را می پذیرفتند. آنان در چنین مواقعی بر اساس عصبیت عمل می کردند و هراسی به خود راه نمی دادند. زنان به همراه مردان در جنگ ها شرکت می کردند تا آتش غیرت و شهامت را در دل آنان مشتعل گردانند ومردان از میدان جنگ نگریزند{ سالم، 1380: 317؛ رفعت، 1411ق: 35}؛ چنان که </a:t>
            </a:r>
            <a:r>
              <a:rPr lang="fa-IR" b="1">
                <a:cs typeface="B Nazanin" panose="00000400000000000000" pitchFamily="2" charset="-78"/>
              </a:rPr>
              <a:t>شیبان، بکربن وائل و عجل</a:t>
            </a:r>
            <a:r>
              <a:rPr lang="fa-IR">
                <a:cs typeface="B Nazanin" panose="00000400000000000000" pitchFamily="2" charset="-78"/>
              </a:rPr>
              <a:t> در روز « جنگ ذی قار» چنین کردند. روز «فیف الریح» نیز که میان </a:t>
            </a:r>
            <a:r>
              <a:rPr lang="fa-IR" b="1">
                <a:cs typeface="B Nazanin" panose="00000400000000000000" pitchFamily="2" charset="-78"/>
              </a:rPr>
              <a:t>عامر بن صعصعه و حارث بن کعب </a:t>
            </a:r>
            <a:r>
              <a:rPr lang="fa-IR">
                <a:cs typeface="B Nazanin" panose="00000400000000000000" pitchFamily="2" charset="-78"/>
              </a:rPr>
              <a:t>جنگ در گرفت، قبیله ی « مذحج» همین گونه عمل کرد و زنان و کودکان را همراه خود آوردند تا مردان از میدان جنگ نگریزند{ سالم، 1380: 317}.</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7609180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گاهی اوقات رؤسای قبایل در جنگ ها از مشورت با زنان بهره می بردند. مثلاً در « </a:t>
            </a:r>
            <a:r>
              <a:rPr lang="fa-IR">
                <a:solidFill>
                  <a:srgbClr val="FF0000"/>
                </a:solidFill>
                <a:cs typeface="B Nazanin" panose="00000400000000000000" pitchFamily="2" charset="-78"/>
              </a:rPr>
              <a:t>جنگ ظهر الدهنا</a:t>
            </a:r>
            <a:r>
              <a:rPr lang="fa-IR">
                <a:cs typeface="B Nazanin" panose="00000400000000000000" pitchFamily="2" charset="-78"/>
              </a:rPr>
              <a:t>» </a:t>
            </a:r>
            <a:r>
              <a:rPr lang="fa-IR" b="1">
                <a:cs typeface="B Nazanin" panose="00000400000000000000" pitchFamily="2" charset="-78"/>
              </a:rPr>
              <a:t>اوس </a:t>
            </a:r>
            <a:r>
              <a:rPr lang="fa-IR">
                <a:cs typeface="B Nazanin" panose="00000400000000000000" pitchFamily="2" charset="-78"/>
              </a:rPr>
              <a:t>که </a:t>
            </a:r>
            <a:r>
              <a:rPr lang="fa-IR" b="1">
                <a:cs typeface="B Nazanin" panose="00000400000000000000" pitchFamily="2" charset="-78"/>
              </a:rPr>
              <a:t>بشر</a:t>
            </a:r>
            <a:r>
              <a:rPr lang="fa-IR">
                <a:cs typeface="B Nazanin" panose="00000400000000000000" pitchFamily="2" charset="-78"/>
              </a:rPr>
              <a:t> را اسیر کرده بود، فرا خواند. چون « بشر» فرارسید، مردم قبیله سفارش کردند، وی را بکشد. اوس نزد مادرش </a:t>
            </a:r>
            <a:r>
              <a:rPr lang="fa-IR" b="1">
                <a:cs typeface="B Nazanin" panose="00000400000000000000" pitchFamily="2" charset="-78"/>
              </a:rPr>
              <a:t>سعدی </a:t>
            </a:r>
            <a:r>
              <a:rPr lang="fa-IR">
                <a:cs typeface="B Nazanin" panose="00000400000000000000" pitchFamily="2" charset="-78"/>
              </a:rPr>
              <a:t>آمد و از او رأی خواست. زن فرزانه به پسر خود سفارش کرد، دارایی های وی( شترانش) را به وی بازگرداند و از او درگذرد و او را گرامی بدارد؛ </a:t>
            </a:r>
            <a:r>
              <a:rPr lang="fa-IR" b="1">
                <a:solidFill>
                  <a:srgbClr val="FF0000"/>
                </a:solidFill>
                <a:cs typeface="B Nazanin" panose="00000400000000000000" pitchFamily="2" charset="-78"/>
              </a:rPr>
              <a:t>زیرا بدگویی او جز خوشامد گویی و ستایش خود او چیز دیگری از بین نمی برد</a:t>
            </a:r>
            <a:r>
              <a:rPr lang="fa-IR">
                <a:cs typeface="B Nazanin" panose="00000400000000000000" pitchFamily="2" charset="-78"/>
              </a:rPr>
              <a:t>. او رأی مادر را پذیرفت { ابن اثیر، 1370، ج2: 736}.</a:t>
            </a:r>
          </a:p>
        </p:txBody>
      </p:sp>
    </p:spTree>
    <p:extLst>
      <p:ext uri="{BB962C8B-B14F-4D97-AF65-F5344CB8AC3E}">
        <p14:creationId xmlns:p14="http://schemas.microsoft.com/office/powerpoint/2010/main" val="17235119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178104" y="1825625"/>
            <a:ext cx="7175695" cy="4351338"/>
          </a:xfrm>
        </p:spPr>
        <p:txBody>
          <a:bodyPr/>
          <a:lstStyle/>
          <a:p>
            <a:pPr algn="just"/>
            <a:r>
              <a:rPr lang="fa-IR">
                <a:cs typeface="B Nazanin" panose="00000400000000000000" pitchFamily="2" charset="-78"/>
              </a:rPr>
              <a:t>در </a:t>
            </a:r>
            <a:r>
              <a:rPr lang="fa-IR" smtClean="0">
                <a:cs typeface="B Nazanin" panose="00000400000000000000" pitchFamily="2" charset="-78"/>
              </a:rPr>
              <a:t>«</a:t>
            </a:r>
            <a:r>
              <a:rPr lang="fa-IR" b="1" smtClean="0">
                <a:solidFill>
                  <a:srgbClr val="FF0000"/>
                </a:solidFill>
                <a:cs typeface="B Nazanin" panose="00000400000000000000" pitchFamily="2" charset="-78"/>
              </a:rPr>
              <a:t>جنگ </a:t>
            </a:r>
            <a:r>
              <a:rPr lang="fa-IR" b="1">
                <a:solidFill>
                  <a:srgbClr val="FF0000"/>
                </a:solidFill>
                <a:cs typeface="B Nazanin" panose="00000400000000000000" pitchFamily="2" charset="-78"/>
              </a:rPr>
              <a:t>شعب جبله</a:t>
            </a:r>
            <a:r>
              <a:rPr lang="fa-IR">
                <a:cs typeface="B Nazanin" panose="00000400000000000000" pitchFamily="2" charset="-78"/>
              </a:rPr>
              <a:t>» که </a:t>
            </a:r>
            <a:r>
              <a:rPr lang="fa-IR" b="1">
                <a:cs typeface="B Nazanin" panose="00000400000000000000" pitchFamily="2" charset="-78"/>
              </a:rPr>
              <a:t>لقیط بن زراره</a:t>
            </a:r>
            <a:r>
              <a:rPr lang="fa-IR">
                <a:cs typeface="B Nazanin" panose="00000400000000000000" pitchFamily="2" charset="-78"/>
              </a:rPr>
              <a:t> به خونخواهی برادرش، معبدبن زراره، عازم جنگ با </a:t>
            </a:r>
            <a:r>
              <a:rPr lang="fa-IR" b="1">
                <a:cs typeface="B Nazanin" panose="00000400000000000000" pitchFamily="2" charset="-78"/>
              </a:rPr>
              <a:t>بنی عامر بن صعصعه</a:t>
            </a:r>
            <a:r>
              <a:rPr lang="fa-IR">
                <a:cs typeface="B Nazanin" panose="00000400000000000000" pitchFamily="2" charset="-78"/>
              </a:rPr>
              <a:t> شد. </a:t>
            </a:r>
            <a:r>
              <a:rPr lang="fa-IR" b="1">
                <a:cs typeface="B Nazanin" panose="00000400000000000000" pitchFamily="2" charset="-78"/>
              </a:rPr>
              <a:t>دختنوس، </a:t>
            </a:r>
            <a:r>
              <a:rPr lang="fa-IR">
                <a:cs typeface="B Nazanin" panose="00000400000000000000" pitchFamily="2" charset="-78"/>
              </a:rPr>
              <a:t>دختر لقیط نیز با وی بود. او این دختر را با خود به جنگ می برد و همراه او می جنگید و در کارها با او رایزنی می کرد{ همان، 683}.</a:t>
            </a:r>
          </a:p>
        </p:txBody>
      </p:sp>
      <p:pic>
        <p:nvPicPr>
          <p:cNvPr id="4" name="Picture 3"/>
          <p:cNvPicPr>
            <a:picLocks noChangeAspect="1"/>
          </p:cNvPicPr>
          <p:nvPr/>
        </p:nvPicPr>
        <p:blipFill>
          <a:blip r:embed="rId2"/>
          <a:stretch>
            <a:fillRect/>
          </a:stretch>
        </p:blipFill>
        <p:spPr>
          <a:xfrm>
            <a:off x="838200" y="1858169"/>
            <a:ext cx="3248403" cy="3248403"/>
          </a:xfrm>
          <a:prstGeom prst="rect">
            <a:avLst/>
          </a:prstGeom>
        </p:spPr>
      </p:pic>
      <p:sp>
        <p:nvSpPr>
          <p:cNvPr id="5" name="TextBox 4"/>
          <p:cNvSpPr txBox="1"/>
          <p:nvPr/>
        </p:nvSpPr>
        <p:spPr>
          <a:xfrm>
            <a:off x="1434905" y="5387926"/>
            <a:ext cx="1885070" cy="523220"/>
          </a:xfrm>
          <a:prstGeom prst="rect">
            <a:avLst/>
          </a:prstGeom>
          <a:noFill/>
        </p:spPr>
        <p:txBody>
          <a:bodyPr wrap="square" rtlCol="1">
            <a:spAutoFit/>
          </a:bodyPr>
          <a:lstStyle/>
          <a:p>
            <a:pPr algn="ctr"/>
            <a:r>
              <a:rPr lang="fa-IR" sz="2800" b="1">
                <a:solidFill>
                  <a:srgbClr val="FF0000"/>
                </a:solidFill>
                <a:cs typeface="B Nazanin" panose="00000400000000000000" pitchFamily="2" charset="-78"/>
              </a:rPr>
              <a:t>دختنوس</a:t>
            </a:r>
            <a:endParaRPr lang="fa-IR">
              <a:solidFill>
                <a:srgbClr val="FF0000"/>
              </a:solidFill>
            </a:endParaRPr>
          </a:p>
        </p:txBody>
      </p:sp>
    </p:spTree>
    <p:extLst>
      <p:ext uri="{BB962C8B-B14F-4D97-AF65-F5344CB8AC3E}">
        <p14:creationId xmlns:p14="http://schemas.microsoft.com/office/powerpoint/2010/main" val="27750387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248442" y="1825625"/>
            <a:ext cx="7105357" cy="4351338"/>
          </a:xfrm>
        </p:spPr>
        <p:txBody>
          <a:bodyPr>
            <a:normAutofit/>
          </a:bodyPr>
          <a:lstStyle/>
          <a:p>
            <a:pPr algn="just"/>
            <a:r>
              <a:rPr lang="fa-IR">
                <a:cs typeface="B Nazanin" panose="00000400000000000000" pitchFamily="2" charset="-78"/>
              </a:rPr>
              <a:t>بعضی مواقع زنان در جنگ به گروگان گرفته می شدند؛ مثل جنگ های داحس و غبراء که میان </a:t>
            </a:r>
            <a:r>
              <a:rPr lang="fa-IR" b="1">
                <a:cs typeface="B Nazanin" panose="00000400000000000000" pitchFamily="2" charset="-78"/>
              </a:rPr>
              <a:t>عبس و ذبیان </a:t>
            </a:r>
            <a:r>
              <a:rPr lang="fa-IR">
                <a:cs typeface="B Nazanin" panose="00000400000000000000" pitchFamily="2" charset="-78"/>
              </a:rPr>
              <a:t>واقع شدند. وقتی </a:t>
            </a:r>
            <a:r>
              <a:rPr lang="fa-IR" b="1">
                <a:cs typeface="B Nazanin" panose="00000400000000000000" pitchFamily="2" charset="-78"/>
              </a:rPr>
              <a:t>ربیع،</a:t>
            </a:r>
            <a:r>
              <a:rPr lang="fa-IR">
                <a:cs typeface="B Nazanin" panose="00000400000000000000" pitchFamily="2" charset="-78"/>
              </a:rPr>
              <a:t> زره </a:t>
            </a:r>
            <a:r>
              <a:rPr lang="fa-IR" b="1">
                <a:cs typeface="B Nazanin" panose="00000400000000000000" pitchFamily="2" charset="-78"/>
              </a:rPr>
              <a:t>قیس </a:t>
            </a:r>
            <a:r>
              <a:rPr lang="fa-IR">
                <a:cs typeface="B Nazanin" panose="00000400000000000000" pitchFamily="2" charset="-78"/>
              </a:rPr>
              <a:t>را برداشت، قیس به فکر تلافی افتاد. ربیع شتران و دام و دارائی های خود را به چراگاهی پرگیاه برد و به خانواده ی خود گفت که کوچ کنند. گزارش به قیس رسید و او با افراد خود روانه شد و به کاروان ربیع تاخت و لگام شتر مادر ربیع، فاطمه دختر </a:t>
            </a:r>
            <a:r>
              <a:rPr lang="fa-IR" b="1">
                <a:cs typeface="B Nazanin" panose="00000400000000000000" pitchFamily="2" charset="-78"/>
              </a:rPr>
              <a:t>خرشب</a:t>
            </a:r>
            <a:r>
              <a:rPr lang="fa-IR">
                <a:cs typeface="B Nazanin" panose="00000400000000000000" pitchFamily="2" charset="-78"/>
              </a:rPr>
              <a:t>، و لگام شتر زنش را گرفت و روانه شد. </a:t>
            </a:r>
          </a:p>
        </p:txBody>
      </p:sp>
      <p:pic>
        <p:nvPicPr>
          <p:cNvPr id="4" name="Picture 3"/>
          <p:cNvPicPr>
            <a:picLocks noChangeAspect="1"/>
          </p:cNvPicPr>
          <p:nvPr/>
        </p:nvPicPr>
        <p:blipFill>
          <a:blip r:embed="rId2"/>
          <a:stretch>
            <a:fillRect/>
          </a:stretch>
        </p:blipFill>
        <p:spPr>
          <a:xfrm>
            <a:off x="838200" y="1858169"/>
            <a:ext cx="3360945" cy="3360945"/>
          </a:xfrm>
          <a:prstGeom prst="rect">
            <a:avLst/>
          </a:prstGeom>
        </p:spPr>
      </p:pic>
      <p:sp>
        <p:nvSpPr>
          <p:cNvPr id="5" name="Flowchart: Alternate Process 4"/>
          <p:cNvSpPr/>
          <p:nvPr/>
        </p:nvSpPr>
        <p:spPr>
          <a:xfrm>
            <a:off x="4881489" y="4979963"/>
            <a:ext cx="3319976" cy="942535"/>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جنگ های داحس و غبراء</a:t>
            </a:r>
            <a:endParaRPr lang="fa-IR"/>
          </a:p>
        </p:txBody>
      </p:sp>
    </p:spTree>
    <p:extLst>
      <p:ext uri="{BB962C8B-B14F-4D97-AF65-F5344CB8AC3E}">
        <p14:creationId xmlns:p14="http://schemas.microsoft.com/office/powerpoint/2010/main" val="39235948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مادر ربیع پرسید: « یا قیس چه می خواهی؟» قیس گفت:« شما را به مکه می برم و در آن جا در برابر زره خود می فروشم.» مادر ربیع گفت:« ما را رها کن. پیمان می بندم که خواسته ات را به تو برگردانم.» قیس چنان کرد. چون فاطمه نزد ربیع رفت، از اون خواست که زره قیس را به او برگرداند. ربیع سوگند خورد که چنین نخواهد کرد. زن پیکی نزد قیس فرستاد و </a:t>
            </a:r>
            <a:r>
              <a:rPr lang="fa-IR">
                <a:cs typeface="B Nazanin" panose="00000400000000000000" pitchFamily="2" charset="-78"/>
              </a:rPr>
              <a:t>گزارش </a:t>
            </a:r>
            <a:r>
              <a:rPr lang="fa-IR" smtClean="0">
                <a:cs typeface="B Nazanin" panose="00000400000000000000" pitchFamily="2" charset="-78"/>
              </a:rPr>
              <a:t>داد{همان</a:t>
            </a:r>
            <a:r>
              <a:rPr lang="fa-IR">
                <a:cs typeface="B Nazanin" panose="00000400000000000000" pitchFamily="2" charset="-78"/>
              </a:rPr>
              <a:t>، </a:t>
            </a:r>
            <a:r>
              <a:rPr lang="fa-IR" smtClean="0">
                <a:cs typeface="B Nazanin" panose="00000400000000000000" pitchFamily="2" charset="-78"/>
              </a:rPr>
              <a:t>661}. </a:t>
            </a:r>
            <a:r>
              <a:rPr lang="fa-IR">
                <a:cs typeface="B Nazanin" panose="00000400000000000000" pitchFamily="2" charset="-78"/>
              </a:rPr>
              <a:t>از این قضیه می توان چنین برداشت کرد که قول و وعده یک زن مورد قبول بوده است و حتی در مواردی، زنان بیشتر از مردان به و عده های خود پایبند بودند و بدان عمل می کردند.</a:t>
            </a:r>
          </a:p>
          <a:p>
            <a:endParaRPr lang="fa-IR"/>
          </a:p>
        </p:txBody>
      </p:sp>
      <p:sp>
        <p:nvSpPr>
          <p:cNvPr id="4" name="Flowchart: Alternate Process 3"/>
          <p:cNvSpPr/>
          <p:nvPr/>
        </p:nvSpPr>
        <p:spPr>
          <a:xfrm>
            <a:off x="1223889" y="4740812"/>
            <a:ext cx="3334043" cy="998806"/>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قول و وعده یک زن مورد قبول بوده است</a:t>
            </a:r>
            <a:endParaRPr lang="fa-IR"/>
          </a:p>
        </p:txBody>
      </p:sp>
    </p:spTree>
    <p:extLst>
      <p:ext uri="{BB962C8B-B14F-4D97-AF65-F5344CB8AC3E}">
        <p14:creationId xmlns:p14="http://schemas.microsoft.com/office/powerpoint/2010/main" val="31637951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بعد از این، </a:t>
            </a:r>
            <a:r>
              <a:rPr lang="fa-IR" smtClean="0">
                <a:cs typeface="B Nazanin" panose="00000400000000000000" pitchFamily="2" charset="-78"/>
              </a:rPr>
              <a:t>قضایایی </a:t>
            </a:r>
            <a:r>
              <a:rPr lang="fa-IR">
                <a:cs typeface="B Nazanin" panose="00000400000000000000" pitchFamily="2" charset="-78"/>
              </a:rPr>
              <a:t>رخ دادند که مورد بحث ما نیستند، اما وقتی که اسب هایی از قیس دزدیده شدند و قیس در عوض زنانی را از گروه مقابل به اسارت گرفت و شرط آزادی آن ها را پس دادن اسب هایش قرار داد، </a:t>
            </a:r>
          </a:p>
        </p:txBody>
      </p:sp>
    </p:spTree>
    <p:extLst>
      <p:ext uri="{BB962C8B-B14F-4D97-AF65-F5344CB8AC3E}">
        <p14:creationId xmlns:p14="http://schemas.microsoft.com/office/powerpoint/2010/main" val="714877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پیرمردی از « بنی یربوع» که در دست قیس اسیر بود، </a:t>
            </a:r>
            <a:r>
              <a:rPr lang="fa-IR" b="1">
                <a:solidFill>
                  <a:srgbClr val="FF0000"/>
                </a:solidFill>
                <a:cs typeface="B Nazanin" panose="00000400000000000000" pitchFamily="2" charset="-78"/>
              </a:rPr>
              <a:t>این شعر را گفت</a:t>
            </a:r>
            <a:r>
              <a:rPr lang="fa-IR" b="1">
                <a:solidFill>
                  <a:srgbClr val="FF0000"/>
                </a:solidFill>
                <a:cs typeface="B Nazanin" panose="00000400000000000000" pitchFamily="2" charset="-78"/>
              </a:rPr>
              <a:t>: </a:t>
            </a:r>
            <a:endParaRPr lang="fa-IR" b="1" smtClean="0">
              <a:solidFill>
                <a:srgbClr val="FF0000"/>
              </a:solidFill>
              <a:cs typeface="B Nazanin" panose="00000400000000000000" pitchFamily="2" charset="-78"/>
            </a:endParaRPr>
          </a:p>
          <a:p>
            <a:pPr algn="just"/>
            <a:r>
              <a:rPr lang="fa-IR" smtClean="0">
                <a:cs typeface="B Nazanin" panose="00000400000000000000" pitchFamily="2" charset="-78"/>
              </a:rPr>
              <a:t>اسبانی </a:t>
            </a:r>
            <a:r>
              <a:rPr lang="fa-IR">
                <a:cs typeface="B Nazanin" panose="00000400000000000000" pitchFamily="2" charset="-78"/>
              </a:rPr>
              <a:t>که بهای آزادی سه زن، </a:t>
            </a:r>
            <a:r>
              <a:rPr lang="fa-IR" b="1">
                <a:cs typeface="B Nazanin" panose="00000400000000000000" pitchFamily="2" charset="-78"/>
              </a:rPr>
              <a:t> رباب، جمل، سعاد، </a:t>
            </a:r>
            <a:r>
              <a:rPr lang="fa-IR">
                <a:cs typeface="B Nazanin" panose="00000400000000000000" pitchFamily="2" charset="-78"/>
              </a:rPr>
              <a:t>شوند، بهترین اسبان جهانند. داحس را در برابر این ها بپردازید که این کار از کارهای تیزهوشان است. از آن برترند، اسیرانی که با بهای اسب فروخته شوند. سوگند به آن که مردم به دیدار خانه اش «کعبه» می روند، چنین است. قیس در جای نابود شدن، جای اسبان خوب را مایه ی زندگی می داند. اسب تیزتک و چالاک را می گیرد و بی چانه زدن، زنان زیبای گرانبها را می بخشد. چون این سخنان به گوش بنی یربوع رسید، آن دو اسب را نزد قیس بردند و زنان را گرفتند.</a:t>
            </a:r>
            <a:endParaRPr lang="en-US">
              <a:cs typeface="B Nazanin" panose="00000400000000000000" pitchFamily="2" charset="-78"/>
            </a:endParaRPr>
          </a:p>
          <a:p>
            <a:endParaRPr lang="fa-IR"/>
          </a:p>
        </p:txBody>
      </p:sp>
    </p:spTree>
    <p:extLst>
      <p:ext uri="{BB962C8B-B14F-4D97-AF65-F5344CB8AC3E}">
        <p14:creationId xmlns:p14="http://schemas.microsoft.com/office/powerpoint/2010/main" val="31479231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یکی از جنگ های صدر اسلام که زنان در آن حضور فعالی داشتند، « </a:t>
            </a:r>
            <a:r>
              <a:rPr lang="fa-IR" b="1">
                <a:solidFill>
                  <a:srgbClr val="FF0000"/>
                </a:solidFill>
                <a:cs typeface="B Nazanin" panose="00000400000000000000" pitchFamily="2" charset="-78"/>
              </a:rPr>
              <a:t>جنگ احد</a:t>
            </a:r>
            <a:r>
              <a:rPr lang="fa-IR">
                <a:cs typeface="B Nazanin" panose="00000400000000000000" pitchFamily="2" charset="-78"/>
              </a:rPr>
              <a:t>» بود. در این جنگ، زنان قریش برای تشجیع مشرکان شرکت داشتند. قبل از آغاز نبرد، پیشاپیش  صفوف سپاهیان خود طبل و دف و دایره می زدند، در حالی که سرمه دان و میل سرمه به همراه داشتند. سپس به عقب صفوف سپاهیان برمی گشتند و هر جا کسی را می دیدند که از جنگ روی برگردانده، او را به جنگ ترغیب می کردند و کشتگان خود را در روز بدر به وی یادآور می شدند{ سالم، 1380: 318}. زنان همه زره پوشیده و سلاح برداشته بودند و با مردان مصاف می کردند.</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5559296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جمله آنها </a:t>
            </a:r>
            <a:r>
              <a:rPr lang="fa-IR" b="1">
                <a:cs typeface="B Nazanin" panose="00000400000000000000" pitchFamily="2" charset="-78"/>
              </a:rPr>
              <a:t>هند </a:t>
            </a:r>
            <a:r>
              <a:rPr lang="fa-IR">
                <a:cs typeface="B Nazanin" panose="00000400000000000000" pitchFamily="2" charset="-78"/>
              </a:rPr>
              <a:t> دختر </a:t>
            </a:r>
            <a:r>
              <a:rPr lang="fa-IR" b="1">
                <a:cs typeface="B Nazanin" panose="00000400000000000000" pitchFamily="2" charset="-78"/>
              </a:rPr>
              <a:t>عتبه بن ربیعه </a:t>
            </a:r>
            <a:r>
              <a:rPr lang="fa-IR">
                <a:cs typeface="B Nazanin" panose="00000400000000000000" pitchFamily="2" charset="-78"/>
              </a:rPr>
              <a:t>، همسر </a:t>
            </a:r>
            <a:r>
              <a:rPr lang="fa-IR" b="1">
                <a:cs typeface="B Nazanin" panose="00000400000000000000" pitchFamily="2" charset="-78"/>
              </a:rPr>
              <a:t>ابوسفیان </a:t>
            </a:r>
            <a:r>
              <a:rPr lang="fa-IR">
                <a:cs typeface="B Nazanin" panose="00000400000000000000" pitchFamily="2" charset="-78"/>
              </a:rPr>
              <a:t>بود{ ابن هشام، 1377، ج2: 651}. وقتی علم آن ها سرنگون شد، زنی به نام </a:t>
            </a:r>
            <a:r>
              <a:rPr lang="fa-IR" b="1">
                <a:cs typeface="B Nazanin" panose="00000400000000000000" pitchFamily="2" charset="-78"/>
              </a:rPr>
              <a:t>عمره بنت علقمه</a:t>
            </a:r>
            <a:r>
              <a:rPr lang="fa-IR">
                <a:cs typeface="B Nazanin" panose="00000400000000000000" pitchFamily="2" charset="-78"/>
              </a:rPr>
              <a:t> آن را برافراشت{ همان، ص 665؛ و واقدی، 1369، ج1: 148}. و باعث شد، سپاه به هم ریخته ی قریش مجدداً سامان پیدا کند و در نهایت مسلمانان شکست بخورند. از دیگر زنانی که در جنگ احد حضور داشتند، </a:t>
            </a:r>
            <a:r>
              <a:rPr lang="fa-IR" b="1">
                <a:cs typeface="B Nazanin" panose="00000400000000000000" pitchFamily="2" charset="-78"/>
              </a:rPr>
              <a:t>ام جهیم، </a:t>
            </a:r>
            <a:r>
              <a:rPr lang="fa-IR">
                <a:cs typeface="B Nazanin" panose="00000400000000000000" pitchFamily="2" charset="-78"/>
              </a:rPr>
              <a:t>دختر </a:t>
            </a:r>
            <a:r>
              <a:rPr lang="fa-IR" b="1">
                <a:cs typeface="B Nazanin" panose="00000400000000000000" pitchFamily="2" charset="-78"/>
              </a:rPr>
              <a:t>حارث بن هشام،</a:t>
            </a:r>
            <a:r>
              <a:rPr lang="fa-IR">
                <a:cs typeface="B Nazanin" panose="00000400000000000000" pitchFamily="2" charset="-78"/>
              </a:rPr>
              <a:t> همسر</a:t>
            </a:r>
            <a:r>
              <a:rPr lang="fa-IR" b="1">
                <a:cs typeface="B Nazanin" panose="00000400000000000000" pitchFamily="2" charset="-78"/>
              </a:rPr>
              <a:t> عکرمه بن ابی جهل ،  فاطمه، </a:t>
            </a:r>
            <a:r>
              <a:rPr lang="fa-IR">
                <a:cs typeface="B Nazanin" panose="00000400000000000000" pitchFamily="2" charset="-78"/>
              </a:rPr>
              <a:t>دختر</a:t>
            </a:r>
            <a:r>
              <a:rPr lang="fa-IR" b="1">
                <a:cs typeface="B Nazanin" panose="00000400000000000000" pitchFamily="2" charset="-78"/>
              </a:rPr>
              <a:t>  ولید بن مغیره،  </a:t>
            </a:r>
            <a:r>
              <a:rPr lang="fa-IR">
                <a:cs typeface="B Nazanin" panose="00000400000000000000" pitchFamily="2" charset="-78"/>
              </a:rPr>
              <a:t>همسر</a:t>
            </a:r>
            <a:r>
              <a:rPr lang="fa-IR" b="1">
                <a:cs typeface="B Nazanin" panose="00000400000000000000" pitchFamily="2" charset="-78"/>
              </a:rPr>
              <a:t> حارث بن هشام،  </a:t>
            </a:r>
            <a:r>
              <a:rPr lang="fa-IR">
                <a:cs typeface="B Nazanin" panose="00000400000000000000" pitchFamily="2" charset="-78"/>
              </a:rPr>
              <a:t>و </a:t>
            </a:r>
            <a:r>
              <a:rPr lang="fa-IR" b="1">
                <a:cs typeface="B Nazanin" panose="00000400000000000000" pitchFamily="2" charset="-78"/>
              </a:rPr>
              <a:t>هند، </a:t>
            </a:r>
            <a:r>
              <a:rPr lang="fa-IR">
                <a:cs typeface="B Nazanin" panose="00000400000000000000" pitchFamily="2" charset="-78"/>
              </a:rPr>
              <a:t>دختر</a:t>
            </a:r>
            <a:r>
              <a:rPr lang="fa-IR" b="1">
                <a:cs typeface="B Nazanin" panose="00000400000000000000" pitchFamily="2" charset="-78"/>
              </a:rPr>
              <a:t> منبه بن حجاج ، </a:t>
            </a:r>
            <a:r>
              <a:rPr lang="fa-IR">
                <a:cs typeface="B Nazanin" panose="00000400000000000000" pitchFamily="2" charset="-78"/>
              </a:rPr>
              <a:t>همسر</a:t>
            </a:r>
            <a:r>
              <a:rPr lang="fa-IR" b="1">
                <a:cs typeface="B Nazanin" panose="00000400000000000000" pitchFamily="2" charset="-78"/>
              </a:rPr>
              <a:t> عمرو عاص </a:t>
            </a:r>
            <a:r>
              <a:rPr lang="fa-IR">
                <a:cs typeface="B Nazanin" panose="00000400000000000000" pitchFamily="2" charset="-78"/>
              </a:rPr>
              <a:t>بودند{ واقدی، 1369، ج1 : 147 و 148}.</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583193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میراث تاریخی اعراب بیش از هر چیز تحت عنوان " </a:t>
            </a:r>
            <a:r>
              <a:rPr lang="fa-IR" b="1">
                <a:solidFill>
                  <a:srgbClr val="FF0000"/>
                </a:solidFill>
                <a:cs typeface="B Nazanin" panose="00000400000000000000" pitchFamily="2" charset="-78"/>
              </a:rPr>
              <a:t>ایام العرب</a:t>
            </a:r>
            <a:r>
              <a:rPr lang="fa-IR">
                <a:cs typeface="B Nazanin" panose="00000400000000000000" pitchFamily="2" charset="-78"/>
              </a:rPr>
              <a:t>" بر جای مانده است. مقصود از "</a:t>
            </a:r>
            <a:r>
              <a:rPr lang="fa-IR">
                <a:solidFill>
                  <a:srgbClr val="FF0000"/>
                </a:solidFill>
                <a:cs typeface="B Nazanin" panose="00000400000000000000" pitchFamily="2" charset="-78"/>
              </a:rPr>
              <a:t> یوم</a:t>
            </a:r>
            <a:r>
              <a:rPr lang="fa-IR">
                <a:cs typeface="B Nazanin" panose="00000400000000000000" pitchFamily="2" charset="-78"/>
              </a:rPr>
              <a:t>" روزی است که واقعه ی مهمی در آن رخ داده و </a:t>
            </a:r>
            <a:r>
              <a:rPr lang="fa-IR" b="1">
                <a:solidFill>
                  <a:srgbClr val="FF0000"/>
                </a:solidFill>
                <a:cs typeface="B Nazanin" panose="00000400000000000000" pitchFamily="2" charset="-78"/>
              </a:rPr>
              <a:t>آن واقعه تاریخی شده است</a:t>
            </a:r>
            <a:r>
              <a:rPr lang="fa-IR">
                <a:cs typeface="B Nazanin" panose="00000400000000000000" pitchFamily="2" charset="-78"/>
              </a:rPr>
              <a:t>. به نظر می رسد، آنچه در کتاب های ادبی، از دوران جاهلیت و ایام العرب قبل از اسلام و انتقال آن ها از دوره ی جاهلی به دوره اسلامی برای ما به جای مانده، بر پایه ی روایات شفاهی بوده که بعدها توسط مورخان دوره ی اسلامی تدوین شده است. در بحث جاهلیت، نقل ها از استحکام لازم برخوردار نیستند و اگر نگوییم همه، باید بگوییم بیش تر آن ها از لحاظ سند مخدوش و غیر قابل قبول هستند و تاریخ این دوره با افسانه و  اسطوره در هم آمیخته است. بنابراین،  امکانپذیر نیست که در مورد حوادث این دوره اظهارنظر قطعی کرد.</a:t>
            </a:r>
            <a:endParaRPr lang="en-US">
              <a:cs typeface="B Nazanin" panose="00000400000000000000" pitchFamily="2" charset="-78"/>
            </a:endParaRPr>
          </a:p>
        </p:txBody>
      </p:sp>
    </p:spTree>
    <p:extLst>
      <p:ext uri="{BB962C8B-B14F-4D97-AF65-F5344CB8AC3E}">
        <p14:creationId xmlns:p14="http://schemas.microsoft.com/office/powerpoint/2010/main" val="36950697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جایگاه </a:t>
            </a:r>
            <a:r>
              <a:rPr lang="fa-IR" b="1">
                <a:solidFill>
                  <a:srgbClr val="FF0000"/>
                </a:solidFill>
                <a:cs typeface="B Nazanin" panose="00000400000000000000" pitchFamily="2" charset="-78"/>
              </a:rPr>
              <a:t>اجتماعی </a:t>
            </a:r>
            <a:r>
              <a:rPr lang="fa-IR" b="1" smtClean="0">
                <a:solidFill>
                  <a:srgbClr val="FF0000"/>
                </a:solidFill>
                <a:cs typeface="B Nazanin" panose="00000400000000000000" pitchFamily="2" charset="-78"/>
              </a:rPr>
              <a:t>زنان</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a:xfrm>
            <a:off x="4037428" y="1825625"/>
            <a:ext cx="7316372" cy="4351338"/>
          </a:xfrm>
        </p:spPr>
        <p:txBody>
          <a:bodyPr>
            <a:normAutofit/>
          </a:bodyPr>
          <a:lstStyle/>
          <a:p>
            <a:pPr algn="just"/>
            <a:r>
              <a:rPr lang="fa-IR" smtClean="0">
                <a:cs typeface="B Nazanin" panose="00000400000000000000" pitchFamily="2" charset="-78"/>
              </a:rPr>
              <a:t>زن </a:t>
            </a:r>
            <a:r>
              <a:rPr lang="fa-IR">
                <a:cs typeface="B Nazanin" panose="00000400000000000000" pitchFamily="2" charset="-78"/>
              </a:rPr>
              <a:t>عرب نقش مهمی در حیات اجتماعی عصر جاهلی در جنگ و صلح ایفا می کرد. جایگاه زن در جامعه ی عربی چنان بود که برخی از پادشاهان از انتساب به مادران خود بیمی به دل راه نمی دادند؛ مانند </a:t>
            </a:r>
            <a:r>
              <a:rPr lang="fa-IR" b="1">
                <a:cs typeface="B Nazanin" panose="00000400000000000000" pitchFamily="2" charset="-78"/>
              </a:rPr>
              <a:t>منذربن ماء السماء</a:t>
            </a:r>
            <a:r>
              <a:rPr lang="fa-IR">
                <a:cs typeface="B Nazanin" panose="00000400000000000000" pitchFamily="2" charset="-78"/>
              </a:rPr>
              <a:t>، پادشاه « حیره» ( 554-512 م) که </a:t>
            </a:r>
            <a:r>
              <a:rPr lang="fa-IR" b="1">
                <a:cs typeface="B Nazanin" panose="00000400000000000000" pitchFamily="2" charset="-78"/>
              </a:rPr>
              <a:t>ماءالسماء </a:t>
            </a:r>
            <a:r>
              <a:rPr lang="fa-IR">
                <a:cs typeface="B Nazanin" panose="00000400000000000000" pitchFamily="2" charset="-78"/>
              </a:rPr>
              <a:t>لقب مادر وی، </a:t>
            </a:r>
            <a:r>
              <a:rPr lang="fa-IR" b="1">
                <a:cs typeface="B Nazanin" panose="00000400000000000000" pitchFamily="2" charset="-78"/>
              </a:rPr>
              <a:t>ماریه </a:t>
            </a:r>
            <a:r>
              <a:rPr lang="fa-IR">
                <a:cs typeface="B Nazanin" panose="00000400000000000000" pitchFamily="2" charset="-78"/>
              </a:rPr>
              <a:t>دختر</a:t>
            </a:r>
            <a:r>
              <a:rPr lang="fa-IR" b="1">
                <a:cs typeface="B Nazanin" panose="00000400000000000000" pitchFamily="2" charset="-78"/>
              </a:rPr>
              <a:t> عوف</a:t>
            </a:r>
            <a:r>
              <a:rPr lang="fa-IR">
                <a:cs typeface="B Nazanin" panose="00000400000000000000" pitchFamily="2" charset="-78"/>
              </a:rPr>
              <a:t> که به سبب زیبایی اش چنین لقبی به وی داده شده بود{ سالم، 1380: 356</a:t>
            </a:r>
            <a:r>
              <a:rPr lang="fa-IR" smtClean="0">
                <a:cs typeface="B Nazanin" panose="00000400000000000000" pitchFamily="2" charset="-78"/>
              </a:rPr>
              <a:t>}</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041797" cy="3041797"/>
          </a:xfrm>
          <a:prstGeom prst="rect">
            <a:avLst/>
          </a:prstGeom>
        </p:spPr>
      </p:pic>
      <p:sp>
        <p:nvSpPr>
          <p:cNvPr id="5" name="TextBox 4"/>
          <p:cNvSpPr txBox="1"/>
          <p:nvPr/>
        </p:nvSpPr>
        <p:spPr>
          <a:xfrm>
            <a:off x="905143" y="5180653"/>
            <a:ext cx="2907910" cy="523220"/>
          </a:xfrm>
          <a:prstGeom prst="rect">
            <a:avLst/>
          </a:prstGeom>
          <a:noFill/>
        </p:spPr>
        <p:txBody>
          <a:bodyPr wrap="square" rtlCol="1">
            <a:spAutoFit/>
          </a:bodyPr>
          <a:lstStyle/>
          <a:p>
            <a:r>
              <a:rPr lang="fa-IR" sz="2800" b="1" smtClean="0">
                <a:solidFill>
                  <a:srgbClr val="FF0000"/>
                </a:solidFill>
                <a:cs typeface="B Nazanin" panose="00000400000000000000" pitchFamily="2" charset="-78"/>
              </a:rPr>
              <a:t>منذر بن </a:t>
            </a:r>
            <a:r>
              <a:rPr lang="fa-IR" sz="2800" b="1">
                <a:solidFill>
                  <a:srgbClr val="FF0000"/>
                </a:solidFill>
                <a:cs typeface="B Nazanin" panose="00000400000000000000" pitchFamily="2" charset="-78"/>
              </a:rPr>
              <a:t>ماء </a:t>
            </a:r>
            <a:r>
              <a:rPr lang="fa-IR" sz="2800" b="1" smtClean="0">
                <a:solidFill>
                  <a:srgbClr val="FF0000"/>
                </a:solidFill>
                <a:cs typeface="B Nazanin" panose="00000400000000000000" pitchFamily="2" charset="-78"/>
              </a:rPr>
              <a:t>السماء(؟)</a:t>
            </a:r>
            <a:endParaRPr lang="fa-IR">
              <a:solidFill>
                <a:srgbClr val="FF0000"/>
              </a:solidFill>
            </a:endParaRPr>
          </a:p>
        </p:txBody>
      </p:sp>
    </p:spTree>
    <p:extLst>
      <p:ext uri="{BB962C8B-B14F-4D97-AF65-F5344CB8AC3E}">
        <p14:creationId xmlns:p14="http://schemas.microsoft.com/office/powerpoint/2010/main" val="6315990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و </a:t>
            </a:r>
            <a:r>
              <a:rPr lang="fa-IR" b="1">
                <a:cs typeface="B Nazanin" panose="00000400000000000000" pitchFamily="2" charset="-78"/>
              </a:rPr>
              <a:t>عمرو بن هند</a:t>
            </a:r>
            <a:r>
              <a:rPr lang="fa-IR">
                <a:cs typeface="B Nazanin" panose="00000400000000000000" pitchFamily="2" charset="-78"/>
              </a:rPr>
              <a:t>( 570- 554م) نیز به مادر </a:t>
            </a:r>
            <a:r>
              <a:rPr lang="fa-IR" b="1">
                <a:cs typeface="B Nazanin" panose="00000400000000000000" pitchFamily="2" charset="-78"/>
              </a:rPr>
              <a:t>هند، </a:t>
            </a:r>
            <a:r>
              <a:rPr lang="fa-IR">
                <a:cs typeface="B Nazanin" panose="00000400000000000000" pitchFamily="2" charset="-78"/>
              </a:rPr>
              <a:t>دختر </a:t>
            </a:r>
            <a:r>
              <a:rPr lang="fa-IR" b="1">
                <a:cs typeface="B Nazanin" panose="00000400000000000000" pitchFamily="2" charset="-78"/>
              </a:rPr>
              <a:t>عمروبن حجر</a:t>
            </a:r>
            <a:r>
              <a:rPr lang="fa-IR">
                <a:cs typeface="B Nazanin" panose="00000400000000000000" pitchFamily="2" charset="-78"/>
              </a:rPr>
              <a:t> نسبت داده می شد{ یعقوبی، 1378، ج1 : 257}. افتخار فرزندان در منسوب شدن به مادر دلیلی برای والایی مقام و منزلت زن است. </a:t>
            </a:r>
            <a:r>
              <a:rPr lang="fa-IR" b="1">
                <a:cs typeface="B Nazanin" panose="00000400000000000000" pitchFamily="2" charset="-78"/>
              </a:rPr>
              <a:t>قتال کلبی </a:t>
            </a:r>
            <a:r>
              <a:rPr lang="fa-IR">
                <a:cs typeface="B Nazanin" panose="00000400000000000000" pitchFamily="2" charset="-78"/>
              </a:rPr>
              <a:t>به مادر خود، </a:t>
            </a:r>
            <a:r>
              <a:rPr lang="fa-IR" b="1">
                <a:cs typeface="B Nazanin" panose="00000400000000000000" pitchFamily="2" charset="-78"/>
              </a:rPr>
              <a:t>عمره، </a:t>
            </a:r>
            <a:r>
              <a:rPr lang="fa-IR">
                <a:cs typeface="B Nazanin" panose="00000400000000000000" pitchFamily="2" charset="-78"/>
              </a:rPr>
              <a:t>دختر</a:t>
            </a:r>
            <a:r>
              <a:rPr lang="fa-IR" b="1">
                <a:cs typeface="B Nazanin" panose="00000400000000000000" pitchFamily="2" charset="-78"/>
              </a:rPr>
              <a:t>حرقه</a:t>
            </a:r>
            <a:r>
              <a:rPr lang="fa-IR">
                <a:cs typeface="B Nazanin" panose="00000400000000000000" pitchFamily="2" charset="-78"/>
              </a:rPr>
              <a:t> ، افتخار می کرد ومی گفت: مرا آزاد زنی از قبیله ربیع زاییده است{ سالم، 1380: 356}.</a:t>
            </a:r>
            <a:endParaRPr lang="en-US">
              <a:cs typeface="B Nazanin" panose="00000400000000000000" pitchFamily="2" charset="-78"/>
            </a:endParaRPr>
          </a:p>
          <a:p>
            <a:endParaRPr lang="fa-IR"/>
          </a:p>
        </p:txBody>
      </p:sp>
    </p:spTree>
    <p:extLst>
      <p:ext uri="{BB962C8B-B14F-4D97-AF65-F5344CB8AC3E}">
        <p14:creationId xmlns:p14="http://schemas.microsoft.com/office/powerpoint/2010/main" val="13832332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عواملی که باعث می شدند، زن مقام ومنزلت اجتماعی برتری بیابد، اولاً خون ونسب{ الاندلسی، 1409ق، ج6: 112}، ثانیاً داشتن فرزند پسر بود؛ به طوری که زن عاقب و بدون فرزند، هیچ ارزشی نداشت. به راحتی از محیط زندگی خود طرد می شد و به خانه ی پدری برمی گشت{ قلقشندی، 1959م: 122}.</a:t>
            </a:r>
            <a:endParaRPr lang="en-US" smtClean="0">
              <a:cs typeface="B Nazanin" panose="00000400000000000000" pitchFamily="2" charset="-78"/>
            </a:endParaRPr>
          </a:p>
          <a:p>
            <a:pPr algn="just"/>
            <a:endParaRPr lang="fa-IR">
              <a:cs typeface="B Nazanin" panose="00000400000000000000" pitchFamily="2" charset="-78"/>
            </a:endParaRPr>
          </a:p>
        </p:txBody>
      </p:sp>
      <p:sp>
        <p:nvSpPr>
          <p:cNvPr id="4" name="Flowchart: Connector 3"/>
          <p:cNvSpPr/>
          <p:nvPr/>
        </p:nvSpPr>
        <p:spPr>
          <a:xfrm>
            <a:off x="1350498" y="4001294"/>
            <a:ext cx="1772530" cy="1547446"/>
          </a:xfrm>
          <a:prstGeom prst="flowChart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خون ونسب</a:t>
            </a:r>
            <a:endParaRPr lang="fa-IR"/>
          </a:p>
        </p:txBody>
      </p:sp>
      <p:sp>
        <p:nvSpPr>
          <p:cNvPr id="6" name="Flowchart: Connector 5"/>
          <p:cNvSpPr/>
          <p:nvPr/>
        </p:nvSpPr>
        <p:spPr>
          <a:xfrm>
            <a:off x="4768949" y="3979228"/>
            <a:ext cx="1814732" cy="1569512"/>
          </a:xfrm>
          <a:prstGeom prst="flowChart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داشتن فرزند پسر</a:t>
            </a:r>
            <a:endParaRPr lang="fa-IR"/>
          </a:p>
        </p:txBody>
      </p:sp>
      <p:sp>
        <p:nvSpPr>
          <p:cNvPr id="7" name="Flowchart: Connector 6"/>
          <p:cNvSpPr/>
          <p:nvPr/>
        </p:nvSpPr>
        <p:spPr>
          <a:xfrm>
            <a:off x="8454682" y="4121834"/>
            <a:ext cx="1856936" cy="1426906"/>
          </a:xfrm>
          <a:prstGeom prst="flowChartConnector">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طرد</a:t>
            </a:r>
            <a:endParaRPr lang="fa-IR"/>
          </a:p>
        </p:txBody>
      </p:sp>
    </p:spTree>
    <p:extLst>
      <p:ext uri="{BB962C8B-B14F-4D97-AF65-F5344CB8AC3E}">
        <p14:creationId xmlns:p14="http://schemas.microsoft.com/office/powerpoint/2010/main" val="20291511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عرب عصر جاهلی به یک همسر بسنده نمی کرد. تعداد زوجات، یا به منظور تأمین معاش زن انجام می گرفت یا هدف سیاسی داشت؛ چون کسی که رئیس قوم و قبیله ی خود بود، درصدد برمی آمد تا از قبایل متعدد زن بگیرد و  از طریق رابطه ی دامادی، با قبیله های گوناگون ارتباط برقرار کند، یا این که به قصد ازدیاد فرزند و تولید نسل بیشتر، به ازدواج های متعدد دست بزند{ سالم، 1380: 349}. اما زنان در ازدواج اجازه ی انتخاب داشتند و می توانستند همسر آینده ی خود را انتخاب کنند؛ مثل هند که ابوسفیان را به همسری برگزید{اندلسی، 1409ق، ج6: 96 و 97}.</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7572924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بعضی از امور زنان مورد مشورت واقع می شدند. به </a:t>
            </a:r>
            <a:r>
              <a:rPr lang="fa-IR" smtClean="0">
                <a:cs typeface="B Nazanin" panose="00000400000000000000" pitchFamily="2" charset="-78"/>
              </a:rPr>
              <a:t>عنوان </a:t>
            </a:r>
            <a:r>
              <a:rPr lang="fa-IR">
                <a:cs typeface="B Nazanin" panose="00000400000000000000" pitchFamily="2" charset="-78"/>
              </a:rPr>
              <a:t>نمونه، در اختلافی که </a:t>
            </a:r>
            <a:r>
              <a:rPr lang="fa-IR" b="1">
                <a:cs typeface="B Nazanin" panose="00000400000000000000" pitchFamily="2" charset="-78"/>
              </a:rPr>
              <a:t>عبدالمطلب</a:t>
            </a:r>
            <a:r>
              <a:rPr lang="fa-IR">
                <a:cs typeface="B Nazanin" panose="00000400000000000000" pitchFamily="2" charset="-78"/>
              </a:rPr>
              <a:t> با قریش پیدا کرد، آن ها توافق کردند، نزد زنی کاهنه در شام بروند و  اختلاف خود را مطرح کنند تا بین آن ها داوری کند{ ابن هشام، 1377، ج1: 130}. زنان کاهنه نزد قبایل جایگاه والایی داشتند و در اختلافات بین مردم داوری می کردند. بعضی از آن ها توانایی خواندن و نوشتن هم داشتند{ علی، 1413ق، ج4: 616}.</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434905" y="4403188"/>
            <a:ext cx="2447778" cy="1069144"/>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زنی کاهنه</a:t>
            </a:r>
            <a:endParaRPr lang="fa-IR"/>
          </a:p>
        </p:txBody>
      </p:sp>
    </p:spTree>
    <p:extLst>
      <p:ext uri="{BB962C8B-B14F-4D97-AF65-F5344CB8AC3E}">
        <p14:creationId xmlns:p14="http://schemas.microsoft.com/office/powerpoint/2010/main" val="3816621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زنده به گور </a:t>
            </a:r>
            <a:r>
              <a:rPr lang="fa-IR" b="1">
                <a:solidFill>
                  <a:srgbClr val="FF0000"/>
                </a:solidFill>
                <a:cs typeface="B Nazanin" panose="00000400000000000000" pitchFamily="2" charset="-78"/>
              </a:rPr>
              <a:t>کردن </a:t>
            </a:r>
            <a:r>
              <a:rPr lang="fa-IR" b="1" smtClean="0">
                <a:solidFill>
                  <a:srgbClr val="FF0000"/>
                </a:solidFill>
                <a:cs typeface="B Nazanin" panose="00000400000000000000" pitchFamily="2" charset="-78"/>
              </a:rPr>
              <a:t>دختران</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a:t>
            </a:r>
            <a:r>
              <a:rPr lang="fa-IR">
                <a:cs typeface="B Nazanin" panose="00000400000000000000" pitchFamily="2" charset="-78"/>
              </a:rPr>
              <a:t>جمله سننی که در عصر جاهلیت عرب پدید آمد،  زنده به گور کردن دختران بود که البته این اقدم نزد ملل دیگر نیز رواج داشت.</a:t>
            </a:r>
            <a:endParaRPr lang="en-US">
              <a:cs typeface="B Nazanin" panose="00000400000000000000" pitchFamily="2" charset="-78"/>
            </a:endParaRPr>
          </a:p>
          <a:p>
            <a:pPr algn="just"/>
            <a:r>
              <a:rPr lang="fa-IR">
                <a:cs typeface="B Nazanin" panose="00000400000000000000" pitchFamily="2" charset="-78"/>
              </a:rPr>
              <a:t>« وقتی که برایشان مژده می آوردند که دختردار شدید،</a:t>
            </a:r>
            <a:r>
              <a:rPr lang="fa-IR" b="1">
                <a:solidFill>
                  <a:srgbClr val="FF0000"/>
                </a:solidFill>
                <a:cs typeface="B Nazanin" panose="00000400000000000000" pitchFamily="2" charset="-78"/>
              </a:rPr>
              <a:t> از خشم سیاه می شدند </a:t>
            </a:r>
            <a:r>
              <a:rPr lang="fa-IR">
                <a:cs typeface="B Nazanin" panose="00000400000000000000" pitchFamily="2" charset="-78"/>
              </a:rPr>
              <a:t>و از بدی مژده ای که آورده شده و از فشار افکار عمومی که آن را بد می پنداشت، پنهان می شدند و به فکر فرو میرفتند که آیا نگهشان دارند و ذلت و خواری دختر داری را تحمل کنند و یا زنده زنده در خاک پنهانش سازند؛ همچنان که عادت همه شان درباره ی دختران متولد شده این بود»{ نحل / 58و 59}.</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9737571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طوری که گفته اند: قبل از این که همسرشان زایمان کند، چاله ای می کندند و آماده می ساختند. همین که می فهمیدند فرزندشان دختر است، او را در آن چاله می انداختند و خاک بر رویش می ریختند، تا زیر خاک جان بدهد. این عمل را از ترس فقط مرتکب می شدند که مبادا در اثر نداری مجبور شوند، دختر را به کسی که کفو آنان نیست، شوهر دهند{ طباطبایی، 1363، ج 24: 154}.</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0134012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اولین باری که این رسم غلط عملی شد، در واقعه ی جنگ بنی تمیم با کسرای ایران بود که در آن جنگ، عده ای از زنان قبیله اسیر و به دربار کسری برده شدند. در آن جا دختران را </a:t>
            </a:r>
            <a:r>
              <a:rPr lang="fa-IR" smtClean="0">
                <a:cs typeface="B Nazanin" panose="00000400000000000000" pitchFamily="2" charset="-78"/>
              </a:rPr>
              <a:t>به عنوان </a:t>
            </a:r>
            <a:r>
              <a:rPr lang="fa-IR">
                <a:cs typeface="B Nazanin" panose="00000400000000000000" pitchFamily="2" charset="-78"/>
              </a:rPr>
              <a:t>کنیز نگه داشتند. پس از مدتی که میان دو طرف صلح برقرار شد و بنی تمیم اسیران خود را مطالبه کردند، کسری آنان را مخیر کرد که اگر می خواهند به قبیله ی خود روند و اگر نه در دربار بمانند. عده ای از دختران از برگشتن به قبیله خودداری کردند. مردان قبیله غمناک شدند و تصمیم گرفتند، از این پس اگر دختردار شدند، زنده زنده دفنشان کنند و همین کار را کردند. قبایل دیگر از آن ها یاد گرفتند و کم کم جریان در همه جا منتشر شد. به این ترتیب، دختر کشی باب گردید{ همان، ص 154} و « </a:t>
            </a:r>
            <a:r>
              <a:rPr lang="fa-IR" b="1">
                <a:solidFill>
                  <a:srgbClr val="FF0000"/>
                </a:solidFill>
                <a:cs typeface="B Nazanin" panose="00000400000000000000" pitchFamily="2" charset="-78"/>
              </a:rPr>
              <a:t>وئاد</a:t>
            </a:r>
            <a:r>
              <a:rPr lang="fa-IR">
                <a:cs typeface="B Nazanin" panose="00000400000000000000" pitchFamily="2" charset="-78"/>
              </a:rPr>
              <a:t> » یا زنده به گور کردن دختران،  یکی از رسوم جاهلیت شد.</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Process 3"/>
          <p:cNvSpPr/>
          <p:nvPr/>
        </p:nvSpPr>
        <p:spPr>
          <a:xfrm>
            <a:off x="1237957" y="5190978"/>
            <a:ext cx="3699803" cy="773724"/>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جنگ بنی تمیم با کسرای ایران</a:t>
            </a:r>
            <a:endParaRPr lang="fa-IR"/>
          </a:p>
        </p:txBody>
      </p:sp>
    </p:spTree>
    <p:extLst>
      <p:ext uri="{BB962C8B-B14F-4D97-AF65-F5344CB8AC3E}">
        <p14:creationId xmlns:p14="http://schemas.microsoft.com/office/powerpoint/2010/main" val="648155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قرآن این عمل را محکوم کرده است ومی گوید:« در قیامت درباره ی دختران زنده به گور شده سؤال می شود که به چه گناهی کشته شدند؟»{ تکویر/ 9}.</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5949009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احتمال نیز وجود دارد که تولید کننده بودن پسران </a:t>
            </a:r>
            <a:r>
              <a:rPr lang="fa-IR" smtClean="0">
                <a:cs typeface="B Nazanin" panose="00000400000000000000" pitchFamily="2" charset="-78"/>
              </a:rPr>
              <a:t>و مصرف </a:t>
            </a:r>
            <a:r>
              <a:rPr lang="fa-IR">
                <a:cs typeface="B Nazanin" panose="00000400000000000000" pitchFamily="2" charset="-78"/>
              </a:rPr>
              <a:t>کننده بودن دختران در آن جوامع، به این جنایت کمک کرده باشد؛ زیرا پسر برای آن ها سرمایه ی بزرگی محسوب می شد که در غارتگری ها و نگهداری شتران و مانند آن ها، از وجودشان استفاده می کردند. در حالی که دختران چنین نبودند. از سوی دیگر، وجود جنگ ها </a:t>
            </a:r>
            <a:r>
              <a:rPr lang="fa-IR" smtClean="0">
                <a:cs typeface="B Nazanin" panose="00000400000000000000" pitchFamily="2" charset="-78"/>
              </a:rPr>
              <a:t>و نزاع </a:t>
            </a:r>
            <a:r>
              <a:rPr lang="fa-IR">
                <a:cs typeface="B Nazanin" panose="00000400000000000000" pitchFamily="2" charset="-78"/>
              </a:rPr>
              <a:t>های دائمی قبیله ای میان آن ها سبب </a:t>
            </a:r>
            <a:r>
              <a:rPr lang="fa-IR" b="1">
                <a:solidFill>
                  <a:srgbClr val="FF0000"/>
                </a:solidFill>
                <a:cs typeface="B Nazanin" panose="00000400000000000000" pitchFamily="2" charset="-78"/>
              </a:rPr>
              <a:t>فقدان سریع مردان و پسران جنگجو </a:t>
            </a:r>
            <a:r>
              <a:rPr lang="fa-IR">
                <a:cs typeface="B Nazanin" panose="00000400000000000000" pitchFamily="2" charset="-78"/>
              </a:rPr>
              <a:t>می شد و طبعاً تناسب و تعادل میان  تعداد دختران و پسران به هم می خورد و این باعث رنج و ناراحتی خانواده از تولد یک دختر، </a:t>
            </a:r>
            <a:r>
              <a:rPr lang="fa-IR" smtClean="0">
                <a:cs typeface="B Nazanin" panose="00000400000000000000" pitchFamily="2" charset="-78"/>
              </a:rPr>
              <a:t>و مباهات </a:t>
            </a:r>
            <a:r>
              <a:rPr lang="fa-IR">
                <a:cs typeface="B Nazanin" panose="00000400000000000000" pitchFamily="2" charset="-78"/>
              </a:rPr>
              <a:t>برای تولید یک پسر بود{ مکارم شیرازی، 1361، ج11: 271}.</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831392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هر چند که از لحاظ زمانی، دوره ی جاهلیت غالباً حداکثر به دوره ی 200 ساله ی قبل از بعثت پیامبر اطلاق می شود، اما در این جا سابقه ی دیرینه تری از حکومت های اعراب ( ملکه های عرب) در ابتدای بحث گنجانده شده است و سپس به نقش زنان در جنگ ها اشاره می شود. در نهایت نیز به بحثی که راجع به زنده به گور کردن دختران در قرآن مطرح شده است، می پردازیم و نقش زنان را در جامعه ی عرب پیش از اسلام بررسی می کنیم.</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135901"/>
            <a:ext cx="4065563" cy="1364566"/>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حداکثر به دوره ی 200 ساله ی قبل از بعثت پیامبر</a:t>
            </a:r>
            <a:endParaRPr lang="fa-IR"/>
          </a:p>
        </p:txBody>
      </p:sp>
    </p:spTree>
    <p:extLst>
      <p:ext uri="{BB962C8B-B14F-4D97-AF65-F5344CB8AC3E}">
        <p14:creationId xmlns:p14="http://schemas.microsoft.com/office/powerpoint/2010/main" val="23018874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جمله نوشته اند: همسر مردی به نام </a:t>
            </a:r>
            <a:r>
              <a:rPr lang="fa-IR" b="1">
                <a:cs typeface="B Nazanin" panose="00000400000000000000" pitchFamily="2" charset="-78"/>
              </a:rPr>
              <a:t>ابوحمزه ضبی</a:t>
            </a:r>
            <a:r>
              <a:rPr lang="fa-IR">
                <a:cs typeface="B Nazanin" panose="00000400000000000000" pitchFamily="2" charset="-78"/>
              </a:rPr>
              <a:t> دختری به دنیا آورد. ابوحمزه وی را از خانه اش راند و او در خانه همسایه سکنا گزید. روزی ابوحمزه از کنار اقامتگاه وی می گذشت، شنید که همسرش به همسایه می گوید: « ابوحمزه به نزد ما نمی آید، در حالی که در خانه ی مجاور ما زندگی می کند. او خشمگین است که چرا ما دختر می زاییم. به خدا در دست ما نیست. ما تنها آنچه را می دهند </a:t>
            </a:r>
            <a:r>
              <a:rPr lang="fa-IR" smtClean="0">
                <a:cs typeface="B Nazanin" panose="00000400000000000000" pitchFamily="2" charset="-78"/>
              </a:rPr>
              <a:t>بر می </a:t>
            </a:r>
            <a:r>
              <a:rPr lang="fa-IR">
                <a:cs typeface="B Nazanin" panose="00000400000000000000" pitchFamily="2" charset="-78"/>
              </a:rPr>
              <a:t>گیریم. ما چون زمینی برای کشتکاران خود هستیم. آنچه را که در ما کاشته اند، می رویانیم.»</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0653714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هنگامی که ابوحمزه این سخنان را شنید، پشیمان شد و به نزد همسر خود رفت و با وی آشتی کرد. سر زن و دختر خود را بوسید و گفت: « به خدای کعبه سوگند، من به شما ستم کردم.»</a:t>
            </a:r>
            <a:endParaRPr lang="en-US">
              <a:cs typeface="B Nazanin" panose="00000400000000000000" pitchFamily="2" charset="-78"/>
            </a:endParaRPr>
          </a:p>
          <a:p>
            <a:pPr algn="just"/>
            <a:r>
              <a:rPr lang="fa-IR" b="1">
                <a:solidFill>
                  <a:srgbClr val="FF0000"/>
                </a:solidFill>
                <a:cs typeface="B Nazanin" panose="00000400000000000000" pitchFamily="2" charset="-78"/>
              </a:rPr>
              <a:t>گرچه بعضی معتقدند که این جنایت در همه قبایل عرب عمومیت نداشته و تنها در بعضی قبایل رواج داشته است</a:t>
            </a:r>
            <a:r>
              <a:rPr lang="fa-IR">
                <a:cs typeface="B Nazanin" panose="00000400000000000000" pitchFamily="2" charset="-78"/>
              </a:rPr>
              <a:t>، ولی مسلماً </a:t>
            </a:r>
            <a:r>
              <a:rPr lang="fa-IR" b="1">
                <a:solidFill>
                  <a:srgbClr val="0070C0"/>
                </a:solidFill>
                <a:cs typeface="B Nazanin" panose="00000400000000000000" pitchFamily="2" charset="-78"/>
              </a:rPr>
              <a:t>موضوع نادری نیز محسوب نمی شده است، وگرنه قرآن کریم با این تأکید و به طور مکرر در مورد آن صحبت نمی کرد</a:t>
            </a:r>
            <a:r>
              <a:rPr lang="fa-IR" b="1">
                <a:cs typeface="B Nazanin" panose="00000400000000000000" pitchFamily="2" charset="-78"/>
              </a:rPr>
              <a:t>.</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031214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ملکه های عرب</a:t>
            </a:r>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b="1" smtClean="0">
                <a:cs typeface="B Nazanin" panose="00000400000000000000" pitchFamily="2" charset="-78"/>
              </a:rPr>
              <a:t>الف</a:t>
            </a:r>
            <a:r>
              <a:rPr lang="fa-IR" b="1">
                <a:cs typeface="B Nazanin" panose="00000400000000000000" pitchFamily="2" charset="-78"/>
              </a:rPr>
              <a:t>) اعراب جنوبی</a:t>
            </a:r>
            <a:endParaRPr lang="en-US">
              <a:cs typeface="B Nazanin" panose="00000400000000000000" pitchFamily="2" charset="-78"/>
            </a:endParaRPr>
          </a:p>
          <a:p>
            <a:pPr algn="just"/>
            <a:r>
              <a:rPr lang="fa-IR">
                <a:cs typeface="B Nazanin" panose="00000400000000000000" pitchFamily="2" charset="-78"/>
              </a:rPr>
              <a:t>جنوب عربستان مهد قدیمی ترین تمدن های شبه جزیره است. در این سرزمین که آب و هوای مساعد داشت و به </a:t>
            </a:r>
            <a:r>
              <a:rPr lang="fa-IR" smtClean="0">
                <a:cs typeface="B Nazanin" panose="00000400000000000000" pitchFamily="2" charset="-78"/>
              </a:rPr>
              <a:t>عربستان </a:t>
            </a:r>
            <a:r>
              <a:rPr lang="fa-IR">
                <a:cs typeface="B Nazanin" panose="00000400000000000000" pitchFamily="2" charset="-78"/>
              </a:rPr>
              <a:t>خوشبخت شهرت داشت، دولت های متعددی از بزرگ و کوچک شکل گرفتند که گاهی به یکدیگر می تاختند و دولت های قوی تر، ضعیف </a:t>
            </a:r>
            <a:r>
              <a:rPr lang="fa-IR" smtClean="0">
                <a:cs typeface="B Nazanin" panose="00000400000000000000" pitchFamily="2" charset="-78"/>
              </a:rPr>
              <a:t>تر آن </a:t>
            </a:r>
            <a:r>
              <a:rPr lang="fa-IR">
                <a:cs typeface="B Nazanin" panose="00000400000000000000" pitchFamily="2" charset="-78"/>
              </a:rPr>
              <a:t>را تابع خود می ساختند یا آن ها را به کلی از بین می بردند</a:t>
            </a:r>
            <a:r>
              <a:rPr lang="fa-IR" smtClean="0">
                <a:cs typeface="B Nazanin" panose="00000400000000000000" pitchFamily="2" charset="-78"/>
              </a:rPr>
              <a:t>.</a:t>
            </a:r>
            <a:endParaRPr lang="en-US">
              <a:cs typeface="B Nazanin" panose="00000400000000000000" pitchFamily="2" charset="-78"/>
            </a:endParaRPr>
          </a:p>
        </p:txBody>
      </p:sp>
      <p:sp>
        <p:nvSpPr>
          <p:cNvPr id="4" name="Flowchart: Data 3"/>
          <p:cNvSpPr/>
          <p:nvPr/>
        </p:nvSpPr>
        <p:spPr>
          <a:xfrm>
            <a:off x="1294228" y="4206240"/>
            <a:ext cx="2504049" cy="1434905"/>
          </a:xfrm>
          <a:prstGeom prst="flowChartInputOutpu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عربستان خوشبخت</a:t>
            </a:r>
            <a:endParaRPr lang="fa-IR"/>
          </a:p>
        </p:txBody>
      </p:sp>
    </p:spTree>
    <p:extLst>
      <p:ext uri="{BB962C8B-B14F-4D97-AF65-F5344CB8AC3E}">
        <p14:creationId xmlns:p14="http://schemas.microsoft.com/office/powerpoint/2010/main" val="982459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جمله دولت های جنوبی، دولت "</a:t>
            </a:r>
            <a:r>
              <a:rPr lang="fa-IR" smtClean="0">
                <a:solidFill>
                  <a:srgbClr val="FF0000"/>
                </a:solidFill>
                <a:cs typeface="B Nazanin" panose="00000400000000000000" pitchFamily="2" charset="-78"/>
              </a:rPr>
              <a:t>سبا</a:t>
            </a:r>
            <a:r>
              <a:rPr lang="fa-IR" smtClean="0">
                <a:cs typeface="B Nazanin" panose="00000400000000000000" pitchFamily="2" charset="-78"/>
              </a:rPr>
              <a:t>" بود که بلقیس، دختر هداد، به قولی 20سال { اصفهانی، 1367 : 132} و به قولی 120 سال { مسعودی، 1370 : 438} در آن سلطنت کرد. بلقیس زنی با تدبیر، خیرخواه ومردم دوست بود. به این دلیل در میان ملت خویش خیلی نفوذ داشت و از نظر سیاست گذاری خیلی قوی و نیرومند بود. بر تخت عظیمی که شهرت تاریخی دارد می نشست. این تخت با زبرجد، طلا، یاقوت و دیگر سنگ های گران قیمت ساخته و تزئین شده بود { رفعت، 1411ق : 13}. دلیل دیگر شهرت او ترمیم « سد مارب» بود { کحاله، 1397ق : 144}.</a:t>
            </a:r>
          </a:p>
          <a:p>
            <a:endParaRPr lang="fa-IR"/>
          </a:p>
        </p:txBody>
      </p:sp>
      <p:sp>
        <p:nvSpPr>
          <p:cNvPr id="4" name="Flowchart: Alternate Process 3"/>
          <p:cNvSpPr/>
          <p:nvPr/>
        </p:nvSpPr>
        <p:spPr>
          <a:xfrm>
            <a:off x="838200" y="4712677"/>
            <a:ext cx="2461846" cy="97067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بلقیس، دختر هداد</a:t>
            </a:r>
            <a:endParaRPr lang="fa-IR"/>
          </a:p>
        </p:txBody>
      </p:sp>
      <p:sp>
        <p:nvSpPr>
          <p:cNvPr id="5" name="Flowchart: Alternate Process 4"/>
          <p:cNvSpPr/>
          <p:nvPr/>
        </p:nvSpPr>
        <p:spPr>
          <a:xfrm>
            <a:off x="4597791" y="4656406"/>
            <a:ext cx="2729132" cy="970671"/>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ترمیم « سد مارب»</a:t>
            </a:r>
            <a:endParaRPr lang="fa-IR"/>
          </a:p>
        </p:txBody>
      </p:sp>
    </p:spTree>
    <p:extLst>
      <p:ext uri="{BB962C8B-B14F-4D97-AF65-F5344CB8AC3E}">
        <p14:creationId xmlns:p14="http://schemas.microsoft.com/office/powerpoint/2010/main" val="1248385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بلقیس معاصر با سلیمان نبی بود </a:t>
            </a:r>
            <a:r>
              <a:rPr lang="fa-IR">
                <a:cs typeface="B Nazanin" panose="00000400000000000000" pitchFamily="2" charset="-78"/>
              </a:rPr>
              <a:t>و قصه ی او در قرآن آمده است. وقتی که بلقیس نامه ی حضرت سلیمان را دریافت کرد، به اطرافیان خود گفت: ای اشراف و صاحب نظران، رأی خود را در این کار مهم به من بگویید که من هیچ کار مهمی را بی حضور و نظر شما انجام نداده ام. او می خواست با این نظرخواهی، موقعیت خود را در میان آنان تثبیت کند و نظرشان را به سوی خویش جلب کند. ضمناً، میزان هماهنگی شان را با تصمیمات خود مورد مطالعه و بررسی قرار دهد{ مکارم شیرازی، 1361، 15ج : 454}. بلقیس به خاطر خرد و دوراندیشی که داشت، اطرافیان خود را گواه گرفت و به آنان تأکید کرد که من هرگز کاری نکرده ام، مگر این که شما شاهد کارم بودید { اصفهانی، 1364 : 34}. با این سیاست و تحت نفوذ و رهبری حضرت سلیمان، به حکومت مسالمت آمیز خویش ادامه داد.</a:t>
            </a:r>
            <a:endParaRPr lang="en-US">
              <a:cs typeface="B Nazanin" panose="00000400000000000000" pitchFamily="2" charset="-78"/>
            </a:endParaRPr>
          </a:p>
        </p:txBody>
      </p:sp>
    </p:spTree>
    <p:extLst>
      <p:ext uri="{BB962C8B-B14F-4D97-AF65-F5344CB8AC3E}">
        <p14:creationId xmlns:p14="http://schemas.microsoft.com/office/powerpoint/2010/main" val="1524722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037428" y="1825625"/>
            <a:ext cx="7316372" cy="4351338"/>
          </a:xfrm>
        </p:spPr>
        <p:txBody>
          <a:bodyPr/>
          <a:lstStyle/>
          <a:p>
            <a:pPr algn="just"/>
            <a:r>
              <a:rPr lang="fa-IR" b="1">
                <a:solidFill>
                  <a:srgbClr val="FF0000"/>
                </a:solidFill>
                <a:cs typeface="B Nazanin" panose="00000400000000000000" pitchFamily="2" charset="-78"/>
              </a:rPr>
              <a:t>جواد علی </a:t>
            </a:r>
            <a:r>
              <a:rPr lang="fa-IR">
                <a:cs typeface="B Nazanin" panose="00000400000000000000" pitchFamily="2" charset="-78"/>
              </a:rPr>
              <a:t>در کتاب خود آورده است که برخی گفته اند: این زن ملکه سبا نبوده، زیرا در میان فرمانروایان عربستان جنوبی، نام هیچ ملکه ای نیامده است. اینان می گویند: این ملکه بر سبائیانی فرمان می رانده است که از جنوب رهسپار شمال می شود و برای خود در اردن و بالاهای حجاز کوچ نشین هایی پدید می آورد { علی، 1367 : 464). اما قول مشهور این است که او ملکه ی سبا درسرزمین یمن بوده است { الحائری، 1407 ق : 340}.</a:t>
            </a:r>
            <a:endParaRPr lang="en-US">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199228" cy="3098067"/>
          </a:xfrm>
          <a:prstGeom prst="rect">
            <a:avLst/>
          </a:prstGeom>
        </p:spPr>
      </p:pic>
      <p:sp>
        <p:nvSpPr>
          <p:cNvPr id="5" name="TextBox 4"/>
          <p:cNvSpPr txBox="1"/>
          <p:nvPr/>
        </p:nvSpPr>
        <p:spPr>
          <a:xfrm>
            <a:off x="1322363" y="5058629"/>
            <a:ext cx="1969477" cy="646331"/>
          </a:xfrm>
          <a:prstGeom prst="rect">
            <a:avLst/>
          </a:prstGeom>
          <a:noFill/>
        </p:spPr>
        <p:txBody>
          <a:bodyPr wrap="square" rtlCol="1">
            <a:spAutoFit/>
          </a:bodyPr>
          <a:lstStyle/>
          <a:p>
            <a:pPr algn="ctr"/>
            <a:r>
              <a:rPr lang="fa-IR" smtClean="0">
                <a:solidFill>
                  <a:srgbClr val="FF0000"/>
                </a:solidFill>
                <a:cs typeface="B Nazanin" panose="00000400000000000000" pitchFamily="2" charset="-78"/>
              </a:rPr>
              <a:t>جواد علی، متفکر و نویسنده و مورخ عراقی</a:t>
            </a:r>
            <a:endParaRPr lang="fa-IR">
              <a:solidFill>
                <a:srgbClr val="FF0000"/>
              </a:solidFill>
              <a:cs typeface="B Nazanin" panose="00000400000000000000" pitchFamily="2" charset="-78"/>
            </a:endParaRPr>
          </a:p>
        </p:txBody>
      </p:sp>
    </p:spTree>
    <p:extLst>
      <p:ext uri="{BB962C8B-B14F-4D97-AF65-F5344CB8AC3E}">
        <p14:creationId xmlns:p14="http://schemas.microsoft.com/office/powerpoint/2010/main" val="1010444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ب) اعراب شمالی</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a:t>
            </a:r>
            <a:r>
              <a:rPr lang="fa-IR">
                <a:cs typeface="B Nazanin" panose="00000400000000000000" pitchFamily="2" charset="-78"/>
              </a:rPr>
              <a:t>نظر می رسد که در شمال عربستان قدیم، غلباً ملکه ها حکومت داشتند که نام عده ای از آن ها درکتیبه ها آمده است؛ مانند </a:t>
            </a:r>
            <a:r>
              <a:rPr lang="fa-IR" b="1">
                <a:solidFill>
                  <a:srgbClr val="FF0000"/>
                </a:solidFill>
                <a:cs typeface="B Nazanin" panose="00000400000000000000" pitchFamily="2" charset="-78"/>
              </a:rPr>
              <a:t>عدیه که به دست آشور بنی پال گرفتار شد</a:t>
            </a:r>
            <a:r>
              <a:rPr lang="fa-IR">
                <a:cs typeface="B Nazanin" panose="00000400000000000000" pitchFamily="2" charset="-78"/>
              </a:rPr>
              <a:t>، یا ادب یا ادبیل که در کتیبه ای که در «</a:t>
            </a:r>
            <a:r>
              <a:rPr lang="fa-IR">
                <a:solidFill>
                  <a:srgbClr val="FF0000"/>
                </a:solidFill>
                <a:cs typeface="B Nazanin" panose="00000400000000000000" pitchFamily="2" charset="-78"/>
              </a:rPr>
              <a:t> حجر</a:t>
            </a:r>
            <a:r>
              <a:rPr lang="fa-IR">
                <a:cs typeface="B Nazanin" panose="00000400000000000000" pitchFamily="2" charset="-78"/>
              </a:rPr>
              <a:t>» پیدا شده، نام او به عنوان ملکه ای آن شهر ذکر شده است، و یا </a:t>
            </a:r>
            <a:r>
              <a:rPr lang="fa-IR" smtClean="0">
                <a:cs typeface="B Nazanin" panose="00000400000000000000" pitchFamily="2" charset="-78"/>
              </a:rPr>
              <a:t>افرادی </a:t>
            </a:r>
            <a:r>
              <a:rPr lang="fa-IR">
                <a:cs typeface="B Nazanin" panose="00000400000000000000" pitchFamily="2" charset="-78"/>
              </a:rPr>
              <a:t>مثل : زبیبی، شمسی، تبوئا و غیره. ولی عاقبت این دولت ها کوچک شدند و پس از آن قسمت شمالی این منطقه که به حدود سوریه و فلسطین نزدیک بود، زیر نفوذ « </a:t>
            </a:r>
            <a:r>
              <a:rPr lang="fa-IR" smtClean="0">
                <a:cs typeface="B Nazanin" panose="00000400000000000000" pitchFamily="2" charset="-78"/>
              </a:rPr>
              <a:t>آرامی </a:t>
            </a:r>
            <a:r>
              <a:rPr lang="fa-IR">
                <a:cs typeface="B Nazanin" panose="00000400000000000000" pitchFamily="2" charset="-78"/>
              </a:rPr>
              <a:t>ها» درآمد و اعرابی که ساکن آن نواحی بودند، به اسم « </a:t>
            </a:r>
            <a:r>
              <a:rPr lang="fa-IR">
                <a:solidFill>
                  <a:srgbClr val="FF0000"/>
                </a:solidFill>
                <a:cs typeface="B Nazanin" panose="00000400000000000000" pitchFamily="2" charset="-78"/>
              </a:rPr>
              <a:t>قوم نبطی</a:t>
            </a:r>
            <a:r>
              <a:rPr lang="fa-IR">
                <a:cs typeface="B Nazanin" panose="00000400000000000000" pitchFamily="2" charset="-78"/>
              </a:rPr>
              <a:t>» در تاریخ ظهور کردند{ تقی زاده، 1379: 127}.</a:t>
            </a:r>
          </a:p>
        </p:txBody>
      </p:sp>
    </p:spTree>
    <p:extLst>
      <p:ext uri="{BB962C8B-B14F-4D97-AF65-F5344CB8AC3E}">
        <p14:creationId xmlns:p14="http://schemas.microsoft.com/office/powerpoint/2010/main" val="1267318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4403</Words>
  <Application>Microsoft Office PowerPoint</Application>
  <PresentationFormat>Widescreen</PresentationFormat>
  <Paragraphs>79</Paragraphs>
  <Slides>41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B Nazanin</vt:lpstr>
      <vt:lpstr>Calibri</vt:lpstr>
      <vt:lpstr>Calibri Light</vt:lpstr>
      <vt:lpstr>Times New Roman</vt:lpstr>
      <vt:lpstr>Office Theme</vt:lpstr>
      <vt:lpstr>عنوان مقاله: زن در عصر جاهلیت عرب</vt:lpstr>
      <vt:lpstr>PowerPoint Presentation</vt:lpstr>
      <vt:lpstr>PowerPoint Presentation</vt:lpstr>
      <vt:lpstr>PowerPoint Presentation</vt:lpstr>
      <vt:lpstr>ملکه های عرب</vt:lpstr>
      <vt:lpstr>PowerPoint Presentation</vt:lpstr>
      <vt:lpstr>PowerPoint Presentation</vt:lpstr>
      <vt:lpstr>PowerPoint Presentation</vt:lpstr>
      <vt:lpstr>ب) اعراب شمالی</vt:lpstr>
      <vt:lpstr>PowerPoint Presentation</vt:lpstr>
      <vt:lpstr>PowerPoint Presentation</vt:lpstr>
      <vt:lpstr>PowerPoint Presentation</vt:lpstr>
      <vt:lpstr>1. زبا بنت عمرو</vt:lpstr>
      <vt:lpstr>PowerPoint Presentation</vt:lpstr>
      <vt:lpstr>PowerPoint Presentation</vt:lpstr>
      <vt:lpstr>2. زینوبیا</vt:lpstr>
      <vt:lpstr>PowerPoint Presentation</vt:lpstr>
      <vt:lpstr>PowerPoint Presentation</vt:lpstr>
      <vt:lpstr>PowerPoint Presentation</vt:lpstr>
      <vt:lpstr>PowerPoint Presentation</vt:lpstr>
      <vt:lpstr>زن عرب و جنگ های عصر جاهلی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جایگاه اجتماعی زنان</vt:lpstr>
      <vt:lpstr>PowerPoint Presentation</vt:lpstr>
      <vt:lpstr>PowerPoint Presentation</vt:lpstr>
      <vt:lpstr>PowerPoint Presentation</vt:lpstr>
      <vt:lpstr>PowerPoint Presentation</vt:lpstr>
      <vt:lpstr>زنده به گور کردن دختران</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مقاله: زن در عصر جاهلیت عرب</dc:title>
  <dc:creator>MaZz!i</dc:creator>
  <cp:lastModifiedBy>MaZz!i</cp:lastModifiedBy>
  <cp:revision>19</cp:revision>
  <cp:lastPrinted>2025-02-11T22:20:38Z</cp:lastPrinted>
  <dcterms:created xsi:type="dcterms:W3CDTF">2025-02-10T21:23:57Z</dcterms:created>
  <dcterms:modified xsi:type="dcterms:W3CDTF">2025-02-11T22:21:00Z</dcterms:modified>
</cp:coreProperties>
</file>