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0" r:id="rId5"/>
    <p:sldId id="259" r:id="rId6"/>
    <p:sldId id="272"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925"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17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011FD974-56EB-4B77-8962-778EDE073B0F}" type="datetimeFigureOut">
              <a:rPr lang="fa-IR" smtClean="0"/>
              <a:t>22/08/1446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2552929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11FD974-56EB-4B77-8962-778EDE073B0F}" type="datetimeFigureOut">
              <a:rPr lang="fa-IR" smtClean="0"/>
              <a:t>22/08/1446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848252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11FD974-56EB-4B77-8962-778EDE073B0F}" type="datetimeFigureOut">
              <a:rPr lang="fa-IR" smtClean="0"/>
              <a:t>22/08/1446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376896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011FD974-56EB-4B77-8962-778EDE073B0F}" type="datetimeFigureOut">
              <a:rPr lang="fa-IR" smtClean="0"/>
              <a:t>22/08/1446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4140621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1FD974-56EB-4B77-8962-778EDE073B0F}" type="datetimeFigureOut">
              <a:rPr lang="fa-IR" smtClean="0"/>
              <a:t>22/08/1446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1514869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011FD974-56EB-4B77-8962-778EDE073B0F}" type="datetimeFigureOut">
              <a:rPr lang="fa-IR" smtClean="0"/>
              <a:t>22/08/1446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80079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011FD974-56EB-4B77-8962-778EDE073B0F}" type="datetimeFigureOut">
              <a:rPr lang="fa-IR" smtClean="0"/>
              <a:t>22/08/1446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29605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011FD974-56EB-4B77-8962-778EDE073B0F}" type="datetimeFigureOut">
              <a:rPr lang="fa-IR" smtClean="0"/>
              <a:t>22/08/1446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2464870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1FD974-56EB-4B77-8962-778EDE073B0F}" type="datetimeFigureOut">
              <a:rPr lang="fa-IR" smtClean="0"/>
              <a:t>22/08/1446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3245812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1FD974-56EB-4B77-8962-778EDE073B0F}" type="datetimeFigureOut">
              <a:rPr lang="fa-IR" smtClean="0"/>
              <a:t>22/08/1446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727785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1FD974-56EB-4B77-8962-778EDE073B0F}" type="datetimeFigureOut">
              <a:rPr lang="fa-IR" smtClean="0"/>
              <a:t>22/08/1446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DDADC8B-5B26-4AAE-BD44-EB4A8749724D}" type="slidenum">
              <a:rPr lang="fa-IR" smtClean="0"/>
              <a:t>‹#›</a:t>
            </a:fld>
            <a:endParaRPr lang="fa-IR"/>
          </a:p>
        </p:txBody>
      </p:sp>
    </p:spTree>
    <p:extLst>
      <p:ext uri="{BB962C8B-B14F-4D97-AF65-F5344CB8AC3E}">
        <p14:creationId xmlns:p14="http://schemas.microsoft.com/office/powerpoint/2010/main" val="1925712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11FD974-56EB-4B77-8962-778EDE073B0F}" type="datetimeFigureOut">
              <a:rPr lang="fa-IR" smtClean="0"/>
              <a:t>22/08/1446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DDADC8B-5B26-4AAE-BD44-EB4A8749724D}" type="slidenum">
              <a:rPr lang="fa-IR" smtClean="0"/>
              <a:t>‹#›</a:t>
            </a:fld>
            <a:endParaRPr lang="fa-IR"/>
          </a:p>
        </p:txBody>
      </p:sp>
    </p:spTree>
    <p:extLst>
      <p:ext uri="{BB962C8B-B14F-4D97-AF65-F5344CB8AC3E}">
        <p14:creationId xmlns:p14="http://schemas.microsoft.com/office/powerpoint/2010/main" val="1045441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400" b="1" smtClean="0">
                <a:solidFill>
                  <a:srgbClr val="FF0000"/>
                </a:solidFill>
                <a:cs typeface="B Nazanin" panose="00000400000000000000" pitchFamily="2" charset="-78"/>
              </a:rPr>
              <a:t>عنوان مقاله</a:t>
            </a:r>
            <a:r>
              <a:rPr lang="fa-IR" sz="4400" b="1" smtClean="0">
                <a:cs typeface="B Nazanin" panose="00000400000000000000" pitchFamily="2" charset="-78"/>
              </a:rPr>
              <a:t>: سینمای </a:t>
            </a:r>
            <a:r>
              <a:rPr lang="fa-IR" sz="4400" b="1">
                <a:cs typeface="B Nazanin" panose="00000400000000000000" pitchFamily="2" charset="-78"/>
              </a:rPr>
              <a:t>خاموش</a:t>
            </a:r>
            <a:r>
              <a:rPr lang="en-US" sz="4400">
                <a:cs typeface="B Nazanin" panose="00000400000000000000" pitchFamily="2" charset="-78"/>
              </a:rPr>
              <a:t/>
            </a:r>
            <a:br>
              <a:rPr lang="en-US" sz="4400">
                <a:cs typeface="B Nazanin" panose="00000400000000000000" pitchFamily="2" charset="-78"/>
              </a:rPr>
            </a:br>
            <a:r>
              <a:rPr lang="fa-IR" sz="4400" b="1">
                <a:cs typeface="B Nazanin" panose="00000400000000000000" pitchFamily="2" charset="-78"/>
              </a:rPr>
              <a:t>گزارشی از سینمای </a:t>
            </a:r>
            <a:r>
              <a:rPr lang="fa-IR" sz="4400" b="1">
                <a:cs typeface="B Nazanin" panose="00000400000000000000" pitchFamily="2" charset="-78"/>
              </a:rPr>
              <a:t>امروز </a:t>
            </a:r>
            <a:r>
              <a:rPr lang="fa-IR" sz="4400" b="1" smtClean="0">
                <a:cs typeface="B Nazanin" panose="00000400000000000000" pitchFamily="2" charset="-78"/>
              </a:rPr>
              <a:t>عراق</a:t>
            </a:r>
            <a:endParaRPr lang="en-US" sz="4400">
              <a:cs typeface="B Nazanin" panose="00000400000000000000" pitchFamily="2" charset="-78"/>
            </a:endParaRPr>
          </a:p>
        </p:txBody>
      </p:sp>
      <p:sp>
        <p:nvSpPr>
          <p:cNvPr id="3" name="Subtitle 2"/>
          <p:cNvSpPr>
            <a:spLocks noGrp="1"/>
          </p:cNvSpPr>
          <p:nvPr>
            <p:ph type="subTitle" idx="1"/>
          </p:nvPr>
        </p:nvSpPr>
        <p:spPr/>
        <p:txBody>
          <a:bodyPr/>
          <a:lstStyle/>
          <a:p>
            <a:r>
              <a:rPr lang="fa-IR" b="1" smtClean="0">
                <a:solidFill>
                  <a:srgbClr val="FF0000"/>
                </a:solidFill>
                <a:cs typeface="B Nazanin" panose="00000400000000000000" pitchFamily="2" charset="-78"/>
              </a:rPr>
              <a:t>ترجمه</a:t>
            </a:r>
            <a:r>
              <a:rPr lang="fa-IR" b="1" smtClean="0">
                <a:cs typeface="B Nazanin" panose="00000400000000000000" pitchFamily="2" charset="-78"/>
              </a:rPr>
              <a:t>: نعیم شرافت</a:t>
            </a:r>
            <a:endParaRPr lang="en-US" smtClean="0">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519698" y="3602038"/>
            <a:ext cx="3755865" cy="2658646"/>
          </a:xfrm>
          <a:prstGeom prst="rect">
            <a:avLst/>
          </a:prstGeom>
        </p:spPr>
      </p:pic>
    </p:spTree>
    <p:extLst>
      <p:ext uri="{BB962C8B-B14F-4D97-AF65-F5344CB8AC3E}">
        <p14:creationId xmlns:p14="http://schemas.microsoft.com/office/powerpoint/2010/main" val="2637070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فیلم وطنم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اما فیلم " وطنم عراق " و کارگردانی عراقی مقیم استرالیا، مدت فیلم 52 دقیقه می باشد. کارگردان تاکید بسیاری بر بقای وطن علی رغم حضور اشغالگران و سختی های موجود دارد. فیلم می خواهد در مورد یکی از شهرهای شیعه نشین عراق صحبت کند، شهری به نام سماوه که زادگاه کارگردان است و با تصویر  کشیدن صحنه هایی از شهر خاطرات گذشته خود را پس از سال های غربت زنده می کند. ماهود برای فیلم برداری از این شهر و شروع کار خود، پس از 13 سال دوری از وطن به عراق باز می گردد. به دلیل بعد مسافتی که سماوه تا بغداد، مرکز تولید فیلم های سینمایی دارد کارگردان با مشکلات فراوانی مواجه می شود اما بالاخره پس از یک سال و نیم فیلمش را به پایان می رساند.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85751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فیلم وطنم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دوربین فیلمبرداری ماهود تمامی شهر را دور می زند و قهرمانان بی شماری را صید می کند، او هرآنچه می بیند ضبط می کند. در فیلم با نوجوانی به نام احمد آشنا می شویم که سنش به دوازده نمی رسد، او کارگر یک کارخانه سیمان سازی بود که پس از سقوط نظام بعث و اشغال آمریکاییان، به غارت می رود و او بی کار می ماند تا اینکه به ناچار به خرید و فروش اسلحه مشغول می شود. کارگردان سعی دارد تمام مسائل موجود درشهر، حتی مسائل پشت پرده ای که کسی جرات بازگویی آنها را در گذشته نداشت عیان کند و از آنها تصویر بگیرد. اتاق های شکنجه نیروهای امنیت بعثی، زندان های مخوف داخل شهر که مخصوص گرفتن اعتراف ساخته شده و بسیاری از جوانان این شهر بی هیچ دلیلی سالها در آن حبس می شدند، اینها تمام آن حقایقی است که ماهود به تصویر در آورد.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828037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فیلم وطنم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مجید، یک بیمار روانی است که زیر شکنجه های نظام پیشین به این روز درآمده، در صحنه ای از فیلم دکتر در مطب خود بر روی پرده ای صحنه هایی از حوادث تلخ زمان صدام را به بیمارش نشان می دهد تا شاید به خاطر آورد، کارگردان نیز از این صحنه استفاده لازم را می برد و در ادامه نمایش این وقایع بر روی پرده مطب حوادث کنون عراق از هرج ومرج های سیاسی و امنیتی و فساد اداری و اشغالگری های را نشان می دهد تا بگوید عراق امروز به بهانه های آزادی و برقراری دموکراسی با چه بحرانی مواجه است، و این وضعیت نسبت به نظام گذشته نه تنها بهبود نیافته بلکه بسیار دردناک نیز شده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580295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فیلم وطنم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یکی از صحنه های فیلم زمانی که کارگردان، از آتش گرفتن یک اتومبیل بمب گذاری شده فیلم می گرفت با هجوم و ضرب و شتم نظامیان آمریکایی مواجه می شود که نهایتا با از بین بردن دوربین او درگیری به پایان می رسد.</a:t>
            </a:r>
            <a:endParaRPr lang="en-US">
              <a:cs typeface="B Nazanin" panose="00000400000000000000" pitchFamily="2" charset="-78"/>
            </a:endParaRPr>
          </a:p>
          <a:p>
            <a:pPr algn="just"/>
            <a:r>
              <a:rPr lang="fa-IR">
                <a:cs typeface="B Nazanin" panose="00000400000000000000" pitchFamily="2" charset="-78"/>
              </a:rPr>
              <a:t>فیلم لحظه های مختلفی را به تصویر کشیده است، زندانیان عراقی، انفجارات پی در پی مخصوصا در مراکز پلیس، جنازه های شیعیان، گورهای دسته جمعی، عملکرد نظامیان ژاپنی مستقر در سماوه، موضع گیری های و سخنان سران احزاب مختلف سیاسی و حقیقت تلخ زندگی در سماوه و بسیاری از صحنه های دیگر</a:t>
            </a:r>
          </a:p>
        </p:txBody>
      </p:sp>
    </p:spTree>
    <p:extLst>
      <p:ext uri="{BB962C8B-B14F-4D97-AF65-F5344CB8AC3E}">
        <p14:creationId xmlns:p14="http://schemas.microsoft.com/office/powerpoint/2010/main" val="889220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فیلم وطنم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یکی از صحنه های فیلم زمانی که کارگردان، از آتش گرفتن یک اتومبیل بمب گذاری شده فیلم می گرفت با هجوم و ضرب و شتم نظامیان آمریکایی مواجه می شود که نهایتا با از بین بردن دوربین او درگیری به پایان می رسد.</a:t>
            </a:r>
            <a:endParaRPr lang="en-US">
              <a:cs typeface="B Nazanin" panose="00000400000000000000" pitchFamily="2" charset="-78"/>
            </a:endParaRPr>
          </a:p>
          <a:p>
            <a:pPr algn="just"/>
            <a:r>
              <a:rPr lang="fa-IR">
                <a:cs typeface="B Nazanin" panose="00000400000000000000" pitchFamily="2" charset="-78"/>
              </a:rPr>
              <a:t>فیلم لحظه های مختلفی را به تصویر کشیده است، زندانیان عراقی، انفجارات پی در پی مخصوصا در مراکز پلیس، جنازه های شیعیان، گورهای دسته جمعی، عملکرد نظامیان ژاپنی مستقر در سماوه، موضع گیری های و سخنان سران احزاب مختلف سیاسی و حقیقت تلخ زندگی در سماوه و بسیاری از صحنه های دیگر</a:t>
            </a:r>
          </a:p>
        </p:txBody>
      </p:sp>
    </p:spTree>
    <p:extLst>
      <p:ext uri="{BB962C8B-B14F-4D97-AF65-F5344CB8AC3E}">
        <p14:creationId xmlns:p14="http://schemas.microsoft.com/office/powerpoint/2010/main" val="3456730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فیلم زبان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3541690" y="1825625"/>
            <a:ext cx="7812110" cy="4351338"/>
          </a:xfrm>
        </p:spPr>
        <p:txBody>
          <a:bodyPr>
            <a:normAutofit/>
          </a:bodyPr>
          <a:lstStyle/>
          <a:p>
            <a:pPr algn="just"/>
            <a:r>
              <a:rPr lang="fa-IR" b="1" smtClean="0">
                <a:cs typeface="B Nazanin" panose="00000400000000000000" pitchFamily="2" charset="-78"/>
              </a:rPr>
              <a:t>زبان و </a:t>
            </a:r>
            <a:r>
              <a:rPr lang="fa-IR" b="1">
                <a:cs typeface="B Nazanin" panose="00000400000000000000" pitchFamily="2" charset="-78"/>
              </a:rPr>
              <a:t>بیگانگان</a:t>
            </a:r>
            <a:endParaRPr lang="en-US">
              <a:cs typeface="B Nazanin" panose="00000400000000000000" pitchFamily="2" charset="-78"/>
            </a:endParaRPr>
          </a:p>
          <a:p>
            <a:pPr algn="just"/>
            <a:r>
              <a:rPr lang="fa-IR">
                <a:cs typeface="B Nazanin" panose="00000400000000000000" pitchFamily="2" charset="-78"/>
              </a:rPr>
              <a:t>فیلم دیگر اکران شده در جشنواره فیلم کوتاه 6 دقیقه ای است به نام " زبان" و به کارگردانی سمیر زیدان. موضوع این فیلم نسبت به دو فیلم گذشته متفاوت است. فیلم به عراقیان مقیم خارج می پردازد که اسیر فرهنگ کشور بیگانه شده و یا حتی با آنها ازدواج کرده و فرزندانشان کاملا با فرهنگ آن کشور خو گرفته اند، آنچه بیشتر روی آن مانور داده می شود بحث زبان اینان است که اکثراً نتوانسته یا امکان آن را نداشته اند که به کودکانشان زبان عربی را بیاموزند، لذا همان زبان بیگانه راه ارتباط فرزند و والدین خود می باشد.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825624"/>
            <a:ext cx="2639330" cy="3519107"/>
          </a:xfrm>
          <a:prstGeom prst="rect">
            <a:avLst/>
          </a:prstGeom>
        </p:spPr>
      </p:pic>
      <p:sp>
        <p:nvSpPr>
          <p:cNvPr id="5" name="TextBox 4"/>
          <p:cNvSpPr txBox="1"/>
          <p:nvPr/>
        </p:nvSpPr>
        <p:spPr>
          <a:xfrm>
            <a:off x="1326524" y="5589432"/>
            <a:ext cx="1571222" cy="369332"/>
          </a:xfrm>
          <a:prstGeom prst="rect">
            <a:avLst/>
          </a:prstGeom>
          <a:noFill/>
        </p:spPr>
        <p:txBody>
          <a:bodyPr wrap="square" rtlCol="1">
            <a:spAutoFit/>
          </a:bodyPr>
          <a:lstStyle/>
          <a:p>
            <a:pPr algn="ctr"/>
            <a:r>
              <a:rPr lang="fa-IR" smtClean="0">
                <a:solidFill>
                  <a:srgbClr val="FF0000"/>
                </a:solidFill>
                <a:cs typeface="B Nazanin" panose="00000400000000000000" pitchFamily="2" charset="-78"/>
              </a:rPr>
              <a:t>سمیر زیدان</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332688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سمیر زیدان با استفاده از زبان و اسلوب هنری خاص خود، هوش و استعداد دختری به نام " ماجده" را می خواهد نشان دهد. زمانی که عمه ماجده از عراق با خانواده آنها تماس می گیرد و ماجده نمی تواند با او به زبان عربی صحبت کند و این باعث خجالت زدگی پدرش می شود. پس از آن پدر ماجده شروع به آموزش زبان عربی محلی به ماجده می کند. او با این جمله شروع کرد: " ما را فراموش کردید؟... چه شد که یادی از ما کردید؟ " </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22363" y="4389120"/>
            <a:ext cx="2813539" cy="112541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آموزش زبان عربی محلی</a:t>
            </a:r>
            <a:endParaRPr lang="fa-IR"/>
          </a:p>
        </p:txBody>
      </p:sp>
    </p:spTree>
    <p:extLst>
      <p:ext uri="{BB962C8B-B14F-4D97-AF65-F5344CB8AC3E}">
        <p14:creationId xmlns:p14="http://schemas.microsoft.com/office/powerpoint/2010/main" val="4089176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تماس بعدی کودک هم با این جمله صحبت خود را با عمه اش شروع می کند. او با آموزه های جدید خود، دست و پا شکسته صحبت می کند و در مکث های بین کلام آهنگ عراقی آشنایی را می شنویم که شاید نشان از فاصله کودک از ادبیات بومی کشورش باشد.</a:t>
            </a:r>
            <a:endParaRPr lang="en-US">
              <a:cs typeface="B Nazanin" panose="00000400000000000000" pitchFamily="2" charset="-78"/>
            </a:endParaRPr>
          </a:p>
          <a:p>
            <a:pPr algn="just"/>
            <a:r>
              <a:rPr lang="fa-IR">
                <a:cs typeface="B Nazanin" panose="00000400000000000000" pitchFamily="2" charset="-78"/>
              </a:rPr>
              <a:t>فیلم با وجود سادگی و وقت کم نوعی نگاه با معنا به موضوع مدنظر خود دارد و سهم بزرگی از زیبایی اش را تکنیک های هنری خاصش در بر می گیرد که نهایتا به این جمله می رسد: " تنها فرزندان عراقی های غرب زده نیستند که این گونه با زبان و فرهنگ خود بیگانه اند، تمام ملت های عرب این چنین اند." </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06769" y="4712677"/>
            <a:ext cx="4248443" cy="91440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 زبان و فرهنگ خود بیگانه اند</a:t>
            </a:r>
            <a:endParaRPr lang="fa-IR"/>
          </a:p>
        </p:txBody>
      </p:sp>
    </p:spTree>
    <p:extLst>
      <p:ext uri="{BB962C8B-B14F-4D97-AF65-F5344CB8AC3E}">
        <p14:creationId xmlns:p14="http://schemas.microsoft.com/office/powerpoint/2010/main" val="634143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العکله المجنونه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cs typeface="B Nazanin" panose="00000400000000000000" pitchFamily="2" charset="-78"/>
              </a:rPr>
              <a:t>روزنامه نگاری و واقعیت</a:t>
            </a:r>
            <a:endParaRPr lang="en-US">
              <a:cs typeface="B Nazanin" panose="00000400000000000000" pitchFamily="2" charset="-78"/>
            </a:endParaRPr>
          </a:p>
          <a:p>
            <a:pPr algn="just"/>
            <a:r>
              <a:rPr lang="fa-IR" smtClean="0">
                <a:cs typeface="B Nazanin" panose="00000400000000000000" pitchFamily="2" charset="-78"/>
              </a:rPr>
              <a:t>"یحیی" </a:t>
            </a:r>
            <a:r>
              <a:rPr lang="fa-IR">
                <a:cs typeface="B Nazanin" panose="00000400000000000000" pitchFamily="2" charset="-78"/>
              </a:rPr>
              <a:t>روزنامه نگاری در یکی از نشریات مطرح عراق است که برای پوشش خبری وقایع روزانه کشورش زندگی بسیار طاقت فرسایی دارد. در </a:t>
            </a:r>
            <a:r>
              <a:rPr lang="fa-IR">
                <a:cs typeface="B Nazanin" panose="00000400000000000000" pitchFamily="2" charset="-78"/>
              </a:rPr>
              <a:t>مستند </a:t>
            </a:r>
            <a:r>
              <a:rPr lang="fa-IR" smtClean="0">
                <a:cs typeface="B Nazanin" panose="00000400000000000000" pitchFamily="2" charset="-78"/>
              </a:rPr>
              <a:t>"</a:t>
            </a:r>
            <a:r>
              <a:rPr lang="fa-IR" smtClean="0">
                <a:solidFill>
                  <a:srgbClr val="FF0000"/>
                </a:solidFill>
                <a:cs typeface="B Nazanin" panose="00000400000000000000" pitchFamily="2" charset="-78"/>
              </a:rPr>
              <a:t>العکله المجنونه</a:t>
            </a:r>
            <a:r>
              <a:rPr lang="fa-IR" smtClean="0">
                <a:cs typeface="B Nazanin" panose="00000400000000000000" pitchFamily="2" charset="-78"/>
              </a:rPr>
              <a:t>" </a:t>
            </a:r>
            <a:r>
              <a:rPr lang="fa-IR">
                <a:cs typeface="B Nazanin" panose="00000400000000000000" pitchFamily="2" charset="-78"/>
              </a:rPr>
              <a:t>به کارگردانی عمار سعید و مدت زمان 29 دقیقه یحیی نقش قهرمان داستان را ایفا می کند. در فیلم از او سوال هایی می شود و او با سیاست خاصی به آنها جواب می دهد، چرا اینگونه زندگی می کند و چرا با وجود بیش از 180 نشریه و 20 شبکه تلویزیونی در عراق وضعیت روزنامه نگاران و خبرنگاران چنین است و اینکه وضعیت کشور خود را چگونه ارزیابی می کند و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213424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جواب او به گونه است که در میان این فضای خفقان و آزادی زخم خورده ای که برای آنا ایجاد کرده اند حداقل موقیت خود را از دست ندهد و شرایط و مصلحت را در نظر می گیرد. او در جواب با حسرت و تحیری عجیب به خود می گوید: من به همراه دوستم آزادی در اینجا گم شده ایم.</a:t>
            </a:r>
            <a:endParaRPr lang="en-US">
              <a:cs typeface="B Nazanin" panose="00000400000000000000" pitchFamily="2" charset="-78"/>
            </a:endParaRPr>
          </a:p>
          <a:p>
            <a:pPr algn="just"/>
            <a:r>
              <a:rPr lang="fa-IR">
                <a:cs typeface="B Nazanin" panose="00000400000000000000" pitchFamily="2" charset="-78"/>
              </a:rPr>
              <a:t>یحیی سابق از این با وجود تمامی محدودیت ها از طرف نظام بعث، اما به راحتی اخبار را از وزارت تبلیغات عراق دریافت می کرد و آن را انتشار </a:t>
            </a:r>
            <a:r>
              <a:rPr lang="fa-IR">
                <a:cs typeface="B Nazanin" panose="00000400000000000000" pitchFamily="2" charset="-78"/>
              </a:rPr>
              <a:t>می </a:t>
            </a:r>
            <a:r>
              <a:rPr lang="fa-IR" smtClean="0">
                <a:cs typeface="B Nazanin" panose="00000400000000000000" pitchFamily="2" charset="-78"/>
              </a:rPr>
              <a:t>داد، </a:t>
            </a:r>
            <a:r>
              <a:rPr lang="fa-IR">
                <a:cs typeface="B Nazanin" panose="00000400000000000000" pitchFamily="2" charset="-78"/>
              </a:rPr>
              <a:t>هر چند که این اخبار همه حرف ها را نمی زد اما امروز همین هم وجود ندارد و او نمی تواند این را به زبان آورد و کارگردان نیز دیگر چیزی نمی گوید...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699595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امسال، در نهمین جشنواره بین المللی فیلم های کوتاه مستند "اسماعیلیه" ، بیشترین نگاه ها حول فیلم های اکران شده با موضوع " </a:t>
            </a:r>
            <a:r>
              <a:rPr lang="fa-IR">
                <a:solidFill>
                  <a:srgbClr val="FF0000"/>
                </a:solidFill>
                <a:cs typeface="B Nazanin" panose="00000400000000000000" pitchFamily="2" charset="-78"/>
              </a:rPr>
              <a:t>عراق امروز</a:t>
            </a:r>
            <a:r>
              <a:rPr lang="fa-IR">
                <a:cs typeface="B Nazanin" panose="00000400000000000000" pitchFamily="2" charset="-78"/>
              </a:rPr>
              <a:t>" می گشت. مهمترین سوال  این بود که سینما گران عراقی برای سینمای معاصر چه حرفی دارند، چگونه می خواهند عراق امروز و آینده را پس از سال ها رنج و سکوت سینما گران به نمایش درآورند. و مهمتر آن که مخاطب عام عراقی، امروز چه انتظاری از سینمای کشورش دارد؟ </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81393" y="3611806"/>
            <a:ext cx="1866900" cy="2447925"/>
          </a:xfrm>
          <a:prstGeom prst="rect">
            <a:avLst/>
          </a:prstGeom>
        </p:spPr>
      </p:pic>
    </p:spTree>
    <p:extLst>
      <p:ext uri="{BB962C8B-B14F-4D97-AF65-F5344CB8AC3E}">
        <p14:creationId xmlns:p14="http://schemas.microsoft.com/office/powerpoint/2010/main" val="2541828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مستند که محصول سازمان ملی ارتباطات و رسانه ها استف در ادامه مصاحبه های مختلفی را با روزنامه نگاران عربی و خارجی انجام می دهد که همه از سختی ها و مشکلات کارشان در عراق می گویند، از خطر مرگ یا ربودن آنها در هر لحظه، همان طور که 60 روزنامه نگار تا کنون در حین پوشش خبری خود یا کشته شده اند یا مفقود.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719657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سال های شنی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دو </a:t>
            </a:r>
            <a:r>
              <a:rPr lang="fa-IR">
                <a:cs typeface="B Nazanin" panose="00000400000000000000" pitchFamily="2" charset="-78"/>
              </a:rPr>
              <a:t>فیلم دیگر نیز به عنوان فیلم های جنبی جشنواره از عراق اکران شدند و آنها را به عنوان فیلم های شرکت کننده در مسابقه به حساب نیاوردند که البته سطح کیفی آنها نسبت به چهار فیلم شرکت کننده در مسابقه پایین تر بوده و این نظر اکثر کارشناسان حاضر در جشنواره است. فیلم اول به </a:t>
            </a:r>
            <a:r>
              <a:rPr lang="fa-IR">
                <a:cs typeface="B Nazanin" panose="00000400000000000000" pitchFamily="2" charset="-78"/>
              </a:rPr>
              <a:t>نام </a:t>
            </a:r>
            <a:r>
              <a:rPr lang="fa-IR" smtClean="0">
                <a:cs typeface="B Nazanin" panose="00000400000000000000" pitchFamily="2" charset="-78"/>
              </a:rPr>
              <a:t>"</a:t>
            </a:r>
            <a:r>
              <a:rPr lang="fa-IR" smtClean="0">
                <a:solidFill>
                  <a:srgbClr val="FF0000"/>
                </a:solidFill>
                <a:cs typeface="B Nazanin" panose="00000400000000000000" pitchFamily="2" charset="-78"/>
              </a:rPr>
              <a:t>سال </a:t>
            </a:r>
            <a:r>
              <a:rPr lang="fa-IR">
                <a:solidFill>
                  <a:srgbClr val="FF0000"/>
                </a:solidFill>
                <a:cs typeface="B Nazanin" panose="00000400000000000000" pitchFamily="2" charset="-78"/>
              </a:rPr>
              <a:t>های شنی</a:t>
            </a:r>
            <a:r>
              <a:rPr lang="fa-IR">
                <a:cs typeface="B Nazanin" panose="00000400000000000000" pitchFamily="2" charset="-78"/>
              </a:rPr>
              <a:t>" به کارگردانی محمد توفیق و فیلم دوم " </a:t>
            </a:r>
            <a:r>
              <a:rPr lang="fa-IR">
                <a:solidFill>
                  <a:srgbClr val="FF0000"/>
                </a:solidFill>
                <a:cs typeface="B Nazanin" panose="00000400000000000000" pitchFamily="2" charset="-78"/>
              </a:rPr>
              <a:t>16 ساعت در بغداد</a:t>
            </a:r>
            <a:r>
              <a:rPr lang="fa-IR">
                <a:cs typeface="B Nazanin" panose="00000400000000000000" pitchFamily="2" charset="-78"/>
              </a:rPr>
              <a:t>" به کارگردانی طارق هاشم که هر دو فیلم نزدیکی خاصی در تکنیک و محتوا نسبت به هم دارند. سال های شنی داستان یک پلیس عراقی است که در طول بیست سال گذشته در جنگ و اسارت و اختفاء از دست نظام بعث دچار مشکلات جسمی و روحی شده است. اما در فیلم 16 ساعت در بغداد کارگردان خواسته پس از 23 سال دوری از بغداد، خاطرات خود را تجدید کند.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420756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آنچه از مشاهده این فیلم ها می توان گفت این است که بسیاری از کارگردانان عراقی مقیم خارج در سال های نظام بعث، امروز به کشورشان بازگشته و شروع به فیلم سازی نموده اند که بسی جای امیدواری است. به هر حال پس از سالیان متمادی خفقان و سکوت جوامع هنری و ادبی در این کشور امروز انجام هر کاری خوشحال کننده است اما به این دلیل بر کنار گذاشتن قلم نقد نیست</a:t>
            </a:r>
            <a:r>
              <a:rPr lang="fa-IR">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838200" y="4001294"/>
            <a:ext cx="4360984" cy="136456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خفقان و سکوت جوامع هنری و ادبی</a:t>
            </a:r>
            <a:endParaRPr lang="fa-IR"/>
          </a:p>
        </p:txBody>
      </p:sp>
    </p:spTree>
    <p:extLst>
      <p:ext uri="{BB962C8B-B14F-4D97-AF65-F5344CB8AC3E}">
        <p14:creationId xmlns:p14="http://schemas.microsoft.com/office/powerpoint/2010/main" val="9913990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بله در گذشته در جشنواره های سینمایی و دیگر مسابقات و فستیوال ها، فیلم های مطرحی از عراق با وجود کارگردانان بزرگی چون  </a:t>
            </a:r>
            <a:r>
              <a:rPr lang="fa-IR" smtClean="0">
                <a:solidFill>
                  <a:srgbClr val="FF0000"/>
                </a:solidFill>
                <a:cs typeface="B Nazanin" panose="00000400000000000000" pitchFamily="2" charset="-78"/>
              </a:rPr>
              <a:t>قیس الزبیدی </a:t>
            </a:r>
            <a:r>
              <a:rPr lang="fa-IR" smtClean="0">
                <a:cs typeface="B Nazanin" panose="00000400000000000000" pitchFamily="2" charset="-78"/>
              </a:rPr>
              <a:t>و </a:t>
            </a:r>
            <a:r>
              <a:rPr lang="fa-IR" smtClean="0">
                <a:solidFill>
                  <a:srgbClr val="FF0000"/>
                </a:solidFill>
                <a:cs typeface="B Nazanin" panose="00000400000000000000" pitchFamily="2" charset="-78"/>
              </a:rPr>
              <a:t>قاسم حول </a:t>
            </a:r>
            <a:r>
              <a:rPr lang="fa-IR" smtClean="0">
                <a:cs typeface="B Nazanin" panose="00000400000000000000" pitchFamily="2" charset="-78"/>
              </a:rPr>
              <a:t>دیده نمی شد، اما امروز کارگردانان جوانی که به کشو ر خود بازگشته اند فیلم های هر چند کوتاه و ساده اما قابل توجهی را به جشنواره های سینمایی عربی و بین المللی عرضه می کنند.</a:t>
            </a:r>
            <a:endParaRPr lang="en-US" smtClean="0">
              <a:cs typeface="B Nazanin" panose="00000400000000000000" pitchFamily="2" charset="-78"/>
            </a:endParaRPr>
          </a:p>
          <a:p>
            <a:pPr algn="just"/>
            <a:r>
              <a:rPr lang="fa-IR" smtClean="0">
                <a:cs typeface="B Nazanin" panose="00000400000000000000" pitchFamily="2" charset="-78"/>
              </a:rPr>
              <a:t>البته این را نیز باید گفت که اکثر این فیلم ها تحت سلطه اشغالگران با یک خط مشی نزدیک به هم تولید شدند که اکثرا انزجار و تنفر خود را نسبت به حکومت سابق و وقایع آن نشان می دهند نه نسبت به... .</a:t>
            </a:r>
            <a:endParaRPr lang="en-US"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73754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1486339" y="2300421"/>
            <a:ext cx="4730885" cy="2848353"/>
          </a:xfrm>
          <a:prstGeom prst="rect">
            <a:avLst/>
          </a:prstGeom>
        </p:spPr>
      </p:pic>
      <p:sp>
        <p:nvSpPr>
          <p:cNvPr id="5" name="TextBox 4"/>
          <p:cNvSpPr txBox="1"/>
          <p:nvPr/>
        </p:nvSpPr>
        <p:spPr>
          <a:xfrm>
            <a:off x="2677128" y="5389175"/>
            <a:ext cx="2349305"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قیس الزبیدی</a:t>
            </a:r>
            <a:endParaRPr lang="fa-IR" b="1">
              <a:solidFill>
                <a:srgbClr val="FF0000"/>
              </a:solidFill>
              <a:cs typeface="B Nazanin" panose="00000400000000000000" pitchFamily="2" charset="-78"/>
            </a:endParaRPr>
          </a:p>
        </p:txBody>
      </p:sp>
      <p:pic>
        <p:nvPicPr>
          <p:cNvPr id="6" name="Picture 5"/>
          <p:cNvPicPr>
            <a:picLocks noChangeAspect="1"/>
          </p:cNvPicPr>
          <p:nvPr/>
        </p:nvPicPr>
        <p:blipFill>
          <a:blip r:embed="rId3"/>
          <a:stretch>
            <a:fillRect/>
          </a:stretch>
        </p:blipFill>
        <p:spPr>
          <a:xfrm>
            <a:off x="6874192" y="2300421"/>
            <a:ext cx="4197082" cy="2848353"/>
          </a:xfrm>
          <a:prstGeom prst="rect">
            <a:avLst/>
          </a:prstGeom>
        </p:spPr>
      </p:pic>
      <p:sp>
        <p:nvSpPr>
          <p:cNvPr id="7" name="TextBox 6"/>
          <p:cNvSpPr txBox="1"/>
          <p:nvPr/>
        </p:nvSpPr>
        <p:spPr>
          <a:xfrm>
            <a:off x="8187397" y="5389175"/>
            <a:ext cx="1645920"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قاسم حول</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678178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نه از اشغال گفته می شود و نه از مقاومت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گفته </a:t>
            </a:r>
            <a:r>
              <a:rPr lang="fa-IR">
                <a:cs typeface="B Nazanin" panose="00000400000000000000" pitchFamily="2" charset="-78"/>
              </a:rPr>
              <a:t>های بند قبل از خواب این سوال را می دهند که چرا سینماگران عراق با جریان دوم مقاومت پس از انتفاضه و مبارزات علیه صدام و با مردم همراه نشده اند و کنار آنها نمی ایستند، دیگر خرابی های به بار آمده از اشغال و جنگ در فیلم های آنان رنگی ندارد و تنها مسائل  زمان حاکمیت بعث موضوع اول فیلم های امروز عراق شده است. حتی در خیلی از این فیلم ها هدف از اشغال عراق توسط نیروهای آمریکایی و انگلیسی برای حفظ امنیت و ایجاد یک نظام با ثبات و بازگرداندن لبخند بر لب های مردم معرفی می شود. البته بررسی این مساله نیاز به یک مطالعه تاریخی در مورد سینمای عراق دارد و همچنین آشنایی با نگرش کارگردانان جوانی که اکثرا در آن سوی مرز عراق خصوصا در اروپا و آمریکا ساکن بوده اند و طبیعی است که غرب و الگوی سینمایی خود چه </a:t>
            </a:r>
            <a:r>
              <a:rPr lang="fa-IR">
                <a:solidFill>
                  <a:srgbClr val="FF0000"/>
                </a:solidFill>
                <a:cs typeface="B Nazanin" panose="00000400000000000000" pitchFamily="2" charset="-78"/>
              </a:rPr>
              <a:t>تکنیک</a:t>
            </a:r>
            <a:r>
              <a:rPr lang="fa-IR">
                <a:cs typeface="B Nazanin" panose="00000400000000000000" pitchFamily="2" charset="-78"/>
              </a:rPr>
              <a:t> و چه در </a:t>
            </a:r>
            <a:r>
              <a:rPr lang="fa-IR">
                <a:solidFill>
                  <a:srgbClr val="FF0000"/>
                </a:solidFill>
                <a:cs typeface="B Nazanin" panose="00000400000000000000" pitchFamily="2" charset="-78"/>
              </a:rPr>
              <a:t>محتوی و موضوع </a:t>
            </a:r>
            <a:r>
              <a:rPr lang="fa-IR">
                <a:cs typeface="B Nazanin" panose="00000400000000000000" pitchFamily="2" charset="-78"/>
              </a:rPr>
              <a:t>قرار دهند.</a:t>
            </a:r>
          </a:p>
        </p:txBody>
      </p:sp>
    </p:spTree>
    <p:extLst>
      <p:ext uri="{BB962C8B-B14F-4D97-AF65-F5344CB8AC3E}">
        <p14:creationId xmlns:p14="http://schemas.microsoft.com/office/powerpoint/2010/main" val="4034272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16922" y="1825625"/>
            <a:ext cx="7836877" cy="4351338"/>
          </a:xfrm>
        </p:spPr>
        <p:txBody>
          <a:bodyPr/>
          <a:lstStyle/>
          <a:p>
            <a:pPr algn="just"/>
            <a:r>
              <a:rPr lang="fa-IR">
                <a:cs typeface="B Nazanin" panose="00000400000000000000" pitchFamily="2" charset="-78"/>
              </a:rPr>
              <a:t>در یک بیان کلی باید گفت که سینمای عراق یک گرایش غربی انکار ناپذیر پیدا کرده است که به عنوان نمونه پس از چند هفته از پایان جشنواره سینمایی اسماعیلیه اولین جشنواره بین المللی فیلم های کوتاه شروع شد که در آن تنها از عراق، صد فیلم شرکت داشتند و اکثرا تولید کشور آلمان بودند و یا فیلم هایی چون " نامناسب برای پخش" به کارگردانی عدی رشید که تولید کشور هلند است و یا دو فیلم " عراق به کدامین سو؟" و " عراق وطنم " نیز که تولید مرکز سینمایی کانادا می باشند.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6"/>
            <a:ext cx="2678722" cy="3238744"/>
          </a:xfrm>
          <a:prstGeom prst="rect">
            <a:avLst/>
          </a:prstGeom>
        </p:spPr>
      </p:pic>
      <p:sp>
        <p:nvSpPr>
          <p:cNvPr id="5" name="TextBox 4"/>
          <p:cNvSpPr txBox="1"/>
          <p:nvPr/>
        </p:nvSpPr>
        <p:spPr>
          <a:xfrm>
            <a:off x="1453075" y="5436000"/>
            <a:ext cx="1448972"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عدی رشید</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936205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باید این را تاکید کرد که گرایش یک فیلم به یک کشور و محصول آن کشور بودن ناخواسته و بدون اینکه قصدی هم در کار باشد، در مضمون و محتوای آن فیلم تاثیر خود را خواهد گذاشت. منظور این نیست که ضد نظام سابق بعث موضع گیری نکنیم و فیلم نسازیم، اما حقیقتی که می خواهیم بیان کنیم باید جامع باشد و تصویر درستی از تمام وقایع دیروز و امروز عراق به نمایش درآورد</a:t>
            </a:r>
            <a:r>
              <a:rPr lang="fa-IR">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838200" y="3854548"/>
            <a:ext cx="4684541" cy="1336431"/>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تصویر درستی از تمام وقایع دیروز و امروز</a:t>
            </a:r>
            <a:endParaRPr lang="fa-IR"/>
          </a:p>
        </p:txBody>
      </p:sp>
    </p:spTree>
    <p:extLst>
      <p:ext uri="{BB962C8B-B14F-4D97-AF65-F5344CB8AC3E}">
        <p14:creationId xmlns:p14="http://schemas.microsoft.com/office/powerpoint/2010/main" val="2602882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البته به گفته سینماگران عراقی "</a:t>
            </a:r>
            <a:r>
              <a:rPr lang="fa-IR" smtClean="0">
                <a:solidFill>
                  <a:srgbClr val="FF0000"/>
                </a:solidFill>
                <a:cs typeface="B Nazanin" panose="00000400000000000000" pitchFamily="2" charset="-78"/>
              </a:rPr>
              <a:t>انتشار التمیمی</a:t>
            </a:r>
            <a:r>
              <a:rPr lang="fa-IR" smtClean="0">
                <a:cs typeface="B Nazanin" panose="00000400000000000000" pitchFamily="2" charset="-78"/>
              </a:rPr>
              <a:t>" علا رغم گرایش های غربی در فیلم های عراقی، نهایتاً تولید که فیلم نتیجه منویات درونی کارگردانان است که می خواهد آن را به مخاطب عرضه کند، و چون اکثر کارگردانان امروزی سال ها از فضای عراق و مسائل آن دور بودند بدیهی است که موضوعات انتخابی آنها در یک فضای انتزاعی گله مند از نظام بعث قرار می گیرد، چرا که این صدام بود که باعث شد سال ها اینان غربت بکشند و این آمریکا بود که باعث شد دوباره به وطنشان بازگردند.</a:t>
            </a:r>
            <a:endParaRPr lang="en-US"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70256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هر حال مسئله غرب زدگی فیلم های عراقی منجر به آن شده است که هویت عراق و عراقی خدشه دار گردد و البته مقابله با چنین گرایشی با وجود خیل کثیری از چنین کارگردانان جوان و جویای نامی بسیار سخت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979198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پیش از آنکه به این سوالات بپردازیم توجه به یک نکته حائز اهمیت است و آن اینکه اشتیاق سینماگران، نویسندگان، روزنامه نگران و خبرنگاران حاضر در جشنواره به چشم انداز سینمای عراق قابل تامل و جای کار دارد.</a:t>
            </a:r>
            <a:endParaRPr lang="en-US">
              <a:cs typeface="B Nazanin" panose="00000400000000000000" pitchFamily="2" charset="-78"/>
            </a:endParaRPr>
          </a:p>
        </p:txBody>
      </p:sp>
    </p:spTree>
    <p:extLst>
      <p:ext uri="{BB962C8B-B14F-4D97-AF65-F5344CB8AC3E}">
        <p14:creationId xmlns:p14="http://schemas.microsoft.com/office/powerpoint/2010/main" val="34005282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fa-IR" b="1" smtClean="0">
                <a:solidFill>
                  <a:srgbClr val="FF0000"/>
                </a:solidFill>
                <a:cs typeface="B Nazanin" panose="00000400000000000000" pitchFamily="2" charset="-78"/>
              </a:rPr>
              <a:t>اینها عراق را کور می کنند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220308" y="1825625"/>
            <a:ext cx="7133492" cy="4351338"/>
          </a:xfrm>
        </p:spPr>
        <p:txBody>
          <a:bodyPr>
            <a:normAutofit/>
          </a:bodyPr>
          <a:lstStyle/>
          <a:p>
            <a:pPr algn="just"/>
            <a:r>
              <a:rPr lang="fa-IR" smtClean="0">
                <a:cs typeface="B Nazanin" panose="00000400000000000000" pitchFamily="2" charset="-78"/>
              </a:rPr>
              <a:t>«بشار ابراهیم» </a:t>
            </a:r>
            <a:r>
              <a:rPr lang="fa-IR">
                <a:cs typeface="B Nazanin" panose="00000400000000000000" pitchFamily="2" charset="-78"/>
              </a:rPr>
              <a:t>( منتقد سینما) عنوان می کند که فیلم های امروزی عراق، تصویر آن را محدود نمی کنند بلکه آن را تاریک نگه می دارند، چرا که با دست گذاشتن بر موضوعات بی اهمیت و دور از واقعیت، بیشتر جهل و رخوت را میان مردم شایع می کنند، در مناطق مختلف عراق جهاد و مقاومت های بی نظیری دیده شده که این کارگردانان نه تنها خود نسبت به این وقایع غافل و کورند، مردم عراق را نیز غافل و بی تفاوت بار می آورند.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58169"/>
            <a:ext cx="3382108" cy="2974145"/>
          </a:xfrm>
          <a:prstGeom prst="rect">
            <a:avLst/>
          </a:prstGeom>
        </p:spPr>
      </p:pic>
      <p:sp>
        <p:nvSpPr>
          <p:cNvPr id="5" name="TextBox 4"/>
          <p:cNvSpPr txBox="1"/>
          <p:nvPr/>
        </p:nvSpPr>
        <p:spPr>
          <a:xfrm>
            <a:off x="1561514" y="5190978"/>
            <a:ext cx="1758461"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بشار ابراهیم</a:t>
            </a:r>
            <a:endParaRPr lang="fa-IR">
              <a:solidFill>
                <a:srgbClr val="FF0000"/>
              </a:solidFill>
            </a:endParaRPr>
          </a:p>
        </p:txBody>
      </p:sp>
    </p:spTree>
    <p:extLst>
      <p:ext uri="{BB962C8B-B14F-4D97-AF65-F5344CB8AC3E}">
        <p14:creationId xmlns:p14="http://schemas.microsoft.com/office/powerpoint/2010/main" val="5775549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نهایت اجمالا این طور باید بیان کرد که فیلم های عراقی صورت صحیحی از عراق را به نمایش نگذاشته اند. تصاویری که توسط این کارگردانان صید می شود نوعی نگاه متضاد و نامتوازن در مخاطب خود القا می کند، نگاهی سوال برانگیز که نه تنها سوالات اولیه این مقال را جواب نداده بلکه سوالات دیگری را نیز می افزاید. لذا کارگردانان عراقی باید به این نقطه برسند که نوع نگاه خود را بر اساس هویت از دست رفته عراق طرح ریزی کنند و این گونه تصویر بگیرند تا فیلم های آنان پاسخ گوی خواسته های توده مردم باشند نه چند روشنفکر عراقی یا چند جشنواره و فستیوال سینمایی... . </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08295" y="4670474"/>
            <a:ext cx="4121834"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 اساس هویت از دست رفته عراق</a:t>
            </a:r>
            <a:endParaRPr lang="fa-IR"/>
          </a:p>
        </p:txBody>
      </p:sp>
    </p:spTree>
    <p:extLst>
      <p:ext uri="{BB962C8B-B14F-4D97-AF65-F5344CB8AC3E}">
        <p14:creationId xmlns:p14="http://schemas.microsoft.com/office/powerpoint/2010/main" val="3360613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654" y="2773474"/>
            <a:ext cx="10515600" cy="1325563"/>
          </a:xfrm>
        </p:spPr>
        <p:txBody>
          <a:bodyPr>
            <a:normAutofit/>
          </a:bodyPr>
          <a:lstStyle/>
          <a:p>
            <a:pPr algn="just"/>
            <a:r>
              <a:rPr lang="fa-IR" sz="3200" b="1" smtClean="0">
                <a:solidFill>
                  <a:srgbClr val="FF0000"/>
                </a:solidFill>
                <a:cs typeface="B Nazanin" panose="00000400000000000000" pitchFamily="2" charset="-78"/>
              </a:rPr>
              <a:t>و اما فیلم های سینمایی اکران شده در نهمین جشنواره بین المللی اسماعیلیه:</a:t>
            </a:r>
            <a:endParaRPr lang="fa-IR" sz="3200" b="1">
              <a:solidFill>
                <a:srgbClr val="FF0000"/>
              </a:solidFill>
              <a:cs typeface="B Nazanin" panose="00000400000000000000" pitchFamily="2" charset="-78"/>
            </a:endParaRPr>
          </a:p>
        </p:txBody>
      </p:sp>
    </p:spTree>
    <p:extLst>
      <p:ext uri="{BB962C8B-B14F-4D97-AF65-F5344CB8AC3E}">
        <p14:creationId xmlns:p14="http://schemas.microsoft.com/office/powerpoint/2010/main" val="1975138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عراق به کدامین سو؟!</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فیلم </a:t>
            </a:r>
            <a:r>
              <a:rPr lang="fa-IR">
                <a:cs typeface="B Nazanin" panose="00000400000000000000" pitchFamily="2" charset="-78"/>
              </a:rPr>
              <a:t>" عراق به کدامین سو " </a:t>
            </a:r>
            <a:r>
              <a:rPr lang="fa-IR">
                <a:cs typeface="B Nazanin" panose="00000400000000000000" pitchFamily="2" charset="-78"/>
              </a:rPr>
              <a:t>( </a:t>
            </a:r>
            <a:r>
              <a:rPr lang="fa-IR" smtClean="0">
                <a:solidFill>
                  <a:srgbClr val="FF0000"/>
                </a:solidFill>
                <a:cs typeface="B Nazanin" panose="00000400000000000000" pitchFamily="2" charset="-78"/>
              </a:rPr>
              <a:t>العراق </a:t>
            </a:r>
            <a:r>
              <a:rPr lang="fa-IR">
                <a:solidFill>
                  <a:srgbClr val="FF0000"/>
                </a:solidFill>
                <a:cs typeface="B Nazanin" panose="00000400000000000000" pitchFamily="2" charset="-78"/>
              </a:rPr>
              <a:t>الی این</a:t>
            </a:r>
            <a:r>
              <a:rPr lang="fa-IR">
                <a:cs typeface="B Nazanin" panose="00000400000000000000" pitchFamily="2" charset="-78"/>
              </a:rPr>
              <a:t>؟!) محصول مرکز سینمایی کانادار " انکیدو فیلم" در سال 2004 است. کارگردان این فیلم کوتاه 19 دقیقه ای یک عراقی به نام " باز شمعون البازی " است که مدت 27 سال </a:t>
            </a:r>
            <a:r>
              <a:rPr lang="fa-IR">
                <a:cs typeface="B Nazanin" panose="00000400000000000000" pitchFamily="2" charset="-78"/>
              </a:rPr>
              <a:t>ساکن </a:t>
            </a:r>
            <a:r>
              <a:rPr lang="fa-IR" smtClean="0">
                <a:cs typeface="B Nazanin" panose="00000400000000000000" pitchFamily="2" charset="-78"/>
              </a:rPr>
              <a:t>کانا</a:t>
            </a:r>
            <a:r>
              <a:rPr lang="fa-IR" smtClean="0">
                <a:cs typeface="B Nazanin" panose="00000400000000000000" pitchFamily="2" charset="-78"/>
              </a:rPr>
              <a:t>دا</a:t>
            </a:r>
            <a:r>
              <a:rPr lang="fa-IR" smtClean="0">
                <a:cs typeface="B Nazanin" panose="00000400000000000000" pitchFamily="2" charset="-78"/>
              </a:rPr>
              <a:t> </a:t>
            </a:r>
            <a:r>
              <a:rPr lang="fa-IR">
                <a:cs typeface="B Nazanin" panose="00000400000000000000" pitchFamily="2" charset="-78"/>
              </a:rPr>
              <a:t>بوده است.</a:t>
            </a:r>
            <a:endParaRPr lang="en-US">
              <a:cs typeface="B Nazanin" panose="00000400000000000000" pitchFamily="2" charset="-78"/>
            </a:endParaRPr>
          </a:p>
          <a:p>
            <a:pPr algn="just"/>
            <a:r>
              <a:rPr lang="fa-IR">
                <a:cs typeface="B Nazanin" panose="00000400000000000000" pitchFamily="2" charset="-78"/>
              </a:rPr>
              <a:t>فیلم از اردن شروع می شود، آنجا که دوربین عده ای از عراقی ها را نشان می دهد که به خاطر بستن مرزها در اردن باقی مانده اند، اکثراً بی کارند و بقیه یا راننده کامیون و قطار شده یا دست فروشانی در بازارهای اردن هستند، و یا به ناچار پناهنده شده و از حق پناهندگی خود استفاده می کنند.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641755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اولین صحنه از مقابل یکی از قهوه خانه های سنتی اردن گرفته می شود، عده ای از عراقی ها را می بینیم که پس از خستگی سفر و سال های غربت بر روی صندلی های راحتی نشسته و در خیالات خود عراق آینده را تصور می کنند و در اینجاست که بحث و جدل هایی راجع به گذشته تاریک و آینده و روشن عراق شکل می گیرد.</a:t>
            </a:r>
            <a:endParaRPr lang="fa-IR">
              <a:cs typeface="B Nazanin" panose="00000400000000000000" pitchFamily="2" charset="-78"/>
            </a:endParaRPr>
          </a:p>
        </p:txBody>
      </p:sp>
    </p:spTree>
    <p:extLst>
      <p:ext uri="{BB962C8B-B14F-4D97-AF65-F5344CB8AC3E}">
        <p14:creationId xmlns:p14="http://schemas.microsoft.com/office/powerpoint/2010/main" val="1121870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همان </a:t>
            </a:r>
            <a:r>
              <a:rPr lang="fa-IR">
                <a:cs typeface="B Nazanin" panose="00000400000000000000" pitchFamily="2" charset="-78"/>
              </a:rPr>
              <a:t>پر چانه گی های مخصوص عراقی ها که برخی اوقات شاید تمام روز آنها را تلف کند و در آخر نتیجه ای هم نداشته باشد. این جر و بحث ها تمام مدت فیلم را به خود اختصاص می دهد. در این دیدار بی نتیجه خاطراتو ماوقع پیش از صدام، زمان حکومت صدام، ظلم های روا داشته و انتهای دوران او یکی پس از دیگری به یاد می آید تا اینکه به عراق امروز می رسند، عراقی  که مردم جرات دیدن آن را در خواب هم نداشتند.</a:t>
            </a:r>
            <a:endParaRPr lang="en-US">
              <a:cs typeface="B Nazanin" panose="00000400000000000000" pitchFamily="2" charset="-78"/>
            </a:endParaRPr>
          </a:p>
        </p:txBody>
      </p:sp>
      <p:sp>
        <p:nvSpPr>
          <p:cNvPr id="4" name="Flowchart: Process 3"/>
          <p:cNvSpPr/>
          <p:nvPr/>
        </p:nvSpPr>
        <p:spPr>
          <a:xfrm>
            <a:off x="838200" y="4494727"/>
            <a:ext cx="4031087" cy="837126"/>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پر چانه گی های مخصوص عراقی</a:t>
            </a:r>
            <a:endParaRPr lang="fa-IR"/>
          </a:p>
        </p:txBody>
      </p:sp>
    </p:spTree>
    <p:extLst>
      <p:ext uri="{BB962C8B-B14F-4D97-AF65-F5344CB8AC3E}">
        <p14:creationId xmlns:p14="http://schemas.microsoft.com/office/powerpoint/2010/main" val="322157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348110" y="1825625"/>
            <a:ext cx="8005689" cy="4351338"/>
          </a:xfrm>
        </p:spPr>
        <p:txBody>
          <a:bodyPr/>
          <a:lstStyle/>
          <a:p>
            <a:pPr algn="just"/>
            <a:r>
              <a:rPr lang="fa-IR">
                <a:cs typeface="B Nazanin" panose="00000400000000000000" pitchFamily="2" charset="-78"/>
              </a:rPr>
              <a:t>گویی یک کنگره محلی در یک قهوه خانه کوچک سنتی شکل داده اند تا تمام مردم عراق بیایند و درباره مسائل مربوط به خود اظهار نظر کنند. از همه چیز صحبت شد و بسیار پرشور، از گذشته، از سالیان جنگ، از شکنجه ها و جنگ ورزی ها، ترس از اعدام، از خفقان و خود شخص صدام به اشغال امروز اعتراض می کنند همانطور که به زمان صدام، با تمام وجودشان آینده خوشی برای عراق می خواهند و این جمله را بارها تکرار می کنند که " عراق برای تمام عراقی ها باقی خواهد ماند". </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509910" cy="2533650"/>
          </a:xfrm>
          <a:prstGeom prst="rect">
            <a:avLst/>
          </a:prstGeom>
        </p:spPr>
      </p:pic>
      <p:sp>
        <p:nvSpPr>
          <p:cNvPr id="5" name="TextBox 4"/>
          <p:cNvSpPr txBox="1"/>
          <p:nvPr/>
        </p:nvSpPr>
        <p:spPr>
          <a:xfrm>
            <a:off x="1308295" y="4698609"/>
            <a:ext cx="1659988"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صدام حسین</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4111777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lnSpc>
                <a:spcPct val="107000"/>
              </a:lnSpc>
              <a:spcAft>
                <a:spcPts val="800"/>
              </a:spcAft>
            </a:pPr>
            <a:r>
              <a:rPr lang="fa-IR" smtClean="0">
                <a:effectLst/>
                <a:latin typeface="Calibri" panose="020F0502020204030204" pitchFamily="34" charset="0"/>
                <a:ea typeface="Calibri" panose="020F0502020204030204" pitchFamily="34" charset="0"/>
                <a:cs typeface="B Nazanin" panose="00000400000000000000" pitchFamily="2" charset="-78"/>
              </a:rPr>
              <a:t>در آخرین صحنه که دوربین از قهوه خانه خارج می شود و نگاه خود را به دوردست ها می چرخاند، جاییکه کامیون حامل بار با گذر از جاده های طولانی در حال حرکت به سوی عراق هستند.</a:t>
            </a:r>
            <a:endParaRPr lang="en-US" sz="2000">
              <a:effectLst/>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043733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2956</Words>
  <Application>Microsoft Office PowerPoint</Application>
  <PresentationFormat>Widescreen</PresentationFormat>
  <Paragraphs>62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B Nazanin</vt:lpstr>
      <vt:lpstr>Calibri</vt:lpstr>
      <vt:lpstr>Calibri Light</vt:lpstr>
      <vt:lpstr>Times New Roman</vt:lpstr>
      <vt:lpstr>Office Theme</vt:lpstr>
      <vt:lpstr>عنوان مقاله: سینمای خاموش گزارشی از سینمای امروز عراق</vt:lpstr>
      <vt:lpstr>PowerPoint Presentation</vt:lpstr>
      <vt:lpstr>PowerPoint Presentation</vt:lpstr>
      <vt:lpstr>و اما فیلم های سینمایی اکران شده در نهمین جشنواره بین المللی اسماعیلیه:</vt:lpstr>
      <vt:lpstr>عراق به کدامین سو؟!</vt:lpstr>
      <vt:lpstr>PowerPoint Presentation</vt:lpstr>
      <vt:lpstr>PowerPoint Presentation</vt:lpstr>
      <vt:lpstr>PowerPoint Presentation</vt:lpstr>
      <vt:lpstr>PowerPoint Presentation</vt:lpstr>
      <vt:lpstr>فیلم وطنم عراق</vt:lpstr>
      <vt:lpstr>فیلم وطنم عراق</vt:lpstr>
      <vt:lpstr>فیلم وطنم عراق</vt:lpstr>
      <vt:lpstr>فیلم وطنم عراق</vt:lpstr>
      <vt:lpstr>فیلم وطنم عراق</vt:lpstr>
      <vt:lpstr>فیلم زبان</vt:lpstr>
      <vt:lpstr>PowerPoint Presentation</vt:lpstr>
      <vt:lpstr>PowerPoint Presentation</vt:lpstr>
      <vt:lpstr>العکله المجنونه</vt:lpstr>
      <vt:lpstr>PowerPoint Presentation</vt:lpstr>
      <vt:lpstr>PowerPoint Presentation</vt:lpstr>
      <vt:lpstr>سال های شنی</vt:lpstr>
      <vt:lpstr>PowerPoint Presentation</vt:lpstr>
      <vt:lpstr>PowerPoint Presentation</vt:lpstr>
      <vt:lpstr>PowerPoint Presentation</vt:lpstr>
      <vt:lpstr>نه از اشغال گفته می شود و نه از مقاومت</vt:lpstr>
      <vt:lpstr>PowerPoint Presentation</vt:lpstr>
      <vt:lpstr>PowerPoint Presentation</vt:lpstr>
      <vt:lpstr>PowerPoint Presentation</vt:lpstr>
      <vt:lpstr>PowerPoint Presentation</vt:lpstr>
      <vt:lpstr>اینها عراق را کور می کنند</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7</cp:revision>
  <dcterms:created xsi:type="dcterms:W3CDTF">2025-02-20T15:05:29Z</dcterms:created>
  <dcterms:modified xsi:type="dcterms:W3CDTF">2025-02-20T15:35:29Z</dcterms:modified>
</cp:coreProperties>
</file>