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0" r:id="rId7"/>
    <p:sldId id="267" r:id="rId8"/>
    <p:sldId id="262" r:id="rId9"/>
    <p:sldId id="263" r:id="rId10"/>
    <p:sldId id="264" r:id="rId11"/>
    <p:sldId id="265" r:id="rId12"/>
    <p:sldId id="266" r:id="rId13"/>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70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25C83CF-E77A-4DFD-84BA-60B07ABFB3DA}" type="datetimeFigureOut">
              <a:rPr lang="fa-IR" smtClean="0"/>
              <a:t>06/08/1446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8B19029-F29D-42CB-AED0-176E97CE4AB9}" type="slidenum">
              <a:rPr lang="fa-IR" smtClean="0"/>
              <a:t>‹#›</a:t>
            </a:fld>
            <a:endParaRPr lang="fa-IR"/>
          </a:p>
        </p:txBody>
      </p:sp>
    </p:spTree>
    <p:extLst>
      <p:ext uri="{BB962C8B-B14F-4D97-AF65-F5344CB8AC3E}">
        <p14:creationId xmlns:p14="http://schemas.microsoft.com/office/powerpoint/2010/main" val="459150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25C83CF-E77A-4DFD-84BA-60B07ABFB3DA}" type="datetimeFigureOut">
              <a:rPr lang="fa-IR" smtClean="0"/>
              <a:t>06/08/1446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8B19029-F29D-42CB-AED0-176E97CE4AB9}" type="slidenum">
              <a:rPr lang="fa-IR" smtClean="0"/>
              <a:t>‹#›</a:t>
            </a:fld>
            <a:endParaRPr lang="fa-IR"/>
          </a:p>
        </p:txBody>
      </p:sp>
    </p:spTree>
    <p:extLst>
      <p:ext uri="{BB962C8B-B14F-4D97-AF65-F5344CB8AC3E}">
        <p14:creationId xmlns:p14="http://schemas.microsoft.com/office/powerpoint/2010/main" val="690486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25C83CF-E77A-4DFD-84BA-60B07ABFB3DA}" type="datetimeFigureOut">
              <a:rPr lang="fa-IR" smtClean="0"/>
              <a:t>06/08/1446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8B19029-F29D-42CB-AED0-176E97CE4AB9}" type="slidenum">
              <a:rPr lang="fa-IR" smtClean="0"/>
              <a:t>‹#›</a:t>
            </a:fld>
            <a:endParaRPr lang="fa-IR"/>
          </a:p>
        </p:txBody>
      </p:sp>
    </p:spTree>
    <p:extLst>
      <p:ext uri="{BB962C8B-B14F-4D97-AF65-F5344CB8AC3E}">
        <p14:creationId xmlns:p14="http://schemas.microsoft.com/office/powerpoint/2010/main" val="120719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25C83CF-E77A-4DFD-84BA-60B07ABFB3DA}" type="datetimeFigureOut">
              <a:rPr lang="fa-IR" smtClean="0"/>
              <a:t>06/08/1446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8B19029-F29D-42CB-AED0-176E97CE4AB9}" type="slidenum">
              <a:rPr lang="fa-IR" smtClean="0"/>
              <a:t>‹#›</a:t>
            </a:fld>
            <a:endParaRPr lang="fa-IR"/>
          </a:p>
        </p:txBody>
      </p:sp>
    </p:spTree>
    <p:extLst>
      <p:ext uri="{BB962C8B-B14F-4D97-AF65-F5344CB8AC3E}">
        <p14:creationId xmlns:p14="http://schemas.microsoft.com/office/powerpoint/2010/main" val="421477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5C83CF-E77A-4DFD-84BA-60B07ABFB3DA}" type="datetimeFigureOut">
              <a:rPr lang="fa-IR" smtClean="0"/>
              <a:t>06/08/1446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8B19029-F29D-42CB-AED0-176E97CE4AB9}" type="slidenum">
              <a:rPr lang="fa-IR" smtClean="0"/>
              <a:t>‹#›</a:t>
            </a:fld>
            <a:endParaRPr lang="fa-IR"/>
          </a:p>
        </p:txBody>
      </p:sp>
    </p:spTree>
    <p:extLst>
      <p:ext uri="{BB962C8B-B14F-4D97-AF65-F5344CB8AC3E}">
        <p14:creationId xmlns:p14="http://schemas.microsoft.com/office/powerpoint/2010/main" val="3584778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25C83CF-E77A-4DFD-84BA-60B07ABFB3DA}" type="datetimeFigureOut">
              <a:rPr lang="fa-IR" smtClean="0"/>
              <a:t>06/08/1446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8B19029-F29D-42CB-AED0-176E97CE4AB9}" type="slidenum">
              <a:rPr lang="fa-IR" smtClean="0"/>
              <a:t>‹#›</a:t>
            </a:fld>
            <a:endParaRPr lang="fa-IR"/>
          </a:p>
        </p:txBody>
      </p:sp>
    </p:spTree>
    <p:extLst>
      <p:ext uri="{BB962C8B-B14F-4D97-AF65-F5344CB8AC3E}">
        <p14:creationId xmlns:p14="http://schemas.microsoft.com/office/powerpoint/2010/main" val="1602018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25C83CF-E77A-4DFD-84BA-60B07ABFB3DA}" type="datetimeFigureOut">
              <a:rPr lang="fa-IR" smtClean="0"/>
              <a:t>06/08/1446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8B19029-F29D-42CB-AED0-176E97CE4AB9}" type="slidenum">
              <a:rPr lang="fa-IR" smtClean="0"/>
              <a:t>‹#›</a:t>
            </a:fld>
            <a:endParaRPr lang="fa-IR"/>
          </a:p>
        </p:txBody>
      </p:sp>
    </p:spTree>
    <p:extLst>
      <p:ext uri="{BB962C8B-B14F-4D97-AF65-F5344CB8AC3E}">
        <p14:creationId xmlns:p14="http://schemas.microsoft.com/office/powerpoint/2010/main" val="3555697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25C83CF-E77A-4DFD-84BA-60B07ABFB3DA}" type="datetimeFigureOut">
              <a:rPr lang="fa-IR" smtClean="0"/>
              <a:t>06/08/1446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8B19029-F29D-42CB-AED0-176E97CE4AB9}" type="slidenum">
              <a:rPr lang="fa-IR" smtClean="0"/>
              <a:t>‹#›</a:t>
            </a:fld>
            <a:endParaRPr lang="fa-IR"/>
          </a:p>
        </p:txBody>
      </p:sp>
    </p:spTree>
    <p:extLst>
      <p:ext uri="{BB962C8B-B14F-4D97-AF65-F5344CB8AC3E}">
        <p14:creationId xmlns:p14="http://schemas.microsoft.com/office/powerpoint/2010/main" val="4128807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C83CF-E77A-4DFD-84BA-60B07ABFB3DA}" type="datetimeFigureOut">
              <a:rPr lang="fa-IR" smtClean="0"/>
              <a:t>06/08/1446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8B19029-F29D-42CB-AED0-176E97CE4AB9}" type="slidenum">
              <a:rPr lang="fa-IR" smtClean="0"/>
              <a:t>‹#›</a:t>
            </a:fld>
            <a:endParaRPr lang="fa-IR"/>
          </a:p>
        </p:txBody>
      </p:sp>
    </p:spTree>
    <p:extLst>
      <p:ext uri="{BB962C8B-B14F-4D97-AF65-F5344CB8AC3E}">
        <p14:creationId xmlns:p14="http://schemas.microsoft.com/office/powerpoint/2010/main" val="3876211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C83CF-E77A-4DFD-84BA-60B07ABFB3DA}" type="datetimeFigureOut">
              <a:rPr lang="fa-IR" smtClean="0"/>
              <a:t>06/08/1446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8B19029-F29D-42CB-AED0-176E97CE4AB9}" type="slidenum">
              <a:rPr lang="fa-IR" smtClean="0"/>
              <a:t>‹#›</a:t>
            </a:fld>
            <a:endParaRPr lang="fa-IR"/>
          </a:p>
        </p:txBody>
      </p:sp>
    </p:spTree>
    <p:extLst>
      <p:ext uri="{BB962C8B-B14F-4D97-AF65-F5344CB8AC3E}">
        <p14:creationId xmlns:p14="http://schemas.microsoft.com/office/powerpoint/2010/main" val="240347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C83CF-E77A-4DFD-84BA-60B07ABFB3DA}" type="datetimeFigureOut">
              <a:rPr lang="fa-IR" smtClean="0"/>
              <a:t>06/08/1446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8B19029-F29D-42CB-AED0-176E97CE4AB9}" type="slidenum">
              <a:rPr lang="fa-IR" smtClean="0"/>
              <a:t>‹#›</a:t>
            </a:fld>
            <a:endParaRPr lang="fa-IR"/>
          </a:p>
        </p:txBody>
      </p:sp>
    </p:spTree>
    <p:extLst>
      <p:ext uri="{BB962C8B-B14F-4D97-AF65-F5344CB8AC3E}">
        <p14:creationId xmlns:p14="http://schemas.microsoft.com/office/powerpoint/2010/main" val="1860375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25C83CF-E77A-4DFD-84BA-60B07ABFB3DA}" type="datetimeFigureOut">
              <a:rPr lang="fa-IR" smtClean="0"/>
              <a:t>06/08/1446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8B19029-F29D-42CB-AED0-176E97CE4AB9}" type="slidenum">
              <a:rPr lang="fa-IR" smtClean="0"/>
              <a:t>‹#›</a:t>
            </a:fld>
            <a:endParaRPr lang="fa-IR"/>
          </a:p>
        </p:txBody>
      </p:sp>
    </p:spTree>
    <p:extLst>
      <p:ext uri="{BB962C8B-B14F-4D97-AF65-F5344CB8AC3E}">
        <p14:creationId xmlns:p14="http://schemas.microsoft.com/office/powerpoint/2010/main" val="223090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000" smtClean="0">
                <a:solidFill>
                  <a:srgbClr val="FF0000"/>
                </a:solidFill>
                <a:cs typeface="B Nazanin" panose="00000400000000000000" pitchFamily="2" charset="-78"/>
              </a:rPr>
              <a:t>عنوان مقاله: </a:t>
            </a:r>
            <a:r>
              <a:rPr lang="fa-IR" sz="4000" smtClean="0">
                <a:cs typeface="B Nazanin" panose="00000400000000000000" pitchFamily="2" charset="-78"/>
              </a:rPr>
              <a:t>حلقه </a:t>
            </a:r>
            <a:r>
              <a:rPr lang="fa-IR" sz="4000" smtClean="0">
                <a:cs typeface="B Nazanin" panose="00000400000000000000" pitchFamily="2" charset="-78"/>
              </a:rPr>
              <a:t>های کنترل کیفیت و عملکرد سازمان</a:t>
            </a:r>
            <a:endParaRPr lang="fa-IR" sz="4000">
              <a:cs typeface="B Nazanin" panose="00000400000000000000" pitchFamily="2" charset="-78"/>
            </a:endParaRPr>
          </a:p>
        </p:txBody>
      </p:sp>
      <p:sp>
        <p:nvSpPr>
          <p:cNvPr id="3" name="Subtitle 2"/>
          <p:cNvSpPr>
            <a:spLocks noGrp="1"/>
          </p:cNvSpPr>
          <p:nvPr>
            <p:ph type="subTitle" idx="1"/>
          </p:nvPr>
        </p:nvSpPr>
        <p:spPr/>
        <p:txBody>
          <a:bodyPr>
            <a:normAutofit fontScale="77500" lnSpcReduction="20000"/>
          </a:bodyPr>
          <a:lstStyle/>
          <a:p>
            <a:r>
              <a:rPr lang="fa-IR" b="1" smtClean="0">
                <a:solidFill>
                  <a:srgbClr val="FF0000"/>
                </a:solidFill>
                <a:cs typeface="B Nazanin" panose="00000400000000000000" pitchFamily="2" charset="-78"/>
              </a:rPr>
              <a:t>نویسنده</a:t>
            </a:r>
            <a:r>
              <a:rPr lang="fa-IR" b="1" smtClean="0">
                <a:cs typeface="B Nazanin" panose="00000400000000000000" pitchFamily="2" charset="-78"/>
              </a:rPr>
              <a:t>: فتاح شریف زاده</a:t>
            </a:r>
          </a:p>
          <a:p>
            <a:r>
              <a:rPr lang="fa-IR" b="1" smtClean="0">
                <a:solidFill>
                  <a:srgbClr val="FF0000"/>
                </a:solidFill>
                <a:cs typeface="B Nazanin" panose="00000400000000000000" pitchFamily="2" charset="-78"/>
              </a:rPr>
              <a:t>منبع: </a:t>
            </a:r>
            <a:r>
              <a:rPr lang="fa-IR" smtClean="0">
                <a:cs typeface="B Nazanin" panose="00000400000000000000" pitchFamily="2" charset="-78"/>
              </a:rPr>
              <a:t>مدیریت </a:t>
            </a:r>
            <a:r>
              <a:rPr lang="fa-IR">
                <a:cs typeface="B Nazanin" panose="00000400000000000000" pitchFamily="2" charset="-78"/>
              </a:rPr>
              <a:t>دولتی دوره جدید بهار 1373 شماره </a:t>
            </a:r>
            <a:r>
              <a:rPr lang="fa-IR">
                <a:cs typeface="B Nazanin" panose="00000400000000000000" pitchFamily="2" charset="-78"/>
              </a:rPr>
              <a:t>24</a:t>
            </a:r>
            <a:r>
              <a:rPr lang="fa-IR" smtClean="0">
                <a:cs typeface="B Nazanin" panose="00000400000000000000" pitchFamily="2" charset="-78"/>
              </a:rPr>
              <a:t>.</a:t>
            </a:r>
          </a:p>
          <a:p>
            <a:r>
              <a:rPr lang="fa-IR" smtClean="0">
                <a:cs typeface="B Nazanin" panose="00000400000000000000" pitchFamily="2" charset="-78"/>
              </a:rPr>
              <a:t>ص 108-110</a:t>
            </a:r>
          </a:p>
          <a:p>
            <a:r>
              <a:rPr lang="fa-IR" smtClean="0">
                <a:cs typeface="B Nazanin" panose="00000400000000000000" pitchFamily="2" charset="-78"/>
              </a:rPr>
              <a:t>خلاصه شده از مقاله ای با عنوان </a:t>
            </a:r>
          </a:p>
          <a:p>
            <a:r>
              <a:rPr lang="en-US" smtClean="0">
                <a:cs typeface="B Nazanin" panose="00000400000000000000" pitchFamily="2" charset="-78"/>
              </a:rPr>
              <a:t>Quality control circle and organization performance</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776654" y="3740174"/>
            <a:ext cx="2057400" cy="2219325"/>
          </a:xfrm>
          <a:prstGeom prst="rect">
            <a:avLst/>
          </a:prstGeom>
        </p:spPr>
      </p:pic>
    </p:spTree>
    <p:extLst>
      <p:ext uri="{BB962C8B-B14F-4D97-AF65-F5344CB8AC3E}">
        <p14:creationId xmlns:p14="http://schemas.microsoft.com/office/powerpoint/2010/main" val="2292543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شخصی که به عنوان </a:t>
            </a:r>
            <a:r>
              <a:rPr lang="fa-IR" b="1" smtClean="0">
                <a:solidFill>
                  <a:srgbClr val="00B0F0"/>
                </a:solidFill>
                <a:cs typeface="B Nazanin" panose="00000400000000000000" pitchFamily="2" charset="-78"/>
              </a:rPr>
              <a:t>راهنمای حلقه </a:t>
            </a:r>
            <a:r>
              <a:rPr lang="fa-IR" smtClean="0">
                <a:cs typeface="B Nazanin" panose="00000400000000000000" pitchFamily="2" charset="-78"/>
              </a:rPr>
              <a:t>عمل می کند نقش مهمی را در فرایند انجام دادن کار حلقه های کنترل کیفیت بر عهده دارد. وی باید در امور سازمان، پویایی گروهی، برنامه ریزی، هماهنگی و آموزش، ارتباطات تجربه خوب و کافی داشته باشد. یک راهنمای کارآمد باید در تقویت حس مسئولیت اعضای حلقه و سازمان بکوشد و مسئله کیفیت ، تجربه، اموزش اشخاص را که با تحقق اهداف سازمان ارتباط دارند در اولویت قرار دهد . در این  جهت راهنمای حلقه در جلب حمایت، مدیریت، برنامه ریزی های کوتاه و بلند مدت، توسعه و آموزش رهبران ارزیابی فعالیت های حلقه و ایجاد هماهنگی بین تمام طرف های ذی نفع و گسترش حلقه های کیفیت باید نهایت سعی را به عمل آورد (</a:t>
            </a:r>
            <a:r>
              <a:rPr lang="en-US" smtClean="0">
                <a:cs typeface="B Nazanin" panose="00000400000000000000" pitchFamily="2" charset="-78"/>
              </a:rPr>
              <a:t>Barna, 1983</a:t>
            </a:r>
            <a:r>
              <a:rPr lang="fa-IR" smtClean="0">
                <a:cs typeface="B Nazanin" panose="00000400000000000000" pitchFamily="2" charset="-78"/>
              </a:rPr>
              <a:t>)</a:t>
            </a:r>
            <a:endParaRPr lang="fa-IR">
              <a:cs typeface="B Nazanin" panose="00000400000000000000" pitchFamily="2" charset="-78"/>
            </a:endParaRPr>
          </a:p>
        </p:txBody>
      </p:sp>
    </p:spTree>
    <p:extLst>
      <p:ext uri="{BB962C8B-B14F-4D97-AF65-F5344CB8AC3E}">
        <p14:creationId xmlns:p14="http://schemas.microsoft.com/office/powerpoint/2010/main" val="1191065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ارتباط با فعالیت های حلقه، فنون و روش های مختلفی مورد استفاده مسئولین سازمان قرار می گیرد. اعضای گروه های حلقه در زمینه طوفان مغزها (</a:t>
            </a:r>
            <a:r>
              <a:rPr lang="en-US" smtClean="0">
                <a:cs typeface="B Nazanin" panose="00000400000000000000" pitchFamily="2" charset="-78"/>
              </a:rPr>
              <a:t>Brain Storming</a:t>
            </a:r>
            <a:r>
              <a:rPr lang="fa-IR" smtClean="0">
                <a:cs typeface="B Nazanin" panose="00000400000000000000" pitchFamily="2" charset="-78"/>
              </a:rPr>
              <a:t>) جمع اوری اطلاعات، رسم نمودارها و شکل ها، تجزیه و تحلیل رابطه علت و معلولی، تجزیه و تحلیل پارتو (</a:t>
            </a:r>
            <a:r>
              <a:rPr lang="en-US" smtClean="0">
                <a:cs typeface="B Nazanin" panose="00000400000000000000" pitchFamily="2" charset="-78"/>
              </a:rPr>
              <a:t>Pareto Analysis</a:t>
            </a:r>
            <a:r>
              <a:rPr lang="fa-IR" smtClean="0">
                <a:cs typeface="B Nazanin" panose="00000400000000000000" pitchFamily="2" charset="-78"/>
              </a:rPr>
              <a:t>) بررسی کاهش هزینه ها، فرایندها، نحوه ارائه و استفاده از تحقیقات آموزش های ویژه ای را می بیند (</a:t>
            </a:r>
            <a:r>
              <a:rPr lang="en-US">
                <a:cs typeface="B Nazanin" panose="00000400000000000000" pitchFamily="2" charset="-78"/>
              </a:rPr>
              <a:t>(</a:t>
            </a:r>
            <a:r>
              <a:rPr lang="en-US" smtClean="0">
                <a:cs typeface="B Nazanin" panose="00000400000000000000" pitchFamily="2" charset="-78"/>
              </a:rPr>
              <a:t>White and Bednot, 1986</a:t>
            </a:r>
          </a:p>
          <a:p>
            <a:pPr algn="just"/>
            <a:endParaRPr lang="fa-IR">
              <a:cs typeface="B Nazanin" panose="00000400000000000000" pitchFamily="2" charset="-78"/>
            </a:endParaRPr>
          </a:p>
        </p:txBody>
      </p:sp>
      <p:sp>
        <p:nvSpPr>
          <p:cNvPr id="4" name="Flowchart: Process 3"/>
          <p:cNvSpPr/>
          <p:nvPr/>
        </p:nvSpPr>
        <p:spPr>
          <a:xfrm>
            <a:off x="1350498" y="4501661"/>
            <a:ext cx="2325273" cy="858129"/>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طوفان مغزها</a:t>
            </a:r>
            <a:endParaRPr lang="fa-IR"/>
          </a:p>
        </p:txBody>
      </p:sp>
      <p:sp>
        <p:nvSpPr>
          <p:cNvPr id="5" name="Flowchart: Alternate Process 4"/>
          <p:cNvSpPr/>
          <p:nvPr/>
        </p:nvSpPr>
        <p:spPr>
          <a:xfrm>
            <a:off x="8294078" y="4501661"/>
            <a:ext cx="2250830" cy="872197"/>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تجزیه و تحلیل پارتو</a:t>
            </a:r>
            <a:endParaRPr lang="fa-IR"/>
          </a:p>
        </p:txBody>
      </p:sp>
      <p:sp>
        <p:nvSpPr>
          <p:cNvPr id="6" name="Flowchart: Process 5"/>
          <p:cNvSpPr/>
          <p:nvPr/>
        </p:nvSpPr>
        <p:spPr>
          <a:xfrm>
            <a:off x="4484663" y="4487593"/>
            <a:ext cx="2743200" cy="872197"/>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تجزیه و تحلیل رابطه علت و معلولی</a:t>
            </a:r>
            <a:endParaRPr lang="fa-IR"/>
          </a:p>
        </p:txBody>
      </p:sp>
    </p:spTree>
    <p:extLst>
      <p:ext uri="{BB962C8B-B14F-4D97-AF65-F5344CB8AC3E}">
        <p14:creationId xmlns:p14="http://schemas.microsoft.com/office/powerpoint/2010/main" val="884760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Nazanin" panose="00000400000000000000" pitchFamily="2" charset="-78"/>
              </a:rPr>
              <a:t>نتیجه کلی اینکه تشکیل و به کارگیری اصولی حلقه های کنترل کیفیت نتایج پرباری نظیر رعایت شغلی، ارتباطات موثر، همکاری اعضای حلقه ها، بهبود فرآورده های تولیدی و با ارائه خدمات، بهره وری، کارایی و اثربخشی سازمان را به همراه دارد. این حلقه های کنترل کیفیت امکان حداکثر استفاده از خلاقیت، ابتکار و مهارت های کارکنان را در رسیدن به اهداف خود و سازمان فراهم می کند و با افزایش احساس مسئولیت و تعهد مدیریت شرایط مساعد و کاری لازم را برای عملکرد بهینه انان اماده می سازد. </a:t>
            </a:r>
            <a:endParaRPr lang="fa-IR">
              <a:cs typeface="B Nazanin" panose="00000400000000000000" pitchFamily="2" charset="-78"/>
            </a:endParaRPr>
          </a:p>
        </p:txBody>
      </p:sp>
      <p:sp>
        <p:nvSpPr>
          <p:cNvPr id="4" name="Flowchart: Alternate Process 3"/>
          <p:cNvSpPr/>
          <p:nvPr/>
        </p:nvSpPr>
        <p:spPr>
          <a:xfrm>
            <a:off x="1294228" y="4543865"/>
            <a:ext cx="3530990" cy="1041009"/>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افزایش احساس مسئولیت و تعهد مدیریت</a:t>
            </a:r>
            <a:endParaRPr lang="fa-IR"/>
          </a:p>
        </p:txBody>
      </p:sp>
    </p:spTree>
    <p:extLst>
      <p:ext uri="{BB962C8B-B14F-4D97-AF65-F5344CB8AC3E}">
        <p14:creationId xmlns:p14="http://schemas.microsoft.com/office/powerpoint/2010/main" val="2163323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سازمان ها برای رسیدن به اهداف خود راهبردها و فنون مختلفی را طرح و به اجراء می گذارند. از جمله این فنون ایجاد حلقه های کنترل کیفیت است، با ایجاد این حلقه ها سازمان ها می کوشند به اهداف بیشماری نظیر بهره وری، رضایت شغلی کارکنان، تولید فراورده ها و یا ارائه خدمات با کیفیت بالا و نیز حل مشکلات و به صورت گروهی دست یابند. </a:t>
            </a:r>
          </a:p>
          <a:p>
            <a:pPr algn="just"/>
            <a:r>
              <a:rPr lang="fa-IR" smtClean="0">
                <a:cs typeface="B Nazanin" panose="00000400000000000000" pitchFamily="2" charset="-78"/>
              </a:rPr>
              <a:t>حلقه های کنترل کیفیت مدیران سازمان ها را قادر می سازد که با کاربرد موثر منابع و امکانات  سازمان جوابگوی نیازهای فرد و سازمان باشد. </a:t>
            </a:r>
            <a:endParaRPr lang="fa-IR">
              <a:cs typeface="B Nazanin" panose="00000400000000000000" pitchFamily="2" charset="-78"/>
            </a:endParaRPr>
          </a:p>
        </p:txBody>
      </p:sp>
      <p:sp>
        <p:nvSpPr>
          <p:cNvPr id="4" name="Flowchart: Process 3"/>
          <p:cNvSpPr/>
          <p:nvPr/>
        </p:nvSpPr>
        <p:spPr>
          <a:xfrm>
            <a:off x="1282891" y="4763069"/>
            <a:ext cx="3316406" cy="887104"/>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کاربرد موثر منابع</a:t>
            </a:r>
            <a:endParaRPr lang="fa-IR"/>
          </a:p>
        </p:txBody>
      </p:sp>
    </p:spTree>
    <p:extLst>
      <p:ext uri="{BB962C8B-B14F-4D97-AF65-F5344CB8AC3E}">
        <p14:creationId xmlns:p14="http://schemas.microsoft.com/office/powerpoint/2010/main" val="3249733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اساس حلقه کنترل کیفیت بر مفهوم نظریه سینرژیک مبتنی است که خاصیت کل بیش از مجموعه اعضای تشکیل دهنده آن است. حلقه های کنترل کیفیت به مثابه یک تیم برای حل مشکلات سازمان اقدام می کند و چنین است که درونداد های یک مشکلکه به وسیله گروهی ارائه می شود از راه حل های پیشنهادی یک فرد موثرتر است. تجزیه و تحلیل و تجربه گروهی نیز به مراتب از تلاش یک فرد در حل مشکلات غنی تر و کاراتر می باشد. کار تیمی و گروهی و تاکید بر فعالیت در ارتقا اثربخشی و کارایی و بهره وری سازمان و فرد محور عملکردهای حلقه کنترل کیفیت است. </a:t>
            </a:r>
            <a:endParaRPr lang="fa-IR">
              <a:cs typeface="B Nazanin" panose="00000400000000000000" pitchFamily="2" charset="-78"/>
            </a:endParaRPr>
          </a:p>
        </p:txBody>
      </p:sp>
      <p:sp>
        <p:nvSpPr>
          <p:cNvPr id="4" name="Flowchart: Alternate Process 3"/>
          <p:cNvSpPr/>
          <p:nvPr/>
        </p:nvSpPr>
        <p:spPr>
          <a:xfrm>
            <a:off x="1378634" y="4712677"/>
            <a:ext cx="4572000" cy="1026941"/>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ارتقا اثربخشی و کارایی و بهره وری سازمان و فرد</a:t>
            </a:r>
            <a:endParaRPr lang="fa-IR"/>
          </a:p>
        </p:txBody>
      </p:sp>
    </p:spTree>
    <p:extLst>
      <p:ext uri="{BB962C8B-B14F-4D97-AF65-F5344CB8AC3E}">
        <p14:creationId xmlns:p14="http://schemas.microsoft.com/office/powerpoint/2010/main" val="2452349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b="1" smtClean="0">
                <a:solidFill>
                  <a:srgbClr val="FF0000"/>
                </a:solidFill>
                <a:cs typeface="B Nazanin" panose="00000400000000000000" pitchFamily="2" charset="-78"/>
              </a:rPr>
              <a:t>انجمن بین المللی حلقه های کنترل کیفیت </a:t>
            </a:r>
            <a:r>
              <a:rPr lang="fa-IR" smtClean="0">
                <a:cs typeface="B Nazanin" panose="00000400000000000000" pitchFamily="2" charset="-78"/>
              </a:rPr>
              <a:t>فرایند حلقه کیفیت را به صورت زیر تعریف می کند که مدیریت و کارکنان برای بهبود کیغیت محصولت، خدمات و زندگی کاری به اشتراک مساعی و همکاری مشغولند (</a:t>
            </a:r>
            <a:r>
              <a:rPr lang="en-US" smtClean="0">
                <a:cs typeface="B Nazanin" panose="00000400000000000000" pitchFamily="2" charset="-78"/>
              </a:rPr>
              <a:t>Ingle and Etington, 1985</a:t>
            </a:r>
            <a:r>
              <a:rPr lang="fa-IR" smtClean="0">
                <a:cs typeface="B Nazanin" panose="00000400000000000000" pitchFamily="2" charset="-78"/>
              </a:rPr>
              <a:t>) هر حلقه معمولا متشکل از گروه کوچکی از شش تا پانزده نفر از کارکنان است که مسائل و مشکلات مربوط به محیط کار را شناسایی و تجزیه و تحلیل می کند. </a:t>
            </a:r>
          </a:p>
        </p:txBody>
      </p:sp>
      <p:sp>
        <p:nvSpPr>
          <p:cNvPr id="4" name="Flowchart: Alternate Process 3"/>
          <p:cNvSpPr/>
          <p:nvPr/>
        </p:nvSpPr>
        <p:spPr>
          <a:xfrm>
            <a:off x="1350498" y="4234375"/>
            <a:ext cx="2602524" cy="942536"/>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شش تا پانزده نفر</a:t>
            </a:r>
            <a:endParaRPr lang="fa-IR"/>
          </a:p>
        </p:txBody>
      </p:sp>
    </p:spTree>
    <p:extLst>
      <p:ext uri="{BB962C8B-B14F-4D97-AF65-F5344CB8AC3E}">
        <p14:creationId xmlns:p14="http://schemas.microsoft.com/office/powerpoint/2010/main" val="1861986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اهمیت حلقه های کنترل کیفیت به خاطر این است که خود کارکنان و اعضای حلقه ها از افراد دیگر بیشتر به مشکلات محیط کار واقف هستند و با ابتکار و شناخت دقیق خود از مسائل قادرند بهتر آن ها را حل و فصل نمایند هر حلقه متشکل از اعضا و غیر اعضای حلقه، </a:t>
            </a:r>
            <a:r>
              <a:rPr lang="fa-IR">
                <a:solidFill>
                  <a:srgbClr val="00B0F0"/>
                </a:solidFill>
                <a:cs typeface="B Nazanin" panose="00000400000000000000" pitchFamily="2" charset="-78"/>
              </a:rPr>
              <a:t>رهبر حلقه </a:t>
            </a:r>
            <a:r>
              <a:rPr lang="fa-IR">
                <a:cs typeface="B Nazanin" panose="00000400000000000000" pitchFamily="2" charset="-78"/>
              </a:rPr>
              <a:t>(</a:t>
            </a:r>
            <a:r>
              <a:rPr lang="en-US">
                <a:cs typeface="B Nazanin" panose="00000400000000000000" pitchFamily="2" charset="-78"/>
              </a:rPr>
              <a:t>Circle Leader</a:t>
            </a:r>
            <a:r>
              <a:rPr lang="fa-IR">
                <a:cs typeface="B Nazanin" panose="00000400000000000000" pitchFamily="2" charset="-78"/>
              </a:rPr>
              <a:t>) </a:t>
            </a:r>
            <a:r>
              <a:rPr lang="fa-IR">
                <a:solidFill>
                  <a:srgbClr val="FF0000"/>
                </a:solidFill>
                <a:cs typeface="B Nazanin" panose="00000400000000000000" pitchFamily="2" charset="-78"/>
              </a:rPr>
              <a:t>راهنمای حلقه </a:t>
            </a:r>
            <a:r>
              <a:rPr lang="fa-IR">
                <a:cs typeface="B Nazanin" panose="00000400000000000000" pitchFamily="2" charset="-78"/>
              </a:rPr>
              <a:t>(</a:t>
            </a:r>
            <a:r>
              <a:rPr lang="en-US">
                <a:cs typeface="B Nazanin" panose="00000400000000000000" pitchFamily="2" charset="-78"/>
              </a:rPr>
              <a:t>Circle Facilitator</a:t>
            </a:r>
            <a:r>
              <a:rPr lang="fa-IR">
                <a:cs typeface="B Nazanin" panose="00000400000000000000" pitchFamily="2" charset="-78"/>
              </a:rPr>
              <a:t>) و مدیریت سازمان است که افراد را برای مشارکت در اموری که بر زندگی کاری انها اثر می گذارد تشویق می کند. یکی از صاحب نظران بر این باور است که </a:t>
            </a:r>
            <a:r>
              <a:rPr lang="fa-IR">
                <a:cs typeface="B Nazanin" panose="00000400000000000000" pitchFamily="2" charset="-78"/>
              </a:rPr>
              <a:t>تشکیل </a:t>
            </a:r>
            <a:r>
              <a:rPr lang="fa-IR" smtClean="0">
                <a:cs typeface="B Nazanin" panose="00000400000000000000" pitchFamily="2" charset="-78"/>
              </a:rPr>
              <a:t>این </a:t>
            </a:r>
            <a:r>
              <a:rPr lang="fa-IR">
                <a:cs typeface="B Nazanin" panose="00000400000000000000" pitchFamily="2" charset="-78"/>
              </a:rPr>
              <a:t>حلقه ها از راهبردهای موثر برای تقویت انگیزه کاری اعضای سازمان می باشد (</a:t>
            </a:r>
            <a:r>
              <a:rPr lang="en-US">
                <a:cs typeface="B Nazanin" panose="00000400000000000000" pitchFamily="2" charset="-78"/>
              </a:rPr>
              <a:t>Barra , 1983</a:t>
            </a:r>
            <a:r>
              <a:rPr lang="fa-IR">
                <a:cs typeface="B Nazanin" panose="00000400000000000000" pitchFamily="2" charset="-78"/>
              </a:rPr>
              <a:t>)</a:t>
            </a:r>
          </a:p>
          <a:p>
            <a:pPr algn="just"/>
            <a:endParaRPr lang="fa-IR">
              <a:cs typeface="B Nazanin" panose="00000400000000000000" pitchFamily="2" charset="-78"/>
            </a:endParaRPr>
          </a:p>
        </p:txBody>
      </p:sp>
      <p:sp>
        <p:nvSpPr>
          <p:cNvPr id="4" name="Flowchart: Alternate Process 3"/>
          <p:cNvSpPr/>
          <p:nvPr/>
        </p:nvSpPr>
        <p:spPr>
          <a:xfrm>
            <a:off x="1237957" y="4614203"/>
            <a:ext cx="3812345" cy="1097280"/>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ابتکار و شناخت دقیق</a:t>
            </a:r>
            <a:endParaRPr lang="fa-IR"/>
          </a:p>
        </p:txBody>
      </p:sp>
    </p:spTree>
    <p:extLst>
      <p:ext uri="{BB962C8B-B14F-4D97-AF65-F5344CB8AC3E}">
        <p14:creationId xmlns:p14="http://schemas.microsoft.com/office/powerpoint/2010/main" val="2375543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840480" y="1825625"/>
            <a:ext cx="7513320" cy="4351338"/>
          </a:xfrm>
        </p:spPr>
        <p:txBody>
          <a:bodyPr/>
          <a:lstStyle/>
          <a:p>
            <a:pPr algn="just"/>
            <a:r>
              <a:rPr lang="fa-IR" smtClean="0">
                <a:cs typeface="B Nazanin" panose="00000400000000000000" pitchFamily="2" charset="-78"/>
              </a:rPr>
              <a:t>از نظر تاریخی، شکل گیری راهبرد حلقه به اوایل قرن بیستم بر می گردد که در  ابتدا به وسیله شرکت های آی بی ام (</a:t>
            </a:r>
            <a:r>
              <a:rPr lang="en-US" smtClean="0">
                <a:cs typeface="B Nazanin" panose="00000400000000000000" pitchFamily="2" charset="-78"/>
              </a:rPr>
              <a:t>IBM</a:t>
            </a:r>
            <a:r>
              <a:rPr lang="fa-IR" smtClean="0">
                <a:cs typeface="B Nazanin" panose="00000400000000000000" pitchFamily="2" charset="-78"/>
              </a:rPr>
              <a:t>)، فورد (</a:t>
            </a:r>
            <a:r>
              <a:rPr lang="en-US" smtClean="0">
                <a:cs typeface="B Nazanin" panose="00000400000000000000" pitchFamily="2" charset="-78"/>
              </a:rPr>
              <a:t>Ford</a:t>
            </a:r>
            <a:r>
              <a:rPr lang="fa-IR" smtClean="0">
                <a:cs typeface="B Nazanin" panose="00000400000000000000" pitchFamily="2" charset="-78"/>
              </a:rPr>
              <a:t>) و غیره مورد استقبال قرار گرفت. در دهه 1960 بر اساس آموزش های دمینگ (</a:t>
            </a:r>
            <a:r>
              <a:rPr lang="en-US" smtClean="0">
                <a:cs typeface="B Nazanin" panose="00000400000000000000" pitchFamily="2" charset="-78"/>
              </a:rPr>
              <a:t>E.Deming</a:t>
            </a:r>
            <a:r>
              <a:rPr lang="fa-IR" smtClean="0">
                <a:cs typeface="B Nazanin" panose="00000400000000000000" pitchFamily="2" charset="-78"/>
              </a:rPr>
              <a:t>) و ژوران (</a:t>
            </a:r>
            <a:r>
              <a:rPr lang="en-US" smtClean="0">
                <a:cs typeface="B Nazanin" panose="00000400000000000000" pitchFamily="2" charset="-78"/>
              </a:rPr>
              <a:t>J.M.Juran</a:t>
            </a:r>
            <a:r>
              <a:rPr lang="fa-IR" smtClean="0">
                <a:cs typeface="B Nazanin" panose="00000400000000000000" pitchFamily="2" charset="-78"/>
              </a:rPr>
              <a:t>) و با راهنمایی ایشیکاوا(</a:t>
            </a:r>
            <a:r>
              <a:rPr lang="en-US" smtClean="0">
                <a:cs typeface="B Nazanin" panose="00000400000000000000" pitchFamily="2" charset="-78"/>
              </a:rPr>
              <a:t>Ishikawa</a:t>
            </a:r>
            <a:r>
              <a:rPr lang="fa-IR" smtClean="0">
                <a:cs typeface="B Nazanin" panose="00000400000000000000" pitchFamily="2" charset="-78"/>
              </a:rPr>
              <a:t> عضو هیات علمی دانشگاه توکیو) اولین حلقه کنترل کیفیت در ژاپن تشکیل شد و بعدها به تدریج در جاهای دیگر مورد استفاده قرار گرفت.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41199" y="1980369"/>
            <a:ext cx="2999281" cy="2647901"/>
          </a:xfrm>
          <a:prstGeom prst="rect">
            <a:avLst/>
          </a:prstGeom>
        </p:spPr>
      </p:pic>
      <p:sp>
        <p:nvSpPr>
          <p:cNvPr id="5" name="TextBox 4"/>
          <p:cNvSpPr txBox="1"/>
          <p:nvPr/>
        </p:nvSpPr>
        <p:spPr>
          <a:xfrm>
            <a:off x="1308295" y="4951828"/>
            <a:ext cx="1927274" cy="400110"/>
          </a:xfrm>
          <a:prstGeom prst="rect">
            <a:avLst/>
          </a:prstGeom>
          <a:noFill/>
        </p:spPr>
        <p:txBody>
          <a:bodyPr wrap="square" rtlCol="1">
            <a:spAutoFit/>
          </a:bodyPr>
          <a:lstStyle/>
          <a:p>
            <a:pPr algn="ctr"/>
            <a:r>
              <a:rPr lang="fa-IR" sz="2000" b="1" smtClean="0">
                <a:solidFill>
                  <a:srgbClr val="FF0000"/>
                </a:solidFill>
                <a:cs typeface="B Nazanin" panose="00000400000000000000" pitchFamily="2" charset="-78"/>
              </a:rPr>
              <a:t>ادوارد دمینگ</a:t>
            </a:r>
            <a:endParaRPr lang="fa-IR" sz="2000" b="1">
              <a:solidFill>
                <a:srgbClr val="FF0000"/>
              </a:solidFill>
              <a:cs typeface="B Nazanin" panose="00000400000000000000" pitchFamily="2" charset="-78"/>
            </a:endParaRPr>
          </a:p>
        </p:txBody>
      </p:sp>
    </p:spTree>
    <p:extLst>
      <p:ext uri="{BB962C8B-B14F-4D97-AF65-F5344CB8AC3E}">
        <p14:creationId xmlns:p14="http://schemas.microsoft.com/office/powerpoint/2010/main" val="3845767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حال حاضر حدود یک میلیون حلقه کنترل کیفیت در سراسر ژاپن مشغول فعالیت می باشند. </a:t>
            </a:r>
            <a:r>
              <a:rPr lang="fa-IR">
                <a:cs typeface="B Nazanin" panose="00000400000000000000" pitchFamily="2" charset="-78"/>
              </a:rPr>
              <a:t>این </a:t>
            </a:r>
            <a:r>
              <a:rPr lang="fa-IR" smtClean="0">
                <a:cs typeface="B Nazanin" panose="00000400000000000000" pitchFamily="2" charset="-78"/>
              </a:rPr>
              <a:t>حلقه </a:t>
            </a:r>
            <a:r>
              <a:rPr lang="fa-IR">
                <a:cs typeface="B Nazanin" panose="00000400000000000000" pitchFamily="2" charset="-78"/>
              </a:rPr>
              <a:t>ها نه تنها در مورد مشکلات کیفیت، بلکه در مسائلی چون امور ایمنی، کاشه هزینه هاف نگهداری تجهیزات  و بهره وری مشغول فعالیت هستند و نقش قابل توجهی در افزایش کارایی و اثربخشی سازمان ها دارند. </a:t>
            </a:r>
          </a:p>
          <a:p>
            <a:endParaRPr lang="fa-IR"/>
          </a:p>
        </p:txBody>
      </p:sp>
      <p:sp>
        <p:nvSpPr>
          <p:cNvPr id="4" name="Flowchart: Process 3"/>
          <p:cNvSpPr/>
          <p:nvPr/>
        </p:nvSpPr>
        <p:spPr>
          <a:xfrm>
            <a:off x="1364566" y="3981157"/>
            <a:ext cx="2897945" cy="1041009"/>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افزایش کارایی و اثربخشی</a:t>
            </a:r>
            <a:endParaRPr lang="fa-IR"/>
          </a:p>
        </p:txBody>
      </p:sp>
    </p:spTree>
    <p:extLst>
      <p:ext uri="{BB962C8B-B14F-4D97-AF65-F5344CB8AC3E}">
        <p14:creationId xmlns:p14="http://schemas.microsoft.com/office/powerpoint/2010/main" val="617121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برای به کارگیری خلاق استعدادهای نیروهای سازمان و تحقق اهداف آنان حلقه های کنترل کیفیت، با پیوند اهداف کارکنان و سازمان فرصتی استثنایی را ایجاد می کند. </a:t>
            </a:r>
          </a:p>
          <a:p>
            <a:pPr algn="just"/>
            <a:r>
              <a:rPr lang="fa-IR" smtClean="0">
                <a:cs typeface="B Nazanin" panose="00000400000000000000" pitchFamily="2" charset="-78"/>
              </a:rPr>
              <a:t>به علاوه حلقه های کنترل کیفیت با ایجاد محیطی که بر اساس کار گروهی با بهبود ارتباطات، تقویت حس مسئولیت افراد سازمان، افزایش مهارت ها و رشد شغلی، بهره وری و اثربخشی سازمانی استوار باشد، موقعیت زندگی کاری را برای رسیدن به مقاصد سازمان و اعضای  آن پربار و غنی می سازد (</a:t>
            </a:r>
            <a:r>
              <a:rPr lang="en-US" smtClean="0">
                <a:cs typeface="B Nazanin" panose="00000400000000000000" pitchFamily="2" charset="-78"/>
              </a:rPr>
              <a:t>Decenzo and Robbins, 1989</a:t>
            </a:r>
            <a:r>
              <a:rPr lang="fa-IR" smtClean="0">
                <a:cs typeface="B Nazanin" panose="00000400000000000000" pitchFamily="2" charset="-78"/>
              </a:rPr>
              <a:t>) برای ترفیق بیشتر در عملکرد حلقه های کنترل کیفیت ضرورت دارد شرایط زیر تحقق یابد: </a:t>
            </a:r>
            <a:endParaRPr lang="fa-IR">
              <a:cs typeface="B Nazanin" panose="00000400000000000000" pitchFamily="2" charset="-78"/>
            </a:endParaRPr>
          </a:p>
        </p:txBody>
      </p:sp>
      <p:sp>
        <p:nvSpPr>
          <p:cNvPr id="4" name="Flowchart: Alternate Process 3"/>
          <p:cNvSpPr/>
          <p:nvPr/>
        </p:nvSpPr>
        <p:spPr>
          <a:xfrm>
            <a:off x="1378634" y="4867422"/>
            <a:ext cx="3123028" cy="928467"/>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کار گروهی با بهبود ارتباطات</a:t>
            </a:r>
            <a:endParaRPr lang="fa-IR"/>
          </a:p>
        </p:txBody>
      </p:sp>
    </p:spTree>
    <p:extLst>
      <p:ext uri="{BB962C8B-B14F-4D97-AF65-F5344CB8AC3E}">
        <p14:creationId xmlns:p14="http://schemas.microsoft.com/office/powerpoint/2010/main" val="2498880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ایجاد محیط کاری سازگار و قابل پیش بینی که خلاقیت و ابتکار کارکنان در ان تشویق شود و مدیریت تلاش آنان را بدون پاداش بگذارد. </a:t>
            </a:r>
          </a:p>
          <a:p>
            <a:pPr algn="just"/>
            <a:r>
              <a:rPr lang="fa-IR" smtClean="0">
                <a:cs typeface="B Nazanin" panose="00000400000000000000" pitchFamily="2" charset="-78"/>
              </a:rPr>
              <a:t>توجه به نیازها و اولویت های اعضای حلقه کنترل کیفیت</a:t>
            </a:r>
          </a:p>
          <a:p>
            <a:pPr algn="just"/>
            <a:r>
              <a:rPr lang="fa-IR" smtClean="0">
                <a:cs typeface="B Nazanin" panose="00000400000000000000" pitchFamily="2" charset="-78"/>
              </a:rPr>
              <a:t>ارائه آموزشی تخصصی برای بهبود اجزای روش های کار </a:t>
            </a:r>
          </a:p>
          <a:p>
            <a:pPr algn="just"/>
            <a:r>
              <a:rPr lang="fa-IR" smtClean="0">
                <a:cs typeface="B Nazanin" panose="00000400000000000000" pitchFamily="2" charset="-78"/>
              </a:rPr>
              <a:t>ارزیابی هر چند بار یک بار در  جریان کار و مشخص کردن آموزش ها و تغییرات لازم</a:t>
            </a:r>
          </a:p>
          <a:p>
            <a:pPr algn="just"/>
            <a:r>
              <a:rPr lang="fa-IR" smtClean="0">
                <a:cs typeface="B Nazanin" panose="00000400000000000000" pitchFamily="2" charset="-78"/>
              </a:rPr>
              <a:t>ضرورت تکمیل موفقیت آمیز پروژه های در حال اجزاء و تقدیر از اعضای موث حلقه ها (1987</a:t>
            </a:r>
            <a:r>
              <a:rPr lang="en-US" smtClean="0">
                <a:cs typeface="B Nazanin" panose="00000400000000000000" pitchFamily="2" charset="-78"/>
              </a:rPr>
              <a:t>Ingle,</a:t>
            </a:r>
            <a:r>
              <a:rPr lang="fa-IR" smtClean="0">
                <a:cs typeface="B Nazanin" panose="00000400000000000000" pitchFamily="2" charset="-78"/>
              </a:rPr>
              <a:t>)</a:t>
            </a:r>
            <a:endParaRPr lang="fa-IR">
              <a:cs typeface="B Nazanin" panose="00000400000000000000" pitchFamily="2" charset="-78"/>
            </a:endParaRPr>
          </a:p>
        </p:txBody>
      </p:sp>
    </p:spTree>
    <p:extLst>
      <p:ext uri="{BB962C8B-B14F-4D97-AF65-F5344CB8AC3E}">
        <p14:creationId xmlns:p14="http://schemas.microsoft.com/office/powerpoint/2010/main" val="1237638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1144</Words>
  <Application>Microsoft Office PowerPoint</Application>
  <PresentationFormat>Widescreen</PresentationFormat>
  <Paragraphs>34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 Nazanin</vt:lpstr>
      <vt:lpstr>Calibri</vt:lpstr>
      <vt:lpstr>Calibri Light</vt:lpstr>
      <vt:lpstr>Times New Roman</vt:lpstr>
      <vt:lpstr>Office Theme</vt:lpstr>
      <vt:lpstr>عنوان مقاله: حلقه های کنترل کیفیت و عملکرد سازمان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حلقه های کنترل کیفیت و عملکرد سازمان</dc:title>
  <dc:creator>MaZz!i</dc:creator>
  <cp:lastModifiedBy>MaZz!i</cp:lastModifiedBy>
  <cp:revision>11</cp:revision>
  <cp:lastPrinted>2025-02-04T17:57:18Z</cp:lastPrinted>
  <dcterms:created xsi:type="dcterms:W3CDTF">2025-01-08T15:28:26Z</dcterms:created>
  <dcterms:modified xsi:type="dcterms:W3CDTF">2025-02-04T17:57:31Z</dcterms:modified>
</cp:coreProperties>
</file>