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24" r:id="rId4"/>
    <p:sldId id="325" r:id="rId5"/>
    <p:sldId id="258" r:id="rId6"/>
    <p:sldId id="259" r:id="rId7"/>
    <p:sldId id="260" r:id="rId8"/>
    <p:sldId id="261" r:id="rId9"/>
    <p:sldId id="262" r:id="rId10"/>
    <p:sldId id="263" r:id="rId11"/>
    <p:sldId id="264" r:id="rId12"/>
    <p:sldId id="326" r:id="rId13"/>
    <p:sldId id="266" r:id="rId14"/>
    <p:sldId id="327" r:id="rId15"/>
    <p:sldId id="267" r:id="rId16"/>
    <p:sldId id="328" r:id="rId17"/>
    <p:sldId id="268" r:id="rId18"/>
    <p:sldId id="329" r:id="rId19"/>
    <p:sldId id="269" r:id="rId20"/>
    <p:sldId id="270" r:id="rId21"/>
    <p:sldId id="271" r:id="rId22"/>
    <p:sldId id="330" r:id="rId23"/>
    <p:sldId id="272" r:id="rId24"/>
    <p:sldId id="273" r:id="rId25"/>
    <p:sldId id="274" r:id="rId26"/>
    <p:sldId id="275" r:id="rId27"/>
    <p:sldId id="276" r:id="rId28"/>
    <p:sldId id="277" r:id="rId29"/>
    <p:sldId id="278" r:id="rId30"/>
    <p:sldId id="316" r:id="rId31"/>
    <p:sldId id="333" r:id="rId32"/>
    <p:sldId id="317" r:id="rId33"/>
    <p:sldId id="334" r:id="rId34"/>
    <p:sldId id="318" r:id="rId35"/>
    <p:sldId id="319" r:id="rId36"/>
    <p:sldId id="279" r:id="rId37"/>
    <p:sldId id="280" r:id="rId38"/>
    <p:sldId id="281" r:id="rId39"/>
    <p:sldId id="282" r:id="rId40"/>
    <p:sldId id="283" r:id="rId41"/>
    <p:sldId id="284" r:id="rId42"/>
    <p:sldId id="285" r:id="rId43"/>
    <p:sldId id="332" r:id="rId44"/>
    <p:sldId id="286" r:id="rId45"/>
    <p:sldId id="287" r:id="rId46"/>
    <p:sldId id="288" r:id="rId47"/>
    <p:sldId id="289" r:id="rId48"/>
    <p:sldId id="290" r:id="rId49"/>
    <p:sldId id="291" r:id="rId50"/>
    <p:sldId id="335" r:id="rId51"/>
    <p:sldId id="292" r:id="rId52"/>
    <p:sldId id="293" r:id="rId53"/>
    <p:sldId id="336" r:id="rId54"/>
    <p:sldId id="295" r:id="rId55"/>
    <p:sldId id="296" r:id="rId56"/>
    <p:sldId id="337" r:id="rId57"/>
    <p:sldId id="338" r:id="rId58"/>
    <p:sldId id="339" r:id="rId59"/>
    <p:sldId id="340" r:id="rId60"/>
    <p:sldId id="341" r:id="rId61"/>
    <p:sldId id="342" r:id="rId62"/>
    <p:sldId id="343" r:id="rId63"/>
    <p:sldId id="344" r:id="rId64"/>
    <p:sldId id="345" r:id="rId65"/>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0905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2C8CA81B-B28F-458B-AACB-7D6D2FDC2E6E}" type="datetimeFigureOut">
              <a:rPr lang="fa-IR" smtClean="0"/>
              <a:t>07/08/1446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295148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C8CA81B-B28F-458B-AACB-7D6D2FDC2E6E}" type="datetimeFigureOut">
              <a:rPr lang="fa-IR" smtClean="0"/>
              <a:t>07/08/1446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4102877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C8CA81B-B28F-458B-AACB-7D6D2FDC2E6E}" type="datetimeFigureOut">
              <a:rPr lang="fa-IR" smtClean="0"/>
              <a:t>07/08/1446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365907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C8CA81B-B28F-458B-AACB-7D6D2FDC2E6E}" type="datetimeFigureOut">
              <a:rPr lang="fa-IR" smtClean="0"/>
              <a:t>07/08/1446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1837661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8CA81B-B28F-458B-AACB-7D6D2FDC2E6E}" type="datetimeFigureOut">
              <a:rPr lang="fa-IR" smtClean="0"/>
              <a:t>07/08/1446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2396891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2C8CA81B-B28F-458B-AACB-7D6D2FDC2E6E}" type="datetimeFigureOut">
              <a:rPr lang="fa-IR" smtClean="0"/>
              <a:t>07/08/1446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356346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2C8CA81B-B28F-458B-AACB-7D6D2FDC2E6E}" type="datetimeFigureOut">
              <a:rPr lang="fa-IR" smtClean="0"/>
              <a:t>07/08/1446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1777609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2C8CA81B-B28F-458B-AACB-7D6D2FDC2E6E}" type="datetimeFigureOut">
              <a:rPr lang="fa-IR" smtClean="0"/>
              <a:t>07/08/1446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2276231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8CA81B-B28F-458B-AACB-7D6D2FDC2E6E}" type="datetimeFigureOut">
              <a:rPr lang="fa-IR" smtClean="0"/>
              <a:t>07/08/1446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369504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CA81B-B28F-458B-AACB-7D6D2FDC2E6E}" type="datetimeFigureOut">
              <a:rPr lang="fa-IR" smtClean="0"/>
              <a:t>07/08/1446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3737590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CA81B-B28F-458B-AACB-7D6D2FDC2E6E}" type="datetimeFigureOut">
              <a:rPr lang="fa-IR" smtClean="0"/>
              <a:t>07/08/1446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F060055-4616-462B-AF34-F6FDC3D8F5D4}" type="slidenum">
              <a:rPr lang="fa-IR" smtClean="0"/>
              <a:t>‹#›</a:t>
            </a:fld>
            <a:endParaRPr lang="fa-IR"/>
          </a:p>
        </p:txBody>
      </p:sp>
    </p:spTree>
    <p:extLst>
      <p:ext uri="{BB962C8B-B14F-4D97-AF65-F5344CB8AC3E}">
        <p14:creationId xmlns:p14="http://schemas.microsoft.com/office/powerpoint/2010/main" val="2417089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C8CA81B-B28F-458B-AACB-7D6D2FDC2E6E}" type="datetimeFigureOut">
              <a:rPr lang="fa-IR" smtClean="0"/>
              <a:t>07/08/1446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F060055-4616-462B-AF34-F6FDC3D8F5D4}" type="slidenum">
              <a:rPr lang="fa-IR" smtClean="0"/>
              <a:t>‹#›</a:t>
            </a:fld>
            <a:endParaRPr lang="fa-IR"/>
          </a:p>
        </p:txBody>
      </p:sp>
    </p:spTree>
    <p:extLst>
      <p:ext uri="{BB962C8B-B14F-4D97-AF65-F5344CB8AC3E}">
        <p14:creationId xmlns:p14="http://schemas.microsoft.com/office/powerpoint/2010/main" val="328572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2800" b="1" smtClean="0">
                <a:solidFill>
                  <a:srgbClr val="FF0000"/>
                </a:solidFill>
                <a:cs typeface="B Nazanin" panose="00000400000000000000" pitchFamily="2" charset="-78"/>
              </a:rPr>
              <a:t>عنوان مقاله: </a:t>
            </a:r>
            <a:r>
              <a:rPr lang="fa-IR" sz="2800" b="1" smtClean="0">
                <a:cs typeface="B Nazanin" panose="00000400000000000000" pitchFamily="2" charset="-78"/>
              </a:rPr>
              <a:t>فتح </a:t>
            </a:r>
            <a:r>
              <a:rPr lang="fa-IR" sz="2800" b="1">
                <a:cs typeface="B Nazanin" panose="00000400000000000000" pitchFamily="2" charset="-78"/>
              </a:rPr>
              <a:t>خراسان و مهاجرت قبایل عرب به این سرزمین</a:t>
            </a:r>
            <a:r>
              <a:rPr lang="fa-IR" sz="2800" smtClean="0">
                <a:cs typeface="B Nazanin" panose="00000400000000000000" pitchFamily="2" charset="-78"/>
              </a:rPr>
              <a:t> </a:t>
            </a:r>
            <a:endParaRPr lang="fa-IR" sz="28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امیر اکبری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پژوهش نامه تاریخ، سال پنجم، شماره هفدهم زمستان 1388</a:t>
            </a:r>
          </a:p>
          <a:p>
            <a:r>
              <a:rPr lang="fa-IR" smtClean="0">
                <a:cs typeface="B Nazanin" panose="00000400000000000000" pitchFamily="2" charset="-78"/>
              </a:rPr>
              <a:t>صص1-18</a:t>
            </a:r>
            <a:endParaRPr lang="fa-IR">
              <a:cs typeface="B Nazanin" panose="00000400000000000000" pitchFamily="2" charset="-78"/>
            </a:endParaRPr>
          </a:p>
        </p:txBody>
      </p:sp>
    </p:spTree>
    <p:extLst>
      <p:ext uri="{BB962C8B-B14F-4D97-AF65-F5344CB8AC3E}">
        <p14:creationId xmlns:p14="http://schemas.microsoft.com/office/powerpoint/2010/main" val="1664660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خراسان،سرزمین بزرگ </a:t>
            </a:r>
            <a:r>
              <a:rPr lang="fa-IR">
                <a:cs typeface="B Nazanin" panose="00000400000000000000" pitchFamily="2" charset="-78"/>
              </a:rPr>
              <a:t>و همواري بود که راه فرار به سوي ترکان را براي یزدگرد مهیا </a:t>
            </a:r>
            <a:r>
              <a:rPr lang="fa-IR" smtClean="0">
                <a:cs typeface="B Nazanin" panose="00000400000000000000" pitchFamily="2" charset="-78"/>
              </a:rPr>
              <a:t>می ساخت. شاهان </a:t>
            </a:r>
            <a:r>
              <a:rPr lang="fa-IR">
                <a:cs typeface="B Nazanin" panose="00000400000000000000" pitchFamily="2" charset="-78"/>
              </a:rPr>
              <a:t>ساسانی به دنبال مشکلات داخلی به نزد اقوام شرقی پناه برده و با کمک آنها مجدد </a:t>
            </a:r>
            <a:r>
              <a:rPr lang="fa-IR" smtClean="0">
                <a:cs typeface="B Nazanin" panose="00000400000000000000" pitchFamily="2" charset="-78"/>
              </a:rPr>
              <a:t>به تخت </a:t>
            </a:r>
            <a:r>
              <a:rPr lang="fa-IR">
                <a:cs typeface="B Nazanin" panose="00000400000000000000" pitchFamily="2" charset="-78"/>
              </a:rPr>
              <a:t>سلطنت نشسته بودند</a:t>
            </a:r>
            <a:r>
              <a:rPr lang="fa-IR" smtClean="0">
                <a:cs typeface="B Nazanin" panose="00000400000000000000" pitchFamily="2" charset="-78"/>
              </a:rPr>
              <a:t>.(10) </a:t>
            </a:r>
            <a:r>
              <a:rPr lang="fa-IR" b="1" smtClean="0">
                <a:solidFill>
                  <a:srgbClr val="FF0000"/>
                </a:solidFill>
                <a:cs typeface="B Nazanin" panose="00000400000000000000" pitchFamily="2" charset="-78"/>
              </a:rPr>
              <a:t>یزدگرد </a:t>
            </a:r>
            <a:r>
              <a:rPr lang="fa-IR" b="1">
                <a:solidFill>
                  <a:srgbClr val="FF0000"/>
                </a:solidFill>
                <a:cs typeface="B Nazanin" panose="00000400000000000000" pitchFamily="2" charset="-78"/>
              </a:rPr>
              <a:t>امیدوار بود با </a:t>
            </a:r>
            <a:r>
              <a:rPr lang="fa-IR" b="1" smtClean="0">
                <a:solidFill>
                  <a:srgbClr val="FF0000"/>
                </a:solidFill>
                <a:cs typeface="B Nazanin" panose="00000400000000000000" pitchFamily="2" charset="-78"/>
              </a:rPr>
              <a:t>کمک گرفتن </a:t>
            </a:r>
            <a:r>
              <a:rPr lang="fa-IR" b="1">
                <a:solidFill>
                  <a:srgbClr val="FF0000"/>
                </a:solidFill>
                <a:cs typeface="B Nazanin" panose="00000400000000000000" pitchFamily="2" charset="-78"/>
              </a:rPr>
              <a:t>از نیروهاي ترکان </a:t>
            </a:r>
            <a:r>
              <a:rPr lang="fa-IR" b="1" smtClean="0">
                <a:solidFill>
                  <a:srgbClr val="FF0000"/>
                </a:solidFill>
                <a:cs typeface="B Nazanin" panose="00000400000000000000" pitchFamily="2" charset="-78"/>
              </a:rPr>
              <a:t>بتواند اعراب </a:t>
            </a:r>
            <a:r>
              <a:rPr lang="fa-IR" b="1">
                <a:solidFill>
                  <a:srgbClr val="FF0000"/>
                </a:solidFill>
                <a:cs typeface="B Nazanin" panose="00000400000000000000" pitchFamily="2" charset="-78"/>
              </a:rPr>
              <a:t>مسلمان را شکست دهد</a:t>
            </a:r>
            <a:r>
              <a:rPr lang="fa-IR">
                <a:cs typeface="B Nazanin" panose="00000400000000000000" pitchFamily="2" charset="-78"/>
              </a:rPr>
              <a:t>. فرار یزدگرد به سمت خراسان جهت </a:t>
            </a:r>
            <a:r>
              <a:rPr lang="fa-IR" smtClean="0">
                <a:cs typeface="B Nazanin" panose="00000400000000000000" pitchFamily="2" charset="-78"/>
              </a:rPr>
              <a:t>بهره بردن </a:t>
            </a:r>
            <a:r>
              <a:rPr lang="fa-IR">
                <a:cs typeface="B Nazanin" panose="00000400000000000000" pitchFamily="2" charset="-78"/>
              </a:rPr>
              <a:t>از </a:t>
            </a:r>
            <a:r>
              <a:rPr lang="fa-IR" smtClean="0">
                <a:cs typeface="B Nazanin" panose="00000400000000000000" pitchFamily="2" charset="-78"/>
              </a:rPr>
              <a:t>فرصت مناسب </a:t>
            </a:r>
            <a:r>
              <a:rPr lang="fa-IR">
                <a:cs typeface="B Nazanin" panose="00000400000000000000" pitchFamily="2" charset="-78"/>
              </a:rPr>
              <a:t>و بیشتر براي تجهیز سپاه، سبب توجه اعراب مسلمان در تعقیب یزدگرد و فتح </a:t>
            </a:r>
            <a:r>
              <a:rPr lang="fa-IR" smtClean="0">
                <a:cs typeface="B Nazanin" panose="00000400000000000000" pitchFamily="2" charset="-78"/>
              </a:rPr>
              <a:t>خراسان شد </a:t>
            </a:r>
            <a:r>
              <a:rPr lang="fa-IR">
                <a:cs typeface="B Nazanin" panose="00000400000000000000" pitchFamily="2" charset="-78"/>
              </a:rPr>
              <a:t>مسلمانان با درك این ضرورت فتح خراسان را در اولویت قرار </a:t>
            </a:r>
            <a:r>
              <a:rPr lang="fa-IR" smtClean="0">
                <a:cs typeface="B Nazanin" panose="00000400000000000000" pitchFamily="2" charset="-78"/>
              </a:rPr>
              <a:t>دادند.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027596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یزدگرد بعد از فرار خود به سمت خراسان سرانجام به مرو رسید. مرو آخرین پناهگاه وي</a:t>
            </a:r>
            <a:br>
              <a:rPr lang="fa-IR">
                <a:cs typeface="B Nazanin" panose="00000400000000000000" pitchFamily="2" charset="-78"/>
              </a:rPr>
            </a:br>
            <a:r>
              <a:rPr lang="fa-IR" smtClean="0">
                <a:cs typeface="B Nazanin" panose="00000400000000000000" pitchFamily="2" charset="-78"/>
              </a:rPr>
              <a:t>بود </a:t>
            </a:r>
            <a:r>
              <a:rPr lang="fa-IR">
                <a:cs typeface="B Nazanin" panose="00000400000000000000" pitchFamily="2" charset="-78"/>
              </a:rPr>
              <a:t>مرزبان مرو ماهوي سوري بود که ظاهراً به خاندان محتشم سورن تعلق داشت</a:t>
            </a:r>
            <a:r>
              <a:rPr lang="fa-IR" smtClean="0">
                <a:cs typeface="B Nazanin" panose="00000400000000000000" pitchFamily="2" charset="-78"/>
              </a:rPr>
              <a:t>. (11) </a:t>
            </a:r>
            <a:r>
              <a:rPr lang="fa-IR" smtClean="0">
                <a:cs typeface="B Nazanin" panose="00000400000000000000" pitchFamily="2" charset="-78"/>
              </a:rPr>
              <a:t>ماهویه</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مرزبان مرو اگرچه با تعظیم و تکریم از او استقبال کرد، اما چندان رضایتی به حضور او</a:t>
            </a:r>
            <a:br>
              <a:rPr lang="fa-IR">
                <a:cs typeface="B Nazanin" panose="00000400000000000000" pitchFamily="2" charset="-78"/>
              </a:rPr>
            </a:br>
            <a:r>
              <a:rPr lang="fa-IR" smtClean="0">
                <a:cs typeface="B Nazanin" panose="00000400000000000000" pitchFamily="2" charset="-78"/>
              </a:rPr>
              <a:t>نداشت  و زمانی </a:t>
            </a:r>
            <a:r>
              <a:rPr lang="fa-IR">
                <a:cs typeface="B Nazanin" panose="00000400000000000000" pitchFamily="2" charset="-78"/>
              </a:rPr>
              <a:t>که </a:t>
            </a:r>
            <a:r>
              <a:rPr lang="fa-IR" smtClean="0">
                <a:cs typeface="B Nazanin" panose="00000400000000000000" pitchFamily="2" charset="-78"/>
              </a:rPr>
              <a:t>یزدگرد </a:t>
            </a:r>
            <a:r>
              <a:rPr lang="fa-IR">
                <a:cs typeface="B Nazanin" panose="00000400000000000000" pitchFamily="2" charset="-78"/>
              </a:rPr>
              <a:t>از وي مطالبه مال کرد. </a:t>
            </a:r>
            <a:r>
              <a:rPr lang="fa-IR" smtClean="0">
                <a:cs typeface="B Nazanin" panose="00000400000000000000" pitchFamily="2" charset="-78"/>
              </a:rPr>
              <a:t>(12) این </a:t>
            </a:r>
            <a:r>
              <a:rPr lang="fa-IR">
                <a:cs typeface="B Nazanin" panose="00000400000000000000" pitchFamily="2" charset="-78"/>
              </a:rPr>
              <a:t>مساله موجب ناخشنودي بسیار و </a:t>
            </a:r>
            <a:r>
              <a:rPr lang="fa-IR" smtClean="0">
                <a:cs typeface="B Nazanin" panose="00000400000000000000" pitchFamily="2" charset="-78"/>
              </a:rPr>
              <a:t>سبب رانده </a:t>
            </a:r>
            <a:r>
              <a:rPr lang="fa-IR">
                <a:cs typeface="B Nazanin" panose="00000400000000000000" pitchFamily="2" charset="-78"/>
              </a:rPr>
              <a:t>شدن او از مرو </a:t>
            </a:r>
            <a:r>
              <a:rPr lang="fa-IR" smtClean="0">
                <a:cs typeface="B Nazanin" panose="00000400000000000000" pitchFamily="2" charset="-78"/>
              </a:rPr>
              <a:t>گردید</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838200" y="4001294"/>
            <a:ext cx="3545058" cy="116761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مرزبان مرو ماهوي سوري بود</a:t>
            </a:r>
            <a:endParaRPr lang="fa-IR"/>
          </a:p>
        </p:txBody>
      </p:sp>
    </p:spTree>
    <p:extLst>
      <p:ext uri="{BB962C8B-B14F-4D97-AF65-F5344CB8AC3E}">
        <p14:creationId xmlns:p14="http://schemas.microsoft.com/office/powerpoint/2010/main" val="173667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تلاش </a:t>
            </a:r>
            <a:r>
              <a:rPr lang="fa-IR">
                <a:cs typeface="B Nazanin" panose="00000400000000000000" pitchFamily="2" charset="-78"/>
              </a:rPr>
              <a:t>هاي یزدگرد براي </a:t>
            </a:r>
            <a:r>
              <a:rPr lang="fa-IR" smtClean="0">
                <a:cs typeface="B Nazanin" panose="00000400000000000000" pitchFamily="2" charset="-78"/>
              </a:rPr>
              <a:t>کمک گرفتن </a:t>
            </a:r>
            <a:r>
              <a:rPr lang="fa-IR">
                <a:cs typeface="B Nazanin" panose="00000400000000000000" pitchFamily="2" charset="-78"/>
              </a:rPr>
              <a:t>از ترکان به </a:t>
            </a:r>
            <a:r>
              <a:rPr lang="fa-IR" smtClean="0">
                <a:cs typeface="B Nazanin" panose="00000400000000000000" pitchFamily="2" charset="-78"/>
              </a:rPr>
              <a:t>نتیجه اي منجر نشد</a:t>
            </a:r>
            <a:r>
              <a:rPr lang="fa-IR">
                <a:cs typeface="B Nazanin" panose="00000400000000000000" pitchFamily="2" charset="-78"/>
              </a:rPr>
              <a:t>، از سوي دیگر ماهویه که چندان رغبتی به حضور یزدگرد در مرو نداشت از همکاري </a:t>
            </a:r>
            <a:r>
              <a:rPr lang="fa-IR" smtClean="0">
                <a:cs typeface="B Nazanin" panose="00000400000000000000" pitchFamily="2" charset="-78"/>
              </a:rPr>
              <a:t>با وي </a:t>
            </a:r>
            <a:r>
              <a:rPr lang="fa-IR">
                <a:cs typeface="B Nazanin" panose="00000400000000000000" pitchFamily="2" charset="-78"/>
              </a:rPr>
              <a:t>خودداري کرد </a:t>
            </a:r>
            <a:r>
              <a:rPr lang="fa-IR" smtClean="0">
                <a:cs typeface="B Nazanin" panose="00000400000000000000" pitchFamily="2" charset="-78"/>
              </a:rPr>
              <a:t>یزدگرد </a:t>
            </a:r>
            <a:r>
              <a:rPr lang="fa-IR">
                <a:cs typeface="B Nazanin" panose="00000400000000000000" pitchFamily="2" charset="-78"/>
              </a:rPr>
              <a:t>چون </a:t>
            </a:r>
            <a:r>
              <a:rPr lang="fa-IR" smtClean="0">
                <a:cs typeface="B Nazanin" panose="00000400000000000000" pitchFamily="2" charset="-78"/>
              </a:rPr>
              <a:t>قصد </a:t>
            </a:r>
            <a:r>
              <a:rPr lang="fa-IR">
                <a:cs typeface="B Nazanin" panose="00000400000000000000" pitchFamily="2" charset="-78"/>
              </a:rPr>
              <a:t>ورود مجدد به مرو را کرد با </a:t>
            </a:r>
            <a:r>
              <a:rPr lang="fa-IR" smtClean="0">
                <a:cs typeface="B Nazanin" panose="00000400000000000000" pitchFamily="2" charset="-78"/>
              </a:rPr>
              <a:t>دروازه هاي </a:t>
            </a:r>
            <a:r>
              <a:rPr lang="fa-IR">
                <a:cs typeface="B Nazanin" panose="00000400000000000000" pitchFamily="2" charset="-78"/>
              </a:rPr>
              <a:t>بسته </a:t>
            </a:r>
            <a:r>
              <a:rPr lang="fa-IR" smtClean="0">
                <a:cs typeface="B Nazanin" panose="00000400000000000000" pitchFamily="2" charset="-78"/>
              </a:rPr>
              <a:t>مواجه شد </a:t>
            </a:r>
            <a:r>
              <a:rPr lang="fa-IR">
                <a:cs typeface="B Nazanin" panose="00000400000000000000" pitchFamily="2" charset="-78"/>
              </a:rPr>
              <a:t>و همین امر باعث شد تا سپاهیان به تدریج از گرد او پراکنده شوند. وي ناگزیر به </a:t>
            </a:r>
            <a:r>
              <a:rPr lang="fa-IR" smtClean="0">
                <a:cs typeface="B Nazanin" panose="00000400000000000000" pitchFamily="2" charset="-78"/>
              </a:rPr>
              <a:t>منزل آسیابانی </a:t>
            </a:r>
            <a:r>
              <a:rPr lang="fa-IR">
                <a:cs typeface="B Nazanin" panose="00000400000000000000" pitchFamily="2" charset="-78"/>
              </a:rPr>
              <a:t>در کنار رود مرغاب پناه برد، و ماهویه مرزبان مرو نیز کسانی را بدانجا فرستاد تا او </a:t>
            </a:r>
            <a:r>
              <a:rPr lang="fa-IR" smtClean="0">
                <a:cs typeface="B Nazanin" panose="00000400000000000000" pitchFamily="2" charset="-78"/>
              </a:rPr>
              <a:t>را از </a:t>
            </a:r>
            <a:r>
              <a:rPr lang="fa-IR">
                <a:cs typeface="B Nazanin" panose="00000400000000000000" pitchFamily="2" charset="-78"/>
              </a:rPr>
              <a:t>پاي درآورند</a:t>
            </a:r>
            <a:r>
              <a:rPr lang="fa-IR" smtClean="0">
                <a:cs typeface="B Nazanin" panose="00000400000000000000" pitchFamily="2" charset="-78"/>
              </a:rPr>
              <a:t>. (13) </a:t>
            </a:r>
            <a:r>
              <a:rPr lang="fa-IR" smtClean="0">
                <a:cs typeface="B Nazanin" panose="00000400000000000000" pitchFamily="2" charset="-78"/>
              </a:rPr>
              <a:t>در </a:t>
            </a:r>
            <a:r>
              <a:rPr lang="fa-IR">
                <a:cs typeface="B Nazanin" panose="00000400000000000000" pitchFamily="2" charset="-78"/>
              </a:rPr>
              <a:t>همان ایامی که یزدگرد در مرو کشته </a:t>
            </a:r>
            <a:r>
              <a:rPr lang="fa-IR" smtClean="0">
                <a:cs typeface="B Nazanin" panose="00000400000000000000" pitchFamily="2" charset="-78"/>
              </a:rPr>
              <a:t>شد، عثمان</a:t>
            </a:r>
            <a:r>
              <a:rPr lang="fa-IR">
                <a:cs typeface="B Nazanin" panose="00000400000000000000" pitchFamily="2" charset="-78"/>
              </a:rPr>
              <a:t>، عبداالله عامر و </a:t>
            </a:r>
            <a:r>
              <a:rPr lang="fa-IR" smtClean="0">
                <a:cs typeface="B Nazanin" panose="00000400000000000000" pitchFamily="2" charset="-78"/>
              </a:rPr>
              <a:t>سعید بن عاص </a:t>
            </a:r>
            <a:r>
              <a:rPr lang="fa-IR">
                <a:cs typeface="B Nazanin" panose="00000400000000000000" pitchFamily="2" charset="-78"/>
              </a:rPr>
              <a:t>را فرماندار بصره و کوفه کرده بود و به آن دو نوشت که هر کدام از شما به خراسان پیشدستی کند، حکومت خراسان از آن او خواهد </a:t>
            </a:r>
            <a:r>
              <a:rPr lang="fa-IR" smtClean="0">
                <a:cs typeface="B Nazanin" panose="00000400000000000000" pitchFamily="2" charset="-78"/>
              </a:rPr>
              <a:t>بود(14)</a:t>
            </a:r>
            <a:endParaRPr lang="fa-IR">
              <a:cs typeface="B Nazanin" panose="00000400000000000000" pitchFamily="2" charset="-78"/>
            </a:endParaRPr>
          </a:p>
          <a:p>
            <a:pPr algn="just"/>
            <a:endParaRPr lang="fa-IR" smtClean="0">
              <a:cs typeface="B Nazanin" panose="00000400000000000000" pitchFamily="2" charset="-78"/>
            </a:endParaRPr>
          </a:p>
          <a:p>
            <a:pPr algn="just"/>
            <a:endParaRPr lang="fa-IR"/>
          </a:p>
        </p:txBody>
      </p:sp>
    </p:spTree>
    <p:extLst>
      <p:ext uri="{BB962C8B-B14F-4D97-AF65-F5344CB8AC3E}">
        <p14:creationId xmlns:p14="http://schemas.microsoft.com/office/powerpoint/2010/main" val="494136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پیش از آنها در زمان خلافت، سپاه اسلام به فرماندهی </a:t>
            </a:r>
            <a:r>
              <a:rPr lang="fa-IR" smtClean="0">
                <a:cs typeface="B Nazanin" panose="00000400000000000000" pitchFamily="2" charset="-78"/>
              </a:rPr>
              <a:t>عبدالله بن دیلب بن </a:t>
            </a:r>
            <a:r>
              <a:rPr lang="fa-IR">
                <a:cs typeface="B Nazanin" panose="00000400000000000000" pitchFamily="2" charset="-78"/>
              </a:rPr>
              <a:t>ورقاء خزاعی تا طبس که </a:t>
            </a:r>
            <a:r>
              <a:rPr lang="fa-IR" smtClean="0">
                <a:cs typeface="B Nazanin" panose="00000400000000000000" pitchFamily="2" charset="-78"/>
              </a:rPr>
              <a:t>دروازه هاي جنوبی خراسان </a:t>
            </a:r>
            <a:r>
              <a:rPr lang="fa-IR">
                <a:cs typeface="B Nazanin" panose="00000400000000000000" pitchFamily="2" charset="-78"/>
              </a:rPr>
              <a:t>بود پیشروي کرده </a:t>
            </a:r>
            <a:r>
              <a:rPr lang="fa-IR" smtClean="0">
                <a:cs typeface="B Nazanin" panose="00000400000000000000" pitchFamily="2" charset="-78"/>
              </a:rPr>
              <a:t>بودند. </a:t>
            </a:r>
            <a:r>
              <a:rPr lang="fa-IR" smtClean="0">
                <a:cs typeface="B Nazanin" panose="00000400000000000000" pitchFamily="2" charset="-78"/>
              </a:rPr>
              <a:t>(15) منابعی </a:t>
            </a:r>
            <a:r>
              <a:rPr lang="fa-IR">
                <a:cs typeface="B Nazanin" panose="00000400000000000000" pitchFamily="2" charset="-78"/>
              </a:rPr>
              <a:t>چون </a:t>
            </a:r>
            <a:r>
              <a:rPr lang="fa-IR" smtClean="0">
                <a:cs typeface="B Nazanin" panose="00000400000000000000" pitchFamily="2" charset="-78"/>
              </a:rPr>
              <a:t>طبري(16) </a:t>
            </a:r>
            <a:r>
              <a:rPr lang="fa-IR">
                <a:cs typeface="B Nazanin" panose="00000400000000000000" pitchFamily="2" charset="-78"/>
              </a:rPr>
              <a:t>و</a:t>
            </a:r>
            <a:r>
              <a:rPr lang="fa-IR" smtClean="0">
                <a:cs typeface="B Nazanin" panose="00000400000000000000" pitchFamily="2" charset="-78"/>
              </a:rPr>
              <a:t> </a:t>
            </a:r>
            <a:r>
              <a:rPr lang="fa-IR">
                <a:cs typeface="B Nazanin" panose="00000400000000000000" pitchFamily="2" charset="-78"/>
              </a:rPr>
              <a:t>ابن </a:t>
            </a:r>
            <a:r>
              <a:rPr lang="fa-IR" smtClean="0">
                <a:cs typeface="B Nazanin" panose="00000400000000000000" pitchFamily="2" charset="-78"/>
              </a:rPr>
              <a:t>اثیر(17) </a:t>
            </a:r>
            <a:r>
              <a:rPr lang="fa-IR" smtClean="0">
                <a:cs typeface="B Nazanin" panose="00000400000000000000" pitchFamily="2" charset="-78"/>
              </a:rPr>
              <a:t>در </a:t>
            </a:r>
            <a:r>
              <a:rPr lang="fa-IR">
                <a:cs typeface="B Nazanin" panose="00000400000000000000" pitchFamily="2" charset="-78"/>
              </a:rPr>
              <a:t>روایات پراکنده </a:t>
            </a:r>
            <a:r>
              <a:rPr lang="fa-IR" smtClean="0">
                <a:cs typeface="B Nazanin" panose="00000400000000000000" pitchFamily="2" charset="-78"/>
              </a:rPr>
              <a:t>خود، اشاره </a:t>
            </a:r>
            <a:r>
              <a:rPr lang="fa-IR">
                <a:cs typeface="B Nazanin" panose="00000400000000000000" pitchFamily="2" charset="-78"/>
              </a:rPr>
              <a:t>به فتح خراسان در سال </a:t>
            </a:r>
            <a:r>
              <a:rPr lang="fa-IR" smtClean="0">
                <a:cs typeface="B Nazanin" panose="00000400000000000000" pitchFamily="2" charset="-78"/>
              </a:rPr>
              <a:t>22هـجری </a:t>
            </a:r>
            <a:r>
              <a:rPr lang="fa-IR">
                <a:cs typeface="B Nazanin" panose="00000400000000000000" pitchFamily="2" charset="-78"/>
              </a:rPr>
              <a:t>. دارند </a:t>
            </a:r>
            <a:r>
              <a:rPr lang="fa-IR" smtClean="0">
                <a:cs typeface="B Nazanin" panose="00000400000000000000" pitchFamily="2" charset="-78"/>
              </a:rPr>
              <a:t>اما </a:t>
            </a:r>
            <a:r>
              <a:rPr lang="fa-IR">
                <a:cs typeface="B Nazanin" panose="00000400000000000000" pitchFamily="2" charset="-78"/>
              </a:rPr>
              <a:t>مورخان بسیاري تصریح </a:t>
            </a:r>
            <a:r>
              <a:rPr lang="fa-IR" smtClean="0">
                <a:cs typeface="B Nazanin" panose="00000400000000000000" pitchFamily="2" charset="-78"/>
              </a:rPr>
              <a:t>کرده اند </a:t>
            </a:r>
            <a:r>
              <a:rPr lang="fa-IR">
                <a:cs typeface="B Nazanin" panose="00000400000000000000" pitchFamily="2" charset="-78"/>
              </a:rPr>
              <a:t>که </a:t>
            </a:r>
            <a:r>
              <a:rPr lang="fa-IR" smtClean="0">
                <a:cs typeface="B Nazanin" panose="00000400000000000000" pitchFamily="2" charset="-78"/>
              </a:rPr>
              <a:t>فتح خراسان </a:t>
            </a:r>
            <a:r>
              <a:rPr lang="fa-IR">
                <a:cs typeface="B Nazanin" panose="00000400000000000000" pitchFamily="2" charset="-78"/>
              </a:rPr>
              <a:t>به دست </a:t>
            </a:r>
            <a:r>
              <a:rPr lang="fa-IR" smtClean="0">
                <a:cs typeface="B Nazanin" panose="00000400000000000000" pitchFamily="2" charset="-78"/>
              </a:rPr>
              <a:t>عبداالله بن عامر </a:t>
            </a:r>
            <a:r>
              <a:rPr lang="fa-IR">
                <a:cs typeface="B Nazanin" panose="00000400000000000000" pitchFamily="2" charset="-78"/>
              </a:rPr>
              <a:t>و در دوران خلافت عثمان صورت گرفته است</a:t>
            </a:r>
            <a:r>
              <a:rPr lang="fa-IR" smtClean="0">
                <a:cs typeface="B Nazanin" panose="00000400000000000000" pitchFamily="2" charset="-78"/>
              </a:rPr>
              <a:t>.(18)</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181686" y="4107766"/>
            <a:ext cx="2335237" cy="104100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عبداالله بن عامر</a:t>
            </a:r>
            <a:endParaRPr lang="fa-IR"/>
          </a:p>
        </p:txBody>
      </p:sp>
    </p:spTree>
    <p:extLst>
      <p:ext uri="{BB962C8B-B14F-4D97-AF65-F5344CB8AC3E}">
        <p14:creationId xmlns:p14="http://schemas.microsoft.com/office/powerpoint/2010/main" val="2620282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سعید بن العاص </a:t>
            </a:r>
            <a:r>
              <a:rPr lang="fa-IR">
                <a:cs typeface="B Nazanin" panose="00000400000000000000" pitchFamily="2" charset="-78"/>
              </a:rPr>
              <a:t>و </a:t>
            </a:r>
            <a:r>
              <a:rPr lang="fa-IR" smtClean="0">
                <a:cs typeface="B Nazanin" panose="00000400000000000000" pitchFamily="2" charset="-78"/>
              </a:rPr>
              <a:t>عبداالله بن عامر </a:t>
            </a:r>
            <a:r>
              <a:rPr lang="fa-IR">
                <a:cs typeface="B Nazanin" panose="00000400000000000000" pitchFamily="2" charset="-78"/>
              </a:rPr>
              <a:t>از عثمان براي انجام ماموریت خود اجازه </a:t>
            </a:r>
            <a:r>
              <a:rPr lang="fa-IR" smtClean="0">
                <a:cs typeface="B Nazanin" panose="00000400000000000000" pitchFamily="2" charset="-78"/>
              </a:rPr>
              <a:t>گرفته اند </a:t>
            </a:r>
            <a:r>
              <a:rPr lang="fa-IR">
                <a:cs typeface="B Nazanin" panose="00000400000000000000" pitchFamily="2" charset="-78"/>
              </a:rPr>
              <a:t>و از دو </a:t>
            </a:r>
            <a:r>
              <a:rPr lang="fa-IR" smtClean="0">
                <a:cs typeface="B Nazanin" panose="00000400000000000000" pitchFamily="2" charset="-78"/>
              </a:rPr>
              <a:t>مسیر مختلف </a:t>
            </a:r>
            <a:r>
              <a:rPr lang="fa-IR">
                <a:cs typeface="B Nazanin" panose="00000400000000000000" pitchFamily="2" charset="-78"/>
              </a:rPr>
              <a:t>براي فتح خراسان عزیمت کردند </a:t>
            </a:r>
            <a:r>
              <a:rPr lang="fa-IR" smtClean="0">
                <a:cs typeface="B Nazanin" panose="00000400000000000000" pitchFamily="2" charset="-78"/>
              </a:rPr>
              <a:t>سعید بن </a:t>
            </a:r>
            <a:r>
              <a:rPr lang="fa-IR">
                <a:cs typeface="B Nazanin" panose="00000400000000000000" pitchFamily="2" charset="-78"/>
              </a:rPr>
              <a:t>العاص و قواي کوفی او، از طریق شمال </a:t>
            </a:r>
            <a:r>
              <a:rPr lang="fa-IR" smtClean="0">
                <a:cs typeface="B Nazanin" panose="00000400000000000000" pitchFamily="2" charset="-78"/>
              </a:rPr>
              <a:t>و از </a:t>
            </a:r>
            <a:r>
              <a:rPr lang="fa-IR">
                <a:cs typeface="B Nazanin" panose="00000400000000000000" pitchFamily="2" charset="-78"/>
              </a:rPr>
              <a:t>راه طبسین و </a:t>
            </a:r>
            <a:r>
              <a:rPr lang="fa-IR" smtClean="0">
                <a:cs typeface="B Nazanin" panose="00000400000000000000" pitchFamily="2" charset="-78"/>
              </a:rPr>
              <a:t>عبداالله بن عامر </a:t>
            </a:r>
            <a:r>
              <a:rPr lang="fa-IR">
                <a:cs typeface="B Nazanin" panose="00000400000000000000" pitchFamily="2" charset="-78"/>
              </a:rPr>
              <a:t>با لشکر بصري خود، از طریق کرمان حرکت کردند </a:t>
            </a:r>
            <a:r>
              <a:rPr lang="fa-IR" smtClean="0">
                <a:cs typeface="B Nazanin" panose="00000400000000000000" pitchFamily="2" charset="-78"/>
              </a:rPr>
              <a:t> اشاره. ای مختصر </a:t>
            </a:r>
            <a:r>
              <a:rPr lang="fa-IR">
                <a:cs typeface="B Nazanin" panose="00000400000000000000" pitchFamily="2" charset="-78"/>
              </a:rPr>
              <a:t>بر چگونگی فتح شهرهاي مهم خراسان توسط </a:t>
            </a:r>
            <a:r>
              <a:rPr lang="fa-IR" smtClean="0">
                <a:cs typeface="B Nazanin" panose="00000400000000000000" pitchFamily="2" charset="-78"/>
              </a:rPr>
              <a:t>عبداالله بن عامر </a:t>
            </a:r>
            <a:r>
              <a:rPr lang="fa-IR">
                <a:cs typeface="B Nazanin" panose="00000400000000000000" pitchFamily="2" charset="-78"/>
              </a:rPr>
              <a:t>اهمیت کار وي را </a:t>
            </a:r>
            <a:r>
              <a:rPr lang="fa-IR" smtClean="0">
                <a:cs typeface="B Nazanin" panose="00000400000000000000" pitchFamily="2" charset="-78"/>
              </a:rPr>
              <a:t>می </a:t>
            </a:r>
            <a:r>
              <a:rPr lang="fa-IR" smtClean="0">
                <a:cs typeface="B Nazanin" panose="00000400000000000000" pitchFamily="2" charset="-78"/>
              </a:rPr>
              <a:t>رساند</a:t>
            </a:r>
            <a:endParaRPr lang="fa-IR"/>
          </a:p>
        </p:txBody>
      </p:sp>
    </p:spTree>
    <p:extLst>
      <p:ext uri="{BB962C8B-B14F-4D97-AF65-F5344CB8AC3E}">
        <p14:creationId xmlns:p14="http://schemas.microsoft.com/office/powerpoint/2010/main" val="1854035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مسلمانان در مسیر حرکت خود به سوي نیشابور قاعدتاً از دو راه اصلی </a:t>
            </a:r>
            <a:r>
              <a:rPr lang="fa-IR" smtClean="0">
                <a:cs typeface="B Nazanin" panose="00000400000000000000" pitchFamily="2" charset="-78"/>
              </a:rPr>
              <a:t>می توانستند </a:t>
            </a:r>
            <a:r>
              <a:rPr lang="fa-IR">
                <a:cs typeface="B Nazanin" panose="00000400000000000000" pitchFamily="2" charset="-78"/>
              </a:rPr>
              <a:t>وارد</a:t>
            </a:r>
            <a:br>
              <a:rPr lang="fa-IR">
                <a:cs typeface="B Nazanin" panose="00000400000000000000" pitchFamily="2" charset="-78"/>
              </a:rPr>
            </a:br>
            <a:r>
              <a:rPr lang="fa-IR">
                <a:cs typeface="B Nazanin" panose="00000400000000000000" pitchFamily="2" charset="-78"/>
              </a:rPr>
              <a:t>شوند، یا از طریق طبس، قاین، ترشیز به نیشابور، و یا راهی که به بسطام از طریق کویر می-</a:t>
            </a:r>
            <a:br>
              <a:rPr lang="fa-IR">
                <a:cs typeface="B Nazanin" panose="00000400000000000000" pitchFamily="2" charset="-78"/>
              </a:rPr>
            </a:br>
            <a:r>
              <a:rPr lang="fa-IR" smtClean="0">
                <a:cs typeface="B Nazanin" panose="00000400000000000000" pitchFamily="2" charset="-78"/>
              </a:rPr>
              <a:t>گذشت </a:t>
            </a:r>
            <a:r>
              <a:rPr lang="fa-IR" b="1">
                <a:solidFill>
                  <a:srgbClr val="FF0000"/>
                </a:solidFill>
                <a:cs typeface="B Nazanin" panose="00000400000000000000" pitchFamily="2" charset="-78"/>
              </a:rPr>
              <a:t>از بسطام دو راه به نیشابور منتهی می </a:t>
            </a:r>
            <a:r>
              <a:rPr lang="fa-IR" b="1" smtClean="0">
                <a:solidFill>
                  <a:srgbClr val="FF0000"/>
                </a:solidFill>
                <a:cs typeface="B Nazanin" panose="00000400000000000000" pitchFamily="2" charset="-78"/>
              </a:rPr>
              <a:t>شد</a:t>
            </a:r>
            <a:r>
              <a:rPr lang="fa-IR" smtClean="0">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2291575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راهی در امتداد حاشیه کویر که از </a:t>
            </a:r>
            <a:r>
              <a:rPr lang="fa-IR" smtClean="0">
                <a:cs typeface="B Nazanin" panose="00000400000000000000" pitchFamily="2" charset="-78"/>
              </a:rPr>
              <a:t>سبزوار میگذشت </a:t>
            </a:r>
            <a:r>
              <a:rPr lang="fa-IR">
                <a:cs typeface="B Nazanin" panose="00000400000000000000" pitchFamily="2" charset="-78"/>
              </a:rPr>
              <a:t>و راهی که محل عبور کاروانیان از آن بوده است و فلات جوین و جاجرم در </a:t>
            </a:r>
            <a:r>
              <a:rPr lang="fa-IR" smtClean="0">
                <a:cs typeface="B Nazanin" panose="00000400000000000000" pitchFamily="2" charset="-78"/>
              </a:rPr>
              <a:t>مسیر این </a:t>
            </a:r>
            <a:r>
              <a:rPr lang="fa-IR">
                <a:cs typeface="B Nazanin" panose="00000400000000000000" pitchFamily="2" charset="-78"/>
              </a:rPr>
              <a:t>راه واقع بود</a:t>
            </a:r>
            <a:r>
              <a:rPr lang="fa-IR" smtClean="0">
                <a:cs typeface="B Nazanin" panose="00000400000000000000" pitchFamily="2" charset="-78"/>
              </a:rPr>
              <a:t>. (19) </a:t>
            </a:r>
            <a:r>
              <a:rPr lang="fa-IR" smtClean="0">
                <a:cs typeface="B Nazanin" panose="00000400000000000000" pitchFamily="2" charset="-78"/>
              </a:rPr>
              <a:t>با </a:t>
            </a:r>
            <a:r>
              <a:rPr lang="fa-IR">
                <a:cs typeface="B Nazanin" panose="00000400000000000000" pitchFamily="2" charset="-78"/>
              </a:rPr>
              <a:t>تهاجم مسلمانان به نیشابور مقاومت مردم آنجا آن هم بدون امید </a:t>
            </a:r>
            <a:r>
              <a:rPr lang="fa-IR" smtClean="0">
                <a:cs typeface="B Nazanin" panose="00000400000000000000" pitchFamily="2" charset="-78"/>
              </a:rPr>
              <a:t>به پیروزي </a:t>
            </a:r>
            <a:r>
              <a:rPr lang="fa-IR">
                <a:cs typeface="B Nazanin" panose="00000400000000000000" pitchFamily="2" charset="-78"/>
              </a:rPr>
              <a:t>نتیجه اي نداشت. به همین سبب بعد از چند ماه محاصره، پیمانی با مردم نیشابور </a:t>
            </a:r>
            <a:r>
              <a:rPr lang="fa-IR" smtClean="0">
                <a:cs typeface="B Nazanin" panose="00000400000000000000" pitchFamily="2" charset="-78"/>
              </a:rPr>
              <a:t>بسته شد </a:t>
            </a:r>
            <a:r>
              <a:rPr lang="fa-IR">
                <a:cs typeface="B Nazanin" panose="00000400000000000000" pitchFamily="2" charset="-78"/>
              </a:rPr>
              <a:t>که در آن پرداخت </a:t>
            </a:r>
            <a:r>
              <a:rPr lang="fa-IR" smtClean="0">
                <a:cs typeface="B Nazanin" panose="00000400000000000000" pitchFamily="2" charset="-78"/>
              </a:rPr>
              <a:t>یک میلیون </a:t>
            </a:r>
            <a:r>
              <a:rPr lang="fa-IR">
                <a:cs typeface="B Nazanin" panose="00000400000000000000" pitchFamily="2" charset="-78"/>
              </a:rPr>
              <a:t>درهم براي صلح از جانب آنها تعهد </a:t>
            </a:r>
            <a:r>
              <a:rPr lang="fa-IR" smtClean="0">
                <a:cs typeface="B Nazanin" panose="00000400000000000000" pitchFamily="2" charset="-78"/>
              </a:rPr>
              <a:t>شد. </a:t>
            </a:r>
            <a:r>
              <a:rPr lang="fa-IR" smtClean="0">
                <a:cs typeface="B Nazanin" panose="00000400000000000000" pitchFamily="2" charset="-78"/>
              </a:rPr>
              <a:t>(20)</a:t>
            </a:r>
            <a:endParaRPr lang="fa-IR"/>
          </a:p>
        </p:txBody>
      </p:sp>
      <p:sp>
        <p:nvSpPr>
          <p:cNvPr id="4" name="Flowchart: Process 3"/>
          <p:cNvSpPr/>
          <p:nvPr/>
        </p:nvSpPr>
        <p:spPr>
          <a:xfrm>
            <a:off x="1223889" y="4375052"/>
            <a:ext cx="2996419" cy="1041010"/>
          </a:xfrm>
          <a:prstGeom prst="flowChart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پرداخت یک میلیون درهم</a:t>
            </a:r>
            <a:endParaRPr lang="fa-IR"/>
          </a:p>
        </p:txBody>
      </p:sp>
    </p:spTree>
    <p:extLst>
      <p:ext uri="{BB962C8B-B14F-4D97-AF65-F5344CB8AC3E}">
        <p14:creationId xmlns:p14="http://schemas.microsoft.com/office/powerpoint/2010/main" val="3356397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a:t>
            </a:r>
            <a:r>
              <a:rPr lang="fa-IR" smtClean="0">
                <a:cs typeface="B Nazanin" panose="00000400000000000000" pitchFamily="2" charset="-78"/>
              </a:rPr>
              <a:t>مورد چگونگی </a:t>
            </a:r>
            <a:r>
              <a:rPr lang="fa-IR">
                <a:cs typeface="B Nazanin" panose="00000400000000000000" pitchFamily="2" charset="-78"/>
              </a:rPr>
              <a:t>این فتح </a:t>
            </a:r>
            <a:r>
              <a:rPr lang="fa-IR" smtClean="0">
                <a:cs typeface="B Nazanin" panose="00000400000000000000" pitchFamily="2" charset="-78"/>
              </a:rPr>
              <a:t>آورده اند</a:t>
            </a:r>
            <a:r>
              <a:rPr lang="fa-IR">
                <a:cs typeface="B Nazanin" panose="00000400000000000000" pitchFamily="2" charset="-78"/>
              </a:rPr>
              <a:t>، محاصره شهر ماهها به طول انجامید و سردي هوا باعث شده </a:t>
            </a:r>
            <a:r>
              <a:rPr lang="fa-IR" smtClean="0">
                <a:cs typeface="B Nazanin" panose="00000400000000000000" pitchFamily="2" charset="-78"/>
              </a:rPr>
              <a:t>بود مسلمانان </a:t>
            </a:r>
            <a:r>
              <a:rPr lang="fa-IR">
                <a:cs typeface="B Nazanin" panose="00000400000000000000" pitchFamily="2" charset="-78"/>
              </a:rPr>
              <a:t>بر شدت حملات خود بیافزایند حتی به فکر ترك محاصره نیز بودند که یکی </a:t>
            </a:r>
            <a:r>
              <a:rPr lang="fa-IR" smtClean="0">
                <a:cs typeface="B Nazanin" panose="00000400000000000000" pitchFamily="2" charset="-78"/>
              </a:rPr>
              <a:t>از نگهبانان</a:t>
            </a:r>
            <a:r>
              <a:rPr lang="fa-IR">
                <a:cs typeface="B Nazanin" panose="00000400000000000000" pitchFamily="2" charset="-78"/>
              </a:rPr>
              <a:t>، دروازه شهر را شبانه به روي مسلمانان گشود، تا سپاهیان به صلح وارد شهر </a:t>
            </a:r>
            <a:r>
              <a:rPr lang="fa-IR" smtClean="0">
                <a:cs typeface="B Nazanin" panose="00000400000000000000" pitchFamily="2" charset="-78"/>
              </a:rPr>
              <a:t>شوند(21) </a:t>
            </a:r>
            <a:r>
              <a:rPr lang="fa-IR" smtClean="0">
                <a:cs typeface="B Nazanin" panose="00000400000000000000" pitchFamily="2" charset="-78"/>
              </a:rPr>
              <a:t>در </a:t>
            </a:r>
            <a:r>
              <a:rPr lang="fa-IR">
                <a:cs typeface="B Nazanin" panose="00000400000000000000" pitchFamily="2" charset="-78"/>
              </a:rPr>
              <a:t>هنگام فتح نیشابور </a:t>
            </a:r>
            <a:r>
              <a:rPr lang="fa-IR" smtClean="0">
                <a:cs typeface="B Nazanin" panose="00000400000000000000" pitchFamily="2" charset="-78"/>
              </a:rPr>
              <a:t>عبداالله بن عامر </a:t>
            </a:r>
            <a:r>
              <a:rPr lang="fa-IR">
                <a:cs typeface="B Nazanin" panose="00000400000000000000" pitchFamily="2" charset="-78"/>
              </a:rPr>
              <a:t>آتشکده </a:t>
            </a:r>
            <a:r>
              <a:rPr lang="fa-IR" smtClean="0">
                <a:cs typeface="B Nazanin" panose="00000400000000000000" pitchFamily="2" charset="-78"/>
              </a:rPr>
              <a:t>قهندز </a:t>
            </a:r>
            <a:r>
              <a:rPr lang="fa-IR">
                <a:cs typeface="B Nazanin" panose="00000400000000000000" pitchFamily="2" charset="-78"/>
              </a:rPr>
              <a:t>را خراب کرد و به جاي آن مسجد </a:t>
            </a:r>
            <a:r>
              <a:rPr lang="fa-IR" smtClean="0">
                <a:cs typeface="B Nazanin" panose="00000400000000000000" pitchFamily="2" charset="-78"/>
              </a:rPr>
              <a:t>جامع ساخت </a:t>
            </a:r>
            <a:r>
              <a:rPr lang="fa-IR">
                <a:cs typeface="B Nazanin" panose="00000400000000000000" pitchFamily="2" charset="-78"/>
              </a:rPr>
              <a:t>و چون نوبت به این </a:t>
            </a:r>
            <a:r>
              <a:rPr lang="fa-IR" smtClean="0">
                <a:cs typeface="B Nazanin" panose="00000400000000000000" pitchFamily="2" charset="-78"/>
              </a:rPr>
              <a:t>آتشکده </a:t>
            </a:r>
            <a:r>
              <a:rPr lang="fa-IR">
                <a:cs typeface="B Nazanin" panose="00000400000000000000" pitchFamily="2" charset="-78"/>
              </a:rPr>
              <a:t>رسید کسان کنارنگ آمدند، گفتند </a:t>
            </a:r>
            <a:r>
              <a:rPr lang="fa-IR" b="1">
                <a:solidFill>
                  <a:srgbClr val="FF0000"/>
                </a:solidFill>
                <a:cs typeface="B Nazanin" panose="00000400000000000000" pitchFamily="2" charset="-78"/>
              </a:rPr>
              <a:t>جزیه قبول </a:t>
            </a:r>
            <a:r>
              <a:rPr lang="fa-IR" b="1" smtClean="0">
                <a:solidFill>
                  <a:srgbClr val="FF0000"/>
                </a:solidFill>
                <a:cs typeface="B Nazanin" panose="00000400000000000000" pitchFamily="2" charset="-78"/>
              </a:rPr>
              <a:t>کرده ایم تا آتشکده </a:t>
            </a:r>
            <a:r>
              <a:rPr lang="fa-IR" b="1">
                <a:solidFill>
                  <a:srgbClr val="FF0000"/>
                </a:solidFill>
                <a:cs typeface="B Nazanin" panose="00000400000000000000" pitchFamily="2" charset="-78"/>
              </a:rPr>
              <a:t>ایشان خراب </a:t>
            </a:r>
            <a:r>
              <a:rPr lang="fa-IR" b="1" smtClean="0">
                <a:solidFill>
                  <a:srgbClr val="FF0000"/>
                </a:solidFill>
                <a:cs typeface="B Nazanin" panose="00000400000000000000" pitchFamily="2" charset="-78"/>
              </a:rPr>
              <a:t>نشود</a:t>
            </a:r>
          </a:p>
          <a:p>
            <a:pPr algn="just"/>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543583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عبداالله ابن عامر </a:t>
            </a:r>
            <a:r>
              <a:rPr lang="fa-IR">
                <a:cs typeface="B Nazanin" panose="00000400000000000000" pitchFamily="2" charset="-78"/>
              </a:rPr>
              <a:t>ایشان را دور از جامع مکانی تعیین کرد آنجا کوچه آتشکده </a:t>
            </a:r>
            <a:r>
              <a:rPr lang="fa-IR" smtClean="0">
                <a:cs typeface="B Nazanin" panose="00000400000000000000" pitchFamily="2" charset="-78"/>
              </a:rPr>
              <a:t>گفتندي (22) عبداالله </a:t>
            </a:r>
            <a:r>
              <a:rPr lang="fa-IR" smtClean="0">
                <a:cs typeface="B Nazanin" panose="00000400000000000000" pitchFamily="2" charset="-78"/>
              </a:rPr>
              <a:t>بن عامر </a:t>
            </a:r>
            <a:r>
              <a:rPr lang="fa-IR">
                <a:cs typeface="B Nazanin" panose="00000400000000000000" pitchFamily="2" charset="-78"/>
              </a:rPr>
              <a:t>پس از تصرف نیشابور </a:t>
            </a:r>
            <a:r>
              <a:rPr lang="fa-IR" smtClean="0">
                <a:cs typeface="B Nazanin" panose="00000400000000000000" pitchFamily="2" charset="-78"/>
              </a:rPr>
              <a:t>قیس بن هیثم </a:t>
            </a:r>
            <a:r>
              <a:rPr lang="fa-IR">
                <a:cs typeface="B Nazanin" panose="00000400000000000000" pitchFamily="2" charset="-78"/>
              </a:rPr>
              <a:t>سلمی را بر نیشابور گماشت و سپاهیانش را به سه گروه تقسیم کرد تا به پیشروي خود در خاك خراسان ادامه </a:t>
            </a:r>
            <a:r>
              <a:rPr lang="fa-IR" smtClean="0">
                <a:cs typeface="B Nazanin" panose="00000400000000000000" pitchFamily="2" charset="-78"/>
              </a:rPr>
              <a:t>دهند </a:t>
            </a:r>
            <a:r>
              <a:rPr lang="fa-IR">
                <a:cs typeface="B Nazanin" panose="00000400000000000000" pitchFamily="2" charset="-78"/>
              </a:rPr>
              <a:t>گروهی به سرداري </a:t>
            </a:r>
            <a:r>
              <a:rPr lang="fa-IR" smtClean="0">
                <a:cs typeface="B Nazanin" panose="00000400000000000000" pitchFamily="2" charset="-78"/>
              </a:rPr>
              <a:t>عبداالله بن  حازم </a:t>
            </a:r>
            <a:r>
              <a:rPr lang="fa-IR">
                <a:cs typeface="B Nazanin" panose="00000400000000000000" pitchFamily="2" charset="-78"/>
              </a:rPr>
              <a:t>به سوي </a:t>
            </a:r>
            <a:r>
              <a:rPr lang="fa-IR" smtClean="0">
                <a:cs typeface="B Nazanin" panose="00000400000000000000" pitchFamily="2" charset="-78"/>
              </a:rPr>
              <a:t>سرخس(23) </a:t>
            </a:r>
            <a:r>
              <a:rPr lang="fa-IR" smtClean="0">
                <a:cs typeface="B Nazanin" panose="00000400000000000000" pitchFamily="2" charset="-78"/>
              </a:rPr>
              <a:t>و </a:t>
            </a:r>
            <a:r>
              <a:rPr lang="fa-IR">
                <a:cs typeface="B Nazanin" panose="00000400000000000000" pitchFamily="2" charset="-78"/>
              </a:rPr>
              <a:t>گروهی نیز به سوي هرات، و با خود مابقی سپاه از پی آنها روان شد. عامر نیز براي آنکه بتواند به جانب مرو پیشروي کند با </a:t>
            </a:r>
            <a:r>
              <a:rPr lang="fa-IR" smtClean="0">
                <a:cs typeface="B Nazanin" panose="00000400000000000000" pitchFamily="2" charset="-78"/>
              </a:rPr>
              <a:t>کناارنگ </a:t>
            </a:r>
            <a:r>
              <a:rPr lang="fa-IR">
                <a:cs typeface="B Nazanin" panose="00000400000000000000" pitchFamily="2" charset="-78"/>
              </a:rPr>
              <a:t>محلی توس صلح کرد. </a:t>
            </a:r>
            <a:r>
              <a:rPr lang="fa-IR" smtClean="0">
                <a:cs typeface="B Nazanin" panose="00000400000000000000" pitchFamily="2" charset="-78"/>
              </a:rPr>
              <a:t>(24)</a:t>
            </a:r>
            <a:endParaRPr lang="fa-IR"/>
          </a:p>
        </p:txBody>
      </p:sp>
      <p:sp>
        <p:nvSpPr>
          <p:cNvPr id="4" name="Flowchart: Alternate Process 3"/>
          <p:cNvSpPr/>
          <p:nvPr/>
        </p:nvSpPr>
        <p:spPr>
          <a:xfrm>
            <a:off x="838200" y="4403188"/>
            <a:ext cx="3291840" cy="112541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قیس بن هیثم سلمی</a:t>
            </a:r>
            <a:endParaRPr lang="fa-IR"/>
          </a:p>
        </p:txBody>
      </p:sp>
    </p:spTree>
    <p:extLst>
      <p:ext uri="{BB962C8B-B14F-4D97-AF65-F5344CB8AC3E}">
        <p14:creationId xmlns:p14="http://schemas.microsoft.com/office/powerpoint/2010/main" val="1752552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a:t>
            </a:r>
            <a:r>
              <a:rPr lang="fa-IR">
                <a:cs typeface="B Nazanin" panose="00000400000000000000" pitchFamily="2" charset="-78"/>
              </a:rPr>
              <a:t>مسیر حرکت </a:t>
            </a:r>
            <a:r>
              <a:rPr lang="fa-IR" smtClean="0">
                <a:cs typeface="B Nazanin" panose="00000400000000000000" pitchFamily="2" charset="-78"/>
              </a:rPr>
              <a:t>عبدالله بن حازم </a:t>
            </a:r>
            <a:r>
              <a:rPr lang="fa-IR">
                <a:cs typeface="B Nazanin" panose="00000400000000000000" pitchFamily="2" charset="-78"/>
              </a:rPr>
              <a:t>مردم نسا ابیورد </a:t>
            </a:r>
            <a:r>
              <a:rPr lang="fa-IR" smtClean="0">
                <a:cs typeface="B Nazanin" panose="00000400000000000000" pitchFamily="2" charset="-78"/>
              </a:rPr>
              <a:t>و </a:t>
            </a:r>
            <a:r>
              <a:rPr lang="fa-IR" smtClean="0">
                <a:cs typeface="B Nazanin" panose="00000400000000000000" pitchFamily="2" charset="-78"/>
              </a:rPr>
              <a:t>سرخس </a:t>
            </a:r>
            <a:r>
              <a:rPr lang="fa-IR">
                <a:cs typeface="B Nazanin" panose="00000400000000000000" pitchFamily="2" charset="-78"/>
              </a:rPr>
              <a:t>هر کدام با پرداخت مبلغی به مصالحه تن دادند. بنابر روایتی، حاکم هرات نیز خود </a:t>
            </a:r>
            <a:r>
              <a:rPr lang="fa-IR" smtClean="0">
                <a:cs typeface="B Nazanin" panose="00000400000000000000" pitchFamily="2" charset="-78"/>
              </a:rPr>
              <a:t>به نزد ابن عامر </a:t>
            </a:r>
            <a:r>
              <a:rPr lang="fa-IR">
                <a:cs typeface="B Nazanin" panose="00000400000000000000" pitchFamily="2" charset="-78"/>
              </a:rPr>
              <a:t>رفت و با او </a:t>
            </a:r>
            <a:r>
              <a:rPr lang="fa-IR" smtClean="0">
                <a:cs typeface="B Nazanin" panose="00000400000000000000" pitchFamily="2" charset="-78"/>
              </a:rPr>
              <a:t>مصالحه </a:t>
            </a:r>
            <a:r>
              <a:rPr lang="fa-IR">
                <a:cs typeface="B Nazanin" panose="00000400000000000000" pitchFamily="2" charset="-78"/>
              </a:rPr>
              <a:t>نمود به روایتی دیگر پس از درگیري و نبرد میان دو </a:t>
            </a:r>
            <a:r>
              <a:rPr lang="fa-IR" smtClean="0">
                <a:cs typeface="B Nazanin" panose="00000400000000000000" pitchFamily="2" charset="-78"/>
              </a:rPr>
              <a:t>گروه، اهالی </a:t>
            </a:r>
            <a:r>
              <a:rPr lang="fa-IR">
                <a:cs typeface="B Nazanin" panose="00000400000000000000" pitchFamily="2" charset="-78"/>
              </a:rPr>
              <a:t>منطقه با پرداخت </a:t>
            </a:r>
            <a:r>
              <a:rPr lang="fa-IR" smtClean="0">
                <a:cs typeface="B Nazanin" panose="00000400000000000000" pitchFamily="2" charset="-78"/>
              </a:rPr>
              <a:t>دو میلیون دویست و هزار درهم </a:t>
            </a:r>
            <a:r>
              <a:rPr lang="fa-IR">
                <a:cs typeface="B Nazanin" panose="00000400000000000000" pitchFamily="2" charset="-78"/>
              </a:rPr>
              <a:t>در مورد هرات، بوشنگ و بادغیس </a:t>
            </a:r>
            <a:r>
              <a:rPr lang="fa-IR" smtClean="0">
                <a:cs typeface="B Nazanin" panose="00000400000000000000" pitchFamily="2" charset="-78"/>
              </a:rPr>
              <a:t>به اعراب </a:t>
            </a:r>
            <a:r>
              <a:rPr lang="fa-IR">
                <a:cs typeface="B Nazanin" panose="00000400000000000000" pitchFamily="2" charset="-78"/>
              </a:rPr>
              <a:t>با آنها صلح کردند. </a:t>
            </a:r>
            <a:r>
              <a:rPr lang="fa-IR" smtClean="0">
                <a:cs typeface="B Nazanin" panose="00000400000000000000" pitchFamily="2" charset="-78"/>
              </a:rPr>
              <a:t>(25) بعد </a:t>
            </a:r>
            <a:r>
              <a:rPr lang="fa-IR">
                <a:cs typeface="B Nazanin" panose="00000400000000000000" pitchFamily="2" charset="-78"/>
              </a:rPr>
              <a:t>از هرات، مرو و اطراف آن با صلح گشوده شد و مسلمین </a:t>
            </a:r>
            <a:r>
              <a:rPr lang="fa-IR" smtClean="0">
                <a:cs typeface="B Nazanin" panose="00000400000000000000" pitchFamily="2" charset="-78"/>
              </a:rPr>
              <a:t>از سمت </a:t>
            </a:r>
            <a:r>
              <a:rPr lang="fa-IR">
                <a:cs typeface="B Nazanin" panose="00000400000000000000" pitchFamily="2" charset="-78"/>
              </a:rPr>
              <a:t>شمال به سوي مرو -الرود که یکی از شهرهاي آباد ربع مرو خراسان بود </a:t>
            </a:r>
            <a:r>
              <a:rPr lang="fa-IR" smtClean="0">
                <a:cs typeface="B Nazanin" panose="00000400000000000000" pitchFamily="2" charset="-78"/>
              </a:rPr>
              <a:t>کردند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04442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چکیده</a:t>
            </a:r>
            <a:r>
              <a:rPr lang="fa-IR" smtClean="0">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 پیروزي اعراب مسلمان در جنگ نهاوند یزدگرد پادشاه ساسانی دیگر فرصت نیافت</a:t>
            </a:r>
            <a:br>
              <a:rPr lang="fa-IR">
                <a:cs typeface="B Nazanin" panose="00000400000000000000" pitchFamily="2" charset="-78"/>
              </a:rPr>
            </a:br>
            <a:r>
              <a:rPr lang="fa-IR">
                <a:cs typeface="B Nazanin" panose="00000400000000000000" pitchFamily="2" charset="-78"/>
              </a:rPr>
              <a:t>نیروهاي خود را براي مقابله با مسلمانان سامان بخشد وي </a:t>
            </a:r>
            <a:r>
              <a:rPr lang="fa-IR" smtClean="0">
                <a:cs typeface="B Nazanin" panose="00000400000000000000" pitchFamily="2" charset="-78"/>
              </a:rPr>
              <a:t>علی </a:t>
            </a:r>
            <a:r>
              <a:rPr lang="fa-IR">
                <a:cs typeface="B Nazanin" panose="00000400000000000000" pitchFamily="2" charset="-78"/>
              </a:rPr>
              <a:t>رغم دعوت حاکم طبرستان</a:t>
            </a:r>
            <a:br>
              <a:rPr lang="fa-IR">
                <a:cs typeface="B Nazanin" panose="00000400000000000000" pitchFamily="2" charset="-78"/>
              </a:rPr>
            </a:br>
            <a:r>
              <a:rPr lang="fa-IR" smtClean="0">
                <a:cs typeface="B Nazanin" panose="00000400000000000000" pitchFamily="2" charset="-78"/>
              </a:rPr>
              <a:t>براي گرفتن پناه </a:t>
            </a:r>
            <a:r>
              <a:rPr lang="fa-IR">
                <a:cs typeface="B Nazanin" panose="00000400000000000000" pitchFamily="2" charset="-78"/>
              </a:rPr>
              <a:t>در آن سرزمین راهی خراسان گردید. خراسان سرزمین بزرگ و همواري بود</a:t>
            </a:r>
            <a:br>
              <a:rPr lang="fa-IR">
                <a:cs typeface="B Nazanin" panose="00000400000000000000" pitchFamily="2" charset="-78"/>
              </a:rPr>
            </a:br>
            <a:r>
              <a:rPr lang="fa-IR">
                <a:cs typeface="B Nazanin" panose="00000400000000000000" pitchFamily="2" charset="-78"/>
              </a:rPr>
              <a:t>که راه فرار به سوي ترکان را براي یزدگرد در صورت ضرورت مهیا ساخت. وي </a:t>
            </a:r>
            <a:r>
              <a:rPr lang="fa-IR" smtClean="0">
                <a:cs typeface="B Nazanin" panose="00000400000000000000" pitchFamily="2" charset="-78"/>
              </a:rPr>
              <a:t>همچنین درصدد </a:t>
            </a:r>
            <a:r>
              <a:rPr lang="fa-IR">
                <a:cs typeface="B Nazanin" panose="00000400000000000000" pitchFamily="2" charset="-78"/>
              </a:rPr>
              <a:t>بود با کمک نیروي ترکان در مقابل مسلمانان </a:t>
            </a:r>
            <a:r>
              <a:rPr lang="fa-IR" smtClean="0">
                <a:cs typeface="B Nazanin" panose="00000400000000000000" pitchFamily="2" charset="-78"/>
              </a:rPr>
              <a:t>بایستد </a:t>
            </a:r>
            <a:r>
              <a:rPr lang="fa-IR">
                <a:cs typeface="B Nazanin" panose="00000400000000000000" pitchFamily="2" charset="-78"/>
              </a:rPr>
              <a:t>احساس خطر از </a:t>
            </a:r>
            <a:r>
              <a:rPr lang="fa-IR" smtClean="0">
                <a:cs typeface="B Nazanin" panose="00000400000000000000" pitchFamily="2" charset="-78"/>
              </a:rPr>
              <a:t>زنده بودن</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یزدگرد مسلمانان را با انگیزه بیشتري به فتح خراسان سوق داد.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209822" y="4684542"/>
            <a:ext cx="4557932" cy="99880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احساس خطر از زنده بودن</a:t>
            </a:r>
            <a:br>
              <a:rPr lang="fa-IR" sz="2800">
                <a:solidFill>
                  <a:prstClr val="black"/>
                </a:solidFill>
                <a:cs typeface="B Nazanin" panose="00000400000000000000" pitchFamily="2" charset="-78"/>
              </a:rPr>
            </a:br>
            <a:r>
              <a:rPr lang="fa-IR" sz="2800">
                <a:solidFill>
                  <a:prstClr val="black"/>
                </a:solidFill>
                <a:cs typeface="B Nazanin" panose="00000400000000000000" pitchFamily="2" charset="-78"/>
              </a:rPr>
              <a:t>یزدگرد</a:t>
            </a:r>
            <a:endParaRPr lang="fa-IR"/>
          </a:p>
        </p:txBody>
      </p:sp>
    </p:spTree>
    <p:extLst>
      <p:ext uri="{BB962C8B-B14F-4D97-AF65-F5344CB8AC3E}">
        <p14:creationId xmlns:p14="http://schemas.microsoft.com/office/powerpoint/2010/main" val="3356652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فرماندهی کل این سپاه </a:t>
            </a:r>
            <a:r>
              <a:rPr lang="fa-IR" smtClean="0">
                <a:cs typeface="B Nazanin" panose="00000400000000000000" pitchFamily="2" charset="-78"/>
              </a:rPr>
              <a:t>پنج هزار نفري </a:t>
            </a:r>
            <a:r>
              <a:rPr lang="fa-IR">
                <a:cs typeface="B Nazanin" panose="00000400000000000000" pitchFamily="2" charset="-78"/>
              </a:rPr>
              <a:t>را احنف قیسبن ، بر عهده داشت احنف بعد از چند روز</a:t>
            </a:r>
            <a:br>
              <a:rPr lang="fa-IR">
                <a:cs typeface="B Nazanin" panose="00000400000000000000" pitchFamily="2" charset="-78"/>
              </a:rPr>
            </a:br>
            <a:r>
              <a:rPr lang="fa-IR">
                <a:cs typeface="B Nazanin" panose="00000400000000000000" pitchFamily="2" charset="-78"/>
              </a:rPr>
              <a:t>محاصره با قرار پرداخت </a:t>
            </a:r>
            <a:r>
              <a:rPr lang="fa-IR" smtClean="0">
                <a:cs typeface="B Nazanin" panose="00000400000000000000" pitchFamily="2" charset="-78"/>
              </a:rPr>
              <a:t>شصت هزار درهم </a:t>
            </a:r>
            <a:r>
              <a:rPr lang="fa-IR">
                <a:cs typeface="B Nazanin" panose="00000400000000000000" pitchFamily="2" charset="-78"/>
              </a:rPr>
              <a:t>با آنها </a:t>
            </a:r>
            <a:r>
              <a:rPr lang="fa-IR" smtClean="0">
                <a:cs typeface="B Nazanin" panose="00000400000000000000" pitchFamily="2" charset="-78"/>
              </a:rPr>
              <a:t>نیز صلح </a:t>
            </a:r>
            <a:r>
              <a:rPr lang="fa-IR">
                <a:cs typeface="B Nazanin" panose="00000400000000000000" pitchFamily="2" charset="-78"/>
              </a:rPr>
              <a:t>کرد پس از فتح مروالرود، مردمان</a:t>
            </a:r>
            <a:br>
              <a:rPr lang="fa-IR">
                <a:cs typeface="B Nazanin" panose="00000400000000000000" pitchFamily="2" charset="-78"/>
              </a:rPr>
            </a:br>
            <a:r>
              <a:rPr lang="fa-IR">
                <a:cs typeface="B Nazanin" panose="00000400000000000000" pitchFamily="2" charset="-78"/>
              </a:rPr>
              <a:t>مناطق جوزجان، طخارستان و نیروهاي کمکی آن سوي جیحون، یعنی </a:t>
            </a:r>
            <a:r>
              <a:rPr lang="fa-IR" smtClean="0">
                <a:cs typeface="B Nazanin" panose="00000400000000000000" pitchFamily="2" charset="-78"/>
              </a:rPr>
              <a:t>منطقه ي </a:t>
            </a:r>
            <a:r>
              <a:rPr lang="fa-IR">
                <a:cs typeface="B Nazanin" panose="00000400000000000000" pitchFamily="2" charset="-78"/>
              </a:rPr>
              <a:t>چغانیان در</a:t>
            </a:r>
            <a:br>
              <a:rPr lang="fa-IR">
                <a:cs typeface="B Nazanin" panose="00000400000000000000" pitchFamily="2" charset="-78"/>
              </a:rPr>
            </a:br>
            <a:r>
              <a:rPr lang="fa-IR">
                <a:cs typeface="B Nazanin" panose="00000400000000000000" pitchFamily="2" charset="-78"/>
              </a:rPr>
              <a:t>لشکري متشکل از سی هزار نفر به نبرد با مسلمانان شتافتند این نبرد </a:t>
            </a:r>
            <a:r>
              <a:rPr lang="fa-IR" smtClean="0">
                <a:cs typeface="B Nazanin" panose="00000400000000000000" pitchFamily="2" charset="-78"/>
              </a:rPr>
              <a:t>مدت </a:t>
            </a:r>
            <a:r>
              <a:rPr lang="fa-IR">
                <a:cs typeface="B Nazanin" panose="00000400000000000000" pitchFamily="2" charset="-78"/>
              </a:rPr>
              <a:t>ها بدون موفقیت</a:t>
            </a:r>
            <a:br>
              <a:rPr lang="fa-IR">
                <a:cs typeface="B Nazanin" panose="00000400000000000000" pitchFamily="2" charset="-78"/>
              </a:rPr>
            </a:br>
            <a:r>
              <a:rPr lang="fa-IR">
                <a:cs typeface="B Nazanin" panose="00000400000000000000" pitchFamily="2" charset="-78"/>
              </a:rPr>
              <a:t>براي دو سپاه ادامه داشت تا اینکه سرانجام احنف پیروز شد و </a:t>
            </a:r>
            <a:r>
              <a:rPr lang="fa-IR" smtClean="0">
                <a:cs typeface="B Nazanin" panose="00000400000000000000" pitchFamily="2" charset="-78"/>
              </a:rPr>
              <a:t>منطقه ي </a:t>
            </a:r>
            <a:r>
              <a:rPr lang="fa-IR">
                <a:cs typeface="B Nazanin" panose="00000400000000000000" pitchFamily="2" charset="-78"/>
              </a:rPr>
              <a:t>جوزجان را نیز فتح</a:t>
            </a:r>
            <a:br>
              <a:rPr lang="fa-IR">
                <a:cs typeface="B Nazanin" panose="00000400000000000000" pitchFamily="2" charset="-78"/>
              </a:rPr>
            </a:br>
            <a:r>
              <a:rPr lang="fa-IR">
                <a:cs typeface="B Nazanin" panose="00000400000000000000" pitchFamily="2" charset="-78"/>
              </a:rPr>
              <a:t>.کرد </a:t>
            </a:r>
            <a:r>
              <a:rPr lang="fa-IR" smtClean="0">
                <a:cs typeface="B Nazanin" panose="00000400000000000000" pitchFamily="2" charset="-78"/>
              </a:rPr>
              <a:t>(26) احنف </a:t>
            </a:r>
            <a:r>
              <a:rPr lang="fa-IR" smtClean="0">
                <a:cs typeface="B Nazanin" panose="00000400000000000000" pitchFamily="2" charset="-78"/>
              </a:rPr>
              <a:t>بن </a:t>
            </a:r>
            <a:r>
              <a:rPr lang="fa-IR">
                <a:cs typeface="B Nazanin" panose="00000400000000000000" pitchFamily="2" charset="-78"/>
              </a:rPr>
              <a:t>قیس بعد از این پیروزي طالقان را به صلح گشود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091734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مسلمانان بعد از </a:t>
            </a:r>
            <a:r>
              <a:rPr lang="fa-IR" smtClean="0">
                <a:cs typeface="B Nazanin" panose="00000400000000000000" pitchFamily="2" charset="-78"/>
              </a:rPr>
              <a:t>این پیروزيها </a:t>
            </a:r>
            <a:r>
              <a:rPr lang="fa-IR">
                <a:cs typeface="B Nazanin" panose="00000400000000000000" pitchFamily="2" charset="-78"/>
              </a:rPr>
              <a:t>عازم شهر بلخ شدند و با مصالحه و دریافت چهارصد و یا </a:t>
            </a:r>
            <a:r>
              <a:rPr lang="fa-IR" smtClean="0">
                <a:cs typeface="B Nazanin" panose="00000400000000000000" pitchFamily="2" charset="-78"/>
              </a:rPr>
              <a:t>هفتصدهزاردرهم  با ابن احنف صلح کردند وی، </a:t>
            </a:r>
            <a:r>
              <a:rPr lang="fa-IR">
                <a:cs typeface="B Nazanin" panose="00000400000000000000" pitchFamily="2" charset="-78"/>
              </a:rPr>
              <a:t>متشمس را بر آن شهر گماشت و خود به خوارزم رفت، ولی </a:t>
            </a:r>
            <a:r>
              <a:rPr lang="fa-IR" smtClean="0">
                <a:cs typeface="B Nazanin" panose="00000400000000000000" pitchFamily="2" charset="-78"/>
              </a:rPr>
              <a:t>نتوانست </a:t>
            </a:r>
            <a:r>
              <a:rPr lang="fa-IR">
                <a:cs typeface="B Nazanin" panose="00000400000000000000" pitchFamily="2" charset="-78"/>
              </a:rPr>
              <a:t>آن را بگشاید هنگامی که احنف به سوي بلخ بازگشت مصادف با جشن مهرگان بود و </a:t>
            </a:r>
            <a:r>
              <a:rPr lang="fa-IR" smtClean="0">
                <a:cs typeface="B Nazanin" panose="00000400000000000000" pitchFamily="2" charset="-78"/>
              </a:rPr>
              <a:t>مردم به </a:t>
            </a:r>
            <a:r>
              <a:rPr lang="fa-IR">
                <a:cs typeface="B Nazanin" panose="00000400000000000000" pitchFamily="2" charset="-78"/>
              </a:rPr>
              <a:t>همین مناسبت براي او </a:t>
            </a:r>
            <a:r>
              <a:rPr lang="fa-IR" smtClean="0">
                <a:cs typeface="B Nazanin" panose="00000400000000000000" pitchFamily="2" charset="-78"/>
              </a:rPr>
              <a:t>ارمغان هاي </a:t>
            </a:r>
            <a:r>
              <a:rPr lang="fa-IR">
                <a:cs typeface="B Nazanin" panose="00000400000000000000" pitchFamily="2" charset="-78"/>
              </a:rPr>
              <a:t>فراوان </a:t>
            </a:r>
            <a:r>
              <a:rPr lang="fa-IR" smtClean="0">
                <a:cs typeface="B Nazanin" panose="00000400000000000000" pitchFamily="2" charset="-78"/>
              </a:rPr>
              <a:t>آوردند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001527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 وي آن ارمغانها را براي </a:t>
            </a:r>
            <a:r>
              <a:rPr lang="fa-IR" smtClean="0">
                <a:cs typeface="B Nazanin" panose="00000400000000000000" pitchFamily="2" charset="-78"/>
              </a:rPr>
              <a:t>ابن عامر .فرستاد </a:t>
            </a:r>
            <a:r>
              <a:rPr lang="fa-IR" smtClean="0">
                <a:cs typeface="B Nazanin" panose="00000400000000000000" pitchFamily="2" charset="-78"/>
              </a:rPr>
              <a:t>(27) آنچه </a:t>
            </a:r>
            <a:r>
              <a:rPr lang="fa-IR">
                <a:cs typeface="B Nazanin" panose="00000400000000000000" pitchFamily="2" charset="-78"/>
              </a:rPr>
              <a:t>منابع، پیرامون فتوحات مسلمانان توسط </a:t>
            </a:r>
            <a:r>
              <a:rPr lang="fa-IR" smtClean="0">
                <a:cs typeface="B Nazanin" panose="00000400000000000000" pitchFamily="2" charset="-78"/>
              </a:rPr>
              <a:t>ابن عامر </a:t>
            </a:r>
            <a:r>
              <a:rPr lang="fa-IR">
                <a:cs typeface="B Nazanin" panose="00000400000000000000" pitchFamily="2" charset="-78"/>
              </a:rPr>
              <a:t>در خراسان گزارش </a:t>
            </a:r>
            <a:r>
              <a:rPr lang="fa-IR" smtClean="0">
                <a:cs typeface="B Nazanin" panose="00000400000000000000" pitchFamily="2" charset="-78"/>
              </a:rPr>
              <a:t>داده اند</a:t>
            </a:r>
            <a:r>
              <a:rPr lang="fa-IR">
                <a:cs typeface="B Nazanin" panose="00000400000000000000" pitchFamily="2" charset="-78"/>
              </a:rPr>
              <a:t>، </a:t>
            </a:r>
            <a:r>
              <a:rPr lang="fa-IR" smtClean="0">
                <a:cs typeface="B Nazanin" panose="00000400000000000000" pitchFamily="2" charset="-78"/>
              </a:rPr>
              <a:t>تا منطقه </a:t>
            </a:r>
            <a:r>
              <a:rPr lang="fa-IR">
                <a:cs typeface="B Nazanin" panose="00000400000000000000" pitchFamily="2" charset="-78"/>
              </a:rPr>
              <a:t>بلخ بوده است. هیچ یک از مورخان به عبور مسلمانان از رود جیحون در زمان </a:t>
            </a:r>
            <a:r>
              <a:rPr lang="fa-IR" smtClean="0">
                <a:cs typeface="B Nazanin" panose="00000400000000000000" pitchFamily="2" charset="-78"/>
              </a:rPr>
              <a:t>خلافت عثمان </a:t>
            </a:r>
            <a:r>
              <a:rPr lang="fa-IR">
                <a:cs typeface="B Nazanin" panose="00000400000000000000" pitchFamily="2" charset="-78"/>
              </a:rPr>
              <a:t>اشاره </a:t>
            </a:r>
            <a:r>
              <a:rPr lang="fa-IR" smtClean="0">
                <a:cs typeface="B Nazanin" panose="00000400000000000000" pitchFamily="2" charset="-78"/>
              </a:rPr>
              <a:t>نکرده اند</a:t>
            </a:r>
            <a:r>
              <a:rPr lang="fa-IR">
                <a:cs typeface="B Nazanin" panose="00000400000000000000" pitchFamily="2" charset="-78"/>
              </a:rPr>
              <a:t>. </a:t>
            </a:r>
            <a:r>
              <a:rPr lang="fa-IR" smtClean="0">
                <a:cs typeface="B Nazanin" panose="00000400000000000000" pitchFamily="2" charset="-78"/>
              </a:rPr>
              <a:t>ابن عامر </a:t>
            </a:r>
            <a:r>
              <a:rPr lang="fa-IR">
                <a:cs typeface="B Nazanin" panose="00000400000000000000" pitchFamily="2" charset="-78"/>
              </a:rPr>
              <a:t>و لشکریان او در طی چند ماه سرزمینهاي خراسان را </a:t>
            </a:r>
            <a:r>
              <a:rPr lang="fa-IR" smtClean="0">
                <a:cs typeface="B Nazanin" panose="00000400000000000000" pitchFamily="2" charset="-78"/>
              </a:rPr>
              <a:t>فتح سعید بن العاص </a:t>
            </a:r>
            <a:r>
              <a:rPr lang="fa-IR">
                <a:cs typeface="B Nazanin" panose="00000400000000000000" pitchFamily="2" charset="-78"/>
              </a:rPr>
              <a:t>کردند که از جانب دیگر عازم خراسان شده بود در قومس خبر </a:t>
            </a:r>
            <a:r>
              <a:rPr lang="fa-IR" smtClean="0">
                <a:cs typeface="B Nazanin" panose="00000400000000000000" pitchFamily="2" charset="-78"/>
              </a:rPr>
              <a:t>موفقیتهاي ابن عامر </a:t>
            </a:r>
            <a:r>
              <a:rPr lang="fa-IR">
                <a:cs typeface="B Nazanin" panose="00000400000000000000" pitchFamily="2" charset="-78"/>
              </a:rPr>
              <a:t>را شنید و به کوفه بازگشت</a:t>
            </a:r>
            <a:endParaRPr lang="fa-IR"/>
          </a:p>
        </p:txBody>
      </p:sp>
    </p:spTree>
    <p:extLst>
      <p:ext uri="{BB962C8B-B14F-4D97-AF65-F5344CB8AC3E}">
        <p14:creationId xmlns:p14="http://schemas.microsoft.com/office/powerpoint/2010/main" val="3574854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فتوحات </a:t>
            </a:r>
            <a:r>
              <a:rPr lang="fa-IR" smtClean="0">
                <a:cs typeface="B Nazanin" panose="00000400000000000000" pitchFamily="2" charset="-78"/>
              </a:rPr>
              <a:t>عبداالله بن عامر </a:t>
            </a:r>
            <a:r>
              <a:rPr lang="fa-IR">
                <a:cs typeface="B Nazanin" panose="00000400000000000000" pitchFamily="2" charset="-78"/>
              </a:rPr>
              <a:t>در خراسان چنان بود که </a:t>
            </a:r>
            <a:r>
              <a:rPr lang="fa-IR" smtClean="0">
                <a:cs typeface="B Nazanin" panose="00000400000000000000" pitchFamily="2" charset="-78"/>
              </a:rPr>
              <a:t>مردم می گفتند هیچ </a:t>
            </a:r>
            <a:r>
              <a:rPr lang="fa-IR">
                <a:cs typeface="B Nazanin" panose="00000400000000000000" pitchFamily="2" charset="-78"/>
              </a:rPr>
              <a:t>کس چندان فتح که تو </a:t>
            </a:r>
            <a:r>
              <a:rPr lang="fa-IR" smtClean="0">
                <a:cs typeface="B Nazanin" panose="00000400000000000000" pitchFamily="2" charset="-78"/>
              </a:rPr>
              <a:t>کرده اي </a:t>
            </a:r>
            <a:r>
              <a:rPr lang="fa-IR">
                <a:cs typeface="B Nazanin" panose="00000400000000000000" pitchFamily="2" charset="-78"/>
              </a:rPr>
              <a:t>نکرده که فارس و کرمان و سیستان و </a:t>
            </a:r>
            <a:r>
              <a:rPr lang="fa-IR" smtClean="0">
                <a:cs typeface="B Nazanin" panose="00000400000000000000" pitchFamily="2" charset="-78"/>
              </a:rPr>
              <a:t>همه خراسان </a:t>
            </a:r>
            <a:r>
              <a:rPr lang="fa-IR">
                <a:cs typeface="B Nazanin" panose="00000400000000000000" pitchFamily="2" charset="-78"/>
              </a:rPr>
              <a:t>را </a:t>
            </a:r>
            <a:r>
              <a:rPr lang="fa-IR" smtClean="0">
                <a:cs typeface="B Nazanin" panose="00000400000000000000" pitchFamily="2" charset="-78"/>
              </a:rPr>
              <a:t>گشوده </a:t>
            </a:r>
            <a:r>
              <a:rPr lang="fa-IR">
                <a:cs typeface="B Nazanin" panose="00000400000000000000" pitchFamily="2" charset="-78"/>
              </a:rPr>
              <a:t>اي گفت باید به </a:t>
            </a:r>
            <a:r>
              <a:rPr lang="fa-IR" smtClean="0">
                <a:cs typeface="B Nazanin" panose="00000400000000000000" pitchFamily="2" charset="-78"/>
              </a:rPr>
              <a:t>سپاس داري خدا را. گفت </a:t>
            </a:r>
            <a:r>
              <a:rPr lang="fa-IR">
                <a:cs typeface="B Nazanin" panose="00000400000000000000" pitchFamily="2" charset="-78"/>
              </a:rPr>
              <a:t>از اینجا محرم </a:t>
            </a:r>
            <a:r>
              <a:rPr lang="fa-IR" smtClean="0">
                <a:cs typeface="B Nazanin" panose="00000400000000000000" pitchFamily="2" charset="-78"/>
              </a:rPr>
              <a:t>شوند </a:t>
            </a:r>
            <a:r>
              <a:rPr lang="fa-IR">
                <a:cs typeface="B Nazanin" panose="00000400000000000000" pitchFamily="2" charset="-78"/>
              </a:rPr>
              <a:t>و </a:t>
            </a:r>
            <a:r>
              <a:rPr lang="fa-IR" smtClean="0">
                <a:cs typeface="B Nazanin" panose="00000400000000000000" pitchFamily="2" charset="-78"/>
              </a:rPr>
              <a:t>آهنگ عمره </a:t>
            </a:r>
            <a:r>
              <a:rPr lang="fa-IR">
                <a:cs typeface="B Nazanin" panose="00000400000000000000" pitchFamily="2" charset="-78"/>
              </a:rPr>
              <a:t>کنم و از نیشابور احرام عمره بست </a:t>
            </a:r>
            <a:r>
              <a:rPr lang="fa-IR" smtClean="0">
                <a:cs typeface="B Nazanin" panose="00000400000000000000" pitchFamily="2" charset="-78"/>
              </a:rPr>
              <a:t>و قیس بن هیثم </a:t>
            </a:r>
            <a:r>
              <a:rPr lang="fa-IR">
                <a:cs typeface="B Nazanin" panose="00000400000000000000" pitchFamily="2" charset="-78"/>
              </a:rPr>
              <a:t>را در خراسان </a:t>
            </a:r>
            <a:r>
              <a:rPr lang="fa-IR" smtClean="0">
                <a:cs typeface="B Nazanin" panose="00000400000000000000" pitchFamily="2" charset="-78"/>
              </a:rPr>
              <a:t>جانشین خود </a:t>
            </a:r>
            <a:r>
              <a:rPr lang="fa-IR">
                <a:cs typeface="B Nazanin" panose="00000400000000000000" pitchFamily="2" charset="-78"/>
              </a:rPr>
              <a:t>کرد </a:t>
            </a:r>
            <a:r>
              <a:rPr lang="fa-IR" smtClean="0">
                <a:cs typeface="B Nazanin" panose="00000400000000000000" pitchFamily="2" charset="-78"/>
              </a:rPr>
              <a:t>(28)</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827714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به دنبال رفتن عامر از خراسان، مسئولیت همه پادگانها به ویژه عملیات نظامی بر عهده</a:t>
            </a:r>
            <a:br>
              <a:rPr lang="fa-IR">
                <a:cs typeface="B Nazanin" panose="00000400000000000000" pitchFamily="2" charset="-78"/>
              </a:rPr>
            </a:br>
            <a:r>
              <a:rPr lang="fa-IR">
                <a:cs typeface="B Nazanin" panose="00000400000000000000" pitchFamily="2" charset="-78"/>
              </a:rPr>
              <a:t>هیثم بن قیس . </a:t>
            </a:r>
            <a:r>
              <a:rPr lang="fa-IR" smtClean="0">
                <a:cs typeface="B Nazanin" panose="00000400000000000000" pitchFamily="2" charset="-78"/>
              </a:rPr>
              <a:t>بود در </a:t>
            </a:r>
            <a:r>
              <a:rPr lang="fa-IR">
                <a:cs typeface="B Nazanin" panose="00000400000000000000" pitchFamily="2" charset="-78"/>
              </a:rPr>
              <a:t>این میان قیس نسبت به </a:t>
            </a:r>
            <a:r>
              <a:rPr lang="fa-IR" smtClean="0">
                <a:cs typeface="B Nazanin" panose="00000400000000000000" pitchFamily="2" charset="-78"/>
              </a:rPr>
              <a:t>بن یتمیم </a:t>
            </a:r>
            <a:r>
              <a:rPr lang="fa-IR">
                <a:cs typeface="B Nazanin" panose="00000400000000000000" pitchFamily="2" charset="-78"/>
              </a:rPr>
              <a:t>موقعیت بهتري داشتند ولی براي </a:t>
            </a:r>
            <a:r>
              <a:rPr lang="fa-IR" smtClean="0">
                <a:cs typeface="B Nazanin" panose="00000400000000000000" pitchFamily="2" charset="-78"/>
              </a:rPr>
              <a:t>آنکه سایر </a:t>
            </a:r>
            <a:r>
              <a:rPr lang="fa-IR">
                <a:cs typeface="B Nazanin" panose="00000400000000000000" pitchFamily="2" charset="-78"/>
              </a:rPr>
              <a:t>روساي قبایل نیز سهمی در این مسئولیت داشته باشند، </a:t>
            </a:r>
            <a:r>
              <a:rPr lang="fa-IR" smtClean="0">
                <a:cs typeface="B Nazanin" panose="00000400000000000000" pitchFamily="2" charset="-78"/>
              </a:rPr>
              <a:t>جمع آوري </a:t>
            </a:r>
            <a:r>
              <a:rPr lang="fa-IR">
                <a:cs typeface="B Nazanin" panose="00000400000000000000" pitchFamily="2" charset="-78"/>
              </a:rPr>
              <a:t>خراج برخی نواحی </a:t>
            </a:r>
            <a:r>
              <a:rPr lang="fa-IR" smtClean="0">
                <a:cs typeface="B Nazanin" panose="00000400000000000000" pitchFamily="2" charset="-78"/>
              </a:rPr>
              <a:t>به آنان </a:t>
            </a:r>
            <a:r>
              <a:rPr lang="fa-IR">
                <a:cs typeface="B Nazanin" panose="00000400000000000000" pitchFamily="2" charset="-78"/>
              </a:rPr>
              <a:t>سپرده شد آنان از این خراج مستمري به افراد خود </a:t>
            </a:r>
            <a:r>
              <a:rPr lang="fa-IR" smtClean="0">
                <a:cs typeface="B Nazanin" panose="00000400000000000000" pitchFamily="2" charset="-78"/>
              </a:rPr>
              <a:t>می پرداختند </a:t>
            </a:r>
            <a:r>
              <a:rPr lang="fa-IR">
                <a:cs typeface="B Nazanin" panose="00000400000000000000" pitchFamily="2" charset="-78"/>
              </a:rPr>
              <a:t>و بقیه را به </a:t>
            </a:r>
            <a:r>
              <a:rPr lang="fa-IR" smtClean="0">
                <a:cs typeface="B Nazanin" panose="00000400000000000000" pitchFamily="2" charset="-78"/>
              </a:rPr>
              <a:t>قیس بن </a:t>
            </a:r>
            <a:r>
              <a:rPr lang="fa-IR">
                <a:cs typeface="B Nazanin" panose="00000400000000000000" pitchFamily="2" charset="-78"/>
              </a:rPr>
              <a:t>هیثم </a:t>
            </a:r>
            <a:r>
              <a:rPr lang="fa-IR" smtClean="0">
                <a:cs typeface="B Nazanin" panose="00000400000000000000" pitchFamily="2" charset="-78"/>
              </a:rPr>
              <a:t>می دادند تا </a:t>
            </a:r>
            <a:r>
              <a:rPr lang="fa-IR">
                <a:cs typeface="B Nazanin" panose="00000400000000000000" pitchFamily="2" charset="-78"/>
              </a:rPr>
              <a:t>براي والی بصره بفرستد. در این زمان مرو به عنوان مهمترین پایگاه در </a:t>
            </a:r>
            <a:r>
              <a:rPr lang="fa-IR" smtClean="0">
                <a:cs typeface="B Nazanin" panose="00000400000000000000" pitchFamily="2" charset="-78"/>
              </a:rPr>
              <a:t>خطه خراسان </a:t>
            </a:r>
            <a:r>
              <a:rPr lang="fa-IR">
                <a:cs typeface="B Nazanin" panose="00000400000000000000" pitchFamily="2" charset="-78"/>
              </a:rPr>
              <a:t>باقی ماند تا آنجا که </a:t>
            </a:r>
            <a:r>
              <a:rPr lang="fa-IR" smtClean="0">
                <a:cs typeface="B Nazanin" panose="00000400000000000000" pitchFamily="2" charset="-78"/>
              </a:rPr>
              <a:t>عمده ترین </a:t>
            </a:r>
            <a:r>
              <a:rPr lang="fa-IR">
                <a:cs typeface="B Nazanin" panose="00000400000000000000" pitchFamily="2" charset="-78"/>
              </a:rPr>
              <a:t>شهر نظامی مسلمانان در شرق تا مرزهاي جیحون </a:t>
            </a:r>
            <a:r>
              <a:rPr lang="fa-IR" smtClean="0">
                <a:cs typeface="B Nazanin" panose="00000400000000000000" pitchFamily="2" charset="-78"/>
              </a:rPr>
              <a:t>به شمار </a:t>
            </a:r>
            <a:r>
              <a:rPr lang="fa-IR">
                <a:cs typeface="B Nazanin" panose="00000400000000000000" pitchFamily="2" charset="-78"/>
              </a:rPr>
              <a:t>می </a:t>
            </a:r>
            <a:r>
              <a:rPr lang="fa-IR" smtClean="0">
                <a:cs typeface="B Nazanin" panose="00000400000000000000" pitchFamily="2" charset="-78"/>
              </a:rPr>
              <a:t>رفت (29)</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920776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ترتیبی اتخاذ شد که </a:t>
            </a:r>
            <a:r>
              <a:rPr lang="fa-IR" smtClean="0">
                <a:cs typeface="B Nazanin" panose="00000400000000000000" pitchFamily="2" charset="-78"/>
              </a:rPr>
              <a:t>جنگ آوران </a:t>
            </a:r>
            <a:r>
              <a:rPr lang="fa-IR">
                <a:cs typeface="B Nazanin" panose="00000400000000000000" pitchFamily="2" charset="-78"/>
              </a:rPr>
              <a:t>عرب در </a:t>
            </a:r>
            <a:r>
              <a:rPr lang="fa-IR" smtClean="0">
                <a:cs typeface="B Nazanin" panose="00000400000000000000" pitchFamily="2" charset="-78"/>
              </a:rPr>
              <a:t>خانه هاي </a:t>
            </a:r>
            <a:r>
              <a:rPr lang="fa-IR">
                <a:cs typeface="B Nazanin" panose="00000400000000000000" pitchFamily="2" charset="-78"/>
              </a:rPr>
              <a:t>مردم </a:t>
            </a:r>
            <a:r>
              <a:rPr lang="fa-IR" smtClean="0">
                <a:cs typeface="B Nazanin" panose="00000400000000000000" pitchFamily="2" charset="-78"/>
              </a:rPr>
              <a:t>مرو سکونت </a:t>
            </a:r>
            <a:r>
              <a:rPr lang="fa-IR">
                <a:cs typeface="B Nazanin" panose="00000400000000000000" pitchFamily="2" charset="-78"/>
              </a:rPr>
              <a:t>گزینند و این بیشتر جنبه امنیتی براي خود آنها داشت. هر چند اعراب مسلمان </a:t>
            </a:r>
            <a:r>
              <a:rPr lang="fa-IR" smtClean="0">
                <a:cs typeface="B Nazanin" panose="00000400000000000000" pitchFamily="2" charset="-78"/>
              </a:rPr>
              <a:t>تا اندازه اي </a:t>
            </a:r>
            <a:r>
              <a:rPr lang="fa-IR">
                <a:cs typeface="B Nazanin" panose="00000400000000000000" pitchFamily="2" charset="-78"/>
              </a:rPr>
              <a:t>اطمینان به آرامش اوضاع داشتند ولی اوضاع بدان اندازه که </a:t>
            </a:r>
            <a:r>
              <a:rPr lang="fa-IR" smtClean="0">
                <a:cs typeface="B Nazanin" panose="00000400000000000000" pitchFamily="2" charset="-78"/>
              </a:rPr>
              <a:t>پیش بینی </a:t>
            </a:r>
            <a:r>
              <a:rPr lang="fa-IR">
                <a:cs typeface="B Nazanin" panose="00000400000000000000" pitchFamily="2" charset="-78"/>
              </a:rPr>
              <a:t>میکردند </a:t>
            </a:r>
            <a:r>
              <a:rPr lang="fa-IR" smtClean="0">
                <a:cs typeface="B Nazanin" panose="00000400000000000000" pitchFamily="2" charset="-78"/>
              </a:rPr>
              <a:t>آرام نماند </a:t>
            </a:r>
            <a:r>
              <a:rPr lang="fa-IR">
                <a:cs typeface="B Nazanin" panose="00000400000000000000" pitchFamily="2" charset="-78"/>
              </a:rPr>
              <a:t>و در واقع اندکی بعد از رفتن </a:t>
            </a:r>
            <a:r>
              <a:rPr lang="fa-IR" smtClean="0">
                <a:cs typeface="B Nazanin" panose="00000400000000000000" pitchFamily="2" charset="-78"/>
              </a:rPr>
              <a:t>ابن عامر </a:t>
            </a:r>
            <a:r>
              <a:rPr lang="fa-IR">
                <a:cs typeface="B Nazanin" panose="00000400000000000000" pitchFamily="2" charset="-78"/>
              </a:rPr>
              <a:t>از خراسان یک قیام مهم در این ناحیه به </a:t>
            </a:r>
            <a:r>
              <a:rPr lang="fa-IR" smtClean="0">
                <a:cs typeface="B Nazanin" panose="00000400000000000000" pitchFamily="2" charset="-78"/>
              </a:rPr>
              <a:t>وقوع .پیوست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741715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دنبال مرگ یزدگرد یک حرکت وسیع مخالف در خراسان در سال </a:t>
            </a:r>
            <a:r>
              <a:rPr lang="fa-IR" smtClean="0">
                <a:cs typeface="B Nazanin" panose="00000400000000000000" pitchFamily="2" charset="-78"/>
              </a:rPr>
              <a:t>652 میلادی یعنی  32 هجری</a:t>
            </a:r>
            <a:r>
              <a:rPr lang="fa-IR">
                <a:cs typeface="B Nazanin" panose="00000400000000000000" pitchFamily="2" charset="-78"/>
              </a:rPr>
              <a:t> </a:t>
            </a:r>
            <a:r>
              <a:rPr lang="fa-IR" smtClean="0">
                <a:cs typeface="B Nazanin" panose="00000400000000000000" pitchFamily="2" charset="-78"/>
              </a:rPr>
              <a:t>ضد </a:t>
            </a:r>
            <a:r>
              <a:rPr lang="fa-IR">
                <a:cs typeface="B Nazanin" panose="00000400000000000000" pitchFamily="2" charset="-78"/>
              </a:rPr>
              <a:t>اعراب برپا شد. این ناراضیان به رهبـري شخصـی بـه نـام قـارن و شـهرهاي از </a:t>
            </a:r>
            <a:r>
              <a:rPr lang="fa-IR" smtClean="0">
                <a:cs typeface="B Nazanin" panose="00000400000000000000" pitchFamily="2" charset="-78"/>
              </a:rPr>
              <a:t>طبسـین، </a:t>
            </a:r>
            <a:r>
              <a:rPr lang="fa-IR">
                <a:cs typeface="B Nazanin" panose="00000400000000000000" pitchFamily="2" charset="-78"/>
              </a:rPr>
              <a:t>قهستان بودند هرات و </a:t>
            </a:r>
            <a:r>
              <a:rPr lang="fa-IR" smtClean="0">
                <a:cs typeface="B Nazanin" panose="00000400000000000000" pitchFamily="2" charset="-78"/>
              </a:rPr>
              <a:t>بادغیس </a:t>
            </a:r>
            <a:r>
              <a:rPr lang="fa-IR">
                <a:cs typeface="B Nazanin" panose="00000400000000000000" pitchFamily="2" charset="-78"/>
              </a:rPr>
              <a:t>شمار این افراد را منابع تا چهل هزار نفرعبـداالله </a:t>
            </a:r>
            <a:r>
              <a:rPr lang="fa-IR" smtClean="0">
                <a:cs typeface="B Nazanin" panose="00000400000000000000" pitchFamily="2" charset="-78"/>
              </a:rPr>
              <a:t>ذکر </a:t>
            </a:r>
            <a:r>
              <a:rPr lang="fa-IR">
                <a:cs typeface="B Nazanin" panose="00000400000000000000" pitchFamily="2" charset="-78"/>
              </a:rPr>
              <a:t>کرده </a:t>
            </a:r>
            <a:r>
              <a:rPr lang="fa-IR" smtClean="0">
                <a:cs typeface="B Nazanin" panose="00000400000000000000" pitchFamily="2" charset="-78"/>
              </a:rPr>
              <a:t>اند. بن خازم </a:t>
            </a:r>
            <a:r>
              <a:rPr lang="fa-IR">
                <a:cs typeface="B Nazanin" panose="00000400000000000000" pitchFamily="2" charset="-78"/>
              </a:rPr>
              <a:t>مامور سرکوب این .شورش گردید او با تلاش زیاد توانست به محل استقرار </a:t>
            </a:r>
            <a:r>
              <a:rPr lang="fa-IR" smtClean="0">
                <a:cs typeface="B Nazanin" panose="00000400000000000000" pitchFamily="2" charset="-78"/>
              </a:rPr>
              <a:t>سـپاهیان قارن </a:t>
            </a:r>
            <a:r>
              <a:rPr lang="fa-IR">
                <a:cs typeface="B Nazanin" panose="00000400000000000000" pitchFamily="2" charset="-78"/>
              </a:rPr>
              <a:t>یورش ببرد و با کشتن و اسارت بسیاري از یاران قارن او را نیز به قتل </a:t>
            </a:r>
            <a:r>
              <a:rPr lang="fa-IR" smtClean="0">
                <a:cs typeface="B Nazanin" panose="00000400000000000000" pitchFamily="2" charset="-78"/>
              </a:rPr>
              <a:t>برسانند</a:t>
            </a:r>
            <a:endParaRPr lang="fa-IR">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838200" y="4389120"/>
            <a:ext cx="4332849" cy="102694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حرکت وسیع مخالف در خراسان</a:t>
            </a:r>
            <a:endParaRPr lang="fa-IR"/>
          </a:p>
        </p:txBody>
      </p:sp>
    </p:spTree>
    <p:extLst>
      <p:ext uri="{BB962C8B-B14F-4D97-AF65-F5344CB8AC3E}">
        <p14:creationId xmlns:p14="http://schemas.microsoft.com/office/powerpoint/2010/main" val="1535566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قتل قارن در این هنگام به منزله </a:t>
            </a:r>
            <a:r>
              <a:rPr lang="fa-IR" smtClean="0">
                <a:cs typeface="B Nazanin" panose="00000400000000000000" pitchFamily="2" charset="-78"/>
              </a:rPr>
              <a:t>خاموش ساختن </a:t>
            </a:r>
            <a:r>
              <a:rPr lang="fa-IR">
                <a:cs typeface="B Nazanin" panose="00000400000000000000" pitchFamily="2" charset="-78"/>
              </a:rPr>
              <a:t>آتشی عظیم بود که همچون زنگ خطـري</a:t>
            </a:r>
            <a:br>
              <a:rPr lang="fa-IR">
                <a:cs typeface="B Nazanin" panose="00000400000000000000" pitchFamily="2" charset="-78"/>
              </a:rPr>
            </a:br>
            <a:r>
              <a:rPr lang="fa-IR" smtClean="0">
                <a:cs typeface="B Nazanin" panose="00000400000000000000" pitchFamily="2" charset="-78"/>
              </a:rPr>
              <a:t>مناسب </a:t>
            </a:r>
            <a:r>
              <a:rPr lang="fa-IR">
                <a:cs typeface="B Nazanin" panose="00000400000000000000" pitchFamily="2" charset="-78"/>
              </a:rPr>
              <a:t>اعراب را نسبت به اداره سرزمینهاي </a:t>
            </a:r>
            <a:r>
              <a:rPr lang="fa-IR" smtClean="0">
                <a:cs typeface="B Nazanin" panose="00000400000000000000" pitchFamily="2" charset="-78"/>
              </a:rPr>
              <a:t>پس </a:t>
            </a:r>
            <a:r>
              <a:rPr lang="fa-IR">
                <a:cs typeface="B Nazanin" panose="00000400000000000000" pitchFamily="2" charset="-78"/>
              </a:rPr>
              <a:t>از </a:t>
            </a:r>
            <a:r>
              <a:rPr lang="fa-IR" smtClean="0">
                <a:cs typeface="B Nazanin" panose="00000400000000000000" pitchFamily="2" charset="-78"/>
              </a:rPr>
              <a:t>بن عبداالله واقف و آگاه کرد. </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سرکوبی شورش قارن به پاس این خدمت بزرگ بر امارت خراسان ابقا </a:t>
            </a:r>
            <a:r>
              <a:rPr lang="fa-IR" smtClean="0">
                <a:cs typeface="B Nazanin" panose="00000400000000000000" pitchFamily="2" charset="-78"/>
              </a:rPr>
              <a:t>شد. </a:t>
            </a:r>
            <a:r>
              <a:rPr lang="fa-IR" smtClean="0">
                <a:cs typeface="B Nazanin" panose="00000400000000000000" pitchFamily="2" charset="-78"/>
              </a:rPr>
              <a:t>(30) قیام </a:t>
            </a:r>
            <a:r>
              <a:rPr lang="fa-IR">
                <a:cs typeface="B Nazanin" panose="00000400000000000000" pitchFamily="2" charset="-78"/>
              </a:rPr>
              <a:t>قارن که به دنبال رفتن عبداالله عامر از خراسـان تـوام بـود و وجـود چنـین </a:t>
            </a:r>
            <a:r>
              <a:rPr lang="fa-IR" smtClean="0">
                <a:cs typeface="B Nazanin" panose="00000400000000000000" pitchFamily="2" charset="-78"/>
              </a:rPr>
              <a:t>همچنـین بازتابهاي </a:t>
            </a:r>
            <a:r>
              <a:rPr lang="fa-IR">
                <a:cs typeface="B Nazanin" panose="00000400000000000000" pitchFamily="2" charset="-78"/>
              </a:rPr>
              <a:t>سیاسی و نظامی و نیز ناامنی در شرق براي اداره این سرزمینها، مسـئله </a:t>
            </a:r>
            <a:r>
              <a:rPr lang="fa-IR" smtClean="0">
                <a:cs typeface="B Nazanin" panose="00000400000000000000" pitchFamily="2" charset="-78"/>
              </a:rPr>
              <a:t>مهـاجرت قبایل </a:t>
            </a:r>
            <a:r>
              <a:rPr lang="fa-IR">
                <a:cs typeface="B Nazanin" panose="00000400000000000000" pitchFamily="2" charset="-78"/>
              </a:rPr>
              <a:t>عرب براي کنترل بیشتر مناطق فتحشده آن هم در سرزمینهاي دوردست شرق را </a:t>
            </a:r>
            <a:r>
              <a:rPr lang="fa-IR" smtClean="0">
                <a:cs typeface="B Nazanin" panose="00000400000000000000" pitchFamily="2" charset="-78"/>
              </a:rPr>
              <a:t>امـري ضروري </a:t>
            </a:r>
            <a:r>
              <a:rPr lang="fa-IR">
                <a:cs typeface="B Nazanin" panose="00000400000000000000" pitchFamily="2" charset="-78"/>
              </a:rPr>
              <a:t>می .ساخت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434905" y="4726745"/>
            <a:ext cx="3010486" cy="106914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سرکوبی شورش قارن</a:t>
            </a:r>
            <a:endParaRPr lang="fa-IR"/>
          </a:p>
        </p:txBody>
      </p:sp>
    </p:spTree>
    <p:extLst>
      <p:ext uri="{BB962C8B-B14F-4D97-AF65-F5344CB8AC3E}">
        <p14:creationId xmlns:p14="http://schemas.microsoft.com/office/powerpoint/2010/main" val="3687654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اعراب بدون شک دریافته بودند که سرزمینهاي ناگشوده بسیاري در پـیش روي دارنـد، از</a:t>
            </a:r>
            <a:br>
              <a:rPr lang="fa-IR">
                <a:cs typeface="B Nazanin" panose="00000400000000000000" pitchFamily="2" charset="-78"/>
              </a:rPr>
            </a:br>
            <a:r>
              <a:rPr lang="fa-IR">
                <a:cs typeface="B Nazanin" panose="00000400000000000000" pitchFamily="2" charset="-78"/>
              </a:rPr>
              <a:t>سوي دیگر در این </a:t>
            </a:r>
            <a:r>
              <a:rPr lang="fa-IR" smtClean="0">
                <a:cs typeface="B Nazanin" panose="00000400000000000000" pitchFamily="2" charset="-78"/>
              </a:rPr>
              <a:t>جبهه  هاي </a:t>
            </a:r>
            <a:r>
              <a:rPr lang="fa-IR">
                <a:cs typeface="B Nazanin" panose="00000400000000000000" pitchFamily="2" charset="-78"/>
              </a:rPr>
              <a:t>جدید، با دشمنانی مواجه خواهند شـد کـه سـخت در </a:t>
            </a:r>
            <a:r>
              <a:rPr lang="fa-IR" smtClean="0">
                <a:cs typeface="B Nazanin" panose="00000400000000000000" pitchFamily="2" charset="-78"/>
              </a:rPr>
              <a:t>مقابلشـان مقاومت </a:t>
            </a:r>
            <a:r>
              <a:rPr lang="fa-IR">
                <a:cs typeface="B Nazanin" panose="00000400000000000000" pitchFamily="2" charset="-78"/>
              </a:rPr>
              <a:t>خواهند کرد. پس مرو به عنوان پادگان نظامی براي استقرار لشکریان عرب و سپس به</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0800541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عنوان پایتخت حکام عرب در </a:t>
            </a:r>
            <a:r>
              <a:rPr lang="fa-IR" smtClean="0">
                <a:cs typeface="B Nazanin" panose="00000400000000000000" pitchFamily="2" charset="-78"/>
              </a:rPr>
              <a:t>دوره هاي </a:t>
            </a:r>
            <a:r>
              <a:rPr lang="fa-IR">
                <a:cs typeface="B Nazanin" panose="00000400000000000000" pitchFamily="2" charset="-78"/>
              </a:rPr>
              <a:t>بعد اهمیت خود را بیش از عهد ساسـانی </a:t>
            </a:r>
            <a:r>
              <a:rPr lang="fa-IR" smtClean="0">
                <a:cs typeface="B Nazanin" panose="00000400000000000000" pitchFamily="2" charset="-78"/>
              </a:rPr>
              <a:t>مـی بایسـت حفظ </a:t>
            </a:r>
            <a:r>
              <a:rPr lang="fa-IR">
                <a:cs typeface="B Nazanin" panose="00000400000000000000" pitchFamily="2" charset="-78"/>
              </a:rPr>
              <a:t>کند یکی از عوامل هجوم قبایل عـرب بـه منطقـه خراسـان بـدون شـک ناشـی از ایـن</a:t>
            </a:r>
            <a:br>
              <a:rPr lang="fa-IR">
                <a:cs typeface="B Nazanin" panose="00000400000000000000" pitchFamily="2" charset="-78"/>
              </a:rPr>
            </a:br>
            <a:r>
              <a:rPr lang="fa-IR" smtClean="0">
                <a:cs typeface="B Nazanin" panose="00000400000000000000" pitchFamily="2" charset="-78"/>
              </a:rPr>
              <a:t>ضرورت ها </a:t>
            </a:r>
            <a:r>
              <a:rPr lang="fa-IR">
                <a:cs typeface="B Nazanin" panose="00000400000000000000" pitchFamily="2" charset="-78"/>
              </a:rPr>
              <a:t>و </a:t>
            </a:r>
            <a:r>
              <a:rPr lang="fa-IR" smtClean="0">
                <a:cs typeface="B Nazanin" panose="00000400000000000000" pitchFamily="2" charset="-78"/>
              </a:rPr>
              <a:t>موقعیت </a:t>
            </a:r>
            <a:r>
              <a:rPr lang="fa-IR">
                <a:cs typeface="B Nazanin" panose="00000400000000000000" pitchFamily="2" charset="-78"/>
              </a:rPr>
              <a:t>سیاسی این منطقه بود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635388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فتح خراسان مسئله اداره </a:t>
            </a:r>
            <a:r>
              <a:rPr lang="fa-IR" smtClean="0">
                <a:cs typeface="B Nazanin" panose="00000400000000000000" pitchFamily="2" charset="-78"/>
              </a:rPr>
              <a:t>این سرزمین </a:t>
            </a:r>
            <a:r>
              <a:rPr lang="fa-IR">
                <a:cs typeface="B Nazanin" panose="00000400000000000000" pitchFamily="2" charset="-78"/>
              </a:rPr>
              <a:t>بزرگ به همراه تأمین سپاه براي ادامه فتوحات در سمت نواحی شرقی مقوله </a:t>
            </a:r>
            <a:r>
              <a:rPr lang="fa-IR" smtClean="0">
                <a:cs typeface="B Nazanin" panose="00000400000000000000" pitchFamily="2" charset="-78"/>
              </a:rPr>
              <a:t>مهاجرت قبایل </a:t>
            </a:r>
            <a:r>
              <a:rPr lang="fa-IR">
                <a:cs typeface="B Nazanin" panose="00000400000000000000" pitchFamily="2" charset="-78"/>
              </a:rPr>
              <a:t>عرب به سمت خراسان را ضروري ساخت. وجود اختلاف در میان قبایل بصره و </a:t>
            </a:r>
            <a:r>
              <a:rPr lang="fa-IR" smtClean="0">
                <a:cs typeface="B Nazanin" panose="00000400000000000000" pitchFamily="2" charset="-78"/>
              </a:rPr>
              <a:t>کوفه حاکمان </a:t>
            </a:r>
            <a:r>
              <a:rPr lang="fa-IR">
                <a:cs typeface="B Nazanin" panose="00000400000000000000" pitchFamily="2" charset="-78"/>
              </a:rPr>
              <a:t>عراق را در مهاجرت و اسکان قبایل عرب در خراسان راغب می </a:t>
            </a:r>
            <a:r>
              <a:rPr lang="fa-IR" smtClean="0">
                <a:cs typeface="B Nazanin" panose="00000400000000000000" pitchFamily="2" charset="-78"/>
              </a:rPr>
              <a:t>کرد. بسیاري </a:t>
            </a:r>
            <a:r>
              <a:rPr lang="fa-IR">
                <a:cs typeface="B Nazanin" panose="00000400000000000000" pitchFamily="2" charset="-78"/>
              </a:rPr>
              <a:t>از این </a:t>
            </a:r>
            <a:r>
              <a:rPr lang="fa-IR" smtClean="0">
                <a:cs typeface="B Nazanin" panose="00000400000000000000" pitchFamily="2" charset="-78"/>
              </a:rPr>
              <a:t>قبایل </a:t>
            </a:r>
            <a:r>
              <a:rPr lang="fa-IR">
                <a:cs typeface="B Nazanin" panose="00000400000000000000" pitchFamily="2" charset="-78"/>
              </a:rPr>
              <a:t>در شهر مرو مستقر شدند تا به عنوان لشگرگاه اسلام نقش مؤثرتري را براي </a:t>
            </a:r>
            <a:r>
              <a:rPr lang="fa-IR" smtClean="0">
                <a:cs typeface="B Nazanin" panose="00000400000000000000" pitchFamily="2" charset="-78"/>
              </a:rPr>
              <a:t>اداره خراسان </a:t>
            </a:r>
            <a:r>
              <a:rPr lang="fa-IR">
                <a:cs typeface="B Nazanin" panose="00000400000000000000" pitchFamily="2" charset="-78"/>
              </a:rPr>
              <a:t>داشته باشند. </a:t>
            </a:r>
            <a:endParaRPr lang="fa-IR"/>
          </a:p>
        </p:txBody>
      </p:sp>
      <p:sp>
        <p:nvSpPr>
          <p:cNvPr id="4" name="Flowchart: Alternate Process 3"/>
          <p:cNvSpPr/>
          <p:nvPr/>
        </p:nvSpPr>
        <p:spPr>
          <a:xfrm>
            <a:off x="1201003" y="4394579"/>
            <a:ext cx="2538484" cy="92804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تأمین سپاه</a:t>
            </a:r>
            <a:endParaRPr lang="fa-IR"/>
          </a:p>
        </p:txBody>
      </p:sp>
    </p:spTree>
    <p:extLst>
      <p:ext uri="{BB962C8B-B14F-4D97-AF65-F5344CB8AC3E}">
        <p14:creationId xmlns:p14="http://schemas.microsoft.com/office/powerpoint/2010/main" val="1852819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حاکم محلی </a:t>
            </a:r>
            <a:r>
              <a:rPr lang="fa-IR">
                <a:cs typeface="B Nazanin" panose="00000400000000000000" pitchFamily="2" charset="-78"/>
              </a:rPr>
              <a:t>توس صلح کرد. </a:t>
            </a:r>
            <a:r>
              <a:rPr lang="fa-IR" smtClean="0">
                <a:cs typeface="B Nazanin" panose="00000400000000000000" pitchFamily="2" charset="-78"/>
              </a:rPr>
              <a:t>در </a:t>
            </a:r>
            <a:r>
              <a:rPr lang="fa-IR">
                <a:cs typeface="B Nazanin" panose="00000400000000000000" pitchFamily="2" charset="-78"/>
              </a:rPr>
              <a:t>مسیر حرکت </a:t>
            </a:r>
            <a:r>
              <a:rPr lang="fa-IR" smtClean="0">
                <a:cs typeface="B Nazanin" panose="00000400000000000000" pitchFamily="2" charset="-78"/>
              </a:rPr>
              <a:t>عبداالله بن حازم </a:t>
            </a:r>
            <a:r>
              <a:rPr lang="fa-IR">
                <a:cs typeface="B Nazanin" panose="00000400000000000000" pitchFamily="2" charset="-78"/>
              </a:rPr>
              <a:t>مردم نسا ابیورد </a:t>
            </a:r>
            <a:r>
              <a:rPr lang="fa-IR" smtClean="0">
                <a:cs typeface="B Nazanin" panose="00000400000000000000" pitchFamily="2" charset="-78"/>
              </a:rPr>
              <a:t>و سرخس </a:t>
            </a:r>
            <a:r>
              <a:rPr lang="fa-IR">
                <a:cs typeface="B Nazanin" panose="00000400000000000000" pitchFamily="2" charset="-78"/>
              </a:rPr>
              <a:t>هر کدام با پرداخت مبلغی به مصالحه تن دادند. بنابر روایتی، حاکم هرات نیز خود </a:t>
            </a:r>
            <a:r>
              <a:rPr lang="fa-IR" smtClean="0">
                <a:cs typeface="B Nazanin" panose="00000400000000000000" pitchFamily="2" charset="-78"/>
              </a:rPr>
              <a:t>به نزد ابن عامر </a:t>
            </a:r>
            <a:r>
              <a:rPr lang="fa-IR">
                <a:cs typeface="B Nazanin" panose="00000400000000000000" pitchFamily="2" charset="-78"/>
              </a:rPr>
              <a:t>رفت و با او </a:t>
            </a:r>
            <a:r>
              <a:rPr lang="fa-IR" smtClean="0">
                <a:cs typeface="B Nazanin" panose="00000400000000000000" pitchFamily="2" charset="-78"/>
              </a:rPr>
              <a:t>مصالحه </a:t>
            </a:r>
            <a:r>
              <a:rPr lang="fa-IR">
                <a:cs typeface="B Nazanin" panose="00000400000000000000" pitchFamily="2" charset="-78"/>
              </a:rPr>
              <a:t>نمود به روایتی دیگر پس از درگیري و نبرد میان دو </a:t>
            </a:r>
            <a:r>
              <a:rPr lang="fa-IR" smtClean="0">
                <a:cs typeface="B Nazanin" panose="00000400000000000000" pitchFamily="2" charset="-78"/>
              </a:rPr>
              <a:t>گروه، اهالی </a:t>
            </a:r>
            <a:r>
              <a:rPr lang="fa-IR">
                <a:cs typeface="B Nazanin" panose="00000400000000000000" pitchFamily="2" charset="-78"/>
              </a:rPr>
              <a:t>منطقه با پرداخت دومیلیون </a:t>
            </a:r>
            <a:r>
              <a:rPr lang="fa-IR" smtClean="0">
                <a:cs typeface="B Nazanin" panose="00000400000000000000" pitchFamily="2" charset="-78"/>
              </a:rPr>
              <a:t>و دویست </a:t>
            </a:r>
            <a:r>
              <a:rPr lang="fa-IR">
                <a:cs typeface="B Nazanin" panose="00000400000000000000" pitchFamily="2" charset="-78"/>
              </a:rPr>
              <a:t>هزار درهم در مورد هرات، بوشنگ و بادغیس </a:t>
            </a:r>
            <a:r>
              <a:rPr lang="fa-IR" smtClean="0">
                <a:cs typeface="B Nazanin" panose="00000400000000000000" pitchFamily="2" charset="-78"/>
              </a:rPr>
              <a:t>به اعراب </a:t>
            </a:r>
            <a:r>
              <a:rPr lang="fa-IR">
                <a:cs typeface="B Nazanin" panose="00000400000000000000" pitchFamily="2" charset="-78"/>
              </a:rPr>
              <a:t>با آنها صلح کردند. </a:t>
            </a:r>
            <a:endParaRPr lang="fa-IR" smtClean="0">
              <a:cs typeface="B Nazanin" panose="00000400000000000000" pitchFamily="2" charset="-78"/>
            </a:endParaRP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375052"/>
            <a:ext cx="4037428" cy="111134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دومیلیون و دویست هزار درهم</a:t>
            </a:r>
            <a:endParaRPr lang="fa-IR"/>
          </a:p>
        </p:txBody>
      </p:sp>
    </p:spTree>
    <p:extLst>
      <p:ext uri="{BB962C8B-B14F-4D97-AF65-F5344CB8AC3E}">
        <p14:creationId xmlns:p14="http://schemas.microsoft.com/office/powerpoint/2010/main" val="20758034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بعد از هرات، مرو و اطراف آن با صلح گشوده شد و مسلمین از سمت شمال به سوي مرو -الرود که یکی از شهرهاي آباد ربع مرو خراسان بود </a:t>
            </a:r>
            <a:r>
              <a:rPr lang="fa-IR" smtClean="0">
                <a:cs typeface="B Nazanin" panose="00000400000000000000" pitchFamily="2" charset="-78"/>
              </a:rPr>
              <a:t>حرکت کردند </a:t>
            </a:r>
            <a:r>
              <a:rPr lang="fa-IR">
                <a:cs typeface="B Nazanin" panose="00000400000000000000" pitchFamily="2" charset="-78"/>
              </a:rPr>
              <a:t>- فرماندهی کل این سپاه </a:t>
            </a:r>
            <a:r>
              <a:rPr lang="fa-IR" smtClean="0">
                <a:cs typeface="B Nazanin" panose="00000400000000000000" pitchFamily="2" charset="-78"/>
              </a:rPr>
              <a:t>پنج هزارنفري </a:t>
            </a:r>
            <a:r>
              <a:rPr lang="fa-IR">
                <a:cs typeface="B Nazanin" panose="00000400000000000000" pitchFamily="2" charset="-78"/>
              </a:rPr>
              <a:t>را </a:t>
            </a:r>
            <a:r>
              <a:rPr lang="fa-IR" smtClean="0">
                <a:cs typeface="B Nazanin" panose="00000400000000000000" pitchFamily="2" charset="-78"/>
              </a:rPr>
              <a:t>احنف بن قیس، </a:t>
            </a:r>
            <a:r>
              <a:rPr lang="fa-IR">
                <a:cs typeface="B Nazanin" panose="00000400000000000000" pitchFamily="2" charset="-78"/>
              </a:rPr>
              <a:t>بر عهده داشت احنف بعد از چند روز محاصره با قرار پرداخت </a:t>
            </a:r>
            <a:r>
              <a:rPr lang="fa-IR" smtClean="0">
                <a:cs typeface="B Nazanin" panose="00000400000000000000" pitchFamily="2" charset="-78"/>
              </a:rPr>
              <a:t>شصت هزار درهم </a:t>
            </a:r>
            <a:r>
              <a:rPr lang="fa-IR">
                <a:cs typeface="B Nazanin" panose="00000400000000000000" pitchFamily="2" charset="-78"/>
              </a:rPr>
              <a:t>با آنها </a:t>
            </a:r>
            <a:r>
              <a:rPr lang="fa-IR" smtClean="0">
                <a:cs typeface="B Nazanin" panose="00000400000000000000" pitchFamily="2" charset="-78"/>
              </a:rPr>
              <a:t>نیز </a:t>
            </a:r>
            <a:r>
              <a:rPr lang="fa-IR">
                <a:cs typeface="B Nazanin" panose="00000400000000000000" pitchFamily="2" charset="-78"/>
              </a:rPr>
              <a:t>صلح کرد پس از فتح مروالرود، مردمان مناطق جوزجان، طخارستان و نیروهاي کمکی آن سوي جیحون، یعنی </a:t>
            </a:r>
            <a:r>
              <a:rPr lang="fa-IR" smtClean="0">
                <a:cs typeface="B Nazanin" panose="00000400000000000000" pitchFamily="2" charset="-78"/>
              </a:rPr>
              <a:t>منطقه ي </a:t>
            </a:r>
            <a:r>
              <a:rPr lang="fa-IR">
                <a:cs typeface="B Nazanin" panose="00000400000000000000" pitchFamily="2" charset="-78"/>
              </a:rPr>
              <a:t>چغانیان در لشکري متشکل از سی </a:t>
            </a:r>
            <a:r>
              <a:rPr lang="fa-IR" smtClean="0">
                <a:cs typeface="B Nazanin" panose="00000400000000000000" pitchFamily="2" charset="-78"/>
              </a:rPr>
              <a:t>هزار </a:t>
            </a:r>
            <a:r>
              <a:rPr lang="fa-IR">
                <a:cs typeface="B Nazanin" panose="00000400000000000000" pitchFamily="2" charset="-78"/>
              </a:rPr>
              <a:t>نفر به نبرد با مسلمانان شتافتند این نبرد </a:t>
            </a:r>
            <a:r>
              <a:rPr lang="fa-IR" smtClean="0">
                <a:cs typeface="B Nazanin" panose="00000400000000000000" pitchFamily="2" charset="-78"/>
              </a:rPr>
              <a:t>مدت </a:t>
            </a:r>
            <a:r>
              <a:rPr lang="fa-IR">
                <a:cs typeface="B Nazanin" panose="00000400000000000000" pitchFamily="2" charset="-78"/>
              </a:rPr>
              <a:t>ها بدون موفقیت براي دو سپاه ادامه داشت تا اینکه سرانجام احنف پیروز شد </a:t>
            </a:r>
            <a:endParaRPr lang="fa-IR"/>
          </a:p>
        </p:txBody>
      </p:sp>
    </p:spTree>
    <p:extLst>
      <p:ext uri="{BB962C8B-B14F-4D97-AF65-F5344CB8AC3E}">
        <p14:creationId xmlns:p14="http://schemas.microsoft.com/office/powerpoint/2010/main" val="6416563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 </a:t>
            </a:r>
            <a:r>
              <a:rPr lang="fa-IR" smtClean="0">
                <a:cs typeface="B Nazanin" panose="00000400000000000000" pitchFamily="2" charset="-78"/>
              </a:rPr>
              <a:t>منطقه ي </a:t>
            </a:r>
            <a:r>
              <a:rPr lang="fa-IR">
                <a:cs typeface="B Nazanin" panose="00000400000000000000" pitchFamily="2" charset="-78"/>
              </a:rPr>
              <a:t>جوزجان را نیز </a:t>
            </a:r>
            <a:r>
              <a:rPr lang="fa-IR" smtClean="0">
                <a:cs typeface="B Nazanin" panose="00000400000000000000" pitchFamily="2" charset="-78"/>
              </a:rPr>
              <a:t>فتح .کرد احنف بن </a:t>
            </a:r>
            <a:r>
              <a:rPr lang="fa-IR">
                <a:cs typeface="B Nazanin" panose="00000400000000000000" pitchFamily="2" charset="-78"/>
              </a:rPr>
              <a:t>قیس بعد از این پیروزي طالقان را به صلح گشود. مسلمانان بعد از </a:t>
            </a:r>
            <a:r>
              <a:rPr lang="fa-IR" smtClean="0">
                <a:cs typeface="B Nazanin" panose="00000400000000000000" pitchFamily="2" charset="-78"/>
              </a:rPr>
              <a:t>این پیروزيها </a:t>
            </a:r>
            <a:r>
              <a:rPr lang="fa-IR">
                <a:cs typeface="B Nazanin" panose="00000400000000000000" pitchFamily="2" charset="-78"/>
              </a:rPr>
              <a:t>عازم شهر بلخ شدند و با مصالحه و دریافت چهارصد و یا </a:t>
            </a:r>
            <a:r>
              <a:rPr lang="fa-IR" smtClean="0">
                <a:cs typeface="B Nazanin" panose="00000400000000000000" pitchFamily="2" charset="-78"/>
              </a:rPr>
              <a:t>هفتصد هزاردرهم با احنف صلح کردند وی </a:t>
            </a:r>
            <a:r>
              <a:rPr lang="fa-IR">
                <a:cs typeface="B Nazanin" panose="00000400000000000000" pitchFamily="2" charset="-78"/>
              </a:rPr>
              <a:t>متشمس را بر آن شهر گماشت و خود به خوارزم رفت، ولی </a:t>
            </a:r>
            <a:r>
              <a:rPr lang="fa-IR" smtClean="0">
                <a:cs typeface="B Nazanin" panose="00000400000000000000" pitchFamily="2" charset="-78"/>
              </a:rPr>
              <a:t>نتوانست آن </a:t>
            </a:r>
            <a:r>
              <a:rPr lang="fa-IR">
                <a:cs typeface="B Nazanin" panose="00000400000000000000" pitchFamily="2" charset="-78"/>
              </a:rPr>
              <a:t>را </a:t>
            </a:r>
            <a:r>
              <a:rPr lang="fa-IR" smtClean="0">
                <a:cs typeface="B Nazanin" panose="00000400000000000000" pitchFamily="2" charset="-78"/>
              </a:rPr>
              <a:t>بگشاید</a:t>
            </a:r>
          </a:p>
        </p:txBody>
      </p:sp>
    </p:spTree>
    <p:extLst>
      <p:ext uri="{BB962C8B-B14F-4D97-AF65-F5344CB8AC3E}">
        <p14:creationId xmlns:p14="http://schemas.microsoft.com/office/powerpoint/2010/main" val="868966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هنگامی که احنف به سوي بلخ بازگشت مصادف با جشن مهرگان بود </a:t>
            </a:r>
            <a:r>
              <a:rPr lang="fa-IR">
                <a:cs typeface="B Nazanin" panose="00000400000000000000" pitchFamily="2" charset="-78"/>
              </a:rPr>
              <a:t>و مردم به همین مناسبت براي او ارمغانهاي فراوان آوردند و وي آن ارمغانها را براي </a:t>
            </a:r>
            <a:r>
              <a:rPr lang="fa-IR" smtClean="0">
                <a:cs typeface="B Nazanin" panose="00000400000000000000" pitchFamily="2" charset="-78"/>
              </a:rPr>
              <a:t>ابن عامر فرستاد آنچه </a:t>
            </a:r>
            <a:r>
              <a:rPr lang="fa-IR">
                <a:cs typeface="B Nazanin" panose="00000400000000000000" pitchFamily="2" charset="-78"/>
              </a:rPr>
              <a:t>منابع، پیرامون فتوحات مسلمانان توسط </a:t>
            </a:r>
            <a:r>
              <a:rPr lang="fa-IR" smtClean="0">
                <a:cs typeface="B Nazanin" panose="00000400000000000000" pitchFamily="2" charset="-78"/>
              </a:rPr>
              <a:t>ابن عامر </a:t>
            </a:r>
            <a:r>
              <a:rPr lang="fa-IR">
                <a:cs typeface="B Nazanin" panose="00000400000000000000" pitchFamily="2" charset="-78"/>
              </a:rPr>
              <a:t>در خراسان گزارش </a:t>
            </a:r>
            <a:r>
              <a:rPr lang="fa-IR" smtClean="0">
                <a:cs typeface="B Nazanin" panose="00000400000000000000" pitchFamily="2" charset="-78"/>
              </a:rPr>
              <a:t>داده اند</a:t>
            </a:r>
            <a:r>
              <a:rPr lang="fa-IR">
                <a:cs typeface="B Nazanin" panose="00000400000000000000" pitchFamily="2" charset="-78"/>
              </a:rPr>
              <a:t>، تا منطقه بلخ بوده است. هیچ یک از مورخان به عبور مسلمانان از رود جیحون در زمان خلافت عثمان اشاره نکرده </a:t>
            </a:r>
            <a:r>
              <a:rPr lang="fa-IR" smtClean="0">
                <a:cs typeface="B Nazanin" panose="00000400000000000000" pitchFamily="2" charset="-78"/>
              </a:rPr>
              <a:t>اند ابن عامر </a:t>
            </a:r>
            <a:r>
              <a:rPr lang="fa-IR">
                <a:cs typeface="B Nazanin" panose="00000400000000000000" pitchFamily="2" charset="-78"/>
              </a:rPr>
              <a:t>و لشکریان او در طی چند ماه سرزمینهاي خراسان را فتح  </a:t>
            </a:r>
            <a:r>
              <a:rPr lang="fa-IR" smtClean="0">
                <a:cs typeface="B Nazanin" panose="00000400000000000000" pitchFamily="2" charset="-78"/>
              </a:rPr>
              <a:t>سعید بن. </a:t>
            </a:r>
            <a:r>
              <a:rPr lang="fa-IR">
                <a:cs typeface="B Nazanin" panose="00000400000000000000" pitchFamily="2" charset="-78"/>
              </a:rPr>
              <a:t>العاص </a:t>
            </a:r>
            <a:r>
              <a:rPr lang="fa-IR" smtClean="0">
                <a:cs typeface="B Nazanin" panose="00000400000000000000" pitchFamily="2" charset="-78"/>
              </a:rPr>
              <a:t> کردند که </a:t>
            </a:r>
            <a:r>
              <a:rPr lang="fa-IR">
                <a:cs typeface="B Nazanin" panose="00000400000000000000" pitchFamily="2" charset="-78"/>
              </a:rPr>
              <a:t>از جانب دیگر عازم خراسان شده بود در قومس خبر موفقیتهاي </a:t>
            </a:r>
            <a:r>
              <a:rPr lang="fa-IR" smtClean="0">
                <a:cs typeface="B Nazanin" panose="00000400000000000000" pitchFamily="2" charset="-78"/>
              </a:rPr>
              <a:t>ابن عامر </a:t>
            </a:r>
            <a:r>
              <a:rPr lang="fa-IR">
                <a:cs typeface="B Nazanin" panose="00000400000000000000" pitchFamily="2" charset="-78"/>
              </a:rPr>
              <a:t>را شنید و به کوفه بازگشت. </a:t>
            </a:r>
            <a:endParaRPr lang="fa-IR"/>
          </a:p>
        </p:txBody>
      </p:sp>
    </p:spTree>
    <p:extLst>
      <p:ext uri="{BB962C8B-B14F-4D97-AF65-F5344CB8AC3E}">
        <p14:creationId xmlns:p14="http://schemas.microsoft.com/office/powerpoint/2010/main" val="1451051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فتوحات عبداالله بن عامر در خراسان چنان بود که مردم </a:t>
            </a:r>
            <a:r>
              <a:rPr lang="fa-IR" smtClean="0">
                <a:cs typeface="B Nazanin" panose="00000400000000000000" pitchFamily="2" charset="-78"/>
              </a:rPr>
              <a:t>گفتند:</a:t>
            </a:r>
            <a:r>
              <a:rPr lang="fa-IR" smtClean="0"/>
              <a:t> </a:t>
            </a:r>
            <a:r>
              <a:rPr lang="fa-IR" smtClean="0">
                <a:cs typeface="B Nazanin" panose="00000400000000000000" pitchFamily="2" charset="-78"/>
              </a:rPr>
              <a:t>هیچ کس چندان که </a:t>
            </a:r>
            <a:r>
              <a:rPr lang="fa-IR">
                <a:cs typeface="B Nazanin" panose="00000400000000000000" pitchFamily="2" charset="-78"/>
              </a:rPr>
              <a:t>تو </a:t>
            </a:r>
            <a:r>
              <a:rPr lang="fa-IR" smtClean="0">
                <a:cs typeface="B Nazanin" panose="00000400000000000000" pitchFamily="2" charset="-78"/>
              </a:rPr>
              <a:t>فتح کرده اي </a:t>
            </a:r>
            <a:r>
              <a:rPr lang="fa-IR">
                <a:cs typeface="B Nazanin" panose="00000400000000000000" pitchFamily="2" charset="-78"/>
              </a:rPr>
              <a:t>نکرده که فارس و کرمان و سیستان و </a:t>
            </a:r>
            <a:r>
              <a:rPr lang="fa-IR" smtClean="0">
                <a:cs typeface="B Nazanin" panose="00000400000000000000" pitchFamily="2" charset="-78"/>
              </a:rPr>
              <a:t>همه خراسان </a:t>
            </a:r>
            <a:r>
              <a:rPr lang="fa-IR">
                <a:cs typeface="B Nazanin" panose="00000400000000000000" pitchFamily="2" charset="-78"/>
              </a:rPr>
              <a:t>را گشوده </a:t>
            </a:r>
            <a:r>
              <a:rPr lang="fa-IR" smtClean="0">
                <a:cs typeface="B Nazanin" panose="00000400000000000000" pitchFamily="2" charset="-78"/>
              </a:rPr>
              <a:t>اي» </a:t>
            </a:r>
            <a:r>
              <a:rPr lang="fa-IR">
                <a:cs typeface="B Nazanin" panose="00000400000000000000" pitchFamily="2" charset="-78"/>
              </a:rPr>
              <a:t>گفت باید به سپاسداري خدا از اینجا محرم شوند و </a:t>
            </a:r>
            <a:r>
              <a:rPr lang="fa-IR" smtClean="0">
                <a:cs typeface="B Nazanin" panose="00000400000000000000" pitchFamily="2" charset="-78"/>
              </a:rPr>
              <a:t>آهنگ عمره </a:t>
            </a:r>
            <a:r>
              <a:rPr lang="fa-IR">
                <a:cs typeface="B Nazanin" panose="00000400000000000000" pitchFamily="2" charset="-78"/>
              </a:rPr>
              <a:t>کنم و از نیشابور احرام عمره </a:t>
            </a:r>
            <a:r>
              <a:rPr lang="fa-IR" smtClean="0">
                <a:cs typeface="B Nazanin" panose="00000400000000000000" pitchFamily="2" charset="-78"/>
              </a:rPr>
              <a:t>بست قیس بن هیثم  </a:t>
            </a:r>
            <a:r>
              <a:rPr lang="fa-IR">
                <a:cs typeface="B Nazanin" panose="00000400000000000000" pitchFamily="2" charset="-78"/>
              </a:rPr>
              <a:t>( و... ) </a:t>
            </a:r>
            <a:r>
              <a:rPr lang="fa-IR" smtClean="0">
                <a:cs typeface="B Nazanin" panose="00000400000000000000" pitchFamily="2" charset="-78"/>
              </a:rPr>
              <a:t>را </a:t>
            </a:r>
            <a:r>
              <a:rPr lang="fa-IR">
                <a:cs typeface="B Nazanin" panose="00000400000000000000" pitchFamily="2" charset="-78"/>
              </a:rPr>
              <a:t>در خراسان </a:t>
            </a:r>
            <a:r>
              <a:rPr lang="fa-IR" smtClean="0">
                <a:cs typeface="B Nazanin" panose="00000400000000000000" pitchFamily="2" charset="-78"/>
              </a:rPr>
              <a:t>جانشین خود کرد.  </a:t>
            </a: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141637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به دنبال رفتن عامر از خراسان، مسئولیت همه پادگانها به ویژه عملیات نظامی بر </a:t>
            </a:r>
            <a:r>
              <a:rPr lang="fa-IR" smtClean="0">
                <a:cs typeface="B Nazanin" panose="00000400000000000000" pitchFamily="2" charset="-78"/>
              </a:rPr>
              <a:t>عهده قیس </a:t>
            </a:r>
            <a:r>
              <a:rPr lang="fa-IR">
                <a:cs typeface="B Nazanin" panose="00000400000000000000" pitchFamily="2" charset="-78"/>
              </a:rPr>
              <a:t>بن </a:t>
            </a:r>
            <a:r>
              <a:rPr lang="fa-IR" smtClean="0">
                <a:cs typeface="B Nazanin" panose="00000400000000000000" pitchFamily="2" charset="-78"/>
              </a:rPr>
              <a:t>هیثم </a:t>
            </a:r>
            <a:r>
              <a:rPr lang="fa-IR">
                <a:cs typeface="B Nazanin" panose="00000400000000000000" pitchFamily="2" charset="-78"/>
              </a:rPr>
              <a:t>بود در این میان قیس نسبت به </a:t>
            </a:r>
            <a:r>
              <a:rPr lang="fa-IR" smtClean="0">
                <a:cs typeface="B Nazanin" panose="00000400000000000000" pitchFamily="2" charset="-78"/>
              </a:rPr>
              <a:t>بن یتمیم </a:t>
            </a:r>
            <a:r>
              <a:rPr lang="fa-IR">
                <a:cs typeface="B Nazanin" panose="00000400000000000000" pitchFamily="2" charset="-78"/>
              </a:rPr>
              <a:t>موقعیت بهتري داشتند ولی </a:t>
            </a:r>
            <a:r>
              <a:rPr lang="fa-IR" b="1">
                <a:solidFill>
                  <a:srgbClr val="FF0000"/>
                </a:solidFill>
                <a:cs typeface="B Nazanin" panose="00000400000000000000" pitchFamily="2" charset="-78"/>
              </a:rPr>
              <a:t>براي </a:t>
            </a:r>
            <a:r>
              <a:rPr lang="fa-IR" b="1" smtClean="0">
                <a:solidFill>
                  <a:srgbClr val="FF0000"/>
                </a:solidFill>
                <a:cs typeface="B Nazanin" panose="00000400000000000000" pitchFamily="2" charset="-78"/>
              </a:rPr>
              <a:t>آنکه سایر </a:t>
            </a:r>
            <a:r>
              <a:rPr lang="fa-IR" b="1">
                <a:solidFill>
                  <a:srgbClr val="FF0000"/>
                </a:solidFill>
                <a:cs typeface="B Nazanin" panose="00000400000000000000" pitchFamily="2" charset="-78"/>
              </a:rPr>
              <a:t>روساي قبایل نیز سهمی در این مسئولیت داشته باشند، جمعآوري خراج برخی نواحی </a:t>
            </a:r>
            <a:r>
              <a:rPr lang="fa-IR" b="1" smtClean="0">
                <a:solidFill>
                  <a:srgbClr val="FF0000"/>
                </a:solidFill>
                <a:cs typeface="B Nazanin" panose="00000400000000000000" pitchFamily="2" charset="-78"/>
              </a:rPr>
              <a:t>به آنان </a:t>
            </a:r>
            <a:r>
              <a:rPr lang="fa-IR" b="1">
                <a:solidFill>
                  <a:srgbClr val="FF0000"/>
                </a:solidFill>
                <a:cs typeface="B Nazanin" panose="00000400000000000000" pitchFamily="2" charset="-78"/>
              </a:rPr>
              <a:t>سپرده شد</a:t>
            </a:r>
            <a:r>
              <a:rPr lang="fa-IR">
                <a:cs typeface="B Nazanin" panose="00000400000000000000" pitchFamily="2" charset="-78"/>
              </a:rPr>
              <a:t> آنان از این خراج مستمري به افراد خود میپرداختند و بقیه را به </a:t>
            </a:r>
            <a:r>
              <a:rPr lang="fa-IR" smtClean="0">
                <a:cs typeface="B Nazanin" panose="00000400000000000000" pitchFamily="2" charset="-78"/>
              </a:rPr>
              <a:t>قیس بن هیثم می دادند </a:t>
            </a:r>
            <a:r>
              <a:rPr lang="fa-IR">
                <a:cs typeface="B Nazanin" panose="00000400000000000000" pitchFamily="2" charset="-78"/>
              </a:rPr>
              <a:t>تا براي والی بصره بفرستد. در این زمان مرو به عنوان مهمترین پایگاه در </a:t>
            </a:r>
            <a:r>
              <a:rPr lang="fa-IR" smtClean="0">
                <a:cs typeface="B Nazanin" panose="00000400000000000000" pitchFamily="2" charset="-78"/>
              </a:rPr>
              <a:t>خطه خراسان </a:t>
            </a:r>
            <a:r>
              <a:rPr lang="fa-IR">
                <a:cs typeface="B Nazanin" panose="00000400000000000000" pitchFamily="2" charset="-78"/>
              </a:rPr>
              <a:t>باقی ماند تا آنجا که </a:t>
            </a:r>
            <a:r>
              <a:rPr lang="fa-IR" smtClean="0">
                <a:cs typeface="B Nazanin" panose="00000400000000000000" pitchFamily="2" charset="-78"/>
              </a:rPr>
              <a:t>عمده ترین </a:t>
            </a:r>
            <a:r>
              <a:rPr lang="fa-IR">
                <a:cs typeface="B Nazanin" panose="00000400000000000000" pitchFamily="2" charset="-78"/>
              </a:rPr>
              <a:t>شهر نظامی مسلمانان در شرق تا مرزهاي جیحون </a:t>
            </a:r>
            <a:r>
              <a:rPr lang="fa-IR" smtClean="0">
                <a:cs typeface="B Nazanin" panose="00000400000000000000" pitchFamily="2" charset="-78"/>
              </a:rPr>
              <a:t>به شمار </a:t>
            </a:r>
            <a:r>
              <a:rPr lang="fa-IR">
                <a:cs typeface="B Nazanin" panose="00000400000000000000" pitchFamily="2" charset="-78"/>
              </a:rPr>
              <a:t>می </a:t>
            </a:r>
            <a:r>
              <a:rPr lang="fa-IR" smtClean="0">
                <a:cs typeface="B Nazanin" panose="00000400000000000000" pitchFamily="2" charset="-78"/>
              </a:rPr>
              <a:t>رفت</a:t>
            </a:r>
            <a:endParaRPr lang="fa-IR">
              <a:cs typeface="B Nazanin" panose="00000400000000000000" pitchFamily="2" charset="-78"/>
            </a:endParaRPr>
          </a:p>
          <a:p>
            <a:pPr marL="0" indent="0" algn="just">
              <a:buNone/>
            </a:pPr>
            <a:endParaRPr lang="fa-IR">
              <a:cs typeface="B Nazanin" panose="00000400000000000000" pitchFamily="2" charset="-78"/>
            </a:endParaRPr>
          </a:p>
        </p:txBody>
      </p:sp>
    </p:spTree>
    <p:extLst>
      <p:ext uri="{BB962C8B-B14F-4D97-AF65-F5344CB8AC3E}">
        <p14:creationId xmlns:p14="http://schemas.microsoft.com/office/powerpoint/2010/main" val="24648518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اعراب مهاجر در خراسان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به </a:t>
            </a:r>
            <a:r>
              <a:rPr lang="fa-IR">
                <a:cs typeface="B Nazanin" panose="00000400000000000000" pitchFamily="2" charset="-78"/>
              </a:rPr>
              <a:t>دنبال فتح ایران مهاجرت گسترده طوایف عرب به سمت ایران شروع شد </a:t>
            </a:r>
            <a:r>
              <a:rPr lang="fa-IR" smtClean="0">
                <a:cs typeface="B Nazanin" panose="00000400000000000000" pitchFamily="2" charset="-78"/>
              </a:rPr>
              <a:t>اگرچه ورود و </a:t>
            </a:r>
            <a:r>
              <a:rPr lang="fa-IR">
                <a:cs typeface="B Nazanin" panose="00000400000000000000" pitchFamily="2" charset="-78"/>
              </a:rPr>
              <a:t>حضور اعراب در مرزي مناطق ایران از عصر ساسانی متداول بود، اما فتح ایران و دستیابی</a:t>
            </a:r>
            <a:br>
              <a:rPr lang="fa-IR">
                <a:cs typeface="B Nazanin" panose="00000400000000000000" pitchFamily="2" charset="-78"/>
              </a:rPr>
            </a:br>
            <a:r>
              <a:rPr lang="fa-IR">
                <a:cs typeface="B Nazanin" panose="00000400000000000000" pitchFamily="2" charset="-78"/>
              </a:rPr>
              <a:t>مسلمانان بر مناطق و حاصلخیز آباد، </a:t>
            </a:r>
            <a:r>
              <a:rPr lang="fa-IR" smtClean="0">
                <a:cs typeface="B Nazanin" panose="00000400000000000000" pitchFamily="2" charset="-78"/>
              </a:rPr>
              <a:t>انگیزه  های مختلف </a:t>
            </a:r>
            <a:r>
              <a:rPr lang="fa-IR">
                <a:cs typeface="B Nazanin" panose="00000400000000000000" pitchFamily="2" charset="-78"/>
              </a:rPr>
              <a:t>را براي مهاجرت </a:t>
            </a:r>
            <a:r>
              <a:rPr lang="fa-IR" smtClean="0">
                <a:cs typeface="B Nazanin" panose="00000400000000000000" pitchFamily="2" charset="-78"/>
              </a:rPr>
              <a:t>هاي جماعت </a:t>
            </a:r>
            <a:r>
              <a:rPr lang="fa-IR">
                <a:cs typeface="B Nazanin" panose="00000400000000000000" pitchFamily="2" charset="-78"/>
              </a:rPr>
              <a:t>بادیه-</a:t>
            </a:r>
            <a:br>
              <a:rPr lang="fa-IR">
                <a:cs typeface="B Nazanin" panose="00000400000000000000" pitchFamily="2" charset="-78"/>
              </a:rPr>
            </a:br>
            <a:r>
              <a:rPr lang="fa-IR">
                <a:cs typeface="B Nazanin" panose="00000400000000000000" pitchFamily="2" charset="-78"/>
              </a:rPr>
              <a:t>نشین عرب به سمت شهرهاي ایران فراهم </a:t>
            </a:r>
            <a:r>
              <a:rPr lang="fa-IR" smtClean="0">
                <a:cs typeface="B Nazanin" panose="00000400000000000000" pitchFamily="2" charset="-78"/>
              </a:rPr>
              <a:t> می ساخت </a:t>
            </a:r>
            <a:r>
              <a:rPr lang="fa-IR">
                <a:cs typeface="B Nazanin" panose="00000400000000000000" pitchFamily="2" charset="-78"/>
              </a:rPr>
              <a:t>. پس از اتمام فتوحات، روند مهاجرت و</a:t>
            </a:r>
            <a:br>
              <a:rPr lang="fa-IR">
                <a:cs typeface="B Nazanin" panose="00000400000000000000" pitchFamily="2" charset="-78"/>
              </a:rPr>
            </a:br>
            <a:r>
              <a:rPr lang="fa-IR">
                <a:cs typeface="B Nazanin" panose="00000400000000000000" pitchFamily="2" charset="-78"/>
              </a:rPr>
              <a:t>حرکت قبایل عرب به سوي سرزمینهاي ایران آغاز گشت </a:t>
            </a:r>
            <a:r>
              <a:rPr lang="fa-IR" smtClean="0">
                <a:cs typeface="B Nazanin" panose="00000400000000000000" pitchFamily="2" charset="-78"/>
              </a:rPr>
              <a:t>در </a:t>
            </a:r>
            <a:r>
              <a:rPr lang="fa-IR">
                <a:cs typeface="B Nazanin" panose="00000400000000000000" pitchFamily="2" charset="-78"/>
              </a:rPr>
              <a:t>آذربایجان از سوي ولید </a:t>
            </a:r>
            <a:r>
              <a:rPr lang="fa-IR" smtClean="0">
                <a:cs typeface="B Nazanin" panose="00000400000000000000" pitchFamily="2" charset="-78"/>
              </a:rPr>
              <a:t>بن</a:t>
            </a:r>
            <a:r>
              <a:rPr lang="fa-IR">
                <a:cs typeface="B Nazanin" panose="00000400000000000000" pitchFamily="2" charset="-78"/>
              </a:rPr>
              <a:t/>
            </a:r>
            <a:br>
              <a:rPr lang="fa-IR">
                <a:cs typeface="B Nazanin" panose="00000400000000000000" pitchFamily="2" charset="-78"/>
              </a:rPr>
            </a:br>
            <a:r>
              <a:rPr lang="fa-IR" smtClean="0">
                <a:cs typeface="B Nazanin" panose="00000400000000000000" pitchFamily="2" charset="-78"/>
              </a:rPr>
              <a:t>عقبه مردمانی </a:t>
            </a:r>
            <a:r>
              <a:rPr lang="fa-IR">
                <a:cs typeface="B Nazanin" panose="00000400000000000000" pitchFamily="2" charset="-78"/>
              </a:rPr>
              <a:t>از عرب اسکان داده شدند </a:t>
            </a:r>
            <a:r>
              <a:rPr lang="fa-IR" smtClean="0">
                <a:cs typeface="B Nazanin" panose="00000400000000000000" pitchFamily="2" charset="-78"/>
              </a:rPr>
              <a:t>این </a:t>
            </a:r>
            <a:r>
              <a:rPr lang="fa-IR">
                <a:cs typeface="B Nazanin" panose="00000400000000000000" pitchFamily="2" charset="-78"/>
              </a:rPr>
              <a:t>مهاجران، باروبنه خود را در هر جایی که مناسب</a:t>
            </a:r>
            <a:br>
              <a:rPr lang="fa-IR">
                <a:cs typeface="B Nazanin" panose="00000400000000000000" pitchFamily="2" charset="-78"/>
              </a:rPr>
            </a:br>
            <a:r>
              <a:rPr lang="fa-IR">
                <a:cs typeface="B Nazanin" panose="00000400000000000000" pitchFamily="2" charset="-78"/>
              </a:rPr>
              <a:t>زندگی و متناسب با منافع خود </a:t>
            </a:r>
            <a:r>
              <a:rPr lang="fa-IR" smtClean="0">
                <a:cs typeface="B Nazanin" panose="00000400000000000000" pitchFamily="2" charset="-78"/>
              </a:rPr>
              <a:t>می دیدند </a:t>
            </a:r>
            <a:r>
              <a:rPr lang="fa-IR">
                <a:cs typeface="B Nazanin" panose="00000400000000000000" pitchFamily="2" charset="-78"/>
              </a:rPr>
              <a:t>بر زمین </a:t>
            </a:r>
            <a:r>
              <a:rPr lang="fa-IR" smtClean="0">
                <a:cs typeface="B Nazanin" panose="00000400000000000000" pitchFamily="2" charset="-78"/>
              </a:rPr>
              <a:t>می گذاشت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838200" y="4726745"/>
            <a:ext cx="2968283" cy="914400"/>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ولید </a:t>
            </a:r>
            <a:r>
              <a:rPr lang="fa-IR" sz="2800" smtClean="0">
                <a:solidFill>
                  <a:prstClr val="black"/>
                </a:solidFill>
                <a:cs typeface="B Nazanin" panose="00000400000000000000" pitchFamily="2" charset="-78"/>
              </a:rPr>
              <a:t>بن عقبه</a:t>
            </a:r>
            <a:endParaRPr lang="fa-IR"/>
          </a:p>
        </p:txBody>
      </p:sp>
    </p:spTree>
    <p:extLst>
      <p:ext uri="{BB962C8B-B14F-4D97-AF65-F5344CB8AC3E}">
        <p14:creationId xmlns:p14="http://schemas.microsoft.com/office/powerpoint/2010/main" val="27966726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حضور اینان در آغاز </a:t>
            </a:r>
            <a:r>
              <a:rPr lang="fa-IR" smtClean="0">
                <a:cs typeface="B Nazanin" panose="00000400000000000000" pitchFamily="2" charset="-78"/>
              </a:rPr>
              <a:t>با ناخرسندي </a:t>
            </a:r>
            <a:r>
              <a:rPr lang="fa-IR">
                <a:cs typeface="B Nazanin" panose="00000400000000000000" pitchFamily="2" charset="-78"/>
              </a:rPr>
              <a:t>همراه بود چنان که مردم قم آنان را دشنام داده و گاه به سویشان سنگ پرتاب </a:t>
            </a:r>
            <a:r>
              <a:rPr lang="fa-IR" smtClean="0">
                <a:cs typeface="B Nazanin" panose="00000400000000000000" pitchFamily="2" charset="-78"/>
              </a:rPr>
              <a:t>می </a:t>
            </a:r>
            <a:r>
              <a:rPr lang="fa-IR" smtClean="0">
                <a:cs typeface="B Nazanin" panose="00000400000000000000" pitchFamily="2" charset="-78"/>
              </a:rPr>
              <a:t>کردند (31) </a:t>
            </a:r>
            <a:r>
              <a:rPr lang="fa-IR" smtClean="0">
                <a:cs typeface="B Nazanin" panose="00000400000000000000" pitchFamily="2" charset="-78"/>
              </a:rPr>
              <a:t>ولی </a:t>
            </a:r>
            <a:r>
              <a:rPr lang="fa-IR">
                <a:cs typeface="B Nazanin" panose="00000400000000000000" pitchFamily="2" charset="-78"/>
              </a:rPr>
              <a:t>هیچ جریانی مانع از حرکت شتابان قبایل عرب به سمت ایران </a:t>
            </a:r>
            <a:r>
              <a:rPr lang="fa-IR" smtClean="0">
                <a:cs typeface="B Nazanin" panose="00000400000000000000" pitchFamily="2" charset="-78"/>
              </a:rPr>
              <a:t>نگردید </a:t>
            </a:r>
            <a:r>
              <a:rPr lang="fa-IR">
                <a:cs typeface="B Nazanin" panose="00000400000000000000" pitchFamily="2" charset="-78"/>
              </a:rPr>
              <a:t>از </a:t>
            </a:r>
            <a:r>
              <a:rPr lang="fa-IR" smtClean="0">
                <a:cs typeface="B Nazanin" panose="00000400000000000000" pitchFamily="2" charset="-78"/>
              </a:rPr>
              <a:t>همان سده های نخست </a:t>
            </a:r>
            <a:r>
              <a:rPr lang="fa-IR">
                <a:cs typeface="B Nazanin" panose="00000400000000000000" pitchFamily="2" charset="-78"/>
              </a:rPr>
              <a:t>همدان، اصفهان، فارس و در پی آن قم و کاشان، مهاجران عرب را جذب </a:t>
            </a:r>
            <a:r>
              <a:rPr lang="fa-IR" smtClean="0">
                <a:cs typeface="B Nazanin" panose="00000400000000000000" pitchFamily="2" charset="-78"/>
              </a:rPr>
              <a:t>کرد. اما </a:t>
            </a:r>
            <a:r>
              <a:rPr lang="fa-IR">
                <a:cs typeface="B Nazanin" panose="00000400000000000000" pitchFamily="2" charset="-78"/>
              </a:rPr>
              <a:t>در میان این </a:t>
            </a:r>
            <a:r>
              <a:rPr lang="fa-IR" smtClean="0">
                <a:cs typeface="B Nazanin" panose="00000400000000000000" pitchFamily="2" charset="-78"/>
              </a:rPr>
              <a:t>شهرها، </a:t>
            </a:r>
            <a:r>
              <a:rPr lang="fa-IR">
                <a:cs typeface="B Nazanin" panose="00000400000000000000" pitchFamily="2" charset="-78"/>
              </a:rPr>
              <a:t>قومس، خراسان و سیستان </a:t>
            </a:r>
            <a:r>
              <a:rPr lang="fa-IR" smtClean="0">
                <a:cs typeface="B Nazanin" panose="00000400000000000000" pitchFamily="2" charset="-78"/>
              </a:rPr>
              <a:t>بنا بر ویژگی های خاص </a:t>
            </a:r>
            <a:r>
              <a:rPr lang="fa-IR">
                <a:cs typeface="B Nazanin" panose="00000400000000000000" pitchFamily="2" charset="-78"/>
              </a:rPr>
              <a:t>اقلیمی، شرایط </a:t>
            </a:r>
            <a:r>
              <a:rPr lang="fa-IR" smtClean="0">
                <a:cs typeface="B Nazanin" panose="00000400000000000000" pitchFamily="2" charset="-78"/>
              </a:rPr>
              <a:t>بهتري را </a:t>
            </a:r>
            <a:r>
              <a:rPr lang="fa-IR">
                <a:cs typeface="B Nazanin" panose="00000400000000000000" pitchFamily="2" charset="-78"/>
              </a:rPr>
              <a:t>براي جذب مهاجران در خود </a:t>
            </a:r>
            <a:r>
              <a:rPr lang="fa-IR" smtClean="0">
                <a:cs typeface="B Nazanin" panose="00000400000000000000" pitchFamily="2" charset="-78"/>
              </a:rPr>
              <a:t>داشتند </a:t>
            </a:r>
            <a:r>
              <a:rPr lang="fa-IR">
                <a:cs typeface="B Nazanin" panose="00000400000000000000" pitchFamily="2" charset="-78"/>
              </a:rPr>
              <a:t>طبیعت این منطقه براي اعراب مسلمان </a:t>
            </a:r>
            <a:r>
              <a:rPr lang="fa-IR" smtClean="0">
                <a:cs typeface="B Nazanin" panose="00000400000000000000" pitchFamily="2" charset="-78"/>
              </a:rPr>
              <a:t>تازه وارد که هنوز </a:t>
            </a:r>
            <a:r>
              <a:rPr lang="fa-IR">
                <a:cs typeface="B Nazanin" panose="00000400000000000000" pitchFamily="2" charset="-78"/>
              </a:rPr>
              <a:t>با جغرافیاي برخی دیگر از مناطق ایران سازگار نشده بودند بیشتر </a:t>
            </a:r>
            <a:r>
              <a:rPr lang="fa-IR" smtClean="0">
                <a:cs typeface="B Nazanin" panose="00000400000000000000" pitchFamily="2" charset="-78"/>
              </a:rPr>
              <a:t>می توانست </a:t>
            </a:r>
            <a:r>
              <a:rPr lang="fa-IR">
                <a:cs typeface="B Nazanin" panose="00000400000000000000" pitchFamily="2" charset="-78"/>
              </a:rPr>
              <a:t>آنان را </a:t>
            </a:r>
            <a:r>
              <a:rPr lang="fa-IR" smtClean="0">
                <a:cs typeface="B Nazanin" panose="00000400000000000000" pitchFamily="2" charset="-78"/>
              </a:rPr>
              <a:t>به خود </a:t>
            </a:r>
            <a:r>
              <a:rPr lang="fa-IR">
                <a:cs typeface="B Nazanin" panose="00000400000000000000" pitchFamily="2" charset="-78"/>
              </a:rPr>
              <a:t>جلب نماید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0274760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خراسان سرزمین وسیع و </a:t>
            </a:r>
            <a:r>
              <a:rPr lang="fa-IR" smtClean="0">
                <a:cs typeface="B Nazanin" panose="00000400000000000000" pitchFamily="2" charset="-78"/>
              </a:rPr>
              <a:t>گسترده اي </a:t>
            </a:r>
            <a:r>
              <a:rPr lang="fa-IR">
                <a:cs typeface="B Nazanin" panose="00000400000000000000" pitchFamily="2" charset="-78"/>
              </a:rPr>
              <a:t>بود که با توجه به وسعت ایران و امتداد</a:t>
            </a:r>
            <a:br>
              <a:rPr lang="fa-IR">
                <a:cs typeface="B Nazanin" panose="00000400000000000000" pitchFamily="2" charset="-78"/>
              </a:rPr>
            </a:br>
            <a:r>
              <a:rPr lang="fa-IR">
                <a:cs typeface="B Nazanin" panose="00000400000000000000" pitchFamily="2" charset="-78"/>
              </a:rPr>
              <a:t>آن به همراه </a:t>
            </a:r>
            <a:r>
              <a:rPr lang="fa-IR" smtClean="0">
                <a:cs typeface="B Nazanin" panose="00000400000000000000" pitchFamily="2" charset="-78"/>
              </a:rPr>
              <a:t>آب و هواي </a:t>
            </a:r>
            <a:r>
              <a:rPr lang="fa-IR">
                <a:cs typeface="B Nazanin" panose="00000400000000000000" pitchFamily="2" charset="-78"/>
              </a:rPr>
              <a:t>گرم، کویري و کوهستانی </a:t>
            </a:r>
            <a:r>
              <a:rPr lang="fa-IR" smtClean="0">
                <a:cs typeface="B Nazanin" panose="00000400000000000000" pitchFamily="2" charset="-78"/>
              </a:rPr>
              <a:t>زمینه ي </a:t>
            </a:r>
            <a:r>
              <a:rPr lang="fa-IR">
                <a:cs typeface="B Nazanin" panose="00000400000000000000" pitchFamily="2" charset="-78"/>
              </a:rPr>
              <a:t>مناسبی را براي استقرار اقوام </a:t>
            </a:r>
            <a:r>
              <a:rPr lang="fa-IR" smtClean="0">
                <a:cs typeface="B Nazanin" panose="00000400000000000000" pitchFamily="2" charset="-78"/>
              </a:rPr>
              <a:t>مختلف از </a:t>
            </a:r>
            <a:r>
              <a:rPr lang="fa-IR">
                <a:cs typeface="B Nazanin" panose="00000400000000000000" pitchFamily="2" charset="-78"/>
              </a:rPr>
              <a:t>جمله اعراب را </a:t>
            </a:r>
            <a:r>
              <a:rPr lang="fa-IR" smtClean="0">
                <a:cs typeface="B Nazanin" panose="00000400000000000000" pitchFamily="2" charset="-78"/>
              </a:rPr>
              <a:t>فراهم </a:t>
            </a:r>
            <a:r>
              <a:rPr lang="fa-IR">
                <a:cs typeface="B Nazanin" panose="00000400000000000000" pitchFamily="2" charset="-78"/>
              </a:rPr>
              <a:t>می </a:t>
            </a:r>
            <a:r>
              <a:rPr lang="fa-IR" smtClean="0">
                <a:cs typeface="B Nazanin" panose="00000400000000000000" pitchFamily="2" charset="-78"/>
              </a:rPr>
              <a:t>ساخت </a:t>
            </a:r>
            <a:r>
              <a:rPr lang="fa-IR" b="1" smtClean="0">
                <a:solidFill>
                  <a:srgbClr val="FF0000"/>
                </a:solidFill>
                <a:cs typeface="B Nazanin" panose="00000400000000000000" pitchFamily="2" charset="-78"/>
              </a:rPr>
              <a:t>جغرافیای </a:t>
            </a:r>
            <a:r>
              <a:rPr lang="fa-IR" b="1">
                <a:solidFill>
                  <a:srgbClr val="FF0000"/>
                </a:solidFill>
                <a:cs typeface="B Nazanin" panose="00000400000000000000" pitchFamily="2" charset="-78"/>
              </a:rPr>
              <a:t>خراسان به ویژه از جهت آب-</a:t>
            </a:r>
            <a:br>
              <a:rPr lang="fa-IR" b="1">
                <a:solidFill>
                  <a:srgbClr val="FF0000"/>
                </a:solidFill>
                <a:cs typeface="B Nazanin" panose="00000400000000000000" pitchFamily="2" charset="-78"/>
              </a:rPr>
            </a:br>
            <a:r>
              <a:rPr lang="fa-IR" b="1">
                <a:solidFill>
                  <a:srgbClr val="FF0000"/>
                </a:solidFill>
                <a:cs typeface="B Nazanin" panose="00000400000000000000" pitchFamily="2" charset="-78"/>
              </a:rPr>
              <a:t>وهوایی با شیوه زندگی و طبع اعراب بیشتر هماهنگی </a:t>
            </a:r>
            <a:r>
              <a:rPr lang="fa-IR" b="1" smtClean="0">
                <a:solidFill>
                  <a:srgbClr val="FF0000"/>
                </a:solidFill>
                <a:cs typeface="B Nazanin" panose="00000400000000000000" pitchFamily="2" charset="-78"/>
              </a:rPr>
              <a:t>داشت </a:t>
            </a:r>
            <a:r>
              <a:rPr lang="fa-IR" smtClean="0">
                <a:cs typeface="B Nazanin" panose="00000400000000000000" pitchFamily="2" charset="-78"/>
              </a:rPr>
              <a:t>(32) این </a:t>
            </a:r>
            <a:r>
              <a:rPr lang="fa-IR">
                <a:cs typeface="B Nazanin" panose="00000400000000000000" pitchFamily="2" charset="-78"/>
              </a:rPr>
              <a:t>سرزمین به جهات </a:t>
            </a:r>
            <a:r>
              <a:rPr lang="fa-IR" smtClean="0">
                <a:cs typeface="B Nazanin" panose="00000400000000000000" pitchFamily="2" charset="-78"/>
              </a:rPr>
              <a:t>مختلف میتوانست </a:t>
            </a:r>
            <a:r>
              <a:rPr lang="fa-IR">
                <a:cs typeface="B Nazanin" panose="00000400000000000000" pitchFamily="2" charset="-78"/>
              </a:rPr>
              <a:t>نظر اعراب را به خود جلب نماید اعراب. به کمک شتران خود به </a:t>
            </a:r>
            <a:r>
              <a:rPr lang="fa-IR" smtClean="0">
                <a:cs typeface="B Nazanin" panose="00000400000000000000" pitchFamily="2" charset="-78"/>
              </a:rPr>
              <a:t>خوبی توانستند می</a:t>
            </a:r>
            <a:r>
              <a:rPr lang="fa-IR">
                <a:cs typeface="B Nazanin" panose="00000400000000000000" pitchFamily="2" charset="-78"/>
              </a:rPr>
              <a:t> </a:t>
            </a:r>
            <a:r>
              <a:rPr lang="fa-IR" smtClean="0">
                <a:cs typeface="B Nazanin" panose="00000400000000000000" pitchFamily="2" charset="-78"/>
              </a:rPr>
              <a:t>در </a:t>
            </a:r>
            <a:r>
              <a:rPr lang="fa-IR" smtClean="0">
                <a:cs typeface="B Nazanin" panose="00000400000000000000" pitchFamily="2" charset="-78"/>
              </a:rPr>
              <a:t>هاي بیابان </a:t>
            </a:r>
            <a:r>
              <a:rPr lang="fa-IR">
                <a:cs typeface="B Nazanin" panose="00000400000000000000" pitchFamily="2" charset="-78"/>
              </a:rPr>
              <a:t>اطراف خراسان </a:t>
            </a:r>
            <a:r>
              <a:rPr lang="fa-IR" smtClean="0">
                <a:cs typeface="B Nazanin" panose="00000400000000000000" pitchFamily="2" charset="-78"/>
              </a:rPr>
              <a:t>و آمد رفت </a:t>
            </a:r>
            <a:r>
              <a:rPr lang="fa-IR">
                <a:cs typeface="B Nazanin" panose="00000400000000000000" pitchFamily="2" charset="-78"/>
              </a:rPr>
              <a:t>کنند. اما هرگاه قصد عبور از رودخانه و </a:t>
            </a:r>
            <a:r>
              <a:rPr lang="fa-IR" smtClean="0">
                <a:cs typeface="B Nazanin" panose="00000400000000000000" pitchFamily="2" charset="-78"/>
              </a:rPr>
              <a:t>مناطق کوهستانی </a:t>
            </a:r>
            <a:r>
              <a:rPr lang="fa-IR">
                <a:cs typeface="B Nazanin" panose="00000400000000000000" pitchFamily="2" charset="-78"/>
              </a:rPr>
              <a:t>را داشتند با مشکل مواجه </a:t>
            </a:r>
            <a:r>
              <a:rPr lang="fa-IR" smtClean="0">
                <a:cs typeface="B Nazanin" panose="00000400000000000000" pitchFamily="2" charset="-78"/>
              </a:rPr>
              <a:t>می شدند</a:t>
            </a:r>
          </a:p>
        </p:txBody>
      </p:sp>
    </p:spTree>
    <p:extLst>
      <p:ext uri="{BB962C8B-B14F-4D97-AF65-F5344CB8AC3E}">
        <p14:creationId xmlns:p14="http://schemas.microsoft.com/office/powerpoint/2010/main" val="30797528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نظر باسورث خراسان در این روزها </a:t>
            </a:r>
            <a:r>
              <a:rPr lang="fa-IR" smtClean="0">
                <a:cs typeface="B Nazanin" panose="00000400000000000000" pitchFamily="2" charset="-78"/>
              </a:rPr>
              <a:t>سرزمین پهناوري </a:t>
            </a:r>
            <a:r>
              <a:rPr lang="fa-IR">
                <a:cs typeface="B Nazanin" panose="00000400000000000000" pitchFamily="2" charset="-78"/>
              </a:rPr>
              <a:t>بود که با هايرباط بسیاري که داشت پناهگاه </a:t>
            </a:r>
            <a:r>
              <a:rPr lang="fa-IR" smtClean="0">
                <a:cs typeface="B Nazanin" panose="00000400000000000000" pitchFamily="2" charset="-78"/>
              </a:rPr>
              <a:t>هاي گروه </a:t>
            </a:r>
            <a:r>
              <a:rPr lang="fa-IR">
                <a:cs typeface="B Nazanin" panose="00000400000000000000" pitchFamily="2" charset="-78"/>
              </a:rPr>
              <a:t>مقاتله بود که از بصره به </a:t>
            </a:r>
            <a:r>
              <a:rPr lang="fa-IR" smtClean="0">
                <a:cs typeface="B Nazanin" panose="00000400000000000000" pitchFamily="2" charset="-78"/>
              </a:rPr>
              <a:t>این سرزمین </a:t>
            </a:r>
            <a:r>
              <a:rPr lang="fa-IR">
                <a:cs typeface="B Nazanin" panose="00000400000000000000" pitchFamily="2" charset="-78"/>
              </a:rPr>
              <a:t>فرستاده می.شدند </a:t>
            </a:r>
            <a:r>
              <a:rPr lang="fa-IR" smtClean="0">
                <a:cs typeface="B Nazanin" panose="00000400000000000000" pitchFamily="2" charset="-78"/>
              </a:rPr>
              <a:t>(33) شاید </a:t>
            </a:r>
            <a:r>
              <a:rPr lang="fa-IR">
                <a:cs typeface="B Nazanin" panose="00000400000000000000" pitchFamily="2" charset="-78"/>
              </a:rPr>
              <a:t>اعراب مسلمان در ابتدا سیاستی را براي مهاجرت به</a:t>
            </a:r>
            <a:r>
              <a:rPr lang="fa-IR" smtClean="0">
                <a:cs typeface="B Nazanin" panose="00000400000000000000" pitchFamily="2" charset="-78"/>
              </a:rPr>
              <a:t> </a:t>
            </a:r>
            <a:r>
              <a:rPr lang="fa-IR">
                <a:cs typeface="B Nazanin" panose="00000400000000000000" pitchFamily="2" charset="-78"/>
              </a:rPr>
              <a:t>سرزمین ایران دنبال نمی </a:t>
            </a:r>
            <a:r>
              <a:rPr lang="fa-IR" smtClean="0">
                <a:cs typeface="B Nazanin" panose="00000400000000000000" pitchFamily="2" charset="-78"/>
              </a:rPr>
              <a:t>کردند </a:t>
            </a:r>
            <a:r>
              <a:rPr lang="fa-IR">
                <a:cs typeface="B Nazanin" panose="00000400000000000000" pitchFamily="2" charset="-78"/>
              </a:rPr>
              <a:t>نیرو هاي اعراب مسلمان در فتوحات </a:t>
            </a:r>
            <a:r>
              <a:rPr lang="fa-IR" smtClean="0">
                <a:cs typeface="B Nazanin" panose="00000400000000000000" pitchFamily="2" charset="-78"/>
              </a:rPr>
              <a:t>اولیه ي </a:t>
            </a:r>
            <a:r>
              <a:rPr lang="fa-IR">
                <a:cs typeface="B Nazanin" panose="00000400000000000000" pitchFamily="2" charset="-78"/>
              </a:rPr>
              <a:t>خود بیشتر </a:t>
            </a:r>
            <a:r>
              <a:rPr lang="fa-IR" smtClean="0">
                <a:cs typeface="B Nazanin" panose="00000400000000000000" pitchFamily="2" charset="-78"/>
              </a:rPr>
              <a:t>بر پادگانهاي </a:t>
            </a:r>
            <a:r>
              <a:rPr lang="fa-IR">
                <a:cs typeface="B Nazanin" panose="00000400000000000000" pitchFamily="2" charset="-78"/>
              </a:rPr>
              <a:t>مختصر خود که در برخی مناطق متصرفی برپا ساخته بودند اکتفا </a:t>
            </a:r>
            <a:r>
              <a:rPr lang="fa-IR" smtClean="0">
                <a:cs typeface="B Nazanin" panose="00000400000000000000" pitchFamily="2" charset="-78"/>
              </a:rPr>
              <a:t>می کردند</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909417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اهمیت طبیعت خراسان اگر چه در حضور و استقرار مهاجران عرب به </a:t>
            </a:r>
            <a:r>
              <a:rPr lang="fa-IR" smtClean="0">
                <a:cs typeface="B Nazanin" panose="00000400000000000000" pitchFamily="2" charset="-78"/>
              </a:rPr>
              <a:t>این </a:t>
            </a:r>
            <a:r>
              <a:rPr lang="fa-IR">
                <a:cs typeface="B Nazanin" panose="00000400000000000000" pitchFamily="2" charset="-78"/>
              </a:rPr>
              <a:t>سرزمین </a:t>
            </a:r>
            <a:r>
              <a:rPr lang="fa-IR" smtClean="0">
                <a:cs typeface="B Nazanin" panose="00000400000000000000" pitchFamily="2" charset="-78"/>
              </a:rPr>
              <a:t>موثر </a:t>
            </a:r>
            <a:r>
              <a:rPr lang="fa-IR">
                <a:cs typeface="B Nazanin" panose="00000400000000000000" pitchFamily="2" charset="-78"/>
              </a:rPr>
              <a:t>بود اما به مرور با تأثیر از فرهنگ ایرانی و آمیختگی بیشتر آن با مردم ها خراسان </a:t>
            </a:r>
            <a:r>
              <a:rPr lang="fa-IR" smtClean="0">
                <a:cs typeface="B Nazanin" panose="00000400000000000000" pitchFamily="2" charset="-78"/>
              </a:rPr>
              <a:t>زمینه هاي </a:t>
            </a:r>
            <a:r>
              <a:rPr lang="fa-IR">
                <a:cs typeface="B Nazanin" panose="00000400000000000000" pitchFamily="2" charset="-78"/>
              </a:rPr>
              <a:t>ارتباط و پیوستگی آنان با مردم خراسان بیشتر فراهم گردید</a:t>
            </a:r>
            <a:endParaRPr lang="fa-IR"/>
          </a:p>
        </p:txBody>
      </p:sp>
      <p:sp>
        <p:nvSpPr>
          <p:cNvPr id="4" name="Flowchart: Alternate Process 3"/>
          <p:cNvSpPr/>
          <p:nvPr/>
        </p:nvSpPr>
        <p:spPr>
          <a:xfrm>
            <a:off x="838200" y="3826412"/>
            <a:ext cx="3362178" cy="120982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اهمیت طبیعت خراسان</a:t>
            </a:r>
            <a:endParaRPr lang="fa-IR"/>
          </a:p>
        </p:txBody>
      </p:sp>
    </p:spTree>
    <p:extLst>
      <p:ext uri="{BB962C8B-B14F-4D97-AF65-F5344CB8AC3E}">
        <p14:creationId xmlns:p14="http://schemas.microsoft.com/office/powerpoint/2010/main" val="33650620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اما به مرور شرایط خاص جغرافیاي ایران و نیز وجود برخی مشکلات قبایلی و توسعه ي اختلافات داخلی قبایل مستقر در سرزمینهاي بصره و کوفه که از عهد حکومت امام علی (ع) در این مناطق گسترش یافته بود </a:t>
            </a:r>
            <a:r>
              <a:rPr lang="fa-IR" smtClean="0">
                <a:cs typeface="B Nazanin" panose="00000400000000000000" pitchFamily="2" charset="-78"/>
              </a:rPr>
              <a:t>ضرورت </a:t>
            </a:r>
            <a:r>
              <a:rPr lang="fa-IR">
                <a:cs typeface="B Nazanin" panose="00000400000000000000" pitchFamily="2" charset="-78"/>
              </a:rPr>
              <a:t>ها را براي جریان مهاجرت اعراب به </a:t>
            </a:r>
            <a:r>
              <a:rPr lang="fa-IR" smtClean="0">
                <a:cs typeface="B Nazanin" panose="00000400000000000000" pitchFamily="2" charset="-78"/>
              </a:rPr>
              <a:t>سرزمین هاي </a:t>
            </a:r>
            <a:r>
              <a:rPr lang="fa-IR">
                <a:cs typeface="B Nazanin" panose="00000400000000000000" pitchFamily="2" charset="-78"/>
              </a:rPr>
              <a:t>ایران </a:t>
            </a:r>
            <a:r>
              <a:rPr lang="fa-IR" smtClean="0">
                <a:cs typeface="B Nazanin" panose="00000400000000000000" pitchFamily="2" charset="-78"/>
              </a:rPr>
              <a:t>و خراسان </a:t>
            </a:r>
            <a:r>
              <a:rPr lang="fa-IR">
                <a:cs typeface="B Nazanin" panose="00000400000000000000" pitchFamily="2" charset="-78"/>
              </a:rPr>
              <a:t>مهیا ساخت. دوره خلافت امویان </a:t>
            </a:r>
            <a:r>
              <a:rPr lang="fa-IR" smtClean="0">
                <a:cs typeface="B Nazanin" panose="00000400000000000000" pitchFamily="2" charset="-78"/>
              </a:rPr>
              <a:t>دوره ي </a:t>
            </a:r>
            <a:r>
              <a:rPr lang="fa-IR">
                <a:cs typeface="B Nazanin" panose="00000400000000000000" pitchFamily="2" charset="-78"/>
              </a:rPr>
              <a:t>مهاجرت و مجاورت اعراب در </a:t>
            </a:r>
            <a:r>
              <a:rPr lang="fa-IR" smtClean="0">
                <a:cs typeface="B Nazanin" panose="00000400000000000000" pitchFamily="2" charset="-78"/>
              </a:rPr>
              <a:t>داخل سرزمین </a:t>
            </a:r>
            <a:r>
              <a:rPr lang="fa-IR">
                <a:cs typeface="B Nazanin" panose="00000400000000000000" pitchFamily="2" charset="-78"/>
              </a:rPr>
              <a:t>ایران بالاخص خراسان بود آنها </a:t>
            </a:r>
            <a:r>
              <a:rPr lang="fa-IR" smtClean="0">
                <a:cs typeface="B Nazanin" panose="00000400000000000000" pitchFamily="2" charset="-78"/>
              </a:rPr>
              <a:t>براي </a:t>
            </a:r>
            <a:r>
              <a:rPr lang="fa-IR">
                <a:cs typeface="B Nazanin" panose="00000400000000000000" pitchFamily="2" charset="-78"/>
              </a:rPr>
              <a:t>توسعه و حفظ فتوحات و قدرت خود، </a:t>
            </a:r>
            <a:r>
              <a:rPr lang="fa-IR" smtClean="0">
                <a:cs typeface="B Nazanin" panose="00000400000000000000" pitchFamily="2" charset="-78"/>
              </a:rPr>
              <a:t>قبایل عرب </a:t>
            </a:r>
            <a:r>
              <a:rPr lang="fa-IR">
                <a:cs typeface="B Nazanin" panose="00000400000000000000" pitchFamily="2" charset="-78"/>
              </a:rPr>
              <a:t>را در ایران مستقر کردند. </a:t>
            </a:r>
            <a:r>
              <a:rPr lang="fa-IR" smtClean="0">
                <a:cs typeface="B Nazanin" panose="00000400000000000000" pitchFamily="2" charset="-78"/>
              </a:rPr>
              <a:t>(34)</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5112748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برخی معتقدند که معاویه براي گسترش دین اسلام در </a:t>
            </a:r>
            <a:r>
              <a:rPr lang="fa-IR" smtClean="0">
                <a:cs typeface="B Nazanin" panose="00000400000000000000" pitchFamily="2" charset="-78"/>
              </a:rPr>
              <a:t>میان مردم </a:t>
            </a:r>
            <a:r>
              <a:rPr lang="fa-IR">
                <a:cs typeface="B Nazanin" panose="00000400000000000000" pitchFamily="2" charset="-78"/>
              </a:rPr>
              <a:t>ایران تلاش کرد </a:t>
            </a:r>
            <a:r>
              <a:rPr lang="fa-IR" smtClean="0">
                <a:cs typeface="B Nazanin" panose="00000400000000000000" pitchFamily="2" charset="-78"/>
              </a:rPr>
              <a:t>ده ها هزار </a:t>
            </a:r>
            <a:r>
              <a:rPr lang="fa-IR">
                <a:cs typeface="B Nazanin" panose="00000400000000000000" pitchFamily="2" charset="-78"/>
              </a:rPr>
              <a:t>خانواده عرب را در مناطق ایران، به ویژه در خراسان </a:t>
            </a:r>
            <a:r>
              <a:rPr lang="fa-IR" smtClean="0">
                <a:cs typeface="B Nazanin" panose="00000400000000000000" pitchFamily="2" charset="-78"/>
              </a:rPr>
              <a:t>مستقر کند </a:t>
            </a:r>
            <a:r>
              <a:rPr lang="fa-IR">
                <a:cs typeface="B Nazanin" panose="00000400000000000000" pitchFamily="2" charset="-78"/>
              </a:rPr>
              <a:t>که آمیزش قوم عرب و ایرانی راهی براي گسترش تعالیم اسلامی و زبان و فرهنگ </a:t>
            </a:r>
            <a:r>
              <a:rPr lang="fa-IR" smtClean="0">
                <a:cs typeface="B Nazanin" panose="00000400000000000000" pitchFamily="2" charset="-78"/>
              </a:rPr>
              <a:t>عربی باشد (35) اما </a:t>
            </a:r>
            <a:r>
              <a:rPr lang="fa-IR">
                <a:cs typeface="B Nazanin" panose="00000400000000000000" pitchFamily="2" charset="-78"/>
              </a:rPr>
              <a:t>به نظر میرسد که هدف معاویه در اینجا قبل از اینکه گسترش اسلام باشد، </a:t>
            </a:r>
            <a:r>
              <a:rPr lang="fa-IR" smtClean="0">
                <a:cs typeface="B Nazanin" panose="00000400000000000000" pitchFamily="2" charset="-78"/>
              </a:rPr>
              <a:t>بیشتر براي </a:t>
            </a:r>
            <a:r>
              <a:rPr lang="fa-IR">
                <a:cs typeface="B Nazanin" panose="00000400000000000000" pitchFamily="2" charset="-78"/>
              </a:rPr>
              <a:t>استفاده از حضور اعراب براي مقابله با شورشهاي احتمالی ایرانیان بالاخص در </a:t>
            </a:r>
            <a:r>
              <a:rPr lang="fa-IR" smtClean="0">
                <a:cs typeface="B Nazanin" panose="00000400000000000000" pitchFamily="2" charset="-78"/>
              </a:rPr>
              <a:t>خراسان .بود </a:t>
            </a:r>
          </a:p>
          <a:p>
            <a:pPr algn="just"/>
            <a:endParaRPr lang="fa-IR">
              <a:cs typeface="B Nazanin" panose="00000400000000000000" pitchFamily="2" charset="-78"/>
            </a:endParaRPr>
          </a:p>
        </p:txBody>
      </p:sp>
      <p:sp>
        <p:nvSpPr>
          <p:cNvPr id="4" name="Flowchart: Process 3"/>
          <p:cNvSpPr/>
          <p:nvPr/>
        </p:nvSpPr>
        <p:spPr>
          <a:xfrm>
            <a:off x="1282889" y="4572000"/>
            <a:ext cx="3302759" cy="1050878"/>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شورشهاي احتمالی ایرانیان</a:t>
            </a:r>
            <a:endParaRPr lang="fa-IR"/>
          </a:p>
        </p:txBody>
      </p:sp>
    </p:spTree>
    <p:extLst>
      <p:ext uri="{BB962C8B-B14F-4D97-AF65-F5344CB8AC3E}">
        <p14:creationId xmlns:p14="http://schemas.microsoft.com/office/powerpoint/2010/main" val="11012187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i="0" smtClean="0">
                <a:solidFill>
                  <a:srgbClr val="00B0F0"/>
                </a:solidFill>
                <a:effectLst/>
                <a:latin typeface="BLotus"/>
                <a:cs typeface="B Nazanin" panose="00000400000000000000" pitchFamily="2" charset="-78"/>
              </a:rPr>
              <a:t>آشفتگیهاي مربوط به اداره ي سرزمین خراسان </a:t>
            </a:r>
            <a:r>
              <a:rPr lang="fa-IR" b="0" i="0" smtClean="0">
                <a:solidFill>
                  <a:srgbClr val="000000"/>
                </a:solidFill>
                <a:effectLst/>
                <a:latin typeface="BLotus"/>
                <a:cs typeface="B Nazanin" panose="00000400000000000000" pitchFamily="2" charset="-78"/>
              </a:rPr>
              <a:t>و </a:t>
            </a:r>
            <a:r>
              <a:rPr lang="fa-IR" b="0" i="0" smtClean="0">
                <a:solidFill>
                  <a:srgbClr val="FF0000"/>
                </a:solidFill>
                <a:effectLst/>
                <a:latin typeface="BLotus"/>
                <a:cs typeface="B Nazanin" panose="00000400000000000000" pitchFamily="2" charset="-78"/>
              </a:rPr>
              <a:t>رقابت میان فرمانده های نظامی یا والی </a:t>
            </a:r>
            <a:r>
              <a:rPr lang="fa-IR" b="0" i="0" smtClean="0">
                <a:solidFill>
                  <a:srgbClr val="FF0000"/>
                </a:solidFill>
                <a:effectLst/>
                <a:latin typeface="BLotus"/>
                <a:cs typeface="B Nazanin" panose="00000400000000000000" pitchFamily="2" charset="-78"/>
              </a:rPr>
              <a:t>و مامورین </a:t>
            </a:r>
            <a:r>
              <a:rPr lang="fa-IR" b="0" i="0" smtClean="0">
                <a:solidFill>
                  <a:srgbClr val="FF0000"/>
                </a:solidFill>
                <a:effectLst/>
                <a:latin typeface="BLotus"/>
                <a:cs typeface="B Nazanin" panose="00000400000000000000" pitchFamily="2" charset="-78"/>
              </a:rPr>
              <a:t>گردآوري مالیات</a:t>
            </a:r>
            <a:r>
              <a:rPr lang="fa-IR" b="0" i="0" smtClean="0">
                <a:solidFill>
                  <a:srgbClr val="000000"/>
                </a:solidFill>
                <a:effectLst/>
                <a:latin typeface="BLotus"/>
                <a:cs typeface="B Nazanin" panose="00000400000000000000" pitchFamily="2" charset="-78"/>
              </a:rPr>
              <a:t>، بدون شک در اندیشه سکونت پایدار قبایل عرب در مشرق بی تاثیر</a:t>
            </a:r>
            <a:br>
              <a:rPr lang="fa-IR" b="0" i="0" smtClean="0">
                <a:solidFill>
                  <a:srgbClr val="000000"/>
                </a:solidFill>
                <a:effectLst/>
                <a:latin typeface="BLotus"/>
                <a:cs typeface="B Nazanin" panose="00000400000000000000" pitchFamily="2" charset="-78"/>
              </a:rPr>
            </a:br>
            <a:r>
              <a:rPr lang="fa-IR" b="0" i="0" smtClean="0">
                <a:solidFill>
                  <a:srgbClr val="000000"/>
                </a:solidFill>
                <a:effectLst/>
                <a:latin typeface="BLotus"/>
                <a:cs typeface="B Nazanin" panose="00000400000000000000" pitchFamily="2" charset="-78"/>
              </a:rPr>
              <a:t>نبوده است دور بودن خراسان از مراکز خلافت، عامل دیگري بود تا کسانی که در بصره یا کوفه</a:t>
            </a:r>
            <a:br>
              <a:rPr lang="fa-IR" b="0" i="0" smtClean="0">
                <a:solidFill>
                  <a:srgbClr val="000000"/>
                </a:solidFill>
                <a:effectLst/>
                <a:latin typeface="BLotus"/>
                <a:cs typeface="B Nazanin" panose="00000400000000000000" pitchFamily="2" charset="-78"/>
              </a:rPr>
            </a:br>
            <a:r>
              <a:rPr lang="fa-IR" b="0" i="0" smtClean="0">
                <a:solidFill>
                  <a:srgbClr val="000000"/>
                </a:solidFill>
                <a:effectLst/>
                <a:latin typeface="BLotus"/>
                <a:cs typeface="B Nazanin" panose="00000400000000000000" pitchFamily="2" charset="-78"/>
              </a:rPr>
              <a:t>تحت فشار و آزار بودند به بلاد دوردست مهاجرت کنند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113093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solidFill>
                  <a:srgbClr val="000000"/>
                </a:solidFill>
                <a:latin typeface="BLotus"/>
                <a:cs typeface="B Nazanin" panose="00000400000000000000" pitchFamily="2" charset="-78"/>
              </a:rPr>
              <a:t>گاه خود حکومت نیز، براي </a:t>
            </a:r>
            <a:r>
              <a:rPr lang="fa-IR" smtClean="0">
                <a:solidFill>
                  <a:srgbClr val="000000"/>
                </a:solidFill>
                <a:latin typeface="BLotus"/>
                <a:cs typeface="B Nazanin" panose="00000400000000000000" pitchFamily="2" charset="-78"/>
              </a:rPr>
              <a:t>آسوده</a:t>
            </a:r>
            <a:r>
              <a:rPr lang="fa-IR" smtClean="0">
                <a:solidFill>
                  <a:srgbClr val="000000"/>
                </a:solidFill>
                <a:latin typeface="TimesNewRomanPSMT"/>
                <a:cs typeface="B Nazanin" panose="00000400000000000000" pitchFamily="2" charset="-78"/>
              </a:rPr>
              <a:t> </a:t>
            </a:r>
            <a:r>
              <a:rPr lang="fa-IR" smtClean="0">
                <a:solidFill>
                  <a:srgbClr val="000000"/>
                </a:solidFill>
                <a:latin typeface="BLotus"/>
                <a:cs typeface="B Nazanin" panose="00000400000000000000" pitchFamily="2" charset="-78"/>
              </a:rPr>
              <a:t>شدن </a:t>
            </a:r>
            <a:r>
              <a:rPr lang="fa-IR">
                <a:solidFill>
                  <a:srgbClr val="000000"/>
                </a:solidFill>
                <a:latin typeface="BLotus"/>
                <a:cs typeface="B Nazanin" panose="00000400000000000000" pitchFamily="2" charset="-78"/>
              </a:rPr>
              <a:t>از </a:t>
            </a:r>
            <a:r>
              <a:rPr lang="fa-IR" smtClean="0">
                <a:solidFill>
                  <a:srgbClr val="000000"/>
                </a:solidFill>
                <a:latin typeface="BLotus"/>
                <a:cs typeface="B Nazanin" panose="00000400000000000000" pitchFamily="2" charset="-78"/>
              </a:rPr>
              <a:t>مزاحمت های </a:t>
            </a:r>
            <a:r>
              <a:rPr lang="fa-IR">
                <a:solidFill>
                  <a:srgbClr val="000000"/>
                </a:solidFill>
                <a:latin typeface="BLotus"/>
                <a:cs typeface="B Nazanin" panose="00000400000000000000" pitchFamily="2" charset="-78"/>
              </a:rPr>
              <a:t>آنان در این </a:t>
            </a:r>
            <a:r>
              <a:rPr lang="fa-IR" smtClean="0">
                <a:solidFill>
                  <a:srgbClr val="000000"/>
                </a:solidFill>
                <a:latin typeface="BLotus"/>
                <a:cs typeface="B Nazanin" panose="00000400000000000000" pitchFamily="2" charset="-78"/>
              </a:rPr>
              <a:t>مهاجرت ها، </a:t>
            </a:r>
            <a:r>
              <a:rPr lang="fa-IR">
                <a:solidFill>
                  <a:srgbClr val="000000"/>
                </a:solidFill>
                <a:latin typeface="BLotus"/>
                <a:cs typeface="B Nazanin" panose="00000400000000000000" pitchFamily="2" charset="-78"/>
              </a:rPr>
              <a:t>آنان را تشویق به </a:t>
            </a:r>
            <a:r>
              <a:rPr lang="fa-IR" smtClean="0">
                <a:solidFill>
                  <a:srgbClr val="000000"/>
                </a:solidFill>
                <a:latin typeface="BLotus"/>
                <a:cs typeface="B Nazanin" panose="00000400000000000000" pitchFamily="2" charset="-78"/>
              </a:rPr>
              <a:t>می کرد به گونه ای </a:t>
            </a:r>
            <a:r>
              <a:rPr lang="fa-IR">
                <a:solidFill>
                  <a:srgbClr val="000000"/>
                </a:solidFill>
                <a:latin typeface="BLotus"/>
                <a:cs typeface="B Nazanin" panose="00000400000000000000" pitchFamily="2" charset="-78"/>
              </a:rPr>
              <a:t>که </a:t>
            </a:r>
            <a:r>
              <a:rPr lang="fa-IR" smtClean="0">
                <a:solidFill>
                  <a:srgbClr val="000000"/>
                </a:solidFill>
                <a:latin typeface="BLotus"/>
                <a:cs typeface="B Nazanin" panose="00000400000000000000" pitchFamily="2" charset="-78"/>
              </a:rPr>
              <a:t>زیاد، حاکم بصره </a:t>
            </a:r>
            <a:r>
              <a:rPr lang="fa-IR">
                <a:solidFill>
                  <a:srgbClr val="000000"/>
                </a:solidFill>
                <a:latin typeface="BLotus"/>
                <a:cs typeface="B Nazanin" panose="00000400000000000000" pitchFamily="2" charset="-78"/>
              </a:rPr>
              <a:t>در اصلاح دیوان مستمري بگیران نام بسیاري از عشایر عرب را از قلم </a:t>
            </a:r>
            <a:r>
              <a:rPr lang="fa-IR" smtClean="0">
                <a:solidFill>
                  <a:srgbClr val="000000"/>
                </a:solidFill>
                <a:latin typeface="BLotus"/>
                <a:cs typeface="B Nazanin" panose="00000400000000000000" pitchFamily="2" charset="-78"/>
              </a:rPr>
              <a:t>انداخت </a:t>
            </a:r>
            <a:r>
              <a:rPr lang="fa-IR">
                <a:solidFill>
                  <a:srgbClr val="000000"/>
                </a:solidFill>
                <a:latin typeface="BLotus"/>
                <a:cs typeface="B Nazanin" panose="00000400000000000000" pitchFamily="2" charset="-78"/>
              </a:rPr>
              <a:t>وي </a:t>
            </a:r>
            <a:r>
              <a:rPr lang="fa-IR" smtClean="0">
                <a:solidFill>
                  <a:srgbClr val="000000"/>
                </a:solidFill>
                <a:latin typeface="BLotus"/>
                <a:cs typeface="B Nazanin" panose="00000400000000000000" pitchFamily="2" charset="-78"/>
              </a:rPr>
              <a:t>براي حل </a:t>
            </a:r>
            <a:r>
              <a:rPr lang="fa-IR">
                <a:solidFill>
                  <a:srgbClr val="000000"/>
                </a:solidFill>
                <a:latin typeface="BLotus"/>
                <a:cs typeface="B Nazanin" panose="00000400000000000000" pitchFamily="2" charset="-78"/>
              </a:rPr>
              <a:t>این مشکل و جلوگیري از دردسرهاي احتمالی </a:t>
            </a:r>
            <a:r>
              <a:rPr lang="fa-IR" b="1">
                <a:solidFill>
                  <a:srgbClr val="FF0000"/>
                </a:solidFill>
                <a:latin typeface="BLotus"/>
                <a:cs typeface="B Nazanin" panose="00000400000000000000" pitchFamily="2" charset="-78"/>
              </a:rPr>
              <a:t>تصمیم گرفت </a:t>
            </a:r>
            <a:r>
              <a:rPr lang="fa-IR" b="1" smtClean="0">
                <a:solidFill>
                  <a:srgbClr val="FF0000"/>
                </a:solidFill>
                <a:latin typeface="BLotus"/>
                <a:cs typeface="B Nazanin" panose="00000400000000000000" pitchFamily="2" charset="-78"/>
              </a:rPr>
              <a:t>پنجاه هزار </a:t>
            </a:r>
            <a:r>
              <a:rPr lang="fa-IR" b="1">
                <a:solidFill>
                  <a:srgbClr val="FF0000"/>
                </a:solidFill>
                <a:latin typeface="BLotus"/>
                <a:cs typeface="B Nazanin" panose="00000400000000000000" pitchFamily="2" charset="-78"/>
              </a:rPr>
              <a:t>مرد جنگی را </a:t>
            </a:r>
            <a:r>
              <a:rPr lang="fa-IR" b="1" smtClean="0">
                <a:solidFill>
                  <a:srgbClr val="FF0000"/>
                </a:solidFill>
                <a:latin typeface="BLotus"/>
                <a:cs typeface="B Nazanin" panose="00000400000000000000" pitchFamily="2" charset="-78"/>
              </a:rPr>
              <a:t>به مرو </a:t>
            </a:r>
            <a:r>
              <a:rPr lang="fa-IR" b="1">
                <a:solidFill>
                  <a:srgbClr val="FF0000"/>
                </a:solidFill>
                <a:latin typeface="BLotus"/>
                <a:cs typeface="B Nazanin" panose="00000400000000000000" pitchFamily="2" charset="-78"/>
              </a:rPr>
              <a:t>کوچ </a:t>
            </a:r>
            <a:r>
              <a:rPr lang="fa-IR" b="1" smtClean="0">
                <a:solidFill>
                  <a:srgbClr val="FF0000"/>
                </a:solidFill>
                <a:latin typeface="BLotus"/>
                <a:cs typeface="B Nazanin" panose="00000400000000000000" pitchFamily="2" charset="-78"/>
              </a:rPr>
              <a:t>دهد </a:t>
            </a:r>
            <a:r>
              <a:rPr lang="fa-IR" smtClean="0">
                <a:solidFill>
                  <a:srgbClr val="000000"/>
                </a:solidFill>
                <a:latin typeface="BLotus"/>
                <a:cs typeface="B Nazanin" panose="00000400000000000000" pitchFamily="2" charset="-78"/>
              </a:rPr>
              <a:t>همچنین </a:t>
            </a:r>
            <a:r>
              <a:rPr lang="fa-IR">
                <a:solidFill>
                  <a:srgbClr val="000000"/>
                </a:solidFill>
                <a:latin typeface="BLotus"/>
                <a:cs typeface="B Nazanin" panose="00000400000000000000" pitchFamily="2" charset="-78"/>
              </a:rPr>
              <a:t>کسانی که به واسطه انتساب به شیعه یا خوارج </a:t>
            </a:r>
            <a:r>
              <a:rPr lang="fa-IR" smtClean="0">
                <a:solidFill>
                  <a:srgbClr val="000000"/>
                </a:solidFill>
                <a:latin typeface="BLotus"/>
                <a:cs typeface="B Nazanin" panose="00000400000000000000" pitchFamily="2" charset="-78"/>
              </a:rPr>
              <a:t>نمی توانستند در عراق بمانند </a:t>
            </a:r>
            <a:r>
              <a:rPr lang="fa-IR">
                <a:solidFill>
                  <a:srgbClr val="000000"/>
                </a:solidFill>
                <a:latin typeface="BLotus"/>
                <a:cs typeface="B Nazanin" panose="00000400000000000000" pitchFamily="2" charset="-78"/>
              </a:rPr>
              <a:t>مهاجرت این مناطق را به همراه خانواده خود ترجیح دادند</a:t>
            </a:r>
            <a:endParaRPr lang="fa-IR"/>
          </a:p>
        </p:txBody>
      </p:sp>
    </p:spTree>
    <p:extLst>
      <p:ext uri="{BB962C8B-B14F-4D97-AF65-F5344CB8AC3E}">
        <p14:creationId xmlns:p14="http://schemas.microsoft.com/office/powerpoint/2010/main" val="9265388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جدا از این </a:t>
            </a:r>
            <a:r>
              <a:rPr lang="fa-IR" smtClean="0">
                <a:cs typeface="B Nazanin" panose="00000400000000000000" pitchFamily="2" charset="-78"/>
              </a:rPr>
              <a:t>موارد، شاید بتوان مفتوح </a:t>
            </a:r>
            <a:r>
              <a:rPr lang="fa-IR">
                <a:cs typeface="B Nazanin" panose="00000400000000000000" pitchFamily="2" charset="-78"/>
              </a:rPr>
              <a:t>بودن جبهه جهاد، در مرزهاي خراسان، </a:t>
            </a:r>
            <a:r>
              <a:rPr lang="fa-IR" smtClean="0">
                <a:cs typeface="B Nazanin" panose="00000400000000000000" pitchFamily="2" charset="-78"/>
              </a:rPr>
              <a:t>هم آن </a:t>
            </a:r>
            <a:r>
              <a:rPr lang="fa-IR">
                <a:cs typeface="B Nazanin" panose="00000400000000000000" pitchFamily="2" charset="-78"/>
              </a:rPr>
              <a:t>با انگیزه اشاعه دین یا کسب </a:t>
            </a:r>
            <a:r>
              <a:rPr lang="fa-IR" smtClean="0">
                <a:cs typeface="B Nazanin" panose="00000400000000000000" pitchFamily="2" charset="-78"/>
              </a:rPr>
              <a:t>غنائم و درآمد بیشتر (37) را </a:t>
            </a:r>
            <a:r>
              <a:rPr lang="fa-IR">
                <a:cs typeface="B Nazanin" panose="00000400000000000000" pitchFamily="2" charset="-78"/>
              </a:rPr>
              <a:t>عاملی دیگر، براي </a:t>
            </a:r>
            <a:r>
              <a:rPr lang="fa-IR" smtClean="0">
                <a:cs typeface="B Nazanin" panose="00000400000000000000" pitchFamily="2" charset="-78"/>
              </a:rPr>
              <a:t>مهاجرت </a:t>
            </a:r>
            <a:r>
              <a:rPr lang="fa-IR">
                <a:cs typeface="B Nazanin" panose="00000400000000000000" pitchFamily="2" charset="-78"/>
              </a:rPr>
              <a:t>قبایل عرب به سمت خراسان دانست تا آنجا </a:t>
            </a:r>
            <a:r>
              <a:rPr lang="fa-IR" smtClean="0">
                <a:cs typeface="B Nazanin" panose="00000400000000000000" pitchFamily="2" charset="-78"/>
              </a:rPr>
              <a:t>که بنا </a:t>
            </a:r>
            <a:r>
              <a:rPr lang="fa-IR">
                <a:cs typeface="B Nazanin" panose="00000400000000000000" pitchFamily="2" charset="-78"/>
              </a:rPr>
              <a:t>بر نقل منابع، در </a:t>
            </a:r>
            <a:r>
              <a:rPr lang="fa-IR" smtClean="0">
                <a:cs typeface="B Nazanin" panose="00000400000000000000" pitchFamily="2" charset="-78"/>
              </a:rPr>
              <a:t>سال 51 هجری 671 میلادی، </a:t>
            </a:r>
            <a:r>
              <a:rPr lang="fa-IR" b="1" smtClean="0">
                <a:solidFill>
                  <a:srgbClr val="FF0000"/>
                </a:solidFill>
                <a:cs typeface="B Nazanin" panose="00000400000000000000" pitchFamily="2" charset="-78"/>
              </a:rPr>
              <a:t>پنجاه هزار </a:t>
            </a:r>
            <a:r>
              <a:rPr lang="fa-IR" b="1">
                <a:solidFill>
                  <a:srgbClr val="FF0000"/>
                </a:solidFill>
                <a:cs typeface="B Nazanin" panose="00000400000000000000" pitchFamily="2" charset="-78"/>
              </a:rPr>
              <a:t>مرد جنگی عرب</a:t>
            </a:r>
            <a:r>
              <a:rPr lang="fa-IR">
                <a:cs typeface="B Nazanin" panose="00000400000000000000" pitchFamily="2" charset="-78"/>
              </a:rPr>
              <a:t> با </a:t>
            </a:r>
            <a:r>
              <a:rPr lang="fa-IR" smtClean="0">
                <a:cs typeface="B Nazanin" panose="00000400000000000000" pitchFamily="2" charset="-78"/>
              </a:rPr>
              <a:t>خانواده های </a:t>
            </a:r>
            <a:r>
              <a:rPr lang="fa-IR">
                <a:cs typeface="B Nazanin" panose="00000400000000000000" pitchFamily="2" charset="-78"/>
              </a:rPr>
              <a:t>خود به </a:t>
            </a:r>
            <a:r>
              <a:rPr lang="fa-IR" smtClean="0">
                <a:cs typeface="B Nazanin" panose="00000400000000000000" pitchFamily="2" charset="-78"/>
              </a:rPr>
              <a:t>خراسان آمدند </a:t>
            </a:r>
            <a:r>
              <a:rPr lang="fa-IR">
                <a:cs typeface="B Nazanin" panose="00000400000000000000" pitchFamily="2" charset="-78"/>
              </a:rPr>
              <a:t>که نیمی از آنان بصري و نیمی دیگر از ساکنان کوفه .</a:t>
            </a:r>
            <a:r>
              <a:rPr lang="fa-IR" smtClean="0">
                <a:cs typeface="B Nazanin" panose="00000400000000000000" pitchFamily="2" charset="-78"/>
              </a:rPr>
              <a:t>بودند.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9621626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بسیار واضح است که تعداد افراد غیرجنگی اعم از زنان و کودکان همراه با این مهاجران، از</a:t>
            </a:r>
            <a:br>
              <a:rPr lang="fa-IR">
                <a:cs typeface="B Nazanin" panose="00000400000000000000" pitchFamily="2" charset="-78"/>
              </a:rPr>
            </a:br>
            <a:r>
              <a:rPr lang="fa-IR">
                <a:cs typeface="B Nazanin" panose="00000400000000000000" pitchFamily="2" charset="-78"/>
              </a:rPr>
              <a:t>سه برابر این تعداد کمتر نبوده است با این </a:t>
            </a:r>
            <a:r>
              <a:rPr lang="fa-IR" smtClean="0">
                <a:cs typeface="B Nazanin" panose="00000400000000000000" pitchFamily="2" charset="-78"/>
              </a:rPr>
              <a:t>احتساب، </a:t>
            </a:r>
            <a:r>
              <a:rPr lang="fa-IR">
                <a:cs typeface="B Nazanin" panose="00000400000000000000" pitchFamily="2" charset="-78"/>
              </a:rPr>
              <a:t>شمار اعرابی که در این کوچ بزرگ به</a:t>
            </a:r>
            <a:br>
              <a:rPr lang="fa-IR">
                <a:cs typeface="B Nazanin" panose="00000400000000000000" pitchFamily="2" charset="-78"/>
              </a:rPr>
            </a:br>
            <a:r>
              <a:rPr lang="fa-IR">
                <a:cs typeface="B Nazanin" panose="00000400000000000000" pitchFamily="2" charset="-78"/>
              </a:rPr>
              <a:t>سمت خراسان </a:t>
            </a:r>
            <a:r>
              <a:rPr lang="fa-IR" smtClean="0">
                <a:cs typeface="B Nazanin" panose="00000400000000000000" pitchFamily="2" charset="-78"/>
              </a:rPr>
              <a:t>حرکت کرده </a:t>
            </a:r>
            <a:r>
              <a:rPr lang="fa-IR">
                <a:cs typeface="B Nazanin" panose="00000400000000000000" pitchFamily="2" charset="-78"/>
              </a:rPr>
              <a:t>اند با توجه به جمعیت </a:t>
            </a:r>
            <a:r>
              <a:rPr lang="fa-IR" smtClean="0">
                <a:cs typeface="B Nazanin" panose="00000400000000000000" pitchFamily="2" charset="-78"/>
              </a:rPr>
              <a:t>خانواده هاي عرب </a:t>
            </a:r>
            <a:r>
              <a:rPr lang="fa-IR">
                <a:cs typeface="B Nazanin" panose="00000400000000000000" pitchFamily="2" charset="-78"/>
              </a:rPr>
              <a:t>بی  گمان از دویست-</a:t>
            </a:r>
            <a:br>
              <a:rPr lang="fa-IR">
                <a:cs typeface="B Nazanin" panose="00000400000000000000" pitchFamily="2" charset="-78"/>
              </a:rPr>
            </a:br>
            <a:r>
              <a:rPr lang="fa-IR" smtClean="0">
                <a:cs typeface="B Nazanin" panose="00000400000000000000" pitchFamily="2" charset="-78"/>
              </a:rPr>
              <a:t>هزار. نفر نمی بایست کمتر باشد سیاست های زیاد در </a:t>
            </a:r>
            <a:r>
              <a:rPr lang="fa-IR">
                <a:cs typeface="B Nazanin" panose="00000400000000000000" pitchFamily="2" charset="-78"/>
              </a:rPr>
              <a:t>اصلاح دیوان بصره و کوفه به </a:t>
            </a:r>
            <a:r>
              <a:rPr lang="fa-IR" smtClean="0">
                <a:cs typeface="B Nazanin" panose="00000400000000000000" pitchFamily="2" charset="-78"/>
              </a:rPr>
              <a:t>گون هاي</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بود که وي نام بسیاري از قبایل عرب ساکن در عراق را از دیوان حذف </a:t>
            </a:r>
            <a:r>
              <a:rPr lang="fa-IR" smtClean="0">
                <a:cs typeface="B Nazanin" panose="00000400000000000000" pitchFamily="2" charset="-78"/>
              </a:rPr>
              <a:t>کرده بود. این </a:t>
            </a:r>
            <a:r>
              <a:rPr lang="fa-IR">
                <a:cs typeface="B Nazanin" panose="00000400000000000000" pitchFamily="2" charset="-78"/>
              </a:rPr>
              <a:t>اقدام در </a:t>
            </a:r>
            <a:br>
              <a:rPr lang="fa-IR">
                <a:cs typeface="B Nazanin" panose="00000400000000000000" pitchFamily="2" charset="-78"/>
              </a:rPr>
            </a:br>
            <a:r>
              <a:rPr lang="fa-IR">
                <a:cs typeface="B Nazanin" panose="00000400000000000000" pitchFamily="2" charset="-78"/>
              </a:rPr>
              <a:t>هدایت این جمعیت گسترده به سوي خراسان براي </a:t>
            </a:r>
            <a:r>
              <a:rPr lang="fa-IR" smtClean="0">
                <a:cs typeface="B Nazanin" panose="00000400000000000000" pitchFamily="2" charset="-78"/>
              </a:rPr>
              <a:t>توسعه ي </a:t>
            </a:r>
            <a:r>
              <a:rPr lang="fa-IR">
                <a:cs typeface="B Nazanin" panose="00000400000000000000" pitchFamily="2" charset="-78"/>
              </a:rPr>
              <a:t>فتوحات و اداره </a:t>
            </a:r>
            <a:r>
              <a:rPr lang="fa-IR" smtClean="0">
                <a:cs typeface="B Nazanin" panose="00000400000000000000" pitchFamily="2" charset="-78"/>
              </a:rPr>
              <a:t>سرزمین</a:t>
            </a:r>
            <a:r>
              <a:rPr lang="fa-IR">
                <a:cs typeface="B Nazanin" panose="00000400000000000000" pitchFamily="2" charset="-78"/>
              </a:rPr>
              <a:t/>
            </a:r>
            <a:br>
              <a:rPr lang="fa-IR">
                <a:cs typeface="B Nazanin" panose="00000400000000000000" pitchFamily="2" charset="-78"/>
              </a:rPr>
            </a:br>
            <a:r>
              <a:rPr lang="fa-IR" smtClean="0">
                <a:cs typeface="B Nazanin" panose="00000400000000000000" pitchFamily="2" charset="-78"/>
              </a:rPr>
              <a:t>های شرق </a:t>
            </a:r>
            <a:r>
              <a:rPr lang="fa-IR">
                <a:cs typeface="B Nazanin" panose="00000400000000000000" pitchFamily="2" charset="-78"/>
              </a:rPr>
              <a:t>موثر واقع شد و از سوي دیگر در راستاي </a:t>
            </a:r>
            <a:r>
              <a:rPr lang="fa-IR" smtClean="0">
                <a:cs typeface="B Nazanin" panose="00000400000000000000" pitchFamily="2" charset="-78"/>
              </a:rPr>
              <a:t>آرام کردن </a:t>
            </a:r>
            <a:r>
              <a:rPr lang="fa-IR">
                <a:cs typeface="B Nazanin" panose="00000400000000000000" pitchFamily="2" charset="-78"/>
              </a:rPr>
              <a:t>تحرکات خطرناك عراق کارآمد</a:t>
            </a:r>
            <a:br>
              <a:rPr lang="fa-IR">
                <a:cs typeface="B Nazanin" panose="00000400000000000000" pitchFamily="2" charset="-78"/>
              </a:rPr>
            </a:br>
            <a:r>
              <a:rPr lang="fa-IR">
                <a:cs typeface="B Nazanin" panose="00000400000000000000" pitchFamily="2" charset="-78"/>
              </a:rPr>
              <a:t>.بود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249252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اعراب مهاجري که به ناحیه شرق ایران و حدود سیستان و شرق خراسان آمده بودند</a:t>
            </a:r>
            <a:br>
              <a:rPr lang="fa-IR">
                <a:cs typeface="B Nazanin" panose="00000400000000000000" pitchFamily="2" charset="-78"/>
              </a:rPr>
            </a:br>
            <a:r>
              <a:rPr lang="fa-IR">
                <a:cs typeface="B Nazanin" panose="00000400000000000000" pitchFamily="2" charset="-78"/>
              </a:rPr>
              <a:t>بیشتر از طوایف بکر و تمیم بودند و در غرب خراسان و در حدود قومس غلبه با طوایف قیس</a:t>
            </a:r>
            <a:br>
              <a:rPr lang="fa-IR">
                <a:cs typeface="B Nazanin" panose="00000400000000000000" pitchFamily="2" charset="-78"/>
              </a:rPr>
            </a:br>
            <a:r>
              <a:rPr lang="fa-IR" smtClean="0">
                <a:cs typeface="B Nazanin" panose="00000400000000000000" pitchFamily="2" charset="-78"/>
              </a:rPr>
              <a:t>بود. دیگر قبیله ای که </a:t>
            </a:r>
            <a:r>
              <a:rPr lang="fa-IR">
                <a:cs typeface="B Nazanin" panose="00000400000000000000" pitchFamily="2" charset="-78"/>
              </a:rPr>
              <a:t>با تأخیر به خراسان </a:t>
            </a:r>
            <a:r>
              <a:rPr lang="fa-IR" smtClean="0">
                <a:cs typeface="B Nazanin" panose="00000400000000000000" pitchFamily="2" charset="-78"/>
              </a:rPr>
              <a:t>آمده بود قبیله </a:t>
            </a:r>
            <a:r>
              <a:rPr lang="fa-IR">
                <a:cs typeface="B Nazanin" panose="00000400000000000000" pitchFamily="2" charset="-78"/>
              </a:rPr>
              <a:t>ازد بود (</a:t>
            </a:r>
            <a:r>
              <a:rPr lang="fa-IR" smtClean="0">
                <a:cs typeface="B Nazanin" panose="00000400000000000000" pitchFamily="2" charset="-78"/>
              </a:rPr>
              <a:t>41) این </a:t>
            </a:r>
            <a:r>
              <a:rPr lang="fa-IR">
                <a:cs typeface="B Nazanin" panose="00000400000000000000" pitchFamily="2" charset="-78"/>
              </a:rPr>
              <a:t>قبایل تعصبات قومی </a:t>
            </a:r>
            <a:r>
              <a:rPr lang="fa-IR" smtClean="0">
                <a:cs typeface="B Nazanin" panose="00000400000000000000" pitchFamily="2" charset="-78"/>
              </a:rPr>
              <a:t>کهنه خود </a:t>
            </a:r>
            <a:r>
              <a:rPr lang="fa-IR">
                <a:cs typeface="B Nazanin" panose="00000400000000000000" pitchFamily="2" charset="-78"/>
              </a:rPr>
              <a:t>را از عربستان با خود </a:t>
            </a:r>
            <a:r>
              <a:rPr lang="fa-IR" smtClean="0">
                <a:cs typeface="B Nazanin" panose="00000400000000000000" pitchFamily="2" charset="-78"/>
              </a:rPr>
              <a:t>آوردند </a:t>
            </a:r>
            <a:r>
              <a:rPr lang="fa-IR">
                <a:cs typeface="B Nazanin" panose="00000400000000000000" pitchFamily="2" charset="-78"/>
              </a:rPr>
              <a:t>و </a:t>
            </a:r>
            <a:r>
              <a:rPr lang="fa-IR" smtClean="0">
                <a:cs typeface="B Nazanin" panose="00000400000000000000" pitchFamily="2" charset="-78"/>
              </a:rPr>
              <a:t>دسته بندي قبیله اي </a:t>
            </a:r>
            <a:r>
              <a:rPr lang="fa-IR">
                <a:cs typeface="B Nazanin" panose="00000400000000000000" pitchFamily="2" charset="-78"/>
              </a:rPr>
              <a:t>را بر همان مبنا تشکیل دادند در یک </a:t>
            </a:r>
            <a:r>
              <a:rPr lang="fa-IR" smtClean="0">
                <a:cs typeface="B Nazanin" panose="00000400000000000000" pitchFamily="2" charset="-78"/>
              </a:rPr>
              <a:t>طرف </a:t>
            </a:r>
            <a:r>
              <a:rPr lang="fa-IR">
                <a:cs typeface="B Nazanin" panose="00000400000000000000" pitchFamily="2" charset="-78"/>
              </a:rPr>
              <a:t>طوایف بکر، ربیعه و تمیم و در طرف دیگر طوایف قیس بودند که یمنی به شمار </a:t>
            </a:r>
            <a:r>
              <a:rPr lang="fa-IR" smtClean="0">
                <a:cs typeface="B Nazanin" panose="00000400000000000000" pitchFamily="2" charset="-78"/>
              </a:rPr>
              <a:t>می آمدند </a:t>
            </a:r>
            <a:r>
              <a:rPr lang="fa-IR">
                <a:cs typeface="B Nazanin" panose="00000400000000000000" pitchFamily="2" charset="-78"/>
              </a:rPr>
              <a:t>و به انساب خویش به غایت مغرور </a:t>
            </a:r>
            <a:r>
              <a:rPr lang="fa-IR" smtClean="0">
                <a:cs typeface="B Nazanin" panose="00000400000000000000" pitchFamily="2" charset="-78"/>
              </a:rPr>
              <a:t>بودند. این </a:t>
            </a:r>
            <a:r>
              <a:rPr lang="fa-IR">
                <a:cs typeface="B Nazanin" panose="00000400000000000000" pitchFamily="2" charset="-78"/>
              </a:rPr>
              <a:t>دسته. هاي قوم عرب که با نام </a:t>
            </a:r>
            <a:r>
              <a:rPr lang="fa-IR" smtClean="0">
                <a:cs typeface="B Nazanin" panose="00000400000000000000" pitchFamily="2" charset="-78"/>
              </a:rPr>
              <a:t>کلیتر اعراب </a:t>
            </a:r>
            <a:r>
              <a:rPr lang="fa-IR">
                <a:cs typeface="B Nazanin" panose="00000400000000000000" pitchFamily="2" charset="-78"/>
              </a:rPr>
              <a:t>یمانی و اعراب مضري از </a:t>
            </a:r>
            <a:r>
              <a:rPr lang="fa-IR" smtClean="0">
                <a:cs typeface="B Nazanin" panose="00000400000000000000" pitchFamily="2" charset="-78"/>
              </a:rPr>
              <a:t>گذشته هاي </a:t>
            </a:r>
            <a:r>
              <a:rPr lang="fa-IR">
                <a:cs typeface="B Nazanin" panose="00000400000000000000" pitchFamily="2" charset="-78"/>
              </a:rPr>
              <a:t>دور بوجود آمده بود همانگونه به اعراب </a:t>
            </a:r>
            <a:r>
              <a:rPr lang="fa-IR" smtClean="0">
                <a:cs typeface="B Nazanin" panose="00000400000000000000" pitchFamily="2" charset="-78"/>
              </a:rPr>
              <a:t>مهاجر در </a:t>
            </a:r>
            <a:r>
              <a:rPr lang="fa-IR">
                <a:cs typeface="B Nazanin" panose="00000400000000000000" pitchFamily="2" charset="-78"/>
              </a:rPr>
              <a:t>شرق ایران منتقل شد و باعث درگیریهاي شدید در طول دوران حکومت امویان .شد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3205089" y="5318834"/>
            <a:ext cx="5781822" cy="858129"/>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یک طرف طوایف بکر، ربیعه و تمیم و در طرف دیگر طوایف قیس</a:t>
            </a:r>
            <a:endParaRPr lang="fa-IR"/>
          </a:p>
        </p:txBody>
      </p:sp>
    </p:spTree>
    <p:extLst>
      <p:ext uri="{BB962C8B-B14F-4D97-AF65-F5344CB8AC3E}">
        <p14:creationId xmlns:p14="http://schemas.microsoft.com/office/powerpoint/2010/main" val="12442353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یزید خلیفه اموي در سال </a:t>
            </a:r>
            <a:r>
              <a:rPr lang="fa-IR" smtClean="0">
                <a:cs typeface="B Nazanin" panose="00000400000000000000" pitchFamily="2" charset="-78"/>
              </a:rPr>
              <a:t>61 هـجری قمری مصادف 680- 681 میلادی </a:t>
            </a:r>
            <a:r>
              <a:rPr lang="fa-IR" smtClean="0">
                <a:cs typeface="B Nazanin" panose="00000400000000000000" pitchFamily="2" charset="-78"/>
              </a:rPr>
              <a:t>سلم بن زیاد </a:t>
            </a:r>
            <a:r>
              <a:rPr lang="fa-IR">
                <a:cs typeface="B Nazanin" panose="00000400000000000000" pitchFamily="2" charset="-78"/>
              </a:rPr>
              <a:t>را </a:t>
            </a:r>
            <a:r>
              <a:rPr lang="fa-IR">
                <a:cs typeface="B Nazanin" panose="00000400000000000000" pitchFamily="2" charset="-78"/>
              </a:rPr>
              <a:t>والی خراسان و </a:t>
            </a:r>
            <a:r>
              <a:rPr lang="fa-IR" smtClean="0">
                <a:cs typeface="B Nazanin" panose="00000400000000000000" pitchFamily="2" charset="-78"/>
              </a:rPr>
              <a:t>سیستان .کرد (42) وي </a:t>
            </a:r>
            <a:r>
              <a:rPr lang="fa-IR">
                <a:cs typeface="B Nazanin" panose="00000400000000000000" pitchFamily="2" charset="-78"/>
              </a:rPr>
              <a:t>برخی از </a:t>
            </a:r>
            <a:r>
              <a:rPr lang="fa-IR" smtClean="0">
                <a:cs typeface="B Nazanin" panose="00000400000000000000" pitchFamily="2" charset="-78"/>
              </a:rPr>
              <a:t>برجسته ترین </a:t>
            </a:r>
            <a:r>
              <a:rPr lang="fa-IR">
                <a:cs typeface="B Nazanin" panose="00000400000000000000" pitchFamily="2" charset="-78"/>
              </a:rPr>
              <a:t>اعضا اشرافیت عرب را با خود به خراسان </a:t>
            </a:r>
            <a:r>
              <a:rPr lang="fa-IR" smtClean="0">
                <a:cs typeface="B Nazanin" panose="00000400000000000000" pitchFamily="2" charset="-78"/>
              </a:rPr>
              <a:t>آورد: </a:t>
            </a:r>
            <a:r>
              <a:rPr lang="fa-IR">
                <a:cs typeface="B Nazanin" panose="00000400000000000000" pitchFamily="2" charset="-78"/>
              </a:rPr>
              <a:t>از جمله</a:t>
            </a:r>
            <a:r>
              <a:rPr lang="fa-IR" smtClean="0">
                <a:cs typeface="B Nazanin" panose="00000400000000000000" pitchFamily="2" charset="-78"/>
              </a:rPr>
              <a:t>. ،مهلب بن ابی صفره، عبداالله خازم </a:t>
            </a:r>
            <a:r>
              <a:rPr lang="fa-IR">
                <a:cs typeface="B Nazanin" panose="00000400000000000000" pitchFamily="2" charset="-78"/>
              </a:rPr>
              <a:t>سلمی </a:t>
            </a:r>
            <a:r>
              <a:rPr lang="fa-IR" smtClean="0">
                <a:cs typeface="B Nazanin" panose="00000400000000000000" pitchFamily="2" charset="-78"/>
              </a:rPr>
              <a:t>، </a:t>
            </a:r>
            <a:r>
              <a:rPr lang="fa-IR">
                <a:cs typeface="B Nazanin" panose="00000400000000000000" pitchFamily="2" charset="-78"/>
              </a:rPr>
              <a:t>عمران </a:t>
            </a:r>
            <a:r>
              <a:rPr lang="fa-IR" smtClean="0">
                <a:cs typeface="B Nazanin" panose="00000400000000000000" pitchFamily="2" charset="-78"/>
              </a:rPr>
              <a:t>بن فاضل </a:t>
            </a:r>
            <a:r>
              <a:rPr lang="fa-IR">
                <a:cs typeface="B Nazanin" panose="00000400000000000000" pitchFamily="2" charset="-78"/>
              </a:rPr>
              <a:t>برجمی عمر </a:t>
            </a:r>
            <a:r>
              <a:rPr lang="fa-IR" smtClean="0">
                <a:cs typeface="B Nazanin" panose="00000400000000000000" pitchFamily="2" charset="-78"/>
              </a:rPr>
              <a:t>بن عبید الله بن معمر تیمی</a:t>
            </a:r>
            <a:r>
              <a:rPr lang="fa-IR">
                <a:cs typeface="B Nazanin" panose="00000400000000000000" pitchFamily="2" charset="-78"/>
              </a:rPr>
              <a:t>، </a:t>
            </a:r>
            <a:r>
              <a:rPr lang="fa-IR" smtClean="0">
                <a:cs typeface="B Nazanin" panose="00000400000000000000" pitchFamily="2" charset="-78"/>
              </a:rPr>
              <a:t>عبیداالله</a:t>
            </a:r>
            <a:r>
              <a:rPr lang="fa-IR">
                <a:cs typeface="B Nazanin" panose="00000400000000000000" pitchFamily="2" charset="-78"/>
              </a:rPr>
              <a:t>، </a:t>
            </a:r>
            <a:r>
              <a:rPr lang="fa-IR" smtClean="0">
                <a:cs typeface="B Nazanin" panose="00000400000000000000" pitchFamily="2" charset="-78"/>
              </a:rPr>
              <a:t>عباد بن حصین </a:t>
            </a:r>
            <a:r>
              <a:rPr lang="fa-IR">
                <a:cs typeface="B Nazanin" panose="00000400000000000000" pitchFamily="2" charset="-78"/>
              </a:rPr>
              <a:t>حبطی و </a:t>
            </a:r>
            <a:r>
              <a:rPr lang="fa-IR" smtClean="0">
                <a:cs typeface="B Nazanin" panose="00000400000000000000" pitchFamily="2" charset="-78"/>
              </a:rPr>
              <a:t>طلحه بن </a:t>
            </a:r>
            <a:r>
              <a:rPr lang="fa-IR">
                <a:cs typeface="B Nazanin" panose="00000400000000000000" pitchFamily="2" charset="-78"/>
              </a:rPr>
              <a:t>عبداالله خزاعی معروف به </a:t>
            </a:r>
            <a:r>
              <a:rPr lang="fa-IR" smtClean="0">
                <a:cs typeface="B Nazanin" panose="00000400000000000000" pitchFamily="2" charset="-78"/>
              </a:rPr>
              <a:t>«طلحه الطحات</a:t>
            </a:r>
            <a:r>
              <a:rPr lang="fa-IR">
                <a:cs typeface="B Nazanin" panose="00000400000000000000" pitchFamily="2" charset="-78"/>
              </a:rPr>
              <a:t>»(</a:t>
            </a:r>
            <a:r>
              <a:rPr lang="fa-IR" smtClean="0">
                <a:cs typeface="B Nazanin" panose="00000400000000000000" pitchFamily="2" charset="-78"/>
              </a:rPr>
              <a:t>43) بسیاري </a:t>
            </a:r>
            <a:r>
              <a:rPr lang="fa-IR">
                <a:cs typeface="B Nazanin" panose="00000400000000000000" pitchFamily="2" charset="-78"/>
              </a:rPr>
              <a:t>از </a:t>
            </a:r>
            <a:r>
              <a:rPr lang="fa-IR" smtClean="0">
                <a:cs typeface="B Nazanin" panose="00000400000000000000" pitchFamily="2" charset="-78"/>
              </a:rPr>
              <a:t>ظاهراً افراد </a:t>
            </a:r>
            <a:r>
              <a:rPr lang="fa-IR">
                <a:cs typeface="B Nazanin" panose="00000400000000000000" pitchFamily="2" charset="-78"/>
              </a:rPr>
              <a:t>تمایل داشتند در این سفر که در آن انگیزه جهاد و غنیمت بود سلم را همراهی کنند او </a:t>
            </a:r>
            <a:r>
              <a:rPr lang="fa-IR" smtClean="0">
                <a:cs typeface="B Nazanin" panose="00000400000000000000" pitchFamily="2" charset="-78"/>
              </a:rPr>
              <a:t>دوهزار </a:t>
            </a:r>
            <a:r>
              <a:rPr lang="fa-IR">
                <a:cs typeface="B Nazanin" panose="00000400000000000000" pitchFamily="2" charset="-78"/>
              </a:rPr>
              <a:t>و به قولی </a:t>
            </a:r>
            <a:r>
              <a:rPr lang="fa-IR" smtClean="0">
                <a:cs typeface="B Nazanin" panose="00000400000000000000" pitchFamily="2" charset="-78"/>
              </a:rPr>
              <a:t>شش هزار (44) جنگ آور </a:t>
            </a:r>
            <a:r>
              <a:rPr lang="fa-IR">
                <a:cs typeface="B Nazanin" panose="00000400000000000000" pitchFamily="2" charset="-78"/>
              </a:rPr>
              <a:t>زبده را از میان داوطلبان انتخاب کرده و </a:t>
            </a:r>
            <a:r>
              <a:rPr lang="fa-IR" smtClean="0">
                <a:cs typeface="B Nazanin" panose="00000400000000000000" pitchFamily="2" charset="-78"/>
              </a:rPr>
              <a:t>راهی </a:t>
            </a:r>
            <a:r>
              <a:rPr lang="fa-IR">
                <a:cs typeface="B Nazanin" panose="00000400000000000000" pitchFamily="2" charset="-78"/>
              </a:rPr>
              <a:t>خراسان شد </a:t>
            </a:r>
            <a:r>
              <a:rPr lang="fa-IR">
                <a:cs typeface="B Nazanin" panose="00000400000000000000" pitchFamily="2" charset="-78"/>
              </a:rPr>
              <a:t>گذشته از </a:t>
            </a:r>
            <a:r>
              <a:rPr lang="fa-IR">
                <a:cs typeface="B Nazanin" panose="00000400000000000000" pitchFamily="2" charset="-78"/>
              </a:rPr>
              <a:t>این مهاجرت بزرگ در سال 64هـ /4-683م گروه دیگري از </a:t>
            </a:r>
            <a:r>
              <a:rPr lang="fa-IR" smtClean="0">
                <a:cs typeface="B Nazanin" panose="00000400000000000000" pitchFamily="2" charset="-78"/>
              </a:rPr>
              <a:t>قبایل عرب </a:t>
            </a:r>
            <a:r>
              <a:rPr lang="fa-IR">
                <a:cs typeface="B Nazanin" panose="00000400000000000000" pitchFamily="2" charset="-78"/>
              </a:rPr>
              <a:t>نیز به جانب خراسان حرکت کردند</a:t>
            </a:r>
            <a:r>
              <a:rPr lang="fa-IR" smtClean="0">
                <a:cs typeface="B Nazanin" panose="00000400000000000000" pitchFamily="2" charset="-78"/>
              </a:rPr>
              <a:t> </a:t>
            </a:r>
          </a:p>
          <a:p>
            <a:pPr algn="just"/>
            <a:endParaRPr lang="fa-IR">
              <a:cs typeface="B Nazanin" panose="00000400000000000000" pitchFamily="2" charset="-78"/>
            </a:endParaRPr>
          </a:p>
        </p:txBody>
      </p:sp>
      <p:sp>
        <p:nvSpPr>
          <p:cNvPr id="4" name="Flowchart: Alternate Process 3"/>
          <p:cNvSpPr/>
          <p:nvPr/>
        </p:nvSpPr>
        <p:spPr>
          <a:xfrm>
            <a:off x="1255594" y="5158854"/>
            <a:ext cx="2470245" cy="68238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سلم بن زیاد</a:t>
            </a:r>
            <a:endParaRPr lang="fa-IR"/>
          </a:p>
        </p:txBody>
      </p:sp>
    </p:spTree>
    <p:extLst>
      <p:ext uri="{BB962C8B-B14F-4D97-AF65-F5344CB8AC3E}">
        <p14:creationId xmlns:p14="http://schemas.microsoft.com/office/powerpoint/2010/main" val="7664607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از این مهاجران، گروهی در شهرها و </a:t>
            </a:r>
            <a:r>
              <a:rPr lang="fa-IR" smtClean="0">
                <a:cs typeface="B Nazanin" panose="00000400000000000000" pitchFamily="2" charset="-78"/>
              </a:rPr>
              <a:t>محلات خاص </a:t>
            </a:r>
            <a:r>
              <a:rPr lang="fa-IR">
                <a:cs typeface="B Nazanin" panose="00000400000000000000" pitchFamily="2" charset="-78"/>
              </a:rPr>
              <a:t>مستقر شدند. حضور این مهاجران عرب در منطقه خراسان حفاظت از </a:t>
            </a:r>
            <a:r>
              <a:rPr lang="fa-IR" smtClean="0">
                <a:cs typeface="B Nazanin" panose="00000400000000000000" pitchFamily="2" charset="-78"/>
              </a:rPr>
              <a:t>سرزمینهاي </a:t>
            </a:r>
            <a:r>
              <a:rPr lang="fa-IR" smtClean="0">
                <a:cs typeface="B Nazanin" panose="00000400000000000000" pitchFamily="2" charset="-78"/>
              </a:rPr>
              <a:t>فتح شده </a:t>
            </a:r>
            <a:r>
              <a:rPr lang="fa-IR">
                <a:cs typeface="B Nazanin" panose="00000400000000000000" pitchFamily="2" charset="-78"/>
              </a:rPr>
              <a:t>را آسانتر </a:t>
            </a:r>
            <a:r>
              <a:rPr lang="fa-IR" smtClean="0">
                <a:cs typeface="B Nazanin" panose="00000400000000000000" pitchFamily="2" charset="-78"/>
              </a:rPr>
              <a:t>می نمود </a:t>
            </a:r>
            <a:r>
              <a:rPr lang="fa-IR">
                <a:cs typeface="B Nazanin" panose="00000400000000000000" pitchFamily="2" charset="-78"/>
              </a:rPr>
              <a:t>همچنین می </a:t>
            </a:r>
            <a:r>
              <a:rPr lang="fa-IR" smtClean="0">
                <a:cs typeface="B Nazanin" panose="00000400000000000000" pitchFamily="2" charset="-78"/>
              </a:rPr>
              <a:t>توانست </a:t>
            </a:r>
            <a:r>
              <a:rPr lang="fa-IR">
                <a:cs typeface="B Nazanin" panose="00000400000000000000" pitchFamily="2" charset="-78"/>
              </a:rPr>
              <a:t>زمینه اي لازم را از جهت ازدیاد جمعیت </a:t>
            </a:r>
            <a:r>
              <a:rPr lang="fa-IR" smtClean="0">
                <a:cs typeface="B Nazanin" panose="00000400000000000000" pitchFamily="2" charset="-78"/>
              </a:rPr>
              <a:t>و </a:t>
            </a:r>
            <a:r>
              <a:rPr lang="fa-IR" smtClean="0">
                <a:cs typeface="B Nazanin" panose="00000400000000000000" pitchFamily="2" charset="-78"/>
              </a:rPr>
              <a:t>تامین </a:t>
            </a:r>
            <a:r>
              <a:rPr lang="fa-IR">
                <a:cs typeface="B Nazanin" panose="00000400000000000000" pitchFamily="2" charset="-78"/>
              </a:rPr>
              <a:t>نیروي جنگی براي فتوحات بعدي در مشرق فراهم سازد. شواهد زیادي حکایت </a:t>
            </a:r>
            <a:r>
              <a:rPr lang="fa-IR" smtClean="0">
                <a:cs typeface="B Nazanin" panose="00000400000000000000" pitchFamily="2" charset="-78"/>
              </a:rPr>
              <a:t>از </a:t>
            </a:r>
            <a:r>
              <a:rPr lang="fa-IR" smtClean="0">
                <a:cs typeface="B Nazanin" panose="00000400000000000000" pitchFamily="2" charset="-78"/>
              </a:rPr>
              <a:t>حضور </a:t>
            </a:r>
            <a:r>
              <a:rPr lang="fa-IR">
                <a:cs typeface="B Nazanin" panose="00000400000000000000" pitchFamily="2" charset="-78"/>
              </a:rPr>
              <a:t>این قبایل در شهر مرو دارد. اگر چه مرو همانند بصره و کوفه یک شهر کاملاً </a:t>
            </a:r>
            <a:r>
              <a:rPr lang="fa-IR" smtClean="0">
                <a:cs typeface="B Nazanin" panose="00000400000000000000" pitchFamily="2" charset="-78"/>
              </a:rPr>
              <a:t>نظامی نبود</a:t>
            </a:r>
            <a:r>
              <a:rPr lang="fa-IR">
                <a:cs typeface="B Nazanin" panose="00000400000000000000" pitchFamily="2" charset="-78"/>
              </a:rPr>
              <a:t>، اما موفقیت خاص این شهر به عنوان پایگاه مهم نظامی خراسان </a:t>
            </a:r>
            <a:r>
              <a:rPr lang="fa-IR" smtClean="0">
                <a:cs typeface="B Nazanin" panose="00000400000000000000" pitchFamily="2" charset="-78"/>
              </a:rPr>
              <a:t>می توانست </a:t>
            </a:r>
            <a:r>
              <a:rPr lang="fa-IR">
                <a:cs typeface="B Nazanin" panose="00000400000000000000" pitchFamily="2" charset="-78"/>
              </a:rPr>
              <a:t>در </a:t>
            </a:r>
            <a:r>
              <a:rPr lang="fa-IR" smtClean="0">
                <a:cs typeface="B Nazanin" panose="00000400000000000000" pitchFamily="2" charset="-78"/>
              </a:rPr>
              <a:t>تامین مایحتاج </a:t>
            </a:r>
            <a:r>
              <a:rPr lang="fa-IR" smtClean="0">
                <a:cs typeface="B Nazanin" panose="00000400000000000000" pitchFamily="2" charset="-78"/>
              </a:rPr>
              <a:t>جمعیت هاي </a:t>
            </a:r>
            <a:r>
              <a:rPr lang="fa-IR">
                <a:cs typeface="B Nazanin" panose="00000400000000000000" pitchFamily="2" charset="-78"/>
              </a:rPr>
              <a:t>ساکن در آنجا مفید </a:t>
            </a:r>
            <a:r>
              <a:rPr lang="fa-IR" smtClean="0">
                <a:cs typeface="B Nazanin" panose="00000400000000000000" pitchFamily="2" charset="-78"/>
              </a:rPr>
              <a:t>تر </a:t>
            </a:r>
            <a:r>
              <a:rPr lang="fa-IR">
                <a:cs typeface="B Nazanin" panose="00000400000000000000" pitchFamily="2" charset="-78"/>
              </a:rPr>
              <a:t>باشد چنانکه آمده است به دنبال انتصاب </a:t>
            </a:r>
            <a:r>
              <a:rPr lang="fa-IR" smtClean="0">
                <a:cs typeface="B Nazanin" panose="00000400000000000000" pitchFamily="2" charset="-78"/>
              </a:rPr>
              <a:t>عبداالله- بن زیاد </a:t>
            </a:r>
            <a:r>
              <a:rPr lang="fa-IR">
                <a:cs typeface="B Nazanin" panose="00000400000000000000" pitchFamily="2" charset="-78"/>
              </a:rPr>
              <a:t>به حکومت خراسان تاخت </a:t>
            </a:r>
            <a:r>
              <a:rPr lang="fa-IR" smtClean="0">
                <a:cs typeface="B Nazanin" panose="00000400000000000000" pitchFamily="2" charset="-78"/>
              </a:rPr>
              <a:t>و تازها </a:t>
            </a:r>
            <a:r>
              <a:rPr lang="fa-IR">
                <a:cs typeface="B Nazanin" panose="00000400000000000000" pitchFamily="2" charset="-78"/>
              </a:rPr>
              <a:t>به ماورا النهر از مرو مجدد آغاز شد</a:t>
            </a:r>
            <a:r>
              <a:rPr lang="fa-IR" smtClean="0">
                <a:cs typeface="B Nazanin" panose="00000400000000000000" pitchFamily="2" charset="-78"/>
              </a:rPr>
              <a:t> </a:t>
            </a:r>
            <a:r>
              <a:rPr lang="fa-IR" smtClean="0">
                <a:cs typeface="B Nazanin" panose="00000400000000000000" pitchFamily="2" charset="-78"/>
              </a:rPr>
              <a:t>(45)</a:t>
            </a:r>
          </a:p>
          <a:p>
            <a:pPr algn="just"/>
            <a:endParaRPr lang="fa-IR">
              <a:cs typeface="B Nazanin" panose="00000400000000000000" pitchFamily="2" charset="-78"/>
            </a:endParaRPr>
          </a:p>
        </p:txBody>
      </p:sp>
      <p:sp>
        <p:nvSpPr>
          <p:cNvPr id="4" name="Flowchart: Process 3"/>
          <p:cNvSpPr/>
          <p:nvPr/>
        </p:nvSpPr>
        <p:spPr>
          <a:xfrm>
            <a:off x="1420837" y="5008098"/>
            <a:ext cx="4290646" cy="886265"/>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ازدیاد جمعیت و تامین نیروي جنگی</a:t>
            </a:r>
            <a:endParaRPr lang="fa-IR"/>
          </a:p>
        </p:txBody>
      </p:sp>
    </p:spTree>
    <p:extLst>
      <p:ext uri="{BB962C8B-B14F-4D97-AF65-F5344CB8AC3E}">
        <p14:creationId xmlns:p14="http://schemas.microsoft.com/office/powerpoint/2010/main" val="14195376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به همین </a:t>
            </a:r>
            <a:r>
              <a:rPr lang="fa-IR" smtClean="0">
                <a:cs typeface="B Nazanin" panose="00000400000000000000" pitchFamily="2" charset="-78"/>
              </a:rPr>
              <a:t>علت مرو </a:t>
            </a:r>
            <a:r>
              <a:rPr lang="fa-IR">
                <a:cs typeface="B Nazanin" panose="00000400000000000000" pitchFamily="2" charset="-78"/>
              </a:rPr>
              <a:t>را لشکرگاه اسلام در این وقت نامیده بودند. </a:t>
            </a:r>
            <a:r>
              <a:rPr lang="fa-IR" smtClean="0">
                <a:cs typeface="B Nazanin" panose="00000400000000000000" pitchFamily="2" charset="-78"/>
              </a:rPr>
              <a:t>(46) گروههاي </a:t>
            </a:r>
            <a:r>
              <a:rPr lang="fa-IR">
                <a:cs typeface="B Nazanin" panose="00000400000000000000" pitchFamily="2" charset="-78"/>
              </a:rPr>
              <a:t>مهاجر عرب ترجیح دادند </a:t>
            </a:r>
            <a:r>
              <a:rPr lang="fa-IR" smtClean="0">
                <a:cs typeface="B Nazanin" panose="00000400000000000000" pitchFamily="2" charset="-78"/>
              </a:rPr>
              <a:t>در خارج </a:t>
            </a:r>
            <a:r>
              <a:rPr lang="fa-IR">
                <a:cs typeface="B Nazanin" panose="00000400000000000000" pitchFamily="2" charset="-78"/>
              </a:rPr>
              <a:t>از شهر و </a:t>
            </a:r>
            <a:r>
              <a:rPr lang="fa-IR" smtClean="0">
                <a:cs typeface="B Nazanin" panose="00000400000000000000" pitchFamily="2" charset="-78"/>
              </a:rPr>
              <a:t>قریه هاي </a:t>
            </a:r>
            <a:r>
              <a:rPr lang="fa-IR">
                <a:cs typeface="B Nazanin" panose="00000400000000000000" pitchFamily="2" charset="-78"/>
              </a:rPr>
              <a:t>اطرف آن شهر سکنی یابند. اهالی مرو به موجب پیمان صلحی که </a:t>
            </a:r>
            <a:r>
              <a:rPr lang="fa-IR" smtClean="0">
                <a:cs typeface="B Nazanin" panose="00000400000000000000" pitchFamily="2" charset="-78"/>
              </a:rPr>
              <a:t>در آغاز </a:t>
            </a:r>
            <a:r>
              <a:rPr lang="fa-IR">
                <a:cs typeface="B Nazanin" panose="00000400000000000000" pitchFamily="2" charset="-78"/>
              </a:rPr>
              <a:t>با مسلمانان منعقد کرده آنها را در </a:t>
            </a:r>
            <a:r>
              <a:rPr lang="fa-IR" smtClean="0">
                <a:cs typeface="B Nazanin" panose="00000400000000000000" pitchFamily="2" charset="-78"/>
              </a:rPr>
              <a:t>خانه هاي </a:t>
            </a:r>
            <a:r>
              <a:rPr lang="fa-IR">
                <a:cs typeface="B Nazanin" panose="00000400000000000000" pitchFamily="2" charset="-78"/>
              </a:rPr>
              <a:t>خود جاي داده بودند. </a:t>
            </a:r>
            <a:r>
              <a:rPr lang="fa-IR" smtClean="0">
                <a:cs typeface="B Nazanin" panose="00000400000000000000" pitchFamily="2" charset="-78"/>
              </a:rPr>
              <a:t>(47) بسیاري </a:t>
            </a:r>
            <a:r>
              <a:rPr lang="fa-IR">
                <a:cs typeface="B Nazanin" panose="00000400000000000000" pitchFamily="2" charset="-78"/>
              </a:rPr>
              <a:t>از گروهها </a:t>
            </a:r>
            <a:r>
              <a:rPr lang="fa-IR" smtClean="0">
                <a:cs typeface="B Nazanin" panose="00000400000000000000" pitchFamily="2" charset="-78"/>
              </a:rPr>
              <a:t>و طوایف </a:t>
            </a:r>
            <a:r>
              <a:rPr lang="fa-IR">
                <a:cs typeface="B Nazanin" panose="00000400000000000000" pitchFamily="2" charset="-78"/>
              </a:rPr>
              <a:t>مختلف مهاجر عرب به خراسان </a:t>
            </a:r>
            <a:r>
              <a:rPr lang="fa-IR" smtClean="0">
                <a:cs typeface="B Nazanin" panose="00000400000000000000" pitchFamily="2" charset="-78"/>
              </a:rPr>
              <a:t>بی شک </a:t>
            </a:r>
            <a:r>
              <a:rPr lang="fa-IR">
                <a:cs typeface="B Nazanin" panose="00000400000000000000" pitchFamily="2" charset="-78"/>
              </a:rPr>
              <a:t>همان اختلافات داخلی و گروهی خود را </a:t>
            </a:r>
            <a:r>
              <a:rPr lang="fa-IR" smtClean="0">
                <a:cs typeface="B Nazanin" panose="00000400000000000000" pitchFamily="2" charset="-78"/>
              </a:rPr>
              <a:t>به داخل </a:t>
            </a:r>
            <a:r>
              <a:rPr lang="fa-IR">
                <a:cs typeface="B Nazanin" panose="00000400000000000000" pitchFamily="2" charset="-78"/>
              </a:rPr>
              <a:t>خراسان نیز وارد نمودند. تعصب و اختلافات </a:t>
            </a:r>
            <a:r>
              <a:rPr lang="fa-IR" smtClean="0">
                <a:cs typeface="B Nazanin" panose="00000400000000000000" pitchFamily="2" charset="-78"/>
              </a:rPr>
              <a:t>دیرینه اي </a:t>
            </a:r>
            <a:r>
              <a:rPr lang="fa-IR">
                <a:cs typeface="B Nazanin" panose="00000400000000000000" pitchFamily="2" charset="-78"/>
              </a:rPr>
              <a:t>که میان اعراب قحطانی و </a:t>
            </a:r>
            <a:r>
              <a:rPr lang="fa-IR" smtClean="0">
                <a:cs typeface="B Nazanin" panose="00000400000000000000" pitchFamily="2" charset="-78"/>
              </a:rPr>
              <a:t>عدنانی وجود </a:t>
            </a:r>
            <a:r>
              <a:rPr lang="fa-IR" smtClean="0">
                <a:cs typeface="B Nazanin" panose="00000400000000000000" pitchFamily="2" charset="-78"/>
              </a:rPr>
              <a:t>داشت</a:t>
            </a:r>
          </a:p>
          <a:p>
            <a:pPr algn="just"/>
            <a:endParaRPr lang="fa-IR">
              <a:cs typeface="B Nazanin" panose="00000400000000000000" pitchFamily="2" charset="-78"/>
            </a:endParaRPr>
          </a:p>
        </p:txBody>
      </p:sp>
      <p:sp>
        <p:nvSpPr>
          <p:cNvPr id="4" name="Flowchart: Alternate Process 3"/>
          <p:cNvSpPr/>
          <p:nvPr/>
        </p:nvSpPr>
        <p:spPr>
          <a:xfrm>
            <a:off x="838200" y="4403187"/>
            <a:ext cx="5078437" cy="115355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228600" lvl="0" indent="-228600" algn="just">
              <a:lnSpc>
                <a:spcPct val="90000"/>
              </a:lnSpc>
              <a:spcBef>
                <a:spcPts val="1000"/>
              </a:spcBef>
              <a:buFont typeface="Arial" panose="020B0604020202020204" pitchFamily="34" charset="0"/>
              <a:buChar char="•"/>
            </a:pPr>
            <a:r>
              <a:rPr lang="fa-IR" sz="2800">
                <a:solidFill>
                  <a:prstClr val="black"/>
                </a:solidFill>
                <a:cs typeface="B Nazanin" panose="00000400000000000000" pitchFamily="2" charset="-78"/>
              </a:rPr>
              <a:t>تعصب و اختلافات دیرینه اي که میان اعراب قحطانی و عدنانی وجود داشت</a:t>
            </a:r>
          </a:p>
        </p:txBody>
      </p:sp>
    </p:spTree>
    <p:extLst>
      <p:ext uri="{BB962C8B-B14F-4D97-AF65-F5344CB8AC3E}">
        <p14:creationId xmlns:p14="http://schemas.microsoft.com/office/powerpoint/2010/main" val="1992308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واژگان کلیدی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اعراب </a:t>
            </a:r>
            <a:r>
              <a:rPr lang="fa-IR">
                <a:cs typeface="B Nazanin" panose="00000400000000000000" pitchFamily="2" charset="-78"/>
              </a:rPr>
              <a:t>مسلمان، فتوحات، خراسان .، قبایل عرب</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6722097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بین این مهاجران نیز باقی ماند چنانکه در سال 64 هجري بین بنی بکر و قبیله تمیم در نزدیکی هرات جنگی رخ داد که یکسال طول کشید. حتی اختلافات میان قبایل ربیعه و مضر که در عهد مروانیان در شام پدید آمد در خراسان نیز انعکاس یافت در هر یک از دو قبیله که در شام به قدرت می رسید در خراسان نیز ادعاي قدرت می کرد (48) به هرحال روند اختلاط و ارتباط اعراب در خراسان با مردمان این نواحی شکل دیگري به خود گرفت</a:t>
            </a:r>
            <a:endParaRPr lang="fa-IR"/>
          </a:p>
        </p:txBody>
      </p:sp>
      <p:sp>
        <p:nvSpPr>
          <p:cNvPr id="4" name="Flowchart: Alternate Process 3"/>
          <p:cNvSpPr/>
          <p:nvPr/>
        </p:nvSpPr>
        <p:spPr>
          <a:xfrm>
            <a:off x="2951871" y="4290646"/>
            <a:ext cx="6288258" cy="123795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اختلافات میان قبایل ربیعه و مضر که در عهد مروانیان در شام پدید آمد در خراسان نیز انعکاس یافت</a:t>
            </a:r>
            <a:endParaRPr lang="fa-IR"/>
          </a:p>
        </p:txBody>
      </p:sp>
    </p:spTree>
    <p:extLst>
      <p:ext uri="{BB962C8B-B14F-4D97-AF65-F5344CB8AC3E}">
        <p14:creationId xmlns:p14="http://schemas.microsoft.com/office/powerpoint/2010/main" val="30573490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53022" y="1825625"/>
            <a:ext cx="7400778" cy="4351338"/>
          </a:xfrm>
        </p:spPr>
        <p:txBody>
          <a:bodyPr>
            <a:normAutofit lnSpcReduction="10000"/>
          </a:bodyPr>
          <a:lstStyle/>
          <a:p>
            <a:pPr algn="just"/>
            <a:r>
              <a:rPr lang="fa-IR">
                <a:cs typeface="B Nazanin" panose="00000400000000000000" pitchFamily="2" charset="-78"/>
              </a:rPr>
              <a:t>بسیاري </a:t>
            </a:r>
            <a:r>
              <a:rPr lang="fa-IR" smtClean="0">
                <a:cs typeface="B Nazanin" panose="00000400000000000000" pitchFamily="2" charset="-78"/>
              </a:rPr>
              <a:t>از </a:t>
            </a:r>
            <a:r>
              <a:rPr lang="fa-IR">
                <a:cs typeface="B Nazanin" panose="00000400000000000000" pitchFamily="2" charset="-78"/>
              </a:rPr>
              <a:t>عربها همان زندگی بدوي و </a:t>
            </a:r>
            <a:r>
              <a:rPr lang="fa-IR" smtClean="0">
                <a:cs typeface="B Nazanin" panose="00000400000000000000" pitchFamily="2" charset="-78"/>
              </a:rPr>
              <a:t>خانه به دوشی </a:t>
            </a:r>
            <a:r>
              <a:rPr lang="fa-IR">
                <a:cs typeface="B Nazanin" panose="00000400000000000000" pitchFamily="2" charset="-78"/>
              </a:rPr>
              <a:t>سابق را که در عربستان به آن عادت داشتند </a:t>
            </a:r>
            <a:r>
              <a:rPr lang="fa-IR" smtClean="0">
                <a:cs typeface="B Nazanin" panose="00000400000000000000" pitchFamily="2" charset="-78"/>
              </a:rPr>
              <a:t>در نواحی </a:t>
            </a:r>
            <a:r>
              <a:rPr lang="fa-IR">
                <a:cs typeface="B Nazanin" panose="00000400000000000000" pitchFamily="2" charset="-78"/>
              </a:rPr>
              <a:t>خراسان نیز ادامه دادند. همنشینی اعراب با ساکنان خراسان </a:t>
            </a:r>
            <a:r>
              <a:rPr lang="fa-IR" smtClean="0">
                <a:cs typeface="B Nazanin" panose="00000400000000000000" pitchFamily="2" charset="-78"/>
              </a:rPr>
              <a:t>تاثیر عمده </a:t>
            </a:r>
            <a:r>
              <a:rPr lang="fa-IR">
                <a:cs typeface="B Nazanin" panose="00000400000000000000" pitchFamily="2" charset="-78"/>
              </a:rPr>
              <a:t>اي در </a:t>
            </a:r>
            <a:r>
              <a:rPr lang="fa-IR" smtClean="0">
                <a:cs typeface="B Nazanin" panose="00000400000000000000" pitchFamily="2" charset="-78"/>
              </a:rPr>
              <a:t>تعدیل روحیه </a:t>
            </a:r>
            <a:r>
              <a:rPr lang="fa-IR">
                <a:cs typeface="B Nazanin" panose="00000400000000000000" pitchFamily="2" charset="-78"/>
              </a:rPr>
              <a:t>خشن و بدوي اعراب داشت </a:t>
            </a:r>
            <a:r>
              <a:rPr lang="fa-IR" smtClean="0">
                <a:cs typeface="B Nazanin" panose="00000400000000000000" pitchFamily="2" charset="-78"/>
              </a:rPr>
              <a:t>زرین </a:t>
            </a:r>
            <a:r>
              <a:rPr lang="fa-IR">
                <a:cs typeface="B Nazanin" panose="00000400000000000000" pitchFamily="2" charset="-78"/>
              </a:rPr>
              <a:t>کوب در مورد این </a:t>
            </a:r>
            <a:r>
              <a:rPr lang="fa-IR" smtClean="0">
                <a:cs typeface="B Nazanin" panose="00000400000000000000" pitchFamily="2" charset="-78"/>
              </a:rPr>
              <a:t>تاثیر می نویسد «اعراب</a:t>
            </a:r>
            <a:r>
              <a:rPr lang="fa-IR">
                <a:cs typeface="B Nazanin" panose="00000400000000000000" pitchFamily="2" charset="-78"/>
              </a:rPr>
              <a:t> </a:t>
            </a:r>
            <a:r>
              <a:rPr lang="fa-IR" smtClean="0">
                <a:cs typeface="B Nazanin" panose="00000400000000000000" pitchFamily="2" charset="-78"/>
              </a:rPr>
              <a:t>(مهاجر) </a:t>
            </a:r>
            <a:r>
              <a:rPr lang="fa-IR" smtClean="0">
                <a:cs typeface="B Nazanin" panose="00000400000000000000" pitchFamily="2" charset="-78"/>
              </a:rPr>
              <a:t>با </a:t>
            </a:r>
            <a:r>
              <a:rPr lang="fa-IR">
                <a:cs typeface="B Nazanin" panose="00000400000000000000" pitchFamily="2" charset="-78"/>
              </a:rPr>
              <a:t>آداب و رسوم ایرانیان </a:t>
            </a:r>
            <a:r>
              <a:rPr lang="fa-IR" smtClean="0">
                <a:cs typeface="B Nazanin" panose="00000400000000000000" pitchFamily="2" charset="-78"/>
              </a:rPr>
              <a:t>آشنا </a:t>
            </a:r>
            <a:r>
              <a:rPr lang="fa-IR">
                <a:cs typeface="B Nazanin" panose="00000400000000000000" pitchFamily="2" charset="-78"/>
              </a:rPr>
              <a:t>شدند اندك اندك در میان دو </a:t>
            </a:r>
            <a:r>
              <a:rPr lang="fa-IR" smtClean="0">
                <a:cs typeface="B Nazanin" panose="00000400000000000000" pitchFamily="2" charset="-78"/>
              </a:rPr>
              <a:t>قوم </a:t>
            </a:r>
            <a:r>
              <a:rPr lang="fa-IR" smtClean="0">
                <a:cs typeface="B Nazanin" panose="00000400000000000000" pitchFamily="2" charset="-78"/>
              </a:rPr>
              <a:t>خویشاوندي هاي </a:t>
            </a:r>
            <a:r>
              <a:rPr lang="fa-IR">
                <a:cs typeface="B Nazanin" panose="00000400000000000000" pitchFamily="2" charset="-78"/>
              </a:rPr>
              <a:t>سببی پدیدار شد. فرزندانی که در نسلهاي بعد پدید آمدند </a:t>
            </a:r>
            <a:r>
              <a:rPr lang="fa-IR" smtClean="0">
                <a:cs typeface="B Nazanin" panose="00000400000000000000" pitchFamily="2" charset="-78"/>
              </a:rPr>
              <a:t>تدریجاً خشونت </a:t>
            </a:r>
            <a:r>
              <a:rPr lang="fa-IR">
                <a:cs typeface="B Nazanin" panose="00000400000000000000" pitchFamily="2" charset="-78"/>
              </a:rPr>
              <a:t>بدوي و تعصب عربی پدران را از دست دادند و به سرزمین جدید و </a:t>
            </a:r>
            <a:r>
              <a:rPr lang="fa-IR" smtClean="0">
                <a:cs typeface="B Nazanin" panose="00000400000000000000" pitchFamily="2" charset="-78"/>
              </a:rPr>
              <a:t>خویشان تازه </a:t>
            </a:r>
            <a:r>
              <a:rPr lang="fa-IR">
                <a:cs typeface="B Nazanin" panose="00000400000000000000" pitchFamily="2" charset="-78"/>
              </a:rPr>
              <a:t>علاقه پیدا </a:t>
            </a:r>
            <a:r>
              <a:rPr lang="fa-IR" smtClean="0">
                <a:cs typeface="B Nazanin" panose="00000400000000000000" pitchFamily="2" charset="-78"/>
              </a:rPr>
              <a:t>کردند.»(49)</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58169"/>
            <a:ext cx="2995185" cy="2995185"/>
          </a:xfrm>
          <a:prstGeom prst="rect">
            <a:avLst/>
          </a:prstGeom>
        </p:spPr>
      </p:pic>
      <p:sp>
        <p:nvSpPr>
          <p:cNvPr id="5" name="TextBox 4"/>
          <p:cNvSpPr txBox="1"/>
          <p:nvPr/>
        </p:nvSpPr>
        <p:spPr>
          <a:xfrm>
            <a:off x="1315884" y="5176911"/>
            <a:ext cx="2039816" cy="369332"/>
          </a:xfrm>
          <a:prstGeom prst="rect">
            <a:avLst/>
          </a:prstGeom>
          <a:noFill/>
        </p:spPr>
        <p:txBody>
          <a:bodyPr wrap="square" rtlCol="1">
            <a:spAutoFit/>
          </a:bodyPr>
          <a:lstStyle/>
          <a:p>
            <a:r>
              <a:rPr lang="fa-IR" b="1" smtClean="0">
                <a:solidFill>
                  <a:srgbClr val="FF0000"/>
                </a:solidFill>
                <a:cs typeface="B Nazanin" panose="00000400000000000000" pitchFamily="2" charset="-78"/>
              </a:rPr>
              <a:t>عبدالحسین زرین کوب</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3842975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404382" y="1825625"/>
            <a:ext cx="7949418" cy="4351338"/>
          </a:xfrm>
        </p:spPr>
        <p:txBody>
          <a:bodyPr>
            <a:normAutofit lnSpcReduction="10000"/>
          </a:bodyPr>
          <a:lstStyle/>
          <a:p>
            <a:pPr algn="just"/>
            <a:r>
              <a:rPr lang="fa-IR">
                <a:cs typeface="B Nazanin" panose="00000400000000000000" pitchFamily="2" charset="-78"/>
              </a:rPr>
              <a:t>فراي نیز معتقد است، تمام عربهاي مهاجر به خراسان تنها </a:t>
            </a:r>
            <a:r>
              <a:rPr lang="fa-IR" smtClean="0">
                <a:cs typeface="B Nazanin" panose="00000400000000000000" pitchFamily="2" charset="-78"/>
              </a:rPr>
              <a:t>جنگ آوران </a:t>
            </a:r>
            <a:r>
              <a:rPr lang="fa-IR">
                <a:cs typeface="B Nazanin" panose="00000400000000000000" pitchFamily="2" charset="-78"/>
              </a:rPr>
              <a:t>شتر </a:t>
            </a:r>
            <a:r>
              <a:rPr lang="fa-IR" smtClean="0">
                <a:cs typeface="B Nazanin" panose="00000400000000000000" pitchFamily="2" charset="-78"/>
              </a:rPr>
              <a:t>سوار نبودند بلکه شاخه اي </a:t>
            </a:r>
            <a:r>
              <a:rPr lang="fa-IR">
                <a:cs typeface="B Nazanin" panose="00000400000000000000" pitchFamily="2" charset="-78"/>
              </a:rPr>
              <a:t>از طایفه ازد که به خراسان آمدند همچون گذشته به دادوستد و بافندگی </a:t>
            </a:r>
            <a:r>
              <a:rPr lang="fa-IR" smtClean="0">
                <a:cs typeface="B Nazanin" panose="00000400000000000000" pitchFamily="2" charset="-78"/>
              </a:rPr>
              <a:t>روي آوردند</a:t>
            </a:r>
            <a:r>
              <a:rPr lang="fa-IR">
                <a:cs typeface="B Nazanin" panose="00000400000000000000" pitchFamily="2" charset="-78"/>
              </a:rPr>
              <a:t>، و بیگمان </a:t>
            </a:r>
            <a:r>
              <a:rPr lang="fa-IR" smtClean="0">
                <a:cs typeface="B Nazanin" panose="00000400000000000000" pitchFamily="2" charset="-78"/>
              </a:rPr>
              <a:t>گروههاي </a:t>
            </a:r>
            <a:r>
              <a:rPr lang="fa-IR">
                <a:cs typeface="B Nazanin" panose="00000400000000000000" pitchFamily="2" charset="-78"/>
              </a:rPr>
              <a:t>دیگر نیز داراي مهارت .هایی بودند </a:t>
            </a:r>
            <a:r>
              <a:rPr lang="fa-IR" smtClean="0">
                <a:cs typeface="B Nazanin" panose="00000400000000000000" pitchFamily="2" charset="-78"/>
              </a:rPr>
              <a:t>(50).</a:t>
            </a:r>
          </a:p>
          <a:p>
            <a:pPr algn="just"/>
            <a:r>
              <a:rPr lang="fa-IR" smtClean="0">
                <a:cs typeface="B Nazanin" panose="00000400000000000000" pitchFamily="2" charset="-78"/>
              </a:rPr>
              <a:t> با </a:t>
            </a:r>
            <a:r>
              <a:rPr lang="fa-IR">
                <a:cs typeface="B Nazanin" panose="00000400000000000000" pitchFamily="2" charset="-78"/>
              </a:rPr>
              <a:t>توجه به چنین </a:t>
            </a:r>
            <a:r>
              <a:rPr lang="fa-IR" smtClean="0">
                <a:cs typeface="B Nazanin" panose="00000400000000000000" pitchFamily="2" charset="-78"/>
              </a:rPr>
              <a:t>برداشتهای گروه هاي </a:t>
            </a:r>
            <a:r>
              <a:rPr lang="fa-IR">
                <a:cs typeface="B Nazanin" panose="00000400000000000000" pitchFamily="2" charset="-78"/>
              </a:rPr>
              <a:t>مهاجر در خراسان هر یک شغل و </a:t>
            </a:r>
            <a:r>
              <a:rPr lang="fa-IR" smtClean="0">
                <a:cs typeface="B Nazanin" panose="00000400000000000000" pitchFamily="2" charset="-78"/>
              </a:rPr>
              <a:t>حرفه اي </a:t>
            </a:r>
            <a:r>
              <a:rPr lang="fa-IR">
                <a:cs typeface="B Nazanin" panose="00000400000000000000" pitchFamily="2" charset="-78"/>
              </a:rPr>
              <a:t>خاص را </a:t>
            </a:r>
            <a:r>
              <a:rPr lang="fa-IR" smtClean="0">
                <a:cs typeface="B Nazanin" panose="00000400000000000000" pitchFamily="2" charset="-78"/>
              </a:rPr>
              <a:t>در پیش گرفتند. گروه هایی شغل </a:t>
            </a:r>
            <a:r>
              <a:rPr lang="fa-IR">
                <a:cs typeface="B Nazanin" panose="00000400000000000000" pitchFamily="2" charset="-78"/>
              </a:rPr>
              <a:t>سیاست و جنگ را دنبال کردند که از طریق </a:t>
            </a:r>
            <a:r>
              <a:rPr lang="fa-IR" smtClean="0">
                <a:cs typeface="B Nazanin" panose="00000400000000000000" pitchFamily="2" charset="-78"/>
              </a:rPr>
              <a:t>جمع آوري </a:t>
            </a:r>
            <a:r>
              <a:rPr lang="fa-IR">
                <a:cs typeface="B Nazanin" panose="00000400000000000000" pitchFamily="2" charset="-78"/>
              </a:rPr>
              <a:t>هدایا و غنیمتها زندگی </a:t>
            </a:r>
            <a:r>
              <a:rPr lang="fa-IR" smtClean="0">
                <a:cs typeface="B Nazanin" panose="00000400000000000000" pitchFamily="2" charset="-78"/>
              </a:rPr>
              <a:t>می </a:t>
            </a:r>
            <a:r>
              <a:rPr lang="fa-IR">
                <a:cs typeface="B Nazanin" panose="00000400000000000000" pitchFamily="2" charset="-78"/>
              </a:rPr>
              <a:t>کردند و نامشان در دفاتر رسمی سربازي </a:t>
            </a:r>
            <a:r>
              <a:rPr lang="fa-IR">
                <a:cs typeface="B Nazanin" panose="00000400000000000000" pitchFamily="2" charset="-78"/>
              </a:rPr>
              <a:t>ثبت </a:t>
            </a:r>
            <a:r>
              <a:rPr lang="fa-IR" smtClean="0">
                <a:cs typeface="B Nazanin" panose="00000400000000000000" pitchFamily="2" charset="-78"/>
              </a:rPr>
              <a:t>می گردید </a:t>
            </a:r>
            <a:r>
              <a:rPr lang="fa-IR">
                <a:cs typeface="B Nazanin" panose="00000400000000000000" pitchFamily="2" charset="-78"/>
              </a:rPr>
              <a:t>و گروههایی دیگر به کشاورزي و سربازي مشغول گردید. (51</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2475443" cy="3295015"/>
          </a:xfrm>
          <a:prstGeom prst="rect">
            <a:avLst/>
          </a:prstGeom>
        </p:spPr>
      </p:pic>
      <p:sp>
        <p:nvSpPr>
          <p:cNvPr id="5" name="TextBox 4"/>
          <p:cNvSpPr txBox="1"/>
          <p:nvPr/>
        </p:nvSpPr>
        <p:spPr>
          <a:xfrm>
            <a:off x="1294228" y="5430129"/>
            <a:ext cx="1491175"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ریچارد فرای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40414614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جماعتهاي </a:t>
            </a:r>
            <a:r>
              <a:rPr lang="fa-IR">
                <a:cs typeface="B Nazanin" panose="00000400000000000000" pitchFamily="2" charset="-78"/>
              </a:rPr>
              <a:t>مختلف اعراب اگر چه برخی از روحیات خود </a:t>
            </a:r>
            <a:r>
              <a:rPr lang="fa-IR">
                <a:cs typeface="B Nazanin" panose="00000400000000000000" pitchFamily="2" charset="-78"/>
              </a:rPr>
              <a:t>را </a:t>
            </a:r>
            <a:r>
              <a:rPr lang="fa-IR" smtClean="0">
                <a:cs typeface="B Nazanin" panose="00000400000000000000" pitchFamily="2" charset="-78"/>
              </a:rPr>
              <a:t>در برخوردهاي قبیله اي </a:t>
            </a:r>
            <a:r>
              <a:rPr lang="fa-IR">
                <a:cs typeface="B Nazanin" panose="00000400000000000000" pitchFamily="2" charset="-78"/>
              </a:rPr>
              <a:t>در عصر اموي در خراسان زنده نگاهداشتند اما به دنبال آمیختگی </a:t>
            </a:r>
            <a:r>
              <a:rPr lang="fa-IR">
                <a:cs typeface="B Nazanin" panose="00000400000000000000" pitchFamily="2" charset="-78"/>
              </a:rPr>
              <a:t>آنان </a:t>
            </a:r>
            <a:r>
              <a:rPr lang="fa-IR" smtClean="0">
                <a:cs typeface="B Nazanin" panose="00000400000000000000" pitchFamily="2" charset="-78"/>
              </a:rPr>
              <a:t>با مردمان </a:t>
            </a:r>
            <a:r>
              <a:rPr lang="fa-IR">
                <a:cs typeface="B Nazanin" panose="00000400000000000000" pitchFamily="2" charset="-78"/>
              </a:rPr>
              <a:t>خراسان و نیز کندشدن روند فتوحات در نواحی </a:t>
            </a:r>
            <a:r>
              <a:rPr lang="fa-IR">
                <a:cs typeface="B Nazanin" panose="00000400000000000000" pitchFamily="2" charset="-78"/>
              </a:rPr>
              <a:t>شرق </a:t>
            </a:r>
            <a:r>
              <a:rPr lang="fa-IR" smtClean="0">
                <a:cs typeface="B Nazanin" panose="00000400000000000000" pitchFamily="2" charset="-78"/>
              </a:rPr>
              <a:t>زمینه هاي </a:t>
            </a:r>
            <a:r>
              <a:rPr lang="fa-IR">
                <a:cs typeface="B Nazanin" panose="00000400000000000000" pitchFamily="2" charset="-78"/>
              </a:rPr>
              <a:t>ارتباط </a:t>
            </a:r>
            <a:r>
              <a:rPr lang="fa-IR">
                <a:cs typeface="B Nazanin" panose="00000400000000000000" pitchFamily="2" charset="-78"/>
              </a:rPr>
              <a:t>و </a:t>
            </a:r>
            <a:r>
              <a:rPr lang="fa-IR" smtClean="0">
                <a:cs typeface="B Nazanin" panose="00000400000000000000" pitchFamily="2" charset="-78"/>
              </a:rPr>
              <a:t>پیوستگی آنان </a:t>
            </a:r>
            <a:r>
              <a:rPr lang="fa-IR">
                <a:cs typeface="B Nazanin" panose="00000400000000000000" pitchFamily="2" charset="-78"/>
              </a:rPr>
              <a:t>با مردم خراسان بیشتر فراهم </a:t>
            </a:r>
            <a:r>
              <a:rPr lang="fa-IR">
                <a:cs typeface="B Nazanin" panose="00000400000000000000" pitchFamily="2" charset="-78"/>
              </a:rPr>
              <a:t>گردید </a:t>
            </a:r>
            <a:r>
              <a:rPr lang="fa-IR" smtClean="0">
                <a:cs typeface="B Nazanin" panose="00000400000000000000" pitchFamily="2" charset="-78"/>
              </a:rPr>
              <a:t>چندان که </a:t>
            </a:r>
            <a:r>
              <a:rPr lang="fa-IR">
                <a:cs typeface="B Nazanin" panose="00000400000000000000" pitchFamily="2" charset="-78"/>
              </a:rPr>
              <a:t>تأثیرات فرهنگی خراسان بیش </a:t>
            </a:r>
            <a:r>
              <a:rPr lang="fa-IR">
                <a:cs typeface="B Nazanin" panose="00000400000000000000" pitchFamily="2" charset="-78"/>
              </a:rPr>
              <a:t>از </a:t>
            </a:r>
            <a:r>
              <a:rPr lang="fa-IR" smtClean="0">
                <a:cs typeface="B Nazanin" panose="00000400000000000000" pitchFamily="2" charset="-78"/>
              </a:rPr>
              <a:t>دیگر نواحی </a:t>
            </a:r>
            <a:r>
              <a:rPr lang="fa-IR">
                <a:cs typeface="B Nazanin" panose="00000400000000000000" pitchFamily="2" charset="-78"/>
              </a:rPr>
              <a:t>توانست به روحیه اعراب مهاجر در این خطه تأثیرات خود را بر .جاي </a:t>
            </a:r>
            <a:r>
              <a:rPr lang="fa-IR">
                <a:cs typeface="B Nazanin" panose="00000400000000000000" pitchFamily="2" charset="-78"/>
              </a:rPr>
              <a:t>گذارد</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a:t/>
            </a:r>
            <a:br>
              <a:rPr lang="fa-IR"/>
            </a:br>
            <a:endParaRPr lang="fa-IR"/>
          </a:p>
        </p:txBody>
      </p:sp>
      <p:sp>
        <p:nvSpPr>
          <p:cNvPr id="4" name="Flowchart: Alternate Process 3"/>
          <p:cNvSpPr/>
          <p:nvPr/>
        </p:nvSpPr>
        <p:spPr>
          <a:xfrm>
            <a:off x="838200" y="4234375"/>
            <a:ext cx="3967089" cy="122389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آمیختگی آنان با مردمان خراسان</a:t>
            </a:r>
            <a:endParaRPr lang="fa-IR"/>
          </a:p>
        </p:txBody>
      </p:sp>
    </p:spTree>
    <p:extLst>
      <p:ext uri="{BB962C8B-B14F-4D97-AF65-F5344CB8AC3E}">
        <p14:creationId xmlns:p14="http://schemas.microsoft.com/office/powerpoint/2010/main" val="38279059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نتیجه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وجود </a:t>
            </a:r>
            <a:r>
              <a:rPr lang="fa-IR">
                <a:cs typeface="B Nazanin" panose="00000400000000000000" pitchFamily="2" charset="-78"/>
              </a:rPr>
              <a:t>آشفتگیهاي داخلی امپراطوري ساسانی پیش از هر عامل دیگري زمینه سقوط این</a:t>
            </a:r>
            <a:br>
              <a:rPr lang="fa-IR">
                <a:cs typeface="B Nazanin" panose="00000400000000000000" pitchFamily="2" charset="-78"/>
              </a:rPr>
            </a:br>
            <a:r>
              <a:rPr lang="fa-IR">
                <a:cs typeface="B Nazanin" panose="00000400000000000000" pitchFamily="2" charset="-78"/>
              </a:rPr>
              <a:t>دولت را فراهم ساخت. یزدگرد اگرچه قابلیتهاي لازم را براي مقابله با اعراب مسلمان داشت</a:t>
            </a:r>
            <a:br>
              <a:rPr lang="fa-IR">
                <a:cs typeface="B Nazanin" panose="00000400000000000000" pitchFamily="2" charset="-78"/>
              </a:rPr>
            </a:br>
            <a:r>
              <a:rPr lang="fa-IR">
                <a:cs typeface="B Nazanin" panose="00000400000000000000" pitchFamily="2" charset="-78"/>
              </a:rPr>
              <a:t>اما </a:t>
            </a:r>
            <a:r>
              <a:rPr lang="fa-IR" smtClean="0">
                <a:cs typeface="B Nazanin" panose="00000400000000000000" pitchFamily="2" charset="-78"/>
              </a:rPr>
              <a:t>انگیزه هاي </a:t>
            </a:r>
            <a:r>
              <a:rPr lang="fa-IR">
                <a:cs typeface="B Nazanin" panose="00000400000000000000" pitchFamily="2" charset="-78"/>
              </a:rPr>
              <a:t>جهاد و غنیمت مسلمانان آنان را در راه فتح ایران موفق </a:t>
            </a:r>
            <a:r>
              <a:rPr lang="fa-IR" smtClean="0">
                <a:cs typeface="B Nazanin" panose="00000400000000000000" pitchFamily="2" charset="-78"/>
              </a:rPr>
              <a:t>تر می ساخت. </a:t>
            </a:r>
            <a:r>
              <a:rPr lang="fa-IR" smtClean="0">
                <a:solidFill>
                  <a:srgbClr val="FF0000"/>
                </a:solidFill>
                <a:cs typeface="B Nazanin" panose="00000400000000000000" pitchFamily="2" charset="-78"/>
              </a:rPr>
              <a:t>اختلافات  یزدگرد </a:t>
            </a:r>
            <a:r>
              <a:rPr lang="fa-IR">
                <a:solidFill>
                  <a:srgbClr val="FF0000"/>
                </a:solidFill>
                <a:cs typeface="B Nazanin" panose="00000400000000000000" pitchFamily="2" charset="-78"/>
              </a:rPr>
              <a:t>با ماهویه حاکم مرو </a:t>
            </a:r>
            <a:r>
              <a:rPr lang="fa-IR">
                <a:cs typeface="B Nazanin" panose="00000400000000000000" pitchFamily="2" charset="-78"/>
              </a:rPr>
              <a:t>و سرانجام </a:t>
            </a:r>
            <a:r>
              <a:rPr lang="fa-IR">
                <a:solidFill>
                  <a:srgbClr val="00B050"/>
                </a:solidFill>
                <a:cs typeface="B Nazanin" panose="00000400000000000000" pitchFamily="2" charset="-78"/>
              </a:rPr>
              <a:t>توطئه مرگ یزدگرد </a:t>
            </a:r>
            <a:r>
              <a:rPr lang="fa-IR">
                <a:cs typeface="B Nazanin" panose="00000400000000000000" pitchFamily="2" charset="-78"/>
              </a:rPr>
              <a:t>و </a:t>
            </a:r>
            <a:r>
              <a:rPr lang="fa-IR">
                <a:solidFill>
                  <a:srgbClr val="00B0F0"/>
                </a:solidFill>
                <a:cs typeface="B Nazanin" panose="00000400000000000000" pitchFamily="2" charset="-78"/>
              </a:rPr>
              <a:t>عدم وجود </a:t>
            </a:r>
            <a:r>
              <a:rPr lang="fa-IR" smtClean="0">
                <a:solidFill>
                  <a:srgbClr val="00B0F0"/>
                </a:solidFill>
                <a:cs typeface="B Nazanin" panose="00000400000000000000" pitchFamily="2" charset="-78"/>
              </a:rPr>
              <a:t>زمینه هاي </a:t>
            </a:r>
            <a:r>
              <a:rPr lang="fa-IR">
                <a:solidFill>
                  <a:srgbClr val="00B0F0"/>
                </a:solidFill>
                <a:cs typeface="B Nazanin" panose="00000400000000000000" pitchFamily="2" charset="-78"/>
              </a:rPr>
              <a:t>لازم براي</a:t>
            </a:r>
            <a:br>
              <a:rPr lang="fa-IR">
                <a:solidFill>
                  <a:srgbClr val="00B0F0"/>
                </a:solidFill>
                <a:cs typeface="B Nazanin" panose="00000400000000000000" pitchFamily="2" charset="-78"/>
              </a:rPr>
            </a:br>
            <a:r>
              <a:rPr lang="fa-IR">
                <a:solidFill>
                  <a:srgbClr val="00B0F0"/>
                </a:solidFill>
                <a:cs typeface="B Nazanin" panose="00000400000000000000" pitchFamily="2" charset="-78"/>
              </a:rPr>
              <a:t>مقابله با </a:t>
            </a:r>
            <a:r>
              <a:rPr lang="fa-IR" smtClean="0">
                <a:solidFill>
                  <a:srgbClr val="00B0F0"/>
                </a:solidFill>
                <a:cs typeface="B Nazanin" panose="00000400000000000000" pitchFamily="2" charset="-78"/>
              </a:rPr>
              <a:t>مسلمانان، </a:t>
            </a:r>
            <a:r>
              <a:rPr lang="fa-IR">
                <a:cs typeface="B Nazanin" panose="00000400000000000000" pitchFamily="2" charset="-78"/>
              </a:rPr>
              <a:t>راه فتح خراسان را هموار ساخت. خراسان سرزمین بزرگ و وسیعی بود که</a:t>
            </a:r>
            <a:br>
              <a:rPr lang="fa-IR">
                <a:cs typeface="B Nazanin" panose="00000400000000000000" pitchFamily="2" charset="-78"/>
              </a:rPr>
            </a:br>
            <a:r>
              <a:rPr lang="fa-IR">
                <a:cs typeface="B Nazanin" panose="00000400000000000000" pitchFamily="2" charset="-78"/>
              </a:rPr>
              <a:t>از یک سو برقراري امنیت در آن مشکل بود و از سوي دیگر زمینههاي فتوحات به سمت</a:t>
            </a:r>
            <a:br>
              <a:rPr lang="fa-IR">
                <a:cs typeface="B Nazanin" panose="00000400000000000000" pitchFamily="2" charset="-78"/>
              </a:rPr>
            </a:br>
            <a:r>
              <a:rPr lang="fa-IR">
                <a:cs typeface="B Nazanin" panose="00000400000000000000" pitchFamily="2" charset="-78"/>
              </a:rPr>
              <a:t>سرزمین ترکان در شرق آن </a:t>
            </a:r>
            <a:r>
              <a:rPr lang="fa-IR" smtClean="0">
                <a:cs typeface="B Nazanin" panose="00000400000000000000" pitchFamily="2" charset="-78"/>
              </a:rPr>
              <a:t>هم، </a:t>
            </a:r>
            <a:r>
              <a:rPr lang="fa-IR">
                <a:cs typeface="B Nazanin" panose="00000400000000000000" pitchFamily="2" charset="-78"/>
              </a:rPr>
              <a:t>چنان مورد توجه مسلمانان بود. </a:t>
            </a: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838200" y="4642338"/>
            <a:ext cx="3868616" cy="99880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برقراري امنیت در آن مشکل بود</a:t>
            </a:r>
            <a:endParaRPr lang="fa-IR"/>
          </a:p>
        </p:txBody>
      </p:sp>
    </p:spTree>
    <p:extLst>
      <p:ext uri="{BB962C8B-B14F-4D97-AF65-F5344CB8AC3E}">
        <p14:creationId xmlns:p14="http://schemas.microsoft.com/office/powerpoint/2010/main" val="2520524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ناکارآمدي پادگانهاي </a:t>
            </a:r>
            <a:r>
              <a:rPr lang="fa-IR" smtClean="0">
                <a:cs typeface="B Nazanin" panose="00000400000000000000" pitchFamily="2" charset="-78"/>
              </a:rPr>
              <a:t>نظامی اعراب </a:t>
            </a:r>
            <a:r>
              <a:rPr lang="fa-IR">
                <a:cs typeface="B Nazanin" panose="00000400000000000000" pitchFamily="2" charset="-78"/>
              </a:rPr>
              <a:t>پس از شورش قارن در منطقه نشان میدهد که مسلمانان نیازمند استقرار </a:t>
            </a:r>
            <a:r>
              <a:rPr lang="fa-IR" smtClean="0">
                <a:cs typeface="B Nazanin" panose="00000400000000000000" pitchFamily="2" charset="-78"/>
              </a:rPr>
              <a:t>جمعیتهاي مختلف </a:t>
            </a:r>
            <a:r>
              <a:rPr lang="fa-IR">
                <a:cs typeface="B Nazanin" panose="00000400000000000000" pitchFamily="2" charset="-78"/>
              </a:rPr>
              <a:t>عرب در شهرهاي خراسان می </a:t>
            </a:r>
            <a:r>
              <a:rPr lang="fa-IR" smtClean="0">
                <a:cs typeface="B Nazanin" panose="00000400000000000000" pitchFamily="2" charset="-78"/>
              </a:rPr>
              <a:t>باشند </a:t>
            </a:r>
            <a:r>
              <a:rPr lang="fa-IR">
                <a:cs typeface="B Nazanin" panose="00000400000000000000" pitchFamily="2" charset="-78"/>
              </a:rPr>
              <a:t>درك این ضرورتها براي </a:t>
            </a:r>
            <a:r>
              <a:rPr lang="fa-IR" smtClean="0">
                <a:cs typeface="B Nazanin" panose="00000400000000000000" pitchFamily="2" charset="-78"/>
              </a:rPr>
              <a:t>اداره ي </a:t>
            </a:r>
            <a:r>
              <a:rPr lang="fa-IR">
                <a:cs typeface="B Nazanin" panose="00000400000000000000" pitchFamily="2" charset="-78"/>
              </a:rPr>
              <a:t>خراسان </a:t>
            </a:r>
            <a:r>
              <a:rPr lang="fa-IR" smtClean="0">
                <a:cs typeface="B Nazanin" panose="00000400000000000000" pitchFamily="2" charset="-78"/>
              </a:rPr>
              <a:t>به همراه </a:t>
            </a:r>
            <a:r>
              <a:rPr lang="fa-IR">
                <a:cs typeface="B Nazanin" panose="00000400000000000000" pitchFamily="2" charset="-78"/>
              </a:rPr>
              <a:t>وجود بحرانهاي جمعیتی و </a:t>
            </a:r>
            <a:r>
              <a:rPr lang="fa-IR" smtClean="0">
                <a:cs typeface="B Nazanin" panose="00000400000000000000" pitchFamily="2" charset="-78"/>
              </a:rPr>
              <a:t>قبیله اي </a:t>
            </a:r>
            <a:r>
              <a:rPr lang="fa-IR">
                <a:cs typeface="B Nazanin" panose="00000400000000000000" pitchFamily="2" charset="-78"/>
              </a:rPr>
              <a:t>در سرزمین عراق و آشفتگیهاي ناشی از </a:t>
            </a:r>
            <a:r>
              <a:rPr lang="fa-IR" smtClean="0">
                <a:cs typeface="B Nazanin" panose="00000400000000000000" pitchFamily="2" charset="-78"/>
              </a:rPr>
              <a:t>حضور قبایل </a:t>
            </a:r>
            <a:r>
              <a:rPr lang="fa-IR">
                <a:cs typeface="B Nazanin" panose="00000400000000000000" pitchFamily="2" charset="-78"/>
              </a:rPr>
              <a:t>متعدد، حاکمان عراق را متوجه ترغیب قبایل عرب براي مهاجرت به خراسان کرد این </a:t>
            </a:r>
            <a:r>
              <a:rPr lang="fa-IR" smtClean="0">
                <a:cs typeface="B Nazanin" panose="00000400000000000000" pitchFamily="2" charset="-78"/>
              </a:rPr>
              <a:t>مهاجرتها </a:t>
            </a:r>
            <a:r>
              <a:rPr lang="fa-IR">
                <a:cs typeface="B Nazanin" panose="00000400000000000000" pitchFamily="2" charset="-78"/>
              </a:rPr>
              <a:t>همراه با </a:t>
            </a:r>
            <a:r>
              <a:rPr lang="fa-IR" smtClean="0">
                <a:cs typeface="B Nazanin" panose="00000400000000000000" pitchFamily="2" charset="-78"/>
              </a:rPr>
              <a:t>سیاست هاي </a:t>
            </a:r>
            <a:r>
              <a:rPr lang="fa-IR">
                <a:cs typeface="B Nazanin" panose="00000400000000000000" pitchFamily="2" charset="-78"/>
              </a:rPr>
              <a:t>تشویقی و نیز تنبیهی </a:t>
            </a:r>
            <a:r>
              <a:rPr lang="fa-IR" smtClean="0">
                <a:cs typeface="B Nazanin" panose="00000400000000000000" pitchFamily="2" charset="-78"/>
              </a:rPr>
              <a:t>بود. انگیزه </a:t>
            </a:r>
            <a:r>
              <a:rPr lang="fa-IR">
                <a:cs typeface="B Nazanin" panose="00000400000000000000" pitchFamily="2" charset="-78"/>
              </a:rPr>
              <a:t>هاي مختلف از جمله </a:t>
            </a:r>
            <a:r>
              <a:rPr lang="fa-IR" smtClean="0">
                <a:cs typeface="B Nazanin" panose="00000400000000000000" pitchFamily="2" charset="-78"/>
              </a:rPr>
              <a:t>وجود منافع </a:t>
            </a:r>
            <a:r>
              <a:rPr lang="fa-IR">
                <a:cs typeface="B Nazanin" panose="00000400000000000000" pitchFamily="2" charset="-78"/>
              </a:rPr>
              <a:t>بسیار در مهاجرت قبایل عرب به سمت خراسان مؤثر بود. استقرار اقوام عرب </a:t>
            </a:r>
            <a:r>
              <a:rPr lang="fa-IR" smtClean="0">
                <a:cs typeface="B Nazanin" panose="00000400000000000000" pitchFamily="2" charset="-78"/>
              </a:rPr>
              <a:t>مسلمان مهمترین </a:t>
            </a:r>
            <a:r>
              <a:rPr lang="fa-IR">
                <a:cs typeface="B Nazanin" panose="00000400000000000000" pitchFamily="2" charset="-78"/>
              </a:rPr>
              <a:t>سیاستی بود که به راحتی توانست تداوم سلطه مسلمانان را در سرزمین </a:t>
            </a:r>
            <a:r>
              <a:rPr lang="fa-IR" smtClean="0">
                <a:cs typeface="B Nazanin" panose="00000400000000000000" pitchFamily="2" charset="-78"/>
              </a:rPr>
              <a:t>پهناور خراسان </a:t>
            </a:r>
            <a:r>
              <a:rPr lang="fa-IR">
                <a:cs typeface="B Nazanin" panose="00000400000000000000" pitchFamily="2" charset="-78"/>
              </a:rPr>
              <a:t>به همراه داشته باشد</a:t>
            </a:r>
          </a:p>
        </p:txBody>
      </p:sp>
    </p:spTree>
    <p:extLst>
      <p:ext uri="{BB962C8B-B14F-4D97-AF65-F5344CB8AC3E}">
        <p14:creationId xmlns:p14="http://schemas.microsoft.com/office/powerpoint/2010/main" val="27834508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1828801" y="801858"/>
            <a:ext cx="8876714" cy="5375105"/>
          </a:xfrm>
          <a:prstGeom prst="rect">
            <a:avLst/>
          </a:prstGeom>
        </p:spPr>
      </p:pic>
    </p:spTree>
    <p:extLst>
      <p:ext uri="{BB962C8B-B14F-4D97-AF65-F5344CB8AC3E}">
        <p14:creationId xmlns:p14="http://schemas.microsoft.com/office/powerpoint/2010/main" val="41600467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1647677" y="1350499"/>
            <a:ext cx="8417837" cy="4346916"/>
          </a:xfrm>
          <a:prstGeom prst="rect">
            <a:avLst/>
          </a:prstGeom>
        </p:spPr>
      </p:pic>
    </p:spTree>
    <p:extLst>
      <p:ext uri="{BB962C8B-B14F-4D97-AF65-F5344CB8AC3E}">
        <p14:creationId xmlns:p14="http://schemas.microsoft.com/office/powerpoint/2010/main" val="36835755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838201" y="511614"/>
            <a:ext cx="10515600" cy="5665349"/>
          </a:xfrm>
          <a:prstGeom prst="rect">
            <a:avLst/>
          </a:prstGeom>
        </p:spPr>
      </p:pic>
    </p:spTree>
    <p:extLst>
      <p:ext uri="{BB962C8B-B14F-4D97-AF65-F5344CB8AC3E}">
        <p14:creationId xmlns:p14="http://schemas.microsoft.com/office/powerpoint/2010/main" val="37097153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1645920" y="907631"/>
            <a:ext cx="9172135" cy="5225150"/>
          </a:xfrm>
          <a:prstGeom prst="rect">
            <a:avLst/>
          </a:prstGeom>
        </p:spPr>
      </p:pic>
    </p:spTree>
    <p:extLst>
      <p:ext uri="{BB962C8B-B14F-4D97-AF65-F5344CB8AC3E}">
        <p14:creationId xmlns:p14="http://schemas.microsoft.com/office/powerpoint/2010/main" val="610087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فتح خراسان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دولت </a:t>
            </a:r>
            <a:r>
              <a:rPr lang="fa-IR">
                <a:cs typeface="B Nazanin" panose="00000400000000000000" pitchFamily="2" charset="-78"/>
              </a:rPr>
              <a:t>مقتدر ساسانی پس از آشفتگیهاي عصر </a:t>
            </a:r>
            <a:r>
              <a:rPr lang="fa-IR" smtClean="0">
                <a:cs typeface="B Nazanin" panose="00000400000000000000" pitchFamily="2" charset="-78"/>
              </a:rPr>
              <a:t>خسرو پرویز </a:t>
            </a:r>
            <a:r>
              <a:rPr lang="fa-IR">
                <a:cs typeface="B Nazanin" panose="00000400000000000000" pitchFamily="2" charset="-78"/>
              </a:rPr>
              <a:t>دچار اختلاف و کشمکشهاي</a:t>
            </a:r>
            <a:br>
              <a:rPr lang="fa-IR">
                <a:cs typeface="B Nazanin" panose="00000400000000000000" pitchFamily="2" charset="-78"/>
              </a:rPr>
            </a:br>
            <a:r>
              <a:rPr lang="fa-IR" smtClean="0">
                <a:cs typeface="B Nazanin" panose="00000400000000000000" pitchFamily="2" charset="-78"/>
              </a:rPr>
              <a:t>بسیار </a:t>
            </a:r>
            <a:r>
              <a:rPr lang="fa-IR">
                <a:cs typeface="B Nazanin" panose="00000400000000000000" pitchFamily="2" charset="-78"/>
              </a:rPr>
              <a:t>گردید در فاصله سالهاي </a:t>
            </a:r>
            <a:r>
              <a:rPr lang="fa-IR" smtClean="0">
                <a:cs typeface="B Nazanin" panose="00000400000000000000" pitchFamily="2" charset="-78"/>
              </a:rPr>
              <a:t>632 تا 628 میلادي </a:t>
            </a:r>
            <a:r>
              <a:rPr lang="fa-IR">
                <a:cs typeface="B Nazanin" panose="00000400000000000000" pitchFamily="2" charset="-78"/>
              </a:rPr>
              <a:t>یازده تن از شاهزادگان ساسانی به قدرت</a:t>
            </a:r>
            <a:br>
              <a:rPr lang="fa-IR">
                <a:cs typeface="B Nazanin" panose="00000400000000000000" pitchFamily="2" charset="-78"/>
              </a:rPr>
            </a:br>
            <a:r>
              <a:rPr lang="fa-IR">
                <a:cs typeface="B Nazanin" panose="00000400000000000000" pitchFamily="2" charset="-78"/>
              </a:rPr>
              <a:t>رسیدند که هیچیک نتوانستند مشکلات داخلی حکومت را برطرف سازند. یزدگرد سوم در</a:t>
            </a:r>
            <a:br>
              <a:rPr lang="fa-IR">
                <a:cs typeface="B Nazanin" panose="00000400000000000000" pitchFamily="2" charset="-78"/>
              </a:rPr>
            </a:br>
            <a:r>
              <a:rPr lang="fa-IR" smtClean="0">
                <a:cs typeface="B Nazanin" panose="00000400000000000000" pitchFamily="2" charset="-78"/>
              </a:rPr>
              <a:t>سال 632 میلادی </a:t>
            </a:r>
            <a:r>
              <a:rPr lang="fa-IR">
                <a:cs typeface="B Nazanin" panose="00000400000000000000" pitchFamily="2" charset="-78"/>
              </a:rPr>
              <a:t>به قدرت رسید و علیرغم درایت در </a:t>
            </a:r>
            <a:r>
              <a:rPr lang="fa-IR" smtClean="0">
                <a:cs typeface="B Nazanin" panose="00000400000000000000" pitchFamily="2" charset="-78"/>
              </a:rPr>
              <a:t>وفاق سیاسی</a:t>
            </a:r>
            <a:r>
              <a:rPr lang="fa-IR">
                <a:cs typeface="B Nazanin" panose="00000400000000000000" pitchFamily="2" charset="-78"/>
              </a:rPr>
              <a:t>، ناتوانتر </a:t>
            </a:r>
            <a:r>
              <a:rPr lang="fa-IR" smtClean="0">
                <a:cs typeface="B Nazanin" panose="00000400000000000000" pitchFamily="2" charset="-78"/>
              </a:rPr>
              <a:t>باز </a:t>
            </a:r>
            <a:r>
              <a:rPr lang="fa-IR">
                <a:cs typeface="B Nazanin" panose="00000400000000000000" pitchFamily="2" charset="-78"/>
              </a:rPr>
              <a:t>آن بود </a:t>
            </a:r>
            <a:r>
              <a:rPr lang="fa-IR" smtClean="0">
                <a:cs typeface="B Nazanin" panose="00000400000000000000" pitchFamily="2" charset="-78"/>
              </a:rPr>
              <a:t>تا بتواند</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بحران اقتصادي و </a:t>
            </a:r>
            <a:r>
              <a:rPr lang="fa-IR" smtClean="0">
                <a:cs typeface="B Nazanin" panose="00000400000000000000" pitchFamily="2" charset="-78"/>
              </a:rPr>
              <a:t>اجتماعی و سیاسی و </a:t>
            </a:r>
            <a:r>
              <a:rPr lang="fa-IR">
                <a:cs typeface="B Nazanin" panose="00000400000000000000" pitchFamily="2" charset="-78"/>
              </a:rPr>
              <a:t>حتی مذهبی جامعه خود را برطرف سازد مصادف با </a:t>
            </a:r>
            <a:r>
              <a:rPr lang="fa-IR" smtClean="0">
                <a:cs typeface="B Nazanin" panose="00000400000000000000" pitchFamily="2" charset="-78"/>
              </a:rPr>
              <a:t>.چنین </a:t>
            </a:r>
            <a:r>
              <a:rPr lang="fa-IR">
                <a:cs typeface="B Nazanin" panose="00000400000000000000" pitchFamily="2" charset="-78"/>
              </a:rPr>
              <a:t>بحرانهایی در ساختار دولت ساسانی جامعه اسلامی عربستان در حال پیشرفت و </a:t>
            </a:r>
            <a:r>
              <a:rPr lang="fa-IR" smtClean="0">
                <a:cs typeface="B Nazanin" panose="00000400000000000000" pitchFamily="2" charset="-78"/>
              </a:rPr>
              <a:t>توسعه اقدام </a:t>
            </a:r>
            <a:r>
              <a:rPr lang="fa-IR">
                <a:cs typeface="B Nazanin" panose="00000400000000000000" pitchFamily="2" charset="-78"/>
              </a:rPr>
              <a:t>پیامبر (ص</a:t>
            </a:r>
            <a:r>
              <a:rPr lang="fa-IR" smtClean="0">
                <a:cs typeface="B Nazanin" panose="00000400000000000000" pitchFamily="2" charset="-78"/>
              </a:rPr>
              <a:t>) </a:t>
            </a:r>
            <a:r>
              <a:rPr lang="fa-IR">
                <a:cs typeface="B Nazanin" panose="00000400000000000000" pitchFamily="2" charset="-78"/>
              </a:rPr>
              <a:t>بود در جنگ تبوك آغاز فتوحات و تلاش مسلمانان براي توسعه اسلام </a:t>
            </a:r>
            <a:r>
              <a:rPr lang="fa-IR" smtClean="0">
                <a:cs typeface="B Nazanin" panose="00000400000000000000" pitchFamily="2" charset="-78"/>
              </a:rPr>
              <a:t>به خارج </a:t>
            </a:r>
            <a:r>
              <a:rPr lang="fa-IR">
                <a:cs typeface="B Nazanin" panose="00000400000000000000" pitchFamily="2" charset="-78"/>
              </a:rPr>
              <a:t>از مرزهاي عربستان بود</a:t>
            </a:r>
            <a:r>
              <a:rPr lang="fa-IR" smtClean="0">
                <a:cs typeface="B Nazanin" panose="00000400000000000000" pitchFamily="2" charset="-78"/>
              </a:rPr>
              <a:t> </a:t>
            </a:r>
            <a:r>
              <a:rPr lang="fa-IR" smtClean="0">
                <a:cs typeface="B Nazanin" panose="00000400000000000000" pitchFamily="2" charset="-78"/>
              </a:rPr>
              <a:t>(1)</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294227" y="4768947"/>
            <a:ext cx="6105379" cy="123795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در فاصله سالهاي 632 تا 628 میلادي یازده تن از شاهزادگان ساسانی به </a:t>
            </a:r>
            <a:r>
              <a:rPr lang="fa-IR" sz="2800" smtClean="0">
                <a:solidFill>
                  <a:prstClr val="black"/>
                </a:solidFill>
                <a:cs typeface="B Nazanin" panose="00000400000000000000" pitchFamily="2" charset="-78"/>
              </a:rPr>
              <a:t>قدرت رسیدند</a:t>
            </a:r>
            <a:endParaRPr lang="fa-IR"/>
          </a:p>
        </p:txBody>
      </p:sp>
    </p:spTree>
    <p:extLst>
      <p:ext uri="{BB962C8B-B14F-4D97-AF65-F5344CB8AC3E}">
        <p14:creationId xmlns:p14="http://schemas.microsoft.com/office/powerpoint/2010/main" val="4870449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1237957" y="527703"/>
            <a:ext cx="9945858" cy="5649260"/>
          </a:xfrm>
          <a:prstGeom prst="rect">
            <a:avLst/>
          </a:prstGeom>
        </p:spPr>
      </p:pic>
    </p:spTree>
    <p:extLst>
      <p:ext uri="{BB962C8B-B14F-4D97-AF65-F5344CB8AC3E}">
        <p14:creationId xmlns:p14="http://schemas.microsoft.com/office/powerpoint/2010/main" val="34429502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838200" y="1027906"/>
            <a:ext cx="10303411" cy="4812378"/>
          </a:xfrm>
          <a:prstGeom prst="rect">
            <a:avLst/>
          </a:prstGeom>
        </p:spPr>
      </p:pic>
    </p:spTree>
    <p:extLst>
      <p:ext uri="{BB962C8B-B14F-4D97-AF65-F5344CB8AC3E}">
        <p14:creationId xmlns:p14="http://schemas.microsoft.com/office/powerpoint/2010/main" val="26041343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838201" y="719596"/>
            <a:ext cx="10373750" cy="5253373"/>
          </a:xfrm>
          <a:prstGeom prst="rect">
            <a:avLst/>
          </a:prstGeom>
        </p:spPr>
      </p:pic>
    </p:spTree>
    <p:extLst>
      <p:ext uri="{BB962C8B-B14F-4D97-AF65-F5344CB8AC3E}">
        <p14:creationId xmlns:p14="http://schemas.microsoft.com/office/powerpoint/2010/main" val="34376174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838200" y="872357"/>
            <a:ext cx="10373751" cy="4774450"/>
          </a:xfrm>
          <a:prstGeom prst="rect">
            <a:avLst/>
          </a:prstGeom>
        </p:spPr>
      </p:pic>
    </p:spTree>
    <p:extLst>
      <p:ext uri="{BB962C8B-B14F-4D97-AF65-F5344CB8AC3E}">
        <p14:creationId xmlns:p14="http://schemas.microsoft.com/office/powerpoint/2010/main" val="14350888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595532" y="1179442"/>
            <a:ext cx="11000936" cy="4813530"/>
          </a:xfrm>
          <a:prstGeom prst="rect">
            <a:avLst/>
          </a:prstGeom>
        </p:spPr>
      </p:pic>
    </p:spTree>
    <p:extLst>
      <p:ext uri="{BB962C8B-B14F-4D97-AF65-F5344CB8AC3E}">
        <p14:creationId xmlns:p14="http://schemas.microsoft.com/office/powerpoint/2010/main" val="1431457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دوران خلافت ابوبکر </a:t>
            </a:r>
            <a:r>
              <a:rPr lang="fa-IR" smtClean="0">
                <a:cs typeface="B Nazanin" panose="00000400000000000000" pitchFamily="2" charset="-78"/>
              </a:rPr>
              <a:t>(11 تا 13هجری قمری) پس </a:t>
            </a:r>
            <a:r>
              <a:rPr lang="fa-IR">
                <a:cs typeface="B Nazanin" panose="00000400000000000000" pitchFamily="2" charset="-78"/>
              </a:rPr>
              <a:t>از حل </a:t>
            </a:r>
            <a:r>
              <a:rPr lang="fa-IR" smtClean="0">
                <a:cs typeface="B Nazanin" panose="00000400000000000000" pitchFamily="2" charset="-78"/>
              </a:rPr>
              <a:t>مشکلات داخلی</a:t>
            </a:r>
            <a:r>
              <a:rPr lang="fa-IR">
                <a:cs typeface="B Nazanin" panose="00000400000000000000" pitchFamily="2" charset="-78"/>
              </a:rPr>
              <a:t>، نخستین درگیريهاي مرزي با ایران آغاز گردید </a:t>
            </a:r>
            <a:r>
              <a:rPr lang="fa-IR" smtClean="0">
                <a:cs typeface="B Nazanin" panose="00000400000000000000" pitchFamily="2" charset="-78"/>
              </a:rPr>
              <a:t>مثنی بن حارثه </a:t>
            </a:r>
            <a:r>
              <a:rPr lang="fa-IR">
                <a:cs typeface="B Nazanin" panose="00000400000000000000" pitchFamily="2" charset="-78"/>
              </a:rPr>
              <a:t>شیبانی که </a:t>
            </a:r>
            <a:r>
              <a:rPr lang="fa-IR" smtClean="0">
                <a:cs typeface="B Nazanin" panose="00000400000000000000" pitchFamily="2" charset="-78"/>
              </a:rPr>
              <a:t>پیشتر، تجربه پیروزي </a:t>
            </a:r>
            <a:r>
              <a:rPr lang="fa-IR">
                <a:cs typeface="B Nazanin" panose="00000400000000000000" pitchFamily="2" charset="-78"/>
              </a:rPr>
              <a:t>بر ایرانیان در جنگ ذيقار را به دست آورده بود در تحریک خلیفه براي حمله </a:t>
            </a:r>
            <a:r>
              <a:rPr lang="fa-IR" smtClean="0">
                <a:cs typeface="B Nazanin" panose="00000400000000000000" pitchFamily="2" charset="-78"/>
              </a:rPr>
              <a:t>به .ایران </a:t>
            </a:r>
            <a:r>
              <a:rPr lang="fa-IR">
                <a:cs typeface="B Nazanin" panose="00000400000000000000" pitchFamily="2" charset="-78"/>
              </a:rPr>
              <a:t>موثر بود </a:t>
            </a:r>
            <a:r>
              <a:rPr lang="fa-IR" smtClean="0">
                <a:cs typeface="B Nazanin" panose="00000400000000000000" pitchFamily="2" charset="-78"/>
              </a:rPr>
              <a:t>(2) </a:t>
            </a:r>
            <a:r>
              <a:rPr lang="fa-IR" smtClean="0">
                <a:cs typeface="B Nazanin" panose="00000400000000000000" pitchFamily="2" charset="-78"/>
              </a:rPr>
              <a:t>اگرچه نبرد ذيقار </a:t>
            </a:r>
            <a:r>
              <a:rPr lang="fa-IR">
                <a:cs typeface="B Nazanin" panose="00000400000000000000" pitchFamily="2" charset="-78"/>
              </a:rPr>
              <a:t>برخورد سطحی اعراب نواحی مرزي با دسته </a:t>
            </a:r>
            <a:r>
              <a:rPr lang="fa-IR" smtClean="0">
                <a:cs typeface="B Nazanin" panose="00000400000000000000" pitchFamily="2" charset="-78"/>
              </a:rPr>
              <a:t>هزارنفري سپاه </a:t>
            </a:r>
            <a:r>
              <a:rPr lang="fa-IR">
                <a:cs typeface="B Nazanin" panose="00000400000000000000" pitchFamily="2" charset="-78"/>
              </a:rPr>
              <a:t>ساسانی بود که براي دولت ساسانی چندان اهمیتی نداشت اما این واقعه نقطه عطفی </a:t>
            </a:r>
            <a:r>
              <a:rPr lang="fa-IR" smtClean="0">
                <a:cs typeface="B Nazanin" panose="00000400000000000000" pitchFamily="2" charset="-78"/>
              </a:rPr>
              <a:t>در تاریخ </a:t>
            </a:r>
            <a:r>
              <a:rPr lang="fa-IR">
                <a:cs typeface="B Nazanin" panose="00000400000000000000" pitchFamily="2" charset="-78"/>
              </a:rPr>
              <a:t>عرب و پیشدرآمدي بر فتوحات مسلمانان در ایران بود</a:t>
            </a:r>
            <a:r>
              <a:rPr lang="fa-IR" smtClean="0">
                <a:cs typeface="B Nazanin" panose="00000400000000000000" pitchFamily="2" charset="-78"/>
              </a:rPr>
              <a:t>.(3) </a:t>
            </a:r>
            <a:r>
              <a:rPr lang="fa-IR" smtClean="0">
                <a:cs typeface="B Nazanin" panose="00000400000000000000" pitchFamily="2" charset="-78"/>
              </a:rPr>
              <a:t>به </a:t>
            </a:r>
            <a:r>
              <a:rPr lang="fa-IR">
                <a:cs typeface="B Nazanin" panose="00000400000000000000" pitchFamily="2" charset="-78"/>
              </a:rPr>
              <a:t>دنبال درگیري مرزي </a:t>
            </a:r>
            <a:r>
              <a:rPr lang="fa-IR" smtClean="0">
                <a:cs typeface="B Nazanin" panose="00000400000000000000" pitchFamily="2" charset="-78"/>
              </a:rPr>
              <a:t>در زمان خلافت ابوبکر  و عمر ( هـ13 – 23) نبرد </a:t>
            </a:r>
            <a:r>
              <a:rPr lang="fa-IR">
                <a:cs typeface="B Nazanin" panose="00000400000000000000" pitchFamily="2" charset="-78"/>
              </a:rPr>
              <a:t>و برخوردهاي جدي مسلمانان در </a:t>
            </a:r>
            <a:r>
              <a:rPr lang="fa-IR" smtClean="0">
                <a:cs typeface="B Nazanin" panose="00000400000000000000" pitchFamily="2" charset="-78"/>
              </a:rPr>
              <a:t>ایران  </a:t>
            </a:r>
            <a:r>
              <a:rPr lang="fa-IR">
                <a:cs typeface="B Nazanin" panose="00000400000000000000" pitchFamily="2" charset="-78"/>
              </a:rPr>
              <a:t>آغاز گردید </a:t>
            </a:r>
            <a:r>
              <a:rPr lang="fa-IR" smtClean="0">
                <a:cs typeface="B Nazanin" panose="00000400000000000000" pitchFamily="2" charset="-78"/>
              </a:rPr>
              <a:t>و نبرد </a:t>
            </a:r>
            <a:r>
              <a:rPr lang="fa-IR">
                <a:cs typeface="B Nazanin" panose="00000400000000000000" pitchFamily="2" charset="-78"/>
              </a:rPr>
              <a:t>قادسیه در سال هجري رخ داد</a:t>
            </a:r>
            <a:r>
              <a:rPr lang="fa-IR" smtClean="0">
                <a:cs typeface="B Nazanin" panose="00000400000000000000" pitchFamily="2" charset="-78"/>
              </a:rPr>
              <a:t>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867420"/>
            <a:ext cx="3418450" cy="80185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مثنی بن حارثه شیبانی</a:t>
            </a:r>
            <a:endParaRPr lang="fa-IR"/>
          </a:p>
        </p:txBody>
      </p:sp>
    </p:spTree>
    <p:extLst>
      <p:ext uri="{BB962C8B-B14F-4D97-AF65-F5344CB8AC3E}">
        <p14:creationId xmlns:p14="http://schemas.microsoft.com/office/powerpoint/2010/main" val="1421804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توقف </a:t>
            </a:r>
            <a:r>
              <a:rPr lang="fa-IR" smtClean="0">
                <a:cs typeface="B Nazanin" panose="00000400000000000000" pitchFamily="2" charset="-78"/>
              </a:rPr>
              <a:t>چندین </a:t>
            </a:r>
            <a:r>
              <a:rPr lang="fa-IR">
                <a:cs typeface="B Nazanin" panose="00000400000000000000" pitchFamily="2" charset="-78"/>
              </a:rPr>
              <a:t>ماهه دو سپاه ایرانی </a:t>
            </a:r>
            <a:r>
              <a:rPr lang="fa-IR" smtClean="0">
                <a:cs typeface="B Nazanin" panose="00000400000000000000" pitchFamily="2" charset="-78"/>
              </a:rPr>
              <a:t>و عرب </a:t>
            </a:r>
            <a:r>
              <a:rPr lang="fa-IR">
                <a:cs typeface="B Nazanin" panose="00000400000000000000" pitchFamily="2" charset="-78"/>
              </a:rPr>
              <a:t>مسلمان در مقابل یکدیگر پیش از هر چیز بر ضعف و تردید ایرانیان در شروع </a:t>
            </a:r>
            <a:r>
              <a:rPr lang="fa-IR" smtClean="0">
                <a:cs typeface="B Nazanin" panose="00000400000000000000" pitchFamily="2" charset="-78"/>
              </a:rPr>
              <a:t>جنگ فزود </a:t>
            </a:r>
            <a:r>
              <a:rPr lang="fa-IR" b="1" smtClean="0">
                <a:solidFill>
                  <a:srgbClr val="FF0000"/>
                </a:solidFill>
                <a:cs typeface="B Nazanin" panose="00000400000000000000" pitchFamily="2" charset="-78"/>
              </a:rPr>
              <a:t>پیروزي </a:t>
            </a:r>
            <a:r>
              <a:rPr lang="fa-IR" b="1">
                <a:solidFill>
                  <a:srgbClr val="FF0000"/>
                </a:solidFill>
                <a:cs typeface="B Nazanin" panose="00000400000000000000" pitchFamily="2" charset="-78"/>
              </a:rPr>
              <a:t>مسلمانان در قادسیه راه فتح مداین را براي آنان هموار ساخت</a:t>
            </a:r>
            <a:r>
              <a:rPr lang="fa-IR">
                <a:cs typeface="B Nazanin" panose="00000400000000000000" pitchFamily="2" charset="-78"/>
              </a:rPr>
              <a:t> </a:t>
            </a:r>
            <a:r>
              <a:rPr lang="fa-IR" smtClean="0">
                <a:cs typeface="B Nazanin" panose="00000400000000000000" pitchFamily="2" charset="-78"/>
              </a:rPr>
              <a:t>چهار </a:t>
            </a:r>
            <a:r>
              <a:rPr lang="fa-IR">
                <a:cs typeface="B Nazanin" panose="00000400000000000000" pitchFamily="2" charset="-78"/>
              </a:rPr>
              <a:t>هزار </a:t>
            </a:r>
            <a:r>
              <a:rPr lang="fa-IR" smtClean="0">
                <a:cs typeface="B Nazanin" panose="00000400000000000000" pitchFamily="2" charset="-78"/>
              </a:rPr>
              <a:t>سرباز دیلمی </a:t>
            </a:r>
            <a:r>
              <a:rPr lang="fa-IR">
                <a:cs typeface="B Nazanin" panose="00000400000000000000" pitchFamily="2" charset="-78"/>
              </a:rPr>
              <a:t>پس از قادسیه خود را تسلیم مسلمانان </a:t>
            </a:r>
            <a:r>
              <a:rPr lang="fa-IR" smtClean="0">
                <a:cs typeface="B Nazanin" panose="00000400000000000000" pitchFamily="2" charset="-78"/>
              </a:rPr>
              <a:t>نمودند(4) </a:t>
            </a:r>
            <a:r>
              <a:rPr lang="fa-IR" smtClean="0">
                <a:cs typeface="B Nazanin" panose="00000400000000000000" pitchFamily="2" charset="-78"/>
              </a:rPr>
              <a:t>که با همراهی </a:t>
            </a:r>
            <a:r>
              <a:rPr lang="fa-IR">
                <a:cs typeface="B Nazanin" panose="00000400000000000000" pitchFamily="2" charset="-78"/>
              </a:rPr>
              <a:t>آنان پس از پیروزي </a:t>
            </a:r>
            <a:r>
              <a:rPr lang="fa-IR" smtClean="0">
                <a:cs typeface="B Nazanin" panose="00000400000000000000" pitchFamily="2" charset="-78"/>
              </a:rPr>
              <a:t>در 16 هجري مدائن در نبرد </a:t>
            </a:r>
            <a:r>
              <a:rPr lang="fa-IR">
                <a:cs typeface="B Nazanin" panose="00000400000000000000" pitchFamily="2" charset="-78"/>
              </a:rPr>
              <a:t>جلولاء .فتح </a:t>
            </a:r>
            <a:r>
              <a:rPr lang="fa-IR" smtClean="0">
                <a:cs typeface="B Nazanin" panose="00000400000000000000" pitchFamily="2" charset="-78"/>
              </a:rPr>
              <a:t>گردید(5) </a:t>
            </a:r>
            <a:r>
              <a:rPr lang="fa-IR" smtClean="0">
                <a:cs typeface="B Nazanin" panose="00000400000000000000" pitchFamily="2" charset="-78"/>
              </a:rPr>
              <a:t>و نیز با فرار </a:t>
            </a:r>
            <a:r>
              <a:rPr lang="fa-IR">
                <a:cs typeface="B Nazanin" panose="00000400000000000000" pitchFamily="2" charset="-78"/>
              </a:rPr>
              <a:t>یزدگرد از </a:t>
            </a:r>
            <a:r>
              <a:rPr lang="fa-IR" smtClean="0">
                <a:cs typeface="B Nazanin" panose="00000400000000000000" pitchFamily="2" charset="-78"/>
              </a:rPr>
              <a:t>تیسفون، </a:t>
            </a:r>
            <a:r>
              <a:rPr lang="fa-IR">
                <a:cs typeface="B Nazanin" panose="00000400000000000000" pitchFamily="2" charset="-78"/>
              </a:rPr>
              <a:t>فتح </a:t>
            </a:r>
            <a:r>
              <a:rPr lang="fa-IR" smtClean="0">
                <a:cs typeface="B Nazanin" panose="00000400000000000000" pitchFamily="2" charset="-78"/>
              </a:rPr>
              <a:t>خوزستان و </a:t>
            </a:r>
            <a:r>
              <a:rPr lang="fa-IR">
                <a:cs typeface="B Nazanin" panose="00000400000000000000" pitchFamily="2" charset="-78"/>
              </a:rPr>
              <a:t>بسیاري از شهرهاي دیگر براي مسلمانان هموار گردید. جنگ </a:t>
            </a:r>
            <a:r>
              <a:rPr lang="fa-IR" smtClean="0">
                <a:cs typeface="B Nazanin" panose="00000400000000000000" pitchFamily="2" charset="-78"/>
              </a:rPr>
              <a:t>سرنوشت ساز </a:t>
            </a:r>
            <a:r>
              <a:rPr lang="fa-IR">
                <a:cs typeface="B Nazanin" panose="00000400000000000000" pitchFamily="2" charset="-78"/>
              </a:rPr>
              <a:t>نهاوند در </a:t>
            </a:r>
            <a:r>
              <a:rPr lang="fa-IR" smtClean="0">
                <a:cs typeface="B Nazanin" panose="00000400000000000000" pitchFamily="2" charset="-78"/>
              </a:rPr>
              <a:t>سال 21 هجري </a:t>
            </a:r>
            <a:r>
              <a:rPr lang="fa-IR">
                <a:cs typeface="B Nazanin" panose="00000400000000000000" pitchFamily="2" charset="-78"/>
              </a:rPr>
              <a:t>رخ داد که به پیروزي اعراب مسلمان منجر شد. این فتح از سوي </a:t>
            </a:r>
            <a:r>
              <a:rPr lang="fa-IR" smtClean="0">
                <a:cs typeface="B Nazanin" panose="00000400000000000000" pitchFamily="2" charset="-78"/>
              </a:rPr>
              <a:t>اعراب، </a:t>
            </a:r>
            <a:r>
              <a:rPr lang="fa-IR" smtClean="0">
                <a:cs typeface="B Nazanin" panose="00000400000000000000" pitchFamily="2" charset="-78"/>
              </a:rPr>
              <a:t>فتح الفتوح </a:t>
            </a:r>
            <a:r>
              <a:rPr lang="fa-IR" smtClean="0">
                <a:cs typeface="B Nazanin" panose="00000400000000000000" pitchFamily="2" charset="-78"/>
              </a:rPr>
              <a:t>.خوانده </a:t>
            </a:r>
            <a:r>
              <a:rPr lang="fa-IR" smtClean="0">
                <a:cs typeface="B Nazanin" panose="00000400000000000000" pitchFamily="2" charset="-78"/>
              </a:rPr>
              <a:t>شد(6) </a:t>
            </a:r>
            <a:r>
              <a:rPr lang="fa-IR" smtClean="0">
                <a:cs typeface="B Nazanin" panose="00000400000000000000" pitchFamily="2" charset="-78"/>
              </a:rPr>
              <a:t>با </a:t>
            </a:r>
            <a:r>
              <a:rPr lang="fa-IR">
                <a:cs typeface="B Nazanin" panose="00000400000000000000" pitchFamily="2" charset="-78"/>
              </a:rPr>
              <a:t>این </a:t>
            </a:r>
            <a:r>
              <a:rPr lang="fa-IR" smtClean="0">
                <a:cs typeface="B Nazanin" panose="00000400000000000000" pitchFamily="2" charset="-78"/>
              </a:rPr>
              <a:t>شکست، </a:t>
            </a:r>
            <a:r>
              <a:rPr lang="fa-IR">
                <a:cs typeface="B Nazanin" panose="00000400000000000000" pitchFamily="2" charset="-78"/>
              </a:rPr>
              <a:t>آخرین مقاومت متشکل ایرانیان در برابر اعراب مسلمان </a:t>
            </a:r>
            <a:r>
              <a:rPr lang="fa-IR" smtClean="0">
                <a:cs typeface="B Nazanin" panose="00000400000000000000" pitchFamily="2" charset="-78"/>
              </a:rPr>
              <a:t>در </a:t>
            </a:r>
            <a:r>
              <a:rPr lang="fa-IR">
                <a:cs typeface="B Nazanin" panose="00000400000000000000" pitchFamily="2" charset="-78"/>
              </a:rPr>
              <a:t>طی ده </a:t>
            </a:r>
            <a:r>
              <a:rPr lang="fa-IR" smtClean="0">
                <a:cs typeface="B Nazanin" panose="00000400000000000000" pitchFamily="2" charset="-78"/>
              </a:rPr>
              <a:t>سال درهم کو.بیده شد، </a:t>
            </a:r>
            <a:r>
              <a:rPr lang="fa-IR">
                <a:cs typeface="B Nazanin" panose="00000400000000000000" pitchFamily="2" charset="-78"/>
              </a:rPr>
              <a:t>بعد از جنگ نهاوند بیشتر قلمرو دولت ساسانی در فلات ایران به</a:t>
            </a:r>
            <a:r>
              <a:rPr lang="fa-IR" smtClean="0">
                <a:cs typeface="B Nazanin" panose="00000400000000000000" pitchFamily="2" charset="-78"/>
              </a:rPr>
              <a:t> </a:t>
            </a:r>
            <a:r>
              <a:rPr lang="fa-IR">
                <a:cs typeface="B Nazanin" panose="00000400000000000000" pitchFamily="2" charset="-78"/>
              </a:rPr>
              <a:t>تصرف مسلمانان </a:t>
            </a:r>
            <a:r>
              <a:rPr lang="fa-IR" smtClean="0">
                <a:cs typeface="B Nazanin" panose="00000400000000000000" pitchFamily="2" charset="-78"/>
              </a:rPr>
              <a:t>درآمد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511838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 </a:t>
            </a:r>
            <a:r>
              <a:rPr lang="fa-IR">
                <a:cs typeface="B Nazanin" panose="00000400000000000000" pitchFamily="2" charset="-78"/>
              </a:rPr>
              <a:t>هر ولایت و حتی هر شهري ناگزیر بود به تنهایی در برابر دشمن در</a:t>
            </a:r>
            <a:r>
              <a:rPr lang="fa-IR" smtClean="0">
                <a:cs typeface="B Nazanin" panose="00000400000000000000" pitchFamily="2" charset="-78"/>
              </a:rPr>
              <a:t> ایستد </a:t>
            </a:r>
            <a:r>
              <a:rPr lang="fa-IR">
                <a:cs typeface="B Nazanin" panose="00000400000000000000" pitchFamily="2" charset="-78"/>
              </a:rPr>
              <a:t>وحدت، تابعیت مشترك از مرکزي واحد و آرمان مشترك وجود نداشت و </a:t>
            </a:r>
            <a:r>
              <a:rPr lang="fa-IR" smtClean="0">
                <a:cs typeface="B Nazanin" panose="00000400000000000000" pitchFamily="2" charset="-78"/>
              </a:rPr>
              <a:t>سپاهیان اسلام که الهام یافته بودند ولایات را </a:t>
            </a:r>
            <a:r>
              <a:rPr lang="fa-IR">
                <a:cs typeface="B Nazanin" panose="00000400000000000000" pitchFamily="2" charset="-78"/>
              </a:rPr>
              <a:t>یکی پس از دیگري فتح </a:t>
            </a:r>
            <a:r>
              <a:rPr lang="fa-IR" smtClean="0">
                <a:cs typeface="B Nazanin" panose="00000400000000000000" pitchFamily="2" charset="-78"/>
              </a:rPr>
              <a:t>کردند</a:t>
            </a:r>
            <a:r>
              <a:rPr lang="fa-IR" smtClean="0">
                <a:cs typeface="B Nazanin" panose="00000400000000000000" pitchFamily="2" charset="-78"/>
              </a:rPr>
              <a:t>. (7) </a:t>
            </a:r>
            <a:r>
              <a:rPr lang="fa-IR" smtClean="0">
                <a:cs typeface="B Nazanin" panose="00000400000000000000" pitchFamily="2" charset="-78"/>
              </a:rPr>
              <a:t>یزدگرد </a:t>
            </a:r>
            <a:r>
              <a:rPr lang="fa-IR">
                <a:cs typeface="B Nazanin" panose="00000400000000000000" pitchFamily="2" charset="-78"/>
              </a:rPr>
              <a:t>پادشاه </a:t>
            </a:r>
            <a:r>
              <a:rPr lang="fa-IR" smtClean="0">
                <a:cs typeface="B Nazanin" panose="00000400000000000000" pitchFamily="2" charset="-78"/>
              </a:rPr>
              <a:t>نگون بخت </a:t>
            </a:r>
            <a:r>
              <a:rPr lang="fa-IR">
                <a:cs typeface="B Nazanin" panose="00000400000000000000" pitchFamily="2" charset="-78"/>
              </a:rPr>
              <a:t>ساسانی پیوسته از ولایتی، به ولایت دیگر </a:t>
            </a:r>
            <a:r>
              <a:rPr lang="fa-IR" smtClean="0">
                <a:cs typeface="B Nazanin" panose="00000400000000000000" pitchFamily="2" charset="-78"/>
              </a:rPr>
              <a:t>در تلاش برای گریز بود. روش وي </a:t>
            </a:r>
            <a:r>
              <a:rPr lang="fa-IR">
                <a:cs typeface="B Nazanin" panose="00000400000000000000" pitchFamily="2" charset="-78"/>
              </a:rPr>
              <a:t>براي </a:t>
            </a:r>
            <a:r>
              <a:rPr lang="fa-IR" smtClean="0">
                <a:cs typeface="B Nazanin" panose="00000400000000000000" pitchFamily="2" charset="-78"/>
              </a:rPr>
              <a:t>درپیش گرفتن </a:t>
            </a:r>
            <a:r>
              <a:rPr lang="fa-IR">
                <a:cs typeface="B Nazanin" panose="00000400000000000000" pitchFamily="2" charset="-78"/>
              </a:rPr>
              <a:t>تدابیري به جهت دفع اعراب مسلمان در ري، اصفهان، کرمان </a:t>
            </a:r>
            <a:r>
              <a:rPr lang="fa-IR" smtClean="0">
                <a:cs typeface="B Nazanin" panose="00000400000000000000" pitchFamily="2" charset="-78"/>
              </a:rPr>
              <a:t>و خراسان </a:t>
            </a:r>
            <a:r>
              <a:rPr lang="fa-IR">
                <a:cs typeface="B Nazanin" panose="00000400000000000000" pitchFamily="2" charset="-78"/>
              </a:rPr>
              <a:t>به ناکامی انجامید. یزدگرد پس از این شکستها راه خراسان را </a:t>
            </a:r>
            <a:r>
              <a:rPr lang="fa-IR" smtClean="0">
                <a:cs typeface="B Nazanin" panose="00000400000000000000" pitchFamily="2" charset="-78"/>
              </a:rPr>
              <a:t>درپیش گرفت. آذرولاش </a:t>
            </a:r>
            <a:r>
              <a:rPr lang="fa-IR">
                <a:cs typeface="B Nazanin" panose="00000400000000000000" pitchFamily="2" charset="-78"/>
              </a:rPr>
              <a:t>حاکم طبرستان از وي خواست تا به این سرزمین پناه </a:t>
            </a:r>
            <a:r>
              <a:rPr lang="fa-IR" smtClean="0">
                <a:cs typeface="B Nazanin" panose="00000400000000000000" pitchFamily="2" charset="-78"/>
              </a:rPr>
              <a:t>ببرد(8) </a:t>
            </a:r>
            <a:r>
              <a:rPr lang="fa-IR" smtClean="0">
                <a:cs typeface="B Nazanin" panose="00000400000000000000" pitchFamily="2" charset="-78"/>
              </a:rPr>
              <a:t>اما </a:t>
            </a:r>
            <a:r>
              <a:rPr lang="fa-IR">
                <a:cs typeface="B Nazanin" panose="00000400000000000000" pitchFamily="2" charset="-78"/>
              </a:rPr>
              <a:t>یزدگرد </a:t>
            </a:r>
            <a:r>
              <a:rPr lang="fa-IR" smtClean="0">
                <a:cs typeface="B Nazanin" panose="00000400000000000000" pitchFamily="2" charset="-78"/>
              </a:rPr>
              <a:t>بنای عزیمت </a:t>
            </a:r>
            <a:r>
              <a:rPr lang="fa-IR">
                <a:cs typeface="B Nazanin" panose="00000400000000000000" pitchFamily="2" charset="-78"/>
              </a:rPr>
              <a:t>خراسان را ترجیح داد. شاید اگر این دعوت را میپذیرفت براي سالها در پناه </a:t>
            </a:r>
            <a:r>
              <a:rPr lang="fa-IR" smtClean="0">
                <a:cs typeface="B Nazanin" panose="00000400000000000000" pitchFamily="2" charset="-78"/>
              </a:rPr>
              <a:t>جبال عظیم </a:t>
            </a:r>
            <a:r>
              <a:rPr lang="fa-IR">
                <a:cs typeface="B Nazanin" panose="00000400000000000000" pitchFamily="2" charset="-78"/>
              </a:rPr>
              <a:t>طبرستان قدرت خود را </a:t>
            </a:r>
            <a:r>
              <a:rPr lang="fa-IR" smtClean="0">
                <a:cs typeface="B Nazanin" panose="00000400000000000000" pitchFamily="2" charset="-78"/>
              </a:rPr>
              <a:t>حفظ  </a:t>
            </a:r>
            <a:r>
              <a:rPr lang="fa-IR">
                <a:cs typeface="B Nazanin" panose="00000400000000000000" pitchFamily="2" charset="-78"/>
              </a:rPr>
              <a:t>میکرد اما وي خراسان را ترجیح </a:t>
            </a:r>
            <a:r>
              <a:rPr lang="fa-IR" smtClean="0">
                <a:cs typeface="B Nazanin" panose="00000400000000000000" pitchFamily="2" charset="-78"/>
              </a:rPr>
              <a:t>داد. </a:t>
            </a:r>
            <a:r>
              <a:rPr lang="fa-IR" smtClean="0">
                <a:cs typeface="B Nazanin" panose="00000400000000000000" pitchFamily="2" charset="-78"/>
              </a:rPr>
              <a:t>(9)</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404237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TotalTime>
  <Words>4135</Words>
  <Application>Microsoft Office PowerPoint</Application>
  <PresentationFormat>Widescreen</PresentationFormat>
  <Paragraphs>118</Paragraphs>
  <Slides>64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64</vt:i4>
      </vt:variant>
    </vt:vector>
  </HeadingPairs>
  <TitlesOfParts>
    <vt:vector size="72" baseType="lpstr">
      <vt:lpstr>Arial</vt:lpstr>
      <vt:lpstr>B Nazanin</vt:lpstr>
      <vt:lpstr>BLotus</vt:lpstr>
      <vt:lpstr>Calibri</vt:lpstr>
      <vt:lpstr>Calibri Light</vt:lpstr>
      <vt:lpstr>Times New Roman</vt:lpstr>
      <vt:lpstr>TimesNewRomanPSMT</vt:lpstr>
      <vt:lpstr>Office Theme</vt:lpstr>
      <vt:lpstr>عنوان مقاله: فتح خراسان و مهاجرت قبایل عرب به این سرزمین </vt:lpstr>
      <vt:lpstr>چکیده </vt:lpstr>
      <vt:lpstr>PowerPoint Presentation</vt:lpstr>
      <vt:lpstr>PowerPoint Presentation</vt:lpstr>
      <vt:lpstr>واژگان کلیدی</vt:lpstr>
      <vt:lpstr>فتح خراسان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اعراب مهاجر در خراسان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نتیجه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فتح خراسان و مهاجرت قبایل عرب به این سرزمین</dc:title>
  <dc:creator>MaZz!i</dc:creator>
  <cp:lastModifiedBy>MaZz!i</cp:lastModifiedBy>
  <cp:revision>65</cp:revision>
  <cp:lastPrinted>2025-02-05T18:28:23Z</cp:lastPrinted>
  <dcterms:created xsi:type="dcterms:W3CDTF">2025-01-28T20:13:44Z</dcterms:created>
  <dcterms:modified xsi:type="dcterms:W3CDTF">2025-02-05T18:28:37Z</dcterms:modified>
</cp:coreProperties>
</file>