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308" r:id="rId7"/>
    <p:sldId id="261" r:id="rId8"/>
    <p:sldId id="262" r:id="rId9"/>
    <p:sldId id="268" r:id="rId10"/>
    <p:sldId id="309" r:id="rId11"/>
    <p:sldId id="310" r:id="rId12"/>
    <p:sldId id="294" r:id="rId13"/>
    <p:sldId id="301" r:id="rId14"/>
    <p:sldId id="295" r:id="rId15"/>
    <p:sldId id="296" r:id="rId16"/>
    <p:sldId id="297" r:id="rId17"/>
    <p:sldId id="298" r:id="rId18"/>
    <p:sldId id="299" r:id="rId19"/>
    <p:sldId id="300" r:id="rId20"/>
    <p:sldId id="302" r:id="rId21"/>
    <p:sldId id="311" r:id="rId22"/>
    <p:sldId id="303" r:id="rId23"/>
    <p:sldId id="312" r:id="rId24"/>
    <p:sldId id="304" r:id="rId25"/>
    <p:sldId id="305" r:id="rId26"/>
    <p:sldId id="306" r:id="rId27"/>
    <p:sldId id="307" r:id="rId28"/>
    <p:sldId id="321" r:id="rId29"/>
    <p:sldId id="324" r:id="rId30"/>
    <p:sldId id="322" r:id="rId31"/>
    <p:sldId id="325" r:id="rId32"/>
    <p:sldId id="323" r:id="rId33"/>
    <p:sldId id="287" r:id="rId34"/>
    <p:sldId id="288" r:id="rId35"/>
    <p:sldId id="289" r:id="rId36"/>
    <p:sldId id="290" r:id="rId37"/>
    <p:sldId id="291" r:id="rId38"/>
    <p:sldId id="313" r:id="rId39"/>
    <p:sldId id="293" r:id="rId40"/>
    <p:sldId id="326" r:id="rId41"/>
    <p:sldId id="282" r:id="rId42"/>
    <p:sldId id="314" r:id="rId43"/>
    <p:sldId id="315" r:id="rId44"/>
    <p:sldId id="292" r:id="rId45"/>
    <p:sldId id="285" r:id="rId46"/>
    <p:sldId id="283" r:id="rId47"/>
    <p:sldId id="286" r:id="rId48"/>
    <p:sldId id="316" r:id="rId49"/>
    <p:sldId id="278" r:id="rId50"/>
    <p:sldId id="279" r:id="rId51"/>
    <p:sldId id="280" r:id="rId52"/>
    <p:sldId id="281" r:id="rId53"/>
    <p:sldId id="272" r:id="rId54"/>
    <p:sldId id="273" r:id="rId55"/>
    <p:sldId id="317" r:id="rId56"/>
    <p:sldId id="274" r:id="rId57"/>
    <p:sldId id="275" r:id="rId58"/>
    <p:sldId id="267" r:id="rId59"/>
    <p:sldId id="269" r:id="rId60"/>
    <p:sldId id="270" r:id="rId61"/>
    <p:sldId id="318" r:id="rId62"/>
    <p:sldId id="271" r:id="rId63"/>
    <p:sldId id="319" r:id="rId64"/>
    <p:sldId id="263" r:id="rId65"/>
    <p:sldId id="264" r:id="rId66"/>
    <p:sldId id="265" r:id="rId67"/>
    <p:sldId id="320" r:id="rId68"/>
    <p:sldId id="266" r:id="rId69"/>
    <p:sldId id="276" r:id="rId70"/>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3433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6AB655BF-36B4-40BD-B500-ACD1FA66638C}" type="datetimeFigureOut">
              <a:rPr lang="fa-IR" smtClean="0"/>
              <a:t>04/08/1446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412290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AB655BF-36B4-40BD-B500-ACD1FA66638C}" type="datetimeFigureOut">
              <a:rPr lang="fa-IR" smtClean="0"/>
              <a:t>04/08/1446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1097981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AB655BF-36B4-40BD-B500-ACD1FA66638C}" type="datetimeFigureOut">
              <a:rPr lang="fa-IR" smtClean="0"/>
              <a:t>04/08/1446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67517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AB655BF-36B4-40BD-B500-ACD1FA66638C}" type="datetimeFigureOut">
              <a:rPr lang="fa-IR" smtClean="0"/>
              <a:t>04/08/1446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2067601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B655BF-36B4-40BD-B500-ACD1FA66638C}" type="datetimeFigureOut">
              <a:rPr lang="fa-IR" smtClean="0"/>
              <a:t>04/08/1446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408136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6AB655BF-36B4-40BD-B500-ACD1FA66638C}" type="datetimeFigureOut">
              <a:rPr lang="fa-IR" smtClean="0"/>
              <a:t>04/08/1446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2923038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6AB655BF-36B4-40BD-B500-ACD1FA66638C}" type="datetimeFigureOut">
              <a:rPr lang="fa-IR" smtClean="0"/>
              <a:t>04/08/1446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1078202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6AB655BF-36B4-40BD-B500-ACD1FA66638C}" type="datetimeFigureOut">
              <a:rPr lang="fa-IR" smtClean="0"/>
              <a:t>04/08/1446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188230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B655BF-36B4-40BD-B500-ACD1FA66638C}" type="datetimeFigureOut">
              <a:rPr lang="fa-IR" smtClean="0"/>
              <a:t>04/08/1446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2956149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B655BF-36B4-40BD-B500-ACD1FA66638C}" type="datetimeFigureOut">
              <a:rPr lang="fa-IR" smtClean="0"/>
              <a:t>04/08/1446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1183404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B655BF-36B4-40BD-B500-ACD1FA66638C}" type="datetimeFigureOut">
              <a:rPr lang="fa-IR" smtClean="0"/>
              <a:t>04/08/1446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A081CC8-585B-4DFB-AD12-F687685B67A3}" type="slidenum">
              <a:rPr lang="fa-IR" smtClean="0"/>
              <a:t>‹#›</a:t>
            </a:fld>
            <a:endParaRPr lang="fa-IR"/>
          </a:p>
        </p:txBody>
      </p:sp>
    </p:spTree>
    <p:extLst>
      <p:ext uri="{BB962C8B-B14F-4D97-AF65-F5344CB8AC3E}">
        <p14:creationId xmlns:p14="http://schemas.microsoft.com/office/powerpoint/2010/main" val="300783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AB655BF-36B4-40BD-B500-ACD1FA66638C}" type="datetimeFigureOut">
              <a:rPr lang="fa-IR" smtClean="0"/>
              <a:t>04/08/1446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A081CC8-585B-4DFB-AD12-F687685B67A3}" type="slidenum">
              <a:rPr lang="fa-IR" smtClean="0"/>
              <a:t>‹#›</a:t>
            </a:fld>
            <a:endParaRPr lang="fa-IR"/>
          </a:p>
        </p:txBody>
      </p:sp>
    </p:spTree>
    <p:extLst>
      <p:ext uri="{BB962C8B-B14F-4D97-AF65-F5344CB8AC3E}">
        <p14:creationId xmlns:p14="http://schemas.microsoft.com/office/powerpoint/2010/main" val="2646805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smtClean="0">
                <a:solidFill>
                  <a:srgbClr val="FF0000"/>
                </a:solidFill>
                <a:cs typeface="B Nazanin" panose="00000400000000000000" pitchFamily="2" charset="-78"/>
              </a:rPr>
              <a:t>عنوان مقاله: </a:t>
            </a:r>
            <a:r>
              <a:rPr lang="fa-IR" sz="3200" smtClean="0">
                <a:cs typeface="B Nazanin" panose="00000400000000000000" pitchFamily="2" charset="-78"/>
              </a:rPr>
              <a:t>تاثیر عصبیت قبیله ای در حبس ادیبان عرب</a:t>
            </a:r>
            <a:endParaRPr lang="fa-IR" sz="32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z="2800" smtClean="0">
                <a:cs typeface="B Nazanin" panose="00000400000000000000" pitchFamily="2" charset="-78"/>
              </a:rPr>
              <a:t>مرضیه آباد</a:t>
            </a:r>
          </a:p>
          <a:p>
            <a:r>
              <a:rPr lang="fa-IR" b="1" smtClean="0">
                <a:solidFill>
                  <a:srgbClr val="FF0000"/>
                </a:solidFill>
                <a:cs typeface="B Nazanin" panose="00000400000000000000" pitchFamily="2" charset="-78"/>
              </a:rPr>
              <a:t>منبع: </a:t>
            </a:r>
            <a:r>
              <a:rPr lang="fa-IR">
                <a:cs typeface="B Nazanin" panose="00000400000000000000" pitchFamily="2" charset="-78"/>
              </a:rPr>
              <a:t>فقه و حقوق خانواده (ندای صادق) زمستان 1375 شماره 4</a:t>
            </a:r>
            <a:endParaRPr lang="fa-IR" smtClean="0">
              <a:cs typeface="B Nazanin" panose="00000400000000000000" pitchFamily="2" charset="-78"/>
            </a:endParaRPr>
          </a:p>
          <a:p>
            <a:r>
              <a:rPr lang="fa-IR" smtClean="0">
                <a:cs typeface="B Nazanin" panose="00000400000000000000" pitchFamily="2" charset="-78"/>
              </a:rPr>
              <a:t>صص 25-35</a:t>
            </a:r>
            <a:endParaRPr lang="fa-IR" sz="2800">
              <a:cs typeface="B Nazanin" panose="00000400000000000000" pitchFamily="2" charset="-78"/>
            </a:endParaRPr>
          </a:p>
        </p:txBody>
      </p:sp>
    </p:spTree>
    <p:extLst>
      <p:ext uri="{BB962C8B-B14F-4D97-AF65-F5344CB8AC3E}">
        <p14:creationId xmlns:p14="http://schemas.microsoft.com/office/powerpoint/2010/main" val="2728374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305908" y="1825625"/>
            <a:ext cx="8047892" cy="4351338"/>
          </a:xfrm>
        </p:spPr>
        <p:txBody>
          <a:bodyPr/>
          <a:lstStyle/>
          <a:p>
            <a:pPr algn="just"/>
            <a:r>
              <a:rPr lang="fa-IR">
                <a:cs typeface="B Nazanin" panose="00000400000000000000" pitchFamily="2" charset="-78"/>
              </a:rPr>
              <a:t>آنگاه که خبر به بنی تمیم رسید، آماده کارزار شدند، جنگ در گرفت و مذحج و هم پیمانانش شکست خوردند. </a:t>
            </a:r>
            <a:r>
              <a:rPr lang="fa-IR" b="1">
                <a:solidFill>
                  <a:srgbClr val="FF0000"/>
                </a:solidFill>
                <a:cs typeface="B Nazanin" panose="00000400000000000000" pitchFamily="2" charset="-78"/>
              </a:rPr>
              <a:t>فرمانده مذحج در این روز عبد یغوث بن صلاءه بود که به اسارت جوانی از عبد شمس درآمد</a:t>
            </a:r>
            <a:r>
              <a:rPr lang="fa-IR">
                <a:cs typeface="B Nazanin" panose="00000400000000000000" pitchFamily="2" charset="-78"/>
              </a:rPr>
              <a:t>. او صد شتر به آن جولان داد تا او را به یکی از بزرگان تمیم تسلیم کند مبادا که سعد و رباب که کینه وی به دل داشتند او را به چنگ آوردند. اما سعد و رباب که در این جنگ یکی از قهرمانان خویش را از دست داده بودند، از قضیه آگاهی یافتند و جز به کشتن او راضی نشدند و سرانجام او را به کین قهرمان خویش کشتند. </a:t>
            </a:r>
          </a:p>
          <a:p>
            <a:endParaRPr lang="fa-IR"/>
          </a:p>
        </p:txBody>
      </p:sp>
      <p:pic>
        <p:nvPicPr>
          <p:cNvPr id="4" name="Picture 3"/>
          <p:cNvPicPr>
            <a:picLocks noChangeAspect="1"/>
          </p:cNvPicPr>
          <p:nvPr/>
        </p:nvPicPr>
        <p:blipFill>
          <a:blip r:embed="rId2"/>
          <a:stretch>
            <a:fillRect/>
          </a:stretch>
        </p:blipFill>
        <p:spPr>
          <a:xfrm>
            <a:off x="838200" y="1825625"/>
            <a:ext cx="2352000" cy="3084000"/>
          </a:xfrm>
          <a:prstGeom prst="rect">
            <a:avLst/>
          </a:prstGeom>
        </p:spPr>
      </p:pic>
    </p:spTree>
    <p:extLst>
      <p:ext uri="{BB962C8B-B14F-4D97-AF65-F5344CB8AC3E}">
        <p14:creationId xmlns:p14="http://schemas.microsoft.com/office/powerpoint/2010/main" val="3736318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پیوند خویشاوندی مانع انشعاب اعضای قبیله و جنگ میان آنان نمی شد، چنان که مانع ورود بیگانگان نیز به داخل قبیله نمی شد. ورود بیگانگان به قبیله از سه طریق امکان پذیر بود جلف، ولاء و جوار. هر گاه فردی به یکی از این سه طریق به قبیله می پیوست، حقوق وظایفی چون دیگر اعضای قبیله داشت</a:t>
            </a:r>
            <a:endParaRPr lang="fa-IR"/>
          </a:p>
        </p:txBody>
      </p:sp>
      <p:pic>
        <p:nvPicPr>
          <p:cNvPr id="4" name="Picture 3"/>
          <p:cNvPicPr>
            <a:picLocks noChangeAspect="1"/>
          </p:cNvPicPr>
          <p:nvPr/>
        </p:nvPicPr>
        <p:blipFill>
          <a:blip r:embed="rId2"/>
          <a:stretch>
            <a:fillRect/>
          </a:stretch>
        </p:blipFill>
        <p:spPr>
          <a:xfrm>
            <a:off x="838200" y="4001294"/>
            <a:ext cx="3462828" cy="981541"/>
          </a:xfrm>
          <a:prstGeom prst="rect">
            <a:avLst/>
          </a:prstGeom>
        </p:spPr>
      </p:pic>
    </p:spTree>
    <p:extLst>
      <p:ext uri="{BB962C8B-B14F-4D97-AF65-F5344CB8AC3E}">
        <p14:creationId xmlns:p14="http://schemas.microsoft.com/office/powerpoint/2010/main" val="36935241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788228" y="1825625"/>
            <a:ext cx="7565571" cy="4351338"/>
          </a:xfrm>
        </p:spPr>
        <p:txBody>
          <a:bodyPr>
            <a:normAutofit/>
          </a:bodyPr>
          <a:lstStyle/>
          <a:p>
            <a:pPr algn="just"/>
            <a:r>
              <a:rPr lang="fa-IR" smtClean="0">
                <a:cs typeface="B Nazanin" panose="00000400000000000000" pitchFamily="2" charset="-78"/>
              </a:rPr>
              <a:t>. در سرگذشت ابوالطمحان فینی (حدود 30 هجری) آمده است که او در «</a:t>
            </a:r>
            <a:r>
              <a:rPr lang="fa-IR" smtClean="0">
                <a:solidFill>
                  <a:srgbClr val="FF0000"/>
                </a:solidFill>
                <a:cs typeface="B Nazanin" panose="00000400000000000000" pitchFamily="2" charset="-78"/>
              </a:rPr>
              <a:t>جذیله</a:t>
            </a:r>
            <a:r>
              <a:rPr lang="fa-IR" smtClean="0">
                <a:cs typeface="B Nazanin" panose="00000400000000000000" pitchFamily="2" charset="-78"/>
              </a:rPr>
              <a:t>» شاخه ای از قبیله طی ساکن بود. در آن زمان طائیان به دو دسته جدیله و غرث تقسیم شدند و جنگ معروف «</a:t>
            </a:r>
            <a:r>
              <a:rPr lang="fa-IR" smtClean="0">
                <a:solidFill>
                  <a:srgbClr val="FF0000"/>
                </a:solidFill>
                <a:cs typeface="B Nazanin" panose="00000400000000000000" pitchFamily="2" charset="-78"/>
              </a:rPr>
              <a:t>حرب الفساد</a:t>
            </a:r>
            <a:r>
              <a:rPr lang="fa-IR" smtClean="0">
                <a:cs typeface="B Nazanin" panose="00000400000000000000" pitchFamily="2" charset="-78"/>
              </a:rPr>
              <a:t>» را به راه نداختند. در این جنگ ابوالطمحان به اسارت دو نفر غوثی درآمد. او قصیده ای سرود و بجیر بن اوس بن حارثه را به یاری طلبید و بجیر با </a:t>
            </a:r>
            <a:r>
              <a:rPr lang="fa-IR" b="1" smtClean="0">
                <a:solidFill>
                  <a:srgbClr val="FF0000"/>
                </a:solidFill>
                <a:cs typeface="B Nazanin" panose="00000400000000000000" pitchFamily="2" charset="-78"/>
              </a:rPr>
              <a:t>پرداخت فدیه </a:t>
            </a:r>
            <a:r>
              <a:rPr lang="fa-IR" smtClean="0">
                <a:cs typeface="B Nazanin" panose="00000400000000000000" pitchFamily="2" charset="-78"/>
              </a:rPr>
              <a:t>جان وی را خرید. </a:t>
            </a:r>
          </a:p>
        </p:txBody>
      </p:sp>
      <p:pic>
        <p:nvPicPr>
          <p:cNvPr id="5" name="Picture 4"/>
          <p:cNvPicPr>
            <a:picLocks noChangeAspect="1"/>
          </p:cNvPicPr>
          <p:nvPr/>
        </p:nvPicPr>
        <p:blipFill>
          <a:blip r:embed="rId2"/>
          <a:stretch>
            <a:fillRect/>
          </a:stretch>
        </p:blipFill>
        <p:spPr>
          <a:xfrm>
            <a:off x="838200" y="1825625"/>
            <a:ext cx="2726094" cy="2838450"/>
          </a:xfrm>
          <a:prstGeom prst="rect">
            <a:avLst/>
          </a:prstGeom>
        </p:spPr>
      </p:pic>
    </p:spTree>
    <p:extLst>
      <p:ext uri="{BB962C8B-B14F-4D97-AF65-F5344CB8AC3E}">
        <p14:creationId xmlns:p14="http://schemas.microsoft.com/office/powerpoint/2010/main" val="29548423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قطامی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3534770" y="1825625"/>
            <a:ext cx="7819030" cy="4351338"/>
          </a:xfrm>
        </p:spPr>
        <p:txBody>
          <a:bodyPr/>
          <a:lstStyle/>
          <a:p>
            <a:pPr algn="just"/>
            <a:r>
              <a:rPr lang="fa-IR">
                <a:solidFill>
                  <a:srgbClr val="FF0000"/>
                </a:solidFill>
                <a:cs typeface="B Nazanin" panose="00000400000000000000" pitchFamily="2" charset="-78"/>
              </a:rPr>
              <a:t>قطامی</a:t>
            </a:r>
            <a:r>
              <a:rPr lang="fa-IR">
                <a:cs typeface="B Nazanin" panose="00000400000000000000" pitchFamily="2" charset="-78"/>
              </a:rPr>
              <a:t> (حدود 130 هجری) مسافری دیگری از قافله شاعران است که نزدیک بود قربانی جنگ های ناشی از عصبیت شود. او </a:t>
            </a:r>
            <a:r>
              <a:rPr lang="fa-IR" smtClean="0">
                <a:cs typeface="B Nazanin" panose="00000400000000000000" pitchFamily="2" charset="-78"/>
              </a:rPr>
              <a:t>در جنگی </a:t>
            </a:r>
            <a:r>
              <a:rPr lang="fa-IR">
                <a:cs typeface="B Nazanin" panose="00000400000000000000" pitchFamily="2" charset="-78"/>
              </a:rPr>
              <a:t>که میان قیس هیلان و تغلب روی </a:t>
            </a:r>
            <a:r>
              <a:rPr lang="fa-IR" smtClean="0">
                <a:cs typeface="B Nazanin" panose="00000400000000000000" pitchFamily="2" charset="-78"/>
              </a:rPr>
              <a:t>داد به </a:t>
            </a:r>
            <a:r>
              <a:rPr lang="fa-IR">
                <a:cs typeface="B Nazanin" panose="00000400000000000000" pitchFamily="2" charset="-78"/>
              </a:rPr>
              <a:t>اسارت درآمد و اگر زفرین الحارث الکلابی (حدود 75 هجری قمری) او را در نمی یافت، قیسیان او را می کشتند زفو که جان وی را خریده بود بر او منت نهاد و </a:t>
            </a:r>
            <a:r>
              <a:rPr lang="fa-IR" b="1">
                <a:solidFill>
                  <a:srgbClr val="FF0000"/>
                </a:solidFill>
                <a:cs typeface="B Nazanin" panose="00000400000000000000" pitchFamily="2" charset="-78"/>
              </a:rPr>
              <a:t>صد شتر به او هدیه کرد</a:t>
            </a:r>
            <a:r>
              <a:rPr lang="fa-IR">
                <a:cs typeface="B Nazanin" panose="00000400000000000000" pitchFamily="2" charset="-78"/>
              </a:rPr>
              <a:t> و قطامی </a:t>
            </a:r>
            <a:r>
              <a:rPr lang="fa-IR" smtClean="0">
                <a:cs typeface="B Nazanin" panose="00000400000000000000" pitchFamily="2" charset="-78"/>
              </a:rPr>
              <a:t>قصاید </a:t>
            </a:r>
            <a:r>
              <a:rPr lang="fa-IR">
                <a:cs typeface="B Nazanin" panose="00000400000000000000" pitchFamily="2" charset="-78"/>
              </a:rPr>
              <a:t>بسیاری در مدح وی سرود که از جمله قصیده ای که در آغاز آن می گوید: </a:t>
            </a:r>
          </a:p>
        </p:txBody>
      </p:sp>
      <p:pic>
        <p:nvPicPr>
          <p:cNvPr id="4" name="Picture 3"/>
          <p:cNvPicPr>
            <a:picLocks noChangeAspect="1"/>
          </p:cNvPicPr>
          <p:nvPr/>
        </p:nvPicPr>
        <p:blipFill>
          <a:blip r:embed="rId2"/>
          <a:stretch>
            <a:fillRect/>
          </a:stretch>
        </p:blipFill>
        <p:spPr>
          <a:xfrm>
            <a:off x="838200" y="1858169"/>
            <a:ext cx="2143125" cy="2143125"/>
          </a:xfrm>
          <a:prstGeom prst="rect">
            <a:avLst/>
          </a:prstGeom>
        </p:spPr>
      </p:pic>
      <p:sp>
        <p:nvSpPr>
          <p:cNvPr id="5" name="Flowchart: Process 4"/>
          <p:cNvSpPr/>
          <p:nvPr/>
        </p:nvSpPr>
        <p:spPr>
          <a:xfrm>
            <a:off x="968991" y="4771703"/>
            <a:ext cx="2565779" cy="996287"/>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قیس هیلان و تغلب</a:t>
            </a:r>
            <a:endParaRPr lang="fa-IR"/>
          </a:p>
        </p:txBody>
      </p:sp>
    </p:spTree>
    <p:extLst>
      <p:ext uri="{BB962C8B-B14F-4D97-AF65-F5344CB8AC3E}">
        <p14:creationId xmlns:p14="http://schemas.microsoft.com/office/powerpoint/2010/main" val="39646522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قطامی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ctr"/>
            <a:r>
              <a:rPr lang="fa-IR" smtClean="0">
                <a:solidFill>
                  <a:srgbClr val="FF0000"/>
                </a:solidFill>
                <a:cs typeface="B Nazanin" panose="00000400000000000000" pitchFamily="2" charset="-78"/>
              </a:rPr>
              <a:t>اکفرا تعد  رد الموت علی</a:t>
            </a:r>
          </a:p>
          <a:p>
            <a:pPr algn="ctr"/>
            <a:r>
              <a:rPr lang="fa-IR" smtClean="0">
                <a:solidFill>
                  <a:srgbClr val="FF0000"/>
                </a:solidFill>
                <a:cs typeface="B Nazanin" panose="00000400000000000000" pitchFamily="2" charset="-78"/>
              </a:rPr>
              <a:t>و بعد عطائک المائه الرباعا</a:t>
            </a:r>
          </a:p>
        </p:txBody>
      </p:sp>
    </p:spTree>
    <p:extLst>
      <p:ext uri="{BB962C8B-B14F-4D97-AF65-F5344CB8AC3E}">
        <p14:creationId xmlns:p14="http://schemas.microsoft.com/office/powerpoint/2010/main" val="29118890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قطامی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ابوالفرج ضمن سرگذشت قطامی سلسله ای از جنگ های متوالی را بین دو قبیله شرح می دهد که هر دو طرف بنابر خوی جاهلی خویش در امواج کوبند آن فرو رفتند، بدون این که چیزی آنان را باز دارد و این امر نشان می دهد که ضعف دولت مرکزی در این برهه از زمان سبب شده بوده که هیچ گونه اقتداری بر قبایل نداشته باشد زیرا از سیر حوادث می توان دریافت که این جنگ ها در دوران تحصن زفر در قرقریسیاء و در دوران زمامداری مصعب بن زبیر ، قبل از این که عبدالملک بن مروان در سال 65 زمام امور را به عهده گیرد ، روی داده است. زیرا در ضمن بعضی حوادث نام مصعب دیده می شود. این دوران در تاریخ امویان به آشفتگی و هرج و مرج مشهور است. </a:t>
            </a:r>
            <a:endParaRPr lang="fa-IR">
              <a:cs typeface="B Nazanin" panose="00000400000000000000" pitchFamily="2" charset="-78"/>
            </a:endParaRPr>
          </a:p>
        </p:txBody>
      </p:sp>
      <p:sp>
        <p:nvSpPr>
          <p:cNvPr id="4" name="Flowchart: Alternate Process 3"/>
          <p:cNvSpPr/>
          <p:nvPr/>
        </p:nvSpPr>
        <p:spPr>
          <a:xfrm>
            <a:off x="1250302" y="4889241"/>
            <a:ext cx="3433665" cy="951722"/>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خوی جاهلی خویش</a:t>
            </a:r>
            <a:endParaRPr lang="fa-IR"/>
          </a:p>
        </p:txBody>
      </p:sp>
    </p:spTree>
    <p:extLst>
      <p:ext uri="{BB962C8B-B14F-4D97-AF65-F5344CB8AC3E}">
        <p14:creationId xmlns:p14="http://schemas.microsoft.com/office/powerpoint/2010/main" val="40730920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سوی دیگر امویان به جای دین رابطه نژادی را وسیله پیوند میان انسان ها قرار دادند و عصبیت های خفته را در جان عرب بیدار کردند و جمعیت دین را از هم گسیخته  و بر مسند قدرت نشستند اما به همین بسنده نکردند و از عصبیت سلاحی ساختند برای کوبیدن هر کس از جانب او احساس خطر می کردند، گاهی عجم را با آن می کوبیدند و گاهی عرب را.  و به این ترتیب هر از چندگاه  گروهی را به جان دیگری می افکندند تا از شر آنان در امان باشند. </a:t>
            </a:r>
            <a:endParaRPr lang="fa-IR">
              <a:cs typeface="B Nazanin" panose="00000400000000000000" pitchFamily="2" charset="-78"/>
            </a:endParaRPr>
          </a:p>
        </p:txBody>
      </p:sp>
      <p:sp>
        <p:nvSpPr>
          <p:cNvPr id="4" name="Flowchart: Process 3"/>
          <p:cNvSpPr/>
          <p:nvPr/>
        </p:nvSpPr>
        <p:spPr>
          <a:xfrm>
            <a:off x="1194318" y="4198777"/>
            <a:ext cx="3023119" cy="1343608"/>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به جای دین رابطه نژادی</a:t>
            </a:r>
            <a:endParaRPr lang="fa-IR"/>
          </a:p>
        </p:txBody>
      </p:sp>
    </p:spTree>
    <p:extLst>
      <p:ext uri="{BB962C8B-B14F-4D97-AF65-F5344CB8AC3E}">
        <p14:creationId xmlns:p14="http://schemas.microsoft.com/office/powerpoint/2010/main" val="22829713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ب) هجا</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زمان های پیش شاعران سلاح هجا را برای سرکوب دشمنان خود از نیام برکشیدند  و عرب از تبع نیز آن بیش از هر سلاح دیگری در هراس بود تا بدان جا که گاه زبان شاعر اسیر را با بندی می بستند. عبدیغوث بن صلاءه حارثی که در اسارت بنی تمیم بود، می گوید: </a:t>
            </a:r>
          </a:p>
          <a:p>
            <a:pPr algn="ctr"/>
            <a:r>
              <a:rPr lang="fa-IR" smtClean="0">
                <a:cs typeface="B Nazanin" panose="00000400000000000000" pitchFamily="2" charset="-78"/>
              </a:rPr>
              <a:t>اقول و قد شروا لسانی بنسعه</a:t>
            </a:r>
          </a:p>
          <a:p>
            <a:pPr algn="ctr"/>
            <a:r>
              <a:rPr lang="fa-IR" smtClean="0">
                <a:cs typeface="B Nazanin" panose="00000400000000000000" pitchFamily="2" charset="-78"/>
              </a:rPr>
              <a:t>امعشرتیم اطلقو الی اسانیا</a:t>
            </a:r>
            <a:endParaRPr lang="fa-IR">
              <a:cs typeface="B Nazanin" panose="00000400000000000000" pitchFamily="2" charset="-78"/>
            </a:endParaRPr>
          </a:p>
        </p:txBody>
      </p:sp>
    </p:spTree>
    <p:extLst>
      <p:ext uri="{BB962C8B-B14F-4D97-AF65-F5344CB8AC3E}">
        <p14:creationId xmlns:p14="http://schemas.microsoft.com/office/powerpoint/2010/main" val="34705849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769566" y="1825625"/>
            <a:ext cx="7584233" cy="4351338"/>
          </a:xfrm>
        </p:spPr>
        <p:txBody>
          <a:bodyPr/>
          <a:lstStyle/>
          <a:p>
            <a:pPr algn="just"/>
            <a:r>
              <a:rPr lang="fa-IR" smtClean="0">
                <a:cs typeface="B Nazanin" panose="00000400000000000000" pitchFamily="2" charset="-78"/>
              </a:rPr>
              <a:t>تا زمانی که عصبیت در جان ها ریشه داشت، ها سلاح قدرتمند آن بود، زیرا هجای یکی از اعضای قبیله هجای همه اعضای آن بود، چنانکه دشمنی هجو شدگان منحصر به شاعر نبود بلکه شامل همه اعضای قبیله او می شد به همین سبب هر بار که شاعری زبن به هجو فردی از قبیله دیگر می گشود، جرقه های فتنه درخشیدن می گرفت و اگر </a:t>
            </a:r>
            <a:r>
              <a:rPr lang="fa-IR" b="1" smtClean="0">
                <a:solidFill>
                  <a:srgbClr val="FF0000"/>
                </a:solidFill>
                <a:cs typeface="B Nazanin" panose="00000400000000000000" pitchFamily="2" charset="-78"/>
              </a:rPr>
              <a:t>خردمندان قوم </a:t>
            </a:r>
            <a:r>
              <a:rPr lang="fa-IR" smtClean="0">
                <a:cs typeface="B Nazanin" panose="00000400000000000000" pitchFamily="2" charset="-78"/>
              </a:rPr>
              <a:t>این جرقه ها را در نقطه خفه نمی کردند، طولی نمی کشید که دو طرف، رو در روی یکدیگر صف آرایی می کردند و به شیوه های گوناگون متناسب با اوضاع سیاسی با یکدیگر به کارزار می پرداختند.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765043" cy="3828726"/>
          </a:xfrm>
          <a:prstGeom prst="rect">
            <a:avLst/>
          </a:prstGeom>
        </p:spPr>
      </p:pic>
    </p:spTree>
    <p:extLst>
      <p:ext uri="{BB962C8B-B14F-4D97-AF65-F5344CB8AC3E}">
        <p14:creationId xmlns:p14="http://schemas.microsoft.com/office/powerpoint/2010/main" val="28044029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5131836" y="1825625"/>
            <a:ext cx="6221963" cy="4351338"/>
          </a:xfrm>
        </p:spPr>
        <p:txBody>
          <a:bodyPr/>
          <a:lstStyle/>
          <a:p>
            <a:pPr algn="just"/>
            <a:r>
              <a:rPr lang="fa-IR" smtClean="0">
                <a:cs typeface="B Nazanin" panose="00000400000000000000" pitchFamily="2" charset="-78"/>
              </a:rPr>
              <a:t>درست به همین علت بود که وقتی حطیئه زبرقان بن بندر را (حدود 45) هجو گفت  و دشمن او را از خاندان قریع را ستود، عمر او را در قعر چاهی زندانی کرد و </a:t>
            </a:r>
            <a:r>
              <a:rPr lang="fa-IR" b="1" smtClean="0">
                <a:solidFill>
                  <a:srgbClr val="FF0000"/>
                </a:solidFill>
                <a:cs typeface="B Nazanin" panose="00000400000000000000" pitchFamily="2" charset="-78"/>
              </a:rPr>
              <a:t>چون خواست او را آزاد کند از او پیمان گرفت هیچ یک از مسلمانان را هجو نکند. </a:t>
            </a:r>
          </a:p>
          <a:p>
            <a:endParaRPr lang="fa-IR"/>
          </a:p>
        </p:txBody>
      </p:sp>
      <p:pic>
        <p:nvPicPr>
          <p:cNvPr id="4" name="Picture 3"/>
          <p:cNvPicPr>
            <a:picLocks noChangeAspect="1"/>
          </p:cNvPicPr>
          <p:nvPr/>
        </p:nvPicPr>
        <p:blipFill>
          <a:blip r:embed="rId2"/>
          <a:stretch>
            <a:fillRect/>
          </a:stretch>
        </p:blipFill>
        <p:spPr>
          <a:xfrm>
            <a:off x="838200" y="1825625"/>
            <a:ext cx="4013718" cy="3659155"/>
          </a:xfrm>
          <a:prstGeom prst="rect">
            <a:avLst/>
          </a:prstGeom>
        </p:spPr>
      </p:pic>
    </p:spTree>
    <p:extLst>
      <p:ext uri="{BB962C8B-B14F-4D97-AF65-F5344CB8AC3E}">
        <p14:creationId xmlns:p14="http://schemas.microsoft.com/office/powerpoint/2010/main" val="1448879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مقدمه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پدیده «</a:t>
            </a:r>
            <a:r>
              <a:rPr lang="fa-IR" smtClean="0">
                <a:solidFill>
                  <a:srgbClr val="FF0000"/>
                </a:solidFill>
                <a:cs typeface="B Nazanin" panose="00000400000000000000" pitchFamily="2" charset="-78"/>
              </a:rPr>
              <a:t>زندانی کردن</a:t>
            </a:r>
            <a:r>
              <a:rPr lang="fa-IR" smtClean="0">
                <a:cs typeface="B Nazanin" panose="00000400000000000000" pitchFamily="2" charset="-78"/>
              </a:rPr>
              <a:t>» که در ادبیات عرب بیشتر با دو لفظ «</a:t>
            </a:r>
            <a:r>
              <a:rPr lang="fa-IR" smtClean="0">
                <a:solidFill>
                  <a:srgbClr val="FF0000"/>
                </a:solidFill>
                <a:cs typeface="B Nazanin" panose="00000400000000000000" pitchFamily="2" charset="-78"/>
              </a:rPr>
              <a:t>حبس</a:t>
            </a:r>
            <a:r>
              <a:rPr lang="fa-IR" smtClean="0">
                <a:cs typeface="B Nazanin" panose="00000400000000000000" pitchFamily="2" charset="-78"/>
              </a:rPr>
              <a:t>» و </a:t>
            </a:r>
            <a:r>
              <a:rPr lang="fa-IR" smtClean="0">
                <a:solidFill>
                  <a:srgbClr val="FF0000"/>
                </a:solidFill>
                <a:cs typeface="B Nazanin" panose="00000400000000000000" pitchFamily="2" charset="-78"/>
              </a:rPr>
              <a:t>«سجن</a:t>
            </a:r>
            <a:r>
              <a:rPr lang="fa-IR" smtClean="0">
                <a:cs typeface="B Nazanin" panose="00000400000000000000" pitchFamily="2" charset="-78"/>
              </a:rPr>
              <a:t>» می آید در اصل می بایست کیفر جرم بادش. اما تاریخ همواره شاهد خروج زندان از این اصل بوده است و از آن جا که انسان های فرهیخته بیش از دیگران در معرض حبش به دلایل فرعی قرار داشته اند. بر آن شدیم تا تاثیر عصبیت را در حبس ادیبان و شاعران عرب که از مهم ترین عناصر تبلیغاتی عصر خود چه در دوران جاهلی و اموی و یا دوره های بعد بوده اند، مورد بررسی قرار دهیم. زیرا چنانکه اشارت رفت، علاوه بر جرم های معمول که باعث زندانی شدن افراد و حبس آنها می شد عوامل فرعی دیگری از جمله </a:t>
            </a:r>
            <a:r>
              <a:rPr lang="fa-IR">
                <a:cs typeface="B Nazanin" panose="00000400000000000000" pitchFamily="2" charset="-78"/>
              </a:rPr>
              <a:t>عصبیت </a:t>
            </a:r>
            <a:r>
              <a:rPr lang="fa-IR" smtClean="0">
                <a:cs typeface="B Nazanin" panose="00000400000000000000" pitchFamily="2" charset="-78"/>
              </a:rPr>
              <a:t>در سوق دادن انسان ها به ظلمت زندان ها موثر بوده اند. </a:t>
            </a:r>
            <a:endParaRPr lang="fa-IR">
              <a:cs typeface="B Nazanin" panose="00000400000000000000" pitchFamily="2" charset="-78"/>
            </a:endParaRPr>
          </a:p>
        </p:txBody>
      </p:sp>
      <p:sp>
        <p:nvSpPr>
          <p:cNvPr id="4" name="Flowchart: Connector 3"/>
          <p:cNvSpPr/>
          <p:nvPr/>
        </p:nvSpPr>
        <p:spPr>
          <a:xfrm>
            <a:off x="1269242" y="4817660"/>
            <a:ext cx="1856095" cy="1146412"/>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عصبیت</a:t>
            </a:r>
            <a:endParaRPr lang="fa-IR"/>
          </a:p>
        </p:txBody>
      </p:sp>
    </p:spTree>
    <p:extLst>
      <p:ext uri="{BB962C8B-B14F-4D97-AF65-F5344CB8AC3E}">
        <p14:creationId xmlns:p14="http://schemas.microsoft.com/office/powerpoint/2010/main" val="12191119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یزید بن مفرع حمیری</a:t>
            </a:r>
            <a:endParaRPr lang="fa-IR" b="1">
              <a:solidFill>
                <a:srgbClr val="FF0000"/>
              </a:solidFill>
            </a:endParaRPr>
          </a:p>
        </p:txBody>
      </p:sp>
      <p:sp>
        <p:nvSpPr>
          <p:cNvPr id="3" name="Content Placeholder 2"/>
          <p:cNvSpPr>
            <a:spLocks noGrp="1"/>
          </p:cNvSpPr>
          <p:nvPr>
            <p:ph idx="1"/>
          </p:nvPr>
        </p:nvSpPr>
        <p:spPr>
          <a:xfrm>
            <a:off x="4683966" y="1825625"/>
            <a:ext cx="6669833" cy="4351338"/>
          </a:xfrm>
        </p:spPr>
        <p:txBody>
          <a:bodyPr>
            <a:normAutofit/>
          </a:bodyPr>
          <a:lstStyle/>
          <a:p>
            <a:pPr algn="just"/>
            <a:r>
              <a:rPr lang="fa-IR" smtClean="0">
                <a:cs typeface="B Nazanin" panose="00000400000000000000" pitchFamily="2" charset="-78"/>
              </a:rPr>
              <a:t>گاه خانواده هایی که از یک اصل و نسب بودند کارشان به دشمنی می کشید و یک طرف یا هر دو، هجو را وسیله سرکوبی طرف مقابل قرار می داد و برای این کار شاعری را به میدان می فرستاد و خود از دور اوضاع را به نظاره می نشست. یزید بن مفرع حمیری  که شاعر هم پیمان بنی امیه بود کارش به هجو عباد بن زیاد بن ابیه (100 هجری) کشید و اگر نفوذ یمنیان در دربار اموی نبود، مرگش حتمی می نمود. </a:t>
            </a:r>
          </a:p>
        </p:txBody>
      </p:sp>
      <p:pic>
        <p:nvPicPr>
          <p:cNvPr id="4" name="Picture 3"/>
          <p:cNvPicPr>
            <a:picLocks noChangeAspect="1"/>
          </p:cNvPicPr>
          <p:nvPr/>
        </p:nvPicPr>
        <p:blipFill>
          <a:blip r:embed="rId2"/>
          <a:stretch>
            <a:fillRect/>
          </a:stretch>
        </p:blipFill>
        <p:spPr>
          <a:xfrm>
            <a:off x="838199" y="1825624"/>
            <a:ext cx="3703723" cy="4201951"/>
          </a:xfrm>
          <a:prstGeom prst="rect">
            <a:avLst/>
          </a:prstGeom>
        </p:spPr>
      </p:pic>
    </p:spTree>
    <p:extLst>
      <p:ext uri="{BB962C8B-B14F-4D97-AF65-F5344CB8AC3E}">
        <p14:creationId xmlns:p14="http://schemas.microsoft.com/office/powerpoint/2010/main" val="2692827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اخبار آمده است: «چون سعید بن عثمان بن عفان به حکومت خراسان رسید، از </a:t>
            </a:r>
            <a:r>
              <a:rPr lang="fa-IR" smtClean="0">
                <a:cs typeface="B Nazanin" panose="00000400000000000000" pitchFamily="2" charset="-78"/>
              </a:rPr>
              <a:t>ابن </a:t>
            </a:r>
            <a:r>
              <a:rPr lang="fa-IR">
                <a:cs typeface="B Nazanin" panose="00000400000000000000" pitchFamily="2" charset="-78"/>
              </a:rPr>
              <a:t>مفرع خواست او را همراهی کند وی نپذیرفت و با عباد بن زیاد بن ابی سفیان همراه شد اما مصاحبت عباد به مذاق وی سازگار نیامد</a:t>
            </a:r>
            <a:r>
              <a:rPr lang="fa-IR" smtClean="0">
                <a:cs typeface="B Nazanin" panose="00000400000000000000" pitchFamily="2" charset="-78"/>
              </a:rPr>
              <a:t>.» </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42297696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mtClean="0">
                <a:cs typeface="B Nazanin" panose="00000400000000000000" pitchFamily="2" charset="-78"/>
              </a:rPr>
              <a:t>از این رو اشعار بسیاری در هجو عباد سرود. عبیدالله بن زیاد او را به زندان افکند و شکنجه های بسیار داد. </a:t>
            </a:r>
          </a:p>
          <a:p>
            <a:pPr algn="just"/>
            <a:r>
              <a:rPr lang="fa-IR" smtClean="0">
                <a:cs typeface="B Nazanin" panose="00000400000000000000" pitchFamily="2" charset="-78"/>
              </a:rPr>
              <a:t>رقابت دو خانواده عثمانی و زیادی در خاندان بزرگ اموی در این خبر به خوبی هویدا است، به دلیل همین رقابت است که این مفرغ مصاحبت سعید را رد می کند و با عباد می رود، با این که به تندخویی و خشک طبعی عباد آگاه بوده است. </a:t>
            </a:r>
          </a:p>
        </p:txBody>
      </p:sp>
      <p:sp>
        <p:nvSpPr>
          <p:cNvPr id="4" name="Flowchart: Process 3"/>
          <p:cNvSpPr/>
          <p:nvPr/>
        </p:nvSpPr>
        <p:spPr>
          <a:xfrm>
            <a:off x="838200" y="4348065"/>
            <a:ext cx="4180114" cy="1362270"/>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رقابت دو خانواده عثمانی و زیادی</a:t>
            </a:r>
            <a:endParaRPr lang="fa-IR"/>
          </a:p>
        </p:txBody>
      </p:sp>
    </p:spTree>
    <p:extLst>
      <p:ext uri="{BB962C8B-B14F-4D97-AF65-F5344CB8AC3E}">
        <p14:creationId xmlns:p14="http://schemas.microsoft.com/office/powerpoint/2010/main" val="21514435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عبید الله بن زیاد که با هوشمندی متوجه توطئه شده بود، در همان آغاز سفر، ابن مفرع را </a:t>
            </a:r>
            <a:r>
              <a:rPr lang="fa-IR" smtClean="0">
                <a:cs typeface="B Nazanin" panose="00000400000000000000" pitchFamily="2" charset="-78"/>
              </a:rPr>
              <a:t>نزد خود خواند </a:t>
            </a:r>
            <a:r>
              <a:rPr lang="fa-IR">
                <a:cs typeface="B Nazanin" panose="00000400000000000000" pitchFamily="2" charset="-78"/>
              </a:rPr>
              <a:t>و ناخشنودی خویش را از مصاحبت وی با برادرش، عباد اعلام کرد و در مورد سرانجام کار به او هشدار دادد و از او پیمان گرفت که اگر عباد در رفتار با او سردی نشان داد، در مورد وی عجله نکند و </a:t>
            </a:r>
            <a:r>
              <a:rPr lang="fa-IR" b="1">
                <a:solidFill>
                  <a:srgbClr val="FF0000"/>
                </a:solidFill>
                <a:cs typeface="B Nazanin" panose="00000400000000000000" pitchFamily="2" charset="-78"/>
              </a:rPr>
              <a:t>قبل از هر چیز موضوع را به عبیدالله بنویسد </a:t>
            </a:r>
            <a:r>
              <a:rPr lang="fa-IR">
                <a:cs typeface="B Nazanin" panose="00000400000000000000" pitchFamily="2" charset="-78"/>
              </a:rPr>
              <a:t>ابن مفرغ در ظاهر پذیرفت اما به قول به خود عمل نکرد. </a:t>
            </a:r>
          </a:p>
          <a:p>
            <a:endParaRPr lang="fa-IR"/>
          </a:p>
        </p:txBody>
      </p:sp>
    </p:spTree>
    <p:extLst>
      <p:ext uri="{BB962C8B-B14F-4D97-AF65-F5344CB8AC3E}">
        <p14:creationId xmlns:p14="http://schemas.microsoft.com/office/powerpoint/2010/main" val="2920708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806890" y="1825625"/>
            <a:ext cx="7546910" cy="4351338"/>
          </a:xfrm>
        </p:spPr>
        <p:txBody>
          <a:bodyPr/>
          <a:lstStyle/>
          <a:p>
            <a:pPr algn="just"/>
            <a:r>
              <a:rPr lang="fa-IR" smtClean="0">
                <a:cs typeface="B Nazanin" panose="00000400000000000000" pitchFamily="2" charset="-78"/>
              </a:rPr>
              <a:t>در این جا این سوال مطرح می شود که چه زبانی در مصاحبت شاعر با عباد وجود داشته که عبید الله را چین نگران کرده است و نیز باعث شد که او به عهد خود با عبیدالله وفا نکرد و قبل از اینکه عبیدالله را خبر کند، عباد را هجو کند. </a:t>
            </a:r>
          </a:p>
          <a:p>
            <a:pPr algn="just"/>
            <a:r>
              <a:rPr lang="fa-IR" smtClean="0">
                <a:cs typeface="B Nazanin" panose="00000400000000000000" pitchFamily="2" charset="-78"/>
              </a:rPr>
              <a:t>به نظر می رسد در پس این حوادث توطئه ای از پیش طراحی شده وجود داشت که شاخه عثمان و خاندان در کنار هجو خاندان زیاد دلیلی محکم بر این مدعا است.</a:t>
            </a:r>
            <a:r>
              <a:rPr lang="fa-IR" b="1" smtClean="0">
                <a:solidFill>
                  <a:srgbClr val="FF0000"/>
                </a:solidFill>
                <a:cs typeface="B Nazanin" panose="00000400000000000000" pitchFamily="2" charset="-78"/>
              </a:rPr>
              <a:t> اما این راز در حد و گمان باقی نمی ماند</a:t>
            </a:r>
            <a:r>
              <a:rPr lang="fa-IR" smtClean="0">
                <a:cs typeface="B Nazanin" panose="00000400000000000000" pitchFamily="2" charset="-78"/>
              </a:rPr>
              <a:t>. زیرا در طول حبس و شکنجه های جان فرسا و نومیدی از بازی دوستان باعث می شود که شاعر راز از پرده برون افکند و به صراحت اعلام کند</a:t>
            </a:r>
            <a:r>
              <a:rPr lang="fa-IR" smtClean="0"/>
              <a:t>. </a:t>
            </a:r>
            <a:endParaRPr lang="fa-IR"/>
          </a:p>
        </p:txBody>
      </p:sp>
      <p:pic>
        <p:nvPicPr>
          <p:cNvPr id="4" name="Picture 3"/>
          <p:cNvPicPr>
            <a:picLocks noChangeAspect="1"/>
          </p:cNvPicPr>
          <p:nvPr/>
        </p:nvPicPr>
        <p:blipFill>
          <a:blip r:embed="rId2"/>
          <a:stretch>
            <a:fillRect/>
          </a:stretch>
        </p:blipFill>
        <p:spPr>
          <a:xfrm>
            <a:off x="1248747" y="3452522"/>
            <a:ext cx="2019300" cy="2266950"/>
          </a:xfrm>
          <a:prstGeom prst="rect">
            <a:avLst/>
          </a:prstGeom>
        </p:spPr>
      </p:pic>
    </p:spTree>
    <p:extLst>
      <p:ext uri="{BB962C8B-B14F-4D97-AF65-F5344CB8AC3E}">
        <p14:creationId xmlns:p14="http://schemas.microsoft.com/office/powerpoint/2010/main" val="13300772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ctr"/>
            <a:r>
              <a:rPr lang="fa-IR" smtClean="0">
                <a:cs typeface="B Nazanin" panose="00000400000000000000" pitchFamily="2" charset="-78"/>
              </a:rPr>
              <a:t>لیت انی کنت الحلیف لخم</a:t>
            </a:r>
          </a:p>
          <a:p>
            <a:pPr algn="ctr"/>
            <a:r>
              <a:rPr lang="fa-IR" smtClean="0">
                <a:cs typeface="B Nazanin" panose="00000400000000000000" pitchFamily="2" charset="-78"/>
              </a:rPr>
              <a:t>و جذام او طعی الاجمال</a:t>
            </a:r>
          </a:p>
          <a:p>
            <a:pPr algn="ctr"/>
            <a:r>
              <a:rPr lang="fa-IR" smtClean="0">
                <a:cs typeface="B Nazanin" panose="00000400000000000000" pitchFamily="2" charset="-78"/>
              </a:rPr>
              <a:t>بدلا من عصابه من قریش </a:t>
            </a:r>
          </a:p>
          <a:p>
            <a:pPr algn="ctr"/>
            <a:r>
              <a:rPr lang="fa-IR" smtClean="0">
                <a:cs typeface="B Nazanin" panose="00000400000000000000" pitchFamily="2" charset="-78"/>
              </a:rPr>
              <a:t>اسلمونی للخصم عند النضال</a:t>
            </a:r>
          </a:p>
          <a:p>
            <a:pPr algn="ctr"/>
            <a:r>
              <a:rPr lang="fa-IR" smtClean="0">
                <a:cs typeface="B Nazanin" panose="00000400000000000000" pitchFamily="2" charset="-78"/>
              </a:rPr>
              <a:t>خذلونی و هم لذاک دعونی</a:t>
            </a:r>
          </a:p>
          <a:p>
            <a:pPr algn="ctr"/>
            <a:r>
              <a:rPr lang="fa-IR" smtClean="0">
                <a:cs typeface="B Nazanin" panose="00000400000000000000" pitchFamily="2" charset="-78"/>
              </a:rPr>
              <a:t>لیس حامی الدمار بالخذال</a:t>
            </a:r>
          </a:p>
          <a:p>
            <a:pPr algn="ctr"/>
            <a:r>
              <a:rPr lang="fa-IR" smtClean="0">
                <a:cs typeface="B Nazanin" panose="00000400000000000000" pitchFamily="2" charset="-78"/>
              </a:rPr>
              <a:t>حشرنا اذ اطعت امرغوانی</a:t>
            </a:r>
          </a:p>
          <a:p>
            <a:pPr algn="ctr"/>
            <a:r>
              <a:rPr lang="fa-IR" smtClean="0">
                <a:cs typeface="B Nazanin" panose="00000400000000000000" pitchFamily="2" charset="-78"/>
              </a:rPr>
              <a:t>و عصیت النصیح ضل ضلالی</a:t>
            </a:r>
            <a:endParaRPr lang="fa-IR">
              <a:cs typeface="B Nazanin" panose="00000400000000000000" pitchFamily="2" charset="-78"/>
            </a:endParaRPr>
          </a:p>
        </p:txBody>
      </p:sp>
    </p:spTree>
    <p:extLst>
      <p:ext uri="{BB962C8B-B14F-4D97-AF65-F5344CB8AC3E}">
        <p14:creationId xmlns:p14="http://schemas.microsoft.com/office/powerpoint/2010/main" val="2827058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کمینگاه خویش را نداشتند، زیرا منافعشان رویارویی آشکار را ایجاب نمی کرد، بنابراین ناله ها، فریادها و استمدادهای شاعر بی ثمر ماند و در تنهایی و تاریکی زندان، زیر بار شکنجه های مرگبار، لحظه لحظه خود را به مرگ نزدیکتر احساس می کرد از این رو چاره کار را در ان یافت که به قوم خود، یعنی عرب جنوب متوسل شود: پس اشعاری سرود و انان را به یاری طلبید. چون خبر به یمنیان رسید، در شام به جنبش درامدند قریش که از ماجرا آگاهی یافتند از این که رهایی وی به دست دشمن آنان باشد، برآشفتند و به سوی یزید شتافتند و هر دو گروه شفاعت وی کردند تا آزاد شد</a:t>
            </a:r>
            <a:endParaRPr lang="fa-IR">
              <a:cs typeface="B Nazanin" panose="00000400000000000000" pitchFamily="2" charset="-78"/>
            </a:endParaRPr>
          </a:p>
        </p:txBody>
      </p:sp>
    </p:spTree>
    <p:extLst>
      <p:ext uri="{BB962C8B-B14F-4D97-AF65-F5344CB8AC3E}">
        <p14:creationId xmlns:p14="http://schemas.microsoft.com/office/powerpoint/2010/main" val="4081331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فرزدق</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3582954" y="1825625"/>
            <a:ext cx="7770845" cy="4351338"/>
          </a:xfrm>
        </p:spPr>
        <p:txBody>
          <a:bodyPr>
            <a:normAutofit lnSpcReduction="10000"/>
          </a:bodyPr>
          <a:lstStyle/>
          <a:p>
            <a:pPr algn="just"/>
            <a:r>
              <a:rPr lang="fa-IR" smtClean="0">
                <a:cs typeface="B Nazanin" panose="00000400000000000000" pitchFamily="2" charset="-78"/>
              </a:rPr>
              <a:t>فرزدق (110)  یکی از دیگر کاروانیان این راه است. او خالد بن عبدالله قسری (126) – امی رعراقین در دوران خلافت هشام بن عبدالملک – را هجو کرد و خالد او را به زندان افکند. </a:t>
            </a:r>
          </a:p>
          <a:p>
            <a:pPr algn="just"/>
            <a:r>
              <a:rPr lang="fa-IR" smtClean="0">
                <a:cs typeface="B Nazanin" panose="00000400000000000000" pitchFamily="2" charset="-78"/>
              </a:rPr>
              <a:t>در مورد علت دشمنی میان آن دو، داستان هایی گفته شده که از آن جمله این حکایت است: «فرزدق نزد خاد بن عبدالله قسری آمد و از او خواست که خون بهای چند نفر را از جانب وی بپردازند، اما خالد گفت: همان فرزدقف گویی می بینمت که با خود گفته ای : نزد آن بی سر و پای بی سر و پا زاده می روم. اگر چیزی به من دهد، او را فریفته و مالش گرفته ام و اگر چیزی ندهد، آبرویش می ریزم. من همان بی سر و پای بی سر و پا زاده ام. هر طور می خواهی آبرویم را بریز! از این رو فرزدق اشعار بسیاری در هجو وی سرود.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595465" cy="2765036"/>
          </a:xfrm>
          <a:prstGeom prst="rect">
            <a:avLst/>
          </a:prstGeom>
        </p:spPr>
      </p:pic>
    </p:spTree>
    <p:extLst>
      <p:ext uri="{BB962C8B-B14F-4D97-AF65-F5344CB8AC3E}">
        <p14:creationId xmlns:p14="http://schemas.microsoft.com/office/powerpoint/2010/main" val="34622439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84780"/>
            <a:ext cx="10515600" cy="1325563"/>
          </a:xfrm>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بعضی از روایات، خصومت آن دو را به حادثه ای در دوران امارت خالد بر مکه مربوط دانسته اند. خلاصه داستان چنین است که: خالد رییس حاجیان خویش را به خاطر موضوع کوچکی مورد ضرب و شتم قرار می دهد. </a:t>
            </a:r>
            <a:endParaRPr lang="fa-IR">
              <a:cs typeface="B Nazanin" panose="00000400000000000000" pitchFamily="2" charset="-78"/>
            </a:endParaRPr>
          </a:p>
        </p:txBody>
      </p:sp>
      <p:sp>
        <p:nvSpPr>
          <p:cNvPr id="4" name="Flowchart: Process 3"/>
          <p:cNvSpPr/>
          <p:nvPr/>
        </p:nvSpPr>
        <p:spPr>
          <a:xfrm>
            <a:off x="1158799" y="4230386"/>
            <a:ext cx="3384645" cy="928047"/>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دوران امارت خالد بر مکه</a:t>
            </a:r>
            <a:endParaRPr lang="fa-IR">
              <a:cs typeface="B Nazanin" panose="00000400000000000000" pitchFamily="2" charset="-78"/>
            </a:endParaRPr>
          </a:p>
        </p:txBody>
      </p:sp>
    </p:spTree>
    <p:extLst>
      <p:ext uri="{BB962C8B-B14F-4D97-AF65-F5344CB8AC3E}">
        <p14:creationId xmlns:p14="http://schemas.microsoft.com/office/powerpoint/2010/main" val="37846306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شخص مورد نظر برای شکایت به نزد سلیمان بن عبدالملک می رود و در درگاه خانه با فرزدق مراجعه می شود و هر دو بر سلیمان وارد می شوند. فرزدق در این مجلس به خاطر زدن حاجب ابیاتی را در هجو خالد می سراید و سلیمان فرمان می دهد که خالد را تازیانه بزنند فرزدق این تازیانه خوردن را دستمایه هجو نامه دیگری قرار می دهد و خالد کینه وی را به دل می گیرد و آنگاه که به امارت عراقین – بصره و کوفه می رسد و رود عراق را حفر می کند. فرزدق بار دیگر او را آماج را حفر می کند، فرزدق بار دیگر او را آماج هجای خویش قرار می دهد پس او را دستگیر کرده، به زندان می افکند.</a:t>
            </a:r>
          </a:p>
        </p:txBody>
      </p:sp>
      <p:sp>
        <p:nvSpPr>
          <p:cNvPr id="4" name="Flowchart: Process 3"/>
          <p:cNvSpPr/>
          <p:nvPr/>
        </p:nvSpPr>
        <p:spPr>
          <a:xfrm>
            <a:off x="1392702" y="4740812"/>
            <a:ext cx="3643532" cy="844062"/>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سلیمان بن عبدالملک</a:t>
            </a:r>
            <a:endParaRPr lang="fa-IR"/>
          </a:p>
        </p:txBody>
      </p:sp>
    </p:spTree>
    <p:extLst>
      <p:ext uri="{BB962C8B-B14F-4D97-AF65-F5344CB8AC3E}">
        <p14:creationId xmlns:p14="http://schemas.microsoft.com/office/powerpoint/2010/main" val="1438878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منظر در مورد معنای لغوی عصبیت می گوید: « این یدعو الرجل الی نصره عصبته و التالب معهم علی من یناوبهم ظالمین او مظلومین» و «</a:t>
            </a:r>
            <a:r>
              <a:rPr lang="fa-IR" b="1" smtClean="0">
                <a:solidFill>
                  <a:srgbClr val="FF0000"/>
                </a:solidFill>
                <a:cs typeface="B Nazanin" panose="00000400000000000000" pitchFamily="2" charset="-78"/>
              </a:rPr>
              <a:t>عصبه خویشاوندان پدری هستند</a:t>
            </a:r>
            <a:r>
              <a:rPr lang="fa-IR" smtClean="0">
                <a:cs typeface="B Nazanin" panose="00000400000000000000" pitchFamily="2" charset="-78"/>
              </a:rPr>
              <a:t>» </a:t>
            </a:r>
          </a:p>
          <a:p>
            <a:pPr algn="just"/>
            <a:r>
              <a:rPr lang="fa-IR" smtClean="0">
                <a:cs typeface="B Nazanin" panose="00000400000000000000" pitchFamily="2" charset="-78"/>
              </a:rPr>
              <a:t>اما قبیله واحد اجتماعی جامعه جاهلی است که هر یک از اعضای آن بر این باور بودند که همگی فرزندان یک پدر هستند. بنابراین هر قبیله، خانواده بزرگی به شمار می رفت که تمایزی میان اعضای آن نبود و همه هدفی واحد را دنبال می کردند که عبارت بود از حفظ خانواده از هر عیب و نقصی. این گونه احساس یگانگی را عصبیت گویند بر این احساس سنت هایی مترتب می شد که به منزله قانون اساسی بود و سیاست داخلی و خارجی قبیله را تعیین می کرد </a:t>
            </a:r>
            <a:endParaRPr lang="fa-IR">
              <a:cs typeface="B Nazanin" panose="00000400000000000000" pitchFamily="2" charset="-78"/>
            </a:endParaRPr>
          </a:p>
        </p:txBody>
      </p:sp>
      <p:sp>
        <p:nvSpPr>
          <p:cNvPr id="4" name="Flowchart: Alternate Process 3"/>
          <p:cNvSpPr/>
          <p:nvPr/>
        </p:nvSpPr>
        <p:spPr>
          <a:xfrm>
            <a:off x="1406769" y="5008098"/>
            <a:ext cx="3742006" cy="111134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سیاست داخلی و خارجی قبیله</a:t>
            </a:r>
            <a:endParaRPr lang="fa-IR"/>
          </a:p>
        </p:txBody>
      </p:sp>
    </p:spTree>
    <p:extLst>
      <p:ext uri="{BB962C8B-B14F-4D97-AF65-F5344CB8AC3E}">
        <p14:creationId xmlns:p14="http://schemas.microsoft.com/office/powerpoint/2010/main" val="42645171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این دو روایت که به ظاهر بیانگر علت خصومت آنها است. در  حقیقت مشکلی را حل نمی کند زیرا هر دو مبهم هستند: اولی به این دلیل که پیشگویی خالد در مورد اعتقاد فرزدق نسبت به وی نشان دهنده سابقه دشمنی میان آن دو نشان دهنده سابقه دشمنی میان آن دو است، و روایت دوم به این دلیل که علت خشم فرزدق را برای رییس حاجیان خالد بیان نمی کند، مبهم است آیا امیری که حاجبش در موضوع ناچیزی همچون گش.ودن در، از فرمان او سرپیچده است، مجاز نیست وی را کیفر دهد و آیا اگر در امری چنین کوچک از فرمان او سر بتابد، امیدی هست که در کارهای بزرگ از او فرمان برد؟ </a:t>
            </a:r>
          </a:p>
          <a:p>
            <a:endParaRPr lang="fa-IR"/>
          </a:p>
        </p:txBody>
      </p:sp>
    </p:spTree>
    <p:extLst>
      <p:ext uri="{BB962C8B-B14F-4D97-AF65-F5344CB8AC3E}">
        <p14:creationId xmlns:p14="http://schemas.microsoft.com/office/powerpoint/2010/main" val="8471684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باید علت دشمنی آنان را در چیز دیگری جست و جو کرد. چنان که خود در برخی اشعار که در زندان سروده است از این موضوع پرده برمی گیرد و آن چیزی جز جنگ فرماینده قیسیان و یمنیان نیست زیرا خالد از قبیله یمنی بحیله و </a:t>
            </a:r>
            <a:r>
              <a:rPr lang="fa-IR">
                <a:cs typeface="B Nazanin" panose="00000400000000000000" pitchFamily="2" charset="-78"/>
              </a:rPr>
              <a:t>فرزدق </a:t>
            </a:r>
            <a:r>
              <a:rPr lang="fa-IR" smtClean="0">
                <a:cs typeface="B Nazanin" panose="00000400000000000000" pitchFamily="2" charset="-78"/>
              </a:rPr>
              <a:t>قیسی </a:t>
            </a:r>
            <a:r>
              <a:rPr lang="fa-IR">
                <a:cs typeface="B Nazanin" panose="00000400000000000000" pitchFamily="2" charset="-78"/>
              </a:rPr>
              <a:t>است او قصاید بسیاری در حبس سرود از جمله قصیده ای که در آن بنی مروان را به خاطر میل به یمنیان به باد ملامت می گیرد و مضر عراقین را به قیام می برد و آنان را برای دفع ذلت ستمکشی به یاری می طلبد، تهدید به قیام مضریان می کند و عزل خالد را می خواهدف چرا که او از حزب یمن است. </a:t>
            </a:r>
          </a:p>
          <a:p>
            <a:endParaRPr lang="fa-IR"/>
          </a:p>
        </p:txBody>
      </p:sp>
      <p:sp>
        <p:nvSpPr>
          <p:cNvPr id="4" name="Flowchart: Alternate Process 3"/>
          <p:cNvSpPr/>
          <p:nvPr/>
        </p:nvSpPr>
        <p:spPr>
          <a:xfrm>
            <a:off x="838200" y="4571999"/>
            <a:ext cx="3390314" cy="94253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قیسیان و یمنیان</a:t>
            </a:r>
            <a:endParaRPr lang="fa-IR"/>
          </a:p>
        </p:txBody>
      </p:sp>
    </p:spTree>
    <p:extLst>
      <p:ext uri="{BB962C8B-B14F-4D97-AF65-F5344CB8AC3E}">
        <p14:creationId xmlns:p14="http://schemas.microsoft.com/office/powerpoint/2010/main" val="20649737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pPr marL="0" indent="0">
              <a:buNone/>
            </a:pPr>
            <a:r>
              <a:rPr lang="fa-IR" smtClean="0">
                <a:cs typeface="B Nazanin" panose="00000400000000000000" pitchFamily="2" charset="-78"/>
              </a:rPr>
              <a:t>ولکننا نبکی تتهک خالد</a:t>
            </a:r>
          </a:p>
          <a:p>
            <a:pPr marL="0" indent="0">
              <a:buNone/>
            </a:pPr>
            <a:r>
              <a:rPr lang="fa-IR" smtClean="0">
                <a:cs typeface="B Nazanin" panose="00000400000000000000" pitchFamily="2" charset="-78"/>
              </a:rPr>
              <a:t>محارم منالا یحل حراما</a:t>
            </a:r>
          </a:p>
          <a:p>
            <a:pPr marL="0" indent="0">
              <a:buNone/>
            </a:pPr>
            <a:r>
              <a:rPr lang="fa-IR" smtClean="0">
                <a:cs typeface="B Nazanin" panose="00000400000000000000" pitchFamily="2" charset="-78"/>
              </a:rPr>
              <a:t>فقل لبنی مروان ما بال ذمه</a:t>
            </a:r>
          </a:p>
          <a:p>
            <a:pPr marL="0" indent="0">
              <a:buNone/>
            </a:pPr>
            <a:r>
              <a:rPr lang="fa-IR" smtClean="0">
                <a:cs typeface="B Nazanin" panose="00000400000000000000" pitchFamily="2" charset="-78"/>
              </a:rPr>
              <a:t>و حرمه حل لیس یرعی زمامها</a:t>
            </a:r>
          </a:p>
          <a:p>
            <a:pPr marL="0" indent="0">
              <a:buNone/>
            </a:pPr>
            <a:r>
              <a:rPr lang="fa-IR" smtClean="0">
                <a:cs typeface="B Nazanin" panose="00000400000000000000" pitchFamily="2" charset="-78"/>
              </a:rPr>
              <a:t>اری مضر المضرین قد ذل مظرها</a:t>
            </a:r>
          </a:p>
          <a:p>
            <a:pPr marL="0" indent="0">
              <a:buNone/>
            </a:pPr>
            <a:r>
              <a:rPr lang="fa-IR" smtClean="0">
                <a:cs typeface="B Nazanin" panose="00000400000000000000" pitchFamily="2" charset="-78"/>
              </a:rPr>
              <a:t>و لکن قیسا لا یذل شامها</a:t>
            </a:r>
          </a:p>
          <a:p>
            <a:pPr marL="0" indent="0">
              <a:buNone/>
            </a:pPr>
            <a:r>
              <a:rPr lang="fa-IR" smtClean="0">
                <a:cs typeface="B Nazanin" panose="00000400000000000000" pitchFamily="2" charset="-78"/>
              </a:rPr>
              <a:t>فمن مبلغ  بالشام قیسا و خندفا</a:t>
            </a:r>
          </a:p>
          <a:p>
            <a:pPr marL="0" indent="0">
              <a:buNone/>
            </a:pPr>
            <a:r>
              <a:rPr lang="fa-IR" smtClean="0">
                <a:cs typeface="B Nazanin" panose="00000400000000000000" pitchFamily="2" charset="-78"/>
              </a:rPr>
              <a:t>احادیث ما یشفی یبره مقامها</a:t>
            </a:r>
          </a:p>
          <a:p>
            <a:pPr marL="0" indent="0">
              <a:buNone/>
            </a:pPr>
            <a:r>
              <a:rPr lang="fa-IR" smtClean="0">
                <a:cs typeface="B Nazanin" panose="00000400000000000000" pitchFamily="2" charset="-78"/>
              </a:rPr>
              <a:t>احادیث منا نشتکیها الهیم</a:t>
            </a:r>
            <a:endParaRPr lang="fa-IR">
              <a:cs typeface="B Nazanin" panose="00000400000000000000" pitchFamily="2" charset="-78"/>
            </a:endParaRPr>
          </a:p>
        </p:txBody>
      </p:sp>
    </p:spTree>
    <p:extLst>
      <p:ext uri="{BB962C8B-B14F-4D97-AF65-F5344CB8AC3E}">
        <p14:creationId xmlns:p14="http://schemas.microsoft.com/office/powerpoint/2010/main" val="37271531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فرزدق</a:t>
            </a:r>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marL="0" indent="0" algn="just">
              <a:buNone/>
            </a:pPr>
            <a:r>
              <a:rPr lang="fa-IR" smtClean="0">
                <a:cs typeface="B Nazanin" panose="00000400000000000000" pitchFamily="2" charset="-78"/>
              </a:rPr>
              <a:t>مللمه یغشی الوجوه طلامها</a:t>
            </a:r>
          </a:p>
          <a:p>
            <a:pPr marL="0" indent="0" algn="just">
              <a:buNone/>
            </a:pPr>
            <a:r>
              <a:rPr lang="fa-IR" smtClean="0">
                <a:cs typeface="B Nazanin" panose="00000400000000000000" pitchFamily="2" charset="-78"/>
              </a:rPr>
              <a:t>فان من یهالم ینکر الضیم منهم</a:t>
            </a:r>
          </a:p>
          <a:p>
            <a:pPr marL="0" indent="0" algn="just">
              <a:buNone/>
            </a:pPr>
            <a:r>
              <a:rPr lang="fa-IR" smtClean="0">
                <a:cs typeface="B Nazanin" panose="00000400000000000000" pitchFamily="2" charset="-78"/>
              </a:rPr>
              <a:t>فیغضب منها کهلها و غلامها</a:t>
            </a:r>
          </a:p>
          <a:p>
            <a:pPr marL="0" indent="0" algn="just">
              <a:buNone/>
            </a:pPr>
            <a:r>
              <a:rPr lang="fa-IR" smtClean="0">
                <a:cs typeface="B Nazanin" panose="00000400000000000000" pitchFamily="2" charset="-78"/>
              </a:rPr>
              <a:t>یعد مثلها من مثلهم فینکلوا</a:t>
            </a:r>
          </a:p>
          <a:p>
            <a:pPr marL="0" indent="0" algn="just">
              <a:buNone/>
            </a:pPr>
            <a:r>
              <a:rPr lang="fa-IR" smtClean="0">
                <a:cs typeface="B Nazanin" panose="00000400000000000000" pitchFamily="2" charset="-78"/>
              </a:rPr>
              <a:t>فیعلم اهل الجور کیف انتقامها</a:t>
            </a:r>
          </a:p>
          <a:p>
            <a:pPr marL="0" indent="0" algn="just">
              <a:buNone/>
            </a:pPr>
            <a:r>
              <a:rPr lang="fa-IR" smtClean="0">
                <a:cs typeface="B Nazanin" panose="00000400000000000000" pitchFamily="2" charset="-78"/>
              </a:rPr>
              <a:t>بغلباء من جمهورها مضریه</a:t>
            </a:r>
          </a:p>
          <a:p>
            <a:pPr marL="0" indent="0" algn="just">
              <a:buNone/>
            </a:pPr>
            <a:r>
              <a:rPr lang="fa-IR" smtClean="0">
                <a:cs typeface="B Nazanin" panose="00000400000000000000" pitchFamily="2" charset="-78"/>
              </a:rPr>
              <a:t>تزایل فها اذرع القوم الامها</a:t>
            </a:r>
          </a:p>
          <a:p>
            <a:pPr marL="0" indent="0" algn="just">
              <a:buNone/>
            </a:pPr>
            <a:r>
              <a:rPr lang="fa-IR">
                <a:cs typeface="B Nazanin" panose="00000400000000000000" pitchFamily="2" charset="-78"/>
              </a:rPr>
              <a:t> </a:t>
            </a:r>
            <a:r>
              <a:rPr lang="fa-IR" smtClean="0">
                <a:cs typeface="B Nazanin" panose="00000400000000000000" pitchFamily="2" charset="-78"/>
              </a:rPr>
              <a:t>فعیر امیرالمومنین به انها</a:t>
            </a:r>
          </a:p>
          <a:p>
            <a:pPr marL="0" indent="0" algn="just">
              <a:buNone/>
            </a:pPr>
            <a:r>
              <a:rPr lang="fa-IR" smtClean="0">
                <a:cs typeface="B Nazanin" panose="00000400000000000000" pitchFamily="2" charset="-78"/>
              </a:rPr>
              <a:t>یمانیه حمقاء انت هشامها</a:t>
            </a:r>
          </a:p>
          <a:p>
            <a:pPr algn="just"/>
            <a:endParaRPr lang="fa-IR" smtClean="0">
              <a:cs typeface="B Nazanin" panose="00000400000000000000" pitchFamily="2" charset="-78"/>
            </a:endParaRPr>
          </a:p>
        </p:txBody>
      </p:sp>
    </p:spTree>
    <p:extLst>
      <p:ext uri="{BB962C8B-B14F-4D97-AF65-F5344CB8AC3E}">
        <p14:creationId xmlns:p14="http://schemas.microsoft.com/office/powerpoint/2010/main" val="11381445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فرزدق</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فرزدق هنگامی که زندانی شد، گمان می کرد عذر و بهانه ای خواهد تراشید و نجات خواهد یافت. از این رو قصیده ای در مدح مالک بن منذر بن حارود عبدی (سال 110 هجری) و رییس پلیس خالد در بصره سرود و او را به یاری طلبید. اما مالک توجهی به او نکرد،</a:t>
            </a:r>
            <a:r>
              <a:rPr lang="fa-IR" b="1" smtClean="0">
                <a:solidFill>
                  <a:srgbClr val="FF0000"/>
                </a:solidFill>
                <a:cs typeface="B Nazanin" panose="00000400000000000000" pitchFamily="2" charset="-78"/>
              </a:rPr>
              <a:t> سپس قصیده ای در مدح خالد سرود و اهاجی منسوب به خود را انکار کرد </a:t>
            </a:r>
            <a:r>
              <a:rPr lang="fa-IR" smtClean="0">
                <a:cs typeface="B Nazanin" panose="00000400000000000000" pitchFamily="2" charset="-78"/>
              </a:rPr>
              <a:t>و از او خواست که بند از وی بگشاید اما این نیز سودی نبخشید و شاعر همچنان در ظلمت زندان با غل و زنجیر و درد و اندوه دست به گریبان بود پس چاره کار را در این یافت که دست به دامان شخصی خلیفه هشام (125 هجری) شود. </a:t>
            </a:r>
            <a:endParaRPr lang="fa-IR">
              <a:cs typeface="B Nazanin" panose="00000400000000000000" pitchFamily="2" charset="-78"/>
            </a:endParaRPr>
          </a:p>
        </p:txBody>
      </p:sp>
    </p:spTree>
    <p:extLst>
      <p:ext uri="{BB962C8B-B14F-4D97-AF65-F5344CB8AC3E}">
        <p14:creationId xmlns:p14="http://schemas.microsoft.com/office/powerpoint/2010/main" val="30768133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سیر حوادث به او می فهماند که به سادگی از این بند نخواهد رست و بندی که یک قوم بر دست و پایش محکم کرده اند جز به یاری همان ها گشوده نخواهد شد از ا</a:t>
            </a:r>
            <a:r>
              <a:rPr lang="fa-IR">
                <a:cs typeface="B Nazanin" panose="00000400000000000000" pitchFamily="2" charset="-78"/>
              </a:rPr>
              <a:t>ی</a:t>
            </a:r>
            <a:r>
              <a:rPr lang="fa-IR" smtClean="0">
                <a:cs typeface="B Nazanin" panose="00000400000000000000" pitchFamily="2" charset="-78"/>
              </a:rPr>
              <a:t>ن رو قوم خویش ر به یاری فرا خواند. </a:t>
            </a:r>
            <a:endParaRPr lang="fa-IR">
              <a:cs typeface="B Nazanin" panose="00000400000000000000" pitchFamily="2" charset="-78"/>
            </a:endParaRPr>
          </a:p>
        </p:txBody>
      </p:sp>
    </p:spTree>
    <p:extLst>
      <p:ext uri="{BB962C8B-B14F-4D97-AF65-F5344CB8AC3E}">
        <p14:creationId xmlns:p14="http://schemas.microsoft.com/office/powerpoint/2010/main" val="39550238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نظر می رسد مضر عراقین یا در مورد او کوتاهی نکردند و با این که تلاششان در رهانیدن او بی ثمر بود، به همین سبب شاعر فریاد استغاثه خویش را بر قیس شام می رساند آنان به حرکت در آمده با هشام سخن می گویند. </a:t>
            </a:r>
          </a:p>
          <a:p>
            <a:pPr algn="just"/>
            <a:r>
              <a:rPr lang="fa-IR" smtClean="0">
                <a:cs typeface="B Nazanin" panose="00000400000000000000" pitchFamily="2" charset="-78"/>
              </a:rPr>
              <a:t>هشام فرمان به آزادی او </a:t>
            </a:r>
            <a:r>
              <a:rPr lang="fa-IR">
                <a:cs typeface="B Nazanin" panose="00000400000000000000" pitchFamily="2" charset="-78"/>
              </a:rPr>
              <a:t>می </a:t>
            </a:r>
            <a:r>
              <a:rPr lang="fa-IR" smtClean="0">
                <a:cs typeface="B Nazanin" panose="00000400000000000000" pitchFamily="2" charset="-78"/>
              </a:rPr>
              <a:t>دهد. در خبر این وساطت، جمله ای از قول مضریان نقل شده است که به وضوح جبهه بندی شمال و جنوب را در داستان فرزدق نشان می دهد «</a:t>
            </a:r>
            <a:r>
              <a:rPr lang="fa-IR" b="1" smtClean="0">
                <a:solidFill>
                  <a:srgbClr val="FF0000"/>
                </a:solidFill>
                <a:cs typeface="B Nazanin" panose="00000400000000000000" pitchFamily="2" charset="-78"/>
              </a:rPr>
              <a:t>کلها کان ناب من مضر او شاعر او سید و تب علیه خالد</a:t>
            </a:r>
            <a:r>
              <a:rPr lang="fa-IR" smtClean="0">
                <a:cs typeface="B Nazanin" panose="00000400000000000000" pitchFamily="2" charset="-78"/>
              </a:rPr>
              <a:t>»</a:t>
            </a:r>
          </a:p>
          <a:p>
            <a:pPr algn="just"/>
            <a:endParaRPr lang="fa-IR">
              <a:cs typeface="B Nazanin" panose="00000400000000000000" pitchFamily="2" charset="-78"/>
            </a:endParaRPr>
          </a:p>
        </p:txBody>
      </p:sp>
    </p:spTree>
    <p:extLst>
      <p:ext uri="{BB962C8B-B14F-4D97-AF65-F5344CB8AC3E}">
        <p14:creationId xmlns:p14="http://schemas.microsoft.com/office/powerpoint/2010/main" val="41745621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ج- </a:t>
            </a:r>
            <a:r>
              <a:rPr lang="fa-IR" smtClean="0">
                <a:solidFill>
                  <a:srgbClr val="FF0000"/>
                </a:solidFill>
                <a:cs typeface="B Nazanin" panose="00000400000000000000" pitchFamily="2" charset="-78"/>
              </a:rPr>
              <a:t>جرایم: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منظور </a:t>
            </a:r>
            <a:r>
              <a:rPr lang="fa-IR" smtClean="0">
                <a:cs typeface="B Nazanin" panose="00000400000000000000" pitchFamily="2" charset="-78"/>
              </a:rPr>
              <a:t>از </a:t>
            </a:r>
            <a:r>
              <a:rPr lang="fa-IR" smtClean="0">
                <a:cs typeface="B Nazanin" panose="00000400000000000000" pitchFamily="2" charset="-78"/>
              </a:rPr>
              <a:t>جرایم </a:t>
            </a:r>
            <a:r>
              <a:rPr lang="fa-IR" smtClean="0">
                <a:cs typeface="B Nazanin" panose="00000400000000000000" pitchFamily="2" charset="-78"/>
              </a:rPr>
              <a:t>در این بخش، جرایم ناشی از عصبیت است . زیار جرایم عادی بحثی مستقل می طلبد. این عامل را باید مختص به عصر اموی دانست، زیرا اگر چه عصبیت در دوران جاهلی در حکم  نظام سیاسی- اجتماعی عرب است. اما در این دوران، قانونی که جرایم و کیفرهای مربوط به آن را به معنای مصطلح در نظام های قانونی معین کند، وجود ندارد، بنابراین بدیهی است که حبس را به عنوان کیفری برای جرایم معین نشناسد. </a:t>
            </a:r>
          </a:p>
          <a:p>
            <a:pPr algn="just"/>
            <a:r>
              <a:rPr lang="fa-IR" smtClean="0">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838200" y="4290645"/>
            <a:ext cx="4726744" cy="1448973"/>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اگر چه عصبیت در دوران جاهلی در حکم  نظام سیاسی- اجتماعی عرب است</a:t>
            </a:r>
            <a:endParaRPr lang="fa-IR"/>
          </a:p>
        </p:txBody>
      </p:sp>
    </p:spTree>
    <p:extLst>
      <p:ext uri="{BB962C8B-B14F-4D97-AF65-F5344CB8AC3E}">
        <p14:creationId xmlns:p14="http://schemas.microsoft.com/office/powerpoint/2010/main" val="11942154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علاوه بر این، نظام کیفری در عصر جاهلی با آنچه که در نظام های حکومتی مالوف است، تفاوت دارد. کیفر غالب در داخل قبیله دیه و عفو در جرایم برون قبیلگی دیه و قصاص است و «</a:t>
            </a:r>
            <a:r>
              <a:rPr lang="fa-IR">
                <a:solidFill>
                  <a:srgbClr val="FF0000"/>
                </a:solidFill>
                <a:cs typeface="B Nazanin" panose="00000400000000000000" pitchFamily="2" charset="-78"/>
              </a:rPr>
              <a:t>خلع</a:t>
            </a:r>
            <a:r>
              <a:rPr lang="fa-IR">
                <a:cs typeface="B Nazanin" panose="00000400000000000000" pitchFamily="2" charset="-78"/>
              </a:rPr>
              <a:t>» سرنوشت کسانی است که قبلیه به هر دلیل مایل نبود مسئولیت جرم آنان را به عهده گیرد، بنابراین حبس در نظام کیفری آنان جایگاهی نداشت</a:t>
            </a:r>
            <a:endParaRPr lang="fa-IR"/>
          </a:p>
        </p:txBody>
      </p:sp>
    </p:spTree>
    <p:extLst>
      <p:ext uri="{BB962C8B-B14F-4D97-AF65-F5344CB8AC3E}">
        <p14:creationId xmlns:p14="http://schemas.microsoft.com/office/powerpoint/2010/main" val="2992092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سوی دیگر، روح سرکش عرب ها سبب می شد که از پذیرش دیه سرباز زنند زیرا آن را نوعی کاستی و حقارت می پنداشتند. چنانکه پذیرش قصاص نیز برای خانواده مجرم سنگین بود. در هر یک از این دو حالت دو طرف دست به سلاح می بردند و آتش جنگ شعل ور می شد. این جنگ ها کشتگان و اسیران بسیار داشت که از اسرای این جنگ ها در مبحث جنگ قبایل سخن گفتیم. </a:t>
            </a:r>
          </a:p>
        </p:txBody>
      </p:sp>
      <p:sp>
        <p:nvSpPr>
          <p:cNvPr id="4" name="Flowchart: Process 3"/>
          <p:cNvSpPr/>
          <p:nvPr/>
        </p:nvSpPr>
        <p:spPr>
          <a:xfrm>
            <a:off x="1436914" y="3974841"/>
            <a:ext cx="4627984" cy="1399592"/>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روح سرکش عرب ها سبب می شد که از پذیرش دیه سرباز زنند</a:t>
            </a:r>
            <a:endParaRPr lang="fa-IR"/>
          </a:p>
        </p:txBody>
      </p:sp>
    </p:spTree>
    <p:extLst>
      <p:ext uri="{BB962C8B-B14F-4D97-AF65-F5344CB8AC3E}">
        <p14:creationId xmlns:p14="http://schemas.microsoft.com/office/powerpoint/2010/main" val="1494343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بنابراین هرگاه بر یکی از اعضای قبیله ستمی روا می شد یا ننگی دامن وی را می گرفت، شامل همه اعضای آن می شد. از این رو همگی به خروش می آمدند و در گرداب جنگ فرو می رفتند و اگر یکی از ایشان افتخاری کسب می کرد، گوش فلک را از بوق و کرنای آن کر می کردند. چنان که اهانت به فرد اهانت به همه اعضای قبیله و ستایش یکی از آنها ستایش همگان بود. این سنت یا احساس، همان چیزی است که از رهگذر شناخت آن به تاثیر عصبیت در حبس ادیبان و شاعران رهنمون می شویم زیرا در حقیقت آنچه موجب حبس آنان می شد نتایج همین احساس بود، هر چند عوامل ظاهری دیگری مانند قتل، هجو و نظایر آن باشد. </a:t>
            </a:r>
            <a:endParaRPr lang="fa-IR">
              <a:cs typeface="B Nazanin" panose="00000400000000000000" pitchFamily="2" charset="-78"/>
            </a:endParaRPr>
          </a:p>
        </p:txBody>
      </p:sp>
      <p:sp>
        <p:nvSpPr>
          <p:cNvPr id="4" name="Flowchart: Alternate Process 3"/>
          <p:cNvSpPr/>
          <p:nvPr/>
        </p:nvSpPr>
        <p:spPr>
          <a:xfrm>
            <a:off x="1392702" y="4740812"/>
            <a:ext cx="2546252" cy="1012874"/>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قتل، هجو و نظایر آن</a:t>
            </a:r>
            <a:endParaRPr lang="fa-IR"/>
          </a:p>
        </p:txBody>
      </p:sp>
    </p:spTree>
    <p:extLst>
      <p:ext uri="{BB962C8B-B14F-4D97-AF65-F5344CB8AC3E}">
        <p14:creationId xmlns:p14="http://schemas.microsoft.com/office/powerpoint/2010/main" val="29085844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صدر اسلام عصبیت جایی </a:t>
            </a:r>
            <a:r>
              <a:rPr lang="fa-IR">
                <a:cs typeface="B Nazanin" panose="00000400000000000000" pitchFamily="2" charset="-78"/>
              </a:rPr>
              <a:t>نداشت </a:t>
            </a:r>
            <a:r>
              <a:rPr lang="fa-IR" smtClean="0">
                <a:cs typeface="B Nazanin" panose="00000400000000000000" pitchFamily="2" charset="-78"/>
              </a:rPr>
              <a:t>زیرا اسلام مبارزه با آن را وجهه همت خویش قرار داد و برافروزندگان آتش عصبیت را تار و مار کرد و دین وسیله پیوند میان  انسان ها قرار گرفت. </a:t>
            </a:r>
          </a:p>
          <a:p>
            <a:pPr algn="just"/>
            <a:r>
              <a:rPr lang="fa-IR" smtClean="0">
                <a:cs typeface="B Nazanin" panose="00000400000000000000" pitchFamily="2" charset="-78"/>
              </a:rPr>
              <a:t>اما در دوران امویان، امواج عصبیت در شهر و در بادیه، طبقات مختلف مردم را فراگرفت و آنان را تا دوران جاهلیت </a:t>
            </a:r>
            <a:r>
              <a:rPr lang="fa-IR">
                <a:cs typeface="B Nazanin" panose="00000400000000000000" pitchFamily="2" charset="-78"/>
              </a:rPr>
              <a:t>عقب راند از این رو بدون پرهیز از هیچ شرعی، یکدیگر را هجو کردند و مفاخر خود را به رخ هم کشیدند، به هم ناسزا گفتند و با یکدیگر جنگیدند و گروهی زنان گروه دیگر را دستمایه تغزل خویش کردند </a:t>
            </a:r>
          </a:p>
          <a:p>
            <a:endParaRPr lang="fa-IR"/>
          </a:p>
        </p:txBody>
      </p:sp>
    </p:spTree>
    <p:extLst>
      <p:ext uri="{BB962C8B-B14F-4D97-AF65-F5344CB8AC3E}">
        <p14:creationId xmlns:p14="http://schemas.microsoft.com/office/powerpoint/2010/main" val="23307138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a:t>
            </a:r>
            <a:r>
              <a:rPr lang="fa-IR" smtClean="0">
                <a:cs typeface="B Nazanin" panose="00000400000000000000" pitchFamily="2" charset="-78"/>
              </a:rPr>
              <a:t>این وقایع بسیار اتفاق می افتاد که کسی کشته و یا مجروح شود. در این هنگام دولت خود را ناگزیر به دخالت می دید زیرا کوچکترین سستی در این زمینه آشوب و فتنه به دنبال داشت به همین سبب فتنه انگیزان را دستگیر کرده، به زندان می افکندند. </a:t>
            </a:r>
          </a:p>
        </p:txBody>
      </p:sp>
    </p:spTree>
    <p:extLst>
      <p:ext uri="{BB962C8B-B14F-4D97-AF65-F5344CB8AC3E}">
        <p14:creationId xmlns:p14="http://schemas.microsoft.com/office/powerpoint/2010/main" val="25250620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هدبه بن حرم</a:t>
            </a:r>
            <a:endParaRPr lang="fa-IR" b="1">
              <a:solidFill>
                <a:srgbClr val="FF0000"/>
              </a:solidFill>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هدبه بن حرم از جمله قربانیان این جهالت کور است. وی شاعری سخنور و راوی شعر حطیئه بود. خانواده او در شعر و شاعری پیشینه ای دیرین داشت و ابوالفرج اصفهانی و مرزبانی هنر شاعری وی را ستوده اند. </a:t>
            </a:r>
          </a:p>
          <a:p>
            <a:pPr algn="just"/>
            <a:r>
              <a:rPr lang="fa-IR">
                <a:cs typeface="B Nazanin" panose="00000400000000000000" pitchFamily="2" charset="-78"/>
              </a:rPr>
              <a:t>او به جرم قتل زیاده بن زید بن مالک زندانی شد و پس از سه و به قولی پنج یا شش سال به قصاص خون وی کشته شد. </a:t>
            </a:r>
          </a:p>
        </p:txBody>
      </p:sp>
      <p:sp>
        <p:nvSpPr>
          <p:cNvPr id="4" name="Flowchart: Alternate Process 3"/>
          <p:cNvSpPr/>
          <p:nvPr/>
        </p:nvSpPr>
        <p:spPr>
          <a:xfrm>
            <a:off x="838200" y="4292081"/>
            <a:ext cx="4534678" cy="1119674"/>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228600" lvl="0" indent="-228600" algn="ctr">
              <a:lnSpc>
                <a:spcPct val="90000"/>
              </a:lnSpc>
              <a:spcBef>
                <a:spcPts val="1000"/>
              </a:spcBef>
              <a:buFont typeface="Arial" panose="020B0604020202020204" pitchFamily="34" charset="0"/>
              <a:buChar char="•"/>
            </a:pPr>
            <a:r>
              <a:rPr lang="fa-IR" sz="2800">
                <a:solidFill>
                  <a:prstClr val="black"/>
                </a:solidFill>
                <a:cs typeface="B Nazanin" panose="00000400000000000000" pitchFamily="2" charset="-78"/>
              </a:rPr>
              <a:t>ابوالفرج اصفهانی و مرزبانی هنر شاعری وی را ستوده اند. </a:t>
            </a:r>
          </a:p>
        </p:txBody>
      </p:sp>
    </p:spTree>
    <p:extLst>
      <p:ext uri="{BB962C8B-B14F-4D97-AF65-F5344CB8AC3E}">
        <p14:creationId xmlns:p14="http://schemas.microsoft.com/office/powerpoint/2010/main" val="19315991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236098" y="1825625"/>
            <a:ext cx="7117701" cy="4351338"/>
          </a:xfrm>
        </p:spPr>
        <p:txBody>
          <a:bodyPr/>
          <a:lstStyle/>
          <a:p>
            <a:pPr algn="just"/>
            <a:r>
              <a:rPr lang="fa-IR">
                <a:cs typeface="B Nazanin" panose="00000400000000000000" pitchFamily="2" charset="-78"/>
              </a:rPr>
              <a:t>اختلاف میان خانواده این دو مرد زمانی آغاز شد که بین هدیه و زیاده مسابقه اسب دوانی ترتیب دادند. در این مسابقه یکی از دو طرف به نیرنگ متوسل می شود و پس از آن هر یک در مورد خواهر دیگر غزل می سراید و اشعار فخر امیز رد و بدل می کنند و هر طرف می کوشد بر دیگری فایق آید.</a:t>
            </a:r>
            <a:r>
              <a:rPr lang="fa-IR" b="1">
                <a:solidFill>
                  <a:srgbClr val="FF0000"/>
                </a:solidFill>
                <a:cs typeface="B Nazanin" panose="00000400000000000000" pitchFamily="2" charset="-78"/>
              </a:rPr>
              <a:t> هدیه پس از کشتن زیاده می گریزد </a:t>
            </a:r>
            <a:r>
              <a:rPr lang="fa-IR">
                <a:cs typeface="B Nazanin" panose="00000400000000000000" pitchFamily="2" charset="-78"/>
              </a:rPr>
              <a:t>و مخفی می شود. سعید بن عباس سال (59) که در آن زمان والی مدینه بود، خانواده و عموی او را دستگیر و زندانی می کند او به ناچار تسلیم می شود و سعید خانواده وی را آزاد می کند. </a:t>
            </a:r>
          </a:p>
          <a:p>
            <a:endParaRPr lang="fa-IR"/>
          </a:p>
        </p:txBody>
      </p:sp>
      <p:pic>
        <p:nvPicPr>
          <p:cNvPr id="4" name="Picture 3"/>
          <p:cNvPicPr>
            <a:picLocks noChangeAspect="1"/>
          </p:cNvPicPr>
          <p:nvPr/>
        </p:nvPicPr>
        <p:blipFill>
          <a:blip r:embed="rId2"/>
          <a:stretch>
            <a:fillRect/>
          </a:stretch>
        </p:blipFill>
        <p:spPr>
          <a:xfrm>
            <a:off x="978548" y="1982463"/>
            <a:ext cx="3257550" cy="2234974"/>
          </a:xfrm>
          <a:prstGeom prst="rect">
            <a:avLst/>
          </a:prstGeom>
        </p:spPr>
      </p:pic>
    </p:spTree>
    <p:extLst>
      <p:ext uri="{BB962C8B-B14F-4D97-AF65-F5344CB8AC3E}">
        <p14:creationId xmlns:p14="http://schemas.microsoft.com/office/powerpoint/2010/main" val="26481199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spTree>
    <p:extLst>
      <p:ext uri="{BB962C8B-B14F-4D97-AF65-F5344CB8AC3E}">
        <p14:creationId xmlns:p14="http://schemas.microsoft.com/office/powerpoint/2010/main" val="40863590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10000"/>
          </a:bodyPr>
          <a:lstStyle/>
          <a:p>
            <a:pPr algn="just"/>
            <a:r>
              <a:rPr lang="fa-IR" smtClean="0">
                <a:cs typeface="B Nazanin" panose="00000400000000000000" pitchFamily="2" charset="-78"/>
              </a:rPr>
              <a:t>هدبه تا زمان بلوغ فرزند زیاده «مسور» در زندان می ماند و پس از آن قصاتص می شود. ابوالفرج می گوید: «کان هدبه اشعر الناس منذ یوم دخل السجن الی آن قید منه». اما جز اندکی از حبسیات وی را ذکر نمی کنند که بیشتر آن </a:t>
            </a:r>
            <a:r>
              <a:rPr lang="fa-IR">
                <a:cs typeface="B Nazanin" panose="00000400000000000000" pitchFamily="2" charset="-78"/>
              </a:rPr>
              <a:t>اشعاری </a:t>
            </a:r>
            <a:r>
              <a:rPr lang="fa-IR" smtClean="0">
                <a:cs typeface="B Nazanin" panose="00000400000000000000" pitchFamily="2" charset="-78"/>
              </a:rPr>
              <a:t>است که در راه رفتن به قتلگاه سروده است. در این اشعار هدبه عرب اصیلی است که وحشت مرگ  او را به هراس نمی اندازد. چنان که خطاب به پدر و مادر خود که با پریشانی نظاره گر صحنه اعدام وی بودند، می گوید: </a:t>
            </a:r>
          </a:p>
          <a:p>
            <a:pPr algn="just"/>
            <a:r>
              <a:rPr lang="fa-IR" smtClean="0">
                <a:cs typeface="B Nazanin" panose="00000400000000000000" pitchFamily="2" charset="-78"/>
              </a:rPr>
              <a:t>ابلیانی الیوم صبرا منکما</a:t>
            </a:r>
          </a:p>
          <a:p>
            <a:pPr algn="just"/>
            <a:r>
              <a:rPr lang="fa-IR" smtClean="0">
                <a:cs typeface="B Nazanin" panose="00000400000000000000" pitchFamily="2" charset="-78"/>
              </a:rPr>
              <a:t>ان حزنا، ان بدا، بادی شر</a:t>
            </a:r>
          </a:p>
          <a:p>
            <a:pPr algn="just"/>
            <a:r>
              <a:rPr lang="fa-IR" smtClean="0">
                <a:cs typeface="B Nazanin" panose="00000400000000000000" pitchFamily="2" charset="-78"/>
              </a:rPr>
              <a:t>لا ارانی الیوم الا مبنا</a:t>
            </a:r>
          </a:p>
          <a:p>
            <a:pPr algn="just"/>
            <a:r>
              <a:rPr lang="fa-IR" smtClean="0">
                <a:cs typeface="B Nazanin" panose="00000400000000000000" pitchFamily="2" charset="-78"/>
              </a:rPr>
              <a:t>ان بعد الموت دار المستقر</a:t>
            </a:r>
          </a:p>
          <a:p>
            <a:pPr algn="just"/>
            <a:r>
              <a:rPr lang="fa-IR" smtClean="0">
                <a:cs typeface="B Nazanin" panose="00000400000000000000" pitchFamily="2" charset="-78"/>
              </a:rPr>
              <a:t>اصبرا الیوم فانی صابر</a:t>
            </a:r>
          </a:p>
          <a:p>
            <a:pPr algn="just"/>
            <a:r>
              <a:rPr lang="fa-IR" b="1" smtClean="0">
                <a:solidFill>
                  <a:srgbClr val="FF0000"/>
                </a:solidFill>
                <a:cs typeface="B Nazanin" panose="00000400000000000000" pitchFamily="2" charset="-78"/>
              </a:rPr>
              <a:t>کل حی لقضاء و قدر</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192763" y="3568107"/>
            <a:ext cx="3920412" cy="2608856"/>
          </a:xfrm>
          <a:prstGeom prst="rect">
            <a:avLst/>
          </a:prstGeom>
        </p:spPr>
      </p:pic>
    </p:spTree>
    <p:extLst>
      <p:ext uri="{BB962C8B-B14F-4D97-AF65-F5344CB8AC3E}">
        <p14:creationId xmlns:p14="http://schemas.microsoft.com/office/powerpoint/2010/main" val="39000049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او به جرم قتل زیاده بن زید بن مالک زندانی شد و پس از سه و به قولی پنج یا شش سال به قصاص خون وی کشته شد. </a:t>
            </a:r>
          </a:p>
          <a:p>
            <a:pPr algn="just"/>
            <a:r>
              <a:rPr lang="fa-IR" smtClean="0">
                <a:cs typeface="B Nazanin" panose="00000400000000000000" pitchFamily="2" charset="-78"/>
              </a:rPr>
              <a:t>اختلاف میان خانواده این دو مرد زمانی آغاز شد که بین هدیه و زیاده مسابقه اسب دوانی ترتیب دادند، در این مسابقه یکی از دو طرف به نیرنگ متوسل می شود و پس از آن هر یک در مورد خواهر دیگری غزل می سراید. و اشعار فخر آمیز رد و بدل می کنند و هر طرف می کوشد بر دیگری فایق آید. </a:t>
            </a:r>
          </a:p>
          <a:p>
            <a:pPr algn="just"/>
            <a:r>
              <a:rPr lang="fa-IR" smtClean="0">
                <a:cs typeface="B Nazanin" panose="00000400000000000000" pitchFamily="2" charset="-78"/>
              </a:rPr>
              <a:t>هدبه، پس از کشتن زیاده می گریزد و مخفی می شود. سعید بن عباس سال 59 که در آن زمان والی مدینه بود، خانواده و عموی او را دستگیر و زندانی می کند، او به ناچار تسلیم می شود و سعید خانواده وی را آزاد می کند. </a:t>
            </a:r>
            <a:endParaRPr lang="fa-IR">
              <a:cs typeface="B Nazanin" panose="00000400000000000000" pitchFamily="2" charset="-78"/>
            </a:endParaRPr>
          </a:p>
        </p:txBody>
      </p:sp>
    </p:spTree>
    <p:extLst>
      <p:ext uri="{BB962C8B-B14F-4D97-AF65-F5344CB8AC3E}">
        <p14:creationId xmlns:p14="http://schemas.microsoft.com/office/powerpoint/2010/main" val="10169480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وقایع عرب در این دوران یادآور جنگ های دوران جاهلی است به طوری که خواننده آن لحظاتی از یاد می برد که این حوادث مربوط به زمانی است که ده ها سال از ظهور اسلام واز جمله تشکیل حکومت گذشته است از جمله این وقایع «روز هرامیت» است. هرامیت مجموعه ای از چاه ها در ناحیه دهنا است که در </a:t>
            </a:r>
            <a:r>
              <a:rPr lang="fa-IR">
                <a:cs typeface="B Nazanin" panose="00000400000000000000" pitchFamily="2" charset="-78"/>
              </a:rPr>
              <a:t>آنجا جنگی میان قبیله ضباب و جعفر بن کلاب روی داد. </a:t>
            </a:r>
          </a:p>
        </p:txBody>
      </p:sp>
    </p:spTree>
    <p:extLst>
      <p:ext uri="{BB962C8B-B14F-4D97-AF65-F5344CB8AC3E}">
        <p14:creationId xmlns:p14="http://schemas.microsoft.com/office/powerpoint/2010/main" val="38470781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دراج بن زوعه ضبانی</a:t>
            </a:r>
            <a:endParaRPr lang="fa-IR" b="1">
              <a:solidFill>
                <a:srgbClr val="FF0000"/>
              </a:solidFill>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جنگ به کشته شدن سه نفر از قبیله جعفر منجر شد. آنگاه که بر خبر عبدالمالک بن مروان رسید، فرمان داد دراج بن زوعه ضبانی سلسله جنبان کشتار این روز را دستگیر کرده، به زندان افکنند و سپس او را اعدام کرد. دراج از شاعران و قهرمانان دوره اسلامی بود. وی در زندان اشعاری سرود که سرشار ار اندوه است و احساسات قبیله ای در ان موج می زند. </a:t>
            </a:r>
          </a:p>
        </p:txBody>
      </p:sp>
    </p:spTree>
    <p:extLst>
      <p:ext uri="{BB962C8B-B14F-4D97-AF65-F5344CB8AC3E}">
        <p14:creationId xmlns:p14="http://schemas.microsoft.com/office/powerpoint/2010/main" val="24797238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حادثه چنین آغاز شد که جلیل بن شدید جعفری می خواست در این ناحیه چاهی حفر کند اما اسود بن شقیق ضبانی از کار او جلوگیری کرد. کار آنان به زد و خورد کشیده شد. در این درگیری مرد جعفری مجروح شد. قبیله ضباب برای دفع شر پیشنهاد قصاص کردند اما بنی جعفر نپذیرفتند و گفتند «جز به زور، حق خویش را باز نمی ستانیم» و بدین گونه جنگ در گرفت. </a:t>
            </a:r>
          </a:p>
        </p:txBody>
      </p:sp>
    </p:spTree>
    <p:extLst>
      <p:ext uri="{BB962C8B-B14F-4D97-AF65-F5344CB8AC3E}">
        <p14:creationId xmlns:p14="http://schemas.microsoft.com/office/powerpoint/2010/main" val="2712160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عصبیت قبیله ای مراحل مختلفی از شدت و ضعف و وسعت و محدودیت را </a:t>
            </a:r>
            <a:r>
              <a:rPr lang="fa-IR">
                <a:cs typeface="B Nazanin" panose="00000400000000000000" pitchFamily="2" charset="-78"/>
              </a:rPr>
              <a:t>پشت </a:t>
            </a:r>
            <a:r>
              <a:rPr lang="fa-IR" smtClean="0">
                <a:cs typeface="B Nazanin" panose="00000400000000000000" pitchFamily="2" charset="-78"/>
              </a:rPr>
              <a:t>سر گذاشت. در عصر جاهلی محدود به عشیره یا قبیله بود اما در عصر جاهلی محدود به عشیره یا قبیله بود  اما در عصر اسلامی قبایلی را در بر می گرفت که تصور می کردند از اصل واحدی منشعب شده اند. </a:t>
            </a:r>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11390085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عبدالله بن عمر بن عمرو بن عثمان بن عفان</a:t>
            </a:r>
          </a:p>
        </p:txBody>
      </p:sp>
      <p:sp>
        <p:nvSpPr>
          <p:cNvPr id="3" name="Content Placeholder 2"/>
          <p:cNvSpPr>
            <a:spLocks noGrp="1"/>
          </p:cNvSpPr>
          <p:nvPr>
            <p:ph idx="1"/>
          </p:nvPr>
        </p:nvSpPr>
        <p:spPr/>
        <p:txBody>
          <a:bodyPr>
            <a:normAutofit fontScale="92500" lnSpcReduction="10000"/>
          </a:bodyPr>
          <a:lstStyle/>
          <a:p>
            <a:pPr algn="just"/>
            <a:r>
              <a:rPr lang="fa-IR">
                <a:cs typeface="B Nazanin" panose="00000400000000000000" pitchFamily="2" charset="-78"/>
              </a:rPr>
              <a:t>عبدالله بن عمر بن عمرو بن عثمان بن عفان ، ملقب به </a:t>
            </a:r>
            <a:r>
              <a:rPr lang="fa-IR" smtClean="0">
                <a:cs typeface="B Nazanin" panose="00000400000000000000" pitchFamily="2" charset="-78"/>
              </a:rPr>
              <a:t>عرجی، </a:t>
            </a:r>
            <a:r>
              <a:rPr lang="fa-IR">
                <a:cs typeface="B Nazanin" panose="00000400000000000000" pitchFamily="2" charset="-78"/>
              </a:rPr>
              <a:t>نیز در این زمره جای می گیرد. او شاعری غزلسرا از مکتب عمر بن ابی ربیعه است و این بیت مشهور از او است: </a:t>
            </a:r>
          </a:p>
          <a:p>
            <a:pPr algn="just"/>
            <a:r>
              <a:rPr lang="fa-IR" smtClean="0">
                <a:cs typeface="B Nazanin" panose="00000400000000000000" pitchFamily="2" charset="-78"/>
              </a:rPr>
              <a:t>اضاعونی و ای فتی اضاعوا </a:t>
            </a:r>
          </a:p>
          <a:p>
            <a:pPr algn="just"/>
            <a:r>
              <a:rPr lang="fa-IR" smtClean="0">
                <a:cs typeface="B Nazanin" panose="00000400000000000000" pitchFamily="2" charset="-78"/>
              </a:rPr>
              <a:t>لیوم کریهت و سداد ثفر</a:t>
            </a:r>
          </a:p>
          <a:p>
            <a:pPr algn="just"/>
            <a:r>
              <a:rPr lang="fa-IR" smtClean="0">
                <a:cs typeface="B Nazanin" panose="00000400000000000000" pitchFamily="2" charset="-78"/>
              </a:rPr>
              <a:t>وی قهرمانی شجاع بوده که در جنگ با رومیان مفاخر بسیار آفریده و جان و مال خود را در این راه در طبق اخلاص نهاده بود. </a:t>
            </a:r>
          </a:p>
          <a:p>
            <a:pPr algn="just"/>
            <a:r>
              <a:rPr lang="fa-IR" smtClean="0">
                <a:cs typeface="B Nazanin" panose="00000400000000000000" pitchFamily="2" charset="-78"/>
              </a:rPr>
              <a:t>محمد بن هشام مخزومی، دایی هشام بن عبدالملک خلیفه اموی، او را به جرم کشتن یکی از بردگانش به زندان افکند. در مورد علت کشتن آن برده اخبار مختلفی نقل شده است. اما علت قتل وی هر چه باشد، محمد بن هشام که مدت ها برای گوشمالی عرجی به دنبال بهانه می گشت، دستاویز مناسبی یافت و او را به زندان انداخت. زیرا عرجی از همان زمان که هشام محمد را به امارت مکه و طائف گماشت، زبان به هجو وی گشوده و زنان خانواده ای او در دستمایه غزل سرایی خویش کرده بود. </a:t>
            </a:r>
            <a:endParaRPr lang="fa-IR">
              <a:cs typeface="B Nazanin" panose="00000400000000000000" pitchFamily="2" charset="-78"/>
            </a:endParaRPr>
          </a:p>
        </p:txBody>
      </p:sp>
    </p:spTree>
    <p:extLst>
      <p:ext uri="{BB962C8B-B14F-4D97-AF65-F5344CB8AC3E}">
        <p14:creationId xmlns:p14="http://schemas.microsoft.com/office/powerpoint/2010/main" val="32513387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آنچه گذشت خلاصه اخباری است که درباره سبب زندان عرجی و اختلاف وی با محمد بن هشام ذکر کرده اند اما داستان به اینجا ختم نمی شود، زیرا پژوهشگران اتفاق نظر دارند که تغزل او به زنان، این خاندان مخزومی، به علت علاقه اش نسبت به آنان نبود» بلکه این کار را به قصد ریختن آبروی محمد بن هشام می کرد، بنابراین باید در پس پرده این هجو و تغزل عامل دیگری باشد، عاملی که در برخی اخبار شاعر به طور گذرا-آن اشاره شده است. ابوالفرج می گوید: «محمد بن هشام دایی هشام بن عبدالملک بود وقتی هشام به خلافت رسید، او را به ولایت مکه گذاشت و به او نوشت امارت حج را نیز به عهده گیرد از این عرجی در اشعار بسیاری او را هجو کرد» </a:t>
            </a:r>
            <a:endParaRPr lang="fa-IR">
              <a:cs typeface="B Nazanin" panose="00000400000000000000" pitchFamily="2" charset="-78"/>
            </a:endParaRPr>
          </a:p>
        </p:txBody>
      </p:sp>
    </p:spTree>
    <p:extLst>
      <p:ext uri="{BB962C8B-B14F-4D97-AF65-F5344CB8AC3E}">
        <p14:creationId xmlns:p14="http://schemas.microsoft.com/office/powerpoint/2010/main" val="38643433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بنابراین عامل اصلی اختلاف، رقابت سیاسی بر سر ولایت و امارت است اما بر خلاف آنچه از خبر مذکور بر می آید، این رقابت با ولایت محمد آغاز نشد بلکه ریشه های عمیقی در تاریخ امارت حجاز داشت. </a:t>
            </a:r>
          </a:p>
          <a:p>
            <a:pPr algn="just"/>
            <a:r>
              <a:rPr lang="fa-IR" smtClean="0">
                <a:cs typeface="B Nazanin" panose="00000400000000000000" pitchFamily="2" charset="-78"/>
              </a:rPr>
              <a:t>ویلیام نیکولا شفیر در کتابی که در </a:t>
            </a:r>
            <a:r>
              <a:rPr lang="fa-IR">
                <a:cs typeface="B Nazanin" panose="00000400000000000000" pitchFamily="2" charset="-78"/>
              </a:rPr>
              <a:t>مورد عرجی به نگارش در آورده است، با بررسی تاریخ امارت حجاز بوده از حقیقت برگرفته و به این نتیجه رسیده است که علت اصلی اختلاف عرجی با محمد، رقابت </a:t>
            </a:r>
            <a:r>
              <a:rPr lang="fa-IR" smtClean="0">
                <a:cs typeface="B Nazanin" panose="00000400000000000000" pitchFamily="2" charset="-78"/>
              </a:rPr>
              <a:t>سیاسی میان </a:t>
            </a:r>
            <a:r>
              <a:rPr lang="fa-IR">
                <a:cs typeface="B Nazanin" panose="00000400000000000000" pitchFamily="2" charset="-78"/>
              </a:rPr>
              <a:t>بنی مخزوم و آل عثمان بر سر امارت بوده است و ریشه های این اختلاف را به سال 75 هجری فمریبرگردانده و می گوید: </a:t>
            </a:r>
          </a:p>
          <a:p>
            <a:pPr algn="just"/>
            <a:endParaRPr lang="fa-IR">
              <a:cs typeface="B Nazanin" panose="00000400000000000000" pitchFamily="2" charset="-78"/>
            </a:endParaRPr>
          </a:p>
        </p:txBody>
      </p:sp>
      <p:sp>
        <p:nvSpPr>
          <p:cNvPr id="4" name="Flowchart: Process 3"/>
          <p:cNvSpPr/>
          <p:nvPr/>
        </p:nvSpPr>
        <p:spPr>
          <a:xfrm>
            <a:off x="1175657" y="4814596"/>
            <a:ext cx="3228392" cy="1007706"/>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رقابت سیاسی میان بنی مخزوم و آل عثمان</a:t>
            </a:r>
            <a:endParaRPr lang="fa-IR"/>
          </a:p>
        </p:txBody>
      </p:sp>
    </p:spTree>
    <p:extLst>
      <p:ext uri="{BB962C8B-B14F-4D97-AF65-F5344CB8AC3E}">
        <p14:creationId xmlns:p14="http://schemas.microsoft.com/office/powerpoint/2010/main" val="34649729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 75 هجری قمری میان ابان بن عثمان و حارث بن خالد محزومی بر سر رهبری حج اختلاف بود و در فاصله سال های 82 و تا 83 آبان از امارت مدینه عزل شد و هشام بن اسماعیل محزومی به جای وی نشست» </a:t>
            </a:r>
          </a:p>
          <a:p>
            <a:pPr algn="just"/>
            <a:r>
              <a:rPr lang="fa-IR" smtClean="0">
                <a:cs typeface="B Nazanin" panose="00000400000000000000" pitchFamily="2" charset="-78"/>
              </a:rPr>
              <a:t>افزون بر این، او معتقد است که عرجی قصیده غزلی خود را در مورد جیداء مادر محمد بن هشام که در آن می گوید:</a:t>
            </a:r>
          </a:p>
          <a:p>
            <a:pPr algn="ctr"/>
            <a:r>
              <a:rPr lang="fa-IR">
                <a:solidFill>
                  <a:srgbClr val="FF0000"/>
                </a:solidFill>
                <a:cs typeface="B Nazanin" panose="00000400000000000000" pitchFamily="2" charset="-78"/>
              </a:rPr>
              <a:t>عوجی علینا ربه الهودج</a:t>
            </a:r>
          </a:p>
          <a:p>
            <a:pPr algn="ctr"/>
            <a:r>
              <a:rPr lang="fa-IR">
                <a:solidFill>
                  <a:srgbClr val="FF0000"/>
                </a:solidFill>
                <a:cs typeface="B Nazanin" panose="00000400000000000000" pitchFamily="2" charset="-78"/>
              </a:rPr>
              <a:t>انک ان لاتفعلی تحرجی</a:t>
            </a:r>
          </a:p>
        </p:txBody>
      </p:sp>
    </p:spTree>
    <p:extLst>
      <p:ext uri="{BB962C8B-B14F-4D97-AF65-F5344CB8AC3E}">
        <p14:creationId xmlns:p14="http://schemas.microsoft.com/office/powerpoint/2010/main" val="19563457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حوالی سال 87 هجری یعنی قبل از ین که محمد به امارت رسد سروده است. </a:t>
            </a:r>
          </a:p>
          <a:p>
            <a:pPr algn="just"/>
            <a:r>
              <a:rPr lang="fa-IR" smtClean="0">
                <a:cs typeface="B Nazanin" panose="00000400000000000000" pitchFamily="2" charset="-78"/>
              </a:rPr>
              <a:t>و شاید غزل او در مورد ام الاوقص، مادر محمد بن عبدالرحمن مخزومی قاضی و تلاش برای دیدنش، بخشی از توطئه او برای در هم شکستن شخصیت این خاندان مخزومی است، چنان که داستان حبس او نیز بخشی از جنگ درون خانوادگی امویان است. جنگی که چیزی جز تداوم عصیبیت قبیله ای نیست. </a:t>
            </a:r>
          </a:p>
        </p:txBody>
      </p:sp>
    </p:spTree>
    <p:extLst>
      <p:ext uri="{BB962C8B-B14F-4D97-AF65-F5344CB8AC3E}">
        <p14:creationId xmlns:p14="http://schemas.microsoft.com/office/powerpoint/2010/main" val="41041319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عرجی به پشتگرمی جان فشانی های خود در جهاد و خویشاوندی با عثمان و خلیفه وقت، هشام که از پسرعموی او محسوب می شد، در زندان نیز دست از شیوه پیشین خود برنداشت و همچنان هجو محمد و غزلسرایی در مورد زنان خانواده وی ادامه داد. زندان و شکنجه، روحیه سرکش او را در هم شکست و هرگز دست تذلل </a:t>
            </a:r>
            <a:r>
              <a:rPr lang="fa-IR" smtClean="0">
                <a:cs typeface="B Nazanin" panose="00000400000000000000" pitchFamily="2" charset="-78"/>
              </a:rPr>
              <a:t>به </a:t>
            </a:r>
            <a:r>
              <a:rPr lang="fa-IR">
                <a:cs typeface="B Nazanin" panose="00000400000000000000" pitchFamily="2" charset="-78"/>
              </a:rPr>
              <a:t>سوی محمد </a:t>
            </a:r>
            <a:r>
              <a:rPr lang="fa-IR" smtClean="0">
                <a:cs typeface="B Nazanin" panose="00000400000000000000" pitchFamily="2" charset="-78"/>
              </a:rPr>
              <a:t>درازنکرد. </a:t>
            </a:r>
            <a:r>
              <a:rPr lang="fa-IR">
                <a:cs typeface="B Nazanin" panose="00000400000000000000" pitchFamily="2" charset="-78"/>
              </a:rPr>
              <a:t>او گمان می کرد خلیفه پسر عمومی خود را در برابر دشمن تنها نخواهد گذاشت و قبایل عرب از رفتار محمد با نواده خلیفه و سرورشان به خشم خواهند آمد و او را از چنگال دشمن نجات خواهند </a:t>
            </a:r>
            <a:r>
              <a:rPr lang="fa-IR" smtClean="0">
                <a:cs typeface="B Nazanin" panose="00000400000000000000" pitchFamily="2" charset="-78"/>
              </a:rPr>
              <a:t>داد. </a:t>
            </a:r>
            <a:endParaRPr lang="fa-IR"/>
          </a:p>
        </p:txBody>
      </p:sp>
    </p:spTree>
    <p:extLst>
      <p:ext uri="{BB962C8B-B14F-4D97-AF65-F5344CB8AC3E}">
        <p14:creationId xmlns:p14="http://schemas.microsoft.com/office/powerpoint/2010/main" val="14153829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چنان که می گوید: </a:t>
            </a: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سینصرنی الخلیفه بعد ربی</a:t>
            </a:r>
          </a:p>
          <a:p>
            <a:pPr algn="just"/>
            <a:r>
              <a:rPr lang="fa-IR" smtClean="0">
                <a:cs typeface="B Nazanin" panose="00000400000000000000" pitchFamily="2" charset="-78"/>
              </a:rPr>
              <a:t>و یعضب حین یخبر عن مساقی</a:t>
            </a:r>
          </a:p>
          <a:p>
            <a:pPr algn="just"/>
            <a:r>
              <a:rPr lang="fa-IR" smtClean="0">
                <a:cs typeface="B Nazanin" panose="00000400000000000000" pitchFamily="2" charset="-78"/>
              </a:rPr>
              <a:t>و تغضب لی باجمعها قصی</a:t>
            </a:r>
          </a:p>
          <a:p>
            <a:pPr algn="just"/>
            <a:r>
              <a:rPr lang="fa-IR" smtClean="0">
                <a:cs typeface="B Nazanin" panose="00000400000000000000" pitchFamily="2" charset="-78"/>
              </a:rPr>
              <a:t>قطین البیت و الدمت الزقاق</a:t>
            </a:r>
          </a:p>
          <a:p>
            <a:pPr algn="just"/>
            <a:r>
              <a:rPr lang="fa-IR" smtClean="0">
                <a:cs typeface="B Nazanin" panose="00000400000000000000" pitchFamily="2" charset="-78"/>
              </a:rPr>
              <a:t>بمجتمع السبول اذا تنحی</a:t>
            </a:r>
          </a:p>
          <a:p>
            <a:pPr algn="just"/>
            <a:r>
              <a:rPr lang="fa-IR" smtClean="0">
                <a:cs typeface="B Nazanin" panose="00000400000000000000" pitchFamily="2" charset="-78"/>
              </a:rPr>
              <a:t>لئام الناس فی الشعب الغماق</a:t>
            </a:r>
          </a:p>
          <a:p>
            <a:pPr algn="just"/>
            <a:endParaRPr lang="fa-IR">
              <a:cs typeface="B Nazanin" panose="00000400000000000000" pitchFamily="2" charset="-78"/>
            </a:endParaRPr>
          </a:p>
        </p:txBody>
      </p:sp>
    </p:spTree>
    <p:extLst>
      <p:ext uri="{BB962C8B-B14F-4D97-AF65-F5344CB8AC3E}">
        <p14:creationId xmlns:p14="http://schemas.microsoft.com/office/powerpoint/2010/main" val="18271282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endParaRPr lang="fa-IR"/>
          </a:p>
        </p:txBody>
      </p:sp>
    </p:spTree>
    <p:extLst>
      <p:ext uri="{BB962C8B-B14F-4D97-AF65-F5344CB8AC3E}">
        <p14:creationId xmlns:p14="http://schemas.microsoft.com/office/powerpoint/2010/main" val="14212474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مزاحم بن عمرو بن حارث</a:t>
            </a: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خلیفه و هیچ یک از قبایل عرب به یاریش برنخاستند و عرجی پس از نه سال حبس در زندان جان سپرد. </a:t>
            </a:r>
          </a:p>
          <a:p>
            <a:pPr algn="just"/>
            <a:r>
              <a:rPr lang="fa-IR" smtClean="0">
                <a:cs typeface="B Nazanin" panose="00000400000000000000" pitchFamily="2" charset="-78"/>
              </a:rPr>
              <a:t>مزاحم بن عمرو بن حارث نیز به سبب جرمی که نسبت به مردی از قبیله بنی جعده مرتک شده بود به زندان افتاد. وی شاعری فصیح بود که جریره او را می ستود و بر دیکران ترجیح می داد.</a:t>
            </a:r>
          </a:p>
          <a:p>
            <a:pPr algn="just"/>
            <a:r>
              <a:rPr lang="fa-IR" smtClean="0">
                <a:cs typeface="B Nazanin" panose="00000400000000000000" pitchFamily="2" charset="-78"/>
              </a:rPr>
              <a:t>داستان از آنجا آغاز شد که میان او مرد جعدی به خاطر آب اختلاف افتاد و کار به ناسزاگویی و زد و خورد با عصا کشید. مزاحم با زدن ضربه ای از ناحیه سر او را مجروح کرد، بنو جعده شکایت به سلطان بردند، از این رو «</a:t>
            </a:r>
            <a:r>
              <a:rPr lang="fa-IR" b="1" smtClean="0">
                <a:solidFill>
                  <a:srgbClr val="FF0000"/>
                </a:solidFill>
                <a:cs typeface="B Nazanin" panose="00000400000000000000" pitchFamily="2" charset="-78"/>
              </a:rPr>
              <a:t>مزاحم</a:t>
            </a:r>
            <a:r>
              <a:rPr lang="fa-IR" smtClean="0">
                <a:cs typeface="B Nazanin" panose="00000400000000000000" pitchFamily="2" charset="-78"/>
              </a:rPr>
              <a:t>» مدتی طولانی زندانی شد. </a:t>
            </a:r>
            <a:endParaRPr lang="fa-IR">
              <a:cs typeface="B Nazanin" panose="00000400000000000000" pitchFamily="2" charset="-78"/>
            </a:endParaRPr>
          </a:p>
        </p:txBody>
      </p:sp>
    </p:spTree>
    <p:extLst>
      <p:ext uri="{BB962C8B-B14F-4D97-AF65-F5344CB8AC3E}">
        <p14:creationId xmlns:p14="http://schemas.microsoft.com/office/powerpoint/2010/main" val="40883722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مزار </a:t>
            </a:r>
            <a:r>
              <a:rPr lang="fa-IR" b="1">
                <a:solidFill>
                  <a:srgbClr val="FF0000"/>
                </a:solidFill>
                <a:cs typeface="B Nazanin" panose="00000400000000000000" pitchFamily="2" charset="-78"/>
              </a:rPr>
              <a:t>بن سعید فقصی</a:t>
            </a: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غیرت مردان نسبت به زنان </a:t>
            </a:r>
            <a:r>
              <a:rPr lang="fa-IR" smtClean="0">
                <a:cs typeface="B Nazanin" panose="00000400000000000000" pitchFamily="2" charset="-78"/>
              </a:rPr>
              <a:t>از جمله عواملی است که در منازعات میان قبایل نقش مهمی را بازی می کرد زیرا برای عرب هچ چیز اهانت آمیز تر از این که کسی معترض زنان ایشان شود، نبود. تا جایی که برای دفاع از حریم زنان خویش، جان فدا می کردند. بنابراین گاهی زنان منشا اختلاف  و گاه وسیله کوبیدن طرف مقابل بودند. </a:t>
            </a:r>
          </a:p>
          <a:p>
            <a:pPr algn="just"/>
            <a:r>
              <a:rPr lang="fa-IR" smtClean="0">
                <a:cs typeface="B Nazanin" panose="00000400000000000000" pitchFamily="2" charset="-78"/>
              </a:rPr>
              <a:t>در مورد اول می توان از مرار بن سعید فقصی نام برد . وی به روایتی از مخضرمان دولت عباسی و اموی و به روایتی دیگر از شاعران عصر اموی است. مزار و برادرش بدر، که او نیز شاعر بود. به سبب حمله به شتران بنی عبسس دستگیر و زندانی شدند. بدر در زندان مرد و مزار با وساطت بعضی سران قریش آزاد شد. </a:t>
            </a:r>
            <a:endParaRPr lang="fa-IR">
              <a:cs typeface="B Nazanin" panose="00000400000000000000" pitchFamily="2" charset="-78"/>
            </a:endParaRPr>
          </a:p>
        </p:txBody>
      </p:sp>
    </p:spTree>
    <p:extLst>
      <p:ext uri="{BB962C8B-B14F-4D97-AF65-F5344CB8AC3E}">
        <p14:creationId xmlns:p14="http://schemas.microsoft.com/office/powerpoint/2010/main" val="1794931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پس از سپری شدن دوره جاهلی و صدر اسلام عصبیت هایی همچون قحطانی و عدنانی، یمنی و مضری و ربیعی و قبسی به وجود آمد که در دوران جاهلی و اموی بسیار شدید بود و در دوران عباسیان به ضعف گرایید و هنوز </a:t>
            </a:r>
            <a:r>
              <a:rPr lang="fa-IR" b="1">
                <a:solidFill>
                  <a:srgbClr val="FF0000"/>
                </a:solidFill>
                <a:cs typeface="B Nazanin" panose="00000400000000000000" pitchFamily="2" charset="-78"/>
              </a:rPr>
              <a:t>قرن سوم </a:t>
            </a:r>
            <a:r>
              <a:rPr lang="fa-IR">
                <a:cs typeface="B Nazanin" panose="00000400000000000000" pitchFamily="2" charset="-78"/>
              </a:rPr>
              <a:t>به نیمه نرسیده بود که به سبب آمیزش نژادی و فرهنگی و علیه بیگانگان، عصبیت قبیله ای تاثیر فعال خود را در زندگی سیاسی و اجتماعی از دست داد. و اما عصبیت قبلیه ای به عنوان عاملی در حبس ادیبات در مظاهر زیر جلوه گر می شود:</a:t>
            </a:r>
          </a:p>
          <a:p>
            <a:endParaRPr lang="fa-IR"/>
          </a:p>
        </p:txBody>
      </p:sp>
      <p:sp>
        <p:nvSpPr>
          <p:cNvPr id="4" name="Flowchart: Process 3"/>
          <p:cNvSpPr/>
          <p:nvPr/>
        </p:nvSpPr>
        <p:spPr>
          <a:xfrm>
            <a:off x="1083212" y="4698610"/>
            <a:ext cx="2799471" cy="1026942"/>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قحطانی و عدنانی</a:t>
            </a:r>
            <a:endParaRPr lang="fa-IR"/>
          </a:p>
        </p:txBody>
      </p:sp>
      <p:sp>
        <p:nvSpPr>
          <p:cNvPr id="5" name="Flowchart: Process 4"/>
          <p:cNvSpPr/>
          <p:nvPr/>
        </p:nvSpPr>
        <p:spPr>
          <a:xfrm>
            <a:off x="4628271" y="4698610"/>
            <a:ext cx="2349304" cy="1026942"/>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یمنی و مضری</a:t>
            </a:r>
            <a:endParaRPr lang="fa-IR"/>
          </a:p>
        </p:txBody>
      </p:sp>
      <p:sp>
        <p:nvSpPr>
          <p:cNvPr id="6" name="Flowchart: Process 5"/>
          <p:cNvSpPr/>
          <p:nvPr/>
        </p:nvSpPr>
        <p:spPr>
          <a:xfrm>
            <a:off x="7723163" y="4698610"/>
            <a:ext cx="2729133" cy="1026942"/>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ربیعی و قبسی</a:t>
            </a:r>
            <a:endParaRPr lang="fa-IR"/>
          </a:p>
        </p:txBody>
      </p:sp>
    </p:spTree>
    <p:extLst>
      <p:ext uri="{BB962C8B-B14F-4D97-AF65-F5344CB8AC3E}">
        <p14:creationId xmlns:p14="http://schemas.microsoft.com/office/powerpoint/2010/main" val="218684472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مزار بن سعید فقصی</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آغاز اختلاف به روایت اغانی چنین است «مزار بن سعید نزد حصین بن براق عبسی آمد و در کنار خیمه ها ایستاد و با زنان شوع به سخن گفتن کرد و برای آنان شعر خواند . مردان که در کنار آب گرد امده بودند، او را دیدند و گمان کردند برای انان موعظه می گوید او زنان را ترک کرد و به نزد مردان آمد. یکی از آنها گفت «</a:t>
            </a:r>
            <a:r>
              <a:rPr lang="fa-IR" b="1" smtClean="0">
                <a:solidFill>
                  <a:srgbClr val="FF0000"/>
                </a:solidFill>
                <a:cs typeface="B Nazanin" panose="00000400000000000000" pitchFamily="2" charset="-78"/>
              </a:rPr>
              <a:t>مزار تو در کنار خیمه های ما توقف می کنی و برای زنانمان شعر می خوانی</a:t>
            </a:r>
            <a:r>
              <a:rPr lang="fa-IR" smtClean="0">
                <a:cs typeface="B Nazanin" panose="00000400000000000000" pitchFamily="2" charset="-78"/>
              </a:rPr>
              <a:t>»</a:t>
            </a:r>
          </a:p>
          <a:p>
            <a:pPr algn="just"/>
            <a:endParaRPr lang="fa-IR">
              <a:cs typeface="B Nazanin" panose="00000400000000000000" pitchFamily="2" charset="-78"/>
            </a:endParaRPr>
          </a:p>
        </p:txBody>
      </p:sp>
    </p:spTree>
    <p:extLst>
      <p:ext uri="{BB962C8B-B14F-4D97-AF65-F5344CB8AC3E}">
        <p14:creationId xmlns:p14="http://schemas.microsoft.com/office/powerpoint/2010/main" val="193611571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مزار بن سعید فقصی</a:t>
            </a:r>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او گفت: « از انها سوال می کردم» بدین گونه میان آنان سخنان درشت رد و بدل شد و آنها بر او حمله بردند و او را زدند و شترش را پی کردند. پس از این واقعه کار دو قبیله به جنگ کشید. در این جنگ عبسیان شکست خوردند. بعضی کشته و بعضی مجروح شدند و فقعس ناچار به پرداخت دیه سنگینی شد این امر بدر، برادر مزار را به خشم آورد، به همین سبب مزار را تحریم مرد و به اشتران عبس یورش بردند و داستان حبش  بیشتر آمد.  </a:t>
            </a:r>
          </a:p>
          <a:p>
            <a:endParaRPr lang="fa-IR"/>
          </a:p>
        </p:txBody>
      </p:sp>
    </p:spTree>
    <p:extLst>
      <p:ext uri="{BB962C8B-B14F-4D97-AF65-F5344CB8AC3E}">
        <p14:creationId xmlns:p14="http://schemas.microsoft.com/office/powerpoint/2010/main" val="21904929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ابن دمینه</a:t>
            </a: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برای موردی که زنان دستاویز کوبیدن طرف مقابل واقع می شدند، ابن دمینه را به عنوان مثال ذکر می کنیم او عبدالله بن عبیدالله از بنی عامر بن تیم الله است. بیشتر شعر وی را غزل و فخر تشکیل می دهد. مصعب بن عمر و شلولی به خوانخواهی برادرش مزاحم او را به قتل رساند، زیرا ابن دمینه به انتقام خیانت همسرش و سرودن قصیده ای که این خیانت را برملا می کرد او را کشته بود. </a:t>
            </a:r>
            <a:endParaRPr lang="en-US" smtClean="0">
              <a:cs typeface="B Nazanin" panose="00000400000000000000" pitchFamily="2" charset="-78"/>
            </a:endParaRPr>
          </a:p>
        </p:txBody>
      </p:sp>
    </p:spTree>
    <p:extLst>
      <p:ext uri="{BB962C8B-B14F-4D97-AF65-F5344CB8AC3E}">
        <p14:creationId xmlns:p14="http://schemas.microsoft.com/office/powerpoint/2010/main" val="149026270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علت اختلاف چیزی جز داستان خیانت نیست و این خبر که ابن دمینه همسر و فرزند دختری را که از این زن داشت به قتل می رساند، نیز دلیلی بر صحت این مدعا است، اما بررسی قصیده ای که مزاحم  در مورد ماجرای این خیانت سرود و بدان مشهور شد، از خصومتی دیرین میان این دو مرد خبر می </a:t>
            </a:r>
            <a:r>
              <a:rPr lang="fa-IR" smtClean="0">
                <a:cs typeface="B Nazanin" panose="00000400000000000000" pitchFamily="2" charset="-78"/>
              </a:rPr>
              <a:t>دهد</a:t>
            </a:r>
            <a:r>
              <a:rPr lang="fa-IR">
                <a:cs typeface="B Nazanin" panose="00000400000000000000" pitchFamily="2" charset="-78"/>
              </a:rPr>
              <a:t>، زیرا این قصیده  وصف یکی از ماجراهای عشقی معمول د رمیان آنها نیست، چرا که شاعر به صراحت  دشمنی خود با ابن دمینه و قوم وی، بنی تیم الله را اعلام می کند </a:t>
            </a:r>
          </a:p>
        </p:txBody>
      </p:sp>
    </p:spTree>
    <p:extLst>
      <p:ext uri="{BB962C8B-B14F-4D97-AF65-F5344CB8AC3E}">
        <p14:creationId xmlns:p14="http://schemas.microsoft.com/office/powerpoint/2010/main" val="13584981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در قسمتی از این قصیده </a:t>
            </a:r>
            <a:r>
              <a:rPr lang="fa-IR">
                <a:solidFill>
                  <a:srgbClr val="FF0000"/>
                </a:solidFill>
                <a:cs typeface="B Nazanin" panose="00000400000000000000" pitchFamily="2" charset="-78"/>
              </a:rPr>
              <a:t>می </a:t>
            </a:r>
            <a:r>
              <a:rPr lang="fa-IR" smtClean="0">
                <a:solidFill>
                  <a:srgbClr val="FF0000"/>
                </a:solidFill>
                <a:cs typeface="B Nazanin" panose="00000400000000000000" pitchFamily="2" charset="-78"/>
              </a:rPr>
              <a:t>گوید:</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یابن </a:t>
            </a:r>
            <a:r>
              <a:rPr lang="fa-IR" smtClean="0">
                <a:cs typeface="B Nazanin" panose="00000400000000000000" pitchFamily="2" charset="-78"/>
              </a:rPr>
              <a:t>الدمینه و الاخبار یوفعها</a:t>
            </a:r>
          </a:p>
          <a:p>
            <a:pPr algn="just"/>
            <a:r>
              <a:rPr lang="fa-IR" smtClean="0">
                <a:cs typeface="B Nazanin" panose="00000400000000000000" pitchFamily="2" charset="-78"/>
              </a:rPr>
              <a:t>و خد النجائب و المحظور یخفیها</a:t>
            </a:r>
          </a:p>
          <a:p>
            <a:pPr algn="just"/>
            <a:r>
              <a:rPr lang="fa-IR" smtClean="0">
                <a:cs typeface="B Nazanin" panose="00000400000000000000" pitchFamily="2" charset="-78"/>
              </a:rPr>
              <a:t>یابن الدمینه ان تغضب لما فعلت </a:t>
            </a:r>
          </a:p>
          <a:p>
            <a:pPr algn="just"/>
            <a:r>
              <a:rPr lang="fa-IR" smtClean="0">
                <a:cs typeface="B Nazanin" panose="00000400000000000000" pitchFamily="2" charset="-78"/>
              </a:rPr>
              <a:t>فطا خزیک او تغضب موالیها</a:t>
            </a:r>
          </a:p>
          <a:p>
            <a:pPr algn="just"/>
            <a:r>
              <a:rPr lang="fa-IR" smtClean="0">
                <a:cs typeface="B Nazanin" panose="00000400000000000000" pitchFamily="2" charset="-78"/>
              </a:rPr>
              <a:t>جاهدت فیها لکم انی لکم ابدا</a:t>
            </a:r>
          </a:p>
          <a:p>
            <a:pPr algn="just"/>
            <a:r>
              <a:rPr lang="fa-IR" smtClean="0">
                <a:cs typeface="B Nazanin" panose="00000400000000000000" pitchFamily="2" charset="-78"/>
              </a:rPr>
              <a:t>ابغی معایبکم محمدا فاتیها</a:t>
            </a:r>
          </a:p>
          <a:p>
            <a:pPr algn="just"/>
            <a:r>
              <a:rPr lang="fa-IR" smtClean="0">
                <a:cs typeface="B Nazanin" panose="00000400000000000000" pitchFamily="2" charset="-78"/>
              </a:rPr>
              <a:t>فذاک عندی لکم حتی تغیبنی </a:t>
            </a:r>
          </a:p>
          <a:p>
            <a:pPr algn="just"/>
            <a:r>
              <a:rPr lang="fa-IR" smtClean="0">
                <a:cs typeface="B Nazanin" panose="00000400000000000000" pitchFamily="2" charset="-78"/>
              </a:rPr>
              <a:t>غبرا مظلمه هارنواحیها</a:t>
            </a:r>
            <a:endParaRPr lang="fa-IR">
              <a:cs typeface="B Nazanin" panose="00000400000000000000" pitchFamily="2" charset="-78"/>
            </a:endParaRPr>
          </a:p>
        </p:txBody>
      </p:sp>
    </p:spTree>
    <p:extLst>
      <p:ext uri="{BB962C8B-B14F-4D97-AF65-F5344CB8AC3E}">
        <p14:creationId xmlns:p14="http://schemas.microsoft.com/office/powerpoint/2010/main" val="13513133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از این چنان پرده دری می کند که عرق شرم بر پیشانی هر آزاده ای می نشیند. گویی قصد آن دارد که این دمینه را، چنگال های خشمگین هجو خود پاره پاره کند، چنانکه بار دیگر قدرت سر برافراشتن در میان مردمان نداشته باشد. اما هجو او منحصر به ابن دمینه نمی شود بلکه همه بنی تیم الله را در بر می گیرد. زیرا در همین قصیده همه زنان قبیله یاد شده را با سخنانی که در زشتی کمتر از شعر او در مورد همسر این زمینه نیست هجو می کند.  </a:t>
            </a:r>
            <a:endParaRPr lang="fa-IR">
              <a:cs typeface="B Nazanin" panose="00000400000000000000" pitchFamily="2" charset="-78"/>
            </a:endParaRPr>
          </a:p>
        </p:txBody>
      </p:sp>
    </p:spTree>
    <p:extLst>
      <p:ext uri="{BB962C8B-B14F-4D97-AF65-F5344CB8AC3E}">
        <p14:creationId xmlns:p14="http://schemas.microsoft.com/office/powerpoint/2010/main" val="65391053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بنابراین او به صراحت هدف از دیدارهای خود با این زن را، اعم از این که حقیقت باشد یا ادعا بیان می کند. او هرگز مدعی عشق این زن نیست. بلکه قصد ریختن آبروی خانواده وی را دارد چرا که بر خود واجب کرده است تا جان در بدن دارد به تعمد در جست و جوی معیاب آنان برآید و داستان را به ننگ بیالاید. بنابراین </a:t>
            </a:r>
            <a:r>
              <a:rPr lang="fa-IR" b="1" smtClean="0">
                <a:solidFill>
                  <a:srgbClr val="FF0000"/>
                </a:solidFill>
                <a:cs typeface="B Nazanin" panose="00000400000000000000" pitchFamily="2" charset="-78"/>
              </a:rPr>
              <a:t>سبب اصلی خصومت، زن نیست بلکه او وسیله ای برای ضربه زدن به دشمن دیرینه است. </a:t>
            </a:r>
          </a:p>
        </p:txBody>
      </p:sp>
    </p:spTree>
    <p:extLst>
      <p:ext uri="{BB962C8B-B14F-4D97-AF65-F5344CB8AC3E}">
        <p14:creationId xmlns:p14="http://schemas.microsoft.com/office/powerpoint/2010/main" val="21670570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سوی دیگر شاع نه تنها کوششی در پنهان کردن جرم خود نمی کند بلکه آن را در محافل و مجامع اعلام می کند، حال آنکه شیوه معمول در این موارد پنهانکاری است، مگر اینکه هدف رسوا ساختن فرد باشد و در قصه ابن دمینه نیز این مقصود آشکار است. بنابراین ابن دمینه و بنو تیم الله هدف اصلی تیرهای هجو مزاحم هستند و ریشه اصلی خصومت را باید در میان یکی از اسباب شایع بین آنها همچون نزاع سر آب و مرتع، مسابقه و موارد مشابه آن جست و جو کرد. </a:t>
            </a:r>
          </a:p>
          <a:p>
            <a:endParaRPr lang="fa-IR"/>
          </a:p>
        </p:txBody>
      </p:sp>
      <p:sp>
        <p:nvSpPr>
          <p:cNvPr id="4" name="Flowchart: Alternate Process 3"/>
          <p:cNvSpPr/>
          <p:nvPr/>
        </p:nvSpPr>
        <p:spPr>
          <a:xfrm>
            <a:off x="1287624" y="4366727"/>
            <a:ext cx="3359021" cy="1287624"/>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نزاع سر آب و مرتع، مسابقه</a:t>
            </a:r>
            <a:endParaRPr lang="fa-IR"/>
          </a:p>
        </p:txBody>
      </p:sp>
    </p:spTree>
    <p:extLst>
      <p:ext uri="{BB962C8B-B14F-4D97-AF65-F5344CB8AC3E}">
        <p14:creationId xmlns:p14="http://schemas.microsoft.com/office/powerpoint/2010/main" val="6748358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هر حال ابن دمینه مخفیانه مزاحم را به قتل می رساند بدون این که اثری از سلاح بر جسم وی به جا بگذارد. از این رو مدتی به زندان می رود اما چون سدی بر جرم او به دست نمی آید پس از چندی آزاد می شود. قبیله دو طرف مدتی دراز بر سر این ماجرا به جنگ می پردازند و سرانجام ناگزیر صلح می کنند، تا اینکه برادر مزاحم به حد بلوغ می رسد و به تحریک مادرش ابن دیمنه را به قتل می رساند.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1691958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حاصل آنکه عصبیت یکی از مهم ترین عوامل حبس سخنوران عرب از عرب از عصر جاهلی تا اواسط قرن سوم است. </a:t>
            </a:r>
          </a:p>
          <a:p>
            <a:pPr algn="just"/>
            <a:r>
              <a:rPr lang="fa-IR">
                <a:cs typeface="B Nazanin" panose="00000400000000000000" pitchFamily="2" charset="-78"/>
              </a:rPr>
              <a:t>این عامل در سه مظهر متجلی می شود که عبارتند از اسارت در جنگ میان قبایل متخاصم، هجو و جرایم ناشی از اختلافات اعضای قبایل مختلف </a:t>
            </a:r>
          </a:p>
          <a:p>
            <a:endParaRPr lang="fa-IR"/>
          </a:p>
        </p:txBody>
      </p:sp>
      <p:sp>
        <p:nvSpPr>
          <p:cNvPr id="4" name="Flowchart: Alternate Process 3"/>
          <p:cNvSpPr/>
          <p:nvPr/>
        </p:nvSpPr>
        <p:spPr>
          <a:xfrm>
            <a:off x="2351314" y="3862873"/>
            <a:ext cx="7053943" cy="181013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228600" lvl="0" indent="-228600" algn="ctr">
              <a:lnSpc>
                <a:spcPct val="90000"/>
              </a:lnSpc>
              <a:spcBef>
                <a:spcPts val="1000"/>
              </a:spcBef>
              <a:buFont typeface="Arial" panose="020B0604020202020204" pitchFamily="34" charset="0"/>
              <a:buChar char="•"/>
            </a:pPr>
            <a:r>
              <a:rPr lang="fa-IR" sz="2800" b="1">
                <a:solidFill>
                  <a:srgbClr val="FF0000"/>
                </a:solidFill>
                <a:cs typeface="B Nazanin" panose="00000400000000000000" pitchFamily="2" charset="-78"/>
              </a:rPr>
              <a:t>اسارت در جنگ میان قبایل متخاصم، </a:t>
            </a:r>
            <a:endParaRPr lang="fa-IR" sz="2800" b="1" smtClean="0">
              <a:solidFill>
                <a:srgbClr val="FF0000"/>
              </a:solidFill>
              <a:cs typeface="B Nazanin" panose="00000400000000000000" pitchFamily="2" charset="-78"/>
            </a:endParaRPr>
          </a:p>
          <a:p>
            <a:pPr marL="228600" lvl="0" indent="-228600" algn="ctr">
              <a:lnSpc>
                <a:spcPct val="90000"/>
              </a:lnSpc>
              <a:spcBef>
                <a:spcPts val="1000"/>
              </a:spcBef>
              <a:buFont typeface="Arial" panose="020B0604020202020204" pitchFamily="34" charset="0"/>
              <a:buChar char="•"/>
            </a:pPr>
            <a:r>
              <a:rPr lang="fa-IR" sz="2800" b="1" smtClean="0">
                <a:solidFill>
                  <a:srgbClr val="FF0000"/>
                </a:solidFill>
                <a:cs typeface="B Nazanin" panose="00000400000000000000" pitchFamily="2" charset="-78"/>
              </a:rPr>
              <a:t>هجو </a:t>
            </a:r>
          </a:p>
          <a:p>
            <a:pPr marL="228600" lvl="0" indent="-228600" algn="ctr">
              <a:lnSpc>
                <a:spcPct val="90000"/>
              </a:lnSpc>
              <a:spcBef>
                <a:spcPts val="1000"/>
              </a:spcBef>
              <a:buFont typeface="Arial" panose="020B0604020202020204" pitchFamily="34" charset="0"/>
              <a:buChar char="•"/>
            </a:pPr>
            <a:r>
              <a:rPr lang="fa-IR" sz="2800" b="1" smtClean="0">
                <a:solidFill>
                  <a:srgbClr val="FF0000"/>
                </a:solidFill>
                <a:cs typeface="B Nazanin" panose="00000400000000000000" pitchFamily="2" charset="-78"/>
              </a:rPr>
              <a:t>جرایم </a:t>
            </a:r>
            <a:r>
              <a:rPr lang="fa-IR" sz="2800" b="1">
                <a:solidFill>
                  <a:srgbClr val="FF0000"/>
                </a:solidFill>
                <a:cs typeface="B Nazanin" panose="00000400000000000000" pitchFamily="2" charset="-78"/>
              </a:rPr>
              <a:t>ناشی از اختلافات اعضای قبایل مختلف </a:t>
            </a:r>
          </a:p>
        </p:txBody>
      </p:sp>
    </p:spTree>
    <p:extLst>
      <p:ext uri="{BB962C8B-B14F-4D97-AF65-F5344CB8AC3E}">
        <p14:creationId xmlns:p14="http://schemas.microsoft.com/office/powerpoint/2010/main" val="3123701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solidFill>
                  <a:srgbClr val="FF0000"/>
                </a:solidFill>
                <a:cs typeface="B Nazanin" panose="00000400000000000000" pitchFamily="2" charset="-78"/>
              </a:rPr>
              <a:t>الف- جنگ میان قبایل</a:t>
            </a:r>
            <a:r>
              <a:rPr lang="fa-IR">
                <a:cs typeface="B Nazanin" panose="00000400000000000000" pitchFamily="2" charset="-78"/>
              </a:rPr>
              <a:t>: </a:t>
            </a: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زندگی مردمان عصر جاهلی سلسله ای از جنگ های پایان ناپذیر میان قبایل متخاصم بود. به منظور کسب روزی، دفع حمله دشمن، انتقام، اعاده حیثیت و اعلان قدرت. </a:t>
            </a:r>
          </a:p>
          <a:p>
            <a:pPr algn="just"/>
            <a:r>
              <a:rPr lang="fa-IR" smtClean="0">
                <a:cs typeface="B Nazanin" panose="00000400000000000000" pitchFamily="2" charset="-78"/>
              </a:rPr>
              <a:t>اما انگیزه ها هر چند متفاوت، دارای نقطه مشترکی هستند که همان محافظت از پیکره ای واحد به نام «قبیله» است. پیکره ای که از فرد حمایت می کند و فرد نیز از آن، زیرا هر دو از یک اصل هستند.   </a:t>
            </a:r>
            <a:endParaRPr lang="fa-IR">
              <a:cs typeface="B Nazanin" panose="00000400000000000000" pitchFamily="2" charset="-78"/>
            </a:endParaRPr>
          </a:p>
        </p:txBody>
      </p:sp>
      <p:sp>
        <p:nvSpPr>
          <p:cNvPr id="4" name="Flowchart: Process 3"/>
          <p:cNvSpPr/>
          <p:nvPr/>
        </p:nvSpPr>
        <p:spPr>
          <a:xfrm>
            <a:off x="1323833" y="4572000"/>
            <a:ext cx="4217158" cy="1105469"/>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سلسله ای از جنگ های پایان ناپذیر</a:t>
            </a:r>
            <a:endParaRPr lang="fa-IR"/>
          </a:p>
        </p:txBody>
      </p:sp>
    </p:spTree>
    <p:extLst>
      <p:ext uri="{BB962C8B-B14F-4D97-AF65-F5344CB8AC3E}">
        <p14:creationId xmlns:p14="http://schemas.microsoft.com/office/powerpoint/2010/main" val="29953630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جنگ ها از نظر شدت و تعداد جنگجویان در یک سطح نبودند، برخی میان تعداد اندکی از مردان دو طرف روی می داد و اثر آن از مجروح شدن یک یا چند نفر تجاوز نمی کرد، اما گاهی همه مردان دو قبیله در مقابل هم صف آرایی می کردند. در این هنگام جنگ شدت می یافت و کشتگان و اسیران و مجروح افزونی می گرفت. قبیله پیروز، اموال مقهورین را به غنیمت می برد و خودشان را به اسارت می گرفت. اسیران مرد را به بند می کشیدند و تا تعیین سرنوشت نگه می داشتند. چنان که برای عبدیغوث بن صلاءه حارثی پیش آمد. او شاعری قهرمان از بزرگان قوم خویش بود و فرماندهی آنان را در جنگ با تمیم به عهده داشت و در همین جنگ به اسارت درآمد و کشته شد. </a:t>
            </a:r>
            <a:endParaRPr lang="fa-IR">
              <a:cs typeface="B Nazanin" panose="00000400000000000000" pitchFamily="2" charset="-78"/>
            </a:endParaRPr>
          </a:p>
        </p:txBody>
      </p:sp>
      <p:sp>
        <p:nvSpPr>
          <p:cNvPr id="4" name="Flowchart: Alternate Process 3"/>
          <p:cNvSpPr/>
          <p:nvPr/>
        </p:nvSpPr>
        <p:spPr>
          <a:xfrm>
            <a:off x="838200" y="4797082"/>
            <a:ext cx="3432517" cy="942535"/>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عبدیغوث بن صلاءه حارثی</a:t>
            </a:r>
            <a:endParaRPr lang="fa-IR"/>
          </a:p>
        </p:txBody>
      </p:sp>
    </p:spTree>
    <p:extLst>
      <p:ext uri="{BB962C8B-B14F-4D97-AF65-F5344CB8AC3E}">
        <p14:creationId xmlns:p14="http://schemas.microsoft.com/office/powerpoint/2010/main" val="2919719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شعله این جنگ را قوم عبد یغوث قبیله مذحج که از عرب جنوب بودند، به طمع غنیمت برافروختند. داستان از این رار است که کسری، بنی تمیم را سرکوب کرد و جنگجویان آنن را کشت و اموال و زنان و کودکانشان بر جای نهاد. پس آتش حرص و طمع، کینه دیرینه را در دل مذحج بیدار گشت. نیروهای خویش را گرد آوردند و قبایل دیگری نیز از یمنیان به انان پیوستند و قصد بنی تمیم کردند. </a:t>
            </a:r>
          </a:p>
        </p:txBody>
      </p:sp>
      <p:pic>
        <p:nvPicPr>
          <p:cNvPr id="4" name="Picture 3"/>
          <p:cNvPicPr>
            <a:picLocks noChangeAspect="1"/>
          </p:cNvPicPr>
          <p:nvPr/>
        </p:nvPicPr>
        <p:blipFill>
          <a:blip r:embed="rId2"/>
          <a:stretch>
            <a:fillRect/>
          </a:stretch>
        </p:blipFill>
        <p:spPr>
          <a:xfrm rot="10995099" flipV="1">
            <a:off x="2082905" y="4231372"/>
            <a:ext cx="1253684" cy="1253684"/>
          </a:xfrm>
          <a:prstGeom prst="rect">
            <a:avLst/>
          </a:prstGeom>
        </p:spPr>
      </p:pic>
    </p:spTree>
    <p:extLst>
      <p:ext uri="{BB962C8B-B14F-4D97-AF65-F5344CB8AC3E}">
        <p14:creationId xmlns:p14="http://schemas.microsoft.com/office/powerpoint/2010/main" val="41487782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429</TotalTime>
  <Words>6346</Words>
  <Application>Microsoft Office PowerPoint</Application>
  <PresentationFormat>Widescreen</PresentationFormat>
  <Paragraphs>182</Paragraphs>
  <Slides>69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69</vt:i4>
      </vt:variant>
    </vt:vector>
  </HeadingPairs>
  <TitlesOfParts>
    <vt:vector size="75" baseType="lpstr">
      <vt:lpstr>Arial</vt:lpstr>
      <vt:lpstr>B Nazanin</vt:lpstr>
      <vt:lpstr>Calibri</vt:lpstr>
      <vt:lpstr>Calibri Light</vt:lpstr>
      <vt:lpstr>Times New Roman</vt:lpstr>
      <vt:lpstr>Office Theme</vt:lpstr>
      <vt:lpstr>عنوان مقاله: تاثیر عصبیت قبیله ای در حبس ادیبان عرب</vt:lpstr>
      <vt:lpstr>مقدمه</vt:lpstr>
      <vt:lpstr>PowerPoint Presentation</vt:lpstr>
      <vt:lpstr>PowerPoint Presentation</vt:lpstr>
      <vt:lpstr>PowerPoint Presentation</vt:lpstr>
      <vt:lpstr>PowerPoint Presentation</vt:lpstr>
      <vt:lpstr>الف- جنگ میان قبایل: </vt:lpstr>
      <vt:lpstr>PowerPoint Presentation</vt:lpstr>
      <vt:lpstr>PowerPoint Presentation</vt:lpstr>
      <vt:lpstr>PowerPoint Presentation</vt:lpstr>
      <vt:lpstr>PowerPoint Presentation</vt:lpstr>
      <vt:lpstr>PowerPoint Presentation</vt:lpstr>
      <vt:lpstr>قطامی</vt:lpstr>
      <vt:lpstr>قطامی</vt:lpstr>
      <vt:lpstr>قطامی</vt:lpstr>
      <vt:lpstr>PowerPoint Presentation</vt:lpstr>
      <vt:lpstr>ب) هجا</vt:lpstr>
      <vt:lpstr>PowerPoint Presentation</vt:lpstr>
      <vt:lpstr>PowerPoint Presentation</vt:lpstr>
      <vt:lpstr>یزید بن مفرع حمیری</vt:lpstr>
      <vt:lpstr>PowerPoint Presentation</vt:lpstr>
      <vt:lpstr>PowerPoint Presentation</vt:lpstr>
      <vt:lpstr>PowerPoint Presentation</vt:lpstr>
      <vt:lpstr>PowerPoint Presentation</vt:lpstr>
      <vt:lpstr>PowerPoint Presentation</vt:lpstr>
      <vt:lpstr>PowerPoint Presentation</vt:lpstr>
      <vt:lpstr>فرزدق</vt:lpstr>
      <vt:lpstr>PowerPoint Presentation</vt:lpstr>
      <vt:lpstr>PowerPoint Presentation</vt:lpstr>
      <vt:lpstr>PowerPoint Presentation</vt:lpstr>
      <vt:lpstr>PowerPoint Presentation</vt:lpstr>
      <vt:lpstr>PowerPoint Presentation</vt:lpstr>
      <vt:lpstr>فرزدق</vt:lpstr>
      <vt:lpstr>فرزدق</vt:lpstr>
      <vt:lpstr>PowerPoint Presentation</vt:lpstr>
      <vt:lpstr>PowerPoint Presentation</vt:lpstr>
      <vt:lpstr>ج- جرایم: </vt:lpstr>
      <vt:lpstr>PowerPoint Presentation</vt:lpstr>
      <vt:lpstr>PowerPoint Presentation</vt:lpstr>
      <vt:lpstr>PowerPoint Presentation</vt:lpstr>
      <vt:lpstr>PowerPoint Presentation</vt:lpstr>
      <vt:lpstr>هدبه بن حرم</vt:lpstr>
      <vt:lpstr>PowerPoint Presentation</vt:lpstr>
      <vt:lpstr>PowerPoint Presentation</vt:lpstr>
      <vt:lpstr>PowerPoint Presentation</vt:lpstr>
      <vt:lpstr>PowerPoint Presentation</vt:lpstr>
      <vt:lpstr>PowerPoint Presentation</vt:lpstr>
      <vt:lpstr>دراج بن زوعه ضبانی</vt:lpstr>
      <vt:lpstr>PowerPoint Presentation</vt:lpstr>
      <vt:lpstr>عبدالله بن عمر بن عمرو بن عثمان بن عفان</vt:lpstr>
      <vt:lpstr>PowerPoint Presentation</vt:lpstr>
      <vt:lpstr>PowerPoint Presentation</vt:lpstr>
      <vt:lpstr>PowerPoint Presentation</vt:lpstr>
      <vt:lpstr>PowerPoint Presentation</vt:lpstr>
      <vt:lpstr>PowerPoint Presentation</vt:lpstr>
      <vt:lpstr>چنان که می گوید: </vt:lpstr>
      <vt:lpstr>PowerPoint Presentation</vt:lpstr>
      <vt:lpstr>مزاحم بن عمرو بن حارث</vt:lpstr>
      <vt:lpstr>مزار بن سعید فقصی</vt:lpstr>
      <vt:lpstr>مزار بن سعید فقصی</vt:lpstr>
      <vt:lpstr>مزار بن سعید فقصی</vt:lpstr>
      <vt:lpstr>ابن دمینه</vt:lpstr>
      <vt:lpstr>PowerPoint Presentation</vt:lpstr>
      <vt:lpstr>در قسمتی از این قصیده می گوید:</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تاثیر عصبیت قبیله ای در حبس ادیبان عرب</dc:title>
  <dc:creator>MaZz!i</dc:creator>
  <cp:lastModifiedBy>MaZz!i</cp:lastModifiedBy>
  <cp:revision>70</cp:revision>
  <dcterms:created xsi:type="dcterms:W3CDTF">2025-01-13T19:40:59Z</dcterms:created>
  <dcterms:modified xsi:type="dcterms:W3CDTF">2025-02-02T20:19:01Z</dcterms:modified>
</cp:coreProperties>
</file>