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93" r:id="rId22"/>
    <p:sldId id="277" r:id="rId23"/>
    <p:sldId id="278" r:id="rId24"/>
    <p:sldId id="292" r:id="rId25"/>
    <p:sldId id="279" r:id="rId26"/>
    <p:sldId id="280" r:id="rId27"/>
    <p:sldId id="281" r:id="rId28"/>
    <p:sldId id="282" r:id="rId29"/>
    <p:sldId id="283" r:id="rId30"/>
    <p:sldId id="284" r:id="rId31"/>
    <p:sldId id="285" r:id="rId32"/>
    <p:sldId id="291" r:id="rId33"/>
    <p:sldId id="286" r:id="rId34"/>
    <p:sldId id="287" r:id="rId35"/>
    <p:sldId id="288" r:id="rId36"/>
    <p:sldId id="289" r:id="rId37"/>
    <p:sldId id="290" r:id="rId3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07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3953FAB-3760-40FD-B2CE-3EF4AEDE59C5}" type="datetimeFigureOut">
              <a:rPr lang="fa-IR" smtClean="0"/>
              <a:t>23/08/1446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150453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3953FAB-3760-40FD-B2CE-3EF4AEDE59C5}" type="datetimeFigureOut">
              <a:rPr lang="fa-IR" smtClean="0"/>
              <a:t>23/08/1446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7529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3953FAB-3760-40FD-B2CE-3EF4AEDE59C5}" type="datetimeFigureOut">
              <a:rPr lang="fa-IR" smtClean="0"/>
              <a:t>23/08/1446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372269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3953FAB-3760-40FD-B2CE-3EF4AEDE59C5}" type="datetimeFigureOut">
              <a:rPr lang="fa-IR" smtClean="0"/>
              <a:t>23/08/1446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74987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953FAB-3760-40FD-B2CE-3EF4AEDE59C5}" type="datetimeFigureOut">
              <a:rPr lang="fa-IR" smtClean="0"/>
              <a:t>23/08/1446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398889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3953FAB-3760-40FD-B2CE-3EF4AEDE59C5}" type="datetimeFigureOut">
              <a:rPr lang="fa-IR" smtClean="0"/>
              <a:t>23/08/1446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121414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3953FAB-3760-40FD-B2CE-3EF4AEDE59C5}" type="datetimeFigureOut">
              <a:rPr lang="fa-IR" smtClean="0"/>
              <a:t>23/08/1446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34458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3953FAB-3760-40FD-B2CE-3EF4AEDE59C5}" type="datetimeFigureOut">
              <a:rPr lang="fa-IR" smtClean="0"/>
              <a:t>23/08/1446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33684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53FAB-3760-40FD-B2CE-3EF4AEDE59C5}" type="datetimeFigureOut">
              <a:rPr lang="fa-IR" smtClean="0"/>
              <a:t>23/08/1446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70601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53FAB-3760-40FD-B2CE-3EF4AEDE59C5}" type="datetimeFigureOut">
              <a:rPr lang="fa-IR" smtClean="0"/>
              <a:t>23/08/1446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31242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53FAB-3760-40FD-B2CE-3EF4AEDE59C5}" type="datetimeFigureOut">
              <a:rPr lang="fa-IR" smtClean="0"/>
              <a:t>23/08/1446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A2CC24F-B171-4575-86EF-C76BFE6CCDA4}" type="slidenum">
              <a:rPr lang="fa-IR" smtClean="0"/>
              <a:t>‹#›</a:t>
            </a:fld>
            <a:endParaRPr lang="fa-IR"/>
          </a:p>
        </p:txBody>
      </p:sp>
    </p:spTree>
    <p:extLst>
      <p:ext uri="{BB962C8B-B14F-4D97-AF65-F5344CB8AC3E}">
        <p14:creationId xmlns:p14="http://schemas.microsoft.com/office/powerpoint/2010/main" val="337495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3953FAB-3760-40FD-B2CE-3EF4AEDE59C5}" type="datetimeFigureOut">
              <a:rPr lang="fa-IR" smtClean="0"/>
              <a:t>23/08/1446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2CC24F-B171-4575-86EF-C76BFE6CCDA4}" type="slidenum">
              <a:rPr lang="fa-IR" smtClean="0"/>
              <a:t>‹#›</a:t>
            </a:fld>
            <a:endParaRPr lang="fa-IR"/>
          </a:p>
        </p:txBody>
      </p:sp>
    </p:spTree>
    <p:extLst>
      <p:ext uri="{BB962C8B-B14F-4D97-AF65-F5344CB8AC3E}">
        <p14:creationId xmlns:p14="http://schemas.microsoft.com/office/powerpoint/2010/main" val="2887416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Nazanin" panose="00000400000000000000" pitchFamily="2" charset="-78"/>
              </a:rPr>
              <a:t>عنوان مقاله: </a:t>
            </a:r>
            <a:r>
              <a:rPr lang="fa-IR" sz="4800" smtClean="0">
                <a:cs typeface="B Nazanin" panose="00000400000000000000" pitchFamily="2" charset="-78"/>
              </a:rPr>
              <a:t>سایبرنتیک در مدیریت (1)</a:t>
            </a:r>
            <a:endParaRPr lang="fa-IR" sz="48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حسن میرزایی </a:t>
            </a:r>
            <a:r>
              <a:rPr lang="fa-IR" smtClean="0">
                <a:cs typeface="B Nazanin" panose="00000400000000000000" pitchFamily="2" charset="-78"/>
              </a:rPr>
              <a:t>اهرنجانی</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دانش مدیریت 1367 شماره 1</a:t>
            </a:r>
          </a:p>
          <a:p>
            <a:r>
              <a:rPr lang="fa-IR" smtClean="0">
                <a:cs typeface="B Nazanin" panose="00000400000000000000" pitchFamily="2" charset="-78"/>
              </a:rPr>
              <a:t>صص 17-23</a:t>
            </a:r>
            <a:endParaRPr lang="fa-IR" smtClean="0">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612086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عامل کنترل شونده فرد، دستگاه یا سازمانی است که با دریافت پیام های ارتباطی رفتارش در جهت هدف های کنترل کننده تغییر می یابد. مانند عامل قیمت در برابر درصد و تقاضا، افراد یا گروه های سازمانی در برابر مقررات و تصمیمات سازمان، انواع دستگاه های گیرنده در برابر دستگاه های فرستنده و انواع سازمان های تولیدی در برابر ترکیب و تلفیق عوامل تولید. </a:t>
            </a:r>
          </a:p>
        </p:txBody>
      </p:sp>
      <p:sp>
        <p:nvSpPr>
          <p:cNvPr id="4" name="Flowchart: Alternate Process 3"/>
          <p:cNvSpPr/>
          <p:nvPr/>
        </p:nvSpPr>
        <p:spPr>
          <a:xfrm>
            <a:off x="1378634" y="4051495"/>
            <a:ext cx="4051495" cy="1237957"/>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عامل قیمت در برابر درصد و تقاضا</a:t>
            </a:r>
            <a:endParaRPr lang="fa-IR"/>
          </a:p>
        </p:txBody>
      </p:sp>
    </p:spTree>
    <p:extLst>
      <p:ext uri="{BB962C8B-B14F-4D97-AF65-F5344CB8AC3E}">
        <p14:creationId xmlns:p14="http://schemas.microsoft.com/office/powerpoint/2010/main" val="1868300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بررسی ویژگی های کنترل کننده و کنترل شونده، سه نکته شایان توجه است: </a:t>
            </a:r>
            <a:r>
              <a:rPr lang="fa-IR">
                <a:solidFill>
                  <a:srgbClr val="FF0000"/>
                </a:solidFill>
                <a:cs typeface="B Nazanin" panose="00000400000000000000" pitchFamily="2" charset="-78"/>
              </a:rPr>
              <a:t>اول</a:t>
            </a:r>
            <a:r>
              <a:rPr lang="fa-IR">
                <a:cs typeface="B Nazanin" panose="00000400000000000000" pitchFamily="2" charset="-78"/>
              </a:rPr>
              <a:t> اینکه از نظر زبانی کنترل کننده بر کنترل شونده مقدم است. بدین معنی </a:t>
            </a:r>
            <a:r>
              <a:rPr lang="fa-IR" smtClean="0">
                <a:cs typeface="B Nazanin" panose="00000400000000000000" pitchFamily="2" charset="-78"/>
              </a:rPr>
              <a:t>که </a:t>
            </a:r>
            <a:r>
              <a:rPr lang="fa-IR">
                <a:cs typeface="B Nazanin" panose="00000400000000000000" pitchFamily="2" charset="-78"/>
              </a:rPr>
              <a:t>پیغام ها یا علایم ارتباطی اول از منابع کنترل کننده صادر شده و پس از طی مدت زمانی هر چند که این مدت زمان بسیار کوتاه باشد، گیرنده یا اعضاء کنترل شونده را تحت تاثیر قرار می دهند. </a:t>
            </a:r>
            <a:r>
              <a:rPr lang="fa-IR">
                <a:solidFill>
                  <a:srgbClr val="FF0000"/>
                </a:solidFill>
                <a:cs typeface="B Nazanin" panose="00000400000000000000" pitchFamily="2" charset="-78"/>
              </a:rPr>
              <a:t>دوم</a:t>
            </a:r>
            <a:r>
              <a:rPr lang="fa-IR">
                <a:cs typeface="B Nazanin" panose="00000400000000000000" pitchFamily="2" charset="-78"/>
              </a:rPr>
              <a:t> اینکه از نظر ابعاد و حجم معمولا (ولی نه  به طور همیشه و مطلق) کنترل کننده به مراتب کوچک تر از کنترل شونده است. </a:t>
            </a:r>
          </a:p>
          <a:p>
            <a:pPr algn="just"/>
            <a:endParaRPr lang="fa-IR">
              <a:cs typeface="B Nazanin" panose="00000400000000000000" pitchFamily="2" charset="-78"/>
            </a:endParaRPr>
          </a:p>
        </p:txBody>
      </p:sp>
    </p:spTree>
    <p:extLst>
      <p:ext uri="{BB962C8B-B14F-4D97-AF65-F5344CB8AC3E}">
        <p14:creationId xmlns:p14="http://schemas.microsoft.com/office/powerpoint/2010/main" val="380587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5219114" y="1825625"/>
            <a:ext cx="6134686" cy="4351338"/>
          </a:xfrm>
        </p:spPr>
        <p:txBody>
          <a:bodyPr/>
          <a:lstStyle/>
          <a:p>
            <a:pPr algn="just"/>
            <a:r>
              <a:rPr lang="fa-IR" smtClean="0">
                <a:cs typeface="B Nazanin" panose="00000400000000000000" pitchFamily="2" charset="-78"/>
              </a:rPr>
              <a:t>حجم و وزن مغز نسبت به بدن انسان، ابعاد دستگاه کنترل کننده از راه دور تلویزیون نسبت به تلویزیون و ابعاد دستگاه های کنترل رادار در برج های دیده بانی  فرودگاه، نسبت به هواپیما و خطوط هوایی مثال های مناسبی بر این گفته می باشند.</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1" y="1924099"/>
            <a:ext cx="4268372" cy="3702978"/>
          </a:xfrm>
          <a:prstGeom prst="rect">
            <a:avLst/>
          </a:prstGeom>
        </p:spPr>
      </p:pic>
    </p:spTree>
    <p:extLst>
      <p:ext uri="{BB962C8B-B14F-4D97-AF65-F5344CB8AC3E}">
        <p14:creationId xmlns:p14="http://schemas.microsoft.com/office/powerpoint/2010/main" val="1416123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 </a:t>
            </a:r>
            <a:r>
              <a:rPr lang="fa-IR">
                <a:solidFill>
                  <a:srgbClr val="FF0000"/>
                </a:solidFill>
                <a:cs typeface="B Nazanin" panose="00000400000000000000" pitchFamily="2" charset="-78"/>
              </a:rPr>
              <a:t>سوم</a:t>
            </a:r>
            <a:r>
              <a:rPr lang="fa-IR">
                <a:cs typeface="B Nazanin" panose="00000400000000000000" pitchFamily="2" charset="-78"/>
              </a:rPr>
              <a:t> اینکه عناصر کنترل شونده و کنترل کننده هر دو به صورت یک نظام یا سیستم عمل می کنند. بدین معنا که دستگاه های کنترل شونده و کنترل کننده  دارای تمام ویژگی های سایر نظام ها بوده (وارده ها، فرایندها، صادره ها، محیط، مدیریت و غیره) و رفتار آنها تحت تاثیر نظام های بالاتر از خود (نظم های اصلی) و نظام های پایین تر از خود (نظام های فرعی) قرار می گیرد. در واقع این ویژگی سوم دستگاه های کنترل شونده و کننده است که کاربرد روشها و قالب ریزی سایبرنتیکی تجزیه و تحلیل سیستمی را در مورد انها عملی می سازد. </a:t>
            </a:r>
          </a:p>
          <a:p>
            <a:pPr algn="just"/>
            <a:endParaRPr lang="fa-IR">
              <a:cs typeface="B Nazanin" panose="00000400000000000000" pitchFamily="2" charset="-78"/>
            </a:endParaRPr>
          </a:p>
        </p:txBody>
      </p:sp>
    </p:spTree>
    <p:extLst>
      <p:ext uri="{BB962C8B-B14F-4D97-AF65-F5344CB8AC3E}">
        <p14:creationId xmlns:p14="http://schemas.microsoft.com/office/powerpoint/2010/main" val="76558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آنچه در عمل باعث کارکرد نظام کنترل و تنظیم می شود صرفا وجود کنترل کننده و کنترل شونده نیست. بلکه بالاتر و مهم تر از آن ارتباطی است که بین آنها برقرار می شود. در واقع تاثیر، کیفیت و نتایج کنترل را بیش از دستگاه های کنترل کننده و کنترل شونده، محتوی و مکانیسم رابطه با روابطی تعیین می کند که بین آنها برقرار می شود و این موضوع بحث بعدی ماست. </a:t>
            </a:r>
            <a:endParaRPr lang="fa-IR">
              <a:cs typeface="B Nazanin" panose="00000400000000000000" pitchFamily="2" charset="-78"/>
            </a:endParaRPr>
          </a:p>
        </p:txBody>
      </p:sp>
      <p:sp>
        <p:nvSpPr>
          <p:cNvPr id="4" name="Flowchart: Alternate Process 3"/>
          <p:cNvSpPr/>
          <p:nvPr/>
        </p:nvSpPr>
        <p:spPr>
          <a:xfrm>
            <a:off x="838200" y="4001294"/>
            <a:ext cx="3275462" cy="1023582"/>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کارکرد نظام کنترل و تنظیم</a:t>
            </a:r>
            <a:endParaRPr lang="fa-IR"/>
          </a:p>
        </p:txBody>
      </p:sp>
    </p:spTree>
    <p:extLst>
      <p:ext uri="{BB962C8B-B14F-4D97-AF65-F5344CB8AC3E}">
        <p14:creationId xmlns:p14="http://schemas.microsoft.com/office/powerpoint/2010/main" val="806229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ماهیت و محتوای روابط در نظام کنترل</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آنچه که بین کنترل کننده و کنترل شونده رد و بدل می شود در مرحله غایی و به زبان علمی یک نوع تبادل انرژی است، چه انرژی مادی و چه انرژی روانی، این تبادل انرژی به صور گوناگون و اشکال مختلف صورت می گیرد مانند تغییرات فیزیکی- شیمیایی در تکانه های عصبی و در کنترل مغز از بدن ارتعاشات صوتی در کنترل فرمانده سپاه، امواج مغناطیسی و الکتریکی در کنترل وسایل و دستگاه های الکتریکی، طیف ها و طول موج های دوری در کنترل دوربین های رصد خانه ها، تبادل انرژی روانی در کنترل کسی که به خواب مصنوعی رفته به وسیله هیپنوتیست ...و غیره</a:t>
            </a:r>
            <a:endParaRPr lang="fa-IR">
              <a:cs typeface="B Nazanin" panose="00000400000000000000" pitchFamily="2" charset="-78"/>
            </a:endParaRPr>
          </a:p>
        </p:txBody>
      </p:sp>
      <p:sp>
        <p:nvSpPr>
          <p:cNvPr id="4" name="Flowchart: Alternate Process 3"/>
          <p:cNvSpPr/>
          <p:nvPr/>
        </p:nvSpPr>
        <p:spPr>
          <a:xfrm>
            <a:off x="838200" y="4473526"/>
            <a:ext cx="4332849" cy="1237957"/>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تغییرات فیزیکی- شیمیایی در تکانه های عصبی</a:t>
            </a:r>
            <a:endParaRPr lang="fa-IR"/>
          </a:p>
        </p:txBody>
      </p:sp>
    </p:spTree>
    <p:extLst>
      <p:ext uri="{BB962C8B-B14F-4D97-AF65-F5344CB8AC3E}">
        <p14:creationId xmlns:p14="http://schemas.microsoft.com/office/powerpoint/2010/main" val="1024703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اینکه چه میزان و </a:t>
            </a:r>
            <a:r>
              <a:rPr lang="fa-IR" smtClean="0">
                <a:cs typeface="B Nazanin" panose="00000400000000000000" pitchFamily="2" charset="-78"/>
              </a:rPr>
              <a:t>از </a:t>
            </a:r>
            <a:r>
              <a:rPr lang="fa-IR" smtClean="0">
                <a:cs typeface="B Nazanin" panose="00000400000000000000" pitchFamily="2" charset="-78"/>
              </a:rPr>
              <a:t>چه نوع انرژی در روابط بین کنترل کننده و کنترل شونده رد و بدل می شود بستگی به ماهیت، جنس و پیچیدگی دستگاه های کنترل شونده و کنترل کننده دارد در نظام هایی که دستگاه های کنترل هر دوزنده باشد مانند کنترل کلاس به وسیله معلم، بیشتر انرژی مبادله شده از نوع انرژی روانی است. از نظر میزان انرژی مبادله شده باید گفت که هر چه دستگاه های کنترل از نظر تعداد روابط بیشتر و پیچیده تر باشند میزان انرژی مبادله شده نیز بیشتر است. </a:t>
            </a:r>
          </a:p>
          <a:p>
            <a:pPr marL="0" indent="0" algn="just">
              <a:buNone/>
            </a:pPr>
            <a:endParaRPr lang="fa-IR">
              <a:cs typeface="B Nazanin" panose="00000400000000000000" pitchFamily="2" charset="-78"/>
            </a:endParaRPr>
          </a:p>
        </p:txBody>
      </p:sp>
      <p:sp>
        <p:nvSpPr>
          <p:cNvPr id="4" name="Flowchart: Alternate Process 3"/>
          <p:cNvSpPr/>
          <p:nvPr/>
        </p:nvSpPr>
        <p:spPr>
          <a:xfrm>
            <a:off x="1350498" y="4375052"/>
            <a:ext cx="3024554" cy="1026942"/>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ماهیت، جنس و پیچیدگی</a:t>
            </a:r>
            <a:endParaRPr lang="fa-IR"/>
          </a:p>
        </p:txBody>
      </p:sp>
    </p:spTree>
    <p:extLst>
      <p:ext uri="{BB962C8B-B14F-4D97-AF65-F5344CB8AC3E}">
        <p14:creationId xmlns:p14="http://schemas.microsoft.com/office/powerpoint/2010/main" val="2248416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تبادل انرژی بین دستگاه های کنترل </a:t>
            </a:r>
            <a:r>
              <a:rPr lang="fa-IR" smtClean="0">
                <a:cs typeface="B Nazanin" panose="00000400000000000000" pitchFamily="2" charset="-78"/>
              </a:rPr>
              <a:t>در عمل، بدین صورت انجام می گیرد که انرژی مبادله شده ابتدا به صورت انواع پیغام ها، قراردادها ، علامت ها، نشانه ها و  سمبل ها تبدیل می شود، مانند پیغام دستور در کنترل سرباز از طرف فرمانده، قراردادهای اداری به منظور کنترل کارمندان، علایم رانندگی در کنترل رانندگان، نشانه ها و سوراخ های کارت کامپیوتر در کنترل کار کامپیوتر و سمبل ها و استانداردها در کنترل مواد تولیدی، تازیان مشترکی بین کنترل کننده و کنترل شونده به وجود آید. زیرا بدون زبان مشترک با درک و برداشت مشترک از یک پیغام  عمل کنترل امکان پذیر نیست.  </a:t>
            </a:r>
            <a:endParaRPr lang="fa-IR">
              <a:cs typeface="B Nazanin" panose="00000400000000000000" pitchFamily="2" charset="-78"/>
            </a:endParaRPr>
          </a:p>
        </p:txBody>
      </p:sp>
      <p:sp>
        <p:nvSpPr>
          <p:cNvPr id="4" name="Flowchart: Process 3"/>
          <p:cNvSpPr/>
          <p:nvPr/>
        </p:nvSpPr>
        <p:spPr>
          <a:xfrm>
            <a:off x="838200" y="4656406"/>
            <a:ext cx="4543865" cy="1055077"/>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زبان مشترک با درک و برداشت مشترک</a:t>
            </a:r>
            <a:endParaRPr lang="fa-IR"/>
          </a:p>
        </p:txBody>
      </p:sp>
    </p:spTree>
    <p:extLst>
      <p:ext uri="{BB962C8B-B14F-4D97-AF65-F5344CB8AC3E}">
        <p14:creationId xmlns:p14="http://schemas.microsoft.com/office/powerpoint/2010/main" val="1142082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کدام از این پیغام ها حاوی مقداری اطلاعات بوده و مقدار خبر معینی به نظام کنترل شونده منتقل </a:t>
            </a:r>
            <a:r>
              <a:rPr lang="fa-IR">
                <a:cs typeface="B Nazanin" panose="00000400000000000000" pitchFamily="2" charset="-78"/>
              </a:rPr>
              <a:t>می </a:t>
            </a:r>
            <a:r>
              <a:rPr lang="fa-IR" smtClean="0">
                <a:cs typeface="B Nazanin" panose="00000400000000000000" pitchFamily="2" charset="-78"/>
              </a:rPr>
              <a:t>نماید. به عبارت دیگر ، هر پیغامی دارای «</a:t>
            </a:r>
            <a:r>
              <a:rPr lang="fa-IR" b="1" smtClean="0">
                <a:solidFill>
                  <a:srgbClr val="FF0000"/>
                </a:solidFill>
                <a:cs typeface="B Nazanin" panose="00000400000000000000" pitchFamily="2" charset="-78"/>
              </a:rPr>
              <a:t>ظرفیت خبری</a:t>
            </a:r>
            <a:r>
              <a:rPr lang="fa-IR" smtClean="0">
                <a:cs typeface="B Nazanin" panose="00000400000000000000" pitchFamily="2" charset="-78"/>
              </a:rPr>
              <a:t>» معینی است و به جهت سنجش ظرفیت های خبری انواع پیغام ها است که نظریه اطلاعات ابداع شده و در سایبرنتیک به کار گرفته شه است و ما به طور خیلی خلاصه تا انجا که به بحث ما مربوط شود این نظریه را می شکافیم. </a:t>
            </a:r>
            <a:endParaRPr lang="fa-IR">
              <a:cs typeface="B Nazanin" panose="00000400000000000000" pitchFamily="2" charset="-78"/>
            </a:endParaRPr>
          </a:p>
        </p:txBody>
      </p:sp>
      <p:sp>
        <p:nvSpPr>
          <p:cNvPr id="4" name="Flowchart: Alternate Process 3"/>
          <p:cNvSpPr/>
          <p:nvPr/>
        </p:nvSpPr>
        <p:spPr>
          <a:xfrm>
            <a:off x="942535" y="3812344"/>
            <a:ext cx="2827606" cy="1209822"/>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ظرفیت های خبری انواع پیغام ها</a:t>
            </a:r>
            <a:endParaRPr lang="fa-IR"/>
          </a:p>
        </p:txBody>
      </p:sp>
    </p:spTree>
    <p:extLst>
      <p:ext uri="{BB962C8B-B14F-4D97-AF65-F5344CB8AC3E}">
        <p14:creationId xmlns:p14="http://schemas.microsoft.com/office/powerpoint/2010/main" val="4187669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نظریه اطلاعات (</a:t>
            </a:r>
            <a:r>
              <a:rPr lang="en-US" b="1" smtClean="0">
                <a:solidFill>
                  <a:srgbClr val="FF0000"/>
                </a:solidFill>
                <a:cs typeface="B Nazanin" panose="00000400000000000000" pitchFamily="2" charset="-78"/>
              </a:rPr>
              <a:t>Information Theory</a:t>
            </a:r>
            <a:r>
              <a:rPr lang="fa-IR" b="1" smtClean="0">
                <a:solidFill>
                  <a:srgbClr val="FF0000"/>
                </a:solidFill>
                <a:cs typeface="B Nazanin" panose="00000400000000000000" pitchFamily="2" charset="-78"/>
              </a:rPr>
              <a:t>)</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4389120" y="1940023"/>
            <a:ext cx="6964680" cy="4351338"/>
          </a:xfrm>
        </p:spPr>
        <p:txBody>
          <a:bodyPr>
            <a:normAutofit lnSpcReduction="10000"/>
          </a:bodyPr>
          <a:lstStyle/>
          <a:p>
            <a:pPr algn="just"/>
            <a:r>
              <a:rPr lang="fa-IR" smtClean="0">
                <a:cs typeface="B Nazanin" panose="00000400000000000000" pitchFamily="2" charset="-78"/>
              </a:rPr>
              <a:t>امروزه واژه و مفهوم اطلاعات یا انفورماتیک در زمینه های گوناگون و زیادی به کار گرفته می شود و مطالب زیادی در این زمینه نوشته شده است. واژه ها و مفاهییم از قبیل انفورماتیک و امار، سیستم اطلاعاتی مدیریت، اطلاعات </a:t>
            </a:r>
            <a:r>
              <a:rPr lang="fa-IR" smtClean="0">
                <a:cs typeface="B Nazanin" panose="00000400000000000000" pitchFamily="2" charset="-78"/>
              </a:rPr>
              <a:t>حسابداری، </a:t>
            </a:r>
            <a:r>
              <a:rPr lang="fa-IR" smtClean="0">
                <a:cs typeface="B Nazanin" panose="00000400000000000000" pitchFamily="2" charset="-78"/>
              </a:rPr>
              <a:t>مدیریت اطلاعات، سیستم کنترل اطلاعات... و غیره همگی بیانگر جمع آوری ارقام اطلاعاتی (</a:t>
            </a:r>
            <a:r>
              <a:rPr lang="en-US" smtClean="0">
                <a:cs typeface="B Nazanin" panose="00000400000000000000" pitchFamily="2" charset="-78"/>
              </a:rPr>
              <a:t>Data</a:t>
            </a:r>
            <a:r>
              <a:rPr lang="fa-IR" smtClean="0">
                <a:cs typeface="B Nazanin" panose="00000400000000000000" pitchFamily="2" charset="-78"/>
              </a:rPr>
              <a:t>) و کاربرد آنها در رشته های مختلف علمی و عملی است ولی آنچه ما در </a:t>
            </a:r>
            <a:r>
              <a:rPr lang="fa-IR" smtClean="0">
                <a:cs typeface="B Nazanin" panose="00000400000000000000" pitchFamily="2" charset="-78"/>
              </a:rPr>
              <a:t>اینجا </a:t>
            </a:r>
            <a:r>
              <a:rPr lang="fa-IR" smtClean="0">
                <a:cs typeface="B Nazanin" panose="00000400000000000000" pitchFamily="2" charset="-78"/>
              </a:rPr>
              <a:t>از مفهوم اطلاعات در نظر داریم نظریه </a:t>
            </a:r>
            <a:r>
              <a:rPr lang="fa-IR" smtClean="0">
                <a:cs typeface="B Nazanin" panose="00000400000000000000" pitchFamily="2" charset="-78"/>
              </a:rPr>
              <a:t>مشهوری </a:t>
            </a:r>
            <a:r>
              <a:rPr lang="fa-IR" smtClean="0">
                <a:cs typeface="B Nazanin" panose="00000400000000000000" pitchFamily="2" charset="-78"/>
              </a:rPr>
              <a:t>است که برای اولین بار به صورت کلاسیک آن، توسط دونفر از دانشمندان، به نام های شانون </a:t>
            </a:r>
            <a:r>
              <a:rPr lang="en-US">
                <a:cs typeface="B Nazanin" panose="00000400000000000000" pitchFamily="2" charset="-78"/>
              </a:rPr>
              <a:t>S</a:t>
            </a:r>
            <a:r>
              <a:rPr lang="en-US" smtClean="0">
                <a:cs typeface="B Nazanin" panose="00000400000000000000" pitchFamily="2" charset="-78"/>
              </a:rPr>
              <a:t>hanon)</a:t>
            </a:r>
            <a:r>
              <a:rPr lang="fa-IR" smtClean="0">
                <a:cs typeface="B Nazanin" panose="00000400000000000000" pitchFamily="2" charset="-78"/>
              </a:rPr>
              <a:t>) و ویور (</a:t>
            </a:r>
            <a:r>
              <a:rPr lang="en-US" smtClean="0">
                <a:cs typeface="B Nazanin" panose="00000400000000000000" pitchFamily="2" charset="-78"/>
              </a:rPr>
              <a:t>weever</a:t>
            </a:r>
            <a:r>
              <a:rPr lang="fa-IR" smtClean="0">
                <a:cs typeface="B Nazanin" panose="00000400000000000000" pitchFamily="2" charset="-78"/>
              </a:rPr>
              <a:t>) و بر پایه احتمالات آماری گیبس (</a:t>
            </a:r>
            <a:r>
              <a:rPr lang="en-US" smtClean="0">
                <a:cs typeface="B Nazanin" panose="00000400000000000000" pitchFamily="2" charset="-78"/>
              </a:rPr>
              <a:t>Gibs</a:t>
            </a:r>
            <a:r>
              <a:rPr lang="fa-IR" smtClean="0">
                <a:cs typeface="B Nazanin" panose="00000400000000000000" pitchFamily="2" charset="-78"/>
              </a:rPr>
              <a:t>) پایه گذاری شده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40022"/>
            <a:ext cx="3528998" cy="2997737"/>
          </a:xfrm>
          <a:prstGeom prst="rect">
            <a:avLst/>
          </a:prstGeom>
        </p:spPr>
      </p:pic>
      <p:sp>
        <p:nvSpPr>
          <p:cNvPr id="5" name="TextBox 4"/>
          <p:cNvSpPr txBox="1"/>
          <p:nvPr/>
        </p:nvSpPr>
        <p:spPr>
          <a:xfrm>
            <a:off x="1280160" y="5303520"/>
            <a:ext cx="2321169" cy="461665"/>
          </a:xfrm>
          <a:prstGeom prst="rect">
            <a:avLst/>
          </a:prstGeom>
          <a:noFill/>
        </p:spPr>
        <p:txBody>
          <a:bodyPr wrap="square" rtlCol="1">
            <a:spAutoFit/>
          </a:bodyPr>
          <a:lstStyle/>
          <a:p>
            <a:pPr algn="ctr"/>
            <a:r>
              <a:rPr lang="fa-IR" sz="2400" b="1" smtClean="0">
                <a:solidFill>
                  <a:srgbClr val="FF0000"/>
                </a:solidFill>
                <a:cs typeface="B Nazanin" panose="00000400000000000000" pitchFamily="2" charset="-78"/>
              </a:rPr>
              <a:t>کلود شانون</a:t>
            </a:r>
            <a:endParaRPr lang="fa-IR" sz="2400" b="1">
              <a:solidFill>
                <a:srgbClr val="FF0000"/>
              </a:solidFill>
              <a:cs typeface="B Nazanin" panose="00000400000000000000" pitchFamily="2" charset="-78"/>
            </a:endParaRPr>
          </a:p>
        </p:txBody>
      </p:sp>
    </p:spTree>
    <p:extLst>
      <p:ext uri="{BB962C8B-B14F-4D97-AF65-F5344CB8AC3E}">
        <p14:creationId xmlns:p14="http://schemas.microsoft.com/office/powerpoint/2010/main" val="251431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پیشگفتار</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انقلاب صنعتی و به دنبال آن ماشینی شدن تولید روابط زیر بنایی و روبنایی اقتصادی، سیاسی و اجتماعی بشر را تحولی سریع و شگرف بخشید. قرن بیستم که بسیاری آن را عصر بلوغ ماشین دانسته اند. شاهد ابداع و ظهور مغزهای الکترونیکی و یا اگر جرات گفتنش را داشته باشیم « </a:t>
            </a:r>
            <a:r>
              <a:rPr lang="fa-IR" b="1" smtClean="0">
                <a:solidFill>
                  <a:srgbClr val="FF0000"/>
                </a:solidFill>
                <a:cs typeface="B Nazanin" panose="00000400000000000000" pitchFamily="2" charset="-78"/>
              </a:rPr>
              <a:t>ماشین های متفکر</a:t>
            </a:r>
            <a:r>
              <a:rPr lang="fa-IR" smtClean="0">
                <a:cs typeface="B Nazanin" panose="00000400000000000000" pitchFamily="2" charset="-78"/>
              </a:rPr>
              <a:t>» گردید و اکنون </a:t>
            </a:r>
            <a:r>
              <a:rPr lang="fa-IR" smtClean="0">
                <a:solidFill>
                  <a:srgbClr val="FF0000"/>
                </a:solidFill>
                <a:cs typeface="B Nazanin" panose="00000400000000000000" pitchFamily="2" charset="-78"/>
              </a:rPr>
              <a:t>محاسبات بسیار پیچیده</a:t>
            </a:r>
            <a:r>
              <a:rPr lang="fa-IR" smtClean="0">
                <a:cs typeface="B Nazanin" panose="00000400000000000000" pitchFamily="2" charset="-78"/>
              </a:rPr>
              <a:t>، </a:t>
            </a:r>
            <a:r>
              <a:rPr lang="fa-IR" smtClean="0">
                <a:solidFill>
                  <a:srgbClr val="00B0F0"/>
                </a:solidFill>
                <a:cs typeface="B Nazanin" panose="00000400000000000000" pitchFamily="2" charset="-78"/>
              </a:rPr>
              <a:t>ترجمه زبان های مختلف</a:t>
            </a:r>
            <a:r>
              <a:rPr lang="fa-IR" smtClean="0">
                <a:cs typeface="B Nazanin" panose="00000400000000000000" pitchFamily="2" charset="-78"/>
              </a:rPr>
              <a:t>، </a:t>
            </a:r>
            <a:r>
              <a:rPr lang="fa-IR" smtClean="0">
                <a:solidFill>
                  <a:srgbClr val="FF0000"/>
                </a:solidFill>
                <a:cs typeface="B Nazanin" panose="00000400000000000000" pitchFamily="2" charset="-78"/>
              </a:rPr>
              <a:t>نواختن مشکل ترین سمفونی ها</a:t>
            </a:r>
            <a:r>
              <a:rPr lang="fa-IR" smtClean="0">
                <a:cs typeface="B Nazanin" panose="00000400000000000000" pitchFamily="2" charset="-78"/>
              </a:rPr>
              <a:t>، </a:t>
            </a:r>
            <a:r>
              <a:rPr lang="fa-IR" smtClean="0">
                <a:solidFill>
                  <a:srgbClr val="00B0F0"/>
                </a:solidFill>
                <a:cs typeface="B Nazanin" panose="00000400000000000000" pitchFamily="2" charset="-78"/>
              </a:rPr>
              <a:t>ماهرانه ترین بازی شطرنج </a:t>
            </a:r>
            <a:r>
              <a:rPr lang="fa-IR" smtClean="0">
                <a:cs typeface="B Nazanin" panose="00000400000000000000" pitchFamily="2" charset="-78"/>
              </a:rPr>
              <a:t>و بالاخره </a:t>
            </a:r>
            <a:r>
              <a:rPr lang="fa-IR" smtClean="0">
                <a:solidFill>
                  <a:srgbClr val="FF0000"/>
                </a:solidFill>
                <a:cs typeface="B Nazanin" panose="00000400000000000000" pitchFamily="2" charset="-78"/>
              </a:rPr>
              <a:t>مداوای بسیاری از امراض</a:t>
            </a:r>
            <a:r>
              <a:rPr lang="fa-IR" smtClean="0">
                <a:cs typeface="B Nazanin" panose="00000400000000000000" pitchFamily="2" charset="-78"/>
              </a:rPr>
              <a:t> به وسیله ماشین از کارهای پیش پا افتاده است کافی است اشاره شود، در مسابقه ای که در لنینگراد بین ماشین معالج و مجرب ترین پزشکان در تشخیص امراض برپا گردید ماشین معالج 90 بر 60 برنده شد.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59241" y="4616450"/>
            <a:ext cx="2705100" cy="1695450"/>
          </a:xfrm>
          <a:prstGeom prst="rect">
            <a:avLst/>
          </a:prstGeom>
        </p:spPr>
      </p:pic>
    </p:spTree>
    <p:extLst>
      <p:ext uri="{BB962C8B-B14F-4D97-AF65-F5344CB8AC3E}">
        <p14:creationId xmlns:p14="http://schemas.microsoft.com/office/powerpoint/2010/main" val="3072450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این مفهوم اطلاعات عبارت از کمیت خبری است که در یک پیغام به خصوص نهفته است. </a:t>
            </a:r>
          </a:p>
          <a:p>
            <a:pPr algn="just"/>
            <a:r>
              <a:rPr lang="fa-IR" smtClean="0">
                <a:cs typeface="B Nazanin" panose="00000400000000000000" pitchFamily="2" charset="-78"/>
              </a:rPr>
              <a:t>چنان که ملاحظات می شود اطلاعات کمیتی است قابل سنجش و نظریه </a:t>
            </a:r>
            <a:r>
              <a:rPr lang="fa-IR" smtClean="0">
                <a:cs typeface="B Nazanin" panose="00000400000000000000" pitchFamily="2" charset="-78"/>
              </a:rPr>
              <a:t>اطلاعات، </a:t>
            </a:r>
            <a:r>
              <a:rPr lang="fa-IR" smtClean="0">
                <a:cs typeface="B Nazanin" panose="00000400000000000000" pitchFamily="2" charset="-78"/>
              </a:rPr>
              <a:t>اداره تکوین نظریه احتمالات می باشد، بدین معنی که در محتوی هر پیام قسمتی یا جزئی را که از درجه نامعینی (</a:t>
            </a:r>
            <a:r>
              <a:rPr lang="en-US" smtClean="0">
                <a:cs typeface="B Nazanin" panose="00000400000000000000" pitchFamily="2" charset="-78"/>
              </a:rPr>
              <a:t>Uncertanity</a:t>
            </a:r>
            <a:r>
              <a:rPr lang="fa-IR" smtClean="0">
                <a:cs typeface="B Nazanin" panose="00000400000000000000" pitchFamily="2" charset="-78"/>
              </a:rPr>
              <a:t>) گیرنده پیغام بکاهد، خبر می گوییم. </a:t>
            </a:r>
            <a:endParaRPr lang="fa-IR">
              <a:cs typeface="B Nazanin" panose="00000400000000000000" pitchFamily="2" charset="-78"/>
            </a:endParaRPr>
          </a:p>
        </p:txBody>
      </p:sp>
    </p:spTree>
    <p:extLst>
      <p:ext uri="{BB962C8B-B14F-4D97-AF65-F5344CB8AC3E}">
        <p14:creationId xmlns:p14="http://schemas.microsoft.com/office/powerpoint/2010/main" val="2238617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سخن روشن تر، پیغامی که در نزد گیرنده مشخص و معلوم باشد حامل هیچ گونه خبری نیست. مثلا </a:t>
            </a:r>
            <a:r>
              <a:rPr lang="fa-IR">
                <a:cs typeface="B Nazanin" panose="00000400000000000000" pitchFamily="2" charset="-78"/>
              </a:rPr>
              <a:t>در </a:t>
            </a:r>
            <a:r>
              <a:rPr lang="fa-IR" smtClean="0">
                <a:cs typeface="B Nazanin" panose="00000400000000000000" pitchFamily="2" charset="-78"/>
              </a:rPr>
              <a:t>این </a:t>
            </a:r>
            <a:r>
              <a:rPr lang="fa-IR">
                <a:cs typeface="B Nazanin" panose="00000400000000000000" pitchFamily="2" charset="-78"/>
              </a:rPr>
              <a:t>جمله که «الف» اولین حرف از حروف </a:t>
            </a:r>
            <a:r>
              <a:rPr lang="fa-IR">
                <a:cs typeface="B Nazanin" panose="00000400000000000000" pitchFamily="2" charset="-78"/>
              </a:rPr>
              <a:t>الفبای </a:t>
            </a:r>
            <a:r>
              <a:rPr lang="fa-IR" smtClean="0">
                <a:cs typeface="B Nazanin" panose="00000400000000000000" pitchFamily="2" charset="-78"/>
              </a:rPr>
              <a:t>فارسی </a:t>
            </a:r>
            <a:r>
              <a:rPr lang="fa-IR">
                <a:cs typeface="B Nazanin" panose="00000400000000000000" pitchFamily="2" charset="-78"/>
              </a:rPr>
              <a:t>است مقدار خبر نهفته صفر است. «شوتن (</a:t>
            </a:r>
            <a:r>
              <a:rPr lang="en-US">
                <a:cs typeface="B Nazanin" panose="00000400000000000000" pitchFamily="2" charset="-78"/>
              </a:rPr>
              <a:t>Schouten</a:t>
            </a:r>
            <a:r>
              <a:rPr lang="fa-IR">
                <a:cs typeface="B Nazanin" panose="00000400000000000000" pitchFamily="2" charset="-78"/>
              </a:rPr>
              <a:t>) پا را فراتر نهاد و نه تنها کاهش در درجه ی نامعینی بلکه کاهش در میزان غفلت (</a:t>
            </a:r>
            <a:r>
              <a:rPr lang="en-US">
                <a:cs typeface="B Nazanin" panose="00000400000000000000" pitchFamily="2" charset="-78"/>
              </a:rPr>
              <a:t>Ignorance</a:t>
            </a:r>
            <a:r>
              <a:rPr lang="fa-IR">
                <a:cs typeface="B Nazanin" panose="00000400000000000000" pitchFamily="2" charset="-78"/>
              </a:rPr>
              <a:t>) را نیز خبر </a:t>
            </a:r>
            <a:r>
              <a:rPr lang="fa-IR">
                <a:cs typeface="B Nazanin" panose="00000400000000000000" pitchFamily="2" charset="-78"/>
              </a:rPr>
              <a:t>دانسته </a:t>
            </a:r>
            <a:r>
              <a:rPr lang="fa-IR" smtClean="0">
                <a:cs typeface="B Nazanin" panose="00000400000000000000" pitchFamily="2" charset="-78"/>
              </a:rPr>
              <a:t>و قایل </a:t>
            </a:r>
            <a:r>
              <a:rPr lang="fa-IR">
                <a:cs typeface="B Nazanin" panose="00000400000000000000" pitchFamily="2" charset="-78"/>
              </a:rPr>
              <a:t>سنجش با روش های نظریه های اطلاعات می داند.  مثلا اگر من بدانم که حروف الفبای فارسی سی و دو تا است این جمله برای من عامل خبری نیست ولی برای کسی که آن را نداند خبر محسوب می شود. </a:t>
            </a:r>
          </a:p>
          <a:p>
            <a:endParaRPr lang="fa-IR"/>
          </a:p>
        </p:txBody>
      </p:sp>
      <p:sp>
        <p:nvSpPr>
          <p:cNvPr id="4" name="Flowchart: Process 3"/>
          <p:cNvSpPr/>
          <p:nvPr/>
        </p:nvSpPr>
        <p:spPr>
          <a:xfrm>
            <a:off x="838200" y="4670474"/>
            <a:ext cx="3629465" cy="82999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کاهش در درجه ی نامعینی</a:t>
            </a:r>
            <a:endParaRPr lang="fa-IR"/>
          </a:p>
        </p:txBody>
      </p:sp>
    </p:spTree>
    <p:extLst>
      <p:ext uri="{BB962C8B-B14F-4D97-AF65-F5344CB8AC3E}">
        <p14:creationId xmlns:p14="http://schemas.microsoft.com/office/powerpoint/2010/main" val="790621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برای روشن شدن مطلب، حالت نامعینی و رابطه آن را با نظریه اطلاعات به کوتاهی بررسی می کنیم. آنچه که در طبیعت اطراف ما به طور عینی وقوع می یابد به دو حالت ممکن است اتفاق بیفتد و یا وقوع به دو حالت ممکن است اتفاق بیفتد و یا وقوع آن امری حتمی و یقینی می باشد و قبل از حادث شدن </a:t>
            </a:r>
            <a:r>
              <a:rPr lang="fa-IR" b="1" smtClean="0">
                <a:solidFill>
                  <a:srgbClr val="FF0000"/>
                </a:solidFill>
                <a:cs typeface="B Nazanin" panose="00000400000000000000" pitchFamily="2" charset="-78"/>
              </a:rPr>
              <a:t>می توان وقوع آن را یقینا و با اعتقاد کامل پیش بینی نمود </a:t>
            </a:r>
            <a:r>
              <a:rPr lang="fa-IR" smtClean="0">
                <a:cs typeface="B Nazanin" panose="00000400000000000000" pitchFamily="2" charset="-78"/>
              </a:rPr>
              <a:t>مانند وقوع  شب </a:t>
            </a:r>
            <a:r>
              <a:rPr lang="fa-IR" smtClean="0">
                <a:cs typeface="B Nazanin" panose="00000400000000000000" pitchFamily="2" charset="-78"/>
              </a:rPr>
              <a:t>بعد </a:t>
            </a:r>
            <a:r>
              <a:rPr lang="fa-IR" smtClean="0">
                <a:cs typeface="B Nazanin" panose="00000400000000000000" pitchFamily="2" charset="-78"/>
              </a:rPr>
              <a:t>از روز، سقوط سنگ یا اجسام در هوای آزاد و مرگ جادوی که برای مدتی از تنفس بازداشته. چنین اموری را امور معین و وقوع آن ها را یقینی (</a:t>
            </a:r>
            <a:r>
              <a:rPr lang="en-US" smtClean="0">
                <a:cs typeface="B Nazanin" panose="00000400000000000000" pitchFamily="2" charset="-78"/>
              </a:rPr>
              <a:t>Certainity</a:t>
            </a:r>
            <a:r>
              <a:rPr lang="fa-IR" smtClean="0">
                <a:cs typeface="B Nazanin" panose="00000400000000000000" pitchFamily="2" charset="-78"/>
              </a:rPr>
              <a:t>) گوییم و همان طوری که قلا نیز اشاره کردیم . نظریه اطلاعات با چنین حالاتی سر و کار ندارد. ولی اکثر پدیده های عینی طبیعت اطراف ما اموری احتمالی هستند. بدین معنی که ئوقوع آن ها منجر به یک نتیجه قطعی و روشن نیست بلکه به بیش از یک نتیجه (حداقل دو نتیجه) منجر می شود این حالت وقوع امور را حالت عدم اطمینان (</a:t>
            </a:r>
            <a:r>
              <a:rPr lang="en-US" smtClean="0">
                <a:cs typeface="B Nazanin" panose="00000400000000000000" pitchFamily="2" charset="-78"/>
              </a:rPr>
              <a:t>Uncertaintiy</a:t>
            </a:r>
            <a:r>
              <a:rPr lang="fa-IR" smtClean="0">
                <a:cs typeface="B Nazanin" panose="00000400000000000000" pitchFamily="2" charset="-78"/>
              </a:rPr>
              <a:t>) گویند. </a:t>
            </a:r>
            <a:endParaRPr lang="fa-IR">
              <a:cs typeface="B Nazanin" panose="00000400000000000000" pitchFamily="2" charset="-78"/>
            </a:endParaRPr>
          </a:p>
        </p:txBody>
      </p:sp>
    </p:spTree>
    <p:extLst>
      <p:ext uri="{BB962C8B-B14F-4D97-AF65-F5344CB8AC3E}">
        <p14:creationId xmlns:p14="http://schemas.microsoft.com/office/powerpoint/2010/main" val="2132834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قدر نتایج حاصله از وقوع امری بیشتر باشد پیش بینی دقیق آن نتایج مشکلتر و حالت عدم اطمینان آن بیشتر است و در چنین حالاتی است که تئوری اطلاعات به عنوان ابزار بسیار مناسبی جهت پیش بینی و کاستی از عدم اطمینان ها جلوه گر می شود. </a:t>
            </a:r>
            <a:endParaRPr lang="fa-IR">
              <a:cs typeface="B Nazanin" panose="00000400000000000000" pitchFamily="2" charset="-78"/>
            </a:endParaRPr>
          </a:p>
        </p:txBody>
      </p:sp>
      <p:sp>
        <p:nvSpPr>
          <p:cNvPr id="4" name="Flowchart: Alternate Process 3"/>
          <p:cNvSpPr/>
          <p:nvPr/>
        </p:nvSpPr>
        <p:spPr>
          <a:xfrm>
            <a:off x="1181686" y="3699803"/>
            <a:ext cx="2771336" cy="1378634"/>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کاستی از عدم اطمینان ها</a:t>
            </a:r>
            <a:endParaRPr lang="fa-IR"/>
          </a:p>
        </p:txBody>
      </p:sp>
    </p:spTree>
    <p:extLst>
      <p:ext uri="{BB962C8B-B14F-4D97-AF65-F5344CB8AC3E}">
        <p14:creationId xmlns:p14="http://schemas.microsoft.com/office/powerpoint/2010/main" val="1673381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مثلا احتمال برداشتن یک مهره قرمز از کیسه ای که در آن 9 مهره سیاه و یک مهره قرمز وجود دارد از احتمال برداشتن 2 مهره سیاه و به مراتب احتمال شیر یا خط در پرتاب یک سکه کمتر و بنابراین پیش بینی آن مشکلتر و حالت نامعینی آن بیشتر و حاوی ارزش خبری بیشتری است: حال باید دید که نظریه اطلاعات چگونه و با چند روشی از حالات نامعینی و عدم قطعیت می تواند بکاهد برای این کار نظریه اطلاعات از دو مفهوم نظری «</a:t>
            </a:r>
            <a:r>
              <a:rPr lang="fa-IR">
                <a:solidFill>
                  <a:srgbClr val="FF0000"/>
                </a:solidFill>
                <a:cs typeface="B Nazanin" panose="00000400000000000000" pitchFamily="2" charset="-78"/>
              </a:rPr>
              <a:t>واحد خبر</a:t>
            </a:r>
            <a:r>
              <a:rPr lang="fa-IR">
                <a:cs typeface="B Nazanin" panose="00000400000000000000" pitchFamily="2" charset="-78"/>
              </a:rPr>
              <a:t>» و «</a:t>
            </a:r>
            <a:r>
              <a:rPr lang="fa-IR">
                <a:solidFill>
                  <a:srgbClr val="FF0000"/>
                </a:solidFill>
                <a:cs typeface="B Nazanin" panose="00000400000000000000" pitchFamily="2" charset="-78"/>
              </a:rPr>
              <a:t>ظرفیت خبری</a:t>
            </a:r>
            <a:r>
              <a:rPr lang="fa-IR">
                <a:cs typeface="B Nazanin" panose="00000400000000000000" pitchFamily="2" charset="-78"/>
              </a:rPr>
              <a:t>» استفاده می کند.</a:t>
            </a:r>
            <a:endParaRPr lang="fa-IR"/>
          </a:p>
        </p:txBody>
      </p:sp>
      <p:sp>
        <p:nvSpPr>
          <p:cNvPr id="4" name="Flowchart: Connector 3"/>
          <p:cNvSpPr/>
          <p:nvPr/>
        </p:nvSpPr>
        <p:spPr>
          <a:xfrm>
            <a:off x="1336431" y="4346917"/>
            <a:ext cx="1744394" cy="1294228"/>
          </a:xfrm>
          <a:prstGeom prst="flowChart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حالت نامعینی</a:t>
            </a:r>
            <a:endParaRPr lang="fa-IR"/>
          </a:p>
        </p:txBody>
      </p:sp>
      <p:sp>
        <p:nvSpPr>
          <p:cNvPr id="5" name="Flowchart: Connector 4"/>
          <p:cNvSpPr/>
          <p:nvPr/>
        </p:nvSpPr>
        <p:spPr>
          <a:xfrm>
            <a:off x="4853941" y="4403187"/>
            <a:ext cx="1926687" cy="1237958"/>
          </a:xfrm>
          <a:prstGeom prst="flowChartConnecto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پیش بینی</a:t>
            </a:r>
            <a:endParaRPr lang="fa-IR"/>
          </a:p>
        </p:txBody>
      </p:sp>
    </p:spTree>
    <p:extLst>
      <p:ext uri="{BB962C8B-B14F-4D97-AF65-F5344CB8AC3E}">
        <p14:creationId xmlns:p14="http://schemas.microsoft.com/office/powerpoint/2010/main" val="3872078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واحد خبر= بیت (</a:t>
            </a:r>
            <a:r>
              <a:rPr lang="en-US" smtClean="0">
                <a:cs typeface="B Nazanin" panose="00000400000000000000" pitchFamily="2" charset="-78"/>
              </a:rPr>
              <a:t>bit</a:t>
            </a:r>
            <a:r>
              <a:rPr lang="fa-IR" smtClean="0">
                <a:cs typeface="B Nazanin" panose="00000400000000000000" pitchFamily="2" charset="-78"/>
              </a:rPr>
              <a:t>) واحد خبر برای سادگی تفهیم، واحد «آری خیر» می باشد و آن کمترین مقدار خبری است که ممکن است در انتخاب یک عامل از دو عامل و یا گزینش یک راه از دو راه وجود داشته باشد. مثلا مقدار خبر نهفته در سوالاتی که به جواب های آری یا نه، باز یا بسته، و روشن یا خاموش ختم می شوند یک «بیت» است. زیرا هر کدام از این خواب ها نامعینی در وقوع امری را یک درجه برطرف کرد به آن تعین می بخشند، کامیپوتر ها و ماشین های حسابگر برای جا به جایی و تنظیم اطلاعات به جای سیستم حرفی از سیستم عددی دوتایی (</a:t>
            </a:r>
            <a:r>
              <a:rPr lang="en-US" smtClean="0">
                <a:cs typeface="B Nazanin" panose="00000400000000000000" pitchFamily="2" charset="-78"/>
              </a:rPr>
              <a:t>Binary Numbers</a:t>
            </a:r>
            <a:r>
              <a:rPr lang="fa-IR" smtClean="0">
                <a:cs typeface="B Nazanin" panose="00000400000000000000" pitchFamily="2" charset="-78"/>
              </a:rPr>
              <a:t>) استفاده نموده، نقد از خبری را که موب گزینش آنها بین دو عدد (0) و (1) باشد یک «بیت خبر» به حساب می آورند.  </a:t>
            </a:r>
            <a:endParaRPr lang="fa-IR">
              <a:cs typeface="B Nazanin" panose="00000400000000000000" pitchFamily="2" charset="-78"/>
            </a:endParaRPr>
          </a:p>
        </p:txBody>
      </p:sp>
    </p:spTree>
    <p:extLst>
      <p:ext uri="{BB962C8B-B14F-4D97-AF65-F5344CB8AC3E}">
        <p14:creationId xmlns:p14="http://schemas.microsoft.com/office/powerpoint/2010/main" val="3544243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مناسبت ترین مثال برای روشن کردن و تصور واحد خبر مسابقات بیست سوالی است. در برابر هر سوالی که شرکت کننده ی در مسابقه می پرسد، داور مسابقه با جواب آری یا نه قسمی از ابهام و جواب را برطرف نموده، شرکت کننده را به طرف جواب واقعی هدایت می نماید. در جریان چنین مسابقه ای هر بار و با هر سوال و جواب یک واحد خبر (بیت) خبر مبادله می شود. </a:t>
            </a:r>
            <a:endParaRPr lang="fa-IR">
              <a:cs typeface="B Nazanin" panose="00000400000000000000" pitchFamily="2" charset="-78"/>
            </a:endParaRPr>
          </a:p>
        </p:txBody>
      </p:sp>
    </p:spTree>
    <p:extLst>
      <p:ext uri="{BB962C8B-B14F-4D97-AF65-F5344CB8AC3E}">
        <p14:creationId xmlns:p14="http://schemas.microsoft.com/office/powerpoint/2010/main" val="532346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استفاده از واحد خبر می توان «بیت» های موجود در هر امر احتمالی را سنجید و اندازه گرفت. برای مثال فرض کنید که مهره قرمزی در یکی از 16 قفسه عمودی پنهان شده، احتمال اینکه مهره در کیی از این قفسه ها باشد یک شانزدهم  هست اما با این سوال که آیا مهره در قسمت بالای وسط قفسه ها است یا نه (و یا جواب آری یا نه معادل یک بیت خبر) این احتمال به یک هشتم تقلیل می یابد و من با استفاده از 8 قفسه عمودی مانده که مهره در یکی از آنها است و با روش سوال و جواب بالا حداکثر با سه سوال دیگر (یعنی با سه بیت خبر) می توانم جای مهره را تعیین نمایم. به طور کلی تعداد بیت خبرهای موجود در هر پیغام یا هر امری که وقوع احتمالی دارد یا فرمول زیر تعیین می شود: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296090" y="4919579"/>
            <a:ext cx="2478183" cy="976254"/>
          </a:xfrm>
          <a:prstGeom prst="rect">
            <a:avLst/>
          </a:prstGeom>
        </p:spPr>
      </p:pic>
    </p:spTree>
    <p:extLst>
      <p:ext uri="{BB962C8B-B14F-4D97-AF65-F5344CB8AC3E}">
        <p14:creationId xmlns:p14="http://schemas.microsoft.com/office/powerpoint/2010/main" val="2097335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که در آن </a:t>
            </a:r>
            <a:r>
              <a:rPr lang="en-US" smtClean="0"/>
              <a:t>t</a:t>
            </a:r>
            <a:r>
              <a:rPr lang="fa-IR" smtClean="0"/>
              <a:t> برابر تعداد بیت خبرهای موجود و </a:t>
            </a:r>
            <a:r>
              <a:rPr lang="en-US" smtClean="0"/>
              <a:t>log</a:t>
            </a:r>
            <a:r>
              <a:rPr lang="en-US" baseline="-8000" smtClean="0">
                <a:effectLst>
                  <a:outerShdw blurRad="38100" dist="38100" dir="2700000" algn="tl">
                    <a:srgbClr val="000000">
                      <a:alpha val="43137"/>
                    </a:srgbClr>
                  </a:outerShdw>
                </a:effectLst>
              </a:rPr>
              <a:t>2</a:t>
            </a:r>
            <a:r>
              <a:rPr lang="fa-IR" baseline="-8000" smtClean="0">
                <a:effectLst>
                  <a:outerShdw blurRad="38100" dist="38100" dir="2700000" algn="tl">
                    <a:srgbClr val="000000">
                      <a:alpha val="43137"/>
                    </a:srgbClr>
                  </a:outerShdw>
                </a:effectLst>
              </a:rPr>
              <a:t> </a:t>
            </a:r>
            <a:r>
              <a:rPr lang="fa-IR" smtClean="0"/>
              <a:t> بعضی لگاریتم بر مبنای </a:t>
            </a:r>
            <a:r>
              <a:rPr lang="en-US" smtClean="0"/>
              <a:t>n=1/p 2</a:t>
            </a:r>
            <a:endParaRPr lang="fa-IR" smtClean="0"/>
          </a:p>
          <a:p>
            <a:r>
              <a:rPr lang="fa-IR" smtClean="0"/>
              <a:t>برابر عکس احتمال وقوع امری است. در مثال فوق جای مهره قرمز با استفاده از فرمول بالا و در چهار بیت خبر معلوم می شود: </a:t>
            </a:r>
          </a:p>
          <a:p>
            <a:endParaRPr lang="fa-IR"/>
          </a:p>
        </p:txBody>
      </p:sp>
      <p:pic>
        <p:nvPicPr>
          <p:cNvPr id="4" name="Picture 3"/>
          <p:cNvPicPr>
            <a:picLocks noChangeAspect="1"/>
          </p:cNvPicPr>
          <p:nvPr/>
        </p:nvPicPr>
        <p:blipFill>
          <a:blip r:embed="rId2"/>
          <a:stretch>
            <a:fillRect/>
          </a:stretch>
        </p:blipFill>
        <p:spPr>
          <a:xfrm>
            <a:off x="4867275" y="4118851"/>
            <a:ext cx="2457450" cy="885825"/>
          </a:xfrm>
          <a:prstGeom prst="rect">
            <a:avLst/>
          </a:prstGeom>
        </p:spPr>
      </p:pic>
    </p:spTree>
    <p:extLst>
      <p:ext uri="{BB962C8B-B14F-4D97-AF65-F5344CB8AC3E}">
        <p14:creationId xmlns:p14="http://schemas.microsoft.com/office/powerpoint/2010/main" val="1082778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Nazanin" panose="00000400000000000000" pitchFamily="2" charset="-78"/>
              </a:rPr>
              <a:t>و یا مثلا در هر کدام از 32 حرف الفبای فارسی (به فرض اینکه تمام حروف با احتمال یکسانی در جملات تکرار شوند) می توان پنج بیت خبر گنجانده مبادله نمود: </a:t>
            </a:r>
          </a:p>
          <a:p>
            <a:endParaRPr lang="fa-IR" smtClean="0"/>
          </a:p>
        </p:txBody>
      </p:sp>
      <p:pic>
        <p:nvPicPr>
          <p:cNvPr id="4" name="Picture 3"/>
          <p:cNvPicPr>
            <a:picLocks noChangeAspect="1"/>
          </p:cNvPicPr>
          <p:nvPr/>
        </p:nvPicPr>
        <p:blipFill>
          <a:blip r:embed="rId2"/>
          <a:stretch>
            <a:fillRect/>
          </a:stretch>
        </p:blipFill>
        <p:spPr>
          <a:xfrm>
            <a:off x="4096105" y="3343842"/>
            <a:ext cx="4967988" cy="1405577"/>
          </a:xfrm>
          <a:prstGeom prst="rect">
            <a:avLst/>
          </a:prstGeom>
        </p:spPr>
      </p:pic>
    </p:spTree>
    <p:extLst>
      <p:ext uri="{BB962C8B-B14F-4D97-AF65-F5344CB8AC3E}">
        <p14:creationId xmlns:p14="http://schemas.microsoft.com/office/powerpoint/2010/main" val="156585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سایبرنتیک در مراحل اولیه پیدایش آن، به علم ارتباطات و کنترل در ماشین اطلاق می شد و در کاربرد و عمل ابداع و ایجاد ماشین های تمام خودکار را شامل می گشت. در مراحل بعدی با به کار گرفتن روش های سیستمی حوزه علمی و عملی سایبرنتیک گسترده گردید و شامل نظام ارتباطات و کنترل در موجودات زنده و سازمان های انسانی نیز گردید. هرچه که در زمینه روابط انسانی و به وجود آوردن شالوده ای جهت تنظیم و کنترل پویایی گروه غیر رسمی سایبرنتیک هنوز اولین گام ها را نیز برنداشته است. ولی در در چهارچوب سازمان، رسمی و در تنظیم و برقراری و کنترل روابط رسمی سازمان تحولات شایانی را به وجود آورده است. </a:t>
            </a:r>
            <a:endParaRPr lang="fa-IR">
              <a:cs typeface="B Nazanin" panose="00000400000000000000" pitchFamily="2" charset="-78"/>
            </a:endParaRPr>
          </a:p>
        </p:txBody>
      </p:sp>
      <p:sp>
        <p:nvSpPr>
          <p:cNvPr id="4" name="Flowchart: Process 3"/>
          <p:cNvSpPr/>
          <p:nvPr/>
        </p:nvSpPr>
        <p:spPr>
          <a:xfrm>
            <a:off x="1228299" y="4681182"/>
            <a:ext cx="4271749" cy="12692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تنظیم و کنترل پویایی گروه غیر رسمی سایبرنتیک</a:t>
            </a:r>
            <a:endParaRPr lang="fa-IR"/>
          </a:p>
        </p:txBody>
      </p:sp>
    </p:spTree>
    <p:extLst>
      <p:ext uri="{BB962C8B-B14F-4D97-AF65-F5344CB8AC3E}">
        <p14:creationId xmlns:p14="http://schemas.microsoft.com/office/powerpoint/2010/main" val="1234661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149968" y="1825625"/>
            <a:ext cx="7203831" cy="4351338"/>
          </a:xfrm>
        </p:spPr>
        <p:txBody>
          <a:bodyPr/>
          <a:lstStyle/>
          <a:p>
            <a:pPr algn="just"/>
            <a:r>
              <a:rPr lang="fa-IR" smtClean="0">
                <a:cs typeface="B Nazanin" panose="00000400000000000000" pitchFamily="2" charset="-78"/>
              </a:rPr>
              <a:t>با استفاده  از واحد خبری و ترکیبی از روش های علمی و ریاضی معین نموده اند که هر رقم اعشاری در حدود 3/32 و هر کلمه در گفت و گوی روزمره در حدود 16 واحد خبر را شامل می باشد و یک دستگاه متوسط تلگراف می تواند در هر ثانیه 100 واحد خبر را منتقل کند. </a:t>
            </a:r>
            <a:endParaRPr lang="fa-IR">
              <a:cs typeface="B Nazanin" panose="00000400000000000000" pitchFamily="2" charset="-78"/>
            </a:endParaRPr>
          </a:p>
        </p:txBody>
      </p:sp>
      <p:pic>
        <p:nvPicPr>
          <p:cNvPr id="5" name="Picture 4"/>
          <p:cNvPicPr>
            <a:picLocks noChangeAspect="1"/>
          </p:cNvPicPr>
          <p:nvPr/>
        </p:nvPicPr>
        <p:blipFill>
          <a:blip r:embed="rId2"/>
          <a:stretch>
            <a:fillRect/>
          </a:stretch>
        </p:blipFill>
        <p:spPr>
          <a:xfrm>
            <a:off x="838200" y="1905793"/>
            <a:ext cx="3317076" cy="3186711"/>
          </a:xfrm>
          <a:prstGeom prst="rect">
            <a:avLst/>
          </a:prstGeom>
        </p:spPr>
      </p:pic>
      <p:sp>
        <p:nvSpPr>
          <p:cNvPr id="6" name="TextBox 5"/>
          <p:cNvSpPr txBox="1"/>
          <p:nvPr/>
        </p:nvSpPr>
        <p:spPr>
          <a:xfrm>
            <a:off x="1463040" y="5458265"/>
            <a:ext cx="1758462"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دستگاه تلگراف</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1978637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ظرفیت </a:t>
            </a:r>
            <a:r>
              <a:rPr lang="fa-IR" b="1" smtClean="0">
                <a:solidFill>
                  <a:srgbClr val="FF0000"/>
                </a:solidFill>
                <a:cs typeface="B Nazanin" panose="00000400000000000000" pitchFamily="2" charset="-78"/>
              </a:rPr>
              <a:t>خبری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بحث خود را در ماهیت و محتوای روابط بین کنترل کننده و کنترل شونده با بررسی کوتاهی از ظرفیت خبری خاتمه می دهیم. هر پیغام «</a:t>
            </a:r>
            <a:r>
              <a:rPr lang="fa-IR" b="1" smtClean="0">
                <a:solidFill>
                  <a:srgbClr val="FF0000"/>
                </a:solidFill>
                <a:cs typeface="B Nazanin" panose="00000400000000000000" pitchFamily="2" charset="-78"/>
              </a:rPr>
              <a:t>کانال</a:t>
            </a:r>
            <a:r>
              <a:rPr lang="fa-IR" smtClean="0">
                <a:cs typeface="B Nazanin" panose="00000400000000000000" pitchFamily="2" charset="-78"/>
              </a:rPr>
              <a:t>» یا دستگاهی که به نحوی با پیام گردانی و جابجایی اطلاعات سر و کار دارد دارای ظرفیت خبری معینی است. ظرفیت خبری از این نظر مهم است در شرایط واقعی و دنیای عملی ما به ندرت با مقدار اطلاعات مبادله شده در یک پیغام تنها سر و کار داریم، </a:t>
            </a:r>
            <a:endParaRPr lang="fa-IR">
              <a:cs typeface="B Nazanin" panose="00000400000000000000" pitchFamily="2" charset="-78"/>
            </a:endParaRPr>
          </a:p>
        </p:txBody>
      </p:sp>
      <p:sp>
        <p:nvSpPr>
          <p:cNvPr id="4" name="Flowchart: Alternate Process 3"/>
          <p:cNvSpPr/>
          <p:nvPr/>
        </p:nvSpPr>
        <p:spPr>
          <a:xfrm>
            <a:off x="1209822" y="4079631"/>
            <a:ext cx="3305907" cy="1069144"/>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روابط بین کنترل کننده و کنترل شونده</a:t>
            </a:r>
            <a:endParaRPr lang="fa-IR"/>
          </a:p>
        </p:txBody>
      </p:sp>
    </p:spTree>
    <p:extLst>
      <p:ext uri="{BB962C8B-B14F-4D97-AF65-F5344CB8AC3E}">
        <p14:creationId xmlns:p14="http://schemas.microsoft.com/office/powerpoint/2010/main" val="1794838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بلکه هر دستگاه منتشر کننده خبر عملا با پیمان های متعددی سر و کار دارد که برای پیغام های متعددی سر و کار دارد که برای هر پیغامی گروهی از احتمالات وقوع نامساوی پیش بینی و نسبت داده می شود. از این نظر تئوری اطلاعات در جست و جوی راهی جهت سنجش ظرفیت کانال هایی که یپغام ها در آنها جاری است می باشد و می خواهد به وسیله مقدار متوسط اطلاعاتی را که هر پیغام در کانال حمل می کند، تعیین نماید.</a:t>
            </a:r>
            <a:endParaRPr lang="fa-IR"/>
          </a:p>
        </p:txBody>
      </p:sp>
      <p:sp>
        <p:nvSpPr>
          <p:cNvPr id="4" name="Flowchart: Alternate Process 3"/>
          <p:cNvSpPr/>
          <p:nvPr/>
        </p:nvSpPr>
        <p:spPr>
          <a:xfrm>
            <a:off x="838200" y="4445391"/>
            <a:ext cx="2883877" cy="956603"/>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مقدار متوسط اطلاعات</a:t>
            </a:r>
            <a:endParaRPr lang="fa-IR"/>
          </a:p>
        </p:txBody>
      </p:sp>
    </p:spTree>
    <p:extLst>
      <p:ext uri="{BB962C8B-B14F-4D97-AF65-F5344CB8AC3E}">
        <p14:creationId xmlns:p14="http://schemas.microsoft.com/office/powerpoint/2010/main" val="1140862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برای این کار اگر تعداد پیغام های هر کانال راه فرض نمودهف احتمال وقوع هر کدام از آنها را از این </a:t>
            </a:r>
            <a:r>
              <a:rPr lang="en-US" smtClean="0"/>
              <a:t>F2</a:t>
            </a:r>
            <a:r>
              <a:rPr lang="fa-IR" smtClean="0"/>
              <a:t>  تا</a:t>
            </a:r>
            <a:r>
              <a:rPr lang="en-US" smtClean="0"/>
              <a:t>F1 </a:t>
            </a:r>
            <a:r>
              <a:rPr lang="fa-IR" smtClean="0"/>
              <a:t> بدانیم متوسط مقدار خبری را که در هر کانال جاری است. با استفاده از فرمول واحد خبر، می توان به طریق زیر محاسبه نمود: </a:t>
            </a:r>
          </a:p>
          <a:p>
            <a:endParaRPr lang="fa-IR"/>
          </a:p>
        </p:txBody>
      </p:sp>
      <p:pic>
        <p:nvPicPr>
          <p:cNvPr id="4" name="Picture 3"/>
          <p:cNvPicPr>
            <a:picLocks noChangeAspect="1"/>
          </p:cNvPicPr>
          <p:nvPr/>
        </p:nvPicPr>
        <p:blipFill>
          <a:blip r:embed="rId2"/>
          <a:stretch>
            <a:fillRect/>
          </a:stretch>
        </p:blipFill>
        <p:spPr>
          <a:xfrm>
            <a:off x="2579427" y="3336877"/>
            <a:ext cx="6837528" cy="2286000"/>
          </a:xfrm>
          <a:prstGeom prst="rect">
            <a:avLst/>
          </a:prstGeom>
        </p:spPr>
      </p:pic>
    </p:spTree>
    <p:extLst>
      <p:ext uri="{BB962C8B-B14F-4D97-AF65-F5344CB8AC3E}">
        <p14:creationId xmlns:p14="http://schemas.microsoft.com/office/powerpoint/2010/main" val="2733404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استفاده از فرمول بالا و تلفیقی از روش های علمی و ریاضی، (معین نموده اند که متوسط) </a:t>
            </a:r>
            <a:r>
              <a:rPr lang="fa-IR" b="1" smtClean="0">
                <a:solidFill>
                  <a:srgbClr val="FF0000"/>
                </a:solidFill>
                <a:cs typeface="B Nazanin" panose="00000400000000000000" pitchFamily="2" charset="-78"/>
              </a:rPr>
              <a:t>ظرفیت خبری حافظه انسانی </a:t>
            </a:r>
            <a:r>
              <a:rPr lang="fa-IR" b="1" baseline="22000" smtClean="0">
                <a:solidFill>
                  <a:srgbClr val="FF0000"/>
                </a:solidFill>
                <a:effectLst>
                  <a:outerShdw blurRad="38100" dist="38100" dir="2700000" algn="tl">
                    <a:srgbClr val="000000">
                      <a:alpha val="43137"/>
                    </a:srgbClr>
                  </a:outerShdw>
                </a:effectLst>
                <a:cs typeface="B Nazanin" panose="00000400000000000000" pitchFamily="2" charset="-78"/>
              </a:rPr>
              <a:t>16</a:t>
            </a:r>
            <a:r>
              <a:rPr lang="fa-IR" b="1" smtClean="0">
                <a:solidFill>
                  <a:srgbClr val="FF0000"/>
                </a:solidFill>
                <a:cs typeface="B Nazanin" panose="00000400000000000000" pitchFamily="2" charset="-78"/>
              </a:rPr>
              <a:t> 10 –</a:t>
            </a:r>
            <a:r>
              <a:rPr lang="fa-IR" b="1" baseline="24000" smtClean="0">
                <a:solidFill>
                  <a:srgbClr val="FF0000"/>
                </a:solidFill>
                <a:effectLst>
                  <a:outerShdw blurRad="38100" dist="38100" dir="2700000" algn="tl">
                    <a:srgbClr val="000000">
                      <a:alpha val="43137"/>
                    </a:srgbClr>
                  </a:outerShdw>
                </a:effectLst>
                <a:cs typeface="B Nazanin" panose="00000400000000000000" pitchFamily="2" charset="-78"/>
              </a:rPr>
              <a:t>15</a:t>
            </a:r>
            <a:r>
              <a:rPr lang="fa-IR" b="1" smtClean="0">
                <a:solidFill>
                  <a:srgbClr val="FF0000"/>
                </a:solidFill>
                <a:cs typeface="B Nazanin" panose="00000400000000000000" pitchFamily="2" charset="-78"/>
              </a:rPr>
              <a:t> 10 واحد خبر محاسبه شده است</a:t>
            </a:r>
            <a:r>
              <a:rPr lang="fa-IR" smtClean="0">
                <a:cs typeface="B Nazanin" panose="00000400000000000000" pitchFamily="2" charset="-78"/>
              </a:rPr>
              <a:t>. و مغز به طور متوسط با سرعت 25 واحد خبر در ثانیه خبر دریافت می کند و با این حساب ظرفیت خبری حافظه انسان در حدود </a:t>
            </a:r>
            <a:r>
              <a:rPr lang="fa-IR" baseline="26000" smtClean="0">
                <a:effectLst>
                  <a:outerShdw blurRad="38100" dist="38100" dir="2700000" algn="tl">
                    <a:srgbClr val="000000">
                      <a:alpha val="43137"/>
                    </a:srgbClr>
                  </a:outerShdw>
                </a:effectLst>
                <a:cs typeface="B Nazanin" panose="00000400000000000000" pitchFamily="2" charset="-78"/>
              </a:rPr>
              <a:t>8</a:t>
            </a:r>
            <a:r>
              <a:rPr lang="fa-IR" smtClean="0">
                <a:cs typeface="B Nazanin" panose="00000400000000000000" pitchFamily="2" charset="-78"/>
              </a:rPr>
              <a:t> 10  برابر کامیپوتر موجود است. برای مقایسه و هضم بهتر موضوع شاهدی از فرهنگستان شوروی می آوریم: </a:t>
            </a:r>
            <a:endParaRPr lang="fa-IR">
              <a:cs typeface="B Nazanin" panose="00000400000000000000" pitchFamily="2" charset="-78"/>
            </a:endParaRPr>
          </a:p>
        </p:txBody>
      </p:sp>
    </p:spTree>
    <p:extLst>
      <p:ext uri="{BB962C8B-B14F-4D97-AF65-F5344CB8AC3E}">
        <p14:creationId xmlns:p14="http://schemas.microsoft.com/office/powerpoint/2010/main" val="956956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«تلویزیون، در هر ثانیه با یک میلیون واحد اطلاعات سر و کار دارد. چشمان ما قادرند تقریبا همین مقدار طالاعات را به مغز بفرستند. ماشین های حاسبگر هزار بار کمتر </a:t>
            </a:r>
            <a:r>
              <a:rPr lang="fa-IR" smtClean="0">
                <a:cs typeface="B Nazanin" panose="00000400000000000000" pitchFamily="2" charset="-78"/>
              </a:rPr>
              <a:t>اطلاعات </a:t>
            </a:r>
            <a:r>
              <a:rPr lang="fa-IR" smtClean="0">
                <a:cs typeface="B Nazanin" panose="00000400000000000000" pitchFamily="2" charset="-78"/>
              </a:rPr>
              <a:t>می </a:t>
            </a:r>
            <a:r>
              <a:rPr lang="fa-IR" smtClean="0">
                <a:cs typeface="B Nazanin" panose="00000400000000000000" pitchFamily="2" charset="-78"/>
              </a:rPr>
              <a:t>گذارند </a:t>
            </a:r>
            <a:r>
              <a:rPr lang="fa-IR" smtClean="0">
                <a:cs typeface="B Nazanin" panose="00000400000000000000" pitchFamily="2" charset="-78"/>
              </a:rPr>
              <a:t>و یکی دیگر از «</a:t>
            </a:r>
            <a:r>
              <a:rPr lang="fa-IR" b="1" smtClean="0">
                <a:solidFill>
                  <a:srgbClr val="FF0000"/>
                </a:solidFill>
                <a:cs typeface="B Nazanin" panose="00000400000000000000" pitchFamily="2" charset="-78"/>
              </a:rPr>
              <a:t>کانال های ارتباطاتی</a:t>
            </a:r>
            <a:r>
              <a:rPr lang="fa-IR" smtClean="0">
                <a:cs typeface="B Nazanin" panose="00000400000000000000" pitchFamily="2" charset="-78"/>
              </a:rPr>
              <a:t>» ما با دنیای خارج یعنی بساوایی هم همین طور، ظرفیت دستگاه های را دیونی و تلفنی هزار بار از موارد اخیر کمتر است و اندام های شنوایی ما نیز با </a:t>
            </a:r>
            <a:r>
              <a:rPr lang="fa-IR" smtClean="0">
                <a:cs typeface="B Nazanin" panose="00000400000000000000" pitchFamily="2" charset="-78"/>
              </a:rPr>
              <a:t>آنها </a:t>
            </a:r>
            <a:r>
              <a:rPr lang="fa-IR" smtClean="0">
                <a:cs typeface="B Nazanin" panose="00000400000000000000" pitchFamily="2" charset="-78"/>
              </a:rPr>
              <a:t>در یک ردیفند، در داخل مغز اطلاعات با سرعتی تقریبا «نصف سرعت یک دستگاه تلگراف که در هر ثانیه با یک صد واحد اطلاعات سر و کار دارد گذارده می شود. </a:t>
            </a:r>
            <a:endParaRPr lang="fa-IR">
              <a:cs typeface="B Nazanin" panose="00000400000000000000" pitchFamily="2" charset="-78"/>
            </a:endParaRPr>
          </a:p>
        </p:txBody>
      </p:sp>
    </p:spTree>
    <p:extLst>
      <p:ext uri="{BB962C8B-B14F-4D97-AF65-F5344CB8AC3E}">
        <p14:creationId xmlns:p14="http://schemas.microsoft.com/office/powerpoint/2010/main" val="3962892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گفتیم که سایبرنتیک مطالعه علمی کنترل و ارتباطات می باشد. کنترل به معنی محدود و باریک آن که مضمون دستور و تغییر یک طرفه دارد بلکه به معنی محدود و باریک آن که مضمون دستور و تغییر رفتار یک طرفه دارد بلکه به معنی عمومی و علمی آن که رفتار خود- تنظیمی و به خصوص تطبیق خود در برابر تغییرات شرایط محیط را در بر می گیرد</a:t>
            </a:r>
            <a:r>
              <a:rPr lang="fa-IR">
                <a:cs typeface="B Nazanin" panose="00000400000000000000" pitchFamily="2" charset="-78"/>
              </a:rPr>
              <a:t>. </a:t>
            </a:r>
            <a:endParaRPr lang="fa-IR">
              <a:cs typeface="B Nazanin" panose="00000400000000000000" pitchFamily="2" charset="-78"/>
            </a:endParaRPr>
          </a:p>
        </p:txBody>
      </p:sp>
      <p:sp>
        <p:nvSpPr>
          <p:cNvPr id="4" name="Flowchart: Alternate Process 3"/>
          <p:cNvSpPr/>
          <p:nvPr/>
        </p:nvSpPr>
        <p:spPr>
          <a:xfrm>
            <a:off x="1392702" y="4192172"/>
            <a:ext cx="3038621" cy="140677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مضمون دستور و تغییر یک طرفه</a:t>
            </a:r>
            <a:endParaRPr lang="fa-IR"/>
          </a:p>
        </p:txBody>
      </p:sp>
      <p:sp>
        <p:nvSpPr>
          <p:cNvPr id="5" name="Flowchart: Alternate Process 4"/>
          <p:cNvSpPr/>
          <p:nvPr/>
        </p:nvSpPr>
        <p:spPr>
          <a:xfrm>
            <a:off x="5359791" y="4192172"/>
            <a:ext cx="4543864" cy="1406770"/>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سایبرنتیک مطالعه علمی کنترل و ارتباطات می باشد</a:t>
            </a:r>
            <a:endParaRPr lang="fa-IR"/>
          </a:p>
        </p:txBody>
      </p:sp>
    </p:spTree>
    <p:extLst>
      <p:ext uri="{BB962C8B-B14F-4D97-AF65-F5344CB8AC3E}">
        <p14:creationId xmlns:p14="http://schemas.microsoft.com/office/powerpoint/2010/main" val="2945878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دیدیم که اساس نظریه های سایبرنتیک بر مفاهیم و نظریه های کنترل و ارتباطات قرار دارد و محتوی اصلی کنترل و ارتباط پیمان ها و اخباری است که بین دستگاه های کنترل رد و بدل یم شود. حال باید دید که مکانیسم و نحوه کار کنترل و تنظیم جهت و چگونه می توان رفتار دستگاه یا فردی  را به طور منطقی و علمی در برابر تغییرات شرایط محیطی کنترل و تنظیم نمود. </a:t>
            </a:r>
          </a:p>
          <a:p>
            <a:endParaRPr lang="fa-IR"/>
          </a:p>
        </p:txBody>
      </p:sp>
      <p:sp>
        <p:nvSpPr>
          <p:cNvPr id="4" name="Flowchart: Alternate Process 3"/>
          <p:cNvSpPr/>
          <p:nvPr/>
        </p:nvSpPr>
        <p:spPr>
          <a:xfrm>
            <a:off x="1310185" y="4217158"/>
            <a:ext cx="3480179" cy="1269242"/>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مکانیسم و نحوه کار کنترل و تنظیم جهت</a:t>
            </a:r>
            <a:endParaRPr lang="fa-IR"/>
          </a:p>
        </p:txBody>
      </p:sp>
    </p:spTree>
    <p:extLst>
      <p:ext uri="{BB962C8B-B14F-4D97-AF65-F5344CB8AC3E}">
        <p14:creationId xmlns:p14="http://schemas.microsoft.com/office/powerpoint/2010/main" val="194020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هدف اساسی این مقاله بررسی محتوای علمی و عملی سایبرنتیک و امکان به کار گرفتن قالب ها و مدل های سایبرنتیکی به  عنوان وسیله ای مناسب و مفید در مدیریت نوین و پویا است. </a:t>
            </a:r>
            <a:endParaRPr lang="fa-IR">
              <a:cs typeface="B Nazanin" panose="00000400000000000000" pitchFamily="2" charset="-78"/>
            </a:endParaRPr>
          </a:p>
        </p:txBody>
      </p:sp>
      <p:sp>
        <p:nvSpPr>
          <p:cNvPr id="4" name="Flowchart: Alternate Process 3"/>
          <p:cNvSpPr/>
          <p:nvPr/>
        </p:nvSpPr>
        <p:spPr>
          <a:xfrm>
            <a:off x="1280160" y="3516923"/>
            <a:ext cx="3390314" cy="128016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محتوای علمی و عملی سایبرنتیک</a:t>
            </a:r>
            <a:endParaRPr lang="fa-IR"/>
          </a:p>
        </p:txBody>
      </p:sp>
    </p:spTree>
    <p:extLst>
      <p:ext uri="{BB962C8B-B14F-4D97-AF65-F5344CB8AC3E}">
        <p14:creationId xmlns:p14="http://schemas.microsoft.com/office/powerpoint/2010/main" val="3048404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تعریف</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سایبرنتیک به مناسبت موارد استفاده ای که از آن در ناحیه های مختلف علوم می شود تعاریف گوناگونی شده و چنانچه الکساندر برگ (</a:t>
            </a:r>
            <a:r>
              <a:rPr lang="en-US" smtClean="0">
                <a:cs typeface="B Nazanin" panose="00000400000000000000" pitchFamily="2" charset="-78"/>
              </a:rPr>
              <a:t>Alexander Berg</a:t>
            </a:r>
            <a:r>
              <a:rPr lang="fa-IR" smtClean="0">
                <a:cs typeface="B Nazanin" panose="00000400000000000000" pitchFamily="2" charset="-78"/>
              </a:rPr>
              <a:t>) نقل می کند تاکنون دست کم چهل تعریف از سایبرنتیک به عمل امده است. سایبرنتیک علم جوانی است که از فعالیت های مشترک </a:t>
            </a:r>
            <a:r>
              <a:rPr lang="fa-IR" b="1" smtClean="0">
                <a:solidFill>
                  <a:srgbClr val="FF0000"/>
                </a:solidFill>
                <a:cs typeface="B Nazanin" panose="00000400000000000000" pitchFamily="2" charset="-78"/>
              </a:rPr>
              <a:t>علوم کنترل، ارتباطات، ریاضیات، زیست شناسی و منطق </a:t>
            </a:r>
            <a:r>
              <a:rPr lang="fa-IR" smtClean="0">
                <a:cs typeface="B Nazanin" panose="00000400000000000000" pitchFamily="2" charset="-78"/>
              </a:rPr>
              <a:t>زاده شده و اکنون دامنه شمول آن به بیشتر علوم عصر حاضر به ویژه آنهایی که با مطالعه و بررسی نظام های پیچیده سر و کار دارند گسترده شده است. ولی با دیدی بسیار عمومی و کلی همان طور که «</a:t>
            </a:r>
            <a:r>
              <a:rPr lang="fa-IR" smtClean="0">
                <a:solidFill>
                  <a:srgbClr val="FF0000"/>
                </a:solidFill>
                <a:cs typeface="B Nazanin" panose="00000400000000000000" pitchFamily="2" charset="-78"/>
              </a:rPr>
              <a:t>وینر</a:t>
            </a:r>
            <a:r>
              <a:rPr lang="fa-IR" smtClean="0">
                <a:cs typeface="B Nazanin" panose="00000400000000000000" pitchFamily="2" charset="-78"/>
              </a:rPr>
              <a:t>» بیان می دارد، سایبرنتیک عبارت از علم ارتباطات و کنترل در ماشین و حیوان می باشد و این علم شامل تمامی حوزه گسترده نظریه پیغام ها (</a:t>
            </a:r>
            <a:r>
              <a:rPr lang="en-US" smtClean="0">
                <a:cs typeface="B Nazanin" panose="00000400000000000000" pitchFamily="2" charset="-78"/>
              </a:rPr>
              <a:t>The theory of Messages</a:t>
            </a:r>
            <a:r>
              <a:rPr lang="fa-IR" smtClean="0">
                <a:cs typeface="B Nazanin" panose="00000400000000000000" pitchFamily="2" charset="-78"/>
              </a:rPr>
              <a:t>) می گردد.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49935" y="130175"/>
            <a:ext cx="2695575" cy="1695450"/>
          </a:xfrm>
          <a:prstGeom prst="rect">
            <a:avLst/>
          </a:prstGeom>
        </p:spPr>
      </p:pic>
    </p:spTree>
    <p:extLst>
      <p:ext uri="{BB962C8B-B14F-4D97-AF65-F5344CB8AC3E}">
        <p14:creationId xmlns:p14="http://schemas.microsoft.com/office/powerpoint/2010/main" val="1407729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چون هیچ رابطه و کتنرلی بدون ارسال و یا دریافت پیغام ها امکان پذیر نیست و هر پیغامی حاوی اطلاعاتی است از این نظر همواره سایبرنتیک را با مفاهیم نظیره اطلاعات تعریف می نمایند. چنانکه  اشبی (</a:t>
            </a:r>
            <a:r>
              <a:rPr lang="en-US" smtClean="0">
                <a:cs typeface="B Nazanin" panose="00000400000000000000" pitchFamily="2" charset="-78"/>
              </a:rPr>
              <a:t>Ashby</a:t>
            </a:r>
            <a:r>
              <a:rPr lang="fa-IR" smtClean="0">
                <a:cs typeface="B Nazanin" panose="00000400000000000000" pitchFamily="2" charset="-78"/>
              </a:rPr>
              <a:t>) می نویسد «سایبرنتیک عبارت از مطالعه نظام هایی است که از نظر تبادل انرژی باز و از نظر تبادل اطلاعات و کنترل بسته می باشند «کلیر و والاش» (</a:t>
            </a:r>
            <a:r>
              <a:rPr lang="en-US" smtClean="0">
                <a:cs typeface="B Nazanin" panose="00000400000000000000" pitchFamily="2" charset="-78"/>
              </a:rPr>
              <a:t>Jiri Klir nd Miaslov Valach</a:t>
            </a:r>
            <a:r>
              <a:rPr lang="fa-IR" smtClean="0">
                <a:cs typeface="B Nazanin" panose="00000400000000000000" pitchFamily="2" charset="-78"/>
              </a:rPr>
              <a:t>) این نکته را دقیق تر شکافته می نوسیند «سایبرنتیک  علمنی است که از طرفی با مطالعه نظام هایی سر و کار دارد که از نظر تبادل اطلاعات با محیط تقریبا بسته می مانند. </a:t>
            </a:r>
          </a:p>
        </p:txBody>
      </p:sp>
      <p:sp>
        <p:nvSpPr>
          <p:cNvPr id="4" name="Flowchart: Process 3"/>
          <p:cNvSpPr/>
          <p:nvPr/>
        </p:nvSpPr>
        <p:spPr>
          <a:xfrm>
            <a:off x="1252025" y="4557932"/>
            <a:ext cx="3924886" cy="112541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تبادل انرژی باز و از نظر تبادل اطلاعات و کنترل بسته </a:t>
            </a:r>
            <a:endParaRPr lang="fa-IR"/>
          </a:p>
        </p:txBody>
      </p:sp>
    </p:spTree>
    <p:extLst>
      <p:ext uri="{BB962C8B-B14F-4D97-AF65-F5344CB8AC3E}">
        <p14:creationId xmlns:p14="http://schemas.microsoft.com/office/powerpoint/2010/main" val="3417255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و از طرف دیگر ساختمان نظام هایی را مورد بررسی قرار می دهد که بین عناصر تشکیل دهنده انها تبادل خبر می شود. تعاریف بالا همگی در این موضوع مشترکند که سایبرنتیک دانش جدیدی برای کنترل و تنظیم مجموعه های پیچیده </a:t>
            </a:r>
            <a:r>
              <a:rPr lang="fa-IR" smtClean="0">
                <a:cs typeface="B Nazanin" panose="00000400000000000000" pitchFamily="2" charset="-78"/>
              </a:rPr>
              <a:t>است </a:t>
            </a:r>
            <a:r>
              <a:rPr lang="fa-IR">
                <a:cs typeface="B Nazanin" panose="00000400000000000000" pitchFamily="2" charset="-78"/>
              </a:rPr>
              <a:t>و به طور خلاصه می توان گفت سایبرنتیک دانشی است که پویش های کنترل و تنظیم را در نظام های پیچیده مورد بررسی و مطالعه قرار می دهد و هدف اساسی </a:t>
            </a:r>
            <a:r>
              <a:rPr lang="fa-IR" smtClean="0">
                <a:cs typeface="B Nazanin" panose="00000400000000000000" pitchFamily="2" charset="-78"/>
              </a:rPr>
              <a:t>ان </a:t>
            </a:r>
            <a:r>
              <a:rPr lang="fa-IR">
                <a:cs typeface="B Nazanin" panose="00000400000000000000" pitchFamily="2" charset="-78"/>
              </a:rPr>
              <a:t>یافتن سریع ترین، مناسب ترین و موثر ترین شیوه کنترل و تنظیم در سازمان ها و نظام های پیچیده است. </a:t>
            </a:r>
          </a:p>
          <a:p>
            <a:pPr algn="just"/>
            <a:endParaRPr lang="fa-IR">
              <a:cs typeface="B Nazanin" panose="00000400000000000000" pitchFamily="2" charset="-78"/>
            </a:endParaRPr>
          </a:p>
        </p:txBody>
      </p:sp>
      <p:sp>
        <p:nvSpPr>
          <p:cNvPr id="4" name="Flowchart: Process 3"/>
          <p:cNvSpPr/>
          <p:nvPr/>
        </p:nvSpPr>
        <p:spPr>
          <a:xfrm>
            <a:off x="1195754" y="4557932"/>
            <a:ext cx="4164037" cy="1195754"/>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پویش های کنترل و تنظیم را در نظام های پیچیده</a:t>
            </a:r>
            <a:endParaRPr lang="fa-IR"/>
          </a:p>
        </p:txBody>
      </p:sp>
    </p:spTree>
    <p:extLst>
      <p:ext uri="{BB962C8B-B14F-4D97-AF65-F5344CB8AC3E}">
        <p14:creationId xmlns:p14="http://schemas.microsoft.com/office/powerpoint/2010/main" val="883016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نظریه های کنترل و تنظیم</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کنترل عبارت از رابطه ای است که بین دو عامل با دو نظام برقرار می گردد. ماهیت و محتوای این رابطه طوری است که حاصل کار یک عامل یا نظام (کنترل شونده) در جهت خواسته ها یا اهداف عامل یا نظام دیگر (کنترل کننده) سوق داده می شود. بنابراین هر سیستم کنترل حداقل دارای </a:t>
            </a:r>
            <a:r>
              <a:rPr lang="fa-IR" smtClean="0">
                <a:solidFill>
                  <a:srgbClr val="FF0000"/>
                </a:solidFill>
                <a:cs typeface="B Nazanin" panose="00000400000000000000" pitchFamily="2" charset="-78"/>
              </a:rPr>
              <a:t>سه </a:t>
            </a:r>
            <a:r>
              <a:rPr lang="fa-IR" smtClean="0">
                <a:cs typeface="B Nazanin" panose="00000400000000000000" pitchFamily="2" charset="-78"/>
              </a:rPr>
              <a:t>عنصر اساسی است: کنترل کننده، کنترل شونده و شبکه ی ارتباطی (</a:t>
            </a:r>
            <a:r>
              <a:rPr lang="en-US" smtClean="0">
                <a:cs typeface="B Nazanin" panose="00000400000000000000" pitchFamily="2" charset="-78"/>
              </a:rPr>
              <a:t>Communication Network</a:t>
            </a:r>
            <a:r>
              <a:rPr lang="fa-IR" smtClean="0">
                <a:cs typeface="B Nazanin" panose="00000400000000000000" pitchFamily="2" charset="-78"/>
              </a:rPr>
              <a:t>)</a:t>
            </a:r>
          </a:p>
        </p:txBody>
      </p:sp>
      <p:pic>
        <p:nvPicPr>
          <p:cNvPr id="4" name="Picture 3"/>
          <p:cNvPicPr>
            <a:picLocks noChangeAspect="1"/>
          </p:cNvPicPr>
          <p:nvPr/>
        </p:nvPicPr>
        <p:blipFill>
          <a:blip r:embed="rId2"/>
          <a:stretch>
            <a:fillRect/>
          </a:stretch>
        </p:blipFill>
        <p:spPr>
          <a:xfrm>
            <a:off x="838200" y="4001294"/>
            <a:ext cx="1587378" cy="1587378"/>
          </a:xfrm>
          <a:prstGeom prst="rect">
            <a:avLst/>
          </a:prstGeom>
        </p:spPr>
      </p:pic>
    </p:spTree>
    <p:extLst>
      <p:ext uri="{BB962C8B-B14F-4D97-AF65-F5344CB8AC3E}">
        <p14:creationId xmlns:p14="http://schemas.microsoft.com/office/powerpoint/2010/main" val="956547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Nazanin" panose="00000400000000000000" pitchFamily="2" charset="-78"/>
              </a:rPr>
              <a:t>کنترل کننده عامل</a:t>
            </a:r>
            <a:r>
              <a:rPr lang="fa-IR">
                <a:cs typeface="B Nazanin" panose="00000400000000000000" pitchFamily="2" charset="-78"/>
              </a:rPr>
              <a:t>، </a:t>
            </a:r>
            <a:r>
              <a:rPr lang="fa-IR" smtClean="0">
                <a:cs typeface="B Nazanin" panose="00000400000000000000" pitchFamily="2" charset="-78"/>
              </a:rPr>
              <a:t>فرد، </a:t>
            </a:r>
            <a:r>
              <a:rPr lang="fa-IR">
                <a:cs typeface="B Nazanin" panose="00000400000000000000" pitchFamily="2" charset="-78"/>
              </a:rPr>
              <a:t>دستگاه یا سازمانی است که با ارسال پیغام های ارتباطی رفتار کنترل شونده را تحت تاثیر قرار داده بازده آن را در جهت هدف های خود تغییر می دهد مانند شامل عرضه و تقاضا در قیمت مدیر و رهبر در سازمان و گروه دستگاه کنترل کننده از راه دور در تلویزیون و انواع سازمان های اجرایی در جامعه.  </a:t>
            </a:r>
          </a:p>
          <a:p>
            <a:pPr algn="just"/>
            <a:endParaRPr lang="fa-IR">
              <a:cs typeface="B Nazanin" panose="00000400000000000000" pitchFamily="2" charset="-78"/>
            </a:endParaRPr>
          </a:p>
        </p:txBody>
      </p:sp>
    </p:spTree>
    <p:extLst>
      <p:ext uri="{BB962C8B-B14F-4D97-AF65-F5344CB8AC3E}">
        <p14:creationId xmlns:p14="http://schemas.microsoft.com/office/powerpoint/2010/main" val="705974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3475</Words>
  <Application>Microsoft Office PowerPoint</Application>
  <PresentationFormat>Widescreen</PresentationFormat>
  <Paragraphs>69</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 Nazanin</vt:lpstr>
      <vt:lpstr>Calibri</vt:lpstr>
      <vt:lpstr>Calibri Light</vt:lpstr>
      <vt:lpstr>Times New Roman</vt:lpstr>
      <vt:lpstr>Office Theme</vt:lpstr>
      <vt:lpstr>عنوان مقاله: سایبرنتیک در مدیریت (1)</vt:lpstr>
      <vt:lpstr>پیشگفتار</vt:lpstr>
      <vt:lpstr>PowerPoint Presentation</vt:lpstr>
      <vt:lpstr>PowerPoint Presentation</vt:lpstr>
      <vt:lpstr>تعریف</vt:lpstr>
      <vt:lpstr>PowerPoint Presentation</vt:lpstr>
      <vt:lpstr>PowerPoint Presentation</vt:lpstr>
      <vt:lpstr>نظریه های کنترل و تنظیم</vt:lpstr>
      <vt:lpstr>PowerPoint Presentation</vt:lpstr>
      <vt:lpstr>PowerPoint Presentation</vt:lpstr>
      <vt:lpstr>PowerPoint Presentation</vt:lpstr>
      <vt:lpstr>PowerPoint Presentation</vt:lpstr>
      <vt:lpstr>PowerPoint Presentation</vt:lpstr>
      <vt:lpstr>PowerPoint Presentation</vt:lpstr>
      <vt:lpstr>ماهیت و محتوای روابط در نظام کنترل</vt:lpstr>
      <vt:lpstr>PowerPoint Presentation</vt:lpstr>
      <vt:lpstr>PowerPoint Presentation</vt:lpstr>
      <vt:lpstr>PowerPoint Presentation</vt:lpstr>
      <vt:lpstr>نظریه اطلاعات (Information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ظرفیت خبری</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سایبرنتیک در مدیریت (1)</dc:title>
  <dc:creator>MaZz!i</dc:creator>
  <cp:lastModifiedBy>MaZz!i</cp:lastModifiedBy>
  <cp:revision>14</cp:revision>
  <dcterms:created xsi:type="dcterms:W3CDTF">2025-02-21T12:46:46Z</dcterms:created>
  <dcterms:modified xsi:type="dcterms:W3CDTF">2025-02-21T20:05:38Z</dcterms:modified>
</cp:coreProperties>
</file>