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99" r:id="rId5"/>
    <p:sldId id="259" r:id="rId6"/>
    <p:sldId id="300" r:id="rId7"/>
    <p:sldId id="260" r:id="rId8"/>
    <p:sldId id="261" r:id="rId9"/>
    <p:sldId id="262" r:id="rId10"/>
    <p:sldId id="301" r:id="rId11"/>
    <p:sldId id="302" r:id="rId12"/>
    <p:sldId id="263" r:id="rId13"/>
    <p:sldId id="264" r:id="rId14"/>
    <p:sldId id="331" r:id="rId15"/>
    <p:sldId id="332" r:id="rId16"/>
    <p:sldId id="333" r:id="rId17"/>
    <p:sldId id="334" r:id="rId18"/>
    <p:sldId id="324" r:id="rId19"/>
    <p:sldId id="325" r:id="rId20"/>
    <p:sldId id="326" r:id="rId21"/>
    <p:sldId id="327" r:id="rId22"/>
    <p:sldId id="328" r:id="rId23"/>
    <p:sldId id="329" r:id="rId24"/>
    <p:sldId id="315" r:id="rId25"/>
    <p:sldId id="330" r:id="rId26"/>
    <p:sldId id="316" r:id="rId27"/>
    <p:sldId id="322" r:id="rId28"/>
    <p:sldId id="317" r:id="rId29"/>
    <p:sldId id="318" r:id="rId30"/>
    <p:sldId id="319" r:id="rId31"/>
    <p:sldId id="320" r:id="rId32"/>
    <p:sldId id="321" r:id="rId33"/>
    <p:sldId id="311" r:id="rId34"/>
    <p:sldId id="314" r:id="rId35"/>
    <p:sldId id="312" r:id="rId36"/>
    <p:sldId id="313" r:id="rId37"/>
    <p:sldId id="303" r:id="rId38"/>
    <p:sldId id="304" r:id="rId39"/>
    <p:sldId id="305" r:id="rId40"/>
    <p:sldId id="307" r:id="rId41"/>
    <p:sldId id="308" r:id="rId42"/>
    <p:sldId id="309" r:id="rId43"/>
    <p:sldId id="310" r:id="rId44"/>
    <p:sldId id="265" r:id="rId45"/>
    <p:sldId id="294" r:id="rId46"/>
    <p:sldId id="295" r:id="rId47"/>
    <p:sldId id="306" r:id="rId48"/>
    <p:sldId id="296" r:id="rId49"/>
    <p:sldId id="297" r:id="rId50"/>
    <p:sldId id="298" r:id="rId51"/>
    <p:sldId id="288" r:id="rId52"/>
    <p:sldId id="289" r:id="rId53"/>
    <p:sldId id="290" r:id="rId54"/>
    <p:sldId id="323" r:id="rId55"/>
    <p:sldId id="291" r:id="rId56"/>
    <p:sldId id="292" r:id="rId57"/>
    <p:sldId id="293" r:id="rId58"/>
    <p:sldId id="284" r:id="rId59"/>
    <p:sldId id="285" r:id="rId60"/>
    <p:sldId id="286" r:id="rId61"/>
    <p:sldId id="287" r:id="rId62"/>
    <p:sldId id="279" r:id="rId63"/>
    <p:sldId id="280" r:id="rId64"/>
    <p:sldId id="281" r:id="rId65"/>
    <p:sldId id="282" r:id="rId66"/>
    <p:sldId id="283" r:id="rId67"/>
    <p:sldId id="272" r:id="rId68"/>
    <p:sldId id="335" r:id="rId69"/>
    <p:sldId id="273" r:id="rId70"/>
    <p:sldId id="274" r:id="rId71"/>
    <p:sldId id="336" r:id="rId72"/>
    <p:sldId id="275" r:id="rId73"/>
    <p:sldId id="278" r:id="rId74"/>
    <p:sldId id="276" r:id="rId75"/>
    <p:sldId id="266" r:id="rId76"/>
    <p:sldId id="277" r:id="rId77"/>
    <p:sldId id="267" r:id="rId78"/>
    <p:sldId id="268" r:id="rId79"/>
    <p:sldId id="269" r:id="rId80"/>
    <p:sldId id="270" r:id="rId81"/>
    <p:sldId id="271" r:id="rId82"/>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022" autoAdjust="0"/>
    <p:restoredTop sz="94434" autoAdjust="0"/>
  </p:normalViewPr>
  <p:slideViewPr>
    <p:cSldViewPr snapToGrid="0">
      <p:cViewPr varScale="1">
        <p:scale>
          <a:sx n="65" d="100"/>
          <a:sy n="65" d="100"/>
        </p:scale>
        <p:origin x="96" y="186"/>
      </p:cViewPr>
      <p:guideLst/>
    </p:cSldViewPr>
  </p:slideViewPr>
  <p:outlineViewPr>
    <p:cViewPr>
      <p:scale>
        <a:sx n="33" d="100"/>
        <a:sy n="33" d="100"/>
      </p:scale>
      <p:origin x="0" y="-772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viewProps" Target="view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CE03BBA-9A3D-4406-BB1B-E33CB229E0DC}"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24552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E03BBA-9A3D-4406-BB1B-E33CB229E0DC}"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358486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E03BBA-9A3D-4406-BB1B-E33CB229E0DC}"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566334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E03BBA-9A3D-4406-BB1B-E33CB229E0DC}"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114774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E03BBA-9A3D-4406-BB1B-E33CB229E0DC}" type="datetimeFigureOut">
              <a:rPr lang="fa-IR" smtClean="0"/>
              <a:t>03/09/1446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1479362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CE03BBA-9A3D-4406-BB1B-E33CB229E0DC}"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4226392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CE03BBA-9A3D-4406-BB1B-E33CB229E0DC}" type="datetimeFigureOut">
              <a:rPr lang="fa-IR" smtClean="0"/>
              <a:t>03/09/1446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28786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CE03BBA-9A3D-4406-BB1B-E33CB229E0DC}" type="datetimeFigureOut">
              <a:rPr lang="fa-IR" smtClean="0"/>
              <a:t>03/09/1446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937983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E03BBA-9A3D-4406-BB1B-E33CB229E0DC}" type="datetimeFigureOut">
              <a:rPr lang="fa-IR" smtClean="0"/>
              <a:t>03/09/1446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18441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03BBA-9A3D-4406-BB1B-E33CB229E0DC}"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348998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E03BBA-9A3D-4406-BB1B-E33CB229E0DC}" type="datetimeFigureOut">
              <a:rPr lang="fa-IR" smtClean="0"/>
              <a:t>03/09/1446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40D4F5D-B556-4373-AD20-6BDA66036956}" type="slidenum">
              <a:rPr lang="fa-IR" smtClean="0"/>
              <a:t>‹#›</a:t>
            </a:fld>
            <a:endParaRPr lang="fa-IR"/>
          </a:p>
        </p:txBody>
      </p:sp>
    </p:spTree>
    <p:extLst>
      <p:ext uri="{BB962C8B-B14F-4D97-AF65-F5344CB8AC3E}">
        <p14:creationId xmlns:p14="http://schemas.microsoft.com/office/powerpoint/2010/main" val="4072204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CE03BBA-9A3D-4406-BB1B-E33CB229E0DC}" type="datetimeFigureOut">
              <a:rPr lang="fa-IR" smtClean="0"/>
              <a:t>03/09/1446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40D4F5D-B556-4373-AD20-6BDA66036956}" type="slidenum">
              <a:rPr lang="fa-IR" smtClean="0"/>
              <a:t>‹#›</a:t>
            </a:fld>
            <a:endParaRPr lang="fa-IR"/>
          </a:p>
        </p:txBody>
      </p:sp>
    </p:spTree>
    <p:extLst>
      <p:ext uri="{BB962C8B-B14F-4D97-AF65-F5344CB8AC3E}">
        <p14:creationId xmlns:p14="http://schemas.microsoft.com/office/powerpoint/2010/main" val="3707272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smtClean="0">
                <a:solidFill>
                  <a:srgbClr val="FF0000"/>
                </a:solidFill>
                <a:cs typeface="B Nazanin" panose="00000400000000000000" pitchFamily="2" charset="-78"/>
              </a:rPr>
              <a:t>عنوان مقاله: </a:t>
            </a:r>
            <a:r>
              <a:rPr lang="fa-IR" smtClean="0">
                <a:cs typeface="B Nazanin" panose="00000400000000000000" pitchFamily="2" charset="-78"/>
              </a:rPr>
              <a:t>تئاتر سیاسی در الجزایر</a:t>
            </a:r>
            <a:endParaRPr lang="fa-IR">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قطب الدین صادقی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هنر، </a:t>
            </a:r>
            <a:r>
              <a:rPr lang="fa-IR">
                <a:cs typeface="B Nazanin" panose="00000400000000000000" pitchFamily="2" charset="-78"/>
              </a:rPr>
              <a:t>زمستان ۱۳۷۳ شماره </a:t>
            </a:r>
            <a:r>
              <a:rPr lang="fa-IR" smtClean="0">
                <a:cs typeface="B Nazanin" panose="00000400000000000000" pitchFamily="2" charset="-78"/>
              </a:rPr>
              <a:t>۲۷</a:t>
            </a:r>
          </a:p>
          <a:p>
            <a:r>
              <a:rPr lang="fa-IR" smtClean="0">
                <a:cs typeface="B Nazanin" panose="00000400000000000000" pitchFamily="2" charset="-78"/>
              </a:rPr>
              <a:t>صص 193-206</a:t>
            </a:r>
            <a:endParaRPr lang="fa-IR">
              <a:cs typeface="B Nazanin" panose="00000400000000000000" pitchFamily="2" charset="-78"/>
            </a:endParaRPr>
          </a:p>
        </p:txBody>
      </p:sp>
    </p:spTree>
    <p:extLst>
      <p:ext uri="{BB962C8B-B14F-4D97-AF65-F5344CB8AC3E}">
        <p14:creationId xmlns:p14="http://schemas.microsoft.com/office/powerpoint/2010/main" val="2173334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4- کشوری است که صاحب زبان یگانه ای نیست، چون به نحوی غم انگیز مردم و اهل فن و فرهنگ الجزایر بین چند زبان فرانسه، کابیل، بربر، عربی محلی و عربی کلاسیک سرگردان مانده اند. تا چند سال پیش از این کسی نمی دانست بالاخره باید با کدام زبان خود را بیان کند. از همه بدتر آن که هیچ منطقه ای از زبان و گویش منطقه دیگر اطلاعی درست نداشت، چندان که حتی از عهده عربی محلی هم کاری بر نمی آمد زیرا عربی محلی به چندگویش داخلی کوچک تر تفکیک شده بود و آن ها از ویژگی های درونی زبان هم آگاه نبودند. </a:t>
            </a:r>
          </a:p>
        </p:txBody>
      </p:sp>
    </p:spTree>
    <p:extLst>
      <p:ext uri="{BB962C8B-B14F-4D97-AF65-F5344CB8AC3E}">
        <p14:creationId xmlns:p14="http://schemas.microsoft.com/office/powerpoint/2010/main" val="178912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استعمار </a:t>
            </a:r>
            <a:r>
              <a:rPr lang="fa-IR" smtClean="0">
                <a:cs typeface="B Nazanin" panose="00000400000000000000" pitchFamily="2" charset="-78"/>
              </a:rPr>
              <a:t>فرانسه </a:t>
            </a:r>
            <a:r>
              <a:rPr lang="fa-IR">
                <a:cs typeface="B Nazanin" panose="00000400000000000000" pitchFamily="2" charset="-78"/>
              </a:rPr>
              <a:t>حتی جلوی رشد زبان عربی کلاسیک یا عربی ادبی را هم گرفته بود و بنابراین هم غنای زبان عربی کلاسیک را از دست داده بودند و هم پویایی و قدرت و زنده بودن زبان عربی محلی را، که می توانست در جای خود وقایع روز را به بهترین شکل منعکس کند. </a:t>
            </a:r>
          </a:p>
          <a:p>
            <a:pPr algn="just"/>
            <a:endParaRPr lang="fa-IR">
              <a:cs typeface="B Nazanin" panose="00000400000000000000" pitchFamily="2" charset="-78"/>
            </a:endParaRPr>
          </a:p>
        </p:txBody>
      </p:sp>
      <p:sp>
        <p:nvSpPr>
          <p:cNvPr id="4" name="Flowchart: Alternate Process 3"/>
          <p:cNvSpPr/>
          <p:nvPr/>
        </p:nvSpPr>
        <p:spPr>
          <a:xfrm>
            <a:off x="1297858" y="4011561"/>
            <a:ext cx="2949677" cy="1120878"/>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غنای زبان عربی کلاسیک</a:t>
            </a:r>
            <a:endParaRPr lang="fa-IR"/>
          </a:p>
        </p:txBody>
      </p:sp>
    </p:spTree>
    <p:extLst>
      <p:ext uri="{BB962C8B-B14F-4D97-AF65-F5344CB8AC3E}">
        <p14:creationId xmlns:p14="http://schemas.microsoft.com/office/powerpoint/2010/main" val="2361324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مطلب دیگر این است که (این شاید برای ما قابل فهم نباشد اما برای الجزایری ها چرا) یک جدال درونی و نبرد دایمی بین زبان عربی کلاسیک و زبان عربی محلی وجود داشت. زیرا عده ای عربی کلاسیک را دارای ارزش و قداست می دانستند و عربی محلی را سزاوار تحقیر در حالی که دسته ای دیگر بر این باور بوده و هستند که عرب محلی می تواند فرهنگ کنونی و مردمی را در طول تاریخ پاسداری کند. برهان آن ها این بود که زبان عربی کلاسیک با زندگانی مردم فاصله بسیار دارد و در هیچ لایه ای وارد زندگانی روزمره نشده است و تنها در حد کتاب های کهن، اشعار، احادیث و سنت های قرآنی کاربرد داشته و دارد. </a:t>
            </a:r>
            <a:endParaRPr lang="fa-IR">
              <a:cs typeface="B Nazanin" panose="00000400000000000000" pitchFamily="2" charset="-78"/>
            </a:endParaRPr>
          </a:p>
        </p:txBody>
      </p:sp>
    </p:spTree>
    <p:extLst>
      <p:ext uri="{BB962C8B-B14F-4D97-AF65-F5344CB8AC3E}">
        <p14:creationId xmlns:p14="http://schemas.microsoft.com/office/powerpoint/2010/main" val="3089345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نکته را از آن جهت یادآوری می کنم تا فراموش نشود درباره کشوری گفتگو می کنیم که فرهنگ اصلی آن یک فرهنگ شفاهی است. شفاهی است چون </a:t>
            </a:r>
            <a:r>
              <a:rPr lang="fa-IR" b="1" smtClean="0">
                <a:solidFill>
                  <a:srgbClr val="FF0000"/>
                </a:solidFill>
                <a:cs typeface="B Nazanin" panose="00000400000000000000" pitchFamily="2" charset="-78"/>
              </a:rPr>
              <a:t>در لحظه اعلام استقلال هشتاد درصد مردم الجزایر بی سواد بودند</a:t>
            </a:r>
            <a:r>
              <a:rPr lang="fa-IR" smtClean="0">
                <a:cs typeface="B Nazanin" panose="00000400000000000000" pitchFamily="2" charset="-78"/>
              </a:rPr>
              <a:t>. برای هشتاد درصد بی سواد چه زبانی جز زبان شفاهی باقی می ماند؟ آنان که توانایی خواندن روزنامه، کتاب یا نشریه ندارند و تازه همه بیست درصد باسواد باقی مانده نیز زبان عربی نمی دانستند و اصلا بزرگترین مشکل الجزایر  این بود که استعمار فرانسه در طول 132 سال حاکمیت، تمام فرهنگ و ادب و تفکر این سرزمین را به زبان فرانسه منتقل کرده بود. یعنی الجزایری عرب به زبان فرانسه می نوشت، می اندیشید و می آفرید </a:t>
            </a:r>
            <a:endParaRPr lang="fa-IR">
              <a:cs typeface="B Nazanin" panose="00000400000000000000" pitchFamily="2" charset="-78"/>
            </a:endParaRPr>
          </a:p>
        </p:txBody>
      </p:sp>
      <p:sp>
        <p:nvSpPr>
          <p:cNvPr id="4" name="Flowchart: Alternate Process 3"/>
          <p:cNvSpPr/>
          <p:nvPr/>
        </p:nvSpPr>
        <p:spPr>
          <a:xfrm>
            <a:off x="1637071" y="5088194"/>
            <a:ext cx="3185652" cy="737419"/>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فرهنگ شفاهی</a:t>
            </a:r>
            <a:endParaRPr lang="fa-IR"/>
          </a:p>
        </p:txBody>
      </p:sp>
    </p:spTree>
    <p:extLst>
      <p:ext uri="{BB962C8B-B14F-4D97-AF65-F5344CB8AC3E}">
        <p14:creationId xmlns:p14="http://schemas.microsoft.com/office/powerpoint/2010/main" val="684929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t>هواداران زبان عربی محلی بر این گمان بودند که در چنین شرایط و چارچوبی شاید تنها زبان عربی مردمی است که می تواند اساس هر گونه ارتباط و خلاقیت باشد و لاغیر. </a:t>
            </a:r>
          </a:p>
          <a:p>
            <a:endParaRPr lang="fa-IR"/>
          </a:p>
        </p:txBody>
      </p:sp>
    </p:spTree>
    <p:extLst>
      <p:ext uri="{BB962C8B-B14F-4D97-AF65-F5344CB8AC3E}">
        <p14:creationId xmlns:p14="http://schemas.microsoft.com/office/powerpoint/2010/main" val="3908088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سه دوره تئاتر</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اما درباره تئاتر الجزایر، بگذارید از کاتب یاسین شروع کنم که می گوید: «</a:t>
            </a:r>
            <a:r>
              <a:rPr lang="fa-IR" smtClean="0">
                <a:solidFill>
                  <a:srgbClr val="FF0000"/>
                </a:solidFill>
                <a:cs typeface="B Nazanin" panose="00000400000000000000" pitchFamily="2" charset="-78"/>
              </a:rPr>
              <a:t>الجزایر جهانی است در حال تولد، در جهانی که در حال مردن است</a:t>
            </a:r>
            <a:r>
              <a:rPr lang="fa-IR" smtClean="0">
                <a:cs typeface="B Nazanin" panose="00000400000000000000" pitchFamily="2" charset="-78"/>
              </a:rPr>
              <a:t>» این مردن و زادن یعنی پشت سر گذاشتن سنت ها و بازیافتن ارزش ها در جامعه ای تازه به استقلال رسیده که به هویت ملی و تاریخی خود دوباره دست یافته است. تئاتر الجزایر را از همان آغاز تا امروز یک تئاتر اعتراضی می دانیم، زیرا در هر دوره ای اراده خودش را برای دگرگون کردن جامعه الجزایر اعلام داشته و به نوعی خواسته است تا در تحولات سیاسی و اجتماعی ملت خود دخالت داشته و به نوعی خواسته است تا در تحولات سیاسی و اجتماعی ملت خود دخالت داشته باشد. برای این که بحث را با ساختار روشن تری دنبال کنیم بهتر آن است تئاتر الجزایر را به سه دوره مجزا تقسیم کنیم:  </a:t>
            </a:r>
            <a:endParaRPr lang="fa-IR">
              <a:cs typeface="B Nazanin" panose="00000400000000000000" pitchFamily="2" charset="-78"/>
            </a:endParaRPr>
          </a:p>
        </p:txBody>
      </p:sp>
    </p:spTree>
    <p:extLst>
      <p:ext uri="{BB962C8B-B14F-4D97-AF65-F5344CB8AC3E}">
        <p14:creationId xmlns:p14="http://schemas.microsoft.com/office/powerpoint/2010/main" val="1118075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solidFill>
                  <a:srgbClr val="FF0000"/>
                </a:solidFill>
                <a:cs typeface="B Nazanin" panose="00000400000000000000" pitchFamily="2" charset="-78"/>
              </a:rPr>
              <a:t>الف- تئاتر مردمی </a:t>
            </a:r>
            <a:r>
              <a:rPr lang="fa-IR" smtClean="0">
                <a:cs typeface="B Nazanin" panose="00000400000000000000" pitchFamily="2" charset="-78"/>
              </a:rPr>
              <a:t>با گرایش عربی تا 1954</a:t>
            </a:r>
          </a:p>
          <a:p>
            <a:r>
              <a:rPr lang="fa-IR" smtClean="0">
                <a:solidFill>
                  <a:srgbClr val="FF0000"/>
                </a:solidFill>
                <a:cs typeface="B Nazanin" panose="00000400000000000000" pitchFamily="2" charset="-78"/>
              </a:rPr>
              <a:t>ب- تئاتر دولتی، </a:t>
            </a:r>
            <a:r>
              <a:rPr lang="fa-IR" smtClean="0">
                <a:cs typeface="B Nazanin" panose="00000400000000000000" pitchFamily="2" charset="-78"/>
              </a:rPr>
              <a:t>که رژیم سوسیالیست اسلامی (اصطلاح دقیقا از خود الجزایری ها است و از ما نیست) الجزایر بعد از استقلال خواست به عنوان وسیله ارشاد و هدایت مدرم در زمینه های سیاسی و اجتماعی به کار گیرد. </a:t>
            </a:r>
          </a:p>
          <a:p>
            <a:r>
              <a:rPr lang="fa-IR" smtClean="0">
                <a:solidFill>
                  <a:srgbClr val="FF0000"/>
                </a:solidFill>
                <a:cs typeface="B Nazanin" panose="00000400000000000000" pitchFamily="2" charset="-78"/>
              </a:rPr>
              <a:t>ج- تئاتر معترض یا انتقادی</a:t>
            </a:r>
          </a:p>
          <a:p>
            <a:endParaRPr lang="fa-IR"/>
          </a:p>
        </p:txBody>
      </p:sp>
    </p:spTree>
    <p:extLst>
      <p:ext uri="{BB962C8B-B14F-4D97-AF65-F5344CB8AC3E}">
        <p14:creationId xmlns:p14="http://schemas.microsoft.com/office/powerpoint/2010/main" val="2829786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تئاتر مردمی با گویش عربی تا 1954</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پیش از پرداختن به تئاتر مردمی با گویش عربی تا 1954 می خواهم ابتدا نکته ای را یادآوری کنم و آن این است که تئاتر در بهترین تعریف خود جوهری پرومته وار دارد. پرومته قهرمان اساطیری یونان، کسی که مظهر رد و اعتراض و فردانیت و ایستادگی است، برای ربودن آتش مقدس از آسمان و هبه کردن آن به انسان ها، با </a:t>
            </a:r>
            <a:r>
              <a:rPr lang="fa-IR">
                <a:cs typeface="B Nazanin" panose="00000400000000000000" pitchFamily="2" charset="-78"/>
              </a:rPr>
              <a:t>شهامت به ایزدان المپ «نه» گفت و با درگیر کردن خود، به تعبیری دیالوگ یا گفتگوی نمایشی از کردار از آغاز شد. </a:t>
            </a:r>
          </a:p>
        </p:txBody>
      </p:sp>
      <p:sp>
        <p:nvSpPr>
          <p:cNvPr id="4" name="Flowchart: Process 3"/>
          <p:cNvSpPr/>
          <p:nvPr/>
        </p:nvSpPr>
        <p:spPr>
          <a:xfrm>
            <a:off x="1310185" y="4326340"/>
            <a:ext cx="2224585" cy="1187356"/>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ایزدان المپ</a:t>
            </a:r>
            <a:endParaRPr lang="fa-IR"/>
          </a:p>
        </p:txBody>
      </p:sp>
    </p:spTree>
    <p:extLst>
      <p:ext uri="{BB962C8B-B14F-4D97-AF65-F5344CB8AC3E}">
        <p14:creationId xmlns:p14="http://schemas.microsoft.com/office/powerpoint/2010/main" val="862127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a:t>
            </a:r>
            <a:r>
              <a:rPr lang="fa-IR" smtClean="0">
                <a:cs typeface="B Nazanin" panose="00000400000000000000" pitchFamily="2" charset="-78"/>
              </a:rPr>
              <a:t>جوهر تئاتر را اساسا «درگیری» می دانند. درام غربی یا درام کلاسیک در بهترین شکل خود درام آزادی انسان، درام اعلام فردانیت و ایستادگی یک تن در برابر تن دیگر، ایستادن  یک تن در برابر یک جمع، با جدل جسمی با جمعی دیگر است. </a:t>
            </a:r>
            <a:endParaRPr lang="fa-IR">
              <a:cs typeface="B Nazanin" panose="00000400000000000000" pitchFamily="2" charset="-78"/>
            </a:endParaRPr>
          </a:p>
        </p:txBody>
      </p:sp>
      <p:sp>
        <p:nvSpPr>
          <p:cNvPr id="4" name="Flowchart: Alternate Process 3"/>
          <p:cNvSpPr/>
          <p:nvPr/>
        </p:nvSpPr>
        <p:spPr>
          <a:xfrm>
            <a:off x="1209368" y="4247535"/>
            <a:ext cx="2300748" cy="112087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اعلام فردانیت و ایستادگی</a:t>
            </a:r>
            <a:endParaRPr lang="fa-IR"/>
          </a:p>
        </p:txBody>
      </p:sp>
    </p:spTree>
    <p:extLst>
      <p:ext uri="{BB962C8B-B14F-4D97-AF65-F5344CB8AC3E}">
        <p14:creationId xmlns:p14="http://schemas.microsoft.com/office/powerpoint/2010/main" val="713808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فرهنگی استعماری و نداشتن استقلال طول تاریخ، این مفاهیم چگونه ممکن است در فرهنگ الجزایر جا افتاده باشد؟ از طرف دیگر با آمدن اروپاییان به خاک الجزایر، از همان آغاز با آمدن اروپاییان به خاک الجزایر، از همان آغاز تئاتر امتیاز فرهنگی و سرگرمی رسمی آنان به حساب آمد، و به جز معدودی تحصیل کرده و آنان به زبان فرانسه، سایر الجزایریان از وجود ضرورت و ماهیت چنین هنری بی اطلاع بودند و تصور درستی از آن نداشتند. از سوی دیگر باید گفت که در تمام سرزمین های اسلامی </a:t>
            </a:r>
            <a:r>
              <a:rPr lang="fa-IR" b="1" smtClean="0">
                <a:solidFill>
                  <a:srgbClr val="FF0000"/>
                </a:solidFill>
                <a:cs typeface="B Nazanin" panose="00000400000000000000" pitchFamily="2" charset="-78"/>
              </a:rPr>
              <a:t>تنها دو شکل نمایشی </a:t>
            </a:r>
            <a:r>
              <a:rPr lang="fa-IR" smtClean="0">
                <a:cs typeface="B Nazanin" panose="00000400000000000000" pitchFamily="2" charset="-78"/>
              </a:rPr>
              <a:t>وجود داشت: </a:t>
            </a:r>
            <a:r>
              <a:rPr lang="fa-IR" b="1" smtClean="0">
                <a:solidFill>
                  <a:srgbClr val="FF0000"/>
                </a:solidFill>
                <a:cs typeface="B Nazanin" panose="00000400000000000000" pitchFamily="2" charset="-78"/>
              </a:rPr>
              <a:t>1- قره گز ترکی 2- تعزیه ایرانی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44885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الجزایر کشوری است مدیترانه ای، با مساحتی در حدود 1376400 کیلومتر مربع و از پهناورترین کشورهای آفریقای شمالی، جمعیتش بر طبق آخرین براوردها 18 میلیون نفر است و هم مرز با مراکش، موریتانی، صحرا ، تونس و نیجریه است. زبان رسمی الجزایر عربی است و از نظر تاریخی کشوری است که قدمت آن به آخرین سده هزاره دوم پیش از میلاد مسیح می رسد. الجزایر در طول تاریخ همواره مورد هجوم بیگانگان و از حمله دولت فینیقیه، کارتاژ، روم و بعدها ترک ها و فرانسوی ها بوده است. </a:t>
            </a:r>
            <a:endParaRPr lang="fa-IR">
              <a:cs typeface="B Nazanin" panose="00000400000000000000" pitchFamily="2" charset="-78"/>
            </a:endParaRPr>
          </a:p>
        </p:txBody>
      </p:sp>
      <p:sp>
        <p:nvSpPr>
          <p:cNvPr id="4" name="Flowchart: Process 3"/>
          <p:cNvSpPr/>
          <p:nvPr/>
        </p:nvSpPr>
        <p:spPr>
          <a:xfrm>
            <a:off x="1146412" y="4667534"/>
            <a:ext cx="2511188" cy="859809"/>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ترک ها و فرانسوی ها</a:t>
            </a:r>
            <a:endParaRPr lang="fa-IR"/>
          </a:p>
        </p:txBody>
      </p:sp>
      <p:sp>
        <p:nvSpPr>
          <p:cNvPr id="5" name="Flowchart: Alternate Process 4"/>
          <p:cNvSpPr/>
          <p:nvPr/>
        </p:nvSpPr>
        <p:spPr>
          <a:xfrm>
            <a:off x="4612943" y="4421875"/>
            <a:ext cx="2825087" cy="129653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فینیقیه، کارتاژ، روم</a:t>
            </a:r>
            <a:endParaRPr lang="fa-IR"/>
          </a:p>
        </p:txBody>
      </p:sp>
    </p:spTree>
    <p:extLst>
      <p:ext uri="{BB962C8B-B14F-4D97-AF65-F5344CB8AC3E}">
        <p14:creationId xmlns:p14="http://schemas.microsoft.com/office/powerpoint/2010/main" val="33288481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نمایش کمیک و عروسکی قره گز ترکی اصلا ریشه در تمدن و فرهنگ بیزانسی دارد و بعد ها که </a:t>
            </a:r>
            <a:r>
              <a:rPr lang="fa-IR" b="1" smtClean="0">
                <a:solidFill>
                  <a:srgbClr val="FF0000"/>
                </a:solidFill>
                <a:cs typeface="B Nazanin" panose="00000400000000000000" pitchFamily="2" charset="-78"/>
              </a:rPr>
              <a:t>ترک های سلجوقی آسیای صغیر </a:t>
            </a:r>
            <a:r>
              <a:rPr lang="fa-IR" smtClean="0">
                <a:cs typeface="B Nazanin" panose="00000400000000000000" pitchFamily="2" charset="-78"/>
              </a:rPr>
              <a:t>را گرفتند و امپراطوری عثمانی را تشکل دادند این شکل نمایش در ان جا پا گرفت و از طریق آن ها که برادرانه همه کشورهای مسلمان را فتح کرده و تا فلسطین و مصر و الجزایر را مستعمره خود کرده بودند، این شکل نمایشی در تمام سرزمین های اسلامی نفوذ پیدا کرد. شکل دوم نمونه بی نظیر و درخشان فرهنگ ایرانی است که باید گفت یکی از کامل ترین زبان های نمایش در تمام فرهنگ های بشری است. بدون تردید سابقه و فرهنگ باستانی ایران و نیز اعتقادات شیعه در شکل گیری آن بسیار موثر بوده اند. </a:t>
            </a:r>
            <a:endParaRPr lang="fa-IR">
              <a:cs typeface="B Nazanin" panose="00000400000000000000" pitchFamily="2" charset="-78"/>
            </a:endParaRPr>
          </a:p>
        </p:txBody>
      </p:sp>
    </p:spTree>
    <p:extLst>
      <p:ext uri="{BB962C8B-B14F-4D97-AF65-F5344CB8AC3E}">
        <p14:creationId xmlns:p14="http://schemas.microsoft.com/office/powerpoint/2010/main" val="1780679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بنابراین بجز این دو، و پاره ای خود نمایش های میدانی دیگر، کشورهای اسلامی هیچ نوع شکل نمایشی کمال یافته  دیگری در تاریخ خود نمی شناسند. از آن گذشته خلق و اجرای تعزیه، به دلیل ویژگی های مذهبی، محدود به ایران بوده است و در سایر جاها از جمله الجزایر، قره گز هم توسط فرهنگ رسمی بی رحمانه انکار می شد. فرهنگ رسمی آن را به جانب رانده بود و به رسمیت نمی شناخت. </a:t>
            </a:r>
            <a:endParaRPr lang="fa-IR">
              <a:cs typeface="B Nazanin" panose="00000400000000000000" pitchFamily="2" charset="-78"/>
            </a:endParaRPr>
          </a:p>
        </p:txBody>
      </p:sp>
    </p:spTree>
    <p:extLst>
      <p:ext uri="{BB962C8B-B14F-4D97-AF65-F5344CB8AC3E}">
        <p14:creationId xmlns:p14="http://schemas.microsoft.com/office/powerpoint/2010/main" val="3724089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زیرا با طنز ها جسارت ها و شوخی هایش که افشا کننده نابرابری ها و بی عدالتی ها بود اندک اندک غیر قابل  تحمل می نمود. این بود که آن را نیز در الجزایر به سال 1843 ممنوع اعلام کردند. یعنی زمانی که فرانسوی ها دیدند چندان طنز گزنده ای در قره گز هست که می تواند اراده توده های مردم را به گونه ای روشن برانگیزاند و مردم آن مظهر پایداری و در واقع شهامت و جسارت خود می دانند، آن را هم ممنون گردند. تاکید بر این مطلب بیش تر از آن رو است که اولین بازیگران الجزایری الهام و ذوق هنری خود  را از شکل نمایش عروسکی قره گز به دست آوردند. </a:t>
            </a:r>
            <a:endParaRPr lang="fa-IR">
              <a:cs typeface="B Nazanin" panose="00000400000000000000" pitchFamily="2" charset="-78"/>
            </a:endParaRPr>
          </a:p>
        </p:txBody>
      </p:sp>
      <p:sp>
        <p:nvSpPr>
          <p:cNvPr id="4" name="Flowchart: Alternate Process 3"/>
          <p:cNvSpPr/>
          <p:nvPr/>
        </p:nvSpPr>
        <p:spPr>
          <a:xfrm>
            <a:off x="1201003" y="4722125"/>
            <a:ext cx="3616657" cy="109182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افشا کننده نابرابری ها و بی عدالتی ها</a:t>
            </a:r>
            <a:endParaRPr lang="fa-IR"/>
          </a:p>
        </p:txBody>
      </p:sp>
    </p:spTree>
    <p:extLst>
      <p:ext uri="{BB962C8B-B14F-4D97-AF65-F5344CB8AC3E}">
        <p14:creationId xmlns:p14="http://schemas.microsoft.com/office/powerpoint/2010/main" val="26058323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علاوه بر این دو نوع نمایش البته در مدارسی که فرانسوی ها تاسیس کرده بودند، نمایش های اروپایی ساده ای با بار انتقادی برای شاگردان و اولیا و آموزگاران و فرنگیان به اجرا در آمد که برخی از آن ها به گویش عرب الجزایری بود. اما در کل زیاد جدی نیست. پیش تر سرگرمی های مدرسه ای مختصر و محدودی است که در چارچوب محیط خود زندانی است. اتفاق بزرگی که در این سال ها روی می دهد این است که یک گروه تئاتر مصری به الجزایر سفر می کند و نمایشی به اجرا در می آورد که کم ترین تاثیر آن به جای گذاشتن شوق غریبی در اهل فن و فرهنگ دوستان الجزایری برای خلق  نمایش به زبان عربی است. </a:t>
            </a:r>
            <a:endParaRPr lang="fa-IR">
              <a:cs typeface="B Nazanin" panose="00000400000000000000" pitchFamily="2" charset="-78"/>
            </a:endParaRPr>
          </a:p>
        </p:txBody>
      </p:sp>
    </p:spTree>
    <p:extLst>
      <p:ext uri="{BB962C8B-B14F-4D97-AF65-F5344CB8AC3E}">
        <p14:creationId xmlns:p14="http://schemas.microsoft.com/office/powerpoint/2010/main" val="26075271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پس از دیدن کار این گروه مردی مستعد، «</a:t>
            </a:r>
            <a:r>
              <a:rPr lang="fa-IR">
                <a:solidFill>
                  <a:srgbClr val="FF0000"/>
                </a:solidFill>
                <a:cs typeface="B Nazanin" panose="00000400000000000000" pitchFamily="2" charset="-78"/>
              </a:rPr>
              <a:t>ال علو</a:t>
            </a:r>
            <a:r>
              <a:rPr lang="fa-IR">
                <a:cs typeface="B Nazanin" panose="00000400000000000000" pitchFamily="2" charset="-78"/>
              </a:rPr>
              <a:t>» نمایشی به نام «</a:t>
            </a:r>
            <a:r>
              <a:rPr lang="fa-IR">
                <a:solidFill>
                  <a:srgbClr val="FF0000"/>
                </a:solidFill>
                <a:cs typeface="B Nazanin" panose="00000400000000000000" pitchFamily="2" charset="-78"/>
              </a:rPr>
              <a:t>حجی</a:t>
            </a:r>
            <a:r>
              <a:rPr lang="fa-IR">
                <a:cs typeface="B Nazanin" panose="00000400000000000000" pitchFamily="2" charset="-78"/>
              </a:rPr>
              <a:t>» می نویسد با الهام از این دلقک مشهور که در فرهنگ مردمی عرب معادل ملانصرالدین خود ماست و مظهر طنز ها، حساسیت ها و انتقاد توده های مردم از همه ارزش های حاکم بر جامعه، این نمایش که به زبان محلی عربی الجزایر نوشته و اجرا شد، توفیق بسیار به همراه </a:t>
            </a:r>
            <a:r>
              <a:rPr lang="fa-IR" smtClean="0">
                <a:cs typeface="B Nazanin" panose="00000400000000000000" pitchFamily="2" charset="-78"/>
              </a:rPr>
              <a:t>داشت</a:t>
            </a:r>
            <a:endParaRPr lang="fa-IR">
              <a:cs typeface="B Nazanin" panose="00000400000000000000" pitchFamily="2" charset="-78"/>
            </a:endParaRPr>
          </a:p>
        </p:txBody>
      </p:sp>
    </p:spTree>
    <p:extLst>
      <p:ext uri="{BB962C8B-B14F-4D97-AF65-F5344CB8AC3E}">
        <p14:creationId xmlns:p14="http://schemas.microsoft.com/office/powerpoint/2010/main" val="32394740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و به عنوان نخستین الجزایر توانست آغاز گر یک تئاتر ملی و بسیار وسیع باشد و به گونه ای قاطع همه شکل های سخیف تر و شبه فرهنگی آن را به عقب راند. در این دوره بدبختانه سرگرمی های مردمی در آفریقای شمالی بسیار سخیف و محدود بودند. شاید جالب توجه باشد اگر بگوییم که سرگرمی های بزرگ و عمومی مردم الجزایر به جز قره گز ترکی یا «</a:t>
            </a:r>
            <a:r>
              <a:rPr lang="fa-IR">
                <a:solidFill>
                  <a:srgbClr val="FF0000"/>
                </a:solidFill>
                <a:cs typeface="B Nazanin" panose="00000400000000000000" pitchFamily="2" charset="-78"/>
              </a:rPr>
              <a:t>تام تام</a:t>
            </a:r>
            <a:r>
              <a:rPr lang="fa-IR">
                <a:cs typeface="B Nazanin" panose="00000400000000000000" pitchFamily="2" charset="-78"/>
              </a:rPr>
              <a:t>» آفریقایی بود یا «</a:t>
            </a:r>
            <a:r>
              <a:rPr lang="fa-IR">
                <a:solidFill>
                  <a:srgbClr val="FF0000"/>
                </a:solidFill>
                <a:cs typeface="B Nazanin" panose="00000400000000000000" pitchFamily="2" charset="-78"/>
              </a:rPr>
              <a:t>رقص شکم</a:t>
            </a:r>
            <a:r>
              <a:rPr lang="fa-IR">
                <a:cs typeface="B Nazanin" panose="00000400000000000000" pitchFamily="2" charset="-78"/>
              </a:rPr>
              <a:t>»</a:t>
            </a:r>
            <a:endParaRPr lang="fa-IR"/>
          </a:p>
        </p:txBody>
      </p:sp>
    </p:spTree>
    <p:extLst>
      <p:ext uri="{BB962C8B-B14F-4D97-AF65-F5344CB8AC3E}">
        <p14:creationId xmlns:p14="http://schemas.microsoft.com/office/powerpoint/2010/main" val="1181265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گرچه با «</a:t>
            </a:r>
            <a:r>
              <a:rPr lang="fa-IR" smtClean="0">
                <a:solidFill>
                  <a:srgbClr val="FF0000"/>
                </a:solidFill>
                <a:cs typeface="B Nazanin" panose="00000400000000000000" pitchFamily="2" charset="-78"/>
              </a:rPr>
              <a:t>حجی</a:t>
            </a:r>
            <a:r>
              <a:rPr lang="fa-IR" smtClean="0">
                <a:cs typeface="B Nazanin" panose="00000400000000000000" pitchFamily="2" charset="-78"/>
              </a:rPr>
              <a:t>» یک تئاتر مردمی جذاب و پر از طنز در کنار این سرگرمی های سبک پا به عرصه هستی می گذارند، اما تولد واقعی تئاتر الجزایر با بیدار شدن احساسات ملی گرایانه پس از پایان جنگ جانی اول و به هنگام سقوط ارزش های سنتی- استعمار است که فرا می رسد. اولین گروه تئاتر الجزایر در سال 1921 با این فکر که تئاتر برای یک جامعه بیدار و انقلابی در حکم یک نیاز حیاتی است، به وجود آمد. گروه چند تحصیل کرده و با عنوان «</a:t>
            </a:r>
            <a:r>
              <a:rPr lang="fa-IR" smtClean="0">
                <a:solidFill>
                  <a:srgbClr val="FF0000"/>
                </a:solidFill>
                <a:cs typeface="B Nazanin" panose="00000400000000000000" pitchFamily="2" charset="-78"/>
              </a:rPr>
              <a:t>المطربیه</a:t>
            </a:r>
            <a:r>
              <a:rPr lang="fa-IR" smtClean="0">
                <a:cs typeface="B Nazanin" panose="00000400000000000000" pitchFamily="2" charset="-78"/>
              </a:rPr>
              <a:t>» به وجود می آید و هدف خود را آموزش توده های مردم می دانند و زبان عربی کلاسیک ادبی را به کار می برند. </a:t>
            </a:r>
            <a:endParaRPr lang="fa-IR">
              <a:cs typeface="B Nazanin" panose="00000400000000000000" pitchFamily="2" charset="-78"/>
            </a:endParaRPr>
          </a:p>
        </p:txBody>
      </p:sp>
      <p:sp>
        <p:nvSpPr>
          <p:cNvPr id="4" name="Flowchart: Alternate Process 3"/>
          <p:cNvSpPr/>
          <p:nvPr/>
        </p:nvSpPr>
        <p:spPr>
          <a:xfrm>
            <a:off x="838200" y="4572000"/>
            <a:ext cx="3967316" cy="98814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rgbClr val="FF0000"/>
                </a:solidFill>
                <a:cs typeface="B Nazanin" panose="00000400000000000000" pitchFamily="2" charset="-78"/>
              </a:rPr>
              <a:t>بیدار شدن احساسات ملی گرایانه</a:t>
            </a:r>
            <a:endParaRPr lang="fa-IR">
              <a:solidFill>
                <a:srgbClr val="FF0000"/>
              </a:solidFill>
            </a:endParaRPr>
          </a:p>
        </p:txBody>
      </p:sp>
    </p:spTree>
    <p:extLst>
      <p:ext uri="{BB962C8B-B14F-4D97-AF65-F5344CB8AC3E}">
        <p14:creationId xmlns:p14="http://schemas.microsoft.com/office/powerpoint/2010/main" val="2746984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قصد آن ها هم چنین این</a:t>
            </a:r>
            <a:r>
              <a:rPr lang="en-US">
                <a:cs typeface="B Nazanin" panose="00000400000000000000" pitchFamily="2" charset="-78"/>
              </a:rPr>
              <a:t> </a:t>
            </a:r>
            <a:r>
              <a:rPr lang="fa-IR">
                <a:cs typeface="B Nazanin" panose="00000400000000000000" pitchFamily="2" charset="-78"/>
              </a:rPr>
              <a:t>بود که حوادث تاریخی را نشان دهند، زیرا در جست و جوی هویت ملی و تاریخی خود بردند. افراد بازیگری که در این گروه کار می کردند. به جز مسلمانان، مسیحی و یهودی هم بودند و اولین زنی که بر صحنه حاضر شد «</a:t>
            </a:r>
            <a:r>
              <a:rPr lang="fa-IR">
                <a:solidFill>
                  <a:srgbClr val="FF0000"/>
                </a:solidFill>
                <a:cs typeface="B Nazanin" panose="00000400000000000000" pitchFamily="2" charset="-78"/>
              </a:rPr>
              <a:t>ماری سوسان</a:t>
            </a:r>
            <a:r>
              <a:rPr lang="fa-IR">
                <a:cs typeface="B Nazanin" panose="00000400000000000000" pitchFamily="2" charset="-78"/>
              </a:rPr>
              <a:t>» کلیمی بود که پس از او بانویی مسلمان به نام «</a:t>
            </a:r>
            <a:r>
              <a:rPr lang="fa-IR">
                <a:solidFill>
                  <a:srgbClr val="FF0000"/>
                </a:solidFill>
                <a:cs typeface="B Nazanin" panose="00000400000000000000" pitchFamily="2" charset="-78"/>
              </a:rPr>
              <a:t>کلثوم</a:t>
            </a:r>
            <a:r>
              <a:rPr lang="fa-IR">
                <a:cs typeface="B Nazanin" panose="00000400000000000000" pitchFamily="2" charset="-78"/>
              </a:rPr>
              <a:t>» امد که یکی از بزرگترین بازیگران الجزایر شد. طبیعی است در چنین شرایطی نباید سخن از «</a:t>
            </a:r>
            <a:r>
              <a:rPr lang="fa-IR">
                <a:solidFill>
                  <a:srgbClr val="FF0000"/>
                </a:solidFill>
                <a:cs typeface="B Nazanin" panose="00000400000000000000" pitchFamily="2" charset="-78"/>
              </a:rPr>
              <a:t>آموزش آکادمیک</a:t>
            </a:r>
            <a:r>
              <a:rPr lang="fa-IR">
                <a:cs typeface="B Nazanin" panose="00000400000000000000" pitchFamily="2" charset="-78"/>
              </a:rPr>
              <a:t>» بازیگران به میان اورد. </a:t>
            </a:r>
          </a:p>
          <a:p>
            <a:endParaRPr lang="fa-IR"/>
          </a:p>
        </p:txBody>
      </p:sp>
    </p:spTree>
    <p:extLst>
      <p:ext uri="{BB962C8B-B14F-4D97-AF65-F5344CB8AC3E}">
        <p14:creationId xmlns:p14="http://schemas.microsoft.com/office/powerpoint/2010/main" val="5423229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حقیقت آن است که هیچ کدام از آنان آموزش صحیح و علمی در این رشته ندیده بودند، اما همه فن حریف بودند و قادر به انجام هر کاری: از حرکات موزون و آواز گرفته تا بازی کردن نقش های زنانه. </a:t>
            </a:r>
            <a:endParaRPr lang="fa-IR">
              <a:cs typeface="B Nazanin" panose="00000400000000000000" pitchFamily="2" charset="-78"/>
            </a:endParaRPr>
          </a:p>
        </p:txBody>
      </p:sp>
    </p:spTree>
    <p:extLst>
      <p:ext uri="{BB962C8B-B14F-4D97-AF65-F5344CB8AC3E}">
        <p14:creationId xmlns:p14="http://schemas.microsoft.com/office/powerpoint/2010/main" val="27011533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گام اساسی دیگری که برداشته شد اجرای نمایشی بود با نام «این را دیگر فتح نتوان کرد» که تئاتری بود سیاسی و دارای اندیشه که در 1932 به صحنه رفت. بدون تردید آن را می توان نخستین تئاتر سیاسی الجزایر دانست که نه تنها استعمار الجزایر  بلکه نیرنگ های سیاسی، و شخصیت های شارلاتان به قدرت رسیده محلی را هم افشا می کرد. این نمایش واکنشی سخت برانگیخت. هم از طرف استعمارگران فرانسوی و هم از طرف نیروهای باقیمانده ارتجاعی که سر ستیز با تئاتر روشنگر را داشتند و آن را هنر خطرناکی می دانستند. </a:t>
            </a:r>
            <a:endParaRPr lang="fa-IR">
              <a:cs typeface="B Nazanin" panose="00000400000000000000" pitchFamily="2" charset="-78"/>
            </a:endParaRPr>
          </a:p>
        </p:txBody>
      </p:sp>
      <p:sp>
        <p:nvSpPr>
          <p:cNvPr id="4" name="Flowchart: Alternate Process 3"/>
          <p:cNvSpPr/>
          <p:nvPr/>
        </p:nvSpPr>
        <p:spPr>
          <a:xfrm>
            <a:off x="1238865" y="4527755"/>
            <a:ext cx="3362632" cy="112087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نیروهای باقیمانده ارتجاعی</a:t>
            </a:r>
            <a:endParaRPr lang="fa-IR"/>
          </a:p>
        </p:txBody>
      </p:sp>
    </p:spTree>
    <p:extLst>
      <p:ext uri="{BB962C8B-B14F-4D97-AF65-F5344CB8AC3E}">
        <p14:creationId xmlns:p14="http://schemas.microsoft.com/office/powerpoint/2010/main" val="2562536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استیلای ترک های عثمانی بر الجزایر از اوایل قرن شانزدهم  و فرانسوی ها از 1830 تا 1962 است که به مدت 132 سال الجزایر را مستعمر خود کرده بودند. پیش از این وقایع در الجزایر تمدن بربر ها وجود داشت و </a:t>
            </a:r>
            <a:r>
              <a:rPr lang="fa-IR" sz="3600" smtClean="0">
                <a:solidFill>
                  <a:srgbClr val="FF0000"/>
                </a:solidFill>
                <a:cs typeface="B Nazanin" panose="00000400000000000000" pitchFamily="2" charset="-78"/>
              </a:rPr>
              <a:t>«بِربِر» </a:t>
            </a:r>
            <a:r>
              <a:rPr lang="fa-IR" smtClean="0">
                <a:cs typeface="B Nazanin" panose="00000400000000000000" pitchFamily="2" charset="-78"/>
              </a:rPr>
              <a:t>فرق دارد با</a:t>
            </a:r>
            <a:r>
              <a:rPr lang="fa-IR" sz="3200" b="1" smtClean="0">
                <a:solidFill>
                  <a:srgbClr val="FF0000"/>
                </a:solidFill>
                <a:cs typeface="B Nazanin" panose="00000400000000000000" pitchFamily="2" charset="-78"/>
              </a:rPr>
              <a:t> بَربَر</a:t>
            </a:r>
            <a:r>
              <a:rPr lang="fa-IR" smtClean="0">
                <a:cs typeface="B Nazanin" panose="00000400000000000000" pitchFamily="2" charset="-78"/>
              </a:rPr>
              <a:t>، نامی که رومیان قدیم به همه دشمنان به اصطلاح غیر متمدن خود داده بودند. از این نظر باید گفت الجزایر کشوری بدون هویت و گمشده در قعر تاریخ نیست بلکه کشوری است دارای هویت، فرهنگ و تمدن نشبتا کهن بشری که با فراز و فرودهای تاریخ به مصائب بزرگی گرفتار امده است. </a:t>
            </a:r>
            <a:endParaRPr lang="fa-IR">
              <a:cs typeface="B Nazanin" panose="00000400000000000000" pitchFamily="2" charset="-78"/>
            </a:endParaRPr>
          </a:p>
        </p:txBody>
      </p:sp>
      <p:sp>
        <p:nvSpPr>
          <p:cNvPr id="4" name="Flowchart: Alternate Process 3"/>
          <p:cNvSpPr/>
          <p:nvPr/>
        </p:nvSpPr>
        <p:spPr>
          <a:xfrm>
            <a:off x="838200" y="4645742"/>
            <a:ext cx="3657600" cy="1002890"/>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استیلای ترک های عثمانی</a:t>
            </a:r>
            <a:endParaRPr lang="fa-IR"/>
          </a:p>
        </p:txBody>
      </p:sp>
    </p:spTree>
    <p:extLst>
      <p:ext uri="{BB962C8B-B14F-4D97-AF65-F5344CB8AC3E}">
        <p14:creationId xmlns:p14="http://schemas.microsoft.com/office/powerpoint/2010/main" val="26173908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دو نمایش مردمی و ادبی دارای جوهر انتقادی یکسانی بودند و می خواستند اعتماد به نفس از دست رفته و عزت ملی الجزایری ها را دوباره به تماشاگران نشان دهند. اید مهم ترین گامی که هر دو برداشتند و آنچه که ان ها را برجسته و متمایز می کرد، به کار بردن زبان عربی بود و این آغاز گسترش کار تئاتر در الجزایر است. پس از آن ها است که اقتباس و ترجمه آثار خارجی شدت گرفت با نگاشتن نمایشنامه های دارای مسائل ملی و استقلال گسترش و رونق می یابد. </a:t>
            </a:r>
            <a:endParaRPr lang="fa-IR">
              <a:cs typeface="B Nazanin" panose="00000400000000000000" pitchFamily="2" charset="-78"/>
            </a:endParaRPr>
          </a:p>
        </p:txBody>
      </p:sp>
      <p:sp>
        <p:nvSpPr>
          <p:cNvPr id="4" name="Flowchart: Alternate Process 3"/>
          <p:cNvSpPr/>
          <p:nvPr/>
        </p:nvSpPr>
        <p:spPr>
          <a:xfrm>
            <a:off x="838200" y="4365523"/>
            <a:ext cx="3628103" cy="1091380"/>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اعتماد به نفس از دست رفته</a:t>
            </a:r>
            <a:endParaRPr lang="fa-IR"/>
          </a:p>
        </p:txBody>
      </p:sp>
    </p:spTree>
    <p:extLst>
      <p:ext uri="{BB962C8B-B14F-4D97-AF65-F5344CB8AC3E}">
        <p14:creationId xmlns:p14="http://schemas.microsoft.com/office/powerpoint/2010/main" val="29199207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 1950 این فعالیت ها به شدت ادامه داشت اما از 1950 به بعد اندک اندک حالت مخفیانه به خود گرفت و گروه های متعددی که در این مدت در الجزایر به وجود آمده بودند، فعالیت خود را به خارج از کشور کشاندند و برای افشای استعماری معرفی مبارزات حق طلبانه الجزایر کوشش ها کردند. تونس،شوروی، لیبی و چین، از جمله کشورهایی بودند که گروه های تئاتر عربی زبان به آن جا سفر کرده اند. </a:t>
            </a:r>
            <a:endParaRPr lang="fa-IR">
              <a:cs typeface="B Nazanin" panose="00000400000000000000" pitchFamily="2" charset="-78"/>
            </a:endParaRPr>
          </a:p>
        </p:txBody>
      </p:sp>
    </p:spTree>
    <p:extLst>
      <p:ext uri="{BB962C8B-B14F-4D97-AF65-F5344CB8AC3E}">
        <p14:creationId xmlns:p14="http://schemas.microsoft.com/office/powerpoint/2010/main" val="14133224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شاید بشود گفت 1954 آخرین سال فعالیت رسمی تئاتر الجزایر پیش از استقلال بود، چون با شدت گرفتن سانسور، تعهد گروه ها و دخالت آن ها در جنگ برای کسب استقلال وسعت بیشتری یافت. از آن گذشته این گروه ها دیگر کمک های دولتی را هم به سادگی نمی توانستند بپذیرند، زیرا هر نوع پذیرش کمک از طرف دولت دست نشانده فرانسه در حکم همکاری با استعمارگران بود و در آن شرایط این گناهی نبود که الجزایرها به آسانی بر کسی ببخشند.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025489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یک جریان دیگر هم هست که اگر از آن سخنی به میان نیاوریم، حق مطلب را به تمام ادا نکرده ایم و آن تئاتر به «ز</a:t>
            </a:r>
            <a:r>
              <a:rPr lang="fa-IR" b="1" smtClean="0">
                <a:solidFill>
                  <a:srgbClr val="FF0000"/>
                </a:solidFill>
                <a:cs typeface="B Nazanin" panose="00000400000000000000" pitchFamily="2" charset="-78"/>
              </a:rPr>
              <a:t>بان فرانسه</a:t>
            </a:r>
            <a:r>
              <a:rPr lang="fa-IR" smtClean="0">
                <a:cs typeface="B Nazanin" panose="00000400000000000000" pitchFamily="2" charset="-78"/>
              </a:rPr>
              <a:t>» است. مطلب از این قرار است که در طول این سالیان تنها تئاتر به زبان عربی محلی و یا عربی کلاسیک و الجزایر رشد نکرد، بلکه تئاتر به زبان فرانسه هم وسعت زیادی گرفت. چندان که حتی دسته ای بزرگ از این فعالان فرانسوی زبان بعدها نق بسیار تعیین کننده ای در تئاتر الجزایر بازی کردند. </a:t>
            </a:r>
            <a:endParaRPr lang="fa-IR">
              <a:cs typeface="B Nazanin" panose="00000400000000000000" pitchFamily="2" charset="-78"/>
            </a:endParaRPr>
          </a:p>
        </p:txBody>
      </p:sp>
      <p:sp>
        <p:nvSpPr>
          <p:cNvPr id="4" name="Flowchart: Alternate Process 3"/>
          <p:cNvSpPr/>
          <p:nvPr/>
        </p:nvSpPr>
        <p:spPr>
          <a:xfrm>
            <a:off x="838200" y="4271750"/>
            <a:ext cx="3439236" cy="873457"/>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تئاتر به زبان عربی محلی</a:t>
            </a:r>
            <a:endParaRPr lang="fa-IR"/>
          </a:p>
        </p:txBody>
      </p:sp>
    </p:spTree>
    <p:extLst>
      <p:ext uri="{BB962C8B-B14F-4D97-AF65-F5344CB8AC3E}">
        <p14:creationId xmlns:p14="http://schemas.microsoft.com/office/powerpoint/2010/main" val="2248883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ها کسانی بودند که اصلا به زبان فرانسه مینوشتند و به درستی باید مجموعه آفرینش ها و تلاش هایشان را یک فازگذار و مرحله ای اما بسیار لازم برای تئاتر الجزایر به حساب آورد. نمایش هایی که انها می نوشتند و یا کارگردانی می کردند، بیشتر </a:t>
            </a:r>
            <a:r>
              <a:rPr lang="fa-IR" smtClean="0">
                <a:cs typeface="B Nazanin" panose="00000400000000000000" pitchFamily="2" charset="-78"/>
              </a:rPr>
              <a:t>درباره </a:t>
            </a:r>
            <a:r>
              <a:rPr lang="fa-IR">
                <a:cs typeface="B Nazanin" panose="00000400000000000000" pitchFamily="2" charset="-78"/>
              </a:rPr>
              <a:t>فروریختن نظام ارتجاعی </a:t>
            </a:r>
            <a:r>
              <a:rPr lang="fa-IR" smtClean="0">
                <a:cs typeface="B Nazanin" panose="00000400000000000000" pitchFamily="2" charset="-78"/>
              </a:rPr>
              <a:t>کهن، </a:t>
            </a:r>
            <a:r>
              <a:rPr lang="fa-IR">
                <a:cs typeface="B Nazanin" panose="00000400000000000000" pitchFamily="2" charset="-78"/>
              </a:rPr>
              <a:t>استعمار و فئودالیته یا خان خانی بود. </a:t>
            </a:r>
          </a:p>
          <a:p>
            <a:pPr algn="just"/>
            <a:r>
              <a:rPr lang="fa-IR">
                <a:cs typeface="B Nazanin" panose="00000400000000000000" pitchFamily="2" charset="-78"/>
              </a:rPr>
              <a:t>آن ها هم چنین ساختار اجتماعی الجزایر و بافت درونی آن را هم  مورد بررسی و تحلیل </a:t>
            </a:r>
            <a:r>
              <a:rPr lang="fa-IR" smtClean="0">
                <a:cs typeface="B Nazanin" panose="00000400000000000000" pitchFamily="2" charset="-78"/>
              </a:rPr>
              <a:t>قرار </a:t>
            </a:r>
            <a:r>
              <a:rPr lang="fa-IR">
                <a:cs typeface="B Nazanin" panose="00000400000000000000" pitchFamily="2" charset="-78"/>
              </a:rPr>
              <a:t>می دادند. </a:t>
            </a:r>
          </a:p>
          <a:p>
            <a:pPr algn="just"/>
            <a:endParaRPr lang="fa-IR">
              <a:cs typeface="B Nazanin" panose="00000400000000000000" pitchFamily="2" charset="-78"/>
            </a:endParaRPr>
          </a:p>
        </p:txBody>
      </p:sp>
      <p:sp>
        <p:nvSpPr>
          <p:cNvPr id="4" name="Flowchart: Alternate Process 3"/>
          <p:cNvSpPr/>
          <p:nvPr/>
        </p:nvSpPr>
        <p:spPr>
          <a:xfrm>
            <a:off x="1297858" y="4572000"/>
            <a:ext cx="2743200" cy="119461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بافت درونی</a:t>
            </a:r>
            <a:endParaRPr lang="fa-IR"/>
          </a:p>
        </p:txBody>
      </p:sp>
    </p:spTree>
    <p:extLst>
      <p:ext uri="{BB962C8B-B14F-4D97-AF65-F5344CB8AC3E}">
        <p14:creationId xmlns:p14="http://schemas.microsoft.com/office/powerpoint/2010/main" val="17918146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575712" y="1825625"/>
            <a:ext cx="7778087" cy="4351338"/>
          </a:xfrm>
        </p:spPr>
        <p:txBody>
          <a:bodyPr/>
          <a:lstStyle/>
          <a:p>
            <a:pPr algn="just"/>
            <a:r>
              <a:rPr lang="fa-IR" smtClean="0">
                <a:cs typeface="B Nazanin" panose="00000400000000000000" pitchFamily="2" charset="-78"/>
              </a:rPr>
              <a:t>برای نمونه «محمد بودیا» که از مهم ترین نویسندگان این دسته است در نمایش «تولد» مساله انقلاب الجزایر  و آزادی زن در جامعه الجزایر را یک جا مورد بررسی قرار می دهد. نمایشنامه بسیار معروف «جسد محاصره شده» اثر کاتب یاسین، «باد جنون»» اثر مولود سامری و «زمین لرزه» اثر هانری کرئا نمونه های دیگران اند.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595274" cy="3046626"/>
          </a:xfrm>
          <a:prstGeom prst="rect">
            <a:avLst/>
          </a:prstGeom>
        </p:spPr>
      </p:pic>
      <p:sp>
        <p:nvSpPr>
          <p:cNvPr id="5" name="TextBox 4"/>
          <p:cNvSpPr txBox="1"/>
          <p:nvPr/>
        </p:nvSpPr>
        <p:spPr>
          <a:xfrm>
            <a:off x="1201003" y="5186149"/>
            <a:ext cx="1596788" cy="523220"/>
          </a:xfrm>
          <a:prstGeom prst="rect">
            <a:avLst/>
          </a:prstGeom>
          <a:noFill/>
        </p:spPr>
        <p:txBody>
          <a:bodyPr wrap="square" rtlCol="1">
            <a:spAutoFit/>
          </a:bodyPr>
          <a:lstStyle/>
          <a:p>
            <a:pPr algn="ctr"/>
            <a:r>
              <a:rPr lang="fa-IR" sz="2800" b="1">
                <a:solidFill>
                  <a:srgbClr val="FF0000"/>
                </a:solidFill>
                <a:cs typeface="B Nazanin" panose="00000400000000000000" pitchFamily="2" charset="-78"/>
              </a:rPr>
              <a:t>محمد بودیا</a:t>
            </a:r>
            <a:endParaRPr lang="fa-IR" b="1">
              <a:solidFill>
                <a:srgbClr val="FF0000"/>
              </a:solidFill>
            </a:endParaRPr>
          </a:p>
        </p:txBody>
      </p:sp>
    </p:spTree>
    <p:extLst>
      <p:ext uri="{BB962C8B-B14F-4D97-AF65-F5344CB8AC3E}">
        <p14:creationId xmlns:p14="http://schemas.microsoft.com/office/powerpoint/2010/main" val="32133094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تئاتردولتی</a:t>
            </a:r>
            <a:r>
              <a:rPr lang="fa-IR" smtClean="0">
                <a:cs typeface="B Nazanin" panose="00000400000000000000" pitchFamily="2" charset="-78"/>
              </a:rPr>
              <a:t> </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بخش دوم مطلب ما درباره تئاتر دولتی است. یعنی ماهیت و عملکرد تئاتر در زمانی که الجزایر استقلال به دست آورده، فرانسوی ها رانده شده اند، و دولت انقلابی برای تئاتر طرح، برنامه و تعریف مشخص دارد. پس از استقلال نخستین اقدام آن بود که</a:t>
            </a:r>
            <a:r>
              <a:rPr lang="fa-IR" b="1" smtClean="0">
                <a:solidFill>
                  <a:srgbClr val="FF0000"/>
                </a:solidFill>
                <a:cs typeface="B Nazanin" panose="00000400000000000000" pitchFamily="2" charset="-78"/>
              </a:rPr>
              <a:t> دولت انقلابی الجزایر تمام تئاتر ها را ملی اعلام کرد </a:t>
            </a:r>
            <a:r>
              <a:rPr lang="fa-IR" smtClean="0">
                <a:cs typeface="B Nazanin" panose="00000400000000000000" pitchFamily="2" charset="-78"/>
              </a:rPr>
              <a:t>تا بتواند از یک سو جلوی تمرکز فرهنگی دشمنان انقلاب را بگیرد و از سوی دیگر نگذرد تئاترهای تجاری وقت تئاتر اصیل، هنری و انقلابی را نابود کنند. از این پس هنر نمایش که از نیم قرن پیش در الجزایر هم چون وسیله ای برای بیداری</a:t>
            </a:r>
            <a:endParaRPr lang="fa-IR">
              <a:cs typeface="B Nazanin" panose="00000400000000000000" pitchFamily="2" charset="-78"/>
            </a:endParaRPr>
          </a:p>
        </p:txBody>
      </p:sp>
    </p:spTree>
    <p:extLst>
      <p:ext uri="{BB962C8B-B14F-4D97-AF65-F5344CB8AC3E}">
        <p14:creationId xmlns:p14="http://schemas.microsoft.com/office/powerpoint/2010/main" val="27111270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وجدان های خفته عمل کرده و از 1954 تا 1962 مثبت ترین سلاح فرهنگی، حتی برتر از شعر تشخیص داده شده بود، در نزد مقامات و مسئولان سیاسی مملکت دو معنا یا دو گرایش بزرگ پیدا کرد. </a:t>
            </a:r>
            <a:endParaRPr lang="fa-IR">
              <a:cs typeface="B Nazanin" panose="00000400000000000000" pitchFamily="2" charset="-78"/>
            </a:endParaRPr>
          </a:p>
        </p:txBody>
      </p:sp>
    </p:spTree>
    <p:extLst>
      <p:ext uri="{BB962C8B-B14F-4D97-AF65-F5344CB8AC3E}">
        <p14:creationId xmlns:p14="http://schemas.microsoft.com/office/powerpoint/2010/main" val="9915856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303638" y="1825625"/>
            <a:ext cx="8050161" cy="4351338"/>
          </a:xfrm>
        </p:spPr>
        <p:txBody>
          <a:bodyPr/>
          <a:lstStyle/>
          <a:p>
            <a:pPr algn="just"/>
            <a:r>
              <a:rPr lang="fa-IR" smtClean="0">
                <a:cs typeface="B Nazanin" panose="00000400000000000000" pitchFamily="2" charset="-78"/>
              </a:rPr>
              <a:t>گرایش اول یان است که می گفتند: «باید تئاتر الجزایری «خالص» داشته باشیم. یعین همه چیز را باید خود  بنویسیم، خود طرح کنیم و خود بسازیم» مهم ترین کسی که در این دوره یم تواند مظهر این گرایش تئاتر الجزایری ناب باشد «عبدالقادر عبدالرحمن» ملقب به «کاکی» نمایشنامه صد و سی و دو سال تاریخ» است. </a:t>
            </a:r>
          </a:p>
        </p:txBody>
      </p:sp>
      <p:pic>
        <p:nvPicPr>
          <p:cNvPr id="4" name="Picture 3"/>
          <p:cNvPicPr>
            <a:picLocks noChangeAspect="1"/>
          </p:cNvPicPr>
          <p:nvPr/>
        </p:nvPicPr>
        <p:blipFill>
          <a:blip r:embed="rId2"/>
          <a:stretch>
            <a:fillRect/>
          </a:stretch>
        </p:blipFill>
        <p:spPr>
          <a:xfrm>
            <a:off x="838200" y="1825625"/>
            <a:ext cx="2465438" cy="3394818"/>
          </a:xfrm>
          <a:prstGeom prst="rect">
            <a:avLst/>
          </a:prstGeom>
        </p:spPr>
      </p:pic>
      <p:sp>
        <p:nvSpPr>
          <p:cNvPr id="5" name="TextBox 4"/>
          <p:cNvSpPr txBox="1"/>
          <p:nvPr/>
        </p:nvSpPr>
        <p:spPr>
          <a:xfrm>
            <a:off x="796413" y="5437093"/>
            <a:ext cx="2507225"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عبدالقادر عبدالرحمن</a:t>
            </a:r>
            <a:endParaRPr lang="fa-IR">
              <a:solidFill>
                <a:srgbClr val="FF0000"/>
              </a:solidFill>
            </a:endParaRPr>
          </a:p>
        </p:txBody>
      </p:sp>
    </p:spTree>
    <p:extLst>
      <p:ext uri="{BB962C8B-B14F-4D97-AF65-F5344CB8AC3E}">
        <p14:creationId xmlns:p14="http://schemas.microsoft.com/office/powerpoint/2010/main" val="2366739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72348" y="1825625"/>
            <a:ext cx="7681452" cy="4351338"/>
          </a:xfrm>
        </p:spPr>
        <p:txBody>
          <a:bodyPr/>
          <a:lstStyle/>
          <a:p>
            <a:pPr algn="just"/>
            <a:r>
              <a:rPr lang="fa-IR">
                <a:cs typeface="B Nazanin" panose="00000400000000000000" pitchFamily="2" charset="-78"/>
              </a:rPr>
              <a:t>و کسی که در برابر گرایش اول می ایستد نویسنده و کارگردانی ه نام مصطفی کاتب است. او می گوید: «هرگز نباید خود را محبوس و محدود کنیم. بنابراین ضوررت ارد تئاترهای خارجی را هم کار کینم» از جمله کارهایی که او مثال می زند «دو ژوان» مولیر  یا «داستان وست ساید» است. هر دو دسته برای رد برهان دسته مقابل به همدیگر تهمت وابستگی به استعمار جدید می زدند و می گفتند «طرف» همکار و یا همدست استعمارگران است و از این قبیل ناسزاهای سیاسی.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14272" y="1825625"/>
            <a:ext cx="2758076" cy="2758076"/>
          </a:xfrm>
          <a:prstGeom prst="rect">
            <a:avLst/>
          </a:prstGeom>
        </p:spPr>
      </p:pic>
      <p:sp>
        <p:nvSpPr>
          <p:cNvPr id="6" name="TextBox 5"/>
          <p:cNvSpPr txBox="1"/>
          <p:nvPr/>
        </p:nvSpPr>
        <p:spPr>
          <a:xfrm>
            <a:off x="1415781" y="4857112"/>
            <a:ext cx="1755059" cy="523220"/>
          </a:xfrm>
          <a:prstGeom prst="rect">
            <a:avLst/>
          </a:prstGeom>
          <a:noFill/>
        </p:spPr>
        <p:txBody>
          <a:bodyPr wrap="square" rtlCol="1">
            <a:spAutoFit/>
          </a:bodyPr>
          <a:lstStyle/>
          <a:p>
            <a:pPr algn="ctr"/>
            <a:r>
              <a:rPr lang="fa-IR" sz="2800" smtClean="0">
                <a:solidFill>
                  <a:srgbClr val="FF0000"/>
                </a:solidFill>
                <a:cs typeface="B Nazanin" panose="00000400000000000000" pitchFamily="2" charset="-78"/>
              </a:rPr>
              <a:t>مولیر</a:t>
            </a:r>
            <a:endParaRPr lang="fa-IR" sz="2800">
              <a:solidFill>
                <a:srgbClr val="FF0000"/>
              </a:solidFill>
              <a:cs typeface="B Nazanin" panose="00000400000000000000" pitchFamily="2" charset="-78"/>
            </a:endParaRPr>
          </a:p>
        </p:txBody>
      </p:sp>
    </p:spTree>
    <p:extLst>
      <p:ext uri="{BB962C8B-B14F-4D97-AF65-F5344CB8AC3E}">
        <p14:creationId xmlns:p14="http://schemas.microsoft.com/office/powerpoint/2010/main" val="3106042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52568" y="1825625"/>
            <a:ext cx="7401232" cy="4351338"/>
          </a:xfrm>
        </p:spPr>
        <p:txBody>
          <a:bodyPr/>
          <a:lstStyle/>
          <a:p>
            <a:pPr algn="just"/>
            <a:r>
              <a:rPr lang="fa-IR">
                <a:cs typeface="B Nazanin" panose="00000400000000000000" pitchFamily="2" charset="-78"/>
              </a:rPr>
              <a:t>این گرفتاری تا آن جا حاد می شود که برای نمونه فرانسه فقط با 37 هزار سرباز به ان جا دست پیدا می کند. هنگامی هم که آن جا را گرفت آخرین بازمانده ترک های عثمانی را راند و استیلای خود را نزدیک به یک قرن و نیم بر الجزایر  پا برجا کرد. در این فاصله البته مقاومت هایی هم شد که مهم ترین انها مبارزه «امیر عبدالقادر» از 1834 تا 1843 است </a:t>
            </a:r>
            <a:r>
              <a:rPr lang="fa-IR" smtClean="0">
                <a:cs typeface="B Nazanin" panose="00000400000000000000" pitchFamily="2" charset="-78"/>
              </a:rPr>
              <a:t>که </a:t>
            </a:r>
            <a:r>
              <a:rPr lang="fa-IR">
                <a:cs typeface="B Nazanin" panose="00000400000000000000" pitchFamily="2" charset="-78"/>
              </a:rPr>
              <a:t>پس از ده سال جنگ مردانه سرانجام به مراکش پناه برد و در سال 1847 تسلیم شد. </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3011129" cy="3218323"/>
          </a:xfrm>
          <a:prstGeom prst="rect">
            <a:avLst/>
          </a:prstGeom>
        </p:spPr>
      </p:pic>
      <p:sp>
        <p:nvSpPr>
          <p:cNvPr id="5" name="TextBox 4"/>
          <p:cNvSpPr txBox="1"/>
          <p:nvPr/>
        </p:nvSpPr>
        <p:spPr>
          <a:xfrm>
            <a:off x="1401097" y="5412658"/>
            <a:ext cx="1740309"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امیر عبدالقادر</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2479820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marL="0" indent="0" algn="just">
              <a:buNone/>
            </a:pPr>
            <a:r>
              <a:rPr lang="fa-IR" smtClean="0">
                <a:cs typeface="B Nazanin" panose="00000400000000000000" pitchFamily="2" charset="-78"/>
              </a:rPr>
              <a:t>این جنگ تا 1964 ادامه داشت. در آوریل 1963 بیان نامه ای رسمی که حاوی رهنمودهای جدی مرامی به تئاتر های دولتی بوده به چاپ رسید. در آن بیان نامه به صراحت آمده بود: «هنر نمایش باید در جهت ساختار سوسالیست الجزایر باشد، تا گرفتار خوش بینی ساده لوحانه یا سازشکارانه نگردد.» بنابراین برای عبور از فرهنگ «جنگ» و رسیدن به فرهنگ «آموزش و سوسیالیسم اسلامی» الجزایر، نیاز به دخالت ایدئولوژیک مسئولان سیاسی کشور به وجود آمد. آن ها با این رهنمود مرامی جلوی جدل ها و اختلاف ها را تا حدودی سد کردند. </a:t>
            </a:r>
            <a:endParaRPr lang="fa-IR">
              <a:cs typeface="B Nazanin" panose="00000400000000000000" pitchFamily="2" charset="-78"/>
            </a:endParaRPr>
          </a:p>
        </p:txBody>
      </p:sp>
    </p:spTree>
    <p:extLst>
      <p:ext uri="{BB962C8B-B14F-4D97-AF65-F5344CB8AC3E}">
        <p14:creationId xmlns:p14="http://schemas.microsoft.com/office/powerpoint/2010/main" val="34050877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 صد و سی و دو سال استعمار فرهنگ و زبان و نژادی دیگر در الجزایر، این کشور انقلابی را وادار کرده بود تا زمینه فرهنگ و هنر دست به سه انتخاب بزرگ و ضروری بزند. انتخاب اول این بود که باید کشور را درباره «عربی» می کردند. انتخاب دوم این بود که برای استحکام «هویت ملی» بکوشند و انتخاب سوم این بود که کشور باید در راه «سوسیالیسم اسلامی» گام بردارد. از این تاریخ به بعد یعنی از 1963 به این سو برای دست یافتن به سه هدف بزرگی که الجزایر برای خود در زمینه فرهنگ و نمایش تعیین کرده بود، می بایست هر نوع تئاتر حرفه ای و آماتور، هر نوع تئاتر مبارز و فرهنگی، در راه تحقق این سه اصل بکوشد. اگر از تئاتر آماتور نام بردیم. از ان رو است که در همان زمان حدود دویست گروه آماتور در الجزایر فعالیت می کردند. با توجه به این اهداف و موقعیت تاریخی این سرزمین، باید تئاتر دولتی الجزایر را هم چون تئاتر «آموزش سیاسی» تعریف کرد. </a:t>
            </a:r>
            <a:endParaRPr lang="fa-IR">
              <a:cs typeface="B Nazanin" panose="00000400000000000000" pitchFamily="2" charset="-78"/>
            </a:endParaRPr>
          </a:p>
        </p:txBody>
      </p:sp>
    </p:spTree>
    <p:extLst>
      <p:ext uri="{BB962C8B-B14F-4D97-AF65-F5344CB8AC3E}">
        <p14:creationId xmlns:p14="http://schemas.microsoft.com/office/powerpoint/2010/main" val="2233289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حال مهم ترین و مشکل ترین گام این تئاتر جدید تهیه رپرتوار یا «مجموعه نمایشی» بود. یعنی آنچه که به اصطلاح باید به عنوان آثار نمایشی برگزید و به صحنه آورد و به راستی چه اثاری باید نمایش داد؟ الجزایری که دارای سنت نمایشی نیست و در پشت سرش فرهنگ کلاسیک نمایش ندارد، قاعدتا نویسنده و کارگران و بازیگ قابل هم نخواهد داشت، و اصلا چه چیز را نمایش دهد؟ مگر نه این است که نمایشنامه مهم ترین عنصر و پایه خلاقیت ها است؟ </a:t>
            </a:r>
            <a:endParaRPr lang="fa-IR">
              <a:cs typeface="B Nazanin" panose="00000400000000000000" pitchFamily="2" charset="-78"/>
            </a:endParaRPr>
          </a:p>
        </p:txBody>
      </p:sp>
    </p:spTree>
    <p:extLst>
      <p:ext uri="{BB962C8B-B14F-4D97-AF65-F5344CB8AC3E}">
        <p14:creationId xmlns:p14="http://schemas.microsoft.com/office/powerpoint/2010/main" val="3397608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آنان که اهل فن بودند از پای نشستند و دست به تجربه و ابداع زدند. ثمره تلاش آنان تا به امروز با یک تخمین سرانگشتی چیزی درحدود یک صد نمایش معتبر، قابل اعتنا و دراماتیک است که در جای خود هر کدام دارای ارزش های بزرگ سیاسی- اجتماعی جالب اند. در 1964 برای تربیت بازیگران، کارگردانان، نویسندگان و به خصوص مربیان  و نیروهایی که بتوانند در شهرستان های متعدد و منطاق دور و نزدیک الجزایر  فعالیت نمایشی بکنند، یک دانشکدهتئاتر در «برج الکیفان» به وجود آوردند. باید گفت به رغم همه شعارهای مرتقیانه ، مقامات به دلایل</a:t>
            </a:r>
            <a:r>
              <a:rPr lang="fa-IR">
                <a:cs typeface="B Nazanin" panose="00000400000000000000" pitchFamily="2" charset="-78"/>
              </a:rPr>
              <a:t> نامعلوم مدرک این دانشکده را تایید نکردند </a:t>
            </a:r>
          </a:p>
        </p:txBody>
      </p:sp>
    </p:spTree>
    <p:extLst>
      <p:ext uri="{BB962C8B-B14F-4D97-AF65-F5344CB8AC3E}">
        <p14:creationId xmlns:p14="http://schemas.microsoft.com/office/powerpoint/2010/main" val="8981398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مدرک این دانشکده را تایید نکردند و در 1972 به دلایلی که هنوز کسی نمی داند این دانشکده را بستند از ان تاریخ به بعد الجزایر حتی صاحب یک دانشکده تئاتر هم نیست و بازیگران ناچار به نحو «خود رو» رشد کنند و در نزد خود چیزهایی بیاموزند، یا این که از سر جبر برخی فنون کار را از دیگران، از قدیمی ها، از روی سنت های کمابیش بازمانده، از روی فیلم های سینمایی و یا از طرق ارتباط با فرهنگ فرانسه فرا گیرند. </a:t>
            </a:r>
            <a:endParaRPr lang="fa-IR">
              <a:cs typeface="B Nazanin" panose="00000400000000000000" pitchFamily="2" charset="-78"/>
            </a:endParaRPr>
          </a:p>
        </p:txBody>
      </p:sp>
    </p:spTree>
    <p:extLst>
      <p:ext uri="{BB962C8B-B14F-4D97-AF65-F5344CB8AC3E}">
        <p14:creationId xmlns:p14="http://schemas.microsoft.com/office/powerpoint/2010/main" val="28134369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245476" y="1825625"/>
            <a:ext cx="8108324" cy="4351338"/>
          </a:xfrm>
        </p:spPr>
        <p:txBody>
          <a:bodyPr/>
          <a:lstStyle/>
          <a:p>
            <a:pPr algn="just"/>
            <a:r>
              <a:rPr lang="fa-IR" smtClean="0">
                <a:cs typeface="B Nazanin" panose="00000400000000000000" pitchFamily="2" charset="-78"/>
              </a:rPr>
              <a:t>آوردن چند نمونه از نمایش های دولتی از هر نظر ضروری می نماید. گفتیم تئاتر دولتی دو گرایش عمده داشت. یکی از نمونه های گرایش اول که در زمان خود سر و صدای بسیاری به پا کرد اقتباسی از «زن نیک سچوان»  اثر برشت بود با عنوان «سقا و سه زاهد» که در آن نویسنده اثر «کاکی» خدایان چینی را تبدیل به سه زاهد از بهشت باز امده کرده بود. علاوه بر آن برای انطباق بیش تر اثر با فرهنگ و سیاست الجزایر کلی تغییرات دیگر وارد کرده و جنبه های اخلاقی و مذهبی متعددی به متن افزوده بود.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407276" cy="2581275"/>
          </a:xfrm>
          <a:prstGeom prst="rect">
            <a:avLst/>
          </a:prstGeom>
        </p:spPr>
      </p:pic>
      <p:sp>
        <p:nvSpPr>
          <p:cNvPr id="5" name="TextBox 4"/>
          <p:cNvSpPr txBox="1"/>
          <p:nvPr/>
        </p:nvSpPr>
        <p:spPr>
          <a:xfrm>
            <a:off x="838200" y="4726546"/>
            <a:ext cx="2098183"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برتولد برشت</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6630172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نمونه دوم نمایشی است به نام «</a:t>
            </a:r>
            <a:r>
              <a:rPr lang="fa-IR" b="1" smtClean="0">
                <a:solidFill>
                  <a:srgbClr val="FF0000"/>
                </a:solidFill>
                <a:cs typeface="B Nazanin" panose="00000400000000000000" pitchFamily="2" charset="-78"/>
              </a:rPr>
              <a:t>ال سیدا</a:t>
            </a:r>
            <a:r>
              <a:rPr lang="fa-IR" smtClean="0">
                <a:cs typeface="B Nazanin" panose="00000400000000000000" pitchFamily="2" charset="-78"/>
              </a:rPr>
              <a:t>» خلق شده در 1973 که یک کار گروهی است درباره تعدادی دانشجوی داوطلب که در چارچوب «انقلاب کشاورزی» به روستاها می روند. نمایش تبلیغی است برای برنامه کشاورزی دولت، در پایان این اثر دانشجویانی که با «لحنی برتر»، «اگاه» از «فنی» با کشاورزان سخن می گویند، هدایت و ارشاد آن ها را حق مسلم خود می دانند و سرانجام با انتقاد از روش های کهنه کشاورزی و افشاء مشکلات کنونی، نمایش ر به پایان می برند. </a:t>
            </a:r>
            <a:endParaRPr lang="fa-IR">
              <a:cs typeface="B Nazanin" panose="00000400000000000000" pitchFamily="2" charset="-78"/>
            </a:endParaRPr>
          </a:p>
        </p:txBody>
      </p:sp>
      <p:sp>
        <p:nvSpPr>
          <p:cNvPr id="4" name="Flowchart: Alternate Process 3"/>
          <p:cNvSpPr/>
          <p:nvPr/>
        </p:nvSpPr>
        <p:spPr>
          <a:xfrm>
            <a:off x="838200" y="4350773"/>
            <a:ext cx="2831690" cy="97339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روش های کهنه کشاورزی</a:t>
            </a:r>
            <a:endParaRPr lang="fa-IR"/>
          </a:p>
        </p:txBody>
      </p:sp>
    </p:spTree>
    <p:extLst>
      <p:ext uri="{BB962C8B-B14F-4D97-AF65-F5344CB8AC3E}">
        <p14:creationId xmlns:p14="http://schemas.microsoft.com/office/powerpoint/2010/main" val="4133056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نمایش دیگری نیز به نام «</a:t>
            </a:r>
            <a:r>
              <a:rPr lang="fa-IR" b="1">
                <a:solidFill>
                  <a:srgbClr val="FF0000"/>
                </a:solidFill>
                <a:cs typeface="B Nazanin" panose="00000400000000000000" pitchFamily="2" charset="-78"/>
              </a:rPr>
              <a:t>المنثوج</a:t>
            </a:r>
            <a:r>
              <a:rPr lang="fa-IR">
                <a:cs typeface="B Nazanin" panose="00000400000000000000" pitchFamily="2" charset="-78"/>
              </a:rPr>
              <a:t>» وجود دارد که محصول یک کار گروهی از 1974 است و موضوع آن در بیست تابلو تنظیم شده، درباره ضرورت شرکت کارگران در </a:t>
            </a:r>
            <a:r>
              <a:rPr lang="fa-IR" smtClean="0">
                <a:cs typeface="B Nazanin" panose="00000400000000000000" pitchFamily="2" charset="-78"/>
              </a:rPr>
              <a:t>اداره </a:t>
            </a:r>
            <a:r>
              <a:rPr lang="fa-IR">
                <a:cs typeface="B Nazanin" panose="00000400000000000000" pitchFamily="2" charset="-78"/>
              </a:rPr>
              <a:t>کارخانجات و رکت ها است. به صحنه کشیدن این دسته موضوعات آموزشی در واقع بهانه ای است برای عنوان کردن </a:t>
            </a:r>
            <a:r>
              <a:rPr lang="fa-IR" smtClean="0">
                <a:cs typeface="B Nazanin" panose="00000400000000000000" pitchFamily="2" charset="-78"/>
              </a:rPr>
              <a:t>این </a:t>
            </a:r>
            <a:r>
              <a:rPr lang="fa-IR">
                <a:cs typeface="B Nazanin" panose="00000400000000000000" pitchFamily="2" charset="-78"/>
              </a:rPr>
              <a:t>گونه شعارهای شبه سوسالیستی در قالب نمایش های </a:t>
            </a:r>
            <a:r>
              <a:rPr lang="fa-IR" smtClean="0">
                <a:cs typeface="B Nazanin" panose="00000400000000000000" pitchFamily="2" charset="-78"/>
              </a:rPr>
              <a:t>آموزشی </a:t>
            </a:r>
            <a:r>
              <a:rPr lang="fa-IR">
                <a:cs typeface="B Nazanin" panose="00000400000000000000" pitchFamily="2" charset="-78"/>
              </a:rPr>
              <a:t>برای بحث پیرامون سندیکاها و اتحاد کشاورزان و کارگران با همدیگر این دو نمایش، دو نمایش دولتی – تبلیغاتی اند که به رغم همه حمایت های مالی و تشکیلات دولت، در سالن های کاملا خالی به نمایش درآمدند. احدی از این نمایش ها استقبال نکرد. </a:t>
            </a:r>
          </a:p>
          <a:p>
            <a:pPr algn="just"/>
            <a:endParaRPr lang="fa-IR">
              <a:cs typeface="B Nazanin" panose="00000400000000000000" pitchFamily="2" charset="-78"/>
            </a:endParaRPr>
          </a:p>
        </p:txBody>
      </p:sp>
    </p:spTree>
    <p:extLst>
      <p:ext uri="{BB962C8B-B14F-4D97-AF65-F5344CB8AC3E}">
        <p14:creationId xmlns:p14="http://schemas.microsoft.com/office/powerpoint/2010/main" val="4602226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دو نمایش نشان دادند که پیروی کردن از رهنمودهای سیاسی به صورتی کورکورانه  تا چد حد می تواند نیروی ابتکار را بگیرد، چقدر تجربه ها را مانع شود تا چه اندازه تخیل را بکشد، تا چه پایه جلوی خلاقیت را سد کند، و تا چه حد مانع ارتباط تماشاگران با آن است. </a:t>
            </a:r>
            <a:endParaRPr lang="fa-IR">
              <a:cs typeface="B Nazanin" panose="00000400000000000000" pitchFamily="2" charset="-78"/>
            </a:endParaRPr>
          </a:p>
        </p:txBody>
      </p:sp>
    </p:spTree>
    <p:extLst>
      <p:ext uri="{BB962C8B-B14F-4D97-AF65-F5344CB8AC3E}">
        <p14:creationId xmlns:p14="http://schemas.microsoft.com/office/powerpoint/2010/main" val="32946550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تئاتر معترض و انتقادی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کنار تئاتر تبلیغاتی دولتی که هنر نمایش را صرفا وسیله ای برای تبلیغ رهنمودهای خود می دانست، اندک اندک تئاتر دیگری سر برآورد که از وجدان بیدار جامعه الجزایر الهام می گرفت و ان تئاتر روشنگر، معترض و انتقادی بود که آبروی فرهنگ الجزایر به حساب می آید. </a:t>
            </a:r>
          </a:p>
          <a:p>
            <a:pPr algn="just"/>
            <a:r>
              <a:rPr lang="fa-IR" smtClean="0">
                <a:cs typeface="B Nazanin" panose="00000400000000000000" pitchFamily="2" charset="-78"/>
              </a:rPr>
              <a:t>این تئاتر پرخاشگر و خرده بین، البته نئاتر فرهنگی ناب نیست، تئاتر مداخله است. تئاتر حضور در صحنه های اجتماع و ارائه تحلیل شخصی از شرایط مشخص است. </a:t>
            </a:r>
            <a:endParaRPr lang="fa-IR">
              <a:cs typeface="B Nazanin" panose="00000400000000000000" pitchFamily="2" charset="-78"/>
            </a:endParaRPr>
          </a:p>
        </p:txBody>
      </p:sp>
    </p:spTree>
    <p:extLst>
      <p:ext uri="{BB962C8B-B14F-4D97-AF65-F5344CB8AC3E}">
        <p14:creationId xmlns:p14="http://schemas.microsoft.com/office/powerpoint/2010/main" val="3753553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الجزایری که در 1830 حدود 2 میلیون نفر جمعیت داشت. در 1954، سالی که مبارزات مسلحانه ملت الجزایر برای کسب استقلال علیه فرانسوی ها آغاز شد، به بیش از 10 میلیون رسیده بود. </a:t>
            </a:r>
            <a:r>
              <a:rPr lang="fa-IR" b="1" smtClean="0">
                <a:solidFill>
                  <a:srgbClr val="FF0000"/>
                </a:solidFill>
                <a:cs typeface="B Nazanin" panose="00000400000000000000" pitchFamily="2" charset="-78"/>
              </a:rPr>
              <a:t>وجه غم انگیز تاریخ الجزایر در ان است که در طول عمر درازمدت خویش هرگز دارای دولتی مستقل و از ان خود نبوده </a:t>
            </a:r>
            <a:r>
              <a:rPr lang="fa-IR" smtClean="0">
                <a:cs typeface="B Nazanin" panose="00000400000000000000" pitchFamily="2" charset="-78"/>
              </a:rPr>
              <a:t>و به رغم پیشرفت اسلام و عربی شدن کشور، همواره در جنگ قبایل به سر بوده و به سختی اسیر ارزش های عقب مانده فئودالیستی دست و پا گیر. به همین سبب همیشه متفرق و پیوسته پاره پاره بوده است. تا این که در 1943 «فرهت عباس» مانیفست «ملت الجزایر» را چاپ می کند و همین نقطه آغاز مطالبات استقلال طلبانه مردم الجزایر می شود. </a:t>
            </a:r>
            <a:endParaRPr lang="fa-IR">
              <a:cs typeface="B Nazanin" panose="00000400000000000000" pitchFamily="2" charset="-78"/>
            </a:endParaRPr>
          </a:p>
        </p:txBody>
      </p:sp>
    </p:spTree>
    <p:extLst>
      <p:ext uri="{BB962C8B-B14F-4D97-AF65-F5344CB8AC3E}">
        <p14:creationId xmlns:p14="http://schemas.microsoft.com/office/powerpoint/2010/main" val="1473962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288664" y="1825625"/>
            <a:ext cx="7065135" cy="4351338"/>
          </a:xfrm>
        </p:spPr>
        <p:txBody>
          <a:bodyPr/>
          <a:lstStyle/>
          <a:p>
            <a:pPr algn="just"/>
            <a:r>
              <a:rPr lang="fa-IR">
                <a:cs typeface="B Nazanin" panose="00000400000000000000" pitchFamily="2" charset="-78"/>
              </a:rPr>
              <a:t>کار این تئاتر پیروی کردن از شعارهای روز نیست، بلکه پیش از هر چیز می خواهد خود را به عنوان وسیله تفکر مطرح کند و سر آن دارد تا اجتماع را با همه تضادهایش مورد بررسی قرار دهد. «بن عیسی» یکی از بهترین نویسندگان این دسته، در جایی گفته است: « فعالیت فرهنگی چند جنبه دارد. هم می تواند افراد مطیع قدرت تربیت کند که واقعیت ها را تغییر دهند، و این هدف تئاتر انتقادی است». با این تعریف می توان چهار نمونه  درخشان زا تئاتر الجزایر را نام برد که هم در شکل و هم در محتوا معترض، عمیقا سیاسی، و حتی نسبت به کارهای پیشین می توان گفت تازه اند.</a:t>
            </a:r>
          </a:p>
        </p:txBody>
      </p:sp>
      <p:pic>
        <p:nvPicPr>
          <p:cNvPr id="4" name="Picture 3"/>
          <p:cNvPicPr>
            <a:picLocks noChangeAspect="1"/>
          </p:cNvPicPr>
          <p:nvPr/>
        </p:nvPicPr>
        <p:blipFill>
          <a:blip r:embed="rId2"/>
          <a:stretch>
            <a:fillRect/>
          </a:stretch>
        </p:blipFill>
        <p:spPr>
          <a:xfrm>
            <a:off x="800263" y="1967293"/>
            <a:ext cx="3488401" cy="2321372"/>
          </a:xfrm>
          <a:prstGeom prst="rect">
            <a:avLst/>
          </a:prstGeom>
        </p:spPr>
      </p:pic>
      <p:sp>
        <p:nvSpPr>
          <p:cNvPr id="5" name="TextBox 4"/>
          <p:cNvSpPr txBox="1"/>
          <p:nvPr/>
        </p:nvSpPr>
        <p:spPr>
          <a:xfrm>
            <a:off x="1733095" y="4565270"/>
            <a:ext cx="1622738"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بن عیسی</a:t>
            </a:r>
            <a:endParaRPr lang="fa-IR">
              <a:solidFill>
                <a:srgbClr val="FF0000"/>
              </a:solidFill>
            </a:endParaRPr>
          </a:p>
        </p:txBody>
      </p:sp>
    </p:spTree>
    <p:extLst>
      <p:ext uri="{BB962C8B-B14F-4D97-AF65-F5344CB8AC3E}">
        <p14:creationId xmlns:p14="http://schemas.microsoft.com/office/powerpoint/2010/main" val="33909574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تازه اند زیرا در نمایش های پیشین کارگردانی نسبتا دقیق و علمی وجود نداشت. برای هیچ کدام دست به تجربه و تحقیق و پژوهش  درست نزده بود و زبان درام را آن گونه که باید درست و جدی به کار نگرفته بودند. در حالی که اکنون برای هر یک از نمونه هایی که خواهیم آورد شکلی ویژه  و دراماتیک یافته اند که زبان تئاتر را کامل تر و وسیع تر از گذشته نشان می دهد. </a:t>
            </a:r>
            <a:endParaRPr lang="fa-IR">
              <a:cs typeface="B Nazanin" panose="00000400000000000000" pitchFamily="2" charset="-78"/>
            </a:endParaRPr>
          </a:p>
        </p:txBody>
      </p:sp>
    </p:spTree>
    <p:extLst>
      <p:ext uri="{BB962C8B-B14F-4D97-AF65-F5344CB8AC3E}">
        <p14:creationId xmlns:p14="http://schemas.microsoft.com/office/powerpoint/2010/main" val="33919027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چهار نمونه ای که نام بردیم که به ترتیب عبارتند از</a:t>
            </a:r>
            <a:r>
              <a:rPr lang="fa-IR" smtClean="0">
                <a:solidFill>
                  <a:srgbClr val="FF0000"/>
                </a:solidFill>
                <a:cs typeface="B Nazanin" panose="00000400000000000000" pitchFamily="2" charset="-78"/>
              </a:rPr>
              <a:t>:</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بو عالم از پیش می رود(1975) از بن عیسی</a:t>
            </a:r>
          </a:p>
          <a:p>
            <a:pPr algn="just"/>
            <a:r>
              <a:rPr lang="fa-IR" smtClean="0">
                <a:cs typeface="B Nazanin" panose="00000400000000000000" pitchFamily="2" charset="-78"/>
              </a:rPr>
              <a:t>2) آهوها آدینه بیرون می روند (1977) از بن عیسی</a:t>
            </a:r>
          </a:p>
          <a:p>
            <a:pPr algn="just"/>
            <a:r>
              <a:rPr lang="fa-IR" smtClean="0">
                <a:cs typeface="B Nazanin" panose="00000400000000000000" pitchFamily="2" charset="-78"/>
              </a:rPr>
              <a:t>3) زن (1969) که کار مشترک گروهی نمایشی به نام «تئاتر و فرهنگ» است و </a:t>
            </a:r>
          </a:p>
          <a:p>
            <a:pPr algn="just"/>
            <a:r>
              <a:rPr lang="fa-IR" smtClean="0">
                <a:cs typeface="B Nazanin" panose="00000400000000000000" pitchFamily="2" charset="-78"/>
              </a:rPr>
              <a:t>4) محمد چمدانت را بردار (1972) درخشان ترین نمایش تئاتر الجزایر اثر کاتب یاسین. </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1620867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نحست درباره نمایش «زن» بگوییم که اتحادیه ملی زنان الجزایر با مطالبات خاص  شان درباره آزادی زن از حمایت می کرد. این نمایش در واقع ترکیبی  است از بحث» و «نمایش» در ابتدا نمایش اجرای می شود بعد در میانه اجرا به مدت نیم ساعت بازیگران نمایش را قطع  می کنند و ابتدا آن ها با مردم و انگاه مردم با هم درباره انچه که تا آن لحظه نمایش داده شده بحث و تبادل نظر می کنند. </a:t>
            </a:r>
            <a:endParaRPr lang="fa-IR">
              <a:cs typeface="B Nazanin" panose="00000400000000000000" pitchFamily="2" charset="-78"/>
            </a:endParaRPr>
          </a:p>
        </p:txBody>
      </p:sp>
      <p:sp>
        <p:nvSpPr>
          <p:cNvPr id="4" name="Flowchart: Alternate Process 3"/>
          <p:cNvSpPr/>
          <p:nvPr/>
        </p:nvSpPr>
        <p:spPr>
          <a:xfrm>
            <a:off x="1401097" y="4188542"/>
            <a:ext cx="3406877" cy="157807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اتحادیه ملی زنان الجزایر</a:t>
            </a:r>
            <a:endParaRPr lang="fa-IR"/>
          </a:p>
        </p:txBody>
      </p:sp>
    </p:spTree>
    <p:extLst>
      <p:ext uri="{BB962C8B-B14F-4D97-AF65-F5344CB8AC3E}">
        <p14:creationId xmlns:p14="http://schemas.microsoft.com/office/powerpoint/2010/main" val="19420412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قسمت سوم بازیگران  دوباره نمایش را از سر می گیرند در قسمت سوم بازیگران دوباره نمایش را از سر می گیرند و در قسمت پایان با چهارمین بخش دوباره بحث و گفت و گو با تماشاگران  یکی از ویژگی های اساسی تئاتر «</a:t>
            </a:r>
            <a:r>
              <a:rPr lang="fa-IR">
                <a:solidFill>
                  <a:srgbClr val="FF0000"/>
                </a:solidFill>
                <a:cs typeface="B Nazanin" panose="00000400000000000000" pitchFamily="2" charset="-78"/>
              </a:rPr>
              <a:t>میتینگ</a:t>
            </a:r>
            <a:r>
              <a:rPr lang="fa-IR">
                <a:cs typeface="B Nazanin" panose="00000400000000000000" pitchFamily="2" charset="-78"/>
              </a:rPr>
              <a:t>» یا تئاتر مبارز است و رکن اساسی آن در خلاقیت و ارتباط با مردم به حساب می آید. تمام جوهر این نمایش نشان دادن زن و موقعیت او پیش از ازدواج و بعد از ازدواج است. «</a:t>
            </a:r>
            <a:r>
              <a:rPr lang="fa-IR">
                <a:solidFill>
                  <a:srgbClr val="FF0000"/>
                </a:solidFill>
                <a:cs typeface="B Nazanin" panose="00000400000000000000" pitchFamily="2" charset="-78"/>
              </a:rPr>
              <a:t>زن</a:t>
            </a:r>
            <a:r>
              <a:rPr lang="fa-IR">
                <a:cs typeface="B Nazanin" panose="00000400000000000000" pitchFamily="2" charset="-78"/>
              </a:rPr>
              <a:t>» پنج تابلو و یک درگیری ایدئولوژیک دارد که در سه موقعیت مختلف نشان داده می شود. </a:t>
            </a:r>
          </a:p>
          <a:p>
            <a:endParaRPr lang="fa-IR"/>
          </a:p>
        </p:txBody>
      </p:sp>
      <p:sp>
        <p:nvSpPr>
          <p:cNvPr id="4" name="Flowchart: Alternate Process 3"/>
          <p:cNvSpPr/>
          <p:nvPr/>
        </p:nvSpPr>
        <p:spPr>
          <a:xfrm>
            <a:off x="1224116" y="4527755"/>
            <a:ext cx="3097161" cy="119461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درگیری ایدئولوژیک</a:t>
            </a:r>
            <a:endParaRPr lang="fa-IR"/>
          </a:p>
        </p:txBody>
      </p:sp>
    </p:spTree>
    <p:extLst>
      <p:ext uri="{BB962C8B-B14F-4D97-AF65-F5344CB8AC3E}">
        <p14:creationId xmlns:p14="http://schemas.microsoft.com/office/powerpoint/2010/main" val="415792436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نمایش به هنگام اجرا واکنش های تندی بر انگیخت. زیرا نخستین بار بود که زنان، نمایشی با اهداف روان شناسانه  و مطالبات اجتماعی خاص خود خلق کرده بودند. مخالفان آن را همچون وسیله مداخله بیگانگان در مسائل داخلی الجزایر تلقی کردند و گفتند این نمایش اصلا توطئه استعمار است و حرف هایی از این قبیل زمانی طرح کردن موضوعی مثل نمایش «زن» جالب به ظنر می آید که بدانیم در الجزایر تضادها بسیار عمیق اند. چن اولا آموزش و پرورش مبنای عمیقا بورژوایی دارد. دوم این که خانواده هنوز دارای ساختار فئودالی و سرشار از ارزش های سنتی دوران فئودالیته است و سه دیگر جامعه دارای گرایشات سوسیالیست اسلامی است، در چنین ملغمه ای و در چنین جامعه سردرگمی حالا زنان به دنبال «هویت» خود می گردند. </a:t>
            </a:r>
            <a:endParaRPr lang="fa-IR">
              <a:cs typeface="B Nazanin" panose="00000400000000000000" pitchFamily="2" charset="-78"/>
            </a:endParaRPr>
          </a:p>
        </p:txBody>
      </p:sp>
    </p:spTree>
    <p:extLst>
      <p:ext uri="{BB962C8B-B14F-4D97-AF65-F5344CB8AC3E}">
        <p14:creationId xmlns:p14="http://schemas.microsoft.com/office/powerpoint/2010/main" val="171994719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ژان پل سارتر می گوید: «جذاب ترین نمایش ها، آثاری است که موضوع آنها در چهار راه تضادهای زبان، خود واقع شده باشند، به گونه ای که آن آثار بتوانند ارزش های عمیقا متضاد زمانه را در خود منعکس کنند» بنابراین فکر می کنم یکی از اهداف تئاتر معترض و سیاسی اصلا طرح این تضاد ها و چگونگی آنها است. </a:t>
            </a:r>
            <a:endParaRPr lang="fa-IR">
              <a:cs typeface="B Nazanin" panose="00000400000000000000" pitchFamily="2" charset="-78"/>
            </a:endParaRPr>
          </a:p>
        </p:txBody>
      </p:sp>
    </p:spTree>
    <p:extLst>
      <p:ext uri="{BB962C8B-B14F-4D97-AF65-F5344CB8AC3E}">
        <p14:creationId xmlns:p14="http://schemas.microsoft.com/office/powerpoint/2010/main" val="19105395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 </a:t>
            </a:r>
            <a:r>
              <a:rPr lang="fa-IR" smtClean="0">
                <a:cs typeface="B Nazanin" panose="00000400000000000000" pitchFamily="2" charset="-78"/>
              </a:rPr>
              <a:t>«بوعالم </a:t>
            </a:r>
            <a:r>
              <a:rPr lang="fa-IR" smtClean="0">
                <a:cs typeface="B Nazanin" panose="00000400000000000000" pitchFamily="2" charset="-78"/>
              </a:rPr>
              <a:t>از پیش می رود» بحث نمایشی دو نفره است. </a:t>
            </a:r>
            <a:r>
              <a:rPr lang="fa-IR" smtClean="0">
                <a:solidFill>
                  <a:srgbClr val="FF0000"/>
                </a:solidFill>
                <a:cs typeface="B Nazanin" panose="00000400000000000000" pitchFamily="2" charset="-78"/>
              </a:rPr>
              <a:t>جوهر دراماتیک این اثر بر اساس بحث و جدال دو نفره «بوعالم» با «سیکفالی» است</a:t>
            </a:r>
            <a:r>
              <a:rPr lang="fa-IR" smtClean="0">
                <a:cs typeface="B Nazanin" panose="00000400000000000000" pitchFamily="2" charset="-78"/>
              </a:rPr>
              <a:t>. این دو تن که در حال سفر به سوی شهر آرمانی – روایی  و «سوسیالیست» بو عالم اند در همه سطوح دینی، فرهنگی، تاریخی و مرامی اختلاف عقیده بنیادی دارند. جدال این دو در واقع جدل دو دیدگاه متفاوت </a:t>
            </a:r>
            <a:r>
              <a:rPr lang="fa-IR" smtClean="0">
                <a:cs typeface="B Nazanin" panose="00000400000000000000" pitchFamily="2" charset="-78"/>
              </a:rPr>
              <a:t>بود </a:t>
            </a:r>
            <a:r>
              <a:rPr lang="fa-IR" smtClean="0">
                <a:cs typeface="B Nazanin" panose="00000400000000000000" pitchFamily="2" charset="-78"/>
              </a:rPr>
              <a:t>عالم سوسیالیست معتقد  و سیکفالی بورژوای واپس گرا است. نمایش اصلا از یک صحنه مار خوردن در بیابان آغاز می شود و به کمک آن نویسنده بی درنگ تضادهای دو شخصیت را به نمایش می گذارد:  ما گرسنه ایم، آیا می توانیم گوشت مار بخوریم؟ و بدین گونه بسط موضوع از طرح «حلال» و «حرام» در اسلام آغاز می شود. جالب توجه است که بدانیم بوعالم با این که سوسیالیستی مترقی است اما عمیقا متدین و مومن است</a:t>
            </a:r>
            <a:endParaRPr lang="fa-IR">
              <a:cs typeface="B Nazanin" panose="00000400000000000000" pitchFamily="2" charset="-78"/>
            </a:endParaRPr>
          </a:p>
        </p:txBody>
      </p:sp>
    </p:spTree>
    <p:extLst>
      <p:ext uri="{BB962C8B-B14F-4D97-AF65-F5344CB8AC3E}">
        <p14:creationId xmlns:p14="http://schemas.microsoft.com/office/powerpoint/2010/main" val="224149165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 هم نه از سر جبر یا از روی ریا، او نماز می خواند چن تصوری که از دین دارد، تصور دینی جدید و مترقباینه است که در عمل او را فلج نمی کند، بلکه به او پویایی فکر و رهنمودهای عملی کارساز می دهد و او را چنان به حرکت وا می دارد که بر سرنوشت خود مسلط باشد. تماشاگران الجزایر در سراسر نمایشگاه خود را در آینه این شخصیت می بیند و گاه در آن و در هر دو تضادهای روزمره، تاریخی و ایدئولوژیک خود را مشاهده می کند. در پژوهشی نیز که درباره این نمایش انجام داده اند، آمده است که در پایان نمایش هیچ یک از تماشاگران الجزایری نتوانسته اند تصمیم بگیرند که به راستی حق با  کدام یکی از این دو شخصیت است. چون اثر خواسته است پیش از هر چیز به نحوی  دیالکتیک تضادهای درونی و مشکلات اجتماعی آن ها را به نمایش بگذارد. </a:t>
            </a:r>
            <a:endParaRPr lang="fa-IR">
              <a:cs typeface="B Nazanin" panose="00000400000000000000" pitchFamily="2" charset="-78"/>
            </a:endParaRPr>
          </a:p>
        </p:txBody>
      </p:sp>
    </p:spTree>
    <p:extLst>
      <p:ext uri="{BB962C8B-B14F-4D97-AF65-F5344CB8AC3E}">
        <p14:creationId xmlns:p14="http://schemas.microsoft.com/office/powerpoint/2010/main" val="17605556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3- «آهوها آدینه بیرون می روند» درباره طرز تفکر مردان درباره زنان و نحوه برخورد با آنان است. طرح بسیار جذاب نمایش درباره سه مرد، یک کارگر، یک درویش و یک جوان غرب زده شیفته آمریکا است که در یک روز آیدنه کسل کننده در خانه ای گرد آمده اند. فضای  ردانه آنها را ورود ناگهانی زنی که سر و ضوع کارمندان معمولی را  دارد، در هم می شکند. زن که برای خرید بیرون رفته، دیرهنگام بازگشته و اینک در کوچه تاریک مورد معرض واقع شده است. او به ناچار و از ترس تجاوز خاطیان به اولین خانه- خانه این سه مرد- پناه آورده است. عجیب است که این سه تن به جای هر گونه حمایت و یا درک و پشتیبانی، با او به تندی و خشونت رفتار می کنند و در حقش توهین روا می دارند. برربسی موقعیت زن، تشریح محیط مذهبی، و نشان دادن میراث استعمار از تضادهای بزرگ جامعه الجزایری است که در این نمایش یک بار دیگر مورد تحلیل و بررسی قرار می گیرد. </a:t>
            </a:r>
            <a:endParaRPr lang="fa-IR">
              <a:cs typeface="B Nazanin" panose="00000400000000000000" pitchFamily="2" charset="-78"/>
            </a:endParaRPr>
          </a:p>
        </p:txBody>
      </p:sp>
    </p:spTree>
    <p:extLst>
      <p:ext uri="{BB962C8B-B14F-4D97-AF65-F5344CB8AC3E}">
        <p14:creationId xmlns:p14="http://schemas.microsoft.com/office/powerpoint/2010/main" val="2110583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پس از آن در 1954 «</a:t>
            </a:r>
            <a:r>
              <a:rPr lang="fa-IR" b="1">
                <a:solidFill>
                  <a:srgbClr val="FF0000"/>
                </a:solidFill>
                <a:cs typeface="B Nazanin" panose="00000400000000000000" pitchFamily="2" charset="-78"/>
              </a:rPr>
              <a:t>کمیته انقلاب</a:t>
            </a:r>
            <a:r>
              <a:rPr lang="fa-IR">
                <a:cs typeface="B Nazanin" panose="00000400000000000000" pitchFamily="2" charset="-78"/>
              </a:rPr>
              <a:t>» تشکیل شد و جنگ های استقلال طلبانه برای هشت سال در می گیرد که سرانجام به نفع مردم الجزایر تمام شد و نتیجه همه پرسی اول ژوئیه 1962 برای همیشه حکم قطعی به استقلال این کشور داد. بن بلا در 15 سپتامبر 1963 به عنوان اولین رییس جمهور برگزیده می شود و در 19 ژوئن 1965 حواری بومدین کودتا می کند و با مرگ او در 1979 </a:t>
            </a:r>
            <a:r>
              <a:rPr lang="fa-IR" b="1">
                <a:solidFill>
                  <a:srgbClr val="FF0000"/>
                </a:solidFill>
                <a:cs typeface="B Nazanin" panose="00000400000000000000" pitchFamily="2" charset="-78"/>
              </a:rPr>
              <a:t>«بن جدید</a:t>
            </a:r>
            <a:r>
              <a:rPr lang="fa-IR">
                <a:cs typeface="B Nazanin" panose="00000400000000000000" pitchFamily="2" charset="-78"/>
              </a:rPr>
              <a:t>» به قدرت می رسد، و تا حوادث تازه ای که سرنوشت الجزایر را به محرابی نو می اندازد.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63678573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77500" lnSpcReduction="20000"/>
          </a:bodyPr>
          <a:lstStyle/>
          <a:p>
            <a:pPr algn="just"/>
            <a:r>
              <a:rPr lang="fa-IR" smtClean="0">
                <a:cs typeface="B Nazanin" panose="00000400000000000000" pitchFamily="2" charset="-78"/>
              </a:rPr>
              <a:t>در این جا تئاتر مکان والایی است که پرسش های ژرف و بنیادی درباره اضطراب های گذشته بشر و وحشت در برابر آینده مبهم و غیر قابل پیش بینی انسان، و سرنوشت غم انگیز اجتماعی، و موقعیت ناپایدار او را مطرح می کند. </a:t>
            </a:r>
          </a:p>
          <a:p>
            <a:pPr algn="just"/>
            <a:r>
              <a:rPr lang="fa-IR" smtClean="0">
                <a:cs typeface="B Nazanin" panose="00000400000000000000" pitchFamily="2" charset="-78"/>
              </a:rPr>
              <a:t>4- حال می رسیم به کاتب یاسین و «محمد چمدانت را بردار»  کاتب یاسین بزرگترین درام نویس الجزایر و شاید جهان عرب است. 1929 پا به جهان گذاشته و 1990 چشم از آن فرو بست. او این نمایشنامه را 1972 در سراسرا فرانسه و سپس آلمان و بلغارستان و شوروی و عراق و بسیاری از کشورهای خاورمیانه  به معرض تماشا گذاشته است. متن آن هرگز به چاپ نرسیده اما چیزهایی در دست است که بازیگران از روی نوار ضبط صوت پیاده کرده اند. یادداشت هایی نیز بر ان افزوده اند که بیشتر خاص خود آن ها است. یادآوری می کنم که بیشتر خاص خود آن ها است. یادآوری می کنم که کاتب یاسین همه آثارش را اعم از رمان «نجمه» با نمایشنامه های «جسد محاصره شده»، «مردی با صندل کائوچویی» که درباره هوشی مینه و تاریخ مبارزات نیم قرن اخیر کشور ویتنام  در مقابل استعمارگران متعدد است. و غیره را به زبان فرانسه نوشته است.  و «محمد چمدانت را بردار» تنها نمایشی است که او با تعدادی بازیگر به زبان عربی محلی تجربه کرده است. شیوه کار او به طور خلاصه عبارت بوده است از القای فکر هر صحنه به گروه بازیگران. سپس آنان به مرور نمایشنامه را در طول تمرین ها و بدیه سازی ها شکل داده و اندک اندک کامل کرده اند. بنابراین متن پیوسته تغییر کرده است. در این متن تغزل و طنز و تخیل بسیار نیرومند اند. و در پاره ای لحظات ماجرا به طور همزمان و آن واحد هم در فلسطین می گذرد، هم در الجزایر، هم در ویتنام، هم در فرانسه و شاید در هر جای دیگر. هرگز  نمی توان گمان برد مکان اصلی و مرکزی در کجاست. </a:t>
            </a:r>
            <a:endParaRPr lang="fa-IR">
              <a:cs typeface="B Nazanin" panose="00000400000000000000" pitchFamily="2" charset="-78"/>
            </a:endParaRPr>
          </a:p>
        </p:txBody>
      </p:sp>
    </p:spTree>
    <p:extLst>
      <p:ext uri="{BB962C8B-B14F-4D97-AF65-F5344CB8AC3E}">
        <p14:creationId xmlns:p14="http://schemas.microsoft.com/office/powerpoint/2010/main" val="18249220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نمایش 27 صحنه دارد که خلاصه آن ها چنین است: </a:t>
            </a:r>
          </a:p>
          <a:p>
            <a:pPr algn="just"/>
            <a:r>
              <a:rPr lang="fa-IR" smtClean="0">
                <a:cs typeface="B Nazanin" panose="00000400000000000000" pitchFamily="2" charset="-78"/>
              </a:rPr>
              <a:t>1- صحنه بیگاران استعمار زده</a:t>
            </a:r>
          </a:p>
          <a:p>
            <a:pPr algn="just"/>
            <a:r>
              <a:rPr lang="fa-IR" smtClean="0">
                <a:cs typeface="B Nazanin" panose="00000400000000000000" pitchFamily="2" charset="-78"/>
              </a:rPr>
              <a:t>2- محمد 1 و محمد 2 روی زمین کشاورزی </a:t>
            </a:r>
            <a:r>
              <a:rPr lang="fa-IR">
                <a:cs typeface="B Nazanin" panose="00000400000000000000" pitchFamily="2" charset="-78"/>
              </a:rPr>
              <a:t>می کنند، یکی در فلسطین و دیگری در الجزایر</a:t>
            </a:r>
          </a:p>
          <a:p>
            <a:pPr algn="just"/>
            <a:endParaRPr lang="fa-IR">
              <a:cs typeface="B Nazanin" panose="00000400000000000000" pitchFamily="2" charset="-78"/>
            </a:endParaRPr>
          </a:p>
        </p:txBody>
      </p:sp>
    </p:spTree>
    <p:extLst>
      <p:ext uri="{BB962C8B-B14F-4D97-AF65-F5344CB8AC3E}">
        <p14:creationId xmlns:p14="http://schemas.microsoft.com/office/powerpoint/2010/main" val="34721787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3-محمد مح زیتون در باغ مفتی شهر</a:t>
            </a:r>
          </a:p>
          <a:p>
            <a:pPr algn="just"/>
            <a:r>
              <a:rPr lang="fa-IR" smtClean="0">
                <a:cs typeface="B Nazanin" panose="00000400000000000000" pitchFamily="2" charset="-78"/>
              </a:rPr>
              <a:t>4- صحنه ژنرال دکوک و آفریقایی ها</a:t>
            </a:r>
          </a:p>
          <a:p>
            <a:pPr algn="just"/>
            <a:r>
              <a:rPr lang="fa-IR">
                <a:cs typeface="B Nazanin" panose="00000400000000000000" pitchFamily="2" charset="-78"/>
              </a:rPr>
              <a:t> </a:t>
            </a:r>
            <a:r>
              <a:rPr lang="fa-IR" smtClean="0">
                <a:cs typeface="B Nazanin" panose="00000400000000000000" pitchFamily="2" charset="-78"/>
              </a:rPr>
              <a:t>5- صحنه ای در یک کارگاه نقره سازی: «نگون بخت» - که نام یکی از شخصیت ها است- با چهره زندان» - که یک شخیصت دیگر است- با هم روبرو می شوند</a:t>
            </a:r>
          </a:p>
          <a:p>
            <a:pPr algn="just"/>
            <a:r>
              <a:rPr lang="fa-IR" smtClean="0">
                <a:cs typeface="B Nazanin" panose="00000400000000000000" pitchFamily="2" charset="-78"/>
              </a:rPr>
              <a:t>6- صحنه قتل عام سربازان و بر پاداشتن جشن به مناسبت بنای یادبود مردگان در «آنامیت» </a:t>
            </a:r>
          </a:p>
          <a:p>
            <a:pPr algn="just"/>
            <a:r>
              <a:rPr lang="fa-IR" smtClean="0">
                <a:cs typeface="B Nazanin" panose="00000400000000000000" pitchFamily="2" charset="-78"/>
              </a:rPr>
              <a:t>7- صحنه ماهی گیری «ماریوس کارگر فرانسوی و دو کارگر فرانسوی دیگر </a:t>
            </a:r>
            <a:endParaRPr lang="fa-IR">
              <a:cs typeface="B Nazanin" panose="00000400000000000000" pitchFamily="2" charset="-78"/>
            </a:endParaRPr>
          </a:p>
        </p:txBody>
      </p:sp>
    </p:spTree>
    <p:extLst>
      <p:ext uri="{BB962C8B-B14F-4D97-AF65-F5344CB8AC3E}">
        <p14:creationId xmlns:p14="http://schemas.microsoft.com/office/powerpoint/2010/main" val="40705008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8- صحنه برخورد دو کارگر فانسوی با «محی الدین»  آن ها از او می خواهند تا فریاد بزند «اعضای شوراهااعدام باید گردند» </a:t>
            </a:r>
          </a:p>
          <a:p>
            <a:pPr algn="just"/>
            <a:r>
              <a:rPr lang="fa-IR" smtClean="0">
                <a:cs typeface="B Nazanin" panose="00000400000000000000" pitchFamily="2" charset="-78"/>
              </a:rPr>
              <a:t>9- صحنه پلیس و «پوس پوس»</a:t>
            </a:r>
          </a:p>
          <a:p>
            <a:pPr algn="just"/>
            <a:r>
              <a:rPr lang="fa-IR" smtClean="0">
                <a:cs typeface="B Nazanin" panose="00000400000000000000" pitchFamily="2" charset="-78"/>
              </a:rPr>
              <a:t>10- صحنه محمد و «بودینار» که دقیقا اقتباسی استت از «حجی و یهودی ثروتمند</a:t>
            </a:r>
          </a:p>
          <a:p>
            <a:pPr algn="just"/>
            <a:r>
              <a:rPr lang="fa-IR" smtClean="0">
                <a:cs typeface="B Nazanin" panose="00000400000000000000" pitchFamily="2" charset="-78"/>
              </a:rPr>
              <a:t>11- گروهبان سرباز گیر و روسپی</a:t>
            </a:r>
          </a:p>
          <a:p>
            <a:pPr algn="just"/>
            <a:r>
              <a:rPr lang="fa-IR" smtClean="0">
                <a:cs typeface="B Nazanin" panose="00000400000000000000" pitchFamily="2" charset="-78"/>
              </a:rPr>
              <a:t>12- مح زیتون و میخ- اقتباسی از لطیفه حجی و میح- و ظاهر شدن «عتیقه « همسر مح زیتون</a:t>
            </a:r>
          </a:p>
          <a:p>
            <a:pPr algn="just"/>
            <a:r>
              <a:rPr lang="fa-IR" smtClean="0">
                <a:cs typeface="B Nazanin" panose="00000400000000000000" pitchFamily="2" charset="-78"/>
              </a:rPr>
              <a:t>13- صحنه سرباز الجزایری که ا یک صلیب و در جنگ با آنان) می میرد. پس از مرگ او از خاک برخساته و همچون یک روح (بازمانده) به الجزایر برمی گردد. در این صحنه تنها یک صدا، گروه همسرایان و سرآهنگ ظاهر می شوند. </a:t>
            </a:r>
            <a:endParaRPr lang="fa-IR">
              <a:cs typeface="B Nazanin" panose="00000400000000000000" pitchFamily="2" charset="-78"/>
            </a:endParaRPr>
          </a:p>
        </p:txBody>
      </p:sp>
    </p:spTree>
    <p:extLst>
      <p:ext uri="{BB962C8B-B14F-4D97-AF65-F5344CB8AC3E}">
        <p14:creationId xmlns:p14="http://schemas.microsoft.com/office/powerpoint/2010/main" val="11278060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smtClean="0">
                <a:cs typeface="B Nazanin" panose="00000400000000000000" pitchFamily="2" charset="-78"/>
              </a:rPr>
              <a:t>14- صحنه در میرزا بنویس و اداره سالاران (بوروکرات ها)</a:t>
            </a:r>
          </a:p>
          <a:p>
            <a:pPr algn="just"/>
            <a:r>
              <a:rPr lang="fa-IR" smtClean="0">
                <a:cs typeface="B Nazanin" panose="00000400000000000000" pitchFamily="2" charset="-78"/>
              </a:rPr>
              <a:t>15- صحنه بیکاری و بازگشت به فرانسه</a:t>
            </a:r>
          </a:p>
          <a:p>
            <a:pPr algn="just"/>
            <a:r>
              <a:rPr lang="fa-IR" smtClean="0">
                <a:cs typeface="B Nazanin" panose="00000400000000000000" pitchFamily="2" charset="-78"/>
              </a:rPr>
              <a:t>16- صحنه ژنون ها و گفتگوی گروه همسرایان و سرآهنگ</a:t>
            </a:r>
          </a:p>
          <a:p>
            <a:pPr algn="just"/>
            <a:r>
              <a:rPr lang="fa-IR" smtClean="0">
                <a:cs typeface="B Nazanin" panose="00000400000000000000" pitchFamily="2" charset="-78"/>
              </a:rPr>
              <a:t>17- ژتون ها در روسپی خانه، برخورد نگهبان روسپی خانه و روسپی</a:t>
            </a:r>
          </a:p>
          <a:p>
            <a:pPr algn="just"/>
            <a:r>
              <a:rPr lang="fa-IR" smtClean="0">
                <a:cs typeface="B Nazanin" panose="00000400000000000000" pitchFamily="2" charset="-78"/>
              </a:rPr>
              <a:t> 18- گفتگوی مح زیتون و «چهره زندان» در عمق کشتی. </a:t>
            </a:r>
          </a:p>
          <a:p>
            <a:pPr algn="just"/>
            <a:r>
              <a:rPr lang="fa-IR" smtClean="0">
                <a:cs typeface="B Nazanin" panose="00000400000000000000" pitchFamily="2" charset="-78"/>
              </a:rPr>
              <a:t>19- سرود «مارسی یز» زیبا و عتیقه</a:t>
            </a:r>
          </a:p>
          <a:p>
            <a:pPr algn="just"/>
            <a:r>
              <a:rPr lang="fa-IR" smtClean="0">
                <a:cs typeface="B Nazanin" panose="00000400000000000000" pitchFamily="2" charset="-78"/>
              </a:rPr>
              <a:t>20- صحنه ماریوس و محمد و «چهره زندان»</a:t>
            </a:r>
          </a:p>
          <a:p>
            <a:pPr algn="just"/>
            <a:r>
              <a:rPr lang="fa-IR" smtClean="0">
                <a:cs typeface="B Nazanin" panose="00000400000000000000" pitchFamily="2" charset="-78"/>
              </a:rPr>
              <a:t>21- ماجرای غم انگیز «نگون بخت» </a:t>
            </a:r>
          </a:p>
          <a:p>
            <a:pPr algn="just"/>
            <a:r>
              <a:rPr lang="fa-IR" smtClean="0">
                <a:cs typeface="B Nazanin" panose="00000400000000000000" pitchFamily="2" charset="-78"/>
              </a:rPr>
              <a:t>22- صحنه روزنامه فروش، جایی که ماریوس چهره عوض می کند</a:t>
            </a:r>
          </a:p>
          <a:p>
            <a:pPr algn="just"/>
            <a:r>
              <a:rPr lang="fa-IR" smtClean="0">
                <a:cs typeface="B Nazanin" panose="00000400000000000000" pitchFamily="2" charset="-78"/>
              </a:rPr>
              <a:t>23- روز ملی مهاجرت کارگران</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27306411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22- صحنه همسرایان و سرآهنگ، حوادث کار، جایی که محمد به صورت بانوی فراسنوی سیلی می زند. </a:t>
            </a:r>
          </a:p>
          <a:p>
            <a:pPr algn="just"/>
            <a:r>
              <a:rPr lang="fa-IR" smtClean="0">
                <a:cs typeface="B Nazanin" panose="00000400000000000000" pitchFamily="2" charset="-78"/>
              </a:rPr>
              <a:t>25- صحنه قاضی جعل  اخبار و تقلب در کار دروغین رسانه های گروهی</a:t>
            </a:r>
          </a:p>
          <a:p>
            <a:pPr algn="just"/>
            <a:r>
              <a:rPr lang="fa-IR" smtClean="0">
                <a:cs typeface="B Nazanin" panose="00000400000000000000" pitchFamily="2" charset="-78"/>
              </a:rPr>
              <a:t>26- محمد و «چهره زندان» در اتاق یک هتل. </a:t>
            </a:r>
          </a:p>
          <a:p>
            <a:pPr algn="just"/>
            <a:r>
              <a:rPr lang="fa-IR" smtClean="0">
                <a:cs typeface="B Nazanin" panose="00000400000000000000" pitchFamily="2" charset="-78"/>
              </a:rPr>
              <a:t>27- صحنه پایانی مجسمه ها</a:t>
            </a:r>
            <a:endParaRPr lang="fa-IR">
              <a:cs typeface="B Nazanin" panose="00000400000000000000" pitchFamily="2" charset="-78"/>
            </a:endParaRPr>
          </a:p>
        </p:txBody>
      </p:sp>
    </p:spTree>
    <p:extLst>
      <p:ext uri="{BB962C8B-B14F-4D97-AF65-F5344CB8AC3E}">
        <p14:creationId xmlns:p14="http://schemas.microsoft.com/office/powerpoint/2010/main" val="14880382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smtClean="0">
                <a:cs typeface="B Nazanin" panose="00000400000000000000" pitchFamily="2" charset="-78"/>
              </a:rPr>
              <a:t>موضوع نمایش «محمد چمدانت را بردار» درباره مهاجرت کارگران الجزایری است منتها کاتب یاسین به گوه ای محدود یا مجرد به بررسی مسئله مهاجرت نمی پردازد، او این درون مایه را به شکلی گسترده و در ارتباطی تنگاتنگ با استعمار و استثمار تحلیل و بررسی کرده است. به گونه ای که صحنه پایانی نمایش شکل «دادگاهی مردمی» دارد که در ان هر نوع استثمار و استثمارگری را محکوم می کند. هفت درون مایه برجسته نمایش عبارتند از: </a:t>
            </a:r>
          </a:p>
          <a:p>
            <a:pPr algn="just"/>
            <a:r>
              <a:rPr lang="fa-IR" smtClean="0">
                <a:cs typeface="B Nazanin" panose="00000400000000000000" pitchFamily="2" charset="-78"/>
              </a:rPr>
              <a:t>1- شرایط زندگانی کارگران مهاجر فرانسه</a:t>
            </a:r>
          </a:p>
          <a:p>
            <a:pPr algn="just"/>
            <a:r>
              <a:rPr lang="fa-IR" smtClean="0">
                <a:cs typeface="B Nazanin" panose="00000400000000000000" pitchFamily="2" charset="-78"/>
              </a:rPr>
              <a:t>2- ساتقمار و جهل</a:t>
            </a:r>
          </a:p>
          <a:p>
            <a:pPr algn="just"/>
            <a:r>
              <a:rPr lang="fa-IR" smtClean="0">
                <a:cs typeface="B Nazanin" panose="00000400000000000000" pitchFamily="2" charset="-78"/>
              </a:rPr>
              <a:t>3- بیکاری در الجزایر</a:t>
            </a:r>
          </a:p>
          <a:p>
            <a:pPr algn="just"/>
            <a:r>
              <a:rPr lang="fa-IR" smtClean="0">
                <a:cs typeface="B Nazanin" panose="00000400000000000000" pitchFamily="2" charset="-78"/>
              </a:rPr>
              <a:t>4- عدالت طبقاتی یا عدالت خاص مهاجران</a:t>
            </a:r>
          </a:p>
          <a:p>
            <a:pPr algn="just"/>
            <a:r>
              <a:rPr lang="fa-IR" smtClean="0">
                <a:cs typeface="B Nazanin" panose="00000400000000000000" pitchFamily="2" charset="-78"/>
              </a:rPr>
              <a:t>5- تشدید از خودبیگانگی توسط رسانه های گروهی:</a:t>
            </a:r>
          </a:p>
          <a:p>
            <a:pPr algn="just"/>
            <a:r>
              <a:rPr lang="fa-IR" smtClean="0">
                <a:cs typeface="B Nazanin" panose="00000400000000000000" pitchFamily="2" charset="-78"/>
              </a:rPr>
              <a:t>6- مسئولیت الجزایر در قبال مهاجرت کارگران به خارج </a:t>
            </a:r>
          </a:p>
          <a:p>
            <a:pPr algn="just"/>
            <a:r>
              <a:rPr lang="fa-IR" smtClean="0">
                <a:cs typeface="B Nazanin" panose="00000400000000000000" pitchFamily="2" charset="-78"/>
              </a:rPr>
              <a:t>7- حوادث کار</a:t>
            </a:r>
          </a:p>
          <a:p>
            <a:pPr algn="just"/>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37957364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نکته آموزنده این است که تا پیش از اجرای این نمایشف مردم الجزایر خود را نماینده و نماد مبارزه ملت های ستمدیده جهان تصور می کردند. اما با این نمایش دریافتند که در سرزمین های یدگر نیز جنگ و بی عدالتی بیداد می کند و نبرد برای یک زندگانی بهتر همواره وجود دارد و آن ها می توانند از مبارزات ملت های دیگر الهام بگیرند. </a:t>
            </a:r>
          </a:p>
        </p:txBody>
      </p:sp>
    </p:spTree>
    <p:extLst>
      <p:ext uri="{BB962C8B-B14F-4D97-AF65-F5344CB8AC3E}">
        <p14:creationId xmlns:p14="http://schemas.microsoft.com/office/powerpoint/2010/main" val="32741627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«محمد چمدانت را بردار» </a:t>
            </a:r>
            <a:r>
              <a:rPr lang="fa-IR">
                <a:cs typeface="B Nazanin" panose="00000400000000000000" pitchFamily="2" charset="-78"/>
              </a:rPr>
              <a:t>چهار ویژگی تازه و بزرگ دارد که عبارتند از: </a:t>
            </a:r>
          </a:p>
          <a:p>
            <a:pPr algn="just"/>
            <a:r>
              <a:rPr lang="fa-IR">
                <a:cs typeface="B Nazanin" panose="00000400000000000000" pitchFamily="2" charset="-78"/>
              </a:rPr>
              <a:t>1- گنجاندن داستان های خنده دار حجی در دل نمایش معاصر </a:t>
            </a:r>
          </a:p>
          <a:p>
            <a:pPr algn="just"/>
            <a:r>
              <a:rPr lang="fa-IR">
                <a:cs typeface="B Nazanin" panose="00000400000000000000" pitchFamily="2" charset="-78"/>
              </a:rPr>
              <a:t>2- دادن اطلاعات مستند درباره تاریخ و اقتصاد و اجتماع</a:t>
            </a:r>
          </a:p>
          <a:p>
            <a:pPr algn="just"/>
            <a:r>
              <a:rPr lang="fa-IR">
                <a:cs typeface="B Nazanin" panose="00000400000000000000" pitchFamily="2" charset="-78"/>
              </a:rPr>
              <a:t>3- نقد برخی از احکام سنتی الجزایر </a:t>
            </a:r>
          </a:p>
          <a:p>
            <a:pPr algn="just"/>
            <a:r>
              <a:rPr lang="fa-IR">
                <a:cs typeface="B Nazanin" panose="00000400000000000000" pitchFamily="2" charset="-78"/>
              </a:rPr>
              <a:t>4- طرح شخصیت های مونث به شکلی جدی و معتبر</a:t>
            </a:r>
          </a:p>
          <a:p>
            <a:endParaRPr lang="fa-IR"/>
          </a:p>
        </p:txBody>
      </p:sp>
    </p:spTree>
    <p:extLst>
      <p:ext uri="{BB962C8B-B14F-4D97-AF65-F5344CB8AC3E}">
        <p14:creationId xmlns:p14="http://schemas.microsoft.com/office/powerpoint/2010/main" val="40616445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«محمد چمدانت را بردار» با همه استقلالی که در شکل و موضوع دارد، دومین نمایش از یک تری لوژی (سه گانه) محسوب می شود که کاتب یایسن درباره بمارزات جهان سوم نگاشته است. دو نمایش دیگر او عباتند از: </a:t>
            </a:r>
          </a:p>
          <a:p>
            <a:pPr algn="just"/>
            <a:r>
              <a:rPr lang="fa-IR" smtClean="0">
                <a:cs typeface="B Nazanin" panose="00000400000000000000" pitchFamily="2" charset="-78"/>
              </a:rPr>
              <a:t>1- مردی با صندل های کائوچویی</a:t>
            </a:r>
          </a:p>
          <a:p>
            <a:pPr algn="just"/>
            <a:r>
              <a:rPr lang="fa-IR" smtClean="0">
                <a:cs typeface="B Nazanin" panose="00000400000000000000" pitchFamily="2" charset="-78"/>
              </a:rPr>
              <a:t>2- جنگ دو هزار ساله</a:t>
            </a:r>
          </a:p>
          <a:p>
            <a:pPr algn="just"/>
            <a:endParaRPr lang="fa-IR">
              <a:cs typeface="B Nazanin" panose="00000400000000000000" pitchFamily="2" charset="-78"/>
            </a:endParaRPr>
          </a:p>
        </p:txBody>
      </p:sp>
    </p:spTree>
    <p:extLst>
      <p:ext uri="{BB962C8B-B14F-4D97-AF65-F5344CB8AC3E}">
        <p14:creationId xmlns:p14="http://schemas.microsoft.com/office/powerpoint/2010/main" val="8737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همین جا  یادآوری کنم بحث ما هیچ پیوندی با وقایع اخیر ندارد و به دلیل کمبود اطلاعات، به سرنوشت فرهنگ و هنر آنجا پس از جنبش اجتماعی- سیاسی مسلمانان الجزایر، نمی پردازد.</a:t>
            </a:r>
          </a:p>
          <a:p>
            <a:pPr algn="just"/>
            <a:r>
              <a:rPr lang="fa-IR" smtClean="0">
                <a:cs typeface="B Nazanin" panose="00000400000000000000" pitchFamily="2" charset="-78"/>
              </a:rPr>
              <a:t>پیش از بسط موضوع لازم می دانم در این جا یادآور شوم که موقعیت تئاتر الجزایر اندکی اندکی استثنایی است: </a:t>
            </a:r>
          </a:p>
          <a:p>
            <a:pPr algn="just"/>
            <a:r>
              <a:rPr lang="fa-IR" smtClean="0">
                <a:cs typeface="B Nazanin" panose="00000400000000000000" pitchFamily="2" charset="-78"/>
              </a:rPr>
              <a:t>1- نخست برای آنکه الجزایر کشوری اسلامی است که در تاریخ کهن خود کوچک ترین سنت نمایشی نداشته و هیچ نوع نمایشی تا پیش از استیلای ترک ها شناخته نیست. در این مورد دلایل بسیاراند که مهم ترین ان ها عبارتند از: </a:t>
            </a:r>
          </a:p>
          <a:p>
            <a:pPr algn="just"/>
            <a:endParaRPr lang="fa-IR">
              <a:cs typeface="B Nazanin" panose="00000400000000000000" pitchFamily="2" charset="-78"/>
            </a:endParaRPr>
          </a:p>
        </p:txBody>
      </p:sp>
    </p:spTree>
    <p:extLst>
      <p:ext uri="{BB962C8B-B14F-4D97-AF65-F5344CB8AC3E}">
        <p14:creationId xmlns:p14="http://schemas.microsoft.com/office/powerpoint/2010/main" val="53779677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کاتب یاسین بسیاری از صحنه های نمایش «</a:t>
            </a:r>
            <a:r>
              <a:rPr lang="fa-IR" b="1" smtClean="0">
                <a:solidFill>
                  <a:srgbClr val="FF0000"/>
                </a:solidFill>
                <a:cs typeface="B Nazanin" panose="00000400000000000000" pitchFamily="2" charset="-78"/>
              </a:rPr>
              <a:t>محمد چمدانت را </a:t>
            </a:r>
            <a:r>
              <a:rPr lang="fa-IR" b="1">
                <a:solidFill>
                  <a:srgbClr val="FF0000"/>
                </a:solidFill>
                <a:cs typeface="B Nazanin" panose="00000400000000000000" pitchFamily="2" charset="-78"/>
              </a:rPr>
              <a:t>بردار</a:t>
            </a:r>
            <a:r>
              <a:rPr lang="fa-IR">
                <a:cs typeface="B Nazanin" panose="00000400000000000000" pitchFamily="2" charset="-78"/>
              </a:rPr>
              <a:t>» </a:t>
            </a:r>
            <a:r>
              <a:rPr lang="fa-IR" smtClean="0">
                <a:cs typeface="B Nazanin" panose="00000400000000000000" pitchFamily="2" charset="-78"/>
              </a:rPr>
              <a:t>را در دو نمایش دیگر نیز به  نوعی آورده است، و شاید بعضی را </a:t>
            </a:r>
            <a:r>
              <a:rPr lang="fa-IR" smtClean="0">
                <a:cs typeface="B Nazanin" panose="00000400000000000000" pitchFamily="2" charset="-78"/>
              </a:rPr>
              <a:t>از </a:t>
            </a:r>
            <a:r>
              <a:rPr lang="fa-IR" smtClean="0">
                <a:cs typeface="B Nazanin" panose="00000400000000000000" pitchFamily="2" charset="-78"/>
              </a:rPr>
              <a:t>آن دو اثر به وام گرفته و در این نمایش گنجانده است. نکته در خور تحسین این </a:t>
            </a:r>
            <a:r>
              <a:rPr lang="fa-IR" smtClean="0">
                <a:cs typeface="B Nazanin" panose="00000400000000000000" pitchFamily="2" charset="-78"/>
              </a:rPr>
              <a:t>نمایشنامه </a:t>
            </a:r>
            <a:r>
              <a:rPr lang="fa-IR" smtClean="0">
                <a:cs typeface="B Nazanin" panose="00000400000000000000" pitchFamily="2" charset="-78"/>
              </a:rPr>
              <a:t>گسترش موضوع بیکاری و مهاجرت کارگران بدون کار از الجزایر به فرانسه است که در یک بررسی دقیق و دراماتیک کاتب یاسین آن راب ه تمام سرزمین های اسلامی و عربی، مخصوصا فلسطین گسترش داده است. </a:t>
            </a:r>
            <a:endParaRPr lang="fa-IR">
              <a:cs typeface="B Nazanin" panose="00000400000000000000" pitchFamily="2" charset="-78"/>
            </a:endParaRPr>
          </a:p>
        </p:txBody>
      </p:sp>
    </p:spTree>
    <p:extLst>
      <p:ext uri="{BB962C8B-B14F-4D97-AF65-F5344CB8AC3E}">
        <p14:creationId xmlns:p14="http://schemas.microsoft.com/office/powerpoint/2010/main" val="123600625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«محمد چمدانت را بردار» الجزایر  و فلسطین از طریق اوردن در شخصیت محمد نام، یک محمد الجزایری و یک محمد فلسطینی، عمیقا به هم پیوند خورده اند و بدین ترتیب نژادپرستی، استعمار و استثمار یک جا و با هم بررسی شده اند.ش یاد بی فایده نباشد اگر یاداوری کنیم که مهاجرت کارگران الجزایری به فرانسه در یک مقایسه موازی با اشغال فلسطین توسط رژیم اسراییل یک جا با هم طرح شده است. خود یاسین این ها را حلقه های به هم پیوسته ای می داند که یک بافت واحد را تشکیل می دهند. </a:t>
            </a:r>
          </a:p>
          <a:p>
            <a:endParaRPr lang="fa-IR"/>
          </a:p>
        </p:txBody>
      </p:sp>
      <p:sp>
        <p:nvSpPr>
          <p:cNvPr id="4" name="Flowchart: Alternate Process 3"/>
          <p:cNvSpPr/>
          <p:nvPr/>
        </p:nvSpPr>
        <p:spPr>
          <a:xfrm>
            <a:off x="1312606" y="4557251"/>
            <a:ext cx="4616246" cy="103238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مهاجرت کارگران الجزایری به فرانسه</a:t>
            </a:r>
            <a:endParaRPr lang="fa-IR"/>
          </a:p>
        </p:txBody>
      </p:sp>
    </p:spTree>
    <p:extLst>
      <p:ext uri="{BB962C8B-B14F-4D97-AF65-F5344CB8AC3E}">
        <p14:creationId xmlns:p14="http://schemas.microsoft.com/office/powerpoint/2010/main" val="25635767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او معتقد است پراکنده شدن نیروی های ملی و مهاجرت آنها به خارج نوعی سرگردانی و آوارگی است، درست همانگونه که ساکنان سرزمین فلسطین پس از ان که سرزمین شان را اشعال کردند، آواره شدند و چرا اصلا همچون فلسطین، باید امروز بهترین نیروهای الجزایر سرزمین خود را ترک گویند و نیروی کار خود را در جای دیگری، که پیشتر استعمارگر همان سرمزین بوده ، بفروشند و گرفتار بدترین عذاب های روانی و گرفتاری های اجتمای و از همه مهم تر «از خود بیگانگی» ناشی از اقامت سرزمین بوده بفروشند، و پرفتار بدترین عذاب های روانی و گرفتاری های اجتماعی و از همه مهم ترین «</a:t>
            </a:r>
            <a:r>
              <a:rPr lang="fa-IR" b="1" smtClean="0">
                <a:solidFill>
                  <a:srgbClr val="FF0000"/>
                </a:solidFill>
                <a:cs typeface="B Nazanin" panose="00000400000000000000" pitchFamily="2" charset="-78"/>
              </a:rPr>
              <a:t>از خودبیگانگی</a:t>
            </a:r>
            <a:r>
              <a:rPr lang="fa-IR" smtClean="0">
                <a:cs typeface="B Nazanin" panose="00000400000000000000" pitchFamily="2" charset="-78"/>
              </a:rPr>
              <a:t>» ناشی از اقامت در سرزمین بیگانه شوند؟ </a:t>
            </a:r>
            <a:endParaRPr lang="fa-IR">
              <a:cs typeface="B Nazanin" panose="00000400000000000000" pitchFamily="2" charset="-78"/>
            </a:endParaRPr>
          </a:p>
        </p:txBody>
      </p:sp>
    </p:spTree>
    <p:extLst>
      <p:ext uri="{BB962C8B-B14F-4D97-AF65-F5344CB8AC3E}">
        <p14:creationId xmlns:p14="http://schemas.microsoft.com/office/powerpoint/2010/main" val="23621721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«سندیت» این نمایش در واقع برای آگاهی بخشیدن و تربیت کردن تماشاگران است تا بتوانند به این ترتیب در برابر وقایع سرزمین خود به نحوی ارادی و فعال واکنش نشان دهند و بر علل از خود بیگانگی و دلیل مهاجرت به کشور فرانسه و کشورهای دیگر اگاهی بیابند. پرداختن به چهار درون مایه بزرگ : بیکاری، </a:t>
            </a:r>
            <a:r>
              <a:rPr lang="fa-IR" smtClean="0">
                <a:cs typeface="B Nazanin" panose="00000400000000000000" pitchFamily="2" charset="-78"/>
              </a:rPr>
              <a:t>مهاجرت،حوادث </a:t>
            </a:r>
            <a:r>
              <a:rPr lang="fa-IR">
                <a:cs typeface="B Nazanin" panose="00000400000000000000" pitchFamily="2" charset="-78"/>
              </a:rPr>
              <a:t>کار و عدالت اجتماعی به همین منظور است.</a:t>
            </a:r>
          </a:p>
        </p:txBody>
      </p:sp>
      <p:sp>
        <p:nvSpPr>
          <p:cNvPr id="4" name="Flowchart: Process 3"/>
          <p:cNvSpPr/>
          <p:nvPr/>
        </p:nvSpPr>
        <p:spPr>
          <a:xfrm>
            <a:off x="838200" y="4108153"/>
            <a:ext cx="5516520" cy="1365160"/>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schemeClr val="tx1"/>
                </a:solidFill>
                <a:cs typeface="B Nazanin" panose="00000400000000000000" pitchFamily="2" charset="-78"/>
              </a:rPr>
              <a:t>بیکاری، </a:t>
            </a:r>
            <a:r>
              <a:rPr lang="fa-IR" sz="2800" smtClean="0">
                <a:solidFill>
                  <a:schemeClr val="tx1"/>
                </a:solidFill>
                <a:cs typeface="B Nazanin" panose="00000400000000000000" pitchFamily="2" charset="-78"/>
              </a:rPr>
              <a:t>مهاجرت،حوادث </a:t>
            </a:r>
            <a:r>
              <a:rPr lang="fa-IR" sz="2800">
                <a:solidFill>
                  <a:schemeClr val="tx1"/>
                </a:solidFill>
                <a:cs typeface="B Nazanin" panose="00000400000000000000" pitchFamily="2" charset="-78"/>
              </a:rPr>
              <a:t>کار و عدالت اجتماعی</a:t>
            </a:r>
            <a:endParaRPr lang="fa-IR">
              <a:solidFill>
                <a:schemeClr val="tx1"/>
              </a:solidFill>
              <a:cs typeface="B Nazanin" panose="00000400000000000000" pitchFamily="2" charset="-78"/>
            </a:endParaRPr>
          </a:p>
        </p:txBody>
      </p:sp>
    </p:spTree>
    <p:extLst>
      <p:ext uri="{BB962C8B-B14F-4D97-AF65-F5344CB8AC3E}">
        <p14:creationId xmlns:p14="http://schemas.microsoft.com/office/powerpoint/2010/main" val="18444410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یاسین همچنین در نمایش دیگری به نام «</a:t>
            </a:r>
            <a:r>
              <a:rPr lang="fa-IR" b="1" smtClean="0">
                <a:solidFill>
                  <a:srgbClr val="FF0000"/>
                </a:solidFill>
                <a:cs typeface="B Nazanin" panose="00000400000000000000" pitchFamily="2" charset="-78"/>
              </a:rPr>
              <a:t>گرد هوش</a:t>
            </a:r>
            <a:r>
              <a:rPr lang="fa-IR" smtClean="0">
                <a:cs typeface="B Nazanin" panose="00000400000000000000" pitchFamily="2" charset="-78"/>
              </a:rPr>
              <a:t>» تمام لطیفه های حجی هزال را که مظهر اراده توده های مردم در برابر حاکمیت است چنان تنظیم و تلفیق کرده که طنز و تخیل و ابعاد سیاسی روز در هم آمیخته اند. یاسین هیچ گاه انکار نکرده است که تئاتر برای او در حکم تریبونی سیاسی برای طرحئ مسائل حاد اجتماعی – سیاسی است. در «محمد چمدانت را بردار» او به مسیحیت به عنوان همدست استعمار می تازد </a:t>
            </a:r>
            <a:endParaRPr lang="fa-IR">
              <a:cs typeface="B Nazanin" panose="00000400000000000000" pitchFamily="2" charset="-78"/>
            </a:endParaRPr>
          </a:p>
        </p:txBody>
      </p:sp>
    </p:spTree>
    <p:extLst>
      <p:ext uri="{BB962C8B-B14F-4D97-AF65-F5344CB8AC3E}">
        <p14:creationId xmlns:p14="http://schemas.microsoft.com/office/powerpoint/2010/main" val="174682340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98512" y="1825625"/>
            <a:ext cx="7155287" cy="4351338"/>
          </a:xfrm>
        </p:spPr>
        <p:txBody>
          <a:bodyPr>
            <a:normAutofit/>
          </a:bodyPr>
          <a:lstStyle/>
          <a:p>
            <a:pPr algn="just"/>
            <a:r>
              <a:rPr lang="fa-IR" smtClean="0">
                <a:cs typeface="B Nazanin" panose="00000400000000000000" pitchFamily="2" charset="-78"/>
              </a:rPr>
              <a:t>به زاهدان ریایی الجزایر و مسئولیت آنها در قبال تنزل پیام الهی یورش می برد، و چهار مسئله زن، الکل، جنسیت و تصویر در فرهنگ سنتی الجزایر را بی رحمانه مورد بررسی و انتقاد قرار می دهد. گفتنی است که در این نمایش کاتب یاسین در برابر مسئله زن یک موضع کاملا تازه و مترقیانه می گیرد.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4"/>
            <a:ext cx="3353798" cy="2012279"/>
          </a:xfrm>
          <a:prstGeom prst="rect">
            <a:avLst/>
          </a:prstGeom>
        </p:spPr>
      </p:pic>
      <p:sp>
        <p:nvSpPr>
          <p:cNvPr id="5" name="TextBox 4"/>
          <p:cNvSpPr txBox="1"/>
          <p:nvPr/>
        </p:nvSpPr>
        <p:spPr>
          <a:xfrm>
            <a:off x="1674253" y="4172755"/>
            <a:ext cx="1661375"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کاتب یاسین</a:t>
            </a:r>
            <a:endParaRPr lang="fa-IR">
              <a:solidFill>
                <a:srgbClr val="FF0000"/>
              </a:solidFill>
            </a:endParaRPr>
          </a:p>
        </p:txBody>
      </p:sp>
    </p:spTree>
    <p:extLst>
      <p:ext uri="{BB962C8B-B14F-4D97-AF65-F5344CB8AC3E}">
        <p14:creationId xmlns:p14="http://schemas.microsoft.com/office/powerpoint/2010/main" val="151102207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همین سبب شخصیت های زنانی که او ترسیم کرده- درست مانند «نجمه» شخصیت بزرگ رمانی به همین نام- همیشه مثبت و همه به نوعی اسطوره ای اند. دلیل دیگر ارائه این تصویر  والا از زن این است که او در مصاحبه ای با مجله «</a:t>
            </a:r>
            <a:r>
              <a:rPr lang="fa-IR" smtClean="0">
                <a:cs typeface="B Nazanin" panose="00000400000000000000" pitchFamily="2" charset="-78"/>
              </a:rPr>
              <a:t>کار نمایشی</a:t>
            </a:r>
            <a:r>
              <a:rPr lang="fa-IR">
                <a:cs typeface="B Nazanin" panose="00000400000000000000" pitchFamily="2" charset="-78"/>
              </a:rPr>
              <a:t>» فرانسه در سال 1973 می گوید: «پیش از هر چیز همه ما از زن تصویر «مادر» داریم. مانند «</a:t>
            </a:r>
            <a:r>
              <a:rPr lang="fa-IR">
                <a:solidFill>
                  <a:srgbClr val="FF0000"/>
                </a:solidFill>
                <a:cs typeface="B Nazanin" panose="00000400000000000000" pitchFamily="2" charset="-78"/>
              </a:rPr>
              <a:t>مام وطن</a:t>
            </a:r>
            <a:r>
              <a:rPr lang="fa-IR">
                <a:cs typeface="B Nazanin" panose="00000400000000000000" pitchFamily="2" charset="-78"/>
              </a:rPr>
              <a:t>» یا مانند تصویر «مادر» داریم، مانند «مام وطن» یا مانند تصویر «مادر» خود ما در خانه. نزد ما قداست آن ها بالاتر از آن چیزهایی است که در زندگانی روزمره از آن ها تعریف به دست می دهند.</a:t>
            </a:r>
          </a:p>
          <a:p>
            <a:pPr algn="just"/>
            <a:endParaRPr lang="fa-IR">
              <a:cs typeface="B Nazanin" panose="00000400000000000000" pitchFamily="2" charset="-78"/>
            </a:endParaRPr>
          </a:p>
        </p:txBody>
      </p:sp>
    </p:spTree>
    <p:extLst>
      <p:ext uri="{BB962C8B-B14F-4D97-AF65-F5344CB8AC3E}">
        <p14:creationId xmlns:p14="http://schemas.microsoft.com/office/powerpoint/2010/main" val="48936930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نظر اجرایی باید گفت کارگردانی «</a:t>
            </a:r>
            <a:r>
              <a:rPr lang="fa-IR" b="1" smtClean="0">
                <a:solidFill>
                  <a:srgbClr val="FF0000"/>
                </a:solidFill>
                <a:cs typeface="B Nazanin" panose="00000400000000000000" pitchFamily="2" charset="-78"/>
              </a:rPr>
              <a:t>محمد چمدانت را بردار</a:t>
            </a:r>
            <a:r>
              <a:rPr lang="fa-IR" smtClean="0">
                <a:cs typeface="B Nazanin" panose="00000400000000000000" pitchFamily="2" charset="-78"/>
              </a:rPr>
              <a:t>» یکی از تازه ترین شکل هایی است که تا آن تاریخ در الجزایر در صحنه رفته بود. نمایش فضای جشن گونه دارد. جدایی صحنه و سالن کاملا از بین رفته و از شروع نمایش بازیگران با آواز و لطیفه های سرگرم می کنند. کارگردان از موسیقی، دکور، نور و آواز استفاده کامل می برد، و هر بازیگر به ایفای چند نقش می پردازد. یکی از معانی و دلایل تعویض شخصیت ها و چند نقش بازی کردن بازیگران این است که نمایش می خواهد بگوید تقدیر این شخصیت ها قابل دگرگونی است یا می شود سرنوشت آدم ها را عوض می کرد. این گامی است در جهت از بین بردن تقدیر گرایی. </a:t>
            </a:r>
            <a:endParaRPr lang="fa-IR">
              <a:cs typeface="B Nazanin" panose="00000400000000000000" pitchFamily="2" charset="-78"/>
            </a:endParaRPr>
          </a:p>
        </p:txBody>
      </p:sp>
      <p:sp>
        <p:nvSpPr>
          <p:cNvPr id="4" name="Flowchart: Alternate Process 3"/>
          <p:cNvSpPr/>
          <p:nvPr/>
        </p:nvSpPr>
        <p:spPr>
          <a:xfrm>
            <a:off x="838200" y="4925961"/>
            <a:ext cx="3333135" cy="87015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فضای جشن گونه</a:t>
            </a:r>
            <a:endParaRPr lang="fa-IR"/>
          </a:p>
        </p:txBody>
      </p:sp>
      <p:sp>
        <p:nvSpPr>
          <p:cNvPr id="5" name="Flowchart: Alternate Process 4"/>
          <p:cNvSpPr/>
          <p:nvPr/>
        </p:nvSpPr>
        <p:spPr>
          <a:xfrm>
            <a:off x="5722374" y="4807974"/>
            <a:ext cx="3362632" cy="98814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 از بین بردن تقدیر گرایی</a:t>
            </a:r>
            <a:endParaRPr lang="fa-IR"/>
          </a:p>
        </p:txBody>
      </p:sp>
    </p:spTree>
    <p:extLst>
      <p:ext uri="{BB962C8B-B14F-4D97-AF65-F5344CB8AC3E}">
        <p14:creationId xmlns:p14="http://schemas.microsoft.com/office/powerpoint/2010/main" val="54843149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همه بازیگران با لباس های جین آبی و پولیور یک دست ظاهر می شوند تا بتوانند یا پوشیدن «</a:t>
            </a:r>
            <a:r>
              <a:rPr lang="fa-IR" smtClean="0">
                <a:solidFill>
                  <a:srgbClr val="FF0000"/>
                </a:solidFill>
                <a:cs typeface="B Nazanin" panose="00000400000000000000" pitchFamily="2" charset="-78"/>
              </a:rPr>
              <a:t>لباس- نشان</a:t>
            </a:r>
            <a:r>
              <a:rPr lang="fa-IR" smtClean="0">
                <a:cs typeface="B Nazanin" panose="00000400000000000000" pitchFamily="2" charset="-78"/>
              </a:rPr>
              <a:t>» های نمایشی بر روی آنها، سریعا شخصیت های متنوع را به معرض تماشا بگذارند. حتی جارختی لباس های نمایش در عمق صحنه قرار دارد و بازیگران در برابر نگاه تماشاگران لباس هایشان را عوض می کنند. اشیاء و علایمی نیز که در نمایش به کار می برند- مانند  پرچم کشورها که در این نمایش کاربرد فراوان دارد- کاملا نمادین اند. </a:t>
            </a:r>
            <a:endParaRPr lang="fa-IR">
              <a:cs typeface="B Nazanin" panose="00000400000000000000" pitchFamily="2" charset="-78"/>
            </a:endParaRPr>
          </a:p>
        </p:txBody>
      </p:sp>
    </p:spTree>
    <p:extLst>
      <p:ext uri="{BB962C8B-B14F-4D97-AF65-F5344CB8AC3E}">
        <p14:creationId xmlns:p14="http://schemas.microsoft.com/office/powerpoint/2010/main" val="6864516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159044" y="1825625"/>
            <a:ext cx="7194755" cy="4351338"/>
          </a:xfrm>
        </p:spPr>
        <p:txBody>
          <a:bodyPr/>
          <a:lstStyle/>
          <a:p>
            <a:pPr algn="just"/>
            <a:r>
              <a:rPr lang="fa-IR">
                <a:cs typeface="B Nazanin" panose="00000400000000000000" pitchFamily="2" charset="-78"/>
              </a:rPr>
              <a:t>مکان ها هم توسط نور یا یک شی مشخص می شوند و در بعضی موارد روش غالب  بازی «فارس» و یا «سیرک» است. نمایش جنبه های فاصله گذری فراوان دارد ولی نه در معنای برشتی آن خود یاسین که به گمان  ما عمیقا پیشتاز و بسیار مترقی است، در جایی در رد شباهت با برشت گفته است که برشت تراژدی را ازصحنه های اجتماعی جدا می انگارد، در حالی که من نویسنده ای هستم که انقلاب الجزایر برایم یک تراژدی ست و من این تراژدی را می نویسم. شاید این سخن یاسین کامل کننده  این نظریه باشد که بسیاری از پژوهشگران عقیده دارند که کاتب یاسین بیش تر از یک اثر ننوشته و آن نیز تراژدی سرزمین خود اوست.</a:t>
            </a:r>
          </a:p>
        </p:txBody>
      </p:sp>
      <p:pic>
        <p:nvPicPr>
          <p:cNvPr id="4" name="Picture 3"/>
          <p:cNvPicPr>
            <a:picLocks noChangeAspect="1"/>
          </p:cNvPicPr>
          <p:nvPr/>
        </p:nvPicPr>
        <p:blipFill>
          <a:blip r:embed="rId2"/>
          <a:stretch>
            <a:fillRect/>
          </a:stretch>
        </p:blipFill>
        <p:spPr>
          <a:xfrm>
            <a:off x="838199" y="1973108"/>
            <a:ext cx="3176195" cy="3100337"/>
          </a:xfrm>
          <a:prstGeom prst="rect">
            <a:avLst/>
          </a:prstGeom>
        </p:spPr>
      </p:pic>
      <p:sp>
        <p:nvSpPr>
          <p:cNvPr id="5" name="TextBox 4"/>
          <p:cNvSpPr txBox="1"/>
          <p:nvPr/>
        </p:nvSpPr>
        <p:spPr>
          <a:xfrm>
            <a:off x="1460277" y="5355865"/>
            <a:ext cx="1932038"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کاتب یاسین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84779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الف-</a:t>
            </a:r>
            <a:r>
              <a:rPr lang="fa-IR" smtClean="0">
                <a:cs typeface="B Nazanin" panose="00000400000000000000" pitchFamily="2" charset="-78"/>
              </a:rPr>
              <a:t> </a:t>
            </a:r>
            <a:r>
              <a:rPr lang="fa-IR" smtClean="0">
                <a:solidFill>
                  <a:srgbClr val="FF0000"/>
                </a:solidFill>
                <a:cs typeface="B Nazanin" panose="00000400000000000000" pitchFamily="2" charset="-78"/>
              </a:rPr>
              <a:t>ممنوعیت های دیرین سنتی و آیینی </a:t>
            </a:r>
            <a:r>
              <a:rPr lang="fa-IR" smtClean="0">
                <a:cs typeface="B Nazanin" panose="00000400000000000000" pitchFamily="2" charset="-78"/>
              </a:rPr>
              <a:t>در الجزایر جایی برای حضور تئاتر بای نگذاشته بود. </a:t>
            </a:r>
          </a:p>
          <a:p>
            <a:pPr algn="just"/>
            <a:r>
              <a:rPr lang="fa-IR" smtClean="0">
                <a:solidFill>
                  <a:srgbClr val="FF0000"/>
                </a:solidFill>
                <a:cs typeface="B Nazanin" panose="00000400000000000000" pitchFamily="2" charset="-78"/>
              </a:rPr>
              <a:t>ب- زندگانی بدوی و قبیله ای امکان و فرصت اسکان گرفتن</a:t>
            </a:r>
            <a:r>
              <a:rPr lang="fa-IR" smtClean="0">
                <a:cs typeface="B Nazanin" panose="00000400000000000000" pitchFamily="2" charset="-78"/>
              </a:rPr>
              <a:t>؛ و ترویج و رونق فرهنگ شهری را از آن ها گرفته، در حالی که تئاتر نهادی است که ذاتا در «</a:t>
            </a:r>
            <a:r>
              <a:rPr lang="fa-IR" smtClean="0">
                <a:solidFill>
                  <a:srgbClr val="FF0000"/>
                </a:solidFill>
                <a:cs typeface="B Nazanin" panose="00000400000000000000" pitchFamily="2" charset="-78"/>
              </a:rPr>
              <a:t>شهر</a:t>
            </a:r>
            <a:r>
              <a:rPr lang="fa-IR" smtClean="0">
                <a:cs typeface="B Nazanin" panose="00000400000000000000" pitchFamily="2" charset="-78"/>
              </a:rPr>
              <a:t>» و خاستگاه اجتماعی «</a:t>
            </a:r>
            <a:r>
              <a:rPr lang="fa-IR" smtClean="0">
                <a:solidFill>
                  <a:srgbClr val="FF0000"/>
                </a:solidFill>
                <a:cs typeface="B Nazanin" panose="00000400000000000000" pitchFamily="2" charset="-78"/>
              </a:rPr>
              <a:t>با ثبات</a:t>
            </a:r>
            <a:r>
              <a:rPr lang="fa-IR" smtClean="0">
                <a:cs typeface="B Nazanin" panose="00000400000000000000" pitchFamily="2" charset="-78"/>
              </a:rPr>
              <a:t>» شکل می گیرد. بنابراین به این دو دلیل بزرگ نه در الجزایر و نه در هیچ کشور عربی- کویری دیگر تئاتر نمی توانسته است نضج بگیرد. </a:t>
            </a:r>
            <a:endParaRPr lang="fa-IR">
              <a:cs typeface="B Nazanin" panose="00000400000000000000" pitchFamily="2" charset="-78"/>
            </a:endParaRPr>
          </a:p>
        </p:txBody>
      </p:sp>
    </p:spTree>
    <p:extLst>
      <p:ext uri="{BB962C8B-B14F-4D97-AF65-F5344CB8AC3E}">
        <p14:creationId xmlns:p14="http://schemas.microsoft.com/office/powerpoint/2010/main" val="73048564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به عنوان </a:t>
            </a:r>
            <a:r>
              <a:rPr lang="fa-IR" smtClean="0">
                <a:solidFill>
                  <a:srgbClr val="FF0000"/>
                </a:solidFill>
                <a:cs typeface="B Nazanin" panose="00000400000000000000" pitchFamily="2" charset="-78"/>
              </a:rPr>
              <a:t>نتیجه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از این گفتار چه نتیجه ای می توان گرفت؟ اولین نتیجه شاید این است که روش تئاترالجزایر  بعد از انقلاب را نمی توان انکار کرد. افزایش شمار تماشاگران، گسترش تجربیات گوناگون و گویا شدن زبان نمایش از مواردی است که تا پیش از انقلاب هیچ کس تصورش را نمی کرد. از آن به بعد تئاتر به عنوان یک رکن اساسی در فرهنگ و سیاست مطرح شد. نقشی که تا پیش از آن در فرهنگ وتاریخ و اعتقادات و باورهای سنتی الجزایر وجود دناشت.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001294"/>
            <a:ext cx="2733675" cy="1676400"/>
          </a:xfrm>
          <a:prstGeom prst="rect">
            <a:avLst/>
          </a:prstGeom>
        </p:spPr>
      </p:pic>
    </p:spTree>
    <p:extLst>
      <p:ext uri="{BB962C8B-B14F-4D97-AF65-F5344CB8AC3E}">
        <p14:creationId xmlns:p14="http://schemas.microsoft.com/office/powerpoint/2010/main" val="28702866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a:solidFill>
                  <a:srgbClr val="FF0000"/>
                </a:solidFill>
                <a:cs typeface="B Nazanin" panose="00000400000000000000" pitchFamily="2" charset="-78"/>
              </a:rPr>
              <a:t>به عنوان نتیجه</a:t>
            </a:r>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تئاتر دولتی اگر در آغاز به ارتجاع، اداره سالاری و استعمار یورش می برد، به مرور و در عمل به نوعی تئاتر تبلیغی ایستا منجر شد که می توان گفت محتوای آشنا و همیشگی آن یک مشت شعار تکراری روز بود که مردم به شکل های مختلف در روزنامه ها و رادیو و تلویزیون  و مجلات هر روز شاهد یا مخاطب آن بودند و در شکل و محتوا چیز تازه و جذابی برای مردم در بر نکته آموزنده این است که تا پیش از اجرای این نمایش، مردم الجزایر خود را نماینده و نماد مبارزه ملت های ستمدیده جهان تصور می کردند </a:t>
            </a:r>
          </a:p>
          <a:p>
            <a:endParaRPr lang="fa-IR"/>
          </a:p>
        </p:txBody>
      </p:sp>
      <p:sp>
        <p:nvSpPr>
          <p:cNvPr id="4" name="Flowchart: Alternate Process 3"/>
          <p:cNvSpPr/>
          <p:nvPr/>
        </p:nvSpPr>
        <p:spPr>
          <a:xfrm>
            <a:off x="838200" y="4498258"/>
            <a:ext cx="2905432" cy="76691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تئاتر تبلیغی ایستا</a:t>
            </a:r>
            <a:endParaRPr lang="fa-IR"/>
          </a:p>
        </p:txBody>
      </p:sp>
    </p:spTree>
    <p:extLst>
      <p:ext uri="{BB962C8B-B14F-4D97-AF65-F5344CB8AC3E}">
        <p14:creationId xmlns:p14="http://schemas.microsoft.com/office/powerpoint/2010/main" val="1286877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2- ویژگی استثنایی دیگر کشوری چون الجزایر این است که اصلا یک مستعمره سابق است و این مسئله کوچکی نیست. دلیل این امر را متعاقبا خواهیم گفت. </a:t>
            </a:r>
          </a:p>
          <a:p>
            <a:pPr algn="just"/>
            <a:r>
              <a:rPr lang="fa-IR" smtClean="0">
                <a:cs typeface="B Nazanin" panose="00000400000000000000" pitchFamily="2" charset="-78"/>
              </a:rPr>
              <a:t>3- کشوری است دارای اهداف سوسیالیست(آن گونه که زمام داران اعلام کرده اند)</a:t>
            </a:r>
          </a:p>
        </p:txBody>
      </p:sp>
    </p:spTree>
    <p:extLst>
      <p:ext uri="{BB962C8B-B14F-4D97-AF65-F5344CB8AC3E}">
        <p14:creationId xmlns:p14="http://schemas.microsoft.com/office/powerpoint/2010/main" val="29071916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TotalTime>
  <Words>8091</Words>
  <Application>Microsoft Office PowerPoint</Application>
  <PresentationFormat>Widescreen</PresentationFormat>
  <Paragraphs>168</Paragraphs>
  <Slides>81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81</vt:i4>
      </vt:variant>
    </vt:vector>
  </HeadingPairs>
  <TitlesOfParts>
    <vt:vector size="87" baseType="lpstr">
      <vt:lpstr>Arial</vt:lpstr>
      <vt:lpstr>B Nazanin</vt:lpstr>
      <vt:lpstr>Calibri</vt:lpstr>
      <vt:lpstr>Calibri Light</vt:lpstr>
      <vt:lpstr>Times New Roman</vt:lpstr>
      <vt:lpstr>Office Theme</vt:lpstr>
      <vt:lpstr>عنوان مقاله: تئاتر سیاسی در الجزایر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سه دوره تئاتر</vt:lpstr>
      <vt:lpstr>PowerPoint Presentation</vt:lpstr>
      <vt:lpstr>تئاتر مردمی با گویش عربی تا 1954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تئاتردولتی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تئاتر معترض و انتقادی</vt:lpstr>
      <vt:lpstr>PowerPoint Presentation</vt:lpstr>
      <vt:lpstr>PowerPoint Presentation</vt:lpstr>
      <vt:lpstr>چهار نمونه ای که نام بردیم که به ترتیب عبارتند از:</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به عنوان نتیجه</vt:lpstr>
      <vt:lpstr>به عنوان نتیجه</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عنوان مقاله: تئاتر سیاسی در الجزایر</dc:title>
  <dc:creator>MaZz!i</dc:creator>
  <cp:lastModifiedBy>MaZz!i</cp:lastModifiedBy>
  <cp:revision>63</cp:revision>
  <cp:lastPrinted>2025-03-01T21:17:53Z</cp:lastPrinted>
  <dcterms:created xsi:type="dcterms:W3CDTF">2025-02-15T19:54:26Z</dcterms:created>
  <dcterms:modified xsi:type="dcterms:W3CDTF">2025-03-01T21:18:10Z</dcterms:modified>
</cp:coreProperties>
</file>