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80" r:id="rId6"/>
    <p:sldId id="260" r:id="rId7"/>
    <p:sldId id="261" r:id="rId8"/>
    <p:sldId id="262" r:id="rId9"/>
    <p:sldId id="263" r:id="rId10"/>
    <p:sldId id="281" r:id="rId11"/>
    <p:sldId id="264" r:id="rId12"/>
    <p:sldId id="265" r:id="rId13"/>
    <p:sldId id="266" r:id="rId14"/>
    <p:sldId id="267" r:id="rId15"/>
    <p:sldId id="268" r:id="rId16"/>
    <p:sldId id="269" r:id="rId17"/>
    <p:sldId id="273" r:id="rId18"/>
    <p:sldId id="272" r:id="rId19"/>
    <p:sldId id="270" r:id="rId20"/>
    <p:sldId id="271" r:id="rId21"/>
    <p:sldId id="274" r:id="rId22"/>
    <p:sldId id="275" r:id="rId23"/>
    <p:sldId id="276" r:id="rId24"/>
    <p:sldId id="277" r:id="rId25"/>
    <p:sldId id="278" r:id="rId26"/>
    <p:sldId id="279" r:id="rId27"/>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19"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2504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D5683DE-6085-4345-9FAA-D41A4484877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99852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5683DE-6085-4345-9FAA-D41A4484877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78851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5683DE-6085-4345-9FAA-D41A4484877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10515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5683DE-6085-4345-9FAA-D41A4484877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249121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5683DE-6085-4345-9FAA-D41A44848773}" type="datetimeFigureOut">
              <a:rPr lang="fa-IR" smtClean="0"/>
              <a:t>17/09/1446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1959685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D5683DE-6085-4345-9FAA-D41A4484877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14368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D5683DE-6085-4345-9FAA-D41A44848773}" type="datetimeFigureOut">
              <a:rPr lang="fa-IR" smtClean="0"/>
              <a:t>17/09/1446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182185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D5683DE-6085-4345-9FAA-D41A44848773}" type="datetimeFigureOut">
              <a:rPr lang="fa-IR" smtClean="0"/>
              <a:t>17/09/1446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1473473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683DE-6085-4345-9FAA-D41A44848773}" type="datetimeFigureOut">
              <a:rPr lang="fa-IR" smtClean="0"/>
              <a:t>17/09/1446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20775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683DE-6085-4345-9FAA-D41A4484877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53348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5683DE-6085-4345-9FAA-D41A44848773}" type="datetimeFigureOut">
              <a:rPr lang="fa-IR" smtClean="0"/>
              <a:t>17/09/1446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AF7E2F6-DBCE-4F18-BCC7-E9DE1257F6E1}" type="slidenum">
              <a:rPr lang="fa-IR" smtClean="0"/>
              <a:t>‹#›</a:t>
            </a:fld>
            <a:endParaRPr lang="fa-IR"/>
          </a:p>
        </p:txBody>
      </p:sp>
    </p:spTree>
    <p:extLst>
      <p:ext uri="{BB962C8B-B14F-4D97-AF65-F5344CB8AC3E}">
        <p14:creationId xmlns:p14="http://schemas.microsoft.com/office/powerpoint/2010/main" val="377705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D5683DE-6085-4345-9FAA-D41A44848773}" type="datetimeFigureOut">
              <a:rPr lang="fa-IR" smtClean="0"/>
              <a:t>17/09/1446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AF7E2F6-DBCE-4F18-BCC7-E9DE1257F6E1}" type="slidenum">
              <a:rPr lang="fa-IR" smtClean="0"/>
              <a:t>‹#›</a:t>
            </a:fld>
            <a:endParaRPr lang="fa-IR"/>
          </a:p>
        </p:txBody>
      </p:sp>
    </p:spTree>
    <p:extLst>
      <p:ext uri="{BB962C8B-B14F-4D97-AF65-F5344CB8AC3E}">
        <p14:creationId xmlns:p14="http://schemas.microsoft.com/office/powerpoint/2010/main" val="1362432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تاریخچه </a:t>
            </a:r>
            <a:r>
              <a:rPr lang="fa-IR" sz="4800" smtClean="0">
                <a:cs typeface="B Nazanin" panose="00000400000000000000" pitchFamily="2" charset="-78"/>
              </a:rPr>
              <a:t>سینمای عرب(مصر)</a:t>
            </a:r>
            <a:endParaRPr lang="fa-IR" sz="48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نوشته: </a:t>
            </a:r>
            <a:r>
              <a:rPr lang="fa-IR" smtClean="0">
                <a:cs typeface="B Nazanin" panose="00000400000000000000" pitchFamily="2" charset="-78"/>
              </a:rPr>
              <a:t>جاکوب. م</a:t>
            </a:r>
          </a:p>
          <a:p>
            <a:r>
              <a:rPr lang="fa-IR" smtClean="0">
                <a:solidFill>
                  <a:srgbClr val="FF0000"/>
                </a:solidFill>
                <a:cs typeface="B Nazanin" panose="00000400000000000000" pitchFamily="2" charset="-78"/>
              </a:rPr>
              <a:t>برگردان و تلخیص: </a:t>
            </a:r>
            <a:r>
              <a:rPr lang="fa-IR" smtClean="0">
                <a:cs typeface="B Nazanin" panose="00000400000000000000" pitchFamily="2" charset="-78"/>
              </a:rPr>
              <a:t>گیتی </a:t>
            </a:r>
            <a:r>
              <a:rPr lang="fa-IR" smtClean="0">
                <a:cs typeface="B Nazanin" panose="00000400000000000000" pitchFamily="2" charset="-78"/>
              </a:rPr>
              <a:t>ادهم</a:t>
            </a:r>
          </a:p>
          <a:p>
            <a:r>
              <a:rPr lang="fa-IR" smtClean="0">
                <a:cs typeface="B Nazanin" panose="00000400000000000000" pitchFamily="2" charset="-78"/>
              </a:rPr>
              <a:t>منبع:</a:t>
            </a:r>
            <a:r>
              <a:rPr lang="fa-IR">
                <a:cs typeface="B Nazanin" panose="00000400000000000000" pitchFamily="2" charset="-78"/>
              </a:rPr>
              <a:t>نامه نور شهریور 1358 شماره 3</a:t>
            </a:r>
            <a:endParaRPr lang="fa-IR" smtClean="0">
              <a:cs typeface="B Nazanin" panose="00000400000000000000" pitchFamily="2" charset="-78"/>
            </a:endParaRPr>
          </a:p>
          <a:p>
            <a:r>
              <a:rPr lang="fa-IR" smtClean="0">
                <a:cs typeface="B Nazanin" panose="00000400000000000000" pitchFamily="2" charset="-78"/>
              </a:rPr>
              <a:t>صص 31-36</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490684" y="4099106"/>
            <a:ext cx="3124713" cy="2015944"/>
          </a:xfrm>
          <a:prstGeom prst="rect">
            <a:avLst/>
          </a:prstGeom>
        </p:spPr>
      </p:pic>
    </p:spTree>
    <p:extLst>
      <p:ext uri="{BB962C8B-B14F-4D97-AF65-F5344CB8AC3E}">
        <p14:creationId xmlns:p14="http://schemas.microsoft.com/office/powerpoint/2010/main" val="3336036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تا آنجا که در مصر  که در سال 1929 بنا به گزارش یک مستشار آمریکایی بیش از 50 سالن سینما وجود نداشت در سال 1954 ، 315 سالن سینما  ساخته شد و آمار سالانه ی تماشاگران سینما ز 12 میلیون نفر در سال 1938 به بیش از 93 میلیون نفر در سال 1950 بالغ شد. در تبیین این موفقیت چشمگیر باید در عین در نظر داشتن انطباق محتوای فیلم ها با سلیقه مردم و کاربرد موسیقی در آن، نقش حکومت را نیز از نظر دور نداشت. </a:t>
            </a:r>
          </a:p>
          <a:p>
            <a:endParaRPr lang="fa-IR"/>
          </a:p>
        </p:txBody>
      </p:sp>
      <p:sp>
        <p:nvSpPr>
          <p:cNvPr id="4" name="Flowchart: Process 3"/>
          <p:cNvSpPr/>
          <p:nvPr/>
        </p:nvSpPr>
        <p:spPr>
          <a:xfrm>
            <a:off x="1069145" y="4290646"/>
            <a:ext cx="3305907" cy="1167619"/>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انطباق محتوای فیلم ها با سلیقه مردم</a:t>
            </a:r>
            <a:endParaRPr lang="fa-IR"/>
          </a:p>
        </p:txBody>
      </p:sp>
      <p:sp>
        <p:nvSpPr>
          <p:cNvPr id="5" name="Flowchart: Alternate Process 4"/>
          <p:cNvSpPr/>
          <p:nvPr/>
        </p:nvSpPr>
        <p:spPr>
          <a:xfrm>
            <a:off x="7793502" y="4290645"/>
            <a:ext cx="3080824" cy="116761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کاربرد موسیقی در</a:t>
            </a:r>
            <a:r>
              <a:rPr lang="fa-IR" sz="2800">
                <a:solidFill>
                  <a:schemeClr val="tx1"/>
                </a:solidFill>
                <a:cs typeface="B Nazanin" panose="00000400000000000000" pitchFamily="2" charset="-78"/>
              </a:rPr>
              <a:t> </a:t>
            </a:r>
            <a:r>
              <a:rPr lang="fa-IR" sz="2000">
                <a:solidFill>
                  <a:schemeClr val="tx1"/>
                </a:solidFill>
                <a:cs typeface="B Nazanin" panose="00000400000000000000" pitchFamily="2" charset="-78"/>
              </a:rPr>
              <a:t>آن</a:t>
            </a:r>
            <a:endParaRPr lang="fa-IR" sz="2000">
              <a:solidFill>
                <a:schemeClr val="tx1"/>
              </a:solidFill>
            </a:endParaRPr>
          </a:p>
        </p:txBody>
      </p:sp>
      <p:sp>
        <p:nvSpPr>
          <p:cNvPr id="6" name="Flowchart: Alternate Process 5"/>
          <p:cNvSpPr/>
          <p:nvPr/>
        </p:nvSpPr>
        <p:spPr>
          <a:xfrm>
            <a:off x="5050301" y="4290644"/>
            <a:ext cx="2053883" cy="116762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نقش حکومت</a:t>
            </a:r>
            <a:endParaRPr lang="fa-IR"/>
          </a:p>
        </p:txBody>
      </p:sp>
    </p:spTree>
    <p:extLst>
      <p:ext uri="{BB962C8B-B14F-4D97-AF65-F5344CB8AC3E}">
        <p14:creationId xmlns:p14="http://schemas.microsoft.com/office/powerpoint/2010/main" val="3882477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مصر حکومت به سینما توجه مخصوص دارد و سینما یکی از منابع درآمد آن از طریق  مالیات های غیر مستقیم و نیز </a:t>
            </a:r>
            <a:r>
              <a:rPr lang="fa-IR" b="1" smtClean="0">
                <a:solidFill>
                  <a:srgbClr val="FF0000"/>
                </a:solidFill>
                <a:cs typeface="B Nazanin" panose="00000400000000000000" pitchFamily="2" charset="-78"/>
              </a:rPr>
              <a:t>ماشین تبلیغاتی </a:t>
            </a:r>
            <a:r>
              <a:rPr lang="fa-IR" smtClean="0">
                <a:cs typeface="B Nazanin" panose="00000400000000000000" pitchFamily="2" charset="-78"/>
              </a:rPr>
              <a:t>آن است. امروزه در مصر شورایی به نام </a:t>
            </a:r>
            <a:r>
              <a:rPr lang="fa-IR" smtClean="0">
                <a:solidFill>
                  <a:srgbClr val="FF0000"/>
                </a:solidFill>
                <a:cs typeface="B Nazanin" panose="00000400000000000000" pitchFamily="2" charset="-78"/>
              </a:rPr>
              <a:t>شورای صنعت سینما</a:t>
            </a:r>
            <a:r>
              <a:rPr lang="fa-IR" smtClean="0">
                <a:cs typeface="B Nazanin" panose="00000400000000000000" pitchFamily="2" charset="-78"/>
              </a:rPr>
              <a:t> وجود دارد که عضویت وزارت ارشد ملی را دارا است و اعضایش از نمایندگان استودیوهای فیلمبرداری، تولید کنندگان  و صاحبان سالن های بزرگ نمایش انتخاب شده اند. فعالیت این شورا در جهت </a:t>
            </a:r>
            <a:r>
              <a:rPr lang="fa-IR" smtClean="0">
                <a:solidFill>
                  <a:srgbClr val="FF0000"/>
                </a:solidFill>
                <a:cs typeface="B Nazanin" panose="00000400000000000000" pitchFamily="2" charset="-78"/>
              </a:rPr>
              <a:t>هماهنگ  کردن شاخه های مختلف صنعت فیلم سازی و تحولات آن</a:t>
            </a:r>
            <a:r>
              <a:rPr lang="fa-IR" smtClean="0">
                <a:cs typeface="B Nazanin" panose="00000400000000000000" pitchFamily="2" charset="-78"/>
              </a:rPr>
              <a:t>، </a:t>
            </a:r>
            <a:r>
              <a:rPr lang="fa-IR" smtClean="0">
                <a:solidFill>
                  <a:srgbClr val="00B0F0"/>
                </a:solidFill>
                <a:cs typeface="B Nazanin" panose="00000400000000000000" pitchFamily="2" charset="-78"/>
              </a:rPr>
              <a:t>صادرات فیلم های مصری</a:t>
            </a:r>
            <a:r>
              <a:rPr lang="fa-IR" smtClean="0">
                <a:cs typeface="B Nazanin" panose="00000400000000000000" pitchFamily="2" charset="-78"/>
              </a:rPr>
              <a:t>، </a:t>
            </a:r>
            <a:r>
              <a:rPr lang="fa-IR" smtClean="0">
                <a:solidFill>
                  <a:schemeClr val="accent6">
                    <a:lumMod val="75000"/>
                  </a:schemeClr>
                </a:solidFill>
                <a:cs typeface="B Nazanin" panose="00000400000000000000" pitchFamily="2" charset="-78"/>
              </a:rPr>
              <a:t>واگذاری سرمایه های خارجی</a:t>
            </a:r>
            <a:r>
              <a:rPr lang="fa-IR" smtClean="0">
                <a:cs typeface="B Nazanin" panose="00000400000000000000" pitchFamily="2" charset="-78"/>
              </a:rPr>
              <a:t>، و </a:t>
            </a:r>
            <a:r>
              <a:rPr lang="fa-IR" smtClean="0">
                <a:solidFill>
                  <a:srgbClr val="FF0000"/>
                </a:solidFill>
                <a:cs typeface="B Nazanin" panose="00000400000000000000" pitchFamily="2" charset="-78"/>
              </a:rPr>
              <a:t>دوبله ی فیلم های خارجی به زبان عربی </a:t>
            </a:r>
            <a:r>
              <a:rPr lang="fa-IR" smtClean="0">
                <a:cs typeface="B Nazanin" panose="00000400000000000000" pitchFamily="2" charset="-78"/>
              </a:rPr>
              <a:t>است. توسعه دایره فعالیت این شورا در جهت تماس با موسسات مثابه خارجی برای توزیع فیلم های مصری، باعث شده تا بسیاری از این گونه فیلم ها در عراق، سوریه، لبنان، اردن، افریقای شمالی، ایران،  برزیل و ... به نمایش درآید.</a:t>
            </a:r>
            <a:endParaRPr lang="fa-IR">
              <a:cs typeface="B Nazanin" panose="00000400000000000000" pitchFamily="2" charset="-78"/>
            </a:endParaRPr>
          </a:p>
        </p:txBody>
      </p:sp>
    </p:spTree>
    <p:extLst>
      <p:ext uri="{BB962C8B-B14F-4D97-AF65-F5344CB8AC3E}">
        <p14:creationId xmlns:p14="http://schemas.microsoft.com/office/powerpoint/2010/main" val="2769079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پاورقی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1951 بین سفیر مصر در تهران و وزیر امور خارجه ی ایران یک برخورد دیپلماتیک جدی روی داد و سفیر مصر طی آن به عمل اداره ی سانسور فیلم ایران در مورد توزیع فیلم های مصری در سینماهای درجه ی دو پایتخت اعتراض کرد. </a:t>
            </a:r>
            <a:endParaRPr lang="fa-IR">
              <a:cs typeface="B Nazanin" panose="00000400000000000000" pitchFamily="2" charset="-78"/>
            </a:endParaRPr>
          </a:p>
        </p:txBody>
      </p:sp>
      <p:sp>
        <p:nvSpPr>
          <p:cNvPr id="4" name="Flowchart: Alternate Process 3"/>
          <p:cNvSpPr/>
          <p:nvPr/>
        </p:nvSpPr>
        <p:spPr>
          <a:xfrm>
            <a:off x="838200" y="3756074"/>
            <a:ext cx="3516924" cy="123795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برخورد دیپلماتیک جدی</a:t>
            </a:r>
            <a:endParaRPr lang="fa-IR"/>
          </a:p>
        </p:txBody>
      </p:sp>
    </p:spTree>
    <p:extLst>
      <p:ext uri="{BB962C8B-B14F-4D97-AF65-F5344CB8AC3E}">
        <p14:creationId xmlns:p14="http://schemas.microsoft.com/office/powerpoint/2010/main" val="238440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1936 یعنی چهار سال پس از این که بی ینال بین المللی هنر، سینما را به عنوان هنر، شناخت. مصر اولین کشور عربی بود که با فیلم داستان «</a:t>
            </a:r>
            <a:r>
              <a:rPr lang="fa-IR" smtClean="0">
                <a:solidFill>
                  <a:srgbClr val="FF0000"/>
                </a:solidFill>
                <a:cs typeface="B Nazanin" panose="00000400000000000000" pitchFamily="2" charset="-78"/>
              </a:rPr>
              <a:t>وداد</a:t>
            </a:r>
            <a:r>
              <a:rPr lang="fa-IR" smtClean="0">
                <a:cs typeface="B Nazanin" panose="00000400000000000000" pitchFamily="2" charset="-78"/>
              </a:rPr>
              <a:t>»  در فستیوال فیلم ونیز شرکت کرد و یک سال بعد نیز فیلمی مستند از سفر حج را به این فستیوال روانه داشت. چه دولت مصر به خاطر منافع تجاری خارجی و حیثیت ملی که از طریق فیلم نصیب آن می شود از شرکت فیلم های مصری در فستیوال های بین المللی از جمله کن، ونیز، برلین، دهلی نو حمایت می کند و مدتی نیز در محافل غیر رسمی صحبت بر ان بود تا یکی از فستیوال های بین المللی فیلم در مصر برگزار شود.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303386" y="4329113"/>
            <a:ext cx="2466975" cy="1847850"/>
          </a:xfrm>
          <a:prstGeom prst="rect">
            <a:avLst/>
          </a:prstGeom>
        </p:spPr>
      </p:pic>
    </p:spTree>
    <p:extLst>
      <p:ext uri="{BB962C8B-B14F-4D97-AF65-F5344CB8AC3E}">
        <p14:creationId xmlns:p14="http://schemas.microsoft.com/office/powerpoint/2010/main" val="125877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علاوه بر این دولت در سیاست حمایت از سینما رقمی را هم به عنوان جایزه برای سه فیلم از بهترین فیلم های سال در نظر گرفته بود که در بودجه ی وزارت امور اجتماعی مصر در سال 1951 مقدار آن حدود چهل هزار پوند بود. کمک اقتصادی دولت در عین حال میدان وسیعی را برای نظارت و سرپرستی نزد یک دولت در فیلمسازی باز می گذارد که این نظارت خود شاهد بر جریانات پشت پرده ی زندگی </a:t>
            </a:r>
            <a:r>
              <a:rPr lang="fa-IR" smtClean="0">
                <a:cs typeface="B Nazanin" panose="00000400000000000000" pitchFamily="2" charset="-78"/>
              </a:rPr>
              <a:t>روزمره </a:t>
            </a:r>
            <a:r>
              <a:rPr lang="fa-IR" smtClean="0">
                <a:cs typeface="B Nazanin" panose="00000400000000000000" pitchFamily="2" charset="-78"/>
              </a:rPr>
              <a:t>ی دول عربی است. نظارت دولت در این حالت تنها به نظارت سیاسی و اجتماعی یعنی به متوقف کردن آنچه به نظر دولت مصر و با تبلیغات خطرناک (کمونیسم) است، خلاصه نمی شود و این نظارت گاهی نظارت مذهبی است. </a:t>
            </a:r>
            <a:endParaRPr lang="fa-IR">
              <a:cs typeface="B Nazanin" panose="00000400000000000000" pitchFamily="2" charset="-78"/>
            </a:endParaRPr>
          </a:p>
        </p:txBody>
      </p:sp>
    </p:spTree>
    <p:extLst>
      <p:ext uri="{BB962C8B-B14F-4D97-AF65-F5344CB8AC3E}">
        <p14:creationId xmlns:p14="http://schemas.microsoft.com/office/powerpoint/2010/main" val="1832579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98608" y="1825625"/>
            <a:ext cx="6655191" cy="4351338"/>
          </a:xfrm>
        </p:spPr>
        <p:txBody>
          <a:bodyPr>
            <a:normAutofit lnSpcReduction="10000"/>
          </a:bodyPr>
          <a:lstStyle/>
          <a:p>
            <a:pPr algn="just"/>
            <a:r>
              <a:rPr lang="fa-IR" smtClean="0">
                <a:cs typeface="B Nazanin" panose="00000400000000000000" pitchFamily="2" charset="-78"/>
              </a:rPr>
              <a:t>نفوذ مذهب اسلام در میان اعراب و سرزمین های عربی تبلیغاتی وسیع بر علیه سینما و تاثیرات مخرب ۀن بر اخلاقیات توده ها را به دنبال داشته است. تا آن جا که در سال 1926-1927 تعدادی از بلندپایگان مذهبی دانشگاه «</a:t>
            </a:r>
            <a:r>
              <a:rPr lang="fa-IR" smtClean="0">
                <a:solidFill>
                  <a:srgbClr val="FF0000"/>
                </a:solidFill>
                <a:cs typeface="B Nazanin" panose="00000400000000000000" pitchFamily="2" charset="-78"/>
              </a:rPr>
              <a:t>الازهر</a:t>
            </a:r>
            <a:r>
              <a:rPr lang="fa-IR" smtClean="0">
                <a:cs typeface="B Nazanin" panose="00000400000000000000" pitchFamily="2" charset="-78"/>
              </a:rPr>
              <a:t>» با شروع کار سینمای عرب در مصر مخالفت ورزیدنددو در سال 1930 جامعه ی جوانان مسلمان»، مصر نسبت به اقدام یک کمپانی خارجی در مورد تهیه فیلمی از زندگی محمد (ص) و خلفای راشدین (در این کشور) به شدت به نخست وزیر و مطبوعات صمر اعتراض کرد. چند سالی پس از این تاریخ نیز ماشوران اسلامی مصر خواهان نظارت و سانسور شدید در دولت در قبال فیلم های عشقی شدند.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87043" y="1825625"/>
            <a:ext cx="3911565" cy="3055864"/>
          </a:xfrm>
          <a:prstGeom prst="rect">
            <a:avLst/>
          </a:prstGeom>
        </p:spPr>
      </p:pic>
      <p:sp>
        <p:nvSpPr>
          <p:cNvPr id="5" name="TextBox 4"/>
          <p:cNvSpPr txBox="1"/>
          <p:nvPr/>
        </p:nvSpPr>
        <p:spPr>
          <a:xfrm>
            <a:off x="1842868" y="5190978"/>
            <a:ext cx="165998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دانشگاه الازهر</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493266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نظیر چنین تقاضاهایی از جانب دیگر سازمان های اسلامی غیر مصری نیز عنوان شده است چنان که در سور</a:t>
            </a:r>
            <a:r>
              <a:rPr lang="fa-IR">
                <a:cs typeface="B Nazanin" panose="00000400000000000000" pitchFamily="2" charset="-78"/>
              </a:rPr>
              <a:t>ی</a:t>
            </a:r>
            <a:r>
              <a:rPr lang="fa-IR" smtClean="0">
                <a:cs typeface="B Nazanin" panose="00000400000000000000" pitchFamily="2" charset="-78"/>
              </a:rPr>
              <a:t>ه زنان مسلمان را از شرکت در فیلم ها بر حذر داشتند و حتی در دمشق جامعه ای به نام «</a:t>
            </a:r>
            <a:r>
              <a:rPr lang="fa-IR" smtClean="0">
                <a:solidFill>
                  <a:srgbClr val="FF0000"/>
                </a:solidFill>
                <a:cs typeface="B Nazanin" panose="00000400000000000000" pitchFamily="2" charset="-78"/>
              </a:rPr>
              <a:t>جامعه انصارات تقوا</a:t>
            </a:r>
            <a:r>
              <a:rPr lang="fa-IR" smtClean="0">
                <a:cs typeface="B Nazanin" panose="00000400000000000000" pitchFamily="2" charset="-78"/>
              </a:rPr>
              <a:t>» از وزیر امور داخلی تقاضا کردن از ورود زنان به سالن های سینما جلوگیری کرده و از لحاظ اخلاقی سانسور شدیدتری را در مورد فیلم ها اعمال کند. تقاضاهای مشابه دیگری هم در </a:t>
            </a:r>
            <a:r>
              <a:rPr lang="fa-IR">
                <a:cs typeface="B Nazanin" panose="00000400000000000000" pitchFamily="2" charset="-78"/>
              </a:rPr>
              <a:t>ا</a:t>
            </a:r>
            <a:r>
              <a:rPr lang="fa-IR" smtClean="0">
                <a:cs typeface="B Nazanin" panose="00000400000000000000" pitchFamily="2" charset="-78"/>
              </a:rPr>
              <a:t>ین زمینه وجود داشته که خواهان سانسور صحنه هایی بوده است که در آن دختران لباس پوشیده به تن نداشته و یا صرف مشروبات الکلی در آن نشان داده شده است.</a:t>
            </a:r>
            <a:endParaRPr lang="fa-IR">
              <a:cs typeface="B Nazanin" panose="00000400000000000000" pitchFamily="2" charset="-78"/>
            </a:endParaRPr>
          </a:p>
        </p:txBody>
      </p:sp>
    </p:spTree>
    <p:extLst>
      <p:ext uri="{BB962C8B-B14F-4D97-AF65-F5344CB8AC3E}">
        <p14:creationId xmlns:p14="http://schemas.microsoft.com/office/powerpoint/2010/main" val="480078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دنبال چنین تحدیدهایی در سال 1952 «کنگره اسلام دوستان» که در </a:t>
            </a:r>
            <a:r>
              <a:rPr lang="fa-IR" b="1">
                <a:solidFill>
                  <a:srgbClr val="FF0000"/>
                </a:solidFill>
                <a:cs typeface="B Nazanin" panose="00000400000000000000" pitchFamily="2" charset="-78"/>
              </a:rPr>
              <a:t>کراچی</a:t>
            </a:r>
            <a:r>
              <a:rPr lang="fa-IR">
                <a:cs typeface="B Nazanin" panose="00000400000000000000" pitchFamily="2" charset="-78"/>
              </a:rPr>
              <a:t> بر پا شده بود. مصرانه  از دول کشورهای اسلامی خواست تا در همه ی سالن های سینمایی خود را ببندند. اخیرا نیز شورای علمای مسلمان شهر </a:t>
            </a:r>
            <a:r>
              <a:rPr lang="fa-IR">
                <a:cs typeface="B Nazanin" panose="00000400000000000000" pitchFamily="2" charset="-78"/>
              </a:rPr>
              <a:t>باستانی </a:t>
            </a:r>
            <a:r>
              <a:rPr lang="fa-IR" smtClean="0">
                <a:cs typeface="B Nazanin" panose="00000400000000000000" pitchFamily="2" charset="-78"/>
              </a:rPr>
              <a:t>اورشلیم، </a:t>
            </a:r>
            <a:r>
              <a:rPr lang="fa-IR">
                <a:cs typeface="B Nazanin" panose="00000400000000000000" pitchFamily="2" charset="-78"/>
              </a:rPr>
              <a:t>دولت اردن را تحت فشار قرار داده تا رفتن به بعضی از فیلم ها اساسا منع شده  و بقیه از نقطه نظر اخلاقیات اسلامی به شدت سانسور گردند</a:t>
            </a:r>
          </a:p>
        </p:txBody>
      </p:sp>
    </p:spTree>
    <p:extLst>
      <p:ext uri="{BB962C8B-B14F-4D97-AF65-F5344CB8AC3E}">
        <p14:creationId xmlns:p14="http://schemas.microsoft.com/office/powerpoint/2010/main" val="3006405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46996" y="1825625"/>
            <a:ext cx="7206803" cy="4351338"/>
          </a:xfrm>
        </p:spPr>
        <p:txBody>
          <a:bodyPr/>
          <a:lstStyle/>
          <a:p>
            <a:pPr algn="just"/>
            <a:r>
              <a:rPr lang="fa-IR">
                <a:cs typeface="B Nazanin" panose="00000400000000000000" pitchFamily="2" charset="-78"/>
              </a:rPr>
              <a:t>با توجه به این عوامل باید گفت دولت مصر نیز به سبب اجتناب از ایجاد زمینه ی نارضایی در گروه های مذهبی افراطی چون «</a:t>
            </a:r>
            <a:r>
              <a:rPr lang="fa-IR" b="1">
                <a:solidFill>
                  <a:srgbClr val="FF0000"/>
                </a:solidFill>
                <a:cs typeface="B Nazanin" panose="00000400000000000000" pitchFamily="2" charset="-78"/>
              </a:rPr>
              <a:t>برادران مسلمان</a:t>
            </a:r>
            <a:r>
              <a:rPr lang="fa-IR">
                <a:cs typeface="B Nazanin" panose="00000400000000000000" pitchFamily="2" charset="-78"/>
              </a:rPr>
              <a:t>» همواره نسبت به عمل سانسور عنایت خاص داشته است تا آن جا که در پی چنین سیاستی – دولت به صحنه هایی از یک فیلم به نام «دختر همسایه» که اتاق خواب دختری را نشان می داد و دیالگو آن قدری شهوانی بود اجازه نمایش نداد</a:t>
            </a:r>
          </a:p>
        </p:txBody>
      </p:sp>
      <p:pic>
        <p:nvPicPr>
          <p:cNvPr id="4" name="Picture 3"/>
          <p:cNvPicPr>
            <a:picLocks noChangeAspect="1"/>
          </p:cNvPicPr>
          <p:nvPr/>
        </p:nvPicPr>
        <p:blipFill>
          <a:blip r:embed="rId2"/>
          <a:stretch>
            <a:fillRect/>
          </a:stretch>
        </p:blipFill>
        <p:spPr>
          <a:xfrm>
            <a:off x="838199" y="1825625"/>
            <a:ext cx="3192887" cy="2438400"/>
          </a:xfrm>
          <a:prstGeom prst="rect">
            <a:avLst/>
          </a:prstGeom>
        </p:spPr>
      </p:pic>
      <p:sp>
        <p:nvSpPr>
          <p:cNvPr id="5" name="TextBox 4"/>
          <p:cNvSpPr txBox="1"/>
          <p:nvPr/>
        </p:nvSpPr>
        <p:spPr>
          <a:xfrm>
            <a:off x="1462287" y="4687910"/>
            <a:ext cx="1944710" cy="707886"/>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حسن البنا، رهبر اخوان المسلمین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90020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224270" y="1825625"/>
            <a:ext cx="7129530" cy="4351338"/>
          </a:xfrm>
        </p:spPr>
        <p:txBody>
          <a:bodyPr>
            <a:normAutofit/>
          </a:bodyPr>
          <a:lstStyle/>
          <a:p>
            <a:pPr algn="just"/>
            <a:r>
              <a:rPr lang="fa-IR" smtClean="0">
                <a:cs typeface="B Nazanin" panose="00000400000000000000" pitchFamily="2" charset="-78"/>
              </a:rPr>
              <a:t>و یا یک فیلم مستند درباره ی سودان پس از یک هفته اکران، به سبب نمایش صحنه هایی از زندگی قبایل برهنه، از سینما ها جمع شد. واضح است که دامنه سانسور گریبان دیگر فیلم های خارجی را هم می گیرد. لکن آنچه مهم است به خدمت درآمدن سانسور در جهت اهداف خصوصی شاهان و وزرا و قدرتمندان سیاسی است، مثلا در زمان ملک فاروق فیلم «مسمار جوها» از ان جا که طبقه حاکم را هجو می کرد ماه ها اجازه نمایش نیافت.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99027" y="1801455"/>
            <a:ext cx="3295918" cy="2600459"/>
          </a:xfrm>
          <a:prstGeom prst="rect">
            <a:avLst/>
          </a:prstGeom>
        </p:spPr>
      </p:pic>
      <p:sp>
        <p:nvSpPr>
          <p:cNvPr id="5" name="TextBox 4"/>
          <p:cNvSpPr txBox="1"/>
          <p:nvPr/>
        </p:nvSpPr>
        <p:spPr>
          <a:xfrm>
            <a:off x="1667814" y="4512681"/>
            <a:ext cx="1558344"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ملک فاروق</a:t>
            </a:r>
            <a:endParaRPr lang="fa-IR">
              <a:solidFill>
                <a:srgbClr val="FF0000"/>
              </a:solidFill>
            </a:endParaRPr>
          </a:p>
        </p:txBody>
      </p:sp>
    </p:spTree>
    <p:extLst>
      <p:ext uri="{BB962C8B-B14F-4D97-AF65-F5344CB8AC3E}">
        <p14:creationId xmlns:p14="http://schemas.microsoft.com/office/powerpoint/2010/main" val="1286746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سینما علی رغم سابقه بی کسی که نسبت به تاثر دارد، در میان توده های عرب کشورهای خاور نزدیک و شمال آفریقا از اقبال فراوان برخوردار بوده است. یک جهانگرد انگلیسی که در اواسط قرن نوزدهم از مصر دیدن کرده است. درباره ی واکنش مردم نسبت به سینما می نویسد:</a:t>
            </a:r>
            <a:endParaRPr lang="fa-IR">
              <a:cs typeface="B Nazanin" panose="00000400000000000000" pitchFamily="2" charset="-78"/>
            </a:endParaRPr>
          </a:p>
        </p:txBody>
      </p:sp>
    </p:spTree>
    <p:extLst>
      <p:ext uri="{BB962C8B-B14F-4D97-AF65-F5344CB8AC3E}">
        <p14:creationId xmlns:p14="http://schemas.microsoft.com/office/powerpoint/2010/main" val="1206396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نظام حکومتی جدید مصر که در 23 جولای 1952 به یاری نیروهای مسلح رسما قدرت را به دست گرفت  به هیچ روی قدرت سانسور را از دست نداد. جز این که کمند نظارت وزارت فرهنگ را بر نمایش نامه های مدارس محکم کرد و سانسور همه فیلم ها را به وزارت ارشاد ملی سپرد. </a:t>
            </a:r>
          </a:p>
          <a:p>
            <a:pPr algn="just"/>
            <a:r>
              <a:rPr lang="fa-IR" smtClean="0">
                <a:cs typeface="B Nazanin" panose="00000400000000000000" pitchFamily="2" charset="-78"/>
              </a:rPr>
              <a:t>تا ان جا که از یک سری فیلم که تعدادی از زیر دست سانسورچیان رژیم قبلی گذشته بود. بقیه را اداره سانسور جدید ممنوع النمایش اعلام داشت. چه در یکی از آنها تصادفا می توانستی عکس فاروق را که در صدر یک دادگاه نصب کرده بودند ببینی. دیگر این که دولت جدید نه تنها سانسور جاندارتری برای موجودات سیاسی وضع کرد. بلکه توجه عمده ی خود را فیلم های هجایی- که برای همه دیکتاتوری های نظامی خطرناک است معطوف داشت و علاوه بر الغا کلیه اجازه نامه های شاه سابق در مورد نمای</a:t>
            </a:r>
            <a:r>
              <a:rPr lang="fa-IR">
                <a:cs typeface="B Nazanin" panose="00000400000000000000" pitchFamily="2" charset="-78"/>
              </a:rPr>
              <a:t>ش</a:t>
            </a:r>
            <a:r>
              <a:rPr lang="fa-IR" smtClean="0">
                <a:cs typeface="B Nazanin" panose="00000400000000000000" pitchFamily="2" charset="-78"/>
              </a:rPr>
              <a:t> فیلم ها، اعضای خود را نیز در سانسور آنها دخالت دارد. </a:t>
            </a:r>
            <a:endParaRPr lang="fa-IR">
              <a:cs typeface="B Nazanin" panose="00000400000000000000" pitchFamily="2" charset="-78"/>
            </a:endParaRPr>
          </a:p>
        </p:txBody>
      </p:sp>
    </p:spTree>
    <p:extLst>
      <p:ext uri="{BB962C8B-B14F-4D97-AF65-F5344CB8AC3E}">
        <p14:creationId xmlns:p14="http://schemas.microsoft.com/office/powerpoint/2010/main" val="805549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یاد نبریم که امر سانسور به طور ضمنی گریبان منتقدان سینمایی را هم گرفت. چه سینمای عرب هم چون فعالیت های تاری طبعا دارای نشریاتی است، لکن  </a:t>
            </a:r>
            <a:r>
              <a:rPr lang="fa-IR" b="1" smtClean="0">
                <a:solidFill>
                  <a:srgbClr val="FF0000"/>
                </a:solidFill>
                <a:cs typeface="B Nazanin" panose="00000400000000000000" pitchFamily="2" charset="-78"/>
              </a:rPr>
              <a:t>تعداد نشریات روزانه هفتگی و ماهنامه ی سینمایی در مصر، لبنان، سوریه  یا عراق انگشت شمار است </a:t>
            </a:r>
            <a:r>
              <a:rPr lang="fa-IR" smtClean="0">
                <a:cs typeface="B Nazanin" panose="00000400000000000000" pitchFamily="2" charset="-78"/>
              </a:rPr>
              <a:t>با این حال هیچ یک از نشریات و حتی جراید مذهبی  کلا منکر هستی سینما نشده اند. لکن عمده مطالب آنها را نقد فیلم  و طرح مشکلات فیلم سازی به طور کلی تشکیل می دهند و کمتر به تفکر درباره ی سانسور دولتی می پردازند. </a:t>
            </a:r>
            <a:endParaRPr lang="fa-IR">
              <a:cs typeface="B Nazanin" panose="00000400000000000000" pitchFamily="2" charset="-78"/>
            </a:endParaRPr>
          </a:p>
        </p:txBody>
      </p:sp>
    </p:spTree>
    <p:extLst>
      <p:ext uri="{BB962C8B-B14F-4D97-AF65-F5344CB8AC3E}">
        <p14:creationId xmlns:p14="http://schemas.microsoft.com/office/powerpoint/2010/main" val="1919874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تنها معدودی از این جراید معتقدند که حالا که نمی توان سانسور را حذف کرد لااقل باید آن را بر اساس پدیده های سازنده ی هنری بنا نهاد. با این حال نقد سینمایی، اغلب  نقد داستان فیلم  است و آن هم بیشتر از جنبه ی ادبی مطرح است تا دراماتیک. تا آنجا که گاهی این نقد ها مسخره جلوه می کند. به هر حال توجه به نظر محمد مصطفی در هفته نامه «</a:t>
            </a:r>
            <a:r>
              <a:rPr lang="fa-IR" b="1">
                <a:solidFill>
                  <a:srgbClr val="FF0000"/>
                </a:solidFill>
                <a:cs typeface="B Nazanin" panose="00000400000000000000" pitchFamily="2" charset="-78"/>
              </a:rPr>
              <a:t>الصبا</a:t>
            </a:r>
            <a:r>
              <a:rPr lang="fa-IR">
                <a:cs typeface="B Nazanin" panose="00000400000000000000" pitchFamily="2" charset="-78"/>
              </a:rPr>
              <a:t>» می تواند گویای اوضاع نقادی این مجلات باشد. وی درباره نقد فیلم توجه به نکات زیر را ضروری می داند: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543290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1- موضوع فیلم چیست؟ </a:t>
            </a:r>
          </a:p>
          <a:p>
            <a:pPr marL="0" indent="0" algn="just">
              <a:buNone/>
            </a:pPr>
            <a:r>
              <a:rPr lang="fa-IR" smtClean="0">
                <a:cs typeface="B Nazanin" panose="00000400000000000000" pitchFamily="2" charset="-78"/>
              </a:rPr>
              <a:t>2- نتیجه اخلاقی آن کدام است؟ </a:t>
            </a:r>
          </a:p>
          <a:p>
            <a:pPr marL="0" indent="0" algn="just">
              <a:buNone/>
            </a:pPr>
            <a:r>
              <a:rPr lang="fa-IR" smtClean="0">
                <a:cs typeface="B Nazanin" panose="00000400000000000000" pitchFamily="2" charset="-78"/>
              </a:rPr>
              <a:t>3- چه سودی از آن صنیب مردم یم شود؟ </a:t>
            </a:r>
          </a:p>
          <a:p>
            <a:pPr marL="0" indent="0" algn="just">
              <a:buNone/>
            </a:pPr>
            <a:r>
              <a:rPr lang="fa-IR" smtClean="0">
                <a:cs typeface="B Nazanin" panose="00000400000000000000" pitchFamily="2" charset="-78"/>
              </a:rPr>
              <a:t>4- تا چه حد سرگرم کننده است؟ </a:t>
            </a:r>
          </a:p>
          <a:p>
            <a:pPr marL="0" indent="0" algn="just">
              <a:buNone/>
            </a:pPr>
            <a:r>
              <a:rPr lang="fa-IR" smtClean="0">
                <a:cs typeface="B Nazanin" panose="00000400000000000000" pitchFamily="2" charset="-78"/>
              </a:rPr>
              <a:t>5- کاربرد آهنگ های جدید در آن تا چه حد است؟ </a:t>
            </a:r>
          </a:p>
          <a:p>
            <a:pPr marL="0" indent="0" algn="just">
              <a:buNone/>
            </a:pPr>
            <a:r>
              <a:rPr lang="fa-IR" smtClean="0">
                <a:cs typeface="B Nazanin" panose="00000400000000000000" pitchFamily="2" charset="-78"/>
              </a:rPr>
              <a:t>6- داستان فیلم چیست؟ </a:t>
            </a:r>
          </a:p>
          <a:p>
            <a:pPr marL="0" indent="0" algn="just">
              <a:buNone/>
            </a:pPr>
            <a:r>
              <a:rPr lang="fa-IR" smtClean="0">
                <a:cs typeface="B Nazanin" panose="00000400000000000000" pitchFamily="2" charset="-78"/>
              </a:rPr>
              <a:t>7- آواز های فیلم چه شده اند؟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589357" y="2219105"/>
            <a:ext cx="1866900" cy="2447925"/>
          </a:xfrm>
          <a:prstGeom prst="rect">
            <a:avLst/>
          </a:prstGeom>
        </p:spPr>
      </p:pic>
    </p:spTree>
    <p:extLst>
      <p:ext uri="{BB962C8B-B14F-4D97-AF65-F5344CB8AC3E}">
        <p14:creationId xmlns:p14="http://schemas.microsoft.com/office/powerpoint/2010/main" val="4132218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73526" y="1825625"/>
            <a:ext cx="6880274" cy="4351338"/>
          </a:xfrm>
        </p:spPr>
        <p:txBody>
          <a:bodyPr/>
          <a:lstStyle/>
          <a:p>
            <a:pPr algn="just"/>
            <a:r>
              <a:rPr lang="fa-IR" smtClean="0">
                <a:cs typeface="B Nazanin" panose="00000400000000000000" pitchFamily="2" charset="-78"/>
              </a:rPr>
              <a:t>به هر تقدیر تماشاگران عرب شهری با روستایی تنها به دو سوال آخر یعنی داستان و موسیقی فیلم توجه دارند و در این مورد احساساتشان را هنگام نمایش فیلم با فریاد و دست زدن آزادانه اراز می دارند. در عین حال بد نیست بدانید  که به علت عدم استقبال تماشاگران از فیلم های خارجی تعداد این گونه فیلم ها از 518 فیلم در  سال 1948 ، به 250 فیلم در سال 1950 رسید و مثلا فیلم «لایم لایت» چارلی چاپلین فقط سه روز در سینماهای اردن به روی پرده بود.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21003" y="1924099"/>
            <a:ext cx="3552523" cy="2844849"/>
          </a:xfrm>
          <a:prstGeom prst="rect">
            <a:avLst/>
          </a:prstGeom>
        </p:spPr>
      </p:pic>
      <p:sp>
        <p:nvSpPr>
          <p:cNvPr id="5" name="TextBox 4"/>
          <p:cNvSpPr txBox="1"/>
          <p:nvPr/>
        </p:nvSpPr>
        <p:spPr>
          <a:xfrm>
            <a:off x="1575582" y="5162843"/>
            <a:ext cx="2025747"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چارلی چاپلین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3786719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خاتمه بررسی تحول سینمای عرب (مصر) را می توان در شرح ویژگی های زیر خلاصه کرد: </a:t>
            </a:r>
          </a:p>
          <a:p>
            <a:pPr algn="just"/>
            <a:r>
              <a:rPr lang="fa-IR" smtClean="0">
                <a:cs typeface="B Nazanin" panose="00000400000000000000" pitchFamily="2" charset="-78"/>
              </a:rPr>
              <a:t>1- گرچه سینما بسیار دیرتر از تئاتر آغاز به کار کرد. امروزه </a:t>
            </a:r>
            <a:r>
              <a:rPr lang="fa-IR" smtClean="0">
                <a:solidFill>
                  <a:srgbClr val="00B0F0"/>
                </a:solidFill>
                <a:cs typeface="B Nazanin" panose="00000400000000000000" pitchFamily="2" charset="-78"/>
              </a:rPr>
              <a:t>به خصوص در مصر </a:t>
            </a:r>
            <a:r>
              <a:rPr lang="fa-IR" smtClean="0">
                <a:cs typeface="B Nazanin" panose="00000400000000000000" pitchFamily="2" charset="-78"/>
              </a:rPr>
              <a:t>از پیشرفت و تحول قابل ملاحظه ای برخوردار است. </a:t>
            </a:r>
          </a:p>
          <a:p>
            <a:pPr algn="just"/>
            <a:r>
              <a:rPr lang="fa-IR" smtClean="0">
                <a:cs typeface="B Nazanin" panose="00000400000000000000" pitchFamily="2" charset="-78"/>
              </a:rPr>
              <a:t>2- تحول سینما به علت </a:t>
            </a:r>
            <a:r>
              <a:rPr lang="fa-IR" smtClean="0">
                <a:solidFill>
                  <a:srgbClr val="00B0F0"/>
                </a:solidFill>
                <a:cs typeface="B Nazanin" panose="00000400000000000000" pitchFamily="2" charset="-78"/>
              </a:rPr>
              <a:t>فقدان قوه ی ابتکار </a:t>
            </a:r>
            <a:r>
              <a:rPr lang="fa-IR" smtClean="0">
                <a:cs typeface="B Nazanin" panose="00000400000000000000" pitchFamily="2" charset="-78"/>
              </a:rPr>
              <a:t>و </a:t>
            </a:r>
            <a:r>
              <a:rPr lang="fa-IR" smtClean="0">
                <a:solidFill>
                  <a:srgbClr val="FF0000"/>
                </a:solidFill>
                <a:cs typeface="B Nazanin" panose="00000400000000000000" pitchFamily="2" charset="-78"/>
              </a:rPr>
              <a:t>اتکاء به گیشه </a:t>
            </a:r>
            <a:r>
              <a:rPr lang="fa-IR" smtClean="0">
                <a:cs typeface="B Nazanin" panose="00000400000000000000" pitchFamily="2" charset="-78"/>
              </a:rPr>
              <a:t>بیش از آنکه کیفی باشد کمی بوده است. </a:t>
            </a:r>
          </a:p>
          <a:p>
            <a:pPr algn="just"/>
            <a:r>
              <a:rPr lang="fa-IR" smtClean="0">
                <a:cs typeface="B Nazanin" panose="00000400000000000000" pitchFamily="2" charset="-78"/>
              </a:rPr>
              <a:t>3- علیرغم حمایت ناکافی حکومت از سینما، سانسور نظامی ، سیاسی و اخلاقی شدیدی در  مورد فیلم ها اعمال می شود که تا حدودی تحت فشارهای اجتماعی و مذهبی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540898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4- نقد فیلم عمدتا در مورد داستان فیلم است و کمتر به مشکلات مبتلا به سینما از ظنر هنری و تکنیکی می پردازد و همین نقد هم در نهایت به دست با سوادها می رسد و توده ها از آن محرومند. </a:t>
            </a:r>
          </a:p>
          <a:p>
            <a:pPr algn="just"/>
            <a:r>
              <a:rPr lang="fa-IR" smtClean="0">
                <a:cs typeface="B Nazanin" panose="00000400000000000000" pitchFamily="2" charset="-78"/>
              </a:rPr>
              <a:t>5- تماشاگران اغلب فیلم های عربی را ترجیح می دهند و شهری و روستایی به فیلم های حزن آور اجتماعی که چاشنی موسیقی هم به آن اضافه شده باشد علاقه مندند. </a:t>
            </a:r>
            <a:endParaRPr lang="fa-IR">
              <a:cs typeface="B Nazanin" panose="00000400000000000000" pitchFamily="2" charset="-78"/>
            </a:endParaRPr>
          </a:p>
        </p:txBody>
      </p:sp>
      <p:sp>
        <p:nvSpPr>
          <p:cNvPr id="4" name="Flowchart: Alternate Process 3"/>
          <p:cNvSpPr/>
          <p:nvPr/>
        </p:nvSpPr>
        <p:spPr>
          <a:xfrm>
            <a:off x="1262130" y="4430332"/>
            <a:ext cx="2459864" cy="9659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rPr>
              <a:t>چاشنی موسیقی</a:t>
            </a:r>
            <a:endParaRPr lang="fa-IR"/>
          </a:p>
        </p:txBody>
      </p:sp>
      <p:sp>
        <p:nvSpPr>
          <p:cNvPr id="5" name="Flowchart: Alternate Process 4"/>
          <p:cNvSpPr/>
          <p:nvPr/>
        </p:nvSpPr>
        <p:spPr>
          <a:xfrm>
            <a:off x="5357611" y="4430332"/>
            <a:ext cx="3657600" cy="96591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rPr>
              <a:t>فیلم های حزن آور اجتماعی</a:t>
            </a:r>
            <a:endParaRPr lang="fa-IR"/>
          </a:p>
        </p:txBody>
      </p:sp>
    </p:spTree>
    <p:extLst>
      <p:ext uri="{BB962C8B-B14F-4D97-AF65-F5344CB8AC3E}">
        <p14:creationId xmlns:p14="http://schemas.microsoft.com/office/powerpoint/2010/main" val="4158132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«زمانی که در سال 1953 از مصر دیدن می کردم،  فانوس شعبده یی با خود داشتم که به شدت مورد توجه اعراب قرار گرفته بود. تا آنجا که یک روز بعد از ظهر در خانه ی شخصی به نام آقا مصطفی که نماینده مشاور ما در  مصر بود که یک روز بعد از ظهر در خانه شهصی به نام آقای مصطفی که نماینده ی مشاور ما در مصر بود گروه زیادی برای دیدن فانوس شعبده من آمده بودند و در میان آنها حضور شخصیت هایی چون حاکم محلی، دو یا سه شیخ، مدیران مدارس و .. جلب توجه می کرد. </a:t>
            </a:r>
            <a:endParaRPr lang="fa-IR">
              <a:cs typeface="B Nazanin" panose="00000400000000000000" pitchFamily="2" charset="-78"/>
            </a:endParaRPr>
          </a:p>
        </p:txBody>
      </p:sp>
    </p:spTree>
    <p:extLst>
      <p:ext uri="{BB962C8B-B14F-4D97-AF65-F5344CB8AC3E}">
        <p14:creationId xmlns:p14="http://schemas.microsoft.com/office/powerpoint/2010/main" val="3189199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اواخر قرن نوزدهم تماس اعراب با کشورهای اروپایی و تا حدودی با آمریکا بیشتر شد و همین نزدیکی علاقه ی شدید مردم را نسبت به پیشرفت های تکنیکی غرب برانگیخت. تشدید این علاقه در سال های پس از جنگ نشر و ترجمه مقالاتی  درباره سینما را در مصر و سوریه به دنبال داشت. در پی چنین اوضاعی  در سال های 1904-1911 شخصی به نام «پاته»  اولین سری فیلم های صامت را به مصر آورد که به شدت مورد توجه مردم قرار گرفت . </a:t>
            </a:r>
            <a:endParaRPr lang="fa-IR">
              <a:cs typeface="B Nazanin" panose="00000400000000000000" pitchFamily="2" charset="-78"/>
            </a:endParaRPr>
          </a:p>
        </p:txBody>
      </p:sp>
    </p:spTree>
    <p:extLst>
      <p:ext uri="{BB962C8B-B14F-4D97-AF65-F5344CB8AC3E}">
        <p14:creationId xmlns:p14="http://schemas.microsoft.com/office/powerpoint/2010/main" val="3454997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تا انجا که در سال 1908 در شهرهای اسکندریه- پورت سعید و اسماعیلیه حداقل هفته ای دوبار فیلم های کوتاهی به روی پرده آمد. علاوه بر این در آن زمان </a:t>
            </a:r>
            <a:r>
              <a:rPr lang="fa-IR">
                <a:cs typeface="B Nazanin" panose="00000400000000000000" pitchFamily="2" charset="-78"/>
              </a:rPr>
              <a:t>سپاهیان </a:t>
            </a:r>
            <a:r>
              <a:rPr lang="fa-IR" smtClean="0">
                <a:cs typeface="B Nazanin" panose="00000400000000000000" pitchFamily="2" charset="-78"/>
              </a:rPr>
              <a:t>ناظر </a:t>
            </a:r>
            <a:r>
              <a:rPr lang="fa-IR">
                <a:cs typeface="B Nazanin" panose="00000400000000000000" pitchFamily="2" charset="-78"/>
              </a:rPr>
              <a:t>ملل متحد در نزدیکی مصر پایگاه داشتند و معمول بود که برای سرگرمی این عده فیلم هایی را در به مصر وارد کنند. حاصل آنکه ورود چنین فیلم هایی باعث تاسیس تعداد قابل توجهی  سالن سینما  در مصر شد. آنچنان که  می توان گفت. یکی از عللی که مصر را به مرکز صنعت فیلم غرب مبدل ساخت، وجود همین فیلم های وارداتی بود.  </a:t>
            </a:r>
            <a:endParaRPr lang="fa-IR">
              <a:cs typeface="B Nazanin" panose="00000400000000000000" pitchFamily="2" charset="-78"/>
            </a:endParaRPr>
          </a:p>
        </p:txBody>
      </p:sp>
      <p:sp>
        <p:nvSpPr>
          <p:cNvPr id="4" name="Flowchart: Alternate Process 3"/>
          <p:cNvSpPr/>
          <p:nvPr/>
        </p:nvSpPr>
        <p:spPr>
          <a:xfrm>
            <a:off x="1308294" y="4726745"/>
            <a:ext cx="3094893" cy="98473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سپاهیان ناظر ملل متحد</a:t>
            </a:r>
            <a:endParaRPr lang="fa-IR"/>
          </a:p>
        </p:txBody>
      </p:sp>
    </p:spTree>
    <p:extLst>
      <p:ext uri="{BB962C8B-B14F-4D97-AF65-F5344CB8AC3E}">
        <p14:creationId xmlns:p14="http://schemas.microsoft.com/office/powerpoint/2010/main" val="39043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سال های پس از جنگ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مصریان را باید از جمله اولین مردم عرب زبان محسوب کرد که از سال 1917 یعنی در اوج جنگ به صنعت فیلمسازی روی اوردند. در پی این آغاز، در اسکندریه فیلم های صامت کوتاهی ساخته شده  و به نمایش درامدند. اولین فیلم بلند و صامت مصری نیز در این سال ها به نام </a:t>
            </a:r>
            <a:r>
              <a:rPr lang="fa-IR" smtClean="0">
                <a:solidFill>
                  <a:srgbClr val="FF0000"/>
                </a:solidFill>
                <a:cs typeface="B Nazanin" panose="00000400000000000000" pitchFamily="2" charset="-78"/>
              </a:rPr>
              <a:t>«چرا دریا می خندد؟»  </a:t>
            </a:r>
            <a:r>
              <a:rPr lang="fa-IR" smtClean="0">
                <a:cs typeface="B Nazanin" panose="00000400000000000000" pitchFamily="2" charset="-78"/>
              </a:rPr>
              <a:t>ساخته شد. این فیلم، فیلم کمدی بود و علی الناصر کمدین معروف در آن بازی می کرد. موفقیت این فیلم اذهان عمومی را به شدت به سینما متوجه ساخت و کلوپ های سینمایی بر اثر آن یکی پس از دیگری پا گرفتند و اعضای آن به بحث برتری تکنیک بازیگری در سینما نشستند. </a:t>
            </a:r>
            <a:endParaRPr lang="fa-IR">
              <a:cs typeface="B Nazanin" panose="00000400000000000000" pitchFamily="2" charset="-78"/>
            </a:endParaRPr>
          </a:p>
        </p:txBody>
      </p:sp>
    </p:spTree>
    <p:extLst>
      <p:ext uri="{BB962C8B-B14F-4D97-AF65-F5344CB8AC3E}">
        <p14:creationId xmlns:p14="http://schemas.microsoft.com/office/powerpoint/2010/main" val="1714678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کلوپ ها گاهی انتشاراتی هم داشتند که علیرغم عمر کوتاهشان به بررسی مشکلات فیلمسازی به طور کلی و در سطح محلی می پرداختند که از آن جمله  می توان از «روایات سینما»  نام برد. این نشریات بعدا جای خود را به جریان متکاملتر چون «دنیای هنر، سینما، نوول و سینما و ...دادند. </a:t>
            </a:r>
          </a:p>
          <a:p>
            <a:pPr algn="just"/>
            <a:endParaRPr lang="fa-IR">
              <a:cs typeface="B Nazanin" panose="00000400000000000000" pitchFamily="2" charset="-78"/>
            </a:endParaRPr>
          </a:p>
        </p:txBody>
      </p:sp>
      <p:sp>
        <p:nvSpPr>
          <p:cNvPr id="4" name="Flowchart: Alternate Process 3"/>
          <p:cNvSpPr/>
          <p:nvPr/>
        </p:nvSpPr>
        <p:spPr>
          <a:xfrm>
            <a:off x="1308295" y="4079631"/>
            <a:ext cx="2532185" cy="112541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علیرغم عمر کوتاهشان</a:t>
            </a:r>
            <a:endParaRPr lang="fa-IR"/>
          </a:p>
        </p:txBody>
      </p:sp>
    </p:spTree>
    <p:extLst>
      <p:ext uri="{BB962C8B-B14F-4D97-AF65-F5344CB8AC3E}">
        <p14:creationId xmlns:p14="http://schemas.microsoft.com/office/powerpoint/2010/main" val="237915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12344" y="1825625"/>
            <a:ext cx="7541455" cy="4351338"/>
          </a:xfrm>
        </p:spPr>
        <p:txBody>
          <a:bodyPr/>
          <a:lstStyle/>
          <a:p>
            <a:pPr algn="just"/>
            <a:r>
              <a:rPr lang="fa-IR" smtClean="0">
                <a:cs typeface="B Nazanin" panose="00000400000000000000" pitchFamily="2" charset="-78"/>
              </a:rPr>
              <a:t>در سال 1925 فعالیت های سینمایی به گونه ای جدی تر مورد توجه  قرار گرفت و توسط متخصصان خارجی و به ویژه آمریکایی ها بنامه ریزی شد. نتیجه این بذل توجه به سینما تولید چهار فیلم بود که پس از دو سال به بازار عرضه شد. اولین  و بهترین این فیلم ها (</a:t>
            </a:r>
            <a:r>
              <a:rPr lang="en-US" smtClean="0">
                <a:cs typeface="B Nazanin" panose="00000400000000000000" pitchFamily="2" charset="-78"/>
              </a:rPr>
              <a:t>Laila</a:t>
            </a:r>
            <a:r>
              <a:rPr lang="fa-IR" smtClean="0">
                <a:cs typeface="B Nazanin" panose="00000400000000000000" pitchFamily="2" charset="-78"/>
              </a:rPr>
              <a:t>) «لیلا» نام داشت و هنرپیشه معروف «</a:t>
            </a:r>
            <a:r>
              <a:rPr lang="fa-IR" smtClean="0">
                <a:solidFill>
                  <a:srgbClr val="FF0000"/>
                </a:solidFill>
                <a:cs typeface="B Nazanin" panose="00000400000000000000" pitchFamily="2" charset="-78"/>
              </a:rPr>
              <a:t>عزیز امیر</a:t>
            </a:r>
            <a:r>
              <a:rPr lang="fa-IR" smtClean="0">
                <a:cs typeface="B Nazanin" panose="00000400000000000000" pitchFamily="2" charset="-78"/>
              </a:rPr>
              <a:t>» در آن بازی می کرد. به دنبال این فیلم برادران «لاما» فیلمی به نام «بوسه در صحرا» را به بازار عرضه داشتند که موفقیت چشمگیر آن «یوسف </a:t>
            </a:r>
            <a:r>
              <a:rPr lang="fa-IR" smtClean="0">
                <a:cs typeface="B Nazanin" panose="00000400000000000000" pitchFamily="2" charset="-78"/>
              </a:rPr>
              <a:t>وهبی</a:t>
            </a:r>
            <a:r>
              <a:rPr lang="fa-IR" smtClean="0">
                <a:cs typeface="B Nazanin" panose="00000400000000000000" pitchFamily="2" charset="-78"/>
              </a:rPr>
              <a:t>» هنرپیشه سرشناس تاثر را بر آن داشت تا فیلم با صدای «بچه های طبقه ی بالا» را بسازد. با ساخته شدن این فیلم موفقیت دیگر فیلم های با صدا در سراسر سرزمین های عربی تضمین شد.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550011"/>
            <a:ext cx="2819400" cy="3880118"/>
          </a:xfrm>
          <a:prstGeom prst="rect">
            <a:avLst/>
          </a:prstGeom>
        </p:spPr>
      </p:pic>
      <p:sp>
        <p:nvSpPr>
          <p:cNvPr id="5" name="TextBox 4"/>
          <p:cNvSpPr txBox="1"/>
          <p:nvPr/>
        </p:nvSpPr>
        <p:spPr>
          <a:xfrm>
            <a:off x="1308295" y="5430129"/>
            <a:ext cx="1674056"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یوسف وهبی</a:t>
            </a:r>
            <a:endParaRPr lang="fa-IR">
              <a:solidFill>
                <a:srgbClr val="FF0000"/>
              </a:solidFill>
            </a:endParaRPr>
          </a:p>
        </p:txBody>
      </p:sp>
    </p:spTree>
    <p:extLst>
      <p:ext uri="{BB962C8B-B14F-4D97-AF65-F5344CB8AC3E}">
        <p14:creationId xmlns:p14="http://schemas.microsoft.com/office/powerpoint/2010/main" val="3708169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1934 بزرگترین کمپانی فیلم عرب با عنوان «استودیو مصر» در حومه شهر «کی رو»(</a:t>
            </a:r>
            <a:r>
              <a:rPr lang="en-US" smtClean="0">
                <a:cs typeface="B Nazanin" panose="00000400000000000000" pitchFamily="2" charset="-78"/>
              </a:rPr>
              <a:t>Cairo</a:t>
            </a:r>
            <a:r>
              <a:rPr lang="fa-IR" smtClean="0">
                <a:cs typeface="B Nazanin" panose="00000400000000000000" pitchFamily="2" charset="-78"/>
              </a:rPr>
              <a:t>)  تاسیس شد و بدین ترتیب راه برای گسترش سینما در کشورهای عربی هموار گشت و سالن های سینمایی متعددی در شهرهای مختلف پی ریخته شد. </a:t>
            </a:r>
            <a:endParaRPr lang="fa-IR">
              <a:cs typeface="B Nazanin" panose="00000400000000000000" pitchFamily="2" charset="-78"/>
            </a:endParaRPr>
          </a:p>
        </p:txBody>
      </p:sp>
    </p:spTree>
    <p:extLst>
      <p:ext uri="{BB962C8B-B14F-4D97-AF65-F5344CB8AC3E}">
        <p14:creationId xmlns:p14="http://schemas.microsoft.com/office/powerpoint/2010/main" val="237104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2493</Words>
  <Application>Microsoft Office PowerPoint</Application>
  <PresentationFormat>Widescreen</PresentationFormat>
  <Paragraphs>56</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B Nazanin</vt:lpstr>
      <vt:lpstr>Calibri</vt:lpstr>
      <vt:lpstr>Calibri Light</vt:lpstr>
      <vt:lpstr>Times New Roman</vt:lpstr>
      <vt:lpstr>Office Theme</vt:lpstr>
      <vt:lpstr>عنوان مقاله: تاریخچه سینمای عرب(مصر)</vt:lpstr>
      <vt:lpstr>PowerPoint Presentation</vt:lpstr>
      <vt:lpstr>PowerPoint Presentation</vt:lpstr>
      <vt:lpstr>PowerPoint Presentation</vt:lpstr>
      <vt:lpstr>PowerPoint Presentation</vt:lpstr>
      <vt:lpstr>سال های پس از جنگ</vt:lpstr>
      <vt:lpstr>PowerPoint Presentation</vt:lpstr>
      <vt:lpstr>PowerPoint Presentation</vt:lpstr>
      <vt:lpstr>PowerPoint Presentation</vt:lpstr>
      <vt:lpstr>PowerPoint Presentation</vt:lpstr>
      <vt:lpstr>PowerPoint Presentation</vt:lpstr>
      <vt:lpstr>پاورقی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تاریخچه سینمای عرب(مصر)</dc:title>
  <dc:creator>MaZz!i</dc:creator>
  <cp:lastModifiedBy>MaZz!i</cp:lastModifiedBy>
  <cp:revision>17</cp:revision>
  <dcterms:created xsi:type="dcterms:W3CDTF">2025-03-15T20:14:34Z</dcterms:created>
  <dcterms:modified xsi:type="dcterms:W3CDTF">2025-03-16T19:21:02Z</dcterms:modified>
</cp:coreProperties>
</file>