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19"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39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A5B7C55-51B7-4491-BCE6-61A8E2B21666}" type="datetimeFigureOut">
              <a:rPr lang="fa-IR" smtClean="0"/>
              <a:t>03/10/1446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134521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5B7C55-51B7-4491-BCE6-61A8E2B21666}" type="datetimeFigureOut">
              <a:rPr lang="fa-IR" smtClean="0"/>
              <a:t>03/10/1446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93256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5B7C55-51B7-4491-BCE6-61A8E2B21666}" type="datetimeFigureOut">
              <a:rPr lang="fa-IR" smtClean="0"/>
              <a:t>03/10/1446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182253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5B7C55-51B7-4491-BCE6-61A8E2B21666}" type="datetimeFigureOut">
              <a:rPr lang="fa-IR" smtClean="0"/>
              <a:t>03/10/1446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38441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B7C55-51B7-4491-BCE6-61A8E2B21666}" type="datetimeFigureOut">
              <a:rPr lang="fa-IR" smtClean="0"/>
              <a:t>03/10/1446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334073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A5B7C55-51B7-4491-BCE6-61A8E2B21666}" type="datetimeFigureOut">
              <a:rPr lang="fa-IR" smtClean="0"/>
              <a:t>03/10/1446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354698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A5B7C55-51B7-4491-BCE6-61A8E2B21666}" type="datetimeFigureOut">
              <a:rPr lang="fa-IR" smtClean="0"/>
              <a:t>03/10/1446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292708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A5B7C55-51B7-4491-BCE6-61A8E2B21666}" type="datetimeFigureOut">
              <a:rPr lang="fa-IR" smtClean="0"/>
              <a:t>03/10/1446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11518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7C55-51B7-4491-BCE6-61A8E2B21666}" type="datetimeFigureOut">
              <a:rPr lang="fa-IR" smtClean="0"/>
              <a:t>03/10/1446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67560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B7C55-51B7-4491-BCE6-61A8E2B21666}" type="datetimeFigureOut">
              <a:rPr lang="fa-IR" smtClean="0"/>
              <a:t>03/10/1446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9024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B7C55-51B7-4491-BCE6-61A8E2B21666}" type="datetimeFigureOut">
              <a:rPr lang="fa-IR" smtClean="0"/>
              <a:t>03/10/1446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23F1C2B-BF22-41CF-A889-A7F4332E7947}" type="slidenum">
              <a:rPr lang="fa-IR" smtClean="0"/>
              <a:t>‹#›</a:t>
            </a:fld>
            <a:endParaRPr lang="fa-IR"/>
          </a:p>
        </p:txBody>
      </p:sp>
    </p:spTree>
    <p:extLst>
      <p:ext uri="{BB962C8B-B14F-4D97-AF65-F5344CB8AC3E}">
        <p14:creationId xmlns:p14="http://schemas.microsoft.com/office/powerpoint/2010/main" val="172908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5B7C55-51B7-4491-BCE6-61A8E2B21666}" type="datetimeFigureOut">
              <a:rPr lang="fa-IR" smtClean="0"/>
              <a:t>03/10/1446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23F1C2B-BF22-41CF-A889-A7F4332E7947}" type="slidenum">
              <a:rPr lang="fa-IR" smtClean="0"/>
              <a:t>‹#›</a:t>
            </a:fld>
            <a:endParaRPr lang="fa-IR"/>
          </a:p>
        </p:txBody>
      </p:sp>
    </p:spTree>
    <p:extLst>
      <p:ext uri="{BB962C8B-B14F-4D97-AF65-F5344CB8AC3E}">
        <p14:creationId xmlns:p14="http://schemas.microsoft.com/office/powerpoint/2010/main" val="202687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Nazanin" panose="00000400000000000000" pitchFamily="2" charset="-78"/>
              </a:rPr>
              <a:t>عنوان مقاله: </a:t>
            </a:r>
            <a:r>
              <a:rPr lang="fa-IR" sz="4400" smtClean="0">
                <a:cs typeface="B Nazanin" panose="00000400000000000000" pitchFamily="2" charset="-78"/>
              </a:rPr>
              <a:t>ضرورت پیدایی سازمان یادگیرنده</a:t>
            </a:r>
            <a:endParaRPr lang="fa-IR" sz="4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کرم الله دانش فرد، حسینعلی بهرام زاده</a:t>
            </a:r>
          </a:p>
          <a:p>
            <a:r>
              <a:rPr lang="fa-IR" smtClean="0">
                <a:solidFill>
                  <a:srgbClr val="FF0000"/>
                </a:solidFill>
                <a:cs typeface="B Nazanin" panose="00000400000000000000" pitchFamily="2" charset="-78"/>
              </a:rPr>
              <a:t>منبع: </a:t>
            </a:r>
            <a:r>
              <a:rPr lang="fa-IR">
                <a:cs typeface="B Nazanin" panose="00000400000000000000" pitchFamily="2" charset="-78"/>
              </a:rPr>
              <a:t>مدیریت خرداد و تیر 1385 - شماره 109 و </a:t>
            </a:r>
            <a:r>
              <a:rPr lang="fa-IR">
                <a:cs typeface="B Nazanin" panose="00000400000000000000" pitchFamily="2" charset="-78"/>
              </a:rPr>
              <a:t>110 </a:t>
            </a:r>
            <a:endParaRPr lang="fa-IR" smtClean="0">
              <a:cs typeface="B Nazanin" panose="00000400000000000000" pitchFamily="2" charset="-78"/>
            </a:endParaRPr>
          </a:p>
          <a:p>
            <a:r>
              <a:rPr lang="fa-IR" smtClean="0">
                <a:cs typeface="B Nazanin" panose="00000400000000000000" pitchFamily="2" charset="-78"/>
              </a:rPr>
              <a:t>صص </a:t>
            </a:r>
            <a:r>
              <a:rPr lang="fa-IR">
                <a:cs typeface="B Nazanin" panose="00000400000000000000" pitchFamily="2" charset="-78"/>
              </a:rPr>
              <a:t>24 </a:t>
            </a:r>
            <a:r>
              <a:rPr lang="fa-IR">
                <a:cs typeface="B Nazanin" panose="00000400000000000000" pitchFamily="2" charset="-78"/>
              </a:rPr>
              <a:t>تا </a:t>
            </a:r>
            <a:r>
              <a:rPr lang="fa-IR" smtClean="0">
                <a:cs typeface="B Nazanin" panose="00000400000000000000" pitchFamily="2" charset="-78"/>
              </a:rPr>
              <a:t>28</a:t>
            </a:r>
          </a:p>
          <a:p>
            <a:endParaRPr lang="fa-IR">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68606" y="4387104"/>
            <a:ext cx="3514336" cy="1943358"/>
          </a:xfrm>
          <a:prstGeom prst="rect">
            <a:avLst/>
          </a:prstGeom>
        </p:spPr>
      </p:pic>
    </p:spTree>
    <p:extLst>
      <p:ext uri="{BB962C8B-B14F-4D97-AF65-F5344CB8AC3E}">
        <p14:creationId xmlns:p14="http://schemas.microsoft.com/office/powerpoint/2010/main" val="354467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دهه 1980 مفهوم یادگیری سازمانی توسط تعدادی از نظریه پردازان دانشگاه کارنگی ملون </a:t>
            </a:r>
            <a:r>
              <a:rPr lang="en-US" smtClean="0">
                <a:cs typeface="B Nazanin" panose="00000400000000000000" pitchFamily="2" charset="-78"/>
              </a:rPr>
              <a:t>Carengie-Melon)</a:t>
            </a:r>
            <a:r>
              <a:rPr lang="fa-IR" smtClean="0">
                <a:cs typeface="B Nazanin" panose="00000400000000000000" pitchFamily="2" charset="-78"/>
              </a:rPr>
              <a:t>) مورد بسط و گسترش قرار گرفته است. مارچ و سایمون نوشته اند، با وجود آنکه رویه های عملیاتی، استاندارد ها و مقررات فعالیت های سازمان را تحت تاثیر قرار می دهد. این مقررات، فرایند های یادگیری سازمانی را منعکس می کند و از طریق آن سازمان با محیطش انطباق پیدا می کند (</a:t>
            </a:r>
            <a:r>
              <a:rPr lang="en-US" smtClean="0">
                <a:cs typeface="B Nazanin" panose="00000400000000000000" pitchFamily="2" charset="-78"/>
              </a:rPr>
              <a:t>March,  Simon, 1985</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838200" y="4262511"/>
            <a:ext cx="4346917" cy="106914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نظریه پردازان دانشگاه کارنگی ملون</a:t>
            </a:r>
            <a:endParaRPr lang="fa-IR"/>
          </a:p>
        </p:txBody>
      </p:sp>
    </p:spTree>
    <p:extLst>
      <p:ext uri="{BB962C8B-B14F-4D97-AF65-F5344CB8AC3E}">
        <p14:creationId xmlns:p14="http://schemas.microsoft.com/office/powerpoint/2010/main" val="253911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27300" y="1825625"/>
            <a:ext cx="7026499" cy="4351338"/>
          </a:xfrm>
        </p:spPr>
        <p:txBody>
          <a:bodyPr/>
          <a:lstStyle/>
          <a:p>
            <a:pPr algn="just"/>
            <a:r>
              <a:rPr lang="fa-IR" smtClean="0">
                <a:cs typeface="B Nazanin" panose="00000400000000000000" pitchFamily="2" charset="-78"/>
              </a:rPr>
              <a:t>پیتر سنگه و همکارانش در دانشگاه </a:t>
            </a:r>
            <a:r>
              <a:rPr lang="en-US" smtClean="0">
                <a:cs typeface="B Nazanin" panose="00000400000000000000" pitchFamily="2" charset="-78"/>
              </a:rPr>
              <a:t>MIT</a:t>
            </a:r>
            <a:r>
              <a:rPr lang="fa-IR" smtClean="0">
                <a:cs typeface="B Nazanin" panose="00000400000000000000" pitchFamily="2" charset="-78"/>
              </a:rPr>
              <a:t> آمریکا نیز کار گسترده ای روی یادگیری سازمانی انجام داده اند. انها ادعا نمودند که از طریق به کار گیری تفکر سیستمی می توان فرایند یادگیری سازمان را ساختار بندی نمود. گروه سنگه مرکزی در دانشگاه </a:t>
            </a:r>
            <a:r>
              <a:rPr lang="en-US" smtClean="0">
                <a:cs typeface="B Nazanin" panose="00000400000000000000" pitchFamily="2" charset="-78"/>
              </a:rPr>
              <a:t>MIT</a:t>
            </a:r>
            <a:r>
              <a:rPr lang="fa-IR" smtClean="0">
                <a:cs typeface="B Nazanin" panose="00000400000000000000" pitchFamily="2" charset="-78"/>
              </a:rPr>
              <a:t> ایجاد نمودند که درباره سازمان های یادگیرنده تحقیق می کند انتشار کتاب پنجمین فرمان توسط پیتر سنگه و کار گسترده این گروه باعث گردید مفهوم سازمان یادگیرنده به طور وسیع در دنیای کسب و کار به کار گرفته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89100" cy="2971800"/>
          </a:xfrm>
          <a:prstGeom prst="rect">
            <a:avLst/>
          </a:prstGeom>
        </p:spPr>
      </p:pic>
      <p:sp>
        <p:nvSpPr>
          <p:cNvPr id="5" name="TextBox 4"/>
          <p:cNvSpPr txBox="1"/>
          <p:nvPr/>
        </p:nvSpPr>
        <p:spPr>
          <a:xfrm>
            <a:off x="1532586" y="5177307"/>
            <a:ext cx="2137893"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پیتر سنگه</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14753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26412" y="1825625"/>
            <a:ext cx="7527388" cy="4351338"/>
          </a:xfrm>
        </p:spPr>
        <p:txBody>
          <a:bodyPr/>
          <a:lstStyle/>
          <a:p>
            <a:pPr algn="just"/>
            <a:r>
              <a:rPr lang="fa-IR" smtClean="0">
                <a:cs typeface="B Nazanin" panose="00000400000000000000" pitchFamily="2" charset="-78"/>
              </a:rPr>
              <a:t>گرچه بعضی از نویسندگان معاصر ادعا نموده اند که سازمان یادگیرنده را می توان جایگزین مفاهیم قدیم از جمله مدیریت بر مبنای هدف، برنامه ریزی استراتژیک، با عملیات مختلف ژاپنی ها </a:t>
            </a:r>
            <a:r>
              <a:rPr lang="fa-IR" b="1" smtClean="0">
                <a:solidFill>
                  <a:srgbClr val="FF0000"/>
                </a:solidFill>
                <a:cs typeface="B Nazanin" panose="00000400000000000000" pitchFamily="2" charset="-78"/>
              </a:rPr>
              <a:t>شبیه چرخه های کیفی و کارآفرینی </a:t>
            </a:r>
            <a:r>
              <a:rPr lang="fa-IR" smtClean="0">
                <a:cs typeface="B Nazanin" panose="00000400000000000000" pitchFamily="2" charset="-78"/>
              </a:rPr>
              <a:t>که در دهه 1980 فراگیر شده بود، نمود. اما سازمان یادگیرنده به یک چتر مفهومی تبدیل شده است که بسیاری از عناوین مطالعاتی سازمان را پوشش می دهد (</a:t>
            </a:r>
            <a:r>
              <a:rPr lang="en-US" smtClean="0">
                <a:cs typeface="B Nazanin" panose="00000400000000000000" pitchFamily="2" charset="-78"/>
              </a:rPr>
              <a:t>Huber, 1991</a:t>
            </a:r>
            <a:r>
              <a:rPr lang="fa-IR" smtClean="0">
                <a:cs typeface="B Nazanin" panose="00000400000000000000" pitchFamily="2" charset="-78"/>
              </a:rPr>
              <a:t>)</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24844"/>
            <a:ext cx="2805014" cy="2647156"/>
          </a:xfrm>
          <a:prstGeom prst="rect">
            <a:avLst/>
          </a:prstGeom>
        </p:spPr>
      </p:pic>
      <p:sp>
        <p:nvSpPr>
          <p:cNvPr id="5" name="Flowchart: Alternate Process 4"/>
          <p:cNvSpPr/>
          <p:nvPr/>
        </p:nvSpPr>
        <p:spPr>
          <a:xfrm>
            <a:off x="1055077" y="4758958"/>
            <a:ext cx="2264898" cy="92846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چتر مفهومی</a:t>
            </a:r>
            <a:endParaRPr lang="fa-IR"/>
          </a:p>
        </p:txBody>
      </p:sp>
    </p:spTree>
    <p:extLst>
      <p:ext uri="{BB962C8B-B14F-4D97-AF65-F5344CB8AC3E}">
        <p14:creationId xmlns:p14="http://schemas.microsoft.com/office/powerpoint/2010/main" val="232264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جدول 1- روند تفکر مدیریت</a:t>
            </a:r>
            <a:endParaRPr lang="fa-IR" b="1">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524444"/>
              </p:ext>
            </p:extLst>
          </p:nvPr>
        </p:nvGraphicFramePr>
        <p:xfrm>
          <a:off x="838200" y="1690688"/>
          <a:ext cx="10515600" cy="4135903"/>
        </p:xfrm>
        <a:graphic>
          <a:graphicData uri="http://schemas.openxmlformats.org/drawingml/2006/table">
            <a:tbl>
              <a:tblPr rtl="1" firstRow="1" bandRow="1">
                <a:tableStyleId>{5C22544A-7EE6-4342-B048-85BDC9FD1C3A}</a:tableStyleId>
              </a:tblPr>
              <a:tblGrid>
                <a:gridCol w="2184042"/>
                <a:gridCol w="8331558"/>
              </a:tblGrid>
              <a:tr h="663787">
                <a:tc>
                  <a:txBody>
                    <a:bodyPr/>
                    <a:lstStyle/>
                    <a:p>
                      <a:pPr algn="ctr" rtl="1"/>
                      <a:r>
                        <a:rPr lang="fa-IR" sz="2800" b="1" smtClean="0">
                          <a:solidFill>
                            <a:srgbClr val="FF0000"/>
                          </a:solidFill>
                          <a:cs typeface="B Nazanin" panose="00000400000000000000" pitchFamily="2" charset="-78"/>
                        </a:rPr>
                        <a:t>دهه 1950</a:t>
                      </a:r>
                      <a:endParaRPr lang="fa-IR" sz="2800" b="1">
                        <a:solidFill>
                          <a:srgbClr val="FF0000"/>
                        </a:solidFill>
                        <a:cs typeface="B Nazanin" panose="00000400000000000000" pitchFamily="2" charset="-78"/>
                      </a:endParaRPr>
                    </a:p>
                  </a:txBody>
                  <a:tcPr>
                    <a:solidFill>
                      <a:schemeClr val="bg1">
                        <a:lumMod val="85000"/>
                      </a:schemeClr>
                    </a:solidFill>
                  </a:tcPr>
                </a:tc>
                <a:tc>
                  <a:txBody>
                    <a:bodyPr/>
                    <a:lstStyle/>
                    <a:p>
                      <a:pPr rtl="1"/>
                      <a:r>
                        <a:rPr lang="fa-IR" sz="2400" b="1" smtClean="0">
                          <a:solidFill>
                            <a:schemeClr val="tx1"/>
                          </a:solidFill>
                          <a:cs typeface="B Nazanin" panose="00000400000000000000" pitchFamily="2" charset="-78"/>
                        </a:rPr>
                        <a:t>گروه های آموزشی تئوری </a:t>
                      </a:r>
                      <a:r>
                        <a:rPr lang="en-US" sz="2400" b="1" smtClean="0">
                          <a:solidFill>
                            <a:schemeClr val="tx1"/>
                          </a:solidFill>
                          <a:cs typeface="B Nazanin" panose="00000400000000000000" pitchFamily="2" charset="-78"/>
                        </a:rPr>
                        <a:t>X </a:t>
                      </a:r>
                      <a:r>
                        <a:rPr lang="fa-IR" sz="2400" b="1" smtClean="0">
                          <a:solidFill>
                            <a:schemeClr val="tx1"/>
                          </a:solidFill>
                          <a:cs typeface="B Nazanin" panose="00000400000000000000" pitchFamily="2" charset="-78"/>
                        </a:rPr>
                        <a:t> </a:t>
                      </a:r>
                      <a:r>
                        <a:rPr lang="fa-IR" sz="2400" b="1" smtClean="0">
                          <a:solidFill>
                            <a:schemeClr val="tx1"/>
                          </a:solidFill>
                          <a:cs typeface="B Nazanin" panose="00000400000000000000" pitchFamily="2" charset="-78"/>
                        </a:rPr>
                        <a:t>و </a:t>
                      </a:r>
                      <a:r>
                        <a:rPr lang="en-US" sz="2400" b="1" smtClean="0">
                          <a:solidFill>
                            <a:schemeClr val="tx1"/>
                          </a:solidFill>
                          <a:cs typeface="B Nazanin" panose="00000400000000000000" pitchFamily="2" charset="-78"/>
                        </a:rPr>
                        <a:t>Y</a:t>
                      </a:r>
                      <a:r>
                        <a:rPr lang="fa-IR" sz="2400" b="1" smtClean="0">
                          <a:solidFill>
                            <a:schemeClr val="tx1"/>
                          </a:solidFill>
                          <a:cs typeface="B Nazanin" panose="00000400000000000000" pitchFamily="2" charset="-78"/>
                        </a:rPr>
                        <a:t> </a:t>
                      </a:r>
                      <a:r>
                        <a:rPr lang="fa-IR" sz="2400" b="1" smtClean="0">
                          <a:solidFill>
                            <a:schemeClr val="tx1"/>
                          </a:solidFill>
                          <a:cs typeface="B Nazanin" panose="00000400000000000000" pitchFamily="2" charset="-78"/>
                        </a:rPr>
                        <a:t>شبکه مدیریت</a:t>
                      </a:r>
                      <a:endParaRPr lang="fa-IR" sz="2400" b="1">
                        <a:solidFill>
                          <a:schemeClr val="tx1"/>
                        </a:solidFill>
                        <a:cs typeface="B Nazanin" panose="00000400000000000000" pitchFamily="2" charset="-78"/>
                      </a:endParaRPr>
                    </a:p>
                  </a:txBody>
                  <a:tcPr>
                    <a:solidFill>
                      <a:schemeClr val="bg1">
                        <a:lumMod val="85000"/>
                      </a:schemeClr>
                    </a:solidFill>
                  </a:tcPr>
                </a:tc>
              </a:tr>
              <a:tr h="663787">
                <a:tc>
                  <a:txBody>
                    <a:bodyPr/>
                    <a:lstStyle/>
                    <a:p>
                      <a:pPr algn="ctr" rtl="1"/>
                      <a:r>
                        <a:rPr lang="fa-IR" sz="2800" b="1" smtClean="0">
                          <a:solidFill>
                            <a:srgbClr val="FF0000"/>
                          </a:solidFill>
                          <a:cs typeface="B Nazanin" panose="00000400000000000000" pitchFamily="2" charset="-78"/>
                        </a:rPr>
                        <a:t>دهه 1960</a:t>
                      </a:r>
                      <a:endParaRPr lang="fa-IR" sz="2800" b="1">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400" b="1" smtClean="0">
                          <a:cs typeface="B Nazanin" panose="00000400000000000000" pitchFamily="2" charset="-78"/>
                        </a:rPr>
                        <a:t>مدیریت بر مبنای هدف تجزیه و تحلیل مراوده ای،</a:t>
                      </a:r>
                      <a:r>
                        <a:rPr lang="fa-IR" sz="2400" b="1" baseline="0" smtClean="0">
                          <a:cs typeface="B Nazanin" panose="00000400000000000000" pitchFamily="2" charset="-78"/>
                        </a:rPr>
                        <a:t> تیم سازی، غنی شغل</a:t>
                      </a:r>
                      <a:endParaRPr lang="fa-IR" sz="2400" b="1">
                        <a:cs typeface="B Nazanin" panose="00000400000000000000" pitchFamily="2" charset="-78"/>
                      </a:endParaRPr>
                    </a:p>
                  </a:txBody>
                  <a:tcPr>
                    <a:solidFill>
                      <a:schemeClr val="bg1">
                        <a:lumMod val="95000"/>
                      </a:schemeClr>
                    </a:solidFill>
                  </a:tcPr>
                </a:tc>
              </a:tr>
              <a:tr h="1072271">
                <a:tc>
                  <a:txBody>
                    <a:bodyPr/>
                    <a:lstStyle/>
                    <a:p>
                      <a:pPr algn="ctr" rtl="1"/>
                      <a:r>
                        <a:rPr lang="fa-IR" sz="2800" b="1" smtClean="0">
                          <a:solidFill>
                            <a:srgbClr val="FF0000"/>
                          </a:solidFill>
                          <a:cs typeface="B Nazanin" panose="00000400000000000000" pitchFamily="2" charset="-78"/>
                        </a:rPr>
                        <a:t>دهه 1970</a:t>
                      </a:r>
                      <a:endParaRPr lang="fa-IR" sz="2800" b="1">
                        <a:solidFill>
                          <a:srgbClr val="FF0000"/>
                        </a:solidFill>
                        <a:cs typeface="B Nazanin" panose="00000400000000000000" pitchFamily="2" charset="-78"/>
                      </a:endParaRPr>
                    </a:p>
                  </a:txBody>
                  <a:tcPr>
                    <a:solidFill>
                      <a:schemeClr val="bg1">
                        <a:lumMod val="85000"/>
                      </a:schemeClr>
                    </a:solidFill>
                  </a:tcPr>
                </a:tc>
                <a:tc>
                  <a:txBody>
                    <a:bodyPr/>
                    <a:lstStyle/>
                    <a:p>
                      <a:pPr rtl="1"/>
                      <a:r>
                        <a:rPr lang="fa-IR" sz="2400" b="1" smtClean="0">
                          <a:cs typeface="B Nazanin" panose="00000400000000000000" pitchFamily="2" charset="-78"/>
                        </a:rPr>
                        <a:t>برنامه ریزی استراتژیک،</a:t>
                      </a:r>
                      <a:r>
                        <a:rPr lang="fa-IR" sz="2400" b="1" baseline="0" smtClean="0">
                          <a:cs typeface="B Nazanin" panose="00000400000000000000" pitchFamily="2" charset="-78"/>
                        </a:rPr>
                        <a:t> چرخه عمر، زنجیره ارزش، بودجه بندی بر بمنای صفر، مدیریت استراتژیک، مدیریت مشارکتی</a:t>
                      </a:r>
                      <a:endParaRPr lang="fa-IR" sz="2400" b="1">
                        <a:cs typeface="B Nazanin" panose="00000400000000000000" pitchFamily="2" charset="-78"/>
                      </a:endParaRPr>
                    </a:p>
                  </a:txBody>
                  <a:tcPr>
                    <a:solidFill>
                      <a:schemeClr val="bg1">
                        <a:lumMod val="85000"/>
                      </a:schemeClr>
                    </a:solidFill>
                  </a:tcPr>
                </a:tc>
              </a:tr>
              <a:tr h="1072271">
                <a:tc>
                  <a:txBody>
                    <a:bodyPr/>
                    <a:lstStyle/>
                    <a:p>
                      <a:pPr algn="ctr" rtl="1"/>
                      <a:r>
                        <a:rPr lang="fa-IR" sz="2800" b="1" smtClean="0">
                          <a:solidFill>
                            <a:srgbClr val="FF0000"/>
                          </a:solidFill>
                          <a:cs typeface="B Nazanin" panose="00000400000000000000" pitchFamily="2" charset="-78"/>
                        </a:rPr>
                        <a:t>دهه 1980</a:t>
                      </a:r>
                      <a:endParaRPr lang="fa-IR" sz="2800" b="1">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400" b="1" smtClean="0">
                          <a:cs typeface="B Nazanin" panose="00000400000000000000" pitchFamily="2" charset="-78"/>
                        </a:rPr>
                        <a:t>مدیریت ژاپنی، دایره</a:t>
                      </a:r>
                      <a:r>
                        <a:rPr lang="fa-IR" sz="2400" b="1" baseline="0" smtClean="0">
                          <a:cs typeface="B Nazanin" panose="00000400000000000000" pitchFamily="2" charset="-78"/>
                        </a:rPr>
                        <a:t> های کیفی، تعالی سازمانی، رهبری، ارزشها، چشم انداز، ماموریت، چرخه زمان در رقابت، خدمات رسانی به مشتری، کارآفرینی</a:t>
                      </a:r>
                      <a:endParaRPr lang="fa-IR" sz="2400" b="1">
                        <a:cs typeface="B Nazanin" panose="00000400000000000000" pitchFamily="2" charset="-78"/>
                      </a:endParaRPr>
                    </a:p>
                  </a:txBody>
                  <a:tcPr>
                    <a:solidFill>
                      <a:schemeClr val="bg1">
                        <a:lumMod val="95000"/>
                      </a:schemeClr>
                    </a:solidFill>
                  </a:tcPr>
                </a:tc>
              </a:tr>
              <a:tr h="663787">
                <a:tc>
                  <a:txBody>
                    <a:bodyPr/>
                    <a:lstStyle/>
                    <a:p>
                      <a:pPr algn="ctr" rtl="1"/>
                      <a:r>
                        <a:rPr lang="fa-IR" sz="2800" b="1" smtClean="0">
                          <a:solidFill>
                            <a:srgbClr val="FF0000"/>
                          </a:solidFill>
                          <a:cs typeface="B Nazanin" panose="00000400000000000000" pitchFamily="2" charset="-78"/>
                        </a:rPr>
                        <a:t>دهه 1990</a:t>
                      </a:r>
                      <a:endParaRPr lang="fa-IR" sz="2800" b="1">
                        <a:solidFill>
                          <a:srgbClr val="FF0000"/>
                        </a:solidFill>
                        <a:cs typeface="B Nazanin" panose="00000400000000000000" pitchFamily="2" charset="-78"/>
                      </a:endParaRPr>
                    </a:p>
                  </a:txBody>
                  <a:tcPr>
                    <a:solidFill>
                      <a:schemeClr val="bg2">
                        <a:lumMod val="90000"/>
                      </a:schemeClr>
                    </a:solidFill>
                  </a:tcPr>
                </a:tc>
                <a:tc>
                  <a:txBody>
                    <a:bodyPr/>
                    <a:lstStyle/>
                    <a:p>
                      <a:pPr rtl="1"/>
                      <a:r>
                        <a:rPr lang="fa-IR" sz="2400" b="1" smtClean="0">
                          <a:cs typeface="B Nazanin" panose="00000400000000000000" pitchFamily="2" charset="-78"/>
                        </a:rPr>
                        <a:t>ظرفیت سازی، شایستگی، تغییر فرهنگ، واحد استراتژیک،</a:t>
                      </a:r>
                      <a:r>
                        <a:rPr lang="fa-IR" sz="2400" b="1" baseline="0" smtClean="0">
                          <a:cs typeface="B Nazanin" panose="00000400000000000000" pitchFamily="2" charset="-78"/>
                        </a:rPr>
                        <a:t> سازمان یادگیرنده</a:t>
                      </a:r>
                      <a:endParaRPr lang="fa-IR" sz="2400" b="1">
                        <a:cs typeface="B Nazanin" panose="00000400000000000000" pitchFamily="2" charset="-78"/>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107944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طرح ایده سازمان یادگیرده دلایل بسیار زیادی را می توان بر شمردن اما </a:t>
            </a:r>
            <a:r>
              <a:rPr lang="fa-IR" b="1" smtClean="0">
                <a:solidFill>
                  <a:srgbClr val="FF0000"/>
                </a:solidFill>
                <a:cs typeface="B Nazanin" panose="00000400000000000000" pitchFamily="2" charset="-78"/>
              </a:rPr>
              <a:t>شش عامل </a:t>
            </a:r>
            <a:r>
              <a:rPr lang="fa-IR" smtClean="0">
                <a:cs typeface="B Nazanin" panose="00000400000000000000" pitchFamily="2" charset="-78"/>
              </a:rPr>
              <a:t>قدرتمند که سازمان ها را به سوی یادگیرنده بودن تحریک و تشویق نموده اند در زیر مورد بررسی قرار گرفته است، اهمیت این عوامل، یادگیری سازمانی را به ایده مدیریتی تبدیل نموده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1404499" cy="1404499"/>
          </a:xfrm>
          <a:prstGeom prst="rect">
            <a:avLst/>
          </a:prstGeom>
        </p:spPr>
      </p:pic>
    </p:spTree>
    <p:extLst>
      <p:ext uri="{BB962C8B-B14F-4D97-AF65-F5344CB8AC3E}">
        <p14:creationId xmlns:p14="http://schemas.microsoft.com/office/powerpoint/2010/main" val="325663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 تغییر اهمیت عوامل تولید</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تغییرات وجود آمده قرن بیستم، همگان توافق دارند که در اهمیت نسبی عوامل تولید تغییر اساسی ایجاد شده است. اگر چه دستیابی به سرمایه هنوز از اهمیت خاصی برخوردار می باشد اما نقش زمین و سرمایه نسبت به گذشته کم رنگ گردیده است و نقش کارگر خصوصا کارگر با هوش عامل با نفوذی در تولید محسوب می شود. </a:t>
            </a:r>
          </a:p>
        </p:txBody>
      </p:sp>
      <p:sp>
        <p:nvSpPr>
          <p:cNvPr id="4" name="Flowchart: Alternate Process 3"/>
          <p:cNvSpPr/>
          <p:nvPr/>
        </p:nvSpPr>
        <p:spPr>
          <a:xfrm>
            <a:off x="717452" y="4001294"/>
            <a:ext cx="3376246" cy="115355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اهمیت نسبی عوامل تولید</a:t>
            </a:r>
            <a:endParaRPr lang="fa-IR"/>
          </a:p>
        </p:txBody>
      </p:sp>
    </p:spTree>
    <p:extLst>
      <p:ext uri="{BB962C8B-B14F-4D97-AF65-F5344CB8AC3E}">
        <p14:creationId xmlns:p14="http://schemas.microsoft.com/office/powerpoint/2010/main" val="2272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 تغییر اهمیت عوامل تولید</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پیشگویان جهان از پیدایی یک اقتصاد جدید در تغییرات اجتماعی بحث کرده اند که در آن قدرت مفزونه قدرت ماشین مهم ترین قدرت می باشد (</a:t>
            </a:r>
            <a:r>
              <a:rPr lang="en-US" smtClean="0">
                <a:cs typeface="B Nazanin" panose="00000400000000000000" pitchFamily="2" charset="-78"/>
              </a:rPr>
              <a:t>Grantham, 1988</a:t>
            </a:r>
            <a:r>
              <a:rPr lang="fa-IR" smtClean="0">
                <a:cs typeface="B Nazanin" panose="00000400000000000000" pitchFamily="2" charset="-78"/>
              </a:rPr>
              <a:t>) پیتر دراکر که با توجه به تغییرات اجتماعی، تحولات آینده را پیش بینی می کند با در نظر گرفتن عوامل تولید ادعا کرده است که سرمایه داری موثرا مرده است و به دنبال این توافق عموما پذیرفته شده است که سرمایه مهم ترین عامل تولید نیست (</a:t>
            </a:r>
            <a:r>
              <a:rPr lang="en-US" smtClean="0">
                <a:cs typeface="B Nazanin" panose="00000400000000000000" pitchFamily="2" charset="-78"/>
              </a:rPr>
              <a:t>Drucker, 1988</a:t>
            </a:r>
            <a:r>
              <a:rPr lang="fa-IR" smtClean="0">
                <a:cs typeface="B Nazanin" panose="00000400000000000000" pitchFamily="2" charset="-78"/>
              </a:rPr>
              <a:t>)</a:t>
            </a:r>
          </a:p>
          <a:p>
            <a:pPr algn="just"/>
            <a:endParaRPr lang="fa-IR">
              <a:cs typeface="B Nazanin" panose="00000400000000000000" pitchFamily="2" charset="-78"/>
            </a:endParaRPr>
          </a:p>
        </p:txBody>
      </p:sp>
    </p:spTree>
    <p:extLst>
      <p:ext uri="{BB962C8B-B14F-4D97-AF65-F5344CB8AC3E}">
        <p14:creationId xmlns:p14="http://schemas.microsoft.com/office/powerpoint/2010/main" val="385599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 تغییر اهمیت عوامل تولید</a:t>
            </a:r>
            <a:endParaRPr lang="fa-IR">
              <a:cs typeface="B Nazanin" panose="00000400000000000000" pitchFamily="2" charset="-78"/>
            </a:endParaRPr>
          </a:p>
        </p:txBody>
      </p:sp>
      <p:sp>
        <p:nvSpPr>
          <p:cNvPr id="3" name="Content Placeholder 2"/>
          <p:cNvSpPr>
            <a:spLocks noGrp="1"/>
          </p:cNvSpPr>
          <p:nvPr>
            <p:ph idx="1"/>
          </p:nvPr>
        </p:nvSpPr>
        <p:spPr>
          <a:xfrm>
            <a:off x="4403188" y="1825625"/>
            <a:ext cx="6950612" cy="4351338"/>
          </a:xfrm>
        </p:spPr>
        <p:txBody>
          <a:bodyPr/>
          <a:lstStyle/>
          <a:p>
            <a:pPr algn="just"/>
            <a:r>
              <a:rPr lang="fa-IR" smtClean="0">
                <a:cs typeface="B Nazanin" panose="00000400000000000000" pitchFamily="2" charset="-78"/>
              </a:rPr>
              <a:t>چارلز هندی پیشگوی دیگر تغییرات اجتماعی عقیده دارد که اثباتا کارکنان مهم ترین دارایی سازمان های رشد یابنده هستند (</a:t>
            </a:r>
            <a:r>
              <a:rPr lang="en-US" smtClean="0">
                <a:cs typeface="B Nazanin" panose="00000400000000000000" pitchFamily="2" charset="-78"/>
              </a:rPr>
              <a:t>Handy, 1990</a:t>
            </a:r>
            <a:r>
              <a:rPr lang="fa-IR" smtClean="0">
                <a:cs typeface="B Nazanin" panose="00000400000000000000" pitchFamily="2" charset="-78"/>
              </a:rPr>
              <a:t>) و تام پیترز به نحو مشابهی روی کارکنان تاکید داشته و کارکنان را کلیدی ترین منبع سازمان معرفی می نماید (</a:t>
            </a:r>
            <a:r>
              <a:rPr lang="en-US" smtClean="0">
                <a:cs typeface="B Nazanin" panose="00000400000000000000" pitchFamily="2" charset="-78"/>
              </a:rPr>
              <a:t>Peters, 1990</a:t>
            </a:r>
            <a:r>
              <a:rPr lang="fa-IR" smtClean="0">
                <a:cs typeface="B Nazanin" panose="00000400000000000000" pitchFamily="2" charset="-78"/>
              </a:rPr>
              <a:t>)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24311" cy="2791265"/>
          </a:xfrm>
          <a:prstGeom prst="rect">
            <a:avLst/>
          </a:prstGeom>
        </p:spPr>
      </p:pic>
      <p:sp>
        <p:nvSpPr>
          <p:cNvPr id="5" name="TextBox 4"/>
          <p:cNvSpPr txBox="1"/>
          <p:nvPr/>
        </p:nvSpPr>
        <p:spPr>
          <a:xfrm>
            <a:off x="1600785" y="4923692"/>
            <a:ext cx="1899139"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چارلز هندی</a:t>
            </a:r>
            <a:endParaRPr lang="fa-IR">
              <a:solidFill>
                <a:srgbClr val="FF0000"/>
              </a:solidFill>
            </a:endParaRPr>
          </a:p>
        </p:txBody>
      </p:sp>
    </p:spTree>
    <p:extLst>
      <p:ext uri="{BB962C8B-B14F-4D97-AF65-F5344CB8AC3E}">
        <p14:creationId xmlns:p14="http://schemas.microsoft.com/office/powerpoint/2010/main" val="314915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دانش به عنوان مزیت رقابتی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882682" y="1825625"/>
            <a:ext cx="7471117" cy="4351338"/>
          </a:xfrm>
        </p:spPr>
        <p:txBody>
          <a:bodyPr/>
          <a:lstStyle/>
          <a:p>
            <a:pPr algn="just"/>
            <a:r>
              <a:rPr lang="fa-IR" smtClean="0">
                <a:cs typeface="B Nazanin" panose="00000400000000000000" pitchFamily="2" charset="-78"/>
              </a:rPr>
              <a:t>همان طور که از عصر صنعتی به عصر اطلاعات نزدیکتر می شویم دانش برای پیروزی رقابتی موسسات مهم تر می شود و به عنوان کلید موفقیت سازمان ها مطرح شده است. پیتر دراکر در کتاب «مدیریت بر آینده» (</a:t>
            </a:r>
            <a:r>
              <a:rPr lang="en-US" smtClean="0">
                <a:cs typeface="B Nazanin" panose="00000400000000000000" pitchFamily="2" charset="-78"/>
              </a:rPr>
              <a:t>Managing The Future</a:t>
            </a:r>
            <a:r>
              <a:rPr lang="fa-IR" smtClean="0">
                <a:cs typeface="B Nazanin" panose="00000400000000000000" pitchFamily="2" charset="-78"/>
              </a:rPr>
              <a:t>) ادعا نموده است که از حالا «دانش شاه کلید می باشد»  (</a:t>
            </a:r>
            <a:r>
              <a:rPr lang="en-US" smtClean="0">
                <a:cs typeface="B Nazanin" panose="00000400000000000000" pitchFamily="2" charset="-78"/>
              </a:rPr>
              <a:t>Hravey Denton, 1999</a:t>
            </a:r>
            <a:r>
              <a:rPr lang="fa-IR" smtClean="0">
                <a:cs typeface="B Nazanin" panose="00000400000000000000" pitchFamily="2" charset="-78"/>
              </a:rPr>
              <a:t>) و در حالی که وی در کتاب جامعه بعد از سرمایه داری (</a:t>
            </a:r>
            <a:r>
              <a:rPr lang="en-US" smtClean="0">
                <a:cs typeface="B Nazanin" panose="00000400000000000000" pitchFamily="2" charset="-78"/>
              </a:rPr>
              <a:t>Post Captilasit Society</a:t>
            </a:r>
            <a:r>
              <a:rPr lang="fa-IR" smtClean="0">
                <a:cs typeface="B Nazanin" panose="00000400000000000000" pitchFamily="2" charset="-78"/>
              </a:rPr>
              <a:t>) نوشت بود.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917874" cy="2505075"/>
          </a:xfrm>
          <a:prstGeom prst="rect">
            <a:avLst/>
          </a:prstGeom>
        </p:spPr>
      </p:pic>
      <p:sp>
        <p:nvSpPr>
          <p:cNvPr id="5" name="TextBox 4"/>
          <p:cNvSpPr txBox="1"/>
          <p:nvPr/>
        </p:nvSpPr>
        <p:spPr>
          <a:xfrm>
            <a:off x="1420837" y="4726745"/>
            <a:ext cx="1885071"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پیتر دراکر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3427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2- دانش به عنوان مزیت رقابتی</a:t>
            </a:r>
            <a:endParaRPr lang="fa-IR">
              <a:cs typeface="B Nazanin" panose="00000400000000000000" pitchFamily="2" charset="-78"/>
            </a:endParaRPr>
          </a:p>
        </p:txBody>
      </p:sp>
      <p:sp>
        <p:nvSpPr>
          <p:cNvPr id="3" name="Content Placeholder 2"/>
          <p:cNvSpPr>
            <a:spLocks noGrp="1"/>
          </p:cNvSpPr>
          <p:nvPr>
            <p:ph idx="1"/>
          </p:nvPr>
        </p:nvSpPr>
        <p:spPr>
          <a:xfrm>
            <a:off x="3516922" y="1825625"/>
            <a:ext cx="7836877" cy="4351338"/>
          </a:xfrm>
        </p:spPr>
        <p:txBody>
          <a:bodyPr/>
          <a:lstStyle/>
          <a:p>
            <a:pPr algn="just"/>
            <a:r>
              <a:rPr lang="fa-IR" smtClean="0">
                <a:cs typeface="B Nazanin" panose="00000400000000000000" pitchFamily="2" charset="-78"/>
              </a:rPr>
              <a:t>سرمایه محور فعالیت سودآور می باشد، تنها مزیت پایدار یک سازمان به عنوان یک سیستم را، در تولید دانش جدید، انتشار آن در سراسر سازمان و به کارگیری در محصولات خدمات، فرایند ها و سیستم های سازمانی می داند (</a:t>
            </a:r>
            <a:r>
              <a:rPr lang="en-US" smtClean="0">
                <a:cs typeface="B Nazanin" panose="00000400000000000000" pitchFamily="2" charset="-78"/>
              </a:rPr>
              <a:t>Nonaka, 1991</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43907"/>
            <a:ext cx="2538046" cy="2476500"/>
          </a:xfrm>
          <a:prstGeom prst="rect">
            <a:avLst/>
          </a:prstGeom>
        </p:spPr>
      </p:pic>
      <p:sp>
        <p:nvSpPr>
          <p:cNvPr id="5" name="TextBox 4"/>
          <p:cNvSpPr txBox="1"/>
          <p:nvPr/>
        </p:nvSpPr>
        <p:spPr>
          <a:xfrm>
            <a:off x="697524" y="4754880"/>
            <a:ext cx="2678722" cy="707886"/>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ایکوجیرو، نوناکا، تئوریسین ژاپنی سازمان</a:t>
            </a:r>
            <a:endParaRPr lang="fa-IR" sz="2000" b="1">
              <a:solidFill>
                <a:srgbClr val="FF0000"/>
              </a:solidFill>
              <a:cs typeface="B Nazanin" panose="00000400000000000000" pitchFamily="2" charset="-78"/>
            </a:endParaRPr>
          </a:p>
        </p:txBody>
      </p:sp>
      <p:sp>
        <p:nvSpPr>
          <p:cNvPr id="6" name="Flowchart: Alternate Process 5"/>
          <p:cNvSpPr/>
          <p:nvPr/>
        </p:nvSpPr>
        <p:spPr>
          <a:xfrm>
            <a:off x="4178105" y="4392272"/>
            <a:ext cx="2419643" cy="115805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تولید دانش جدید</a:t>
            </a:r>
            <a:endParaRPr lang="fa-IR"/>
          </a:p>
        </p:txBody>
      </p:sp>
      <p:sp>
        <p:nvSpPr>
          <p:cNvPr id="7" name="Flowchart: Connector 6"/>
          <p:cNvSpPr/>
          <p:nvPr/>
        </p:nvSpPr>
        <p:spPr>
          <a:xfrm>
            <a:off x="8342141" y="4183507"/>
            <a:ext cx="1899139" cy="157558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cs typeface="B Nazanin" panose="00000400000000000000" pitchFamily="2" charset="-78"/>
              </a:rPr>
              <a:t>مزیت پایدار</a:t>
            </a:r>
            <a:endParaRPr lang="fa-IR" sz="2400">
              <a:solidFill>
                <a:schemeClr val="tx1"/>
              </a:solidFill>
            </a:endParaRPr>
          </a:p>
        </p:txBody>
      </p:sp>
    </p:spTree>
    <p:extLst>
      <p:ext uri="{BB962C8B-B14F-4D97-AF65-F5344CB8AC3E}">
        <p14:creationId xmlns:p14="http://schemas.microsoft.com/office/powerpoint/2010/main" val="336186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یادگیرنده از مفاهیم جدیدی است که در پاسخ به تغییرات سریع محیطی، افزایش حساسیت رقابت، کسب دانش و اطلاعات لازم برای واکنش های سازمانی به وجود آمده است و به یک چتر مفهومی در مدیریت تبدیل گردیده است که تعدادی از موضوعات قابل بحث مدیریت از جمله تیم سازی، مشارکت کارکنان، یادگیری سازمانی، مدیریت دانش و ... را پوشش می دهد.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135462"/>
            <a:ext cx="3190875" cy="1428750"/>
          </a:xfrm>
          <a:prstGeom prst="rect">
            <a:avLst/>
          </a:prstGeom>
        </p:spPr>
      </p:pic>
    </p:spTree>
    <p:extLst>
      <p:ext uri="{BB962C8B-B14F-4D97-AF65-F5344CB8AC3E}">
        <p14:creationId xmlns:p14="http://schemas.microsoft.com/office/powerpoint/2010/main" val="403783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دانش به عنوان مزیت رقابتی</a:t>
            </a:r>
            <a:endParaRPr lang="fa-IR"/>
          </a:p>
        </p:txBody>
      </p:sp>
      <p:sp>
        <p:nvSpPr>
          <p:cNvPr id="3" name="Content Placeholder 2"/>
          <p:cNvSpPr>
            <a:spLocks noGrp="1"/>
          </p:cNvSpPr>
          <p:nvPr>
            <p:ph idx="1"/>
          </p:nvPr>
        </p:nvSpPr>
        <p:spPr/>
        <p:txBody>
          <a:bodyPr/>
          <a:lstStyle/>
          <a:p>
            <a:r>
              <a:rPr lang="fa-IR" smtClean="0">
                <a:cs typeface="B Nazanin" panose="00000400000000000000" pitchFamily="2" charset="-78"/>
              </a:rPr>
              <a:t>پیتر دراکر عقیده دارد دانش منبع اصلی رقابت برای افراد و به طور کلی برای سازمان می باشد (</a:t>
            </a:r>
            <a:r>
              <a:rPr lang="en-US" smtClean="0">
                <a:cs typeface="B Nazanin" panose="00000400000000000000" pitchFamily="2" charset="-78"/>
              </a:rPr>
              <a:t>Drucker, 1992</a:t>
            </a:r>
            <a:r>
              <a:rPr lang="fa-IR" smtClean="0">
                <a:cs typeface="B Nazanin" panose="00000400000000000000" pitchFamily="2" charset="-78"/>
              </a:rPr>
              <a:t>)</a:t>
            </a:r>
            <a:endParaRPr lang="fa-IR">
              <a:cs typeface="B Nazanin" panose="00000400000000000000" pitchFamily="2" charset="-78"/>
            </a:endParaRPr>
          </a:p>
        </p:txBody>
      </p:sp>
      <p:sp>
        <p:nvSpPr>
          <p:cNvPr id="4" name="Flowchart: Connector 3"/>
          <p:cNvSpPr/>
          <p:nvPr/>
        </p:nvSpPr>
        <p:spPr>
          <a:xfrm>
            <a:off x="1294228" y="3727938"/>
            <a:ext cx="1856935" cy="101287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دانش</a:t>
            </a:r>
            <a:endParaRPr lang="fa-IR"/>
          </a:p>
        </p:txBody>
      </p:sp>
    </p:spTree>
    <p:extLst>
      <p:ext uri="{BB962C8B-B14F-4D97-AF65-F5344CB8AC3E}">
        <p14:creationId xmlns:p14="http://schemas.microsoft.com/office/powerpoint/2010/main" val="12485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دانش به عنوان مزیت رقابتی</a:t>
            </a:r>
            <a:endParaRPr lang="fa-IR"/>
          </a:p>
        </p:txBody>
      </p:sp>
      <p:sp>
        <p:nvSpPr>
          <p:cNvPr id="3" name="Content Placeholder 2"/>
          <p:cNvSpPr>
            <a:spLocks noGrp="1"/>
          </p:cNvSpPr>
          <p:nvPr>
            <p:ph idx="1"/>
          </p:nvPr>
        </p:nvSpPr>
        <p:spPr>
          <a:xfrm>
            <a:off x="4754880" y="1825625"/>
            <a:ext cx="6598920" cy="4351338"/>
          </a:xfrm>
        </p:spPr>
        <p:txBody>
          <a:bodyPr>
            <a:normAutofit lnSpcReduction="10000"/>
          </a:bodyPr>
          <a:lstStyle/>
          <a:p>
            <a:pPr algn="just"/>
            <a:r>
              <a:rPr lang="fa-IR" smtClean="0">
                <a:cs typeface="B Nazanin" panose="00000400000000000000" pitchFamily="2" charset="-78"/>
              </a:rPr>
              <a:t>امروزه ارزش بر روی بهره وری و خلاقیت است که هر دو کاربرد کار و دانش می باشد، با ان شرایط اختراع دانش جدید یک فعالیت تخصصی نیست بلکه یک راه رفتار کردن می باشد که هر کس در آن راه می تواند یک کارگر تخصصی شود تا جایی که به او کارآفرین گفته شود. یادگیری سازمانی به عنوان راه حل عملی کسب دانش و حرکت به جلو قابلیت کسترده ای دارد و مهم ترین محصول یادگیری، تولید ایده و به کارگیری آن می باشد که سازمان را در رقابت موفق می نماید. در آینده، خصوصا در صنایع دانش بر که با تحولت سریع روبرو می باشد تها یادگیری و سرعت آن عامل پایدار مزیت رقابتی آنان می باشد (</a:t>
            </a:r>
            <a:r>
              <a:rPr lang="en-US" smtClean="0">
                <a:cs typeface="B Nazanin" panose="00000400000000000000" pitchFamily="2" charset="-78"/>
              </a:rPr>
              <a:t>Starta, 1989</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723559" cy="3534167"/>
          </a:xfrm>
          <a:prstGeom prst="rect">
            <a:avLst/>
          </a:prstGeom>
        </p:spPr>
      </p:pic>
    </p:spTree>
    <p:extLst>
      <p:ext uri="{BB962C8B-B14F-4D97-AF65-F5344CB8AC3E}">
        <p14:creationId xmlns:p14="http://schemas.microsoft.com/office/powerpoint/2010/main" val="9888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سرعت تغییرات محیطی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079631" y="1825625"/>
            <a:ext cx="7274168" cy="4351338"/>
          </a:xfrm>
        </p:spPr>
        <p:txBody>
          <a:bodyPr/>
          <a:lstStyle/>
          <a:p>
            <a:pPr algn="just"/>
            <a:r>
              <a:rPr lang="fa-IR" smtClean="0">
                <a:cs typeface="B Nazanin" panose="00000400000000000000" pitchFamily="2" charset="-78"/>
              </a:rPr>
              <a:t>محیط سازمان های تجاری به نحوی عمیق دچار تغییر گردیده است و شدیدا در حال تغییر می باشد که قبلا به هیچ وجه چنین نبوده است. این تغییرات اساسی مطمئنا محیط تجاری را در سطح استراتژیک دچار تغییر می نماید. این تغییرات در نتیجه تغییرات اقتصادی از جمله </a:t>
            </a:r>
            <a:r>
              <a:rPr lang="fa-IR" b="1" smtClean="0">
                <a:solidFill>
                  <a:srgbClr val="0070C0"/>
                </a:solidFill>
                <a:cs typeface="B Nazanin" panose="00000400000000000000" pitchFamily="2" charset="-78"/>
              </a:rPr>
              <a:t>جهانی شدن بازارها</a:t>
            </a:r>
            <a:r>
              <a:rPr lang="fa-IR" smtClean="0">
                <a:cs typeface="B Nazanin" panose="00000400000000000000" pitchFamily="2" charset="-78"/>
              </a:rPr>
              <a:t>، </a:t>
            </a:r>
            <a:r>
              <a:rPr lang="fa-IR" b="1" smtClean="0">
                <a:solidFill>
                  <a:srgbClr val="FF0000"/>
                </a:solidFill>
                <a:cs typeface="B Nazanin" panose="00000400000000000000" pitchFamily="2" charset="-78"/>
              </a:rPr>
              <a:t>وحدت پول</a:t>
            </a:r>
            <a:r>
              <a:rPr lang="fa-IR" smtClean="0">
                <a:cs typeface="B Nazanin" panose="00000400000000000000" pitchFamily="2" charset="-78"/>
              </a:rPr>
              <a:t>، </a:t>
            </a:r>
            <a:r>
              <a:rPr lang="fa-IR" b="1" smtClean="0">
                <a:solidFill>
                  <a:schemeClr val="accent6">
                    <a:lumMod val="75000"/>
                  </a:schemeClr>
                </a:solidFill>
                <a:cs typeface="B Nazanin" panose="00000400000000000000" pitchFamily="2" charset="-78"/>
              </a:rPr>
              <a:t>تغییرات سیاسی از جمله (فردگرایی</a:t>
            </a:r>
            <a:r>
              <a:rPr lang="fa-IR" smtClean="0">
                <a:cs typeface="B Nazanin" panose="00000400000000000000" pitchFamily="2" charset="-78"/>
              </a:rPr>
              <a:t>) (</a:t>
            </a:r>
            <a:r>
              <a:rPr lang="en-US" smtClean="0">
                <a:cs typeface="B Nazanin" panose="00000400000000000000" pitchFamily="2" charset="-78"/>
              </a:rPr>
              <a:t>Individualism</a:t>
            </a:r>
            <a:r>
              <a:rPr lang="fa-IR" smtClean="0">
                <a:cs typeface="B Nazanin" panose="00000400000000000000" pitchFamily="2" charset="-78"/>
              </a:rPr>
              <a:t>) با تغییرات اجتماعی شتاب بیشتری گرفته است (</a:t>
            </a:r>
            <a:r>
              <a:rPr lang="en-US" smtClean="0">
                <a:cs typeface="B Nazanin" panose="00000400000000000000" pitchFamily="2" charset="-78"/>
              </a:rPr>
              <a:t>Morgan, 1993</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2041049"/>
            <a:ext cx="2883837" cy="2896711"/>
          </a:xfrm>
          <a:prstGeom prst="rect">
            <a:avLst/>
          </a:prstGeom>
        </p:spPr>
      </p:pic>
    </p:spTree>
    <p:extLst>
      <p:ext uri="{BB962C8B-B14F-4D97-AF65-F5344CB8AC3E}">
        <p14:creationId xmlns:p14="http://schemas.microsoft.com/office/powerpoint/2010/main" val="138238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3- سرعت تغییرات محیطی</a:t>
            </a:r>
            <a:endParaRPr lang="fa-IR"/>
          </a:p>
        </p:txBody>
      </p:sp>
      <p:sp>
        <p:nvSpPr>
          <p:cNvPr id="3" name="Content Placeholder 2"/>
          <p:cNvSpPr>
            <a:spLocks noGrp="1"/>
          </p:cNvSpPr>
          <p:nvPr>
            <p:ph idx="1"/>
          </p:nvPr>
        </p:nvSpPr>
        <p:spPr>
          <a:xfrm>
            <a:off x="4923692" y="1825625"/>
            <a:ext cx="6430108" cy="4351338"/>
          </a:xfrm>
        </p:spPr>
        <p:txBody>
          <a:bodyPr/>
          <a:lstStyle/>
          <a:p>
            <a:pPr marL="0" indent="0" algn="just">
              <a:buNone/>
            </a:pPr>
            <a:r>
              <a:rPr lang="fa-IR" smtClean="0">
                <a:cs typeface="B Nazanin" panose="00000400000000000000" pitchFamily="2" charset="-78"/>
              </a:rPr>
              <a:t>مهم ترین نکته در مورد تغییر از جنبه یادگیری </a:t>
            </a:r>
            <a:r>
              <a:rPr lang="fa-IR">
                <a:cs typeface="B Nazanin" panose="00000400000000000000" pitchFamily="2" charset="-78"/>
              </a:rPr>
              <a:t>سازمانی </a:t>
            </a:r>
            <a:r>
              <a:rPr lang="fa-IR" b="1" smtClean="0">
                <a:solidFill>
                  <a:srgbClr val="FF0000"/>
                </a:solidFill>
                <a:cs typeface="B Nazanin" panose="00000400000000000000" pitchFamily="2" charset="-78"/>
              </a:rPr>
              <a:t>محرکی</a:t>
            </a:r>
            <a:r>
              <a:rPr lang="fa-IR" smtClean="0">
                <a:cs typeface="B Nazanin" panose="00000400000000000000" pitchFamily="2" charset="-78"/>
              </a:rPr>
              <a:t> می باشد که سازمان را وادار به دریافت اطلاعات جدید راجع به مشتریان، بازارها و رقاب و عرضه کنندگان می نماید. سازمان یادگیرنده راهی جهت کاهش هزینه کسب دانش می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80370"/>
            <a:ext cx="3775977" cy="2591630"/>
          </a:xfrm>
          <a:prstGeom prst="rect">
            <a:avLst/>
          </a:prstGeom>
        </p:spPr>
      </p:pic>
    </p:spTree>
    <p:extLst>
      <p:ext uri="{BB962C8B-B14F-4D97-AF65-F5344CB8AC3E}">
        <p14:creationId xmlns:p14="http://schemas.microsoft.com/office/powerpoint/2010/main" val="187883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 تقاضای زیادی مشتریان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طرح موضوعات مشتری محوری و رضایت مشتری جای خود را در ادبیات مدیریت به درستی باز کرده است مشتری در سیاست های بازار محور تمرکز استراتژی می باشد(</a:t>
            </a:r>
            <a:r>
              <a:rPr lang="en-US" smtClean="0">
                <a:cs typeface="B Nazanin" panose="00000400000000000000" pitchFamily="2" charset="-78"/>
              </a:rPr>
              <a:t>Albrescht, 1992</a:t>
            </a:r>
            <a:r>
              <a:rPr lang="fa-IR" smtClean="0">
                <a:cs typeface="B Nazanin" panose="00000400000000000000" pitchFamily="2" charset="-78"/>
              </a:rPr>
              <a:t>) بسیاری از نویسندگان عقیده دارند که گرچه کیفیت و افزایش سود هنوز موضوعات مهمی هستند اما موسسات راز بقاء درمانی خود را در تولید تقاضا در کنار کالا و محصول می بینند. سازمان ها نیازمند شناخت نیازهای مشتریان و توانایی خودشان جهت تامین این نیازها  به صورت سریع و موثر می باشند. سازمان ها شدیدا به دنبال ظرفیت سازی برای فهم و تشخیص نیازهای مشتریان و کسب اطلاعات لازم و آمادگی برای پاسخ به نیازهای مشتریان می باشد. </a:t>
            </a:r>
            <a:endParaRPr lang="fa-IR">
              <a:cs typeface="B Nazanin" panose="00000400000000000000" pitchFamily="2" charset="-78"/>
            </a:endParaRPr>
          </a:p>
        </p:txBody>
      </p:sp>
      <p:sp>
        <p:nvSpPr>
          <p:cNvPr id="4" name="Flowchart: Process 3"/>
          <p:cNvSpPr/>
          <p:nvPr/>
        </p:nvSpPr>
        <p:spPr>
          <a:xfrm>
            <a:off x="838200" y="4867422"/>
            <a:ext cx="2700997" cy="872197"/>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ظرفیت سازی</a:t>
            </a:r>
            <a:endParaRPr lang="fa-IR"/>
          </a:p>
        </p:txBody>
      </p:sp>
    </p:spTree>
    <p:extLst>
      <p:ext uri="{BB962C8B-B14F-4D97-AF65-F5344CB8AC3E}">
        <p14:creationId xmlns:p14="http://schemas.microsoft.com/office/powerpoint/2010/main" val="407480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5- عدم رضایت از پارادایم های موجود مدیریت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502854" y="1825625"/>
            <a:ext cx="7850945" cy="4351338"/>
          </a:xfrm>
        </p:spPr>
        <p:txBody>
          <a:bodyPr/>
          <a:lstStyle/>
          <a:p>
            <a:pPr algn="just"/>
            <a:r>
              <a:rPr lang="fa-IR" smtClean="0">
                <a:cs typeface="B Nazanin" panose="00000400000000000000" pitchFamily="2" charset="-78"/>
              </a:rPr>
              <a:t>تغییرات و اتفاقات به وجود آمده در ابعاد مختلف سازمان ها و زندگی سازمانی و عطف توجه به رویکردهای جدید، منجر به کم اعتبار شدن پارادایم های سنتی گردیده است. </a:t>
            </a:r>
          </a:p>
          <a:p>
            <a:pPr algn="just"/>
            <a:r>
              <a:rPr lang="fa-IR" smtClean="0">
                <a:cs typeface="B Nazanin" panose="00000400000000000000" pitchFamily="2" charset="-78"/>
              </a:rPr>
              <a:t>الوین تافلر بیش از چهل سال پیش نارضایتی و عدم اطمینان احساس شده به وسیله بسیاری از کارکنان سازمان های امروزی را پیش بینی کرده بود. تافلر با به کارگیری اصطلاح شوک آینده (</a:t>
            </a:r>
            <a:r>
              <a:rPr lang="en-US" smtClean="0">
                <a:cs typeface="B Nazanin" panose="00000400000000000000" pitchFamily="2" charset="-78"/>
              </a:rPr>
              <a:t>Future Shock</a:t>
            </a:r>
            <a:r>
              <a:rPr lang="fa-IR" smtClean="0">
                <a:cs typeface="B Nazanin" panose="00000400000000000000" pitchFamily="2" charset="-78"/>
              </a:rPr>
              <a:t>) استرس خرد کننده و ابهامی که از طریق تحمیل تغییرات شدید در زمانی بسیار کوتاه به کارکنان وارد آمده است را شرح داده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46765" cy="2409825"/>
          </a:xfrm>
          <a:prstGeom prst="rect">
            <a:avLst/>
          </a:prstGeom>
        </p:spPr>
      </p:pic>
      <p:sp>
        <p:nvSpPr>
          <p:cNvPr id="5" name="TextBox 4"/>
          <p:cNvSpPr txBox="1"/>
          <p:nvPr/>
        </p:nvSpPr>
        <p:spPr>
          <a:xfrm>
            <a:off x="956603" y="4600135"/>
            <a:ext cx="1969477"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آلوین تافلر</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286912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5- عدم رضایت از پارادایم های موجود مدیریت </a:t>
            </a:r>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امروزه از نوشت ها و مطالعات دانشمندان و صاحب نظران رشته مدیریت و علوم مرتبط بر می آید پارادایم های موجود مدیریتی جهت پاسخ گویی به تغییرات ناتوان هستند. چارلز هندی، الوین تافلر، پیتر سنگه، پیتر دراکر، از جمله نویسندگان هستند که در اثرات آنها این نارضایتی بیشتر دیده می شود. چارلز هندی در «</a:t>
            </a:r>
            <a:r>
              <a:rPr lang="fa-IR" smtClean="0">
                <a:solidFill>
                  <a:srgbClr val="FF0000"/>
                </a:solidFill>
                <a:cs typeface="B Nazanin" panose="00000400000000000000" pitchFamily="2" charset="-78"/>
              </a:rPr>
              <a:t>عصر سنت گریزی</a:t>
            </a:r>
            <a:r>
              <a:rPr lang="fa-IR" smtClean="0">
                <a:cs typeface="B Nazanin" panose="00000400000000000000" pitchFamily="2" charset="-78"/>
              </a:rPr>
              <a:t>» (</a:t>
            </a:r>
            <a:r>
              <a:rPr lang="en-US" smtClean="0">
                <a:cs typeface="B Nazanin" panose="00000400000000000000" pitchFamily="2" charset="-78"/>
              </a:rPr>
              <a:t>The age of Unreason</a:t>
            </a:r>
            <a:r>
              <a:rPr lang="fa-IR" smtClean="0">
                <a:cs typeface="B Nazanin" panose="00000400000000000000" pitchFamily="2" charset="-78"/>
              </a:rPr>
              <a:t>) با نگرانی بیان کرده است. جهانی که در آن فرد با اندیشه هایش رها می شود و کار و زندگی او به خارج از نهادهای جامعه کشیده می شود، حیاتی است که برای خودپسندی طراحی شده است (</a:t>
            </a:r>
            <a:r>
              <a:rPr lang="en-US" smtClean="0">
                <a:cs typeface="B Nazanin" panose="00000400000000000000" pitchFamily="2" charset="-78"/>
              </a:rPr>
              <a:t>Harvey Denton, 1999</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97521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5- عدم رضایت از پارادایم های موجود مدیریت </a:t>
            </a:r>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پیتر سنگه نیز در اثر  خود به نام «</a:t>
            </a:r>
            <a:r>
              <a:rPr lang="fa-IR" smtClean="0">
                <a:solidFill>
                  <a:srgbClr val="FF0000"/>
                </a:solidFill>
                <a:cs typeface="B Nazanin" panose="00000400000000000000" pitchFamily="2" charset="-78"/>
              </a:rPr>
              <a:t>پنجمین فرمان</a:t>
            </a:r>
            <a:r>
              <a:rPr lang="fa-IR" smtClean="0">
                <a:cs typeface="B Nazanin" panose="00000400000000000000" pitchFamily="2" charset="-78"/>
              </a:rPr>
              <a:t>» به ناتوانی سیستم مدیریت دستور و کنترل برای برانگیختن کارکنان «</a:t>
            </a:r>
            <a:r>
              <a:rPr lang="fa-IR" smtClean="0">
                <a:solidFill>
                  <a:srgbClr val="FF0000"/>
                </a:solidFill>
                <a:cs typeface="B Nazanin" panose="00000400000000000000" pitchFamily="2" charset="-78"/>
              </a:rPr>
              <a:t>باهوش</a:t>
            </a:r>
            <a:r>
              <a:rPr lang="fa-IR" smtClean="0">
                <a:cs typeface="B Nazanin" panose="00000400000000000000" pitchFamily="2" charset="-78"/>
              </a:rPr>
              <a:t>» (</a:t>
            </a:r>
            <a:r>
              <a:rPr lang="en-US" smtClean="0">
                <a:cs typeface="B Nazanin" panose="00000400000000000000" pitchFamily="2" charset="-78"/>
              </a:rPr>
              <a:t>Clever</a:t>
            </a:r>
            <a:r>
              <a:rPr lang="fa-IR" smtClean="0">
                <a:cs typeface="B Nazanin" panose="00000400000000000000" pitchFamily="2" charset="-78"/>
              </a:rPr>
              <a:t>) اشاره می کند (</a:t>
            </a:r>
            <a:r>
              <a:rPr lang="en-US" smtClean="0">
                <a:cs typeface="B Nazanin" panose="00000400000000000000" pitchFamily="2" charset="-78"/>
              </a:rPr>
              <a:t>Senge, 1990</a:t>
            </a:r>
            <a:r>
              <a:rPr lang="fa-IR" smtClean="0">
                <a:cs typeface="B Nazanin" panose="00000400000000000000" pitchFamily="2" charset="-78"/>
              </a:rPr>
              <a:t>) سیستم بوروکراتیک کارکنان را به جا گرفتن در  قالب های سازمانی تشویق می نماید و آنها را وادار به کارگیری روش های قدیمی می نماید و از ریسک پذیری و ارزش گذاردن به فکر های جدید دلسرد می نماید. البته تعدادی از نویسندگان از جمله رومه، جاکوس، ادلرو کل عقیده دارند که بوروکراسی و سلسله مراتب را راهی می داند که سازمان گرفتار آمده، در مشکلات جاری و عدم رضایت متعاقبش آن را به کار می گیرند(</a:t>
            </a:r>
            <a:r>
              <a:rPr lang="en-US" smtClean="0">
                <a:cs typeface="B Nazanin" panose="00000400000000000000" pitchFamily="2" charset="-78"/>
              </a:rPr>
              <a:t>Harvey Sir, 1988</a:t>
            </a:r>
            <a:r>
              <a:rPr lang="fa-IR" smtClean="0">
                <a:cs typeface="B Nazanin" panose="00000400000000000000" pitchFamily="2" charset="-78"/>
              </a:rPr>
              <a:t>)</a:t>
            </a:r>
          </a:p>
          <a:p>
            <a:endParaRPr lang="fa-IR"/>
          </a:p>
        </p:txBody>
      </p:sp>
    </p:spTree>
    <p:extLst>
      <p:ext uri="{BB962C8B-B14F-4D97-AF65-F5344CB8AC3E}">
        <p14:creationId xmlns:p14="http://schemas.microsoft.com/office/powerpoint/2010/main" val="15818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5- عدم رضایت از پارادایم های موجود مدیریت </a:t>
            </a:r>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امروز دیگر پذیرش عمومی وجود دارد که سلسله مراتب ابتکار را می کشد و خلاقیت را بحرانی می نماید بوروکراسی توانایی رقابت را تضعیف می نماید در حالی که اصول یادگیری سازمانی، کارگران را به عنوان دارایی ارزشمند قلمداد می نماید و آنها را به ریسک پذیری تشویق می کند و موقعیت ها، خلاقیت ها و </a:t>
            </a:r>
            <a:r>
              <a:rPr lang="fa-IR" b="1" smtClean="0">
                <a:solidFill>
                  <a:srgbClr val="FF0000"/>
                </a:solidFill>
                <a:cs typeface="B Nazanin" panose="00000400000000000000" pitchFamily="2" charset="-78"/>
              </a:rPr>
              <a:t>حتی ریسک معقولانه را تشویق می نماید</a:t>
            </a:r>
            <a:r>
              <a:rPr lang="fa-IR" smtClean="0">
                <a:cs typeface="B Nazanin" panose="00000400000000000000" pitchFamily="2" charset="-78"/>
              </a:rPr>
              <a:t>. نارضایتی گسترده ای که در بعضی از قسمت های جامعه سازمانی وجود دارد عامل قوی برای مطرح شدن یادگیری سازمانی می باشد. علاوه بر آن نارضایتی توام با پارادایم مجود «خلائی ایجاد نموده است که یادگیری سازمانی یکی از ایده های پر کردن این «</a:t>
            </a:r>
            <a:r>
              <a:rPr lang="fa-IR" b="1" smtClean="0">
                <a:solidFill>
                  <a:srgbClr val="FF0000"/>
                </a:solidFill>
                <a:cs typeface="B Nazanin" panose="00000400000000000000" pitchFamily="2" charset="-78"/>
              </a:rPr>
              <a:t>خلاء مفهومی</a:t>
            </a:r>
            <a:r>
              <a:rPr lang="fa-IR" smtClean="0">
                <a:cs typeface="B Nazanin" panose="00000400000000000000" pitchFamily="2" charset="-78"/>
              </a:rPr>
              <a:t>» می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083062" y="4662488"/>
            <a:ext cx="3028950" cy="1514475"/>
          </a:xfrm>
          <a:prstGeom prst="rect">
            <a:avLst/>
          </a:prstGeom>
        </p:spPr>
      </p:pic>
    </p:spTree>
    <p:extLst>
      <p:ext uri="{BB962C8B-B14F-4D97-AF65-F5344CB8AC3E}">
        <p14:creationId xmlns:p14="http://schemas.microsoft.com/office/powerpoint/2010/main" val="1531755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6- افزایش حساسیت رقابت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جهانی شدن دسترسی سریع تر و راحت تر مشتریان و تولید کنندگان به بازارهای بین المللی، رقابت فشرده ای در دنیای پر تغییر کسب و کار ایجاد نموده است. </a:t>
            </a:r>
          </a:p>
          <a:p>
            <a:pPr algn="just"/>
            <a:r>
              <a:rPr lang="fa-IR" smtClean="0">
                <a:cs typeface="B Nazanin" panose="00000400000000000000" pitchFamily="2" charset="-78"/>
              </a:rPr>
              <a:t>سازمان ها دریافته اند که تجربه رقابت شدید راهی است که برای پایداری و رشد باید از درون ان عبور نمود. مفهوم رقابت در ادبیات مدیریت به خوبی مطرح گردیده است. اما </a:t>
            </a:r>
            <a:r>
              <a:rPr lang="fa-IR" smtClean="0">
                <a:cs typeface="B Nazanin" panose="00000400000000000000" pitchFamily="2" charset="-78"/>
              </a:rPr>
              <a:t>آنچه </a:t>
            </a:r>
            <a:r>
              <a:rPr lang="fa-IR" smtClean="0">
                <a:cs typeface="B Nazanin" panose="00000400000000000000" pitchFamily="2" charset="-78"/>
              </a:rPr>
              <a:t>مورد توافق است این است که پیروزی در رقابت های سازمانی مستلزم عمل سریع تر، مانورهای خلاقیت بیشتر، انعطاف بیشتر و مشارکت بیشتر کارکنان و مشتریان بیش از </a:t>
            </a:r>
            <a:r>
              <a:rPr lang="fa-IR" smtClean="0">
                <a:cs typeface="B Nazanin" panose="00000400000000000000" pitchFamily="2" charset="-78"/>
              </a:rPr>
              <a:t>آنچه </a:t>
            </a:r>
            <a:r>
              <a:rPr lang="fa-IR" smtClean="0">
                <a:cs typeface="B Nazanin" panose="00000400000000000000" pitchFamily="2" charset="-78"/>
              </a:rPr>
              <a:t>در بوروکراسی سنتی بوده است، می باشد و این ابتکار نیازمند زیرکی بیشتر، مشارکت بیشتر و مدیریت منعطف برای استفاده از فرصت ها بدون از دست دادن آنها می باشد. </a:t>
            </a:r>
            <a:endParaRPr lang="fa-IR">
              <a:cs typeface="B Nazanin" panose="00000400000000000000" pitchFamily="2" charset="-78"/>
            </a:endParaRPr>
          </a:p>
        </p:txBody>
      </p:sp>
    </p:spTree>
    <p:extLst>
      <p:ext uri="{BB962C8B-B14F-4D97-AF65-F5344CB8AC3E}">
        <p14:creationId xmlns:p14="http://schemas.microsoft.com/office/powerpoint/2010/main" val="307288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03520" y="1825625"/>
            <a:ext cx="6050280" cy="4351338"/>
          </a:xfrm>
        </p:spPr>
        <p:txBody>
          <a:bodyPr/>
          <a:lstStyle/>
          <a:p>
            <a:pPr algn="just"/>
            <a:r>
              <a:rPr lang="fa-IR" smtClean="0">
                <a:cs typeface="B Nazanin" panose="00000400000000000000" pitchFamily="2" charset="-78"/>
              </a:rPr>
              <a:t>سازمان یادگیرنده نیازهای محیطی را تشخیص می دهد و ابزار هماهنگی خود با آنها را فراهم می سازد و خود را به محل یادگیری تبدیل می نماید و یادگیری را جریان می دهد (</a:t>
            </a:r>
            <a:r>
              <a:rPr lang="en-US" smtClean="0">
                <a:cs typeface="B Nazanin" panose="00000400000000000000" pitchFamily="2" charset="-78"/>
              </a:rPr>
              <a:t>Brown, 1991</a:t>
            </a:r>
            <a:r>
              <a:rPr lang="fa-IR" smtClean="0">
                <a:cs typeface="B Nazanin" panose="00000400000000000000" pitchFamily="2" charset="-78"/>
              </a:rPr>
              <a:t>) زیرا در محیط متلاطم و پیچیده با تغییرات پرشتاب و متغیرهای نوظهور، تنها سازمان هایی می توانند به موفقیت برسند که با تصمیم شایسته فعالیت های خود را رهبری نمایند و تصمیم شایسته بدون وجود دانش میسور نمی باشد و قطعا مزیت رقابتی آینده «</a:t>
            </a:r>
            <a:r>
              <a:rPr lang="fa-IR" smtClean="0">
                <a:solidFill>
                  <a:srgbClr val="FF0000"/>
                </a:solidFill>
                <a:cs typeface="B Nazanin" panose="00000400000000000000" pitchFamily="2" charset="-78"/>
              </a:rPr>
              <a:t>دانایی</a:t>
            </a:r>
            <a:r>
              <a:rPr lang="fa-IR" smtClean="0">
                <a:cs typeface="B Nazanin" panose="00000400000000000000" pitchFamily="2" charset="-78"/>
              </a:rPr>
              <a:t>» می باشد (</a:t>
            </a:r>
            <a:r>
              <a:rPr lang="en-US" smtClean="0">
                <a:cs typeface="B Nazanin" panose="00000400000000000000" pitchFamily="2" charset="-78"/>
              </a:rPr>
              <a:t>Harvay Danton, 1990</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741463" y="4895556"/>
            <a:ext cx="2335237"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نیازهای محیطی</a:t>
            </a:r>
            <a:endParaRPr lang="fa-IR"/>
          </a:p>
        </p:txBody>
      </p:sp>
      <p:pic>
        <p:nvPicPr>
          <p:cNvPr id="5" name="Picture 4"/>
          <p:cNvPicPr>
            <a:picLocks noChangeAspect="1"/>
          </p:cNvPicPr>
          <p:nvPr/>
        </p:nvPicPr>
        <p:blipFill>
          <a:blip r:embed="rId2"/>
          <a:stretch>
            <a:fillRect/>
          </a:stretch>
        </p:blipFill>
        <p:spPr>
          <a:xfrm>
            <a:off x="725659" y="1981789"/>
            <a:ext cx="4366846" cy="2313177"/>
          </a:xfrm>
          <a:prstGeom prst="rect">
            <a:avLst/>
          </a:prstGeom>
        </p:spPr>
      </p:pic>
    </p:spTree>
    <p:extLst>
      <p:ext uri="{BB962C8B-B14F-4D97-AF65-F5344CB8AC3E}">
        <p14:creationId xmlns:p14="http://schemas.microsoft.com/office/powerpoint/2010/main" val="305543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دیدگاه مشترک بسیاری از نویسندگان این است که </a:t>
            </a:r>
            <a:r>
              <a:rPr lang="fa-IR" smtClean="0">
                <a:cs typeface="B Nazanin" panose="00000400000000000000" pitchFamily="2" charset="-78"/>
              </a:rPr>
              <a:t>تقاضای </a:t>
            </a:r>
            <a:r>
              <a:rPr lang="fa-IR" smtClean="0">
                <a:cs typeface="B Nazanin" panose="00000400000000000000" pitchFamily="2" charset="-78"/>
              </a:rPr>
              <a:t>رقابتی وقتی پاسخ داده می شود که ساختار روانتر، بوروکراسی کمتر و اختیار تفویض یافته و تصمیم گیری مشارکتی باشد (</a:t>
            </a:r>
            <a:r>
              <a:rPr lang="en-US" smtClean="0">
                <a:cs typeface="B Nazanin" panose="00000400000000000000" pitchFamily="2" charset="-78"/>
              </a:rPr>
              <a:t>Kanter, 1989</a:t>
            </a:r>
            <a:r>
              <a:rPr lang="fa-IR" smtClean="0">
                <a:cs typeface="B Nazanin" panose="00000400000000000000" pitchFamily="2" charset="-78"/>
              </a:rPr>
              <a:t>) اما انچه در رقابت مهم می باشد و به عنوان یک مزیت محسوب می شود توانایی </a:t>
            </a:r>
            <a:r>
              <a:rPr lang="fa-IR" smtClean="0">
                <a:cs typeface="B Nazanin" panose="00000400000000000000" pitchFamily="2" charset="-78"/>
              </a:rPr>
              <a:t>خلاقیت </a:t>
            </a:r>
            <a:r>
              <a:rPr lang="fa-IR" smtClean="0">
                <a:cs typeface="B Nazanin" panose="00000400000000000000" pitchFamily="2" charset="-78"/>
              </a:rPr>
              <a:t>است که سازمان یادگیرنده ظرفیت گسترده ای برای آنان ایجاد می نماید. </a:t>
            </a:r>
          </a:p>
          <a:p>
            <a:endParaRPr lang="fa-IR"/>
          </a:p>
        </p:txBody>
      </p:sp>
      <p:sp>
        <p:nvSpPr>
          <p:cNvPr id="4" name="Flowchart: Alternate Process 3"/>
          <p:cNvSpPr/>
          <p:nvPr/>
        </p:nvSpPr>
        <p:spPr>
          <a:xfrm>
            <a:off x="838200" y="4234375"/>
            <a:ext cx="3362179" cy="123795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تصمیم گیری مشارکتی</a:t>
            </a:r>
            <a:endParaRPr lang="fa-IR"/>
          </a:p>
        </p:txBody>
      </p:sp>
    </p:spTree>
    <p:extLst>
      <p:ext uri="{BB962C8B-B14F-4D97-AF65-F5344CB8AC3E}">
        <p14:creationId xmlns:p14="http://schemas.microsoft.com/office/powerpoint/2010/main" val="1432580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سازمان یادگیرنده بستر ساز مزیت رقابتی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اصولا سازمان های سنتی سازمان های ماشین محور می باشند و تلاش آنها بر استفاده از صنایع فیزیک و افزایش کارایی می باشد. اگر سازمان ها در محیطی با ثبات فعالیت نمایند، می توانند تا مدت مدیدی با حفظ مزیت رقابتی خود در عرصه رقابتی باقی بمانند. اما تغییرات پرشتاب امروز، رقابت های جهانی، تغییرات تکنولوژیک و تغییرات پارادایمی به وجود </a:t>
            </a:r>
            <a:r>
              <a:rPr lang="fa-IR" smtClean="0">
                <a:cs typeface="B Nazanin" panose="00000400000000000000" pitchFamily="2" charset="-78"/>
              </a:rPr>
              <a:t>آمده </a:t>
            </a:r>
            <a:r>
              <a:rPr lang="fa-IR" smtClean="0">
                <a:cs typeface="B Nazanin" panose="00000400000000000000" pitchFamily="2" charset="-78"/>
              </a:rPr>
              <a:t>و تقاضاهای جدید مشتریان مزیت های رقابتی را موقتی می نماید و حفظ یک مزیت </a:t>
            </a:r>
            <a:r>
              <a:rPr lang="fa-IR" smtClean="0">
                <a:cs typeface="B Nazanin" panose="00000400000000000000" pitchFamily="2" charset="-78"/>
              </a:rPr>
              <a:t>رقابتی </a:t>
            </a:r>
            <a:r>
              <a:rPr lang="fa-IR" smtClean="0">
                <a:cs typeface="B Nazanin" panose="00000400000000000000" pitchFamily="2" charset="-78"/>
              </a:rPr>
              <a:t>و گسترش ظرفیت آن تنها با پشتیبانی دانش میسر می باشد (</a:t>
            </a:r>
            <a:r>
              <a:rPr lang="en-US" smtClean="0">
                <a:cs typeface="B Nazanin" panose="00000400000000000000" pitchFamily="2" charset="-78"/>
              </a:rPr>
              <a:t>Debella, Nevis, 1996</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1280160" y="4783015"/>
            <a:ext cx="2658794" cy="10128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سازمان های ماشین محور</a:t>
            </a:r>
            <a:endParaRPr lang="fa-IR"/>
          </a:p>
        </p:txBody>
      </p:sp>
      <p:sp>
        <p:nvSpPr>
          <p:cNvPr id="5" name="Flowchart: Alternate Process 4"/>
          <p:cNvSpPr/>
          <p:nvPr/>
        </p:nvSpPr>
        <p:spPr>
          <a:xfrm>
            <a:off x="6274190" y="4783015"/>
            <a:ext cx="3924886" cy="101287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تغییرات تکنولوژیک و تغییرات پارادایمی</a:t>
            </a:r>
            <a:endParaRPr lang="fa-IR"/>
          </a:p>
        </p:txBody>
      </p:sp>
    </p:spTree>
    <p:extLst>
      <p:ext uri="{BB962C8B-B14F-4D97-AF65-F5344CB8AC3E}">
        <p14:creationId xmlns:p14="http://schemas.microsoft.com/office/powerpoint/2010/main" val="2181944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1449937"/>
            <a:ext cx="10515600" cy="4755084"/>
          </a:xfrm>
          <a:prstGeom prst="rect">
            <a:avLst/>
          </a:prstGeom>
        </p:spPr>
      </p:pic>
    </p:spTree>
    <p:extLst>
      <p:ext uri="{BB962C8B-B14F-4D97-AF65-F5344CB8AC3E}">
        <p14:creationId xmlns:p14="http://schemas.microsoft.com/office/powerpoint/2010/main" val="2394146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مزیت رقابتی سازمان های سنتی از طریق ظرفیت سازی های زیر صورت می پذیرفت: </a:t>
            </a:r>
          </a:p>
          <a:p>
            <a:pPr algn="just"/>
            <a:r>
              <a:rPr lang="fa-IR" smtClean="0">
                <a:cs typeface="B Nazanin" panose="00000400000000000000" pitchFamily="2" charset="-78"/>
              </a:rPr>
              <a:t>ظرفیت سازی مالی که بستگی به سرمایه گذاری عاقلانه دارد و در تصمیمات سرمایه گذاری و نرخ بازگشت آن انعکاس می یابد. </a:t>
            </a:r>
          </a:p>
          <a:p>
            <a:pPr algn="just"/>
            <a:r>
              <a:rPr lang="fa-IR" smtClean="0">
                <a:cs typeface="B Nazanin" panose="00000400000000000000" pitchFamily="2" charset="-78"/>
              </a:rPr>
              <a:t>ظرفیت سازی بازاریابی که با ساخت محصول مرد قبول، ارتباط تنگاتنگ با مشتریان و بازاریابی محصول مرتبط می باشد. </a:t>
            </a:r>
          </a:p>
          <a:p>
            <a:pPr algn="just"/>
            <a:r>
              <a:rPr lang="fa-IR" smtClean="0">
                <a:cs typeface="B Nazanin" panose="00000400000000000000" pitchFamily="2" charset="-78"/>
              </a:rPr>
              <a:t>ظرفیت سازی تکنولوژیکی که به خلاقیت فنی، تحقیق و توسعه، طراحی محصول جدید و تکنولوژِ تولید بر می گردد. </a:t>
            </a:r>
            <a:endParaRPr lang="fa-IR">
              <a:cs typeface="B Nazanin" panose="00000400000000000000" pitchFamily="2" charset="-78"/>
            </a:endParaRPr>
          </a:p>
        </p:txBody>
      </p:sp>
    </p:spTree>
    <p:extLst>
      <p:ext uri="{BB962C8B-B14F-4D97-AF65-F5344CB8AC3E}">
        <p14:creationId xmlns:p14="http://schemas.microsoft.com/office/powerpoint/2010/main" val="377203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امروزه این ظرفیت ها، تنها توانایی بالقوه برای عمل می باشند در صورتی می توانند به منصه ظهور برسند و برای سازمان ظرفیت اقدام اثربخش ایجاد نمایند که از پشتوانه دانش و یادگیری سازمانی برخوردار باشند(</a:t>
            </a:r>
            <a:r>
              <a:rPr lang="en-US" smtClean="0">
                <a:cs typeface="B Nazanin" panose="00000400000000000000" pitchFamily="2" charset="-78"/>
              </a:rPr>
              <a:t>Senge, 1999</a:t>
            </a:r>
            <a:r>
              <a:rPr lang="fa-IR" smtClean="0">
                <a:cs typeface="B Nazanin" panose="00000400000000000000" pitchFamily="2" charset="-78"/>
              </a:rPr>
              <a:t>)</a:t>
            </a:r>
          </a:p>
          <a:p>
            <a:pPr algn="just"/>
            <a:r>
              <a:rPr lang="fa-IR" smtClean="0">
                <a:cs typeface="B Nazanin" panose="00000400000000000000" pitchFamily="2" charset="-78"/>
              </a:rPr>
              <a:t>تئوری پردازان نگرش سازمان به یادگیرنده بر بعد عملی دانش تاکید می نمایند و عقیده دارند دانش توانایی و ظرفیت اقدام اثربخشی را در سازمان ها ایجاد می نماید (</a:t>
            </a:r>
            <a:r>
              <a:rPr lang="en-US" smtClean="0">
                <a:cs typeface="B Nazanin" panose="00000400000000000000" pitchFamily="2" charset="-78"/>
              </a:rPr>
              <a:t>Argyris, 1993</a:t>
            </a:r>
            <a:r>
              <a:rPr lang="fa-IR" smtClean="0">
                <a:cs typeface="B Nazanin" panose="00000400000000000000" pitchFamily="2" charset="-78"/>
              </a:rPr>
              <a:t>)</a:t>
            </a:r>
            <a:endParaRPr lang="fa-IR">
              <a:cs typeface="B Nazanin" panose="00000400000000000000" pitchFamily="2" charset="-78"/>
            </a:endParaRPr>
          </a:p>
        </p:txBody>
      </p:sp>
      <p:sp>
        <p:nvSpPr>
          <p:cNvPr id="4" name="Flowchart: Connector 3"/>
          <p:cNvSpPr/>
          <p:nvPr/>
        </p:nvSpPr>
        <p:spPr>
          <a:xfrm>
            <a:off x="1463040" y="4262511"/>
            <a:ext cx="1969477" cy="139270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توانایی بالقوه</a:t>
            </a:r>
            <a:endParaRPr lang="fa-IR"/>
          </a:p>
        </p:txBody>
      </p:sp>
    </p:spTree>
    <p:extLst>
      <p:ext uri="{BB962C8B-B14F-4D97-AF65-F5344CB8AC3E}">
        <p14:creationId xmlns:p14="http://schemas.microsoft.com/office/powerpoint/2010/main" val="151296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433784" y="1434906"/>
            <a:ext cx="7324431" cy="4408744"/>
          </a:xfrm>
          <a:prstGeom prst="rect">
            <a:avLst/>
          </a:prstGeom>
        </p:spPr>
      </p:pic>
    </p:spTree>
    <p:extLst>
      <p:ext uri="{BB962C8B-B14F-4D97-AF65-F5344CB8AC3E}">
        <p14:creationId xmlns:p14="http://schemas.microsoft.com/office/powerpoint/2010/main" val="1887555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سازمان ها برای کارامد نمودن و تقویت مزیت های رقابتی خود باید بتوانند یاد بگیرند و دانش آفرین باشند (</a:t>
            </a:r>
            <a:r>
              <a:rPr lang="en-US" smtClean="0">
                <a:cs typeface="B Nazanin" panose="00000400000000000000" pitchFamily="2" charset="-78"/>
              </a:rPr>
              <a:t>Coopey, 1995</a:t>
            </a:r>
            <a:r>
              <a:rPr lang="fa-IR" smtClean="0">
                <a:cs typeface="B Nazanin" panose="00000400000000000000" pitchFamily="2" charset="-78"/>
              </a:rPr>
              <a:t>) یادگیری سازمانی به عنوان یک راه حل عمومی برای کسب دانش و حرکت به جلو  قابلیت گسترده ای دارد. تولید دانش مهم ترین محصول یادگیری می باشد و کارگیری آن سازمان را در رقابت موفق می نماید. </a:t>
            </a:r>
          </a:p>
          <a:p>
            <a:pPr algn="just"/>
            <a:r>
              <a:rPr lang="fa-IR" smtClean="0">
                <a:cs typeface="B Nazanin" panose="00000400000000000000" pitchFamily="2" charset="-78"/>
              </a:rPr>
              <a:t>وقتی سازمان از توانایی و ظرفیت در کسب دانش و یادگیری برخوردار باشد، از ظرفیت های مزیت رقابتی خود می تواند استفاده نماید و در ان صورت است که آن ظرفیت موقتی، به صورت بالفعل به  عنوان  یک مزیت پایدار محسوب می شود. </a:t>
            </a:r>
            <a:endParaRPr lang="fa-IR">
              <a:cs typeface="B Nazanin" panose="00000400000000000000" pitchFamily="2" charset="-78"/>
            </a:endParaRPr>
          </a:p>
        </p:txBody>
      </p:sp>
      <p:sp>
        <p:nvSpPr>
          <p:cNvPr id="4" name="Flowchart: Alternate Process 3"/>
          <p:cNvSpPr/>
          <p:nvPr/>
        </p:nvSpPr>
        <p:spPr>
          <a:xfrm>
            <a:off x="838200" y="4839287"/>
            <a:ext cx="3038622" cy="70338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ظرفیت موقتی</a:t>
            </a:r>
            <a:endParaRPr lang="fa-IR"/>
          </a:p>
        </p:txBody>
      </p:sp>
    </p:spTree>
    <p:extLst>
      <p:ext uri="{BB962C8B-B14F-4D97-AF65-F5344CB8AC3E}">
        <p14:creationId xmlns:p14="http://schemas.microsoft.com/office/powerpoint/2010/main" val="1945575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rtl="0">
              <a:buNone/>
            </a:pPr>
            <a:r>
              <a:rPr lang="en-US" smtClean="0"/>
              <a:t>Source: Adapted from Dave Ulrich and Dele Lake “Organizational Capability: Creating Competitive Advantage”</a:t>
            </a:r>
            <a:r>
              <a:rPr lang="en-US"/>
              <a:t> </a:t>
            </a:r>
            <a:r>
              <a:rPr lang="en-US" smtClean="0"/>
              <a:t>Academy of Management Executive 5 . No 1 (1990)</a:t>
            </a:r>
            <a:endParaRPr lang="fa-IR"/>
          </a:p>
        </p:txBody>
      </p:sp>
    </p:spTree>
    <p:extLst>
      <p:ext uri="{BB962C8B-B14F-4D97-AF65-F5344CB8AC3E}">
        <p14:creationId xmlns:p14="http://schemas.microsoft.com/office/powerpoint/2010/main" val="4290248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جمع بندی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سازمان یادگیرنده تغییر پارادایمی می باشد که به سمت یک راه جدید فکر کردن درباره سازمان ها متمایل می باشد و در ادبیات مدیریت به عنوان یک نگرش یا فلسفه درباره چگونگی یک سازمان و نقش کارکنان آن مطرح گردیده است. </a:t>
            </a:r>
          </a:p>
          <a:p>
            <a:pPr algn="just"/>
            <a:r>
              <a:rPr lang="fa-IR" smtClean="0">
                <a:cs typeface="B Nazanin" panose="00000400000000000000" pitchFamily="2" charset="-78"/>
              </a:rPr>
              <a:t>سازمان یادگیرنده دارای توانایی ایجاد، کسب و انتقال دانش می باشد و در ادبیات مدیریت به عنوان یک نگرش یا فلسفه درباره چگونگی یک سازمان و نقش کارکنان آن مطرح گردیده است. </a:t>
            </a:r>
          </a:p>
          <a:p>
            <a:pPr algn="just"/>
            <a:r>
              <a:rPr lang="fa-IR" smtClean="0">
                <a:cs typeface="B Nazanin" panose="00000400000000000000" pitchFamily="2" charset="-78"/>
              </a:rPr>
              <a:t>سازمان یادگیرنده دارای توانایی ایجاد کسب و انتقال دانش می باشد و رفتار خود را طوری اصلاح و تنظیم می نماید که انعکاس دهنده دانش و رویکردهای جدید باشند (</a:t>
            </a:r>
            <a:r>
              <a:rPr lang="en-US" smtClean="0">
                <a:cs typeface="B Nazanin" panose="00000400000000000000" pitchFamily="2" charset="-78"/>
              </a:rPr>
              <a:t>Garvin, 1983</a:t>
            </a:r>
            <a:r>
              <a:rPr lang="fa-IR" smtClean="0">
                <a:cs typeface="B Nazanin" panose="00000400000000000000" pitchFamily="2" charset="-78"/>
              </a:rPr>
              <a:t>) به همین جهت در این نوع سازمان ها کارکنان از یادگیری مسائل عادی در روزانه رهایی می یابند و بیشتر یاد می گیرند که برای انجام مناسب کارها، داشتن و توانایی خود را افزایش دهند (</a:t>
            </a:r>
            <a:r>
              <a:rPr lang="en-US" smtClean="0">
                <a:cs typeface="B Nazanin" panose="00000400000000000000" pitchFamily="2" charset="-78"/>
              </a:rPr>
              <a:t>Goodacare, 1997</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3612697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یادگیرده در حقیقت در تلاش برای یافتن راه های تبدیل «مزیت های رقابتی» سازمان به مزیت های رقابتی پایدار می باشد (</a:t>
            </a:r>
            <a:r>
              <a:rPr lang="en-US" smtClean="0">
                <a:cs typeface="B Nazanin" panose="00000400000000000000" pitchFamily="2" charset="-78"/>
              </a:rPr>
              <a:t>Bass, 1998</a:t>
            </a:r>
            <a:r>
              <a:rPr lang="fa-IR" smtClean="0">
                <a:cs typeface="B Nazanin" panose="00000400000000000000" pitchFamily="2" charset="-78"/>
              </a:rPr>
              <a:t>) و اگر سازمان سنتی با داشتن تکنولوژی برتر، بازاریابی بهتر و ظرفیت مالی بیشتر دارای مزیت رقابتی بوده است برای حفظ تداوم و توسعه آن نیازمند توسعه ظرفیت خود در یادگیری و کسب دانش می باشد تا از آن طریق مزیت رقابتی خود را پایدار نمایند. </a:t>
            </a:r>
            <a:endParaRPr lang="fa-IR">
              <a:cs typeface="B Nazanin" panose="00000400000000000000" pitchFamily="2" charset="-78"/>
            </a:endParaRPr>
          </a:p>
        </p:txBody>
      </p:sp>
      <p:sp>
        <p:nvSpPr>
          <p:cNvPr id="4" name="Flowchart: Alternate Process 3"/>
          <p:cNvSpPr/>
          <p:nvPr/>
        </p:nvSpPr>
        <p:spPr>
          <a:xfrm>
            <a:off x="838200" y="4223667"/>
            <a:ext cx="3179928" cy="131018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توسعه ظرفیت خود در یادگیری و کسب دانش</a:t>
            </a:r>
            <a:endParaRPr lang="fa-IR"/>
          </a:p>
        </p:txBody>
      </p:sp>
    </p:spTree>
    <p:extLst>
      <p:ext uri="{BB962C8B-B14F-4D97-AF65-F5344CB8AC3E}">
        <p14:creationId xmlns:p14="http://schemas.microsoft.com/office/powerpoint/2010/main" val="19820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81488" y="1825625"/>
            <a:ext cx="6472311" cy="4351338"/>
          </a:xfrm>
        </p:spPr>
        <p:txBody>
          <a:bodyPr/>
          <a:lstStyle/>
          <a:p>
            <a:pPr algn="just"/>
            <a:r>
              <a:rPr lang="fa-IR" smtClean="0">
                <a:cs typeface="B Nazanin" panose="00000400000000000000" pitchFamily="2" charset="-78"/>
              </a:rPr>
              <a:t>امروزه دیگر بر کسی پوشیده نیست که </a:t>
            </a:r>
            <a:r>
              <a:rPr lang="fa-IR" b="1" smtClean="0">
                <a:solidFill>
                  <a:srgbClr val="FF0000"/>
                </a:solidFill>
                <a:cs typeface="B Nazanin" panose="00000400000000000000" pitchFamily="2" charset="-78"/>
              </a:rPr>
              <a:t>راز و رمز بقای سازمان ها و گروه ها</a:t>
            </a:r>
            <a:r>
              <a:rPr lang="fa-IR" smtClean="0">
                <a:cs typeface="B Nazanin" panose="00000400000000000000" pitchFamily="2" charset="-78"/>
              </a:rPr>
              <a:t>، توانایی آنها در کسب دانش و اطلاعات  مورد نیاز می باشد (</a:t>
            </a:r>
            <a:r>
              <a:rPr lang="en-US" smtClean="0">
                <a:cs typeface="B Nazanin" panose="00000400000000000000" pitchFamily="2" charset="-78"/>
              </a:rPr>
              <a:t>Dabella Navis, 1996</a:t>
            </a:r>
            <a:r>
              <a:rPr lang="fa-IR" smtClean="0">
                <a:cs typeface="B Nazanin" panose="00000400000000000000" pitchFamily="2" charset="-78"/>
              </a:rPr>
              <a:t>) و به وفور سازمان هایی پیدا می شوند که علی رغم این که از توانایی های بالقوه ارزشمند برخوردار می باشند اما در رویارویی با تغییرات محیطی دچار آشفتگی می شوند و نظم موجود بین عوامل مختلف آنها به هم می خورد و سیستم کارآمدی خود را از دست می دهد زیرا در کسب دانش و آگاهی لازم برای مواجهه با این شرایط شکست خورده اند و ساز و کار لازم جهت دریافت دانش را نداشته اند (</a:t>
            </a:r>
            <a:r>
              <a:rPr lang="en-US" smtClean="0">
                <a:cs typeface="B Nazanin" panose="00000400000000000000" pitchFamily="2" charset="-78"/>
              </a:rPr>
              <a:t>Coopay, 1996</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1168315" y="4853354"/>
            <a:ext cx="3362178" cy="90033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رویارویی با تغییرات محیطی</a:t>
            </a:r>
            <a:endParaRPr lang="fa-IR"/>
          </a:p>
        </p:txBody>
      </p:sp>
      <p:pic>
        <p:nvPicPr>
          <p:cNvPr id="5" name="Picture 4"/>
          <p:cNvPicPr>
            <a:picLocks noChangeAspect="1"/>
          </p:cNvPicPr>
          <p:nvPr/>
        </p:nvPicPr>
        <p:blipFill>
          <a:blip r:embed="rId2"/>
          <a:stretch>
            <a:fillRect/>
          </a:stretch>
        </p:blipFill>
        <p:spPr>
          <a:xfrm>
            <a:off x="1000198" y="1825625"/>
            <a:ext cx="3698412" cy="2426228"/>
          </a:xfrm>
          <a:prstGeom prst="rect">
            <a:avLst/>
          </a:prstGeom>
        </p:spPr>
      </p:pic>
    </p:spTree>
    <p:extLst>
      <p:ext uri="{BB962C8B-B14F-4D97-AF65-F5344CB8AC3E}">
        <p14:creationId xmlns:p14="http://schemas.microsoft.com/office/powerpoint/2010/main" val="57408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البته تفکر سازمان یادگیرنده تفکر نوینی می باشد که جهت به کارگیری آن در سازمان های دولتی و خصوصی باید آن را بومی نمود و </a:t>
            </a:r>
            <a:r>
              <a:rPr lang="fa-IR" b="1" smtClean="0">
                <a:solidFill>
                  <a:srgbClr val="FF0000"/>
                </a:solidFill>
                <a:cs typeface="B Nazanin" panose="00000400000000000000" pitchFamily="2" charset="-78"/>
              </a:rPr>
              <a:t>بومی نمودن </a:t>
            </a:r>
            <a:r>
              <a:rPr lang="fa-IR" smtClean="0">
                <a:cs typeface="B Nazanin" panose="00000400000000000000" pitchFamily="2" charset="-78"/>
              </a:rPr>
              <a:t>آن به اندازه پذیرش ضرورت آن اهمیت دارد. این تفکر برای کاربردی شدن و بومی شدن در سازمان ها نیازمند پاسخ گویی به چند سوال زیر می باشد: </a:t>
            </a:r>
          </a:p>
          <a:p>
            <a:pPr algn="just"/>
            <a:r>
              <a:rPr lang="fa-IR" smtClean="0">
                <a:cs typeface="B Nazanin" panose="00000400000000000000" pitchFamily="2" charset="-78"/>
              </a:rPr>
              <a:t>چه نوع دانش و دانایی برای سازمان حیاتی باشد؟ </a:t>
            </a:r>
          </a:p>
          <a:p>
            <a:pPr algn="just"/>
            <a:r>
              <a:rPr lang="fa-IR" smtClean="0">
                <a:cs typeface="B Nazanin" panose="00000400000000000000" pitchFamily="2" charset="-78"/>
              </a:rPr>
              <a:t>چه اقداماتی باید انجام داد تا کارکنان سازمان در تولید دانش و انتشار آن متخصص شوند؟ </a:t>
            </a:r>
          </a:p>
          <a:p>
            <a:pPr algn="just"/>
            <a:r>
              <a:rPr lang="fa-IR" smtClean="0">
                <a:cs typeface="B Nazanin" panose="00000400000000000000" pitchFamily="2" charset="-78"/>
              </a:rPr>
              <a:t>چه اقداماتی باید  صورت پذیرد تا از دانش تولید شده برای دستیابی به مزیت های رقابتی استفاده نمود؟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794804" y="3214540"/>
            <a:ext cx="737382" cy="737382"/>
          </a:xfrm>
          <a:prstGeom prst="rect">
            <a:avLst/>
          </a:prstGeom>
        </p:spPr>
      </p:pic>
    </p:spTree>
    <p:extLst>
      <p:ext uri="{BB962C8B-B14F-4D97-AF65-F5344CB8AC3E}">
        <p14:creationId xmlns:p14="http://schemas.microsoft.com/office/powerpoint/2010/main" val="16389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56406" y="1825625"/>
            <a:ext cx="6697394" cy="4351338"/>
          </a:xfrm>
        </p:spPr>
        <p:txBody>
          <a:bodyPr/>
          <a:lstStyle/>
          <a:p>
            <a:pPr algn="just"/>
            <a:r>
              <a:rPr lang="fa-IR" smtClean="0">
                <a:cs typeface="B Nazanin" panose="00000400000000000000" pitchFamily="2" charset="-78"/>
              </a:rPr>
              <a:t>سازمان یادگیرنده تفکریست که مشوق رویکرد سیستمی، ارتباطات و ارتقاء مهارت های فردی و فنی می باشد، یادگیری بین اعضا خود را تسهیل و تشویق می نماید و با کسب داشن و اطلاعات لازم آنها را قادر می سازد نسبت به تغییرات محیطی واکنش سریع و موثر نشان دهند. </a:t>
            </a:r>
          </a:p>
          <a:p>
            <a:pPr algn="just"/>
            <a:r>
              <a:rPr lang="fa-IR" smtClean="0">
                <a:cs typeface="B Nazanin" panose="00000400000000000000" pitchFamily="2" charset="-78"/>
              </a:rPr>
              <a:t>در این مقاله، عوامل و شرایطی که باعث نضج ایده سازمان یادگیرنده و تبدیل آن به یک رویکرد در حیطه مدیریت گردید به اختصار احصاء و جایگاه سازمان یادگیرنده به عنوان بستر ساز مزیت رقابتی پایدار مورد شرح قرار می گیرد. </a:t>
            </a:r>
            <a:endParaRPr lang="fa-IR">
              <a:cs typeface="B Nazanin" panose="00000400000000000000" pitchFamily="2" charset="-78"/>
            </a:endParaRPr>
          </a:p>
        </p:txBody>
      </p:sp>
      <p:sp>
        <p:nvSpPr>
          <p:cNvPr id="4" name="Flowchart: Alternate Process 3"/>
          <p:cNvSpPr/>
          <p:nvPr/>
        </p:nvSpPr>
        <p:spPr>
          <a:xfrm>
            <a:off x="1140280" y="4811150"/>
            <a:ext cx="2982350" cy="101287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مزیت رقابتی پایدار</a:t>
            </a:r>
            <a:endParaRPr lang="fa-IR"/>
          </a:p>
        </p:txBody>
      </p:sp>
      <p:pic>
        <p:nvPicPr>
          <p:cNvPr id="5" name="Picture 4"/>
          <p:cNvPicPr>
            <a:picLocks noChangeAspect="1"/>
          </p:cNvPicPr>
          <p:nvPr/>
        </p:nvPicPr>
        <p:blipFill>
          <a:blip r:embed="rId2"/>
          <a:stretch>
            <a:fillRect/>
          </a:stretch>
        </p:blipFill>
        <p:spPr>
          <a:xfrm>
            <a:off x="838200" y="1932121"/>
            <a:ext cx="3586511" cy="2386660"/>
          </a:xfrm>
          <a:prstGeom prst="rect">
            <a:avLst/>
          </a:prstGeom>
        </p:spPr>
      </p:pic>
    </p:spTree>
    <p:extLst>
      <p:ext uri="{BB962C8B-B14F-4D97-AF65-F5344CB8AC3E}">
        <p14:creationId xmlns:p14="http://schemas.microsoft.com/office/powerpoint/2010/main" val="231587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55335" y="1825625"/>
            <a:ext cx="6498464" cy="4351338"/>
          </a:xfrm>
        </p:spPr>
        <p:txBody>
          <a:bodyPr/>
          <a:lstStyle/>
          <a:p>
            <a:pPr algn="just"/>
            <a:r>
              <a:rPr lang="fa-IR" smtClean="0">
                <a:cs typeface="B Nazanin" panose="00000400000000000000" pitchFamily="2" charset="-78"/>
              </a:rPr>
              <a:t>با بررسی ادبیات مدیریت، ردپای سیستم های یادگیرنده را در تئوری های سازمان و مدیریت دهه 1900 و قبل از آن، می توان یافت گرچه تا این زمان نامی از سازمان های یادگیرنده  به میان نمی آید، اما فردریک تایلور تئوری پرداز مکتب مدیریت علمی بر تشریک مساعی مدیر و کارکنان دریافتن روش بهتر انجام کار بر آموزش پرسنل تاکید دارد. با رعایت این اصل سازمان در حقیقت یادگیری را در بین کارکنان ترویج می دهد، ایده های جدید خلق می شوند و در سراسر سازمان منتشر می شوند.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3846335" cy="2153948"/>
          </a:xfrm>
          <a:prstGeom prst="rect">
            <a:avLst/>
          </a:prstGeom>
        </p:spPr>
      </p:pic>
      <p:sp>
        <p:nvSpPr>
          <p:cNvPr id="5" name="TextBox 4"/>
          <p:cNvSpPr txBox="1"/>
          <p:nvPr/>
        </p:nvSpPr>
        <p:spPr>
          <a:xfrm>
            <a:off x="1421963" y="4340181"/>
            <a:ext cx="2678806"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فردریک وینسلاو تایلور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83836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29576" y="1825625"/>
            <a:ext cx="6524223" cy="4351338"/>
          </a:xfrm>
        </p:spPr>
        <p:txBody>
          <a:bodyPr>
            <a:normAutofit/>
          </a:bodyPr>
          <a:lstStyle/>
          <a:p>
            <a:pPr algn="just"/>
            <a:r>
              <a:rPr lang="fa-IR" smtClean="0">
                <a:cs typeface="B Nazanin" panose="00000400000000000000" pitchFamily="2" charset="-78"/>
              </a:rPr>
              <a:t>استفاده از مفهوم کار دانش محور (</a:t>
            </a:r>
            <a:r>
              <a:rPr lang="en-US" smtClean="0">
                <a:cs typeface="B Nazanin" panose="00000400000000000000" pitchFamily="2" charset="-78"/>
              </a:rPr>
              <a:t>Knowledge –Oriented Work</a:t>
            </a:r>
            <a:r>
              <a:rPr lang="fa-IR" smtClean="0">
                <a:cs typeface="B Nazanin" panose="00000400000000000000" pitchFamily="2" charset="-78"/>
              </a:rPr>
              <a:t>) در دهه 1960 زمانی که اولین از پیتر دراکر چاپ شد مطرح گردید. پیتر دراکر در کتاب «</a:t>
            </a:r>
            <a:r>
              <a:rPr lang="fa-IR" smtClean="0">
                <a:solidFill>
                  <a:srgbClr val="FF0000"/>
                </a:solidFill>
                <a:cs typeface="B Nazanin" panose="00000400000000000000" pitchFamily="2" charset="-78"/>
              </a:rPr>
              <a:t>عصر ناپیوستگی</a:t>
            </a:r>
            <a:r>
              <a:rPr lang="fa-IR" smtClean="0">
                <a:cs typeface="B Nazanin" panose="00000400000000000000" pitchFamily="2" charset="-78"/>
              </a:rPr>
              <a:t>» در سال 1969 شرح داده است که ایالات متحده می تواند به عنوان شرکت دانش (</a:t>
            </a:r>
            <a:r>
              <a:rPr lang="en-US" smtClean="0">
                <a:cs typeface="B Nazanin" panose="00000400000000000000" pitchFamily="2" charset="-78"/>
              </a:rPr>
              <a:t>Knowledge Company</a:t>
            </a:r>
            <a:r>
              <a:rPr lang="fa-IR" smtClean="0">
                <a:cs typeface="B Nazanin" panose="00000400000000000000" pitchFamily="2" charset="-78"/>
              </a:rPr>
              <a:t>) عمل نماید. (</a:t>
            </a:r>
            <a:r>
              <a:rPr lang="en-US" smtClean="0">
                <a:cs typeface="B Nazanin" panose="00000400000000000000" pitchFamily="2" charset="-78"/>
              </a:rPr>
              <a:t>The age of Discontinuty, 1990</a:t>
            </a:r>
            <a:r>
              <a:rPr lang="fa-IR" smtClean="0">
                <a:cs typeface="B Nazanin" panose="00000400000000000000" pitchFamily="2" charset="-78"/>
              </a:rPr>
              <a:t>)</a:t>
            </a:r>
          </a:p>
        </p:txBody>
      </p:sp>
      <p:pic>
        <p:nvPicPr>
          <p:cNvPr id="4" name="Picture 3"/>
          <p:cNvPicPr>
            <a:picLocks noChangeAspect="1"/>
          </p:cNvPicPr>
          <p:nvPr/>
        </p:nvPicPr>
        <p:blipFill>
          <a:blip r:embed="rId2"/>
          <a:stretch>
            <a:fillRect/>
          </a:stretch>
        </p:blipFill>
        <p:spPr>
          <a:xfrm>
            <a:off x="838200" y="1825625"/>
            <a:ext cx="3931332" cy="2450161"/>
          </a:xfrm>
          <a:prstGeom prst="rect">
            <a:avLst/>
          </a:prstGeom>
        </p:spPr>
      </p:pic>
      <p:sp>
        <p:nvSpPr>
          <p:cNvPr id="5" name="TextBox 4"/>
          <p:cNvSpPr txBox="1"/>
          <p:nvPr/>
        </p:nvSpPr>
        <p:spPr>
          <a:xfrm>
            <a:off x="1596980" y="4507606"/>
            <a:ext cx="234395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پیتر دراکر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34570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438659" y="1825625"/>
            <a:ext cx="7915140" cy="4351338"/>
          </a:xfrm>
        </p:spPr>
        <p:txBody>
          <a:bodyPr/>
          <a:lstStyle/>
          <a:p>
            <a:pPr algn="just"/>
            <a:r>
              <a:rPr lang="fa-IR" smtClean="0">
                <a:cs typeface="B Nazanin" panose="00000400000000000000" pitchFamily="2" charset="-78"/>
              </a:rPr>
              <a:t> با اظهار نظیر کریس آرگریس و دونالد شون در دهه 1970 اصطلاح یادگیری سازمانی در ادبیات مدیریت مطرح شد. آنها با انتشار کتابی به همین نام بر اهمیت یادگیری در درون سازمان تاکید ورزیدند (</a:t>
            </a:r>
            <a:r>
              <a:rPr lang="en-US" smtClean="0">
                <a:cs typeface="B Nazanin" panose="00000400000000000000" pitchFamily="2" charset="-78"/>
              </a:rPr>
              <a:t>Arfyris, Schon, 1996</a:t>
            </a:r>
            <a:r>
              <a:rPr lang="fa-IR" smtClean="0">
                <a:cs typeface="B Nazanin" panose="00000400000000000000" pitchFamily="2" charset="-78"/>
              </a:rPr>
              <a:t>) در یادگیری سطح اول سیاست ها و اهداف کلی موسسه تغییر نمی کند اما آنچه مانع دستیابی به اهداف و سیاست ها می باشد. به عنوان خطا و اشتباه کشف، شناسایی و اصلاح می گردد.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2600459" cy="2870189"/>
          </a:xfrm>
          <a:prstGeom prst="rect">
            <a:avLst/>
          </a:prstGeom>
        </p:spPr>
      </p:pic>
      <p:sp>
        <p:nvSpPr>
          <p:cNvPr id="5" name="TextBox 4"/>
          <p:cNvSpPr txBox="1"/>
          <p:nvPr/>
        </p:nvSpPr>
        <p:spPr>
          <a:xfrm>
            <a:off x="1262130" y="4971245"/>
            <a:ext cx="1609859" cy="400110"/>
          </a:xfrm>
          <a:prstGeom prst="rect">
            <a:avLst/>
          </a:prstGeom>
          <a:noFill/>
        </p:spPr>
        <p:txBody>
          <a:bodyPr wrap="square" rtlCol="1">
            <a:spAutoFit/>
          </a:bodyPr>
          <a:lstStyle/>
          <a:p>
            <a:pPr algn="ctr"/>
            <a:r>
              <a:rPr lang="fa-IR" sz="2000" b="1">
                <a:solidFill>
                  <a:srgbClr val="FF0000"/>
                </a:solidFill>
                <a:cs typeface="B Nazanin" panose="00000400000000000000" pitchFamily="2" charset="-78"/>
              </a:rPr>
              <a:t>کریس آرگریس</a:t>
            </a:r>
            <a:endParaRPr lang="fa-IR" sz="1400" b="1">
              <a:solidFill>
                <a:srgbClr val="FF0000"/>
              </a:solidFill>
            </a:endParaRPr>
          </a:p>
        </p:txBody>
      </p:sp>
    </p:spTree>
    <p:extLst>
      <p:ext uri="{BB962C8B-B14F-4D97-AF65-F5344CB8AC3E}">
        <p14:creationId xmlns:p14="http://schemas.microsoft.com/office/powerpoint/2010/main" val="16018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معمولا در این سطح وظایف و رفتارهای تکراری سازمان اصلاح می شود. اما در یادگیری سطح دوم، ضمن آنکه نتایج سطح اول را همراه خود دارد. یعنی موانع و خطاهای رسیدن به اهداف استراتژیک را شناسایی و بر طرف می نماید. گاهی اوقات سیاست ها و اهداف کلی را نیز زیر سوال می برد و در صدد اصلاح و تعدیل بر می آید (</a:t>
            </a:r>
            <a:r>
              <a:rPr lang="en-US" smtClean="0">
                <a:cs typeface="B Nazanin" panose="00000400000000000000" pitchFamily="2" charset="-78"/>
              </a:rPr>
              <a:t>Argyris, Schon, 1978</a:t>
            </a:r>
            <a:r>
              <a:rPr lang="fa-IR" smtClean="0">
                <a:cs typeface="B Nazanin" panose="00000400000000000000" pitchFamily="2" charset="-78"/>
              </a:rPr>
              <a:t>)</a:t>
            </a:r>
          </a:p>
          <a:p>
            <a:pPr algn="just"/>
            <a:endParaRPr lang="fa-IR">
              <a:cs typeface="B Nazanin" panose="00000400000000000000" pitchFamily="2" charset="-78"/>
            </a:endParaRPr>
          </a:p>
        </p:txBody>
      </p:sp>
      <p:sp>
        <p:nvSpPr>
          <p:cNvPr id="4" name="Flowchart: Process 3"/>
          <p:cNvSpPr/>
          <p:nvPr/>
        </p:nvSpPr>
        <p:spPr>
          <a:xfrm>
            <a:off x="838200" y="4276578"/>
            <a:ext cx="2363372" cy="82999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اصلاح و تعدیل</a:t>
            </a:r>
            <a:endParaRPr lang="fa-IR"/>
          </a:p>
        </p:txBody>
      </p:sp>
    </p:spTree>
    <p:extLst>
      <p:ext uri="{BB962C8B-B14F-4D97-AF65-F5344CB8AC3E}">
        <p14:creationId xmlns:p14="http://schemas.microsoft.com/office/powerpoint/2010/main" val="2039081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3378</Words>
  <Application>Microsoft Office PowerPoint</Application>
  <PresentationFormat>Widescreen</PresentationFormat>
  <Paragraphs>107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 Nazanin</vt:lpstr>
      <vt:lpstr>Calibri</vt:lpstr>
      <vt:lpstr>Calibri Light</vt:lpstr>
      <vt:lpstr>Times New Roman</vt:lpstr>
      <vt:lpstr>Office Theme</vt:lpstr>
      <vt:lpstr>عنوان مقاله: ضرورت پیدایی سازمان یادگیرنده</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جدول 1- روند تفکر مدیریت</vt:lpstr>
      <vt:lpstr>PowerPoint Presentation</vt:lpstr>
      <vt:lpstr>1- تغییر اهمیت عوامل تولید</vt:lpstr>
      <vt:lpstr>1- تغییر اهمیت عوامل تولید</vt:lpstr>
      <vt:lpstr>1- تغییر اهمیت عوامل تولید</vt:lpstr>
      <vt:lpstr>2- دانش به عنوان مزیت رقابتی</vt:lpstr>
      <vt:lpstr>2- دانش به عنوان مزیت رقابتی</vt:lpstr>
      <vt:lpstr>2- دانش به عنوان مزیت رقابتی</vt:lpstr>
      <vt:lpstr>2- دانش به عنوان مزیت رقابتی</vt:lpstr>
      <vt:lpstr>3- سرعت تغییرات محیطی</vt:lpstr>
      <vt:lpstr>3- سرعت تغییرات محیطی</vt:lpstr>
      <vt:lpstr>4- تقاضای زیادی مشتریان</vt:lpstr>
      <vt:lpstr>5- عدم رضایت از پارادایم های موجود مدیریت </vt:lpstr>
      <vt:lpstr>5- عدم رضایت از پارادایم های موجود مدیریت </vt:lpstr>
      <vt:lpstr>5- عدم رضایت از پارادایم های موجود مدیریت </vt:lpstr>
      <vt:lpstr>5- عدم رضایت از پارادایم های موجود مدیریت </vt:lpstr>
      <vt:lpstr>6- افزایش حساسیت رقابت</vt:lpstr>
      <vt:lpstr>PowerPoint Presentation</vt:lpstr>
      <vt:lpstr>سازمان یادگیرنده بستر ساز مزیت رقابتی</vt:lpstr>
      <vt:lpstr>PowerPoint Presentation</vt:lpstr>
      <vt:lpstr>PowerPoint Presentation</vt:lpstr>
      <vt:lpstr>PowerPoint Presentation</vt:lpstr>
      <vt:lpstr>PowerPoint Presentation</vt:lpstr>
      <vt:lpstr>PowerPoint Presentation</vt:lpstr>
      <vt:lpstr>PowerPoint Presentation</vt:lpstr>
      <vt:lpstr>جمع بندی</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ضرورت پیدایی سازمان یادگیرنده</dc:title>
  <dc:creator>MaZz!i</dc:creator>
  <cp:lastModifiedBy>MaZz!i</cp:lastModifiedBy>
  <cp:revision>30</cp:revision>
  <cp:lastPrinted>2025-03-31T20:30:05Z</cp:lastPrinted>
  <dcterms:created xsi:type="dcterms:W3CDTF">2025-03-31T14:16:33Z</dcterms:created>
  <dcterms:modified xsi:type="dcterms:W3CDTF">2025-03-31T20:30:24Z</dcterms:modified>
</cp:coreProperties>
</file>