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4" r:id="rId5"/>
    <p:sldId id="259" r:id="rId6"/>
    <p:sldId id="260" r:id="rId7"/>
    <p:sldId id="261" r:id="rId8"/>
    <p:sldId id="265" r:id="rId9"/>
    <p:sldId id="262" r:id="rId10"/>
    <p:sldId id="263" r:id="rId11"/>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53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5770A15-2551-48EA-B204-7C02B4DA41F9}" type="datetimeFigureOut">
              <a:rPr lang="fa-IR" smtClean="0"/>
              <a:t>02/10/1446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B5733A-9A47-4957-A7AC-82E6874C83AB}" type="slidenum">
              <a:rPr lang="fa-IR" smtClean="0"/>
              <a:t>‹#›</a:t>
            </a:fld>
            <a:endParaRPr lang="fa-IR"/>
          </a:p>
        </p:txBody>
      </p:sp>
    </p:spTree>
    <p:extLst>
      <p:ext uri="{BB962C8B-B14F-4D97-AF65-F5344CB8AC3E}">
        <p14:creationId xmlns:p14="http://schemas.microsoft.com/office/powerpoint/2010/main" val="77743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5770A15-2551-48EA-B204-7C02B4DA41F9}" type="datetimeFigureOut">
              <a:rPr lang="fa-IR" smtClean="0"/>
              <a:t>02/10/1446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B5733A-9A47-4957-A7AC-82E6874C83AB}" type="slidenum">
              <a:rPr lang="fa-IR" smtClean="0"/>
              <a:t>‹#›</a:t>
            </a:fld>
            <a:endParaRPr lang="fa-IR"/>
          </a:p>
        </p:txBody>
      </p:sp>
    </p:spTree>
    <p:extLst>
      <p:ext uri="{BB962C8B-B14F-4D97-AF65-F5344CB8AC3E}">
        <p14:creationId xmlns:p14="http://schemas.microsoft.com/office/powerpoint/2010/main" val="385210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5770A15-2551-48EA-B204-7C02B4DA41F9}" type="datetimeFigureOut">
              <a:rPr lang="fa-IR" smtClean="0"/>
              <a:t>02/10/1446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B5733A-9A47-4957-A7AC-82E6874C83AB}" type="slidenum">
              <a:rPr lang="fa-IR" smtClean="0"/>
              <a:t>‹#›</a:t>
            </a:fld>
            <a:endParaRPr lang="fa-IR"/>
          </a:p>
        </p:txBody>
      </p:sp>
    </p:spTree>
    <p:extLst>
      <p:ext uri="{BB962C8B-B14F-4D97-AF65-F5344CB8AC3E}">
        <p14:creationId xmlns:p14="http://schemas.microsoft.com/office/powerpoint/2010/main" val="120276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5770A15-2551-48EA-B204-7C02B4DA41F9}" type="datetimeFigureOut">
              <a:rPr lang="fa-IR" smtClean="0"/>
              <a:t>02/10/1446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B5733A-9A47-4957-A7AC-82E6874C83AB}" type="slidenum">
              <a:rPr lang="fa-IR" smtClean="0"/>
              <a:t>‹#›</a:t>
            </a:fld>
            <a:endParaRPr lang="fa-IR"/>
          </a:p>
        </p:txBody>
      </p:sp>
    </p:spTree>
    <p:extLst>
      <p:ext uri="{BB962C8B-B14F-4D97-AF65-F5344CB8AC3E}">
        <p14:creationId xmlns:p14="http://schemas.microsoft.com/office/powerpoint/2010/main" val="83770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770A15-2551-48EA-B204-7C02B4DA41F9}" type="datetimeFigureOut">
              <a:rPr lang="fa-IR" smtClean="0"/>
              <a:t>02/10/1446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B5733A-9A47-4957-A7AC-82E6874C83AB}" type="slidenum">
              <a:rPr lang="fa-IR" smtClean="0"/>
              <a:t>‹#›</a:t>
            </a:fld>
            <a:endParaRPr lang="fa-IR"/>
          </a:p>
        </p:txBody>
      </p:sp>
    </p:spTree>
    <p:extLst>
      <p:ext uri="{BB962C8B-B14F-4D97-AF65-F5344CB8AC3E}">
        <p14:creationId xmlns:p14="http://schemas.microsoft.com/office/powerpoint/2010/main" val="223357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5770A15-2551-48EA-B204-7C02B4DA41F9}" type="datetimeFigureOut">
              <a:rPr lang="fa-IR" smtClean="0"/>
              <a:t>02/10/1446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4B5733A-9A47-4957-A7AC-82E6874C83AB}" type="slidenum">
              <a:rPr lang="fa-IR" smtClean="0"/>
              <a:t>‹#›</a:t>
            </a:fld>
            <a:endParaRPr lang="fa-IR"/>
          </a:p>
        </p:txBody>
      </p:sp>
    </p:spTree>
    <p:extLst>
      <p:ext uri="{BB962C8B-B14F-4D97-AF65-F5344CB8AC3E}">
        <p14:creationId xmlns:p14="http://schemas.microsoft.com/office/powerpoint/2010/main" val="84061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5770A15-2551-48EA-B204-7C02B4DA41F9}" type="datetimeFigureOut">
              <a:rPr lang="fa-IR" smtClean="0"/>
              <a:t>02/10/1446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4B5733A-9A47-4957-A7AC-82E6874C83AB}" type="slidenum">
              <a:rPr lang="fa-IR" smtClean="0"/>
              <a:t>‹#›</a:t>
            </a:fld>
            <a:endParaRPr lang="fa-IR"/>
          </a:p>
        </p:txBody>
      </p:sp>
    </p:spTree>
    <p:extLst>
      <p:ext uri="{BB962C8B-B14F-4D97-AF65-F5344CB8AC3E}">
        <p14:creationId xmlns:p14="http://schemas.microsoft.com/office/powerpoint/2010/main" val="852241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5770A15-2551-48EA-B204-7C02B4DA41F9}" type="datetimeFigureOut">
              <a:rPr lang="fa-IR" smtClean="0"/>
              <a:t>02/10/1446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4B5733A-9A47-4957-A7AC-82E6874C83AB}" type="slidenum">
              <a:rPr lang="fa-IR" smtClean="0"/>
              <a:t>‹#›</a:t>
            </a:fld>
            <a:endParaRPr lang="fa-IR"/>
          </a:p>
        </p:txBody>
      </p:sp>
    </p:spTree>
    <p:extLst>
      <p:ext uri="{BB962C8B-B14F-4D97-AF65-F5344CB8AC3E}">
        <p14:creationId xmlns:p14="http://schemas.microsoft.com/office/powerpoint/2010/main" val="1549577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70A15-2551-48EA-B204-7C02B4DA41F9}" type="datetimeFigureOut">
              <a:rPr lang="fa-IR" smtClean="0"/>
              <a:t>02/10/1446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4B5733A-9A47-4957-A7AC-82E6874C83AB}" type="slidenum">
              <a:rPr lang="fa-IR" smtClean="0"/>
              <a:t>‹#›</a:t>
            </a:fld>
            <a:endParaRPr lang="fa-IR"/>
          </a:p>
        </p:txBody>
      </p:sp>
    </p:spTree>
    <p:extLst>
      <p:ext uri="{BB962C8B-B14F-4D97-AF65-F5344CB8AC3E}">
        <p14:creationId xmlns:p14="http://schemas.microsoft.com/office/powerpoint/2010/main" val="369323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70A15-2551-48EA-B204-7C02B4DA41F9}" type="datetimeFigureOut">
              <a:rPr lang="fa-IR" smtClean="0"/>
              <a:t>02/10/1446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4B5733A-9A47-4957-A7AC-82E6874C83AB}" type="slidenum">
              <a:rPr lang="fa-IR" smtClean="0"/>
              <a:t>‹#›</a:t>
            </a:fld>
            <a:endParaRPr lang="fa-IR"/>
          </a:p>
        </p:txBody>
      </p:sp>
    </p:spTree>
    <p:extLst>
      <p:ext uri="{BB962C8B-B14F-4D97-AF65-F5344CB8AC3E}">
        <p14:creationId xmlns:p14="http://schemas.microsoft.com/office/powerpoint/2010/main" val="2457751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70A15-2551-48EA-B204-7C02B4DA41F9}" type="datetimeFigureOut">
              <a:rPr lang="fa-IR" smtClean="0"/>
              <a:t>02/10/1446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4B5733A-9A47-4957-A7AC-82E6874C83AB}" type="slidenum">
              <a:rPr lang="fa-IR" smtClean="0"/>
              <a:t>‹#›</a:t>
            </a:fld>
            <a:endParaRPr lang="fa-IR"/>
          </a:p>
        </p:txBody>
      </p:sp>
    </p:spTree>
    <p:extLst>
      <p:ext uri="{BB962C8B-B14F-4D97-AF65-F5344CB8AC3E}">
        <p14:creationId xmlns:p14="http://schemas.microsoft.com/office/powerpoint/2010/main" val="3810106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5770A15-2551-48EA-B204-7C02B4DA41F9}" type="datetimeFigureOut">
              <a:rPr lang="fa-IR" smtClean="0"/>
              <a:t>02/10/1446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B5733A-9A47-4957-A7AC-82E6874C83AB}" type="slidenum">
              <a:rPr lang="fa-IR" smtClean="0"/>
              <a:t>‹#›</a:t>
            </a:fld>
            <a:endParaRPr lang="fa-IR"/>
          </a:p>
        </p:txBody>
      </p:sp>
    </p:spTree>
    <p:extLst>
      <p:ext uri="{BB962C8B-B14F-4D97-AF65-F5344CB8AC3E}">
        <p14:creationId xmlns:p14="http://schemas.microsoft.com/office/powerpoint/2010/main" val="2396826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Nazanin" panose="00000400000000000000" pitchFamily="2" charset="-78"/>
              </a:rPr>
              <a:t>عنوان مقاله: </a:t>
            </a:r>
            <a:r>
              <a:rPr lang="fa-IR" smtClean="0">
                <a:cs typeface="B Nazanin" panose="00000400000000000000" pitchFamily="2" charset="-78"/>
              </a:rPr>
              <a:t>صورت ذهنی سازمان</a:t>
            </a:r>
            <a:endParaRPr lang="fa-IR">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 </a:t>
            </a:r>
            <a:r>
              <a:rPr lang="fa-IR" smtClean="0">
                <a:cs typeface="B Nazanin" panose="00000400000000000000" pitchFamily="2" charset="-78"/>
              </a:rPr>
              <a:t>علی رضاییان</a:t>
            </a:r>
          </a:p>
          <a:p>
            <a:r>
              <a:rPr lang="fa-IR" smtClean="0">
                <a:solidFill>
                  <a:srgbClr val="FF0000"/>
                </a:solidFill>
                <a:cs typeface="B Nazanin" panose="00000400000000000000" pitchFamily="2" charset="-78"/>
              </a:rPr>
              <a:t>منبع: </a:t>
            </a:r>
            <a:r>
              <a:rPr lang="fa-IR" smtClean="0">
                <a:cs typeface="B Nazanin" panose="00000400000000000000" pitchFamily="2" charset="-78"/>
              </a:rPr>
              <a:t>دانش مدیریت 1373 شماره 27و28.</a:t>
            </a:r>
          </a:p>
          <a:p>
            <a:r>
              <a:rPr lang="fa-IR" smtClean="0">
                <a:cs typeface="B Nazanin" panose="00000400000000000000" pitchFamily="2" charset="-78"/>
              </a:rPr>
              <a:t>صص 2-3</a:t>
            </a:r>
            <a:endParaRPr lang="fa-IR">
              <a:cs typeface="B Nazanin" panose="00000400000000000000" pitchFamily="2" charset="-78"/>
            </a:endParaRPr>
          </a:p>
        </p:txBody>
      </p:sp>
    </p:spTree>
    <p:extLst>
      <p:ext uri="{BB962C8B-B14F-4D97-AF65-F5344CB8AC3E}">
        <p14:creationId xmlns:p14="http://schemas.microsoft.com/office/powerpoint/2010/main" val="1028527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Nazanin" panose="00000400000000000000" pitchFamily="2" charset="-78"/>
              </a:rPr>
              <a:t>1- به هر یک از اعضای گروه نقش نقادی آگاهانه داده شود تا افراد اعتراض ها و شک های خود را اظهار دارند. </a:t>
            </a:r>
          </a:p>
          <a:p>
            <a:pPr algn="just"/>
            <a:r>
              <a:rPr lang="fa-IR" smtClean="0">
                <a:cs typeface="B Nazanin" panose="00000400000000000000" pitchFamily="2" charset="-78"/>
              </a:rPr>
              <a:t>2- گروه های گوناگون با رهبران متفاوتف خط مشی با تصمیم واحدی را مورد بررسی قرار دهند. </a:t>
            </a:r>
          </a:p>
          <a:p>
            <a:pPr algn="just"/>
            <a:r>
              <a:rPr lang="fa-IR" smtClean="0">
                <a:cs typeface="B Nazanin" panose="00000400000000000000" pitchFamily="2" charset="-78"/>
              </a:rPr>
              <a:t>3- برای بررسی کارشناسانه مسائل کمیته های فرعی تشکیل شوند و از نظر و رای خبرگان خارج از گروه نیز کمک گرفته شود تا دیدگاه های تازه به گروه ارائه شود. </a:t>
            </a:r>
          </a:p>
          <a:p>
            <a:pPr algn="just"/>
            <a:r>
              <a:rPr lang="fa-IR" smtClean="0">
                <a:cs typeface="B Nazanin" panose="00000400000000000000" pitchFamily="2" charset="-78"/>
              </a:rPr>
              <a:t>4- هنگام بحث و بررسی گزینه های عمده، به یکی از افراد نقش مخاف خوانی داده می شود چنین افرادی تلاش می کند که هر عامل منفی قابل تصوری را بازگو نماید. </a:t>
            </a:r>
          </a:p>
          <a:p>
            <a:pPr algn="just"/>
            <a:r>
              <a:rPr lang="fa-IR" smtClean="0">
                <a:cs typeface="B Nazanin" panose="00000400000000000000" pitchFamily="2" charset="-78"/>
              </a:rPr>
              <a:t>5- هنگامی که در زمینه ای اجماع نظر حاصل شود باید هر یک از  افراد تشویق شوند تا در موضع خود دوباره بیندیشید و خدشه ای نیز وجود نداشته باشند. </a:t>
            </a:r>
            <a:endParaRPr lang="fa-IR">
              <a:cs typeface="B Nazanin" panose="00000400000000000000" pitchFamily="2" charset="-78"/>
            </a:endParaRPr>
          </a:p>
        </p:txBody>
      </p:sp>
    </p:spTree>
    <p:extLst>
      <p:ext uri="{BB962C8B-B14F-4D97-AF65-F5344CB8AC3E}">
        <p14:creationId xmlns:p14="http://schemas.microsoft.com/office/powerpoint/2010/main" val="1394569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سازمان ها در زندگی انسان امروزی نقش بنیادین دارند، به گونه ای که می توان گفت انسان در مجموعه ای از سازمان ها زندگی می کند، ولی آنچه قابل توجه است این نکته است که این سازمان ها به سادگی قابل دید نیستند و انچه دیده می شود ابعاد بیرونی آنها است مانند ساختمان، محصولف امکانات و تجهیزات یا رفتارهای کارکنان و مسئولان آن. موجودیت کلی سازمان مبهم و مجرد است و ممکن است میان چندین محل پراکنده باشد. با وجود این آدمی می داند که سازمان وجود دارد زیر هر روز با تعدادی از آنها سر و کار دارد و وجود آنها نیز چنان برجسته است که شکی برای کسی باقی نمی گذارد. </a:t>
            </a:r>
            <a:endParaRPr lang="fa-IR">
              <a:cs typeface="B Nazanin" panose="00000400000000000000" pitchFamily="2" charset="-78"/>
            </a:endParaRPr>
          </a:p>
        </p:txBody>
      </p:sp>
      <p:sp>
        <p:nvSpPr>
          <p:cNvPr id="4" name="Flowchart: Alternate Process 3"/>
          <p:cNvSpPr/>
          <p:nvPr/>
        </p:nvSpPr>
        <p:spPr>
          <a:xfrm>
            <a:off x="1487606" y="4749421"/>
            <a:ext cx="2238233" cy="900752"/>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smtClean="0">
                <a:solidFill>
                  <a:schemeClr val="tx1"/>
                </a:solidFill>
                <a:cs typeface="B Nazanin" panose="00000400000000000000" pitchFamily="2" charset="-78"/>
              </a:rPr>
              <a:t>مبهم و مجرد</a:t>
            </a:r>
            <a:endParaRPr lang="fa-IR" sz="2800">
              <a:solidFill>
                <a:schemeClr val="tx1"/>
              </a:solidFill>
            </a:endParaRPr>
          </a:p>
        </p:txBody>
      </p:sp>
    </p:spTree>
    <p:extLst>
      <p:ext uri="{BB962C8B-B14F-4D97-AF65-F5344CB8AC3E}">
        <p14:creationId xmlns:p14="http://schemas.microsoft.com/office/powerpoint/2010/main" val="3315933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یکی از دیدگاه های مربوط به سازمان دیدگاه مارکسیستی است. این دیدگاه سازمان را به عنوان ابزار سلطه ترسیم می نماید. زیرا مبنای نظریه مارکسیستی ایجاد بی نظمی است و از این رو ضد علم اداره به شمار می رود. مارکسیست ها، اداره کننددگان را استثمارگر می دانستند و کارکنان را استثمار شدگانی که نفع و ضرر خود را تشخیص نمی دهند. </a:t>
            </a:r>
            <a:endParaRPr lang="fa-IR">
              <a:cs typeface="B Nazanin" panose="00000400000000000000" pitchFamily="2" charset="-78"/>
            </a:endParaRPr>
          </a:p>
        </p:txBody>
      </p:sp>
    </p:spTree>
    <p:extLst>
      <p:ext uri="{BB962C8B-B14F-4D97-AF65-F5344CB8AC3E}">
        <p14:creationId xmlns:p14="http://schemas.microsoft.com/office/powerpoint/2010/main" val="2285021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زعم آنان سازمان ها به گونه ای طراحی می شوند که بتوانند برای دستیابی به هدف های غایی استثمارگران حداکثر استفاده و بهره مندی از کارکنان و از منابع طبیعی را از آن خود سازند و این بهره مندی بدون توجه به عوارضی است که بر جای خواهند گذارد که از آن جمله است. آلودگی هوا، آلودگی محیط زیست و غیره. از سوی دیگر سازمان های چند ملیتی نیز در جهت سلب مالکیت از زمین و منابع زیر زمینی در کشورهای در حال توسعه هستند و روش زندگی سنتی آنان را دگرگون می سازند و حوادث و سوانح صنعتی خود را برای این کشورها به ارمغان می برند. </a:t>
            </a:r>
          </a:p>
          <a:p>
            <a:endParaRPr lang="fa-IR"/>
          </a:p>
        </p:txBody>
      </p:sp>
      <p:sp>
        <p:nvSpPr>
          <p:cNvPr id="4" name="Flowchart: Alternate Process 3"/>
          <p:cNvSpPr/>
          <p:nvPr/>
        </p:nvSpPr>
        <p:spPr>
          <a:xfrm>
            <a:off x="838200" y="4670473"/>
            <a:ext cx="3727938" cy="956603"/>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هدف های غایی استثمارگران</a:t>
            </a:r>
            <a:endParaRPr lang="fa-IR"/>
          </a:p>
        </p:txBody>
      </p:sp>
    </p:spTree>
    <p:extLst>
      <p:ext uri="{BB962C8B-B14F-4D97-AF65-F5344CB8AC3E}">
        <p14:creationId xmlns:p14="http://schemas.microsoft.com/office/powerpoint/2010/main" val="350999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وقتی که این تصویر اغراق آمیز از سازمان ذهن کسی را پر کرد آن شخص همه چیز را از ورای چنین تصویری تحلیل می نماید. در حالی که تاکنون جامعه شناسان و تاریخ نویسان، نهادی را نیافته اند که بدون داشتن سلسله مراتب مدیریتی، پایدار مانده با</a:t>
            </a:r>
            <a:r>
              <a:rPr lang="fa-IR" smtClean="0">
                <a:cs typeface="B Nazanin" panose="00000400000000000000" pitchFamily="2" charset="-78"/>
              </a:rPr>
              <a:t>ش</a:t>
            </a:r>
            <a:r>
              <a:rPr lang="fa-IR" smtClean="0">
                <a:cs typeface="B Nazanin" panose="00000400000000000000" pitchFamily="2" charset="-78"/>
              </a:rPr>
              <a:t>د. از سوی دیگر بسیاری از صاحب نظران علت موفقیت و شکست نهاد ها را در تفاوت مدیریت آنها می دانند و مدیریت سازمان را عضو حیاتبخش آن به شمار می آورند. </a:t>
            </a:r>
            <a:endParaRPr lang="fa-IR">
              <a:cs typeface="B Nazanin" panose="00000400000000000000" pitchFamily="2" charset="-78"/>
            </a:endParaRPr>
          </a:p>
        </p:txBody>
      </p:sp>
      <p:sp>
        <p:nvSpPr>
          <p:cNvPr id="4" name="Flowchart: Alternate Process 3"/>
          <p:cNvSpPr/>
          <p:nvPr/>
        </p:nvSpPr>
        <p:spPr>
          <a:xfrm>
            <a:off x="838200" y="4740813"/>
            <a:ext cx="4389120" cy="942535"/>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بدون داشتن سلسله مراتب مدیریتی</a:t>
            </a:r>
            <a:endParaRPr lang="fa-IR"/>
          </a:p>
        </p:txBody>
      </p:sp>
    </p:spTree>
    <p:extLst>
      <p:ext uri="{BB962C8B-B14F-4D97-AF65-F5344CB8AC3E}">
        <p14:creationId xmlns:p14="http://schemas.microsoft.com/office/powerpoint/2010/main" val="21422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5584874" y="1825625"/>
            <a:ext cx="5768926" cy="4351338"/>
          </a:xfrm>
        </p:spPr>
        <p:txBody>
          <a:bodyPr/>
          <a:lstStyle/>
          <a:p>
            <a:pPr algn="just"/>
            <a:r>
              <a:rPr lang="fa-IR" smtClean="0">
                <a:cs typeface="B Nazanin" panose="00000400000000000000" pitchFamily="2" charset="-78"/>
              </a:rPr>
              <a:t>از سوی دیگر هنگامی که این آدم ها به طور عمیق  گرفتار گروه منسجمی بشوند که اعضای آن برای به دست آوردن وحدت نظر تلاش می نمایند دچار پدیده «</a:t>
            </a:r>
            <a:r>
              <a:rPr lang="fa-IR" smtClean="0">
                <a:solidFill>
                  <a:srgbClr val="FF0000"/>
                </a:solidFill>
                <a:cs typeface="B Nazanin" panose="00000400000000000000" pitchFamily="2" charset="-78"/>
              </a:rPr>
              <a:t>گروه اندیشی</a:t>
            </a:r>
            <a:r>
              <a:rPr lang="fa-IR" smtClean="0">
                <a:cs typeface="B Nazanin" panose="00000400000000000000" pitchFamily="2" charset="-78"/>
              </a:rPr>
              <a:t>» خواهند شد و انگیزه ارزیابی واقعی گزینه های گوناگون را از دست خواهند داد. در واقع «گروه اندیشی» حکایت از انحراف در کارایی ذهنی، بررسی و درک واقعیت  و قضاوت اخلاقی دارد که ناشی از فشار درون گروهی است. </a:t>
            </a:r>
            <a:endParaRPr lang="fa-IR">
              <a:cs typeface="B Nazanin" panose="00000400000000000000" pitchFamily="2" charset="-78"/>
            </a:endParaRPr>
          </a:p>
        </p:txBody>
      </p:sp>
      <p:sp>
        <p:nvSpPr>
          <p:cNvPr id="4" name="Flowchart: Alternate Process 3"/>
          <p:cNvSpPr/>
          <p:nvPr/>
        </p:nvSpPr>
        <p:spPr>
          <a:xfrm>
            <a:off x="1294228" y="4529797"/>
            <a:ext cx="3924886" cy="118168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 به دست آوردن وحدت نظر </a:t>
            </a:r>
            <a:endParaRPr lang="fa-IR"/>
          </a:p>
        </p:txBody>
      </p:sp>
      <p:pic>
        <p:nvPicPr>
          <p:cNvPr id="5" name="Picture 4"/>
          <p:cNvPicPr>
            <a:picLocks noChangeAspect="1"/>
          </p:cNvPicPr>
          <p:nvPr/>
        </p:nvPicPr>
        <p:blipFill>
          <a:blip r:embed="rId2"/>
          <a:stretch>
            <a:fillRect/>
          </a:stretch>
        </p:blipFill>
        <p:spPr>
          <a:xfrm>
            <a:off x="1167618" y="1825625"/>
            <a:ext cx="4051495" cy="2085975"/>
          </a:xfrm>
          <a:prstGeom prst="rect">
            <a:avLst/>
          </a:prstGeom>
        </p:spPr>
      </p:pic>
    </p:spTree>
    <p:extLst>
      <p:ext uri="{BB962C8B-B14F-4D97-AF65-F5344CB8AC3E}">
        <p14:creationId xmlns:p14="http://schemas.microsoft.com/office/powerpoint/2010/main" val="1304879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838200" y="1895964"/>
            <a:ext cx="10515600" cy="4351338"/>
          </a:xfrm>
        </p:spPr>
        <p:txBody>
          <a:bodyPr/>
          <a:lstStyle/>
          <a:p>
            <a:pPr algn="just"/>
            <a:r>
              <a:rPr lang="fa-IR" smtClean="0">
                <a:cs typeface="B Nazanin" panose="00000400000000000000" pitchFamily="2" charset="-78"/>
              </a:rPr>
              <a:t>«</a:t>
            </a:r>
            <a:r>
              <a:rPr lang="fa-IR" b="1" smtClean="0">
                <a:solidFill>
                  <a:srgbClr val="00B0F0"/>
                </a:solidFill>
                <a:cs typeface="B Nazanin" panose="00000400000000000000" pitchFamily="2" charset="-78"/>
              </a:rPr>
              <a:t>گروه اندیشی</a:t>
            </a:r>
            <a:r>
              <a:rPr lang="fa-IR" smtClean="0">
                <a:cs typeface="B Nazanin" panose="00000400000000000000" pitchFamily="2" charset="-78"/>
              </a:rPr>
              <a:t>» آثار چندی به همراه دارد که از آن جمله می توان به «</a:t>
            </a:r>
            <a:r>
              <a:rPr lang="fa-IR" smtClean="0">
                <a:solidFill>
                  <a:srgbClr val="FF0000"/>
                </a:solidFill>
                <a:cs typeface="B Nazanin" panose="00000400000000000000" pitchFamily="2" charset="-78"/>
              </a:rPr>
              <a:t>تلقی ضربه ناپذیری  گروه</a:t>
            </a:r>
            <a:r>
              <a:rPr lang="fa-IR" smtClean="0">
                <a:cs typeface="B Nazanin" panose="00000400000000000000" pitchFamily="2" charset="-78"/>
              </a:rPr>
              <a:t>» اشاره کرد که  این نیز پندار نادرستی است که خویش بینی و مخاطره پذیری زیای را بارور می سا</a:t>
            </a:r>
            <a:r>
              <a:rPr lang="fa-IR" smtClean="0">
                <a:cs typeface="B Nazanin" panose="00000400000000000000" pitchFamily="2" charset="-78"/>
              </a:rPr>
              <a:t>ز</a:t>
            </a:r>
            <a:r>
              <a:rPr lang="fa-IR" smtClean="0">
                <a:cs typeface="B Nazanin" panose="00000400000000000000" pitchFamily="2" charset="-78"/>
              </a:rPr>
              <a:t>د. اثر دیگر این انحراف «</a:t>
            </a:r>
            <a:r>
              <a:rPr lang="fa-IR" smtClean="0">
                <a:solidFill>
                  <a:srgbClr val="FF0000"/>
                </a:solidFill>
                <a:cs typeface="B Nazanin" panose="00000400000000000000" pitchFamily="2" charset="-78"/>
              </a:rPr>
              <a:t>رفتار گروه را به طور ذاتی اخلاقی دانستن</a:t>
            </a:r>
            <a:r>
              <a:rPr lang="fa-IR" smtClean="0">
                <a:cs typeface="B Nazanin" panose="00000400000000000000" pitchFamily="2" charset="-78"/>
              </a:rPr>
              <a:t>» است. باوری که گروه را به نادیده انگاشتن مضامین اخلاقی ترغیب می نماید. سه دیگر «</a:t>
            </a:r>
            <a:r>
              <a:rPr lang="fa-IR" smtClean="0">
                <a:solidFill>
                  <a:srgbClr val="FF0000"/>
                </a:solidFill>
                <a:cs typeface="B Nazanin" panose="00000400000000000000" pitchFamily="2" charset="-78"/>
              </a:rPr>
              <a:t>دلیل تراشی</a:t>
            </a:r>
            <a:r>
              <a:rPr lang="fa-IR" smtClean="0">
                <a:cs typeface="B Nazanin" panose="00000400000000000000" pitchFamily="2" charset="-78"/>
              </a:rPr>
              <a:t>» اعضای گروه است بدین ترتیب که از مفروضات مورد علاقه خود در هر وضعیتی حایت می کنند. و همچنین دیدگاه کلیشه ای از مخالفین خود یافتن که موجب دست کم گرفتن و ناتوان دیدن آنان م</a:t>
            </a:r>
            <a:r>
              <a:rPr lang="fa-IR" smtClean="0">
                <a:cs typeface="B Nazanin" panose="00000400000000000000" pitchFamily="2" charset="-78"/>
              </a:rPr>
              <a:t>ی</a:t>
            </a:r>
            <a:r>
              <a:rPr lang="fa-IR" smtClean="0">
                <a:cs typeface="B Nazanin" panose="00000400000000000000" pitchFamily="2" charset="-78"/>
              </a:rPr>
              <a:t> شود.  </a:t>
            </a:r>
            <a:endParaRPr lang="fa-IR">
              <a:cs typeface="B Nazanin" panose="00000400000000000000" pitchFamily="2" charset="-78"/>
            </a:endParaRPr>
          </a:p>
        </p:txBody>
      </p:sp>
    </p:spTree>
    <p:extLst>
      <p:ext uri="{BB962C8B-B14F-4D97-AF65-F5344CB8AC3E}">
        <p14:creationId xmlns:p14="http://schemas.microsoft.com/office/powerpoint/2010/main" val="3097326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 خود سانسوری گروهی که بحث جدی درباره مسائلی که گروه با آن مواجه است را در نطفه خفه می کند. دیگر اینکه «</a:t>
            </a:r>
            <a:r>
              <a:rPr lang="fa-IR" smtClean="0">
                <a:solidFill>
                  <a:srgbClr val="FF0000"/>
                </a:solidFill>
                <a:cs typeface="B Nazanin" panose="00000400000000000000" pitchFamily="2" charset="-78"/>
              </a:rPr>
              <a:t>پندار یکدلی</a:t>
            </a:r>
            <a:r>
              <a:rPr lang="fa-IR" smtClean="0">
                <a:cs typeface="B Nazanin" panose="00000400000000000000" pitchFamily="2" charset="-78"/>
              </a:rPr>
              <a:t>» گروه را در بر می گیرد. به گونه ای که سکوت برخی از اعضا را به معنی رضایت خاطر آنان تعبیر و تفسیر می نمایند و اگر کسی نظر مخالفتی در گروه بدهد وفاداریش زیر سوال رفته و به خیانت نسبت به گروه متهم می شود</a:t>
            </a:r>
          </a:p>
          <a:p>
            <a:endParaRPr lang="fa-IR"/>
          </a:p>
        </p:txBody>
      </p:sp>
    </p:spTree>
    <p:extLst>
      <p:ext uri="{BB962C8B-B14F-4D97-AF65-F5344CB8AC3E}">
        <p14:creationId xmlns:p14="http://schemas.microsoft.com/office/powerpoint/2010/main" val="212857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Nazanin" panose="00000400000000000000" pitchFamily="2" charset="-78"/>
              </a:rPr>
              <a:t>و سرانجام افراد گروه حاضر به شنیدن اطلاعات ناسازگار با باورهای خود نخواهند بود. این آثار تصمیم گیری گروهی را با نقصان های چندی مواجه می سازد که عبارتند از : </a:t>
            </a:r>
          </a:p>
          <a:p>
            <a:pPr algn="just"/>
            <a:r>
              <a:rPr lang="fa-IR" smtClean="0">
                <a:cs typeface="B Nazanin" panose="00000400000000000000" pitchFamily="2" charset="-78"/>
              </a:rPr>
              <a:t>1- گزینه های محدودی را مورد بررسی قرار می دهند. </a:t>
            </a:r>
          </a:p>
          <a:p>
            <a:pPr algn="just"/>
            <a:r>
              <a:rPr lang="fa-IR" smtClean="0">
                <a:cs typeface="B Nazanin" panose="00000400000000000000" pitchFamily="2" charset="-78"/>
              </a:rPr>
              <a:t>2- گزینه های ترجیحی خودرا مورد تجدید ظر قرار نمی دهند</a:t>
            </a:r>
          </a:p>
          <a:p>
            <a:pPr algn="just"/>
            <a:r>
              <a:rPr lang="fa-IR" smtClean="0">
                <a:cs typeface="B Nazanin" panose="00000400000000000000" pitchFamily="2" charset="-78"/>
              </a:rPr>
              <a:t>3- گزینه های مطرود خود را مورد تجدید </a:t>
            </a:r>
            <a:r>
              <a:rPr lang="fa-IR" smtClean="0">
                <a:cs typeface="B Nazanin" panose="00000400000000000000" pitchFamily="2" charset="-78"/>
              </a:rPr>
              <a:t>ن</a:t>
            </a:r>
            <a:r>
              <a:rPr lang="fa-IR" smtClean="0">
                <a:cs typeface="B Nazanin" panose="00000400000000000000" pitchFamily="2" charset="-78"/>
              </a:rPr>
              <a:t>ظر قرار نمی دهند</a:t>
            </a:r>
          </a:p>
          <a:p>
            <a:pPr algn="just"/>
            <a:r>
              <a:rPr lang="fa-IR" smtClean="0">
                <a:cs typeface="B Nazanin" panose="00000400000000000000" pitchFamily="2" charset="-78"/>
              </a:rPr>
              <a:t>4- رای و نظر کارشناسان ا رد می نمایند. </a:t>
            </a:r>
          </a:p>
          <a:p>
            <a:pPr algn="just"/>
            <a:r>
              <a:rPr lang="fa-IR" smtClean="0">
                <a:cs typeface="B Nazanin" panose="00000400000000000000" pitchFamily="2" charset="-78"/>
              </a:rPr>
              <a:t>5-نسبت به اطلاعات جدید </a:t>
            </a:r>
            <a:r>
              <a:rPr lang="fa-IR" b="1" smtClean="0">
                <a:solidFill>
                  <a:srgbClr val="00B0F0"/>
                </a:solidFill>
                <a:cs typeface="B Nazanin" panose="00000400000000000000" pitchFamily="2" charset="-78"/>
              </a:rPr>
              <a:t>تعصب </a:t>
            </a:r>
            <a:r>
              <a:rPr lang="fa-IR" smtClean="0">
                <a:cs typeface="B Nazanin" panose="00000400000000000000" pitchFamily="2" charset="-78"/>
              </a:rPr>
              <a:t>نشان داده و تنها </a:t>
            </a:r>
            <a:r>
              <a:rPr lang="fa-IR" smtClean="0">
                <a:solidFill>
                  <a:srgbClr val="FF0000"/>
                </a:solidFill>
                <a:cs typeface="B Nazanin" panose="00000400000000000000" pitchFamily="2" charset="-78"/>
              </a:rPr>
              <a:t>اطلاعات سازگار و موید نظر </a:t>
            </a:r>
            <a:r>
              <a:rPr lang="fa-IR" smtClean="0">
                <a:cs typeface="B Nazanin" panose="00000400000000000000" pitchFamily="2" charset="-78"/>
              </a:rPr>
              <a:t>خود را بر می گزینند و هیچ گونه برنامه اقتضایی نیز ارائه نمی دهند. برخی از نظریه پردازان پیشگیری از پیدایش «گروه اندیشی» را بهتر از درمان آن می دانند و شاخص های بازدارنده چندی را توصیه می نمایند. </a:t>
            </a:r>
          </a:p>
          <a:p>
            <a:pPr algn="just"/>
            <a:endParaRPr lang="fa-IR" smtClean="0">
              <a:cs typeface="B Nazanin" panose="00000400000000000000" pitchFamily="2" charset="-78"/>
            </a:endParaRPr>
          </a:p>
        </p:txBody>
      </p:sp>
    </p:spTree>
    <p:extLst>
      <p:ext uri="{BB962C8B-B14F-4D97-AF65-F5344CB8AC3E}">
        <p14:creationId xmlns:p14="http://schemas.microsoft.com/office/powerpoint/2010/main" val="1756524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961</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 Nazanin</vt:lpstr>
      <vt:lpstr>Calibri</vt:lpstr>
      <vt:lpstr>Calibri Light</vt:lpstr>
      <vt:lpstr>Times New Roman</vt:lpstr>
      <vt:lpstr>Office Theme</vt:lpstr>
      <vt:lpstr>عنوان مقاله: صورت ذهنی سازمان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dc:title>
  <dc:creator>MaZz!i</dc:creator>
  <cp:lastModifiedBy>MaZz!i</cp:lastModifiedBy>
  <cp:revision>11</cp:revision>
  <cp:lastPrinted>2025-03-31T13:50:42Z</cp:lastPrinted>
  <dcterms:created xsi:type="dcterms:W3CDTF">2025-03-31T13:08:10Z</dcterms:created>
  <dcterms:modified xsi:type="dcterms:W3CDTF">2025-03-31T13:50:57Z</dcterms:modified>
</cp:coreProperties>
</file>