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6" r:id="rId13"/>
    <p:sldId id="277" r:id="rId14"/>
    <p:sldId id="267" r:id="rId15"/>
    <p:sldId id="278" r:id="rId16"/>
    <p:sldId id="268" r:id="rId17"/>
    <p:sldId id="269" r:id="rId18"/>
    <p:sldId id="270" r:id="rId19"/>
    <p:sldId id="279" r:id="rId20"/>
    <p:sldId id="271" r:id="rId21"/>
    <p:sldId id="272" r:id="rId22"/>
    <p:sldId id="273" r:id="rId23"/>
    <p:sldId id="274" r:id="rId24"/>
    <p:sldId id="280" r:id="rId25"/>
    <p:sldId id="275"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25"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82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105307B-3705-4890-8B93-89AA10DCDD8B}" type="datetimeFigureOut">
              <a:rPr lang="fa-IR" smtClean="0"/>
              <a:t>22/09/1446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236601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105307B-3705-4890-8B93-89AA10DCDD8B}" type="datetimeFigureOut">
              <a:rPr lang="fa-IR" smtClean="0"/>
              <a:t>22/09/1446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197776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105307B-3705-4890-8B93-89AA10DCDD8B}" type="datetimeFigureOut">
              <a:rPr lang="fa-IR" smtClean="0"/>
              <a:t>22/09/1446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220239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105307B-3705-4890-8B93-89AA10DCDD8B}" type="datetimeFigureOut">
              <a:rPr lang="fa-IR" smtClean="0"/>
              <a:t>22/09/1446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176182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5307B-3705-4890-8B93-89AA10DCDD8B}" type="datetimeFigureOut">
              <a:rPr lang="fa-IR" smtClean="0"/>
              <a:t>22/09/1446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320504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105307B-3705-4890-8B93-89AA10DCDD8B}" type="datetimeFigureOut">
              <a:rPr lang="fa-IR" smtClean="0"/>
              <a:t>22/09/1446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171423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105307B-3705-4890-8B93-89AA10DCDD8B}" type="datetimeFigureOut">
              <a:rPr lang="fa-IR" smtClean="0"/>
              <a:t>22/09/1446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252524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105307B-3705-4890-8B93-89AA10DCDD8B}" type="datetimeFigureOut">
              <a:rPr lang="fa-IR" smtClean="0"/>
              <a:t>22/09/1446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55932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5307B-3705-4890-8B93-89AA10DCDD8B}" type="datetimeFigureOut">
              <a:rPr lang="fa-IR" smtClean="0"/>
              <a:t>22/09/1446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226824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5307B-3705-4890-8B93-89AA10DCDD8B}" type="datetimeFigureOut">
              <a:rPr lang="fa-IR" smtClean="0"/>
              <a:t>22/09/1446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1175353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5307B-3705-4890-8B93-89AA10DCDD8B}" type="datetimeFigureOut">
              <a:rPr lang="fa-IR" smtClean="0"/>
              <a:t>22/09/1446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B0BF285-00BD-46E9-9C3D-EC96DE41B0A6}" type="slidenum">
              <a:rPr lang="fa-IR" smtClean="0"/>
              <a:t>‹#›</a:t>
            </a:fld>
            <a:endParaRPr lang="fa-IR"/>
          </a:p>
        </p:txBody>
      </p:sp>
    </p:spTree>
    <p:extLst>
      <p:ext uri="{BB962C8B-B14F-4D97-AF65-F5344CB8AC3E}">
        <p14:creationId xmlns:p14="http://schemas.microsoft.com/office/powerpoint/2010/main" val="285292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105307B-3705-4890-8B93-89AA10DCDD8B}" type="datetimeFigureOut">
              <a:rPr lang="fa-IR" smtClean="0"/>
              <a:t>22/09/1446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0BF285-00BD-46E9-9C3D-EC96DE41B0A6}" type="slidenum">
              <a:rPr lang="fa-IR" smtClean="0"/>
              <a:t>‹#›</a:t>
            </a:fld>
            <a:endParaRPr lang="fa-IR"/>
          </a:p>
        </p:txBody>
      </p:sp>
    </p:spTree>
    <p:extLst>
      <p:ext uri="{BB962C8B-B14F-4D97-AF65-F5344CB8AC3E}">
        <p14:creationId xmlns:p14="http://schemas.microsoft.com/office/powerpoint/2010/main" val="2471285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Nazanin" panose="00000400000000000000" pitchFamily="2" charset="-78"/>
              </a:rPr>
              <a:t>عنوان مقاله: </a:t>
            </a:r>
            <a:r>
              <a:rPr lang="fa-IR" sz="4000" smtClean="0">
                <a:cs typeface="B Nazanin" panose="00000400000000000000" pitchFamily="2" charset="-78"/>
              </a:rPr>
              <a:t>نقش </a:t>
            </a:r>
            <a:r>
              <a:rPr lang="fa-IR" sz="4000">
                <a:cs typeface="B Nazanin" panose="00000400000000000000" pitchFamily="2" charset="-78"/>
              </a:rPr>
              <a:t>ساختها در پژوهشهای مدیریتی</a:t>
            </a: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علی رضاییان</a:t>
            </a:r>
          </a:p>
          <a:p>
            <a:r>
              <a:rPr lang="fa-IR" smtClean="0">
                <a:solidFill>
                  <a:srgbClr val="FF0000"/>
                </a:solidFill>
                <a:cs typeface="B Nazanin" panose="00000400000000000000" pitchFamily="2" charset="-78"/>
              </a:rPr>
              <a:t>منبع: </a:t>
            </a:r>
            <a:r>
              <a:rPr lang="fa-IR">
                <a:cs typeface="B Nazanin" panose="00000400000000000000" pitchFamily="2" charset="-78"/>
              </a:rPr>
              <a:t>کمال مدیریت 1382 شماره </a:t>
            </a:r>
            <a:r>
              <a:rPr lang="fa-IR">
                <a:cs typeface="B Nazanin" panose="00000400000000000000" pitchFamily="2" charset="-78"/>
              </a:rPr>
              <a:t>2و3 </a:t>
            </a:r>
            <a:endParaRPr lang="fa-IR" smtClean="0">
              <a:cs typeface="B Nazanin" panose="00000400000000000000" pitchFamily="2" charset="-78"/>
            </a:endParaRPr>
          </a:p>
          <a:p>
            <a:r>
              <a:rPr lang="fa-IR" smtClean="0">
                <a:cs typeface="B Nazanin" panose="00000400000000000000" pitchFamily="2" charset="-78"/>
              </a:rPr>
              <a:t>صص 5-14</a:t>
            </a:r>
            <a:endParaRPr lang="fa-IR">
              <a:cs typeface="B Nazanin" panose="00000400000000000000" pitchFamily="2" charset="-78"/>
            </a:endParaRPr>
          </a:p>
        </p:txBody>
      </p:sp>
    </p:spTree>
    <p:extLst>
      <p:ext uri="{BB962C8B-B14F-4D97-AF65-F5344CB8AC3E}">
        <p14:creationId xmlns:p14="http://schemas.microsoft.com/office/powerpoint/2010/main" val="342147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برای مثال از ساختهایی نظیر تعهد سازمانی، سازمان های مجازی، عدالت، رضایت شغلی، اثربخشی سازمانی و بوروکراسی می توان نام برد. ساخت ها به ندرت قابل مشاهده اند و بر مبنای سایر اطلاعات  استنباط می شوند. صاحب نظر دیگری «</a:t>
            </a:r>
            <a:r>
              <a:rPr lang="fa-IR" smtClean="0">
                <a:solidFill>
                  <a:srgbClr val="FF0000"/>
                </a:solidFill>
                <a:cs typeface="B Nazanin" panose="00000400000000000000" pitchFamily="2" charset="-78"/>
              </a:rPr>
              <a:t>ساخت</a:t>
            </a:r>
            <a:r>
              <a:rPr lang="fa-IR" smtClean="0">
                <a:cs typeface="B Nazanin" panose="00000400000000000000" pitchFamily="2" charset="-78"/>
              </a:rPr>
              <a:t>»  را به عنوان چیزی که دانشمند از تخیلات خود می سازد و چیزی که به عنوان یک بعد رفتاری قابل مشاهده وجود خارجی ندارد تعریف </a:t>
            </a:r>
            <a:r>
              <a:rPr lang="fa-IR">
                <a:cs typeface="B Nazanin" panose="00000400000000000000" pitchFamily="2" charset="-78"/>
              </a:rPr>
              <a:t>م</a:t>
            </a:r>
            <a:r>
              <a:rPr lang="fa-IR" smtClean="0">
                <a:cs typeface="B Nazanin" panose="00000400000000000000" pitchFamily="2" charset="-78"/>
              </a:rPr>
              <a:t>ی کند(ناتنالی، 1967، ص 85) به هر حال، «</a:t>
            </a:r>
            <a:r>
              <a:rPr lang="fa-IR" smtClean="0">
                <a:solidFill>
                  <a:srgbClr val="FF0000"/>
                </a:solidFill>
                <a:cs typeface="B Nazanin" panose="00000400000000000000" pitchFamily="2" charset="-78"/>
              </a:rPr>
              <a:t>ساخت</a:t>
            </a:r>
            <a:r>
              <a:rPr lang="fa-IR" smtClean="0">
                <a:cs typeface="B Nazanin" panose="00000400000000000000" pitchFamily="2" charset="-78"/>
              </a:rPr>
              <a:t>» ها نقش اساسی در ساختن نظریه های علمی و متغیرهای قابل مشاهده، ماخذ علمی برای «ساخت» ها فراهم می اورند. </a:t>
            </a:r>
            <a:endParaRPr lang="fa-IR">
              <a:cs typeface="B Nazanin" panose="00000400000000000000" pitchFamily="2" charset="-78"/>
            </a:endParaRPr>
          </a:p>
        </p:txBody>
      </p:sp>
    </p:spTree>
    <p:extLst>
      <p:ext uri="{BB962C8B-B14F-4D97-AF65-F5344CB8AC3E}">
        <p14:creationId xmlns:p14="http://schemas.microsoft.com/office/powerpoint/2010/main" val="2708327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گاهی یک «ساخت»  مانند رضایت شغلی به عنوان ماخذ برای «ساخت دیگری نظیر تعهد سازمانی یا اثربخشی سازمانی به کار می رود هنگامی که «ساخت ها» با متغیرها می آمیزند حاصل آن ابهام و سردرگمی خواهد بود. یکی از پژوهشگران به خوانندگان آثار خود توصیه می کند که به هرواژه داده شده (نظیر: انگیزش، رضایت خاطر، کسب موفقیت، عملکرد و مانند ان) می توان به تناوب یک «</a:t>
            </a:r>
            <a:r>
              <a:rPr lang="fa-IR" smtClean="0">
                <a:solidFill>
                  <a:srgbClr val="FF0000"/>
                </a:solidFill>
                <a:cs typeface="B Nazanin" panose="00000400000000000000" pitchFamily="2" charset="-78"/>
              </a:rPr>
              <a:t>مفهوم</a:t>
            </a:r>
            <a:r>
              <a:rPr lang="fa-IR" smtClean="0">
                <a:cs typeface="B Nazanin" panose="00000400000000000000" pitchFamily="2" charset="-78"/>
              </a:rPr>
              <a:t>»، «</a:t>
            </a:r>
            <a:r>
              <a:rPr lang="fa-IR" smtClean="0">
                <a:solidFill>
                  <a:srgbClr val="FF0000"/>
                </a:solidFill>
                <a:cs typeface="B Nazanin" panose="00000400000000000000" pitchFamily="2" charset="-78"/>
              </a:rPr>
              <a:t>ساخت</a:t>
            </a:r>
            <a:r>
              <a:rPr lang="fa-IR" smtClean="0">
                <a:cs typeface="B Nazanin" panose="00000400000000000000" pitchFamily="2" charset="-78"/>
              </a:rPr>
              <a:t>» یا «</a:t>
            </a:r>
            <a:r>
              <a:rPr lang="fa-IR" smtClean="0">
                <a:solidFill>
                  <a:srgbClr val="FF0000"/>
                </a:solidFill>
                <a:cs typeface="B Nazanin" panose="00000400000000000000" pitchFamily="2" charset="-78"/>
              </a:rPr>
              <a:t>متغیر</a:t>
            </a:r>
            <a:r>
              <a:rPr lang="fa-IR" smtClean="0">
                <a:cs typeface="B Nazanin" panose="00000400000000000000" pitchFamily="2" charset="-78"/>
              </a:rPr>
              <a:t>» ارجاع داد(استون، 1978، ص 32)</a:t>
            </a:r>
            <a:endParaRPr lang="fa-IR">
              <a:cs typeface="B Nazanin" panose="00000400000000000000" pitchFamily="2" charset="-78"/>
            </a:endParaRPr>
          </a:p>
        </p:txBody>
      </p:sp>
    </p:spTree>
    <p:extLst>
      <p:ext uri="{BB962C8B-B14F-4D97-AF65-F5344CB8AC3E}">
        <p14:creationId xmlns:p14="http://schemas.microsoft.com/office/powerpoint/2010/main" val="186546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پژوهشگران اغلب اعتبار «ساخت» را مورد تاکید قرار می دهند. دو تن از پژوهشگران متذکر می شوند </a:t>
            </a:r>
            <a:r>
              <a:rPr lang="fa-IR" b="1" smtClean="0">
                <a:solidFill>
                  <a:srgbClr val="FF0000"/>
                </a:solidFill>
                <a:cs typeface="B Nazanin" panose="00000400000000000000" pitchFamily="2" charset="-78"/>
              </a:rPr>
              <a:t>بدیهی است که : «تعریف واحدی  برای تمام ساخت هایی که درباره آنها می خواهیم قضیه ای را به اثبات رسانیم» وجود ندارد</a:t>
            </a:r>
            <a:r>
              <a:rPr lang="fa-IR" smtClean="0">
                <a:cs typeface="B Nazanin" panose="00000400000000000000" pitchFamily="2" charset="-78"/>
              </a:rPr>
              <a:t>. آنان این امر را به عنوان یک حسن تلقی کرده و بیان می دارند که «در واقع جای بسی خوشبختی است که نمی توانیم تعاریف مورد قبول اکثریت برای بیشتر ساخت ها به دست آوریم»</a:t>
            </a:r>
            <a:endParaRPr lang="fa-IR">
              <a:cs typeface="B Nazanin" panose="00000400000000000000" pitchFamily="2" charset="-78"/>
            </a:endParaRPr>
          </a:p>
        </p:txBody>
      </p:sp>
      <p:sp>
        <p:nvSpPr>
          <p:cNvPr id="4" name="Flowchart: Alternate Process 3"/>
          <p:cNvSpPr/>
          <p:nvPr/>
        </p:nvSpPr>
        <p:spPr>
          <a:xfrm>
            <a:off x="838200" y="4178105"/>
            <a:ext cx="2518117" cy="1181686"/>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اعتبار «ساخت»</a:t>
            </a:r>
            <a:endParaRPr lang="fa-IR"/>
          </a:p>
        </p:txBody>
      </p:sp>
    </p:spTree>
    <p:extLst>
      <p:ext uri="{BB962C8B-B14F-4D97-AF65-F5344CB8AC3E}">
        <p14:creationId xmlns:p14="http://schemas.microsoft.com/office/powerpoint/2010/main" val="2091637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آنان همچنین مدعی هستند که اگر ویژگی های «ساخت» ها به طور موفقیت آمیز نه تنها در بسیار از تداخلات جلوه های عملیاتی هر تعریف منفرد </a:t>
            </a:r>
            <a:r>
              <a:rPr lang="fa-IR" smtClean="0">
                <a:cs typeface="B Nazanin" panose="00000400000000000000" pitchFamily="2" charset="-78"/>
              </a:rPr>
              <a:t>از </a:t>
            </a:r>
            <a:r>
              <a:rPr lang="fa-IR">
                <a:cs typeface="B Nazanin" panose="00000400000000000000" pitchFamily="2" charset="-78"/>
              </a:rPr>
              <a:t>«ساخت» بلکه در بیان تعاریف فراوان متداخل از همان «</a:t>
            </a:r>
            <a:r>
              <a:rPr lang="fa-IR">
                <a:solidFill>
                  <a:srgbClr val="FF0000"/>
                </a:solidFill>
                <a:cs typeface="B Nazanin" panose="00000400000000000000" pitchFamily="2" charset="-78"/>
              </a:rPr>
              <a:t>ساخت</a:t>
            </a:r>
            <a:r>
              <a:rPr lang="fa-IR">
                <a:cs typeface="B Nazanin" panose="00000400000000000000" pitchFamily="2" charset="-78"/>
              </a:rPr>
              <a:t>» نیز آزمون شوند، از اعتبار بیشتری برخوردار </a:t>
            </a:r>
            <a:r>
              <a:rPr lang="fa-IR" smtClean="0">
                <a:cs typeface="B Nazanin" panose="00000400000000000000" pitchFamily="2" charset="-78"/>
              </a:rPr>
              <a:t>خواهند </a:t>
            </a:r>
            <a:r>
              <a:rPr lang="fa-IR">
                <a:cs typeface="B Nazanin" panose="00000400000000000000" pitchFamily="2" charset="-78"/>
              </a:rPr>
              <a:t>بود (کوک و کمپبل، 1979، </a:t>
            </a:r>
            <a:r>
              <a:rPr lang="fa-IR" smtClean="0">
                <a:cs typeface="B Nazanin" panose="00000400000000000000" pitchFamily="2" charset="-78"/>
              </a:rPr>
              <a:t>ص 62و </a:t>
            </a:r>
            <a:r>
              <a:rPr lang="fa-IR">
                <a:cs typeface="B Nazanin" panose="00000400000000000000" pitchFamily="2" charset="-78"/>
              </a:rPr>
              <a:t>63) این یک ادعای عجیبی است که می تواند منشا صدمه اساسی باشد. برای هر علمی که چنین ابهامی را در </a:t>
            </a:r>
            <a:r>
              <a:rPr lang="fa-IR" smtClean="0">
                <a:cs typeface="B Nazanin" panose="00000400000000000000" pitchFamily="2" charset="-78"/>
              </a:rPr>
              <a:t>شالوده </a:t>
            </a:r>
            <a:r>
              <a:rPr lang="fa-IR">
                <a:cs typeface="B Nazanin" panose="00000400000000000000" pitchFamily="2" charset="-78"/>
              </a:rPr>
              <a:t>های اساسی خودتحمل و تایید کند بسیار عجیب و غریب خواهد بود. </a:t>
            </a:r>
          </a:p>
          <a:p>
            <a:endParaRPr lang="fa-IR"/>
          </a:p>
        </p:txBody>
      </p:sp>
    </p:spTree>
    <p:extLst>
      <p:ext uri="{BB962C8B-B14F-4D97-AF65-F5344CB8AC3E}">
        <p14:creationId xmlns:p14="http://schemas.microsoft.com/office/powerpoint/2010/main" val="134207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«ساخت های فراگیر</a:t>
            </a:r>
            <a:r>
              <a:rPr lang="fa-IR" b="1" smtClean="0">
                <a:solidFill>
                  <a:srgbClr val="FF0000"/>
                </a:solidFill>
                <a:cs typeface="B Nazanin" panose="00000400000000000000" pitchFamily="2" charset="-78"/>
              </a:rPr>
              <a:t>»</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دو پژوهشگر دیگر موضوع «</a:t>
            </a:r>
            <a:r>
              <a:rPr lang="fa-IR" smtClean="0">
                <a:solidFill>
                  <a:srgbClr val="FF0000"/>
                </a:solidFill>
                <a:cs typeface="B Nazanin" panose="00000400000000000000" pitchFamily="2" charset="-78"/>
              </a:rPr>
              <a:t>ساخت ها</a:t>
            </a:r>
            <a:r>
              <a:rPr lang="fa-IR" smtClean="0">
                <a:cs typeface="B Nazanin" panose="00000400000000000000" pitchFamily="2" charset="-78"/>
              </a:rPr>
              <a:t>» را در مقاله ای تحت عنوان «</a:t>
            </a:r>
            <a:r>
              <a:rPr lang="fa-IR" smtClean="0">
                <a:solidFill>
                  <a:srgbClr val="FF0000"/>
                </a:solidFill>
                <a:cs typeface="B Nazanin" panose="00000400000000000000" pitchFamily="2" charset="-78"/>
              </a:rPr>
              <a:t>علم سازمان</a:t>
            </a:r>
            <a:r>
              <a:rPr lang="fa-IR" smtClean="0">
                <a:cs typeface="B Nazanin" panose="00000400000000000000" pitchFamily="2" charset="-78"/>
              </a:rPr>
              <a:t>» به ساخت» های فراگیر و چرخه حیات آنها گسترش داده اند. آنان «ساخت های فراگیر را به عنوان «مفهوم یا فکر گسترده ای که آزادانه برای در برگرفتن و به حساب آوردن مجموعه ای از پدیده های گوناگون» ایجاد می شوند، تعریف کرده اند. «ساخت» های فراگیری که در رفتار سازمانی به کار می روند شامل مواردی نظیر: اثربخشی سازمانی، یادگیری، عملکرد،  راهبرد، فرهنگ و مانند آن می گردد. اجماع نظر درباره چگونگی عملیاتی کردن یک ساخت فراگیر به ندرت حاصل می شود (هیرش و لوین، 1999، ص 200)</a:t>
            </a:r>
            <a:endParaRPr lang="fa-IR">
              <a:cs typeface="B Nazanin" panose="00000400000000000000" pitchFamily="2" charset="-78"/>
            </a:endParaRPr>
          </a:p>
        </p:txBody>
      </p:sp>
    </p:spTree>
    <p:extLst>
      <p:ext uri="{BB962C8B-B14F-4D97-AF65-F5344CB8AC3E}">
        <p14:creationId xmlns:p14="http://schemas.microsoft.com/office/powerpoint/2010/main" val="39686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آنان چرخه حیات طبیعی را که با پدیدار شدن یک واقعه مهیج آغاز شده و به سوی چالش اعتبار یافتن پیش می رود برای «ساخت» های فراگیر ارائه </a:t>
            </a:r>
            <a:r>
              <a:rPr lang="fa-IR" smtClean="0">
                <a:cs typeface="B Nazanin" panose="00000400000000000000" pitchFamily="2" charset="-78"/>
              </a:rPr>
              <a:t>می </a:t>
            </a:r>
            <a:r>
              <a:rPr lang="fa-IR">
                <a:cs typeface="B Nazanin" panose="00000400000000000000" pitchFamily="2" charset="-78"/>
              </a:rPr>
              <a:t>دهند. مرحله </a:t>
            </a:r>
            <a:r>
              <a:rPr lang="fa-IR">
                <a:solidFill>
                  <a:srgbClr val="FF0000"/>
                </a:solidFill>
                <a:cs typeface="B Nazanin" panose="00000400000000000000" pitchFamily="2" charset="-78"/>
              </a:rPr>
              <a:t>دوم</a:t>
            </a:r>
            <a:r>
              <a:rPr lang="fa-IR">
                <a:cs typeface="B Nazanin" panose="00000400000000000000" pitchFamily="2" charset="-78"/>
              </a:rPr>
              <a:t> چالش اعتبار، با مسائل  ناشی از «داده» ها، معانی متنوع «ساخت» ها و نتایج ناپایدار سر و کار دارد. مرحله </a:t>
            </a:r>
            <a:r>
              <a:rPr lang="fa-IR">
                <a:solidFill>
                  <a:srgbClr val="FF0000"/>
                </a:solidFill>
                <a:cs typeface="B Nazanin" panose="00000400000000000000" pitchFamily="2" charset="-78"/>
              </a:rPr>
              <a:t>سوم</a:t>
            </a:r>
            <a:r>
              <a:rPr lang="fa-IR">
                <a:cs typeface="B Nazanin" panose="00000400000000000000" pitchFamily="2" charset="-78"/>
              </a:rPr>
              <a:t> نوع شناسی هایی را پیش می کشد که برای شفاف سازی مرحله چالش اعتبار  پیشنهاد می شوند. اما منظم و مرتب کردن ساختی که ذاتا ابهام آمیز است به مرحله </a:t>
            </a:r>
            <a:r>
              <a:rPr lang="fa-IR">
                <a:solidFill>
                  <a:srgbClr val="FF0000"/>
                </a:solidFill>
                <a:cs typeface="B Nazanin" panose="00000400000000000000" pitchFamily="2" charset="-78"/>
              </a:rPr>
              <a:t>چهارم</a:t>
            </a:r>
            <a:r>
              <a:rPr lang="fa-IR">
                <a:cs typeface="B Nazanin" panose="00000400000000000000" pitchFamily="2" charset="-78"/>
              </a:rPr>
              <a:t> یعنی فروریختن «ساخت» منجر می گردد. </a:t>
            </a:r>
          </a:p>
          <a:p>
            <a:endParaRPr lang="fa-IR"/>
          </a:p>
        </p:txBody>
      </p:sp>
    </p:spTree>
    <p:extLst>
      <p:ext uri="{BB962C8B-B14F-4D97-AF65-F5344CB8AC3E}">
        <p14:creationId xmlns:p14="http://schemas.microsoft.com/office/powerpoint/2010/main" val="3202151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هنگامی فرو ریختن «ساخت» ممکن است رخ دهد که طرفین بحث بر «عدم توافق» به توافق رسند. به هر حال به ندرت می توان «ساختی» را نام برد که هنوز مورد استفاده نباشد ویژگی جالب «ساخت» های فراگیر این است که عدم دقیق بودن آنها مانع از میان رفتن آنها توسط «داده» ها یا مباحثه می شود. ابهام را همیشه می توان تعبیر و تفسیر مجدد کرد و با زیرکی به کار برد، به ویژه هنگامی که متغیرهای به کار رفته برای آزمون آنها به نوبه خود «ساخت» باشند. </a:t>
            </a:r>
            <a:endParaRPr lang="fa-IR">
              <a:cs typeface="B Nazanin" panose="00000400000000000000" pitchFamily="2" charset="-78"/>
            </a:endParaRPr>
          </a:p>
        </p:txBody>
      </p:sp>
      <p:sp>
        <p:nvSpPr>
          <p:cNvPr id="4" name="Flowchart: Alternate Process 3"/>
          <p:cNvSpPr/>
          <p:nvPr/>
        </p:nvSpPr>
        <p:spPr>
          <a:xfrm>
            <a:off x="1364566" y="4332849"/>
            <a:ext cx="2771336" cy="1181686"/>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تعبیر و تفسیر مجدد</a:t>
            </a:r>
            <a:endParaRPr lang="fa-IR"/>
          </a:p>
        </p:txBody>
      </p:sp>
    </p:spTree>
    <p:extLst>
      <p:ext uri="{BB962C8B-B14F-4D97-AF65-F5344CB8AC3E}">
        <p14:creationId xmlns:p14="http://schemas.microsoft.com/office/powerpoint/2010/main" val="157922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این رو «ساخت» ها شبیه صخره درون آبگیر یا جزیره نمای محصوری است که با به هم پیوستن و اتحاد به رشد خود ادامه می دهد. ستاره های دریایی باید باشند تا در آغل نشخوار کنند و توده های ساخت ها را از میان بردارند. </a:t>
            </a:r>
            <a:endParaRPr lang="fa-IR">
              <a:cs typeface="B Nazanin" panose="00000400000000000000" pitchFamily="2" charset="-78"/>
            </a:endParaRPr>
          </a:p>
        </p:txBody>
      </p:sp>
    </p:spTree>
    <p:extLst>
      <p:ext uri="{BB962C8B-B14F-4D97-AF65-F5344CB8AC3E}">
        <p14:creationId xmlns:p14="http://schemas.microsoft.com/office/powerpoint/2010/main" val="1217677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صاحب نظران که در زمینه نوع متداول «مدل انحراف معیار» ویژه کاربرد «ساخت» ها سخن می گوید به جمع بندی منفی ذیل می رسد:</a:t>
            </a:r>
          </a:p>
          <a:p>
            <a:pPr algn="just"/>
            <a:r>
              <a:rPr lang="fa-IR" smtClean="0">
                <a:cs typeface="B Nazanin" panose="00000400000000000000" pitchFamily="2" charset="-78"/>
              </a:rPr>
              <a:t>1- بی ثباتی عامل درون بسیاری از کارهای پژوهشی قرار دارد. با کمال تاسف ار پساخ به همان نوع پرسش ها و با همان روش ها ادامه یابد پنجاه سال دیگر نیز بی ثباتی عامل در ان قرار خواهد داشت و فقط جم آن دو برابر خواهد شد. </a:t>
            </a:r>
          </a:p>
        </p:txBody>
      </p:sp>
    </p:spTree>
    <p:extLst>
      <p:ext uri="{BB962C8B-B14F-4D97-AF65-F5344CB8AC3E}">
        <p14:creationId xmlns:p14="http://schemas.microsoft.com/office/powerpoint/2010/main" val="249596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2- انسان در مواجهه با پیچیدگی با استفاده از روش انباشته کردن کارهای پژوهشی احتمالا به نظریه ای دست نخواهد یافت. پیچیدگی </a:t>
            </a:r>
            <a:r>
              <a:rPr lang="fa-IR" smtClean="0">
                <a:cs typeface="B Nazanin" panose="00000400000000000000" pitchFamily="2" charset="-78"/>
              </a:rPr>
              <a:t>در </a:t>
            </a:r>
            <a:r>
              <a:rPr lang="fa-IR">
                <a:cs typeface="B Nazanin" panose="00000400000000000000" pitchFamily="2" charset="-78"/>
              </a:rPr>
              <a:t>علوم اجتماعی را نمی توان با چماق انبوهی از پژوهش های جدید و دارای متغیرهای مستقل تازه به تسلیم وا داشت بلکه با  مقابله مدبرانه می توان ان را از سر راه بر داشت(مهر، 1982، ص 212)</a:t>
            </a:r>
          </a:p>
          <a:p>
            <a:endParaRPr lang="fa-IR"/>
          </a:p>
        </p:txBody>
      </p:sp>
      <p:sp>
        <p:nvSpPr>
          <p:cNvPr id="4" name="Flowchart: Alternate Process 3"/>
          <p:cNvSpPr/>
          <p:nvPr/>
        </p:nvSpPr>
        <p:spPr>
          <a:xfrm>
            <a:off x="838200" y="4107766"/>
            <a:ext cx="3446585" cy="1322363"/>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 روش انباشته کردن کارهای پژوهشی </a:t>
            </a:r>
            <a:endParaRPr lang="fa-IR"/>
          </a:p>
        </p:txBody>
      </p:sp>
    </p:spTree>
    <p:extLst>
      <p:ext uri="{BB962C8B-B14F-4D97-AF65-F5344CB8AC3E}">
        <p14:creationId xmlns:p14="http://schemas.microsoft.com/office/powerpoint/2010/main" val="289815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4800" smtClean="0">
                <a:solidFill>
                  <a:srgbClr val="FF0000"/>
                </a:solidFill>
                <a:cs typeface="B Nazanin" panose="00000400000000000000" pitchFamily="2" charset="-78"/>
              </a:rPr>
              <a:t>چکیده</a:t>
            </a:r>
            <a:endParaRPr lang="fa-IR" sz="48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«ساخت» مفهومی است که به صورت ارادی و آگاهانه برای هدف علمی خاص ابداع یا انتخاب می شود «</a:t>
            </a:r>
            <a:r>
              <a:rPr lang="fa-IR" smtClean="0">
                <a:solidFill>
                  <a:srgbClr val="FF0000"/>
                </a:solidFill>
                <a:cs typeface="B Nazanin" panose="00000400000000000000" pitchFamily="2" charset="-78"/>
              </a:rPr>
              <a:t>ساخت</a:t>
            </a:r>
            <a:r>
              <a:rPr lang="fa-IR" smtClean="0">
                <a:cs typeface="B Nazanin" panose="00000400000000000000" pitchFamily="2" charset="-78"/>
              </a:rPr>
              <a:t>» ها نقش اساسی در ساختن نظریه های علمی دارند. یک مانع بزرگ برای دستیابی به سازگاری مطلوب میان خبرگی در پردازش داده ها با خبرگی مورد نیاز کاربرد، نقش غالب «</a:t>
            </a:r>
            <a:r>
              <a:rPr lang="fa-IR" smtClean="0">
                <a:solidFill>
                  <a:srgbClr val="FF0000"/>
                </a:solidFill>
                <a:cs typeface="B Nazanin" panose="00000400000000000000" pitchFamily="2" charset="-78"/>
              </a:rPr>
              <a:t>ساخت</a:t>
            </a:r>
            <a:r>
              <a:rPr lang="fa-IR" smtClean="0">
                <a:cs typeface="B Nazanin" panose="00000400000000000000" pitchFamily="2" charset="-78"/>
              </a:rPr>
              <a:t>» ها در پژوهش های مدیریتی است. «</a:t>
            </a:r>
            <a:r>
              <a:rPr lang="fa-IR" smtClean="0">
                <a:solidFill>
                  <a:srgbClr val="FF0000"/>
                </a:solidFill>
                <a:cs typeface="B Nazanin" panose="00000400000000000000" pitchFamily="2" charset="-78"/>
              </a:rPr>
              <a:t>ساخت</a:t>
            </a:r>
            <a:r>
              <a:rPr lang="fa-IR" smtClean="0">
                <a:cs typeface="B Nazanin" panose="00000400000000000000" pitchFamily="2" charset="-78"/>
              </a:rPr>
              <a:t>» های نامناسب می توانند گنجکاوی پژوهشگران را محدود ساخته و موجب شکل گرفتن نامناسب نظریه و تربیت نادرست نیروها شوند. </a:t>
            </a:r>
            <a:endParaRPr lang="fa-IR">
              <a:cs typeface="B Nazanin" panose="00000400000000000000" pitchFamily="2" charset="-78"/>
            </a:endParaRPr>
          </a:p>
        </p:txBody>
      </p:sp>
    </p:spTree>
    <p:extLst>
      <p:ext uri="{BB962C8B-B14F-4D97-AF65-F5344CB8AC3E}">
        <p14:creationId xmlns:p14="http://schemas.microsoft.com/office/powerpoint/2010/main" val="2002581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برای شناخت «س</a:t>
            </a:r>
            <a:r>
              <a:rPr lang="fa-IR" smtClean="0">
                <a:solidFill>
                  <a:srgbClr val="FF0000"/>
                </a:solidFill>
                <a:cs typeface="B Nazanin" panose="00000400000000000000" pitchFamily="2" charset="-78"/>
              </a:rPr>
              <a:t>اخت</a:t>
            </a:r>
            <a:r>
              <a:rPr lang="fa-IR" smtClean="0">
                <a:cs typeface="B Nazanin" panose="00000400000000000000" pitchFamily="2" charset="-78"/>
              </a:rPr>
              <a:t>» های گوناگونی که رفتار سازمانی را تشریح می کنند باید «ساخت های فراگیر را به چالش کشید. استفاده از مدل های انحراف معیار و روش های استاندارد آماری اجازه رشد و انباشتگی به «ساخت» های ابطال ناپذیر می دهد. </a:t>
            </a:r>
            <a:endParaRPr lang="fa-IR">
              <a:cs typeface="B Nazanin" panose="00000400000000000000" pitchFamily="2" charset="-78"/>
            </a:endParaRPr>
          </a:p>
        </p:txBody>
      </p:sp>
      <p:sp>
        <p:nvSpPr>
          <p:cNvPr id="4" name="Flowchart: Alternate Process 3"/>
          <p:cNvSpPr/>
          <p:nvPr/>
        </p:nvSpPr>
        <p:spPr>
          <a:xfrm>
            <a:off x="1223889" y="4192172"/>
            <a:ext cx="2644726" cy="1139483"/>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مدل های انحراف معیار</a:t>
            </a:r>
            <a:endParaRPr lang="fa-IR"/>
          </a:p>
        </p:txBody>
      </p:sp>
      <p:sp>
        <p:nvSpPr>
          <p:cNvPr id="5" name="Flowchart: Process 4"/>
          <p:cNvSpPr/>
          <p:nvPr/>
        </p:nvSpPr>
        <p:spPr>
          <a:xfrm>
            <a:off x="7160455" y="4192171"/>
            <a:ext cx="2630658"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روش های استاندارد آماری</a:t>
            </a:r>
            <a:endParaRPr lang="fa-IR"/>
          </a:p>
        </p:txBody>
      </p:sp>
    </p:spTree>
    <p:extLst>
      <p:ext uri="{BB962C8B-B14F-4D97-AF65-F5344CB8AC3E}">
        <p14:creationId xmlns:p14="http://schemas.microsoft.com/office/powerpoint/2010/main" val="4111030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پژوهشگران بر این باور است که با استفاده از نظریه های «فراگردی/ نظری» می توان توصیفات ضعیف را آزمون کرد و آن ها را به نفع توصیفات قویتر حدف نمود تا نظریه ها بهبود یابند (مک کنزی، 2000، ص 110)</a:t>
            </a:r>
          </a:p>
          <a:p>
            <a:pPr algn="just"/>
            <a:endParaRPr lang="fa-IR">
              <a:cs typeface="B Nazanin" panose="00000400000000000000" pitchFamily="2" charset="-78"/>
            </a:endParaRPr>
          </a:p>
        </p:txBody>
      </p:sp>
      <p:sp>
        <p:nvSpPr>
          <p:cNvPr id="4" name="Flowchart: Connector 3"/>
          <p:cNvSpPr/>
          <p:nvPr/>
        </p:nvSpPr>
        <p:spPr>
          <a:xfrm>
            <a:off x="838200" y="3587262"/>
            <a:ext cx="1983545" cy="1448972"/>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توصیفات ضعیف</a:t>
            </a:r>
            <a:endParaRPr lang="fa-IR"/>
          </a:p>
        </p:txBody>
      </p:sp>
    </p:spTree>
    <p:extLst>
      <p:ext uri="{BB962C8B-B14F-4D97-AF65-F5344CB8AC3E}">
        <p14:creationId xmlns:p14="http://schemas.microsoft.com/office/powerpoint/2010/main" val="3697197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اگر حاصل تشویق و دفاع از «ساخت» ها فقط مجاز دانستن افراد بیشتر برای چاپ مطالعات بی ربط و نادرست بیشتری باشد باید ضرر از دست رفتن کارایی و فرصت ها را تحمل کنیم. با در نظر گرفتن «ساخت» فئودالیسم (بزرگ مالکی)، موضوعی که به نظر می رسد سال ها است از عناوین معمول در علوم سازمان حذف شده باشد این گفته که «ساخت» ها می توانند ظالمان عمل نمایند یک قضاوت بیش از حد تند به نظر نخواهد رسید. </a:t>
            </a:r>
            <a:endParaRPr lang="fa-IR">
              <a:cs typeface="B Nazanin" panose="00000400000000000000" pitchFamily="2" charset="-78"/>
            </a:endParaRPr>
          </a:p>
        </p:txBody>
      </p:sp>
      <p:sp>
        <p:nvSpPr>
          <p:cNvPr id="4" name="Flowchart: Off-page Connector 3"/>
          <p:cNvSpPr/>
          <p:nvPr/>
        </p:nvSpPr>
        <p:spPr>
          <a:xfrm>
            <a:off x="838200" y="4001294"/>
            <a:ext cx="1969477" cy="1519311"/>
          </a:xfrm>
          <a:prstGeom prst="flowChartOffpage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 فئودالیسم </a:t>
            </a:r>
            <a:endParaRPr lang="fa-IR"/>
          </a:p>
        </p:txBody>
      </p:sp>
    </p:spTree>
    <p:extLst>
      <p:ext uri="{BB962C8B-B14F-4D97-AF65-F5344CB8AC3E}">
        <p14:creationId xmlns:p14="http://schemas.microsoft.com/office/powerpoint/2010/main" val="2186535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فئودالیسم</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دوره ای از تاریخ اروپا که به قرون وسطای اصلی شهرت یافته (1100-1300 میلادی) و به طور معمول از آن به عنوان نظام فئودالی یاد می کنند. فئودالیسم واژه ای است که تاریخ نویسان قرن هفدهم میلادی برای توصیف یک «ساخت» خاص اجتماعی ابداع کرده اند و برای عطف به قرون وسطای اصلی به کار گرفته شد. فئودالیسم از آغاز برای توصیف رابطه ای خاص که «بزرگ مالکی» نامیده می شود تعریف گردید. </a:t>
            </a:r>
            <a:endParaRPr lang="fa-IR">
              <a:cs typeface="B Nazanin" panose="00000400000000000000" pitchFamily="2" charset="-78"/>
            </a:endParaRPr>
          </a:p>
        </p:txBody>
      </p:sp>
    </p:spTree>
    <p:extLst>
      <p:ext uri="{BB962C8B-B14F-4D97-AF65-F5344CB8AC3E}">
        <p14:creationId xmlns:p14="http://schemas.microsoft.com/office/powerpoint/2010/main" val="3372060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بزرگ مالکی یعنی این که رعیت زمین، ملک یا دارایی ارباب را برای تمام عمر در اختیار خود می گرفت و در ازای آن از ارباب حمایت می کرد و نسبت به او وفادار می ماند. </a:t>
            </a:r>
            <a:r>
              <a:rPr lang="fa-IR" smtClean="0">
                <a:cs typeface="B Nazanin" panose="00000400000000000000" pitchFamily="2" charset="-78"/>
              </a:rPr>
              <a:t>بزرگ </a:t>
            </a:r>
            <a:r>
              <a:rPr lang="fa-IR">
                <a:cs typeface="B Nazanin" panose="00000400000000000000" pitchFamily="2" charset="-78"/>
              </a:rPr>
              <a:t>مالکی فقط شامل رعیت ها می شد نه توده ی عظیم مردم جامعه. در قرن یازدهم برای بهبود روابط میان ارباب و رعیت که ائتلاف مبتنی بر سوگند وفاداری نسبت به یکدیگر می خوردند.</a:t>
            </a:r>
          </a:p>
          <a:p>
            <a:endParaRPr lang="fa-IR"/>
          </a:p>
        </p:txBody>
      </p:sp>
    </p:spTree>
    <p:extLst>
      <p:ext uri="{BB962C8B-B14F-4D97-AF65-F5344CB8AC3E}">
        <p14:creationId xmlns:p14="http://schemas.microsoft.com/office/powerpoint/2010/main" val="3162622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اعطای دارایی به رعایا متدوال شد، این ترتیبات بزرگ مالکی نوعی توسعه به شمار می آمد و در قرن دوازدهم ائتلاف میان ارباب و رعیت بر پایه واگذاری دارایی از جانب ارباب به رعیت به طور روز افزونی به صورت استاندارد درامد (بوخارد، 1998، ص 35)</a:t>
            </a:r>
            <a:endParaRPr lang="fa-IR">
              <a:cs typeface="B Nazanin" panose="00000400000000000000" pitchFamily="2" charset="-78"/>
            </a:endParaRPr>
          </a:p>
        </p:txBody>
      </p:sp>
      <p:sp>
        <p:nvSpPr>
          <p:cNvPr id="4" name="Flowchart: Alternate Process 3"/>
          <p:cNvSpPr/>
          <p:nvPr/>
        </p:nvSpPr>
        <p:spPr>
          <a:xfrm>
            <a:off x="838200" y="3643532"/>
            <a:ext cx="3896751" cy="1561514"/>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بر پایه واگذاری دارایی از جانب ارباب به رعیت</a:t>
            </a:r>
            <a:endParaRPr lang="fa-IR"/>
          </a:p>
        </p:txBody>
      </p:sp>
    </p:spTree>
    <p:extLst>
      <p:ext uri="{BB962C8B-B14F-4D97-AF65-F5344CB8AC3E}">
        <p14:creationId xmlns:p14="http://schemas.microsoft.com/office/powerpoint/2010/main" val="3824490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سه قرن مزبور مفهوم اصلی بزرگ مالکی گسترش و عمومیت یافت. بزرگ مالکی به صورت یک «ایسم-</a:t>
            </a:r>
            <a:r>
              <a:rPr lang="en-US" smtClean="0">
                <a:cs typeface="B Nazanin" panose="00000400000000000000" pitchFamily="2" charset="-78"/>
              </a:rPr>
              <a:t>ISM</a:t>
            </a:r>
            <a:r>
              <a:rPr lang="fa-IR" smtClean="0">
                <a:cs typeface="B Nazanin" panose="00000400000000000000" pitchFamily="2" charset="-78"/>
              </a:rPr>
              <a:t>» درآمد. واژه فئودالیسم بار معنایی بی شماری پیدا کرد. واژه فئودالیسم را دانشمندان و مطبوعات مشهور به طرق بسیار متفاوتی به کار می بردند. بسیاری از آن معانی انحصاری و حتی متناقض – به گونه فئودالیسم و تاریخ نویسان اروپای قرن وسطی به رشته تحریر درآورده و پیشنهاد می کند که واژه فئودالیسم از بحث های عالمانه حذف گردد. زیرا این واژه کاملا از معنی اصلی خود تهی شده است. </a:t>
            </a:r>
            <a:r>
              <a:rPr lang="fa-IR" b="1" smtClean="0">
                <a:solidFill>
                  <a:srgbClr val="FF0000"/>
                </a:solidFill>
                <a:cs typeface="B Nazanin" panose="00000400000000000000" pitchFamily="2" charset="-78"/>
              </a:rPr>
              <a:t>در واقع معنی «ساخت» فئودالیسم به بسیاری از معانی متضاد قلب و تحریف شده است </a:t>
            </a:r>
            <a:r>
              <a:rPr lang="fa-IR" smtClean="0">
                <a:cs typeface="B Nazanin" panose="00000400000000000000" pitchFamily="2" charset="-78"/>
              </a:rPr>
              <a:t>(برون، 1974، 1070) این پیشنهاد مورد پذیرش دیگران نیز قرار می گیرد</a:t>
            </a:r>
            <a:endParaRPr lang="fa-IR">
              <a:cs typeface="B Nazanin" panose="00000400000000000000" pitchFamily="2" charset="-78"/>
            </a:endParaRPr>
          </a:p>
        </p:txBody>
      </p:sp>
    </p:spTree>
    <p:extLst>
      <p:ext uri="{BB962C8B-B14F-4D97-AF65-F5344CB8AC3E}">
        <p14:creationId xmlns:p14="http://schemas.microsoft.com/office/powerpoint/2010/main" val="696193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معانی همراه ساخت اصلی ترتیبات بزرگ مالکی میان رعایای هم مشرب عبارتند از فئودالیسم به معنی متروک شده، از رده خارج شده، بنیان برقراری مزایای خاص، استثمار اقتصادی رعایا، نوعی بردگی، استثمار کارگران شهرنشین تحت حکومت سرمایه داری، نوعی سازمان سیاسی، یک مدار، استثمار اقتصادی، نوعی نهاد اجتماعی، امتیازات قانونی خاص</a:t>
            </a:r>
            <a:r>
              <a:rPr lang="fa-IR" smtClean="0"/>
              <a:t>. </a:t>
            </a:r>
            <a:endParaRPr lang="fa-IR"/>
          </a:p>
        </p:txBody>
      </p:sp>
      <p:sp>
        <p:nvSpPr>
          <p:cNvPr id="4" name="Flowchart: Alternate Process 3"/>
          <p:cNvSpPr/>
          <p:nvPr/>
        </p:nvSpPr>
        <p:spPr>
          <a:xfrm>
            <a:off x="838200" y="4001294"/>
            <a:ext cx="2574387" cy="1097280"/>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ترتیبات بزرگ مالکی</a:t>
            </a:r>
            <a:endParaRPr lang="fa-IR"/>
          </a:p>
        </p:txBody>
      </p:sp>
    </p:spTree>
    <p:extLst>
      <p:ext uri="{BB962C8B-B14F-4D97-AF65-F5344CB8AC3E}">
        <p14:creationId xmlns:p14="http://schemas.microsoft.com/office/powerpoint/2010/main" val="1653281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واژه هایی نظیر فرهنگ، کار، ساختار، هدف، به هم وابستگی، مخاطره و سازمان نیز مشابه فئودالیسم تغییر در معنی پیدا کرده اند. برای مثال گروهی از پژوهشگران 249 شاخص کار را مورد بازنگری قرار داده اند (کوک و دیگران، 1981، 19) برخی از پژو</a:t>
            </a:r>
            <a:r>
              <a:rPr lang="fa-IR">
                <a:cs typeface="B Nazanin" panose="00000400000000000000" pitchFamily="2" charset="-78"/>
              </a:rPr>
              <a:t>ه</a:t>
            </a:r>
            <a:r>
              <a:rPr lang="fa-IR" smtClean="0">
                <a:cs typeface="B Nazanin" panose="00000400000000000000" pitchFamily="2" charset="-78"/>
              </a:rPr>
              <a:t>شگران کوشیده اند معنی کار سازمانی را تشریح کنند. ولی در ریگ های روان مفهومی گرفتار شدند (بریف و نورد، 1990، 154) بدون در نظر گرفتن این امر ما به تعاریف متضاد می پردازیم، همان گونه که تاریخ نویسان به دلایل مفید بودن و غیر قابل چشم پوشی بودن واژه فئودالیسم به ان می پردازند. </a:t>
            </a:r>
            <a:endParaRPr lang="fa-IR">
              <a:cs typeface="B Nazanin" panose="00000400000000000000" pitchFamily="2" charset="-78"/>
            </a:endParaRPr>
          </a:p>
        </p:txBody>
      </p:sp>
      <p:sp>
        <p:nvSpPr>
          <p:cNvPr id="4" name="Flowchart: Alternate Process 3"/>
          <p:cNvSpPr/>
          <p:nvPr/>
        </p:nvSpPr>
        <p:spPr>
          <a:xfrm>
            <a:off x="838200" y="4501661"/>
            <a:ext cx="2729132" cy="1153551"/>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ریگ های روان مفهومی</a:t>
            </a:r>
            <a:endParaRPr lang="fa-IR"/>
          </a:p>
        </p:txBody>
      </p:sp>
    </p:spTree>
    <p:extLst>
      <p:ext uri="{BB962C8B-B14F-4D97-AF65-F5344CB8AC3E}">
        <p14:creationId xmlns:p14="http://schemas.microsoft.com/office/powerpoint/2010/main" val="620251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پژوهشگران مدعی است «</a:t>
            </a:r>
            <a:r>
              <a:rPr lang="fa-IR" smtClean="0">
                <a:solidFill>
                  <a:srgbClr val="FF0000"/>
                </a:solidFill>
                <a:cs typeface="B Nazanin" panose="00000400000000000000" pitchFamily="2" charset="-78"/>
              </a:rPr>
              <a:t>تا آنجا که به تربیت مربوط می شود</a:t>
            </a:r>
            <a:r>
              <a:rPr lang="fa-IR" smtClean="0">
                <a:cs typeface="B Nazanin" panose="00000400000000000000" pitchFamily="2" charset="-78"/>
              </a:rPr>
              <a:t>» دانشجویان باید بدون شک از رهیافتی که به ناچار برداشت تضمین نشده ای از وحدت و انتظام ارائه می دهد و به طور ناروا به خاطر ریشه شناسی واژه، اهمیت بزرگ مالکی را مورد تاکید قرار می دهد منع شوند(برون، 1974، ص 1078) وی بر این باور تاکید دارد که با ارائه مدلی مجرد و تاکید زیاد بر کاربردی بودن و شمول عام دادن به ان تنها وفادارترین افراد انگیزه خواهند یافت که از افراد و گروه هایی که در پشت این موضوع ها کمین کرده اند پیروی کنند(برون، 1974، ص 1078)</a:t>
            </a:r>
            <a:endParaRPr lang="fa-IR">
              <a:cs typeface="B Nazanin" panose="00000400000000000000" pitchFamily="2" charset="-78"/>
            </a:endParaRPr>
          </a:p>
        </p:txBody>
      </p:sp>
      <p:sp>
        <p:nvSpPr>
          <p:cNvPr id="4" name="Flowchart: Process 3"/>
          <p:cNvSpPr/>
          <p:nvPr/>
        </p:nvSpPr>
        <p:spPr>
          <a:xfrm>
            <a:off x="1139483" y="4501662"/>
            <a:ext cx="3052688" cy="99880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اهمیت بزرگ مالکی</a:t>
            </a:r>
            <a:endParaRPr lang="fa-IR"/>
          </a:p>
        </p:txBody>
      </p:sp>
      <p:sp>
        <p:nvSpPr>
          <p:cNvPr id="5" name="Flowchart: Alternate Process 4"/>
          <p:cNvSpPr/>
          <p:nvPr/>
        </p:nvSpPr>
        <p:spPr>
          <a:xfrm>
            <a:off x="4604824" y="4501661"/>
            <a:ext cx="2982351" cy="99880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ریشه شناسی واژه</a:t>
            </a:r>
            <a:endParaRPr lang="fa-IR"/>
          </a:p>
        </p:txBody>
      </p:sp>
      <p:sp>
        <p:nvSpPr>
          <p:cNvPr id="6" name="Flowchart: Alternate Process 5"/>
          <p:cNvSpPr/>
          <p:nvPr/>
        </p:nvSpPr>
        <p:spPr>
          <a:xfrm>
            <a:off x="7999828" y="4501661"/>
            <a:ext cx="2987040" cy="998806"/>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chemeClr val="tx1"/>
                </a:solidFill>
                <a:cs typeface="B Nazanin" panose="00000400000000000000" pitchFamily="2" charset="-78"/>
              </a:rPr>
              <a:t>کاربردی بودن و شمول عام دادن</a:t>
            </a:r>
            <a:endParaRPr lang="fa-IR" sz="2000">
              <a:solidFill>
                <a:schemeClr val="tx1"/>
              </a:solidFill>
            </a:endParaRPr>
          </a:p>
        </p:txBody>
      </p:sp>
    </p:spTree>
    <p:extLst>
      <p:ext uri="{BB962C8B-B14F-4D97-AF65-F5344CB8AC3E}">
        <p14:creationId xmlns:p14="http://schemas.microsoft.com/office/powerpoint/2010/main" val="332849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مقاله نقش «</a:t>
            </a:r>
            <a:r>
              <a:rPr lang="fa-IR" smtClean="0">
                <a:solidFill>
                  <a:srgbClr val="FF0000"/>
                </a:solidFill>
                <a:cs typeface="B Nazanin" panose="00000400000000000000" pitchFamily="2" charset="-78"/>
              </a:rPr>
              <a:t>ساخت ها</a:t>
            </a:r>
            <a:r>
              <a:rPr lang="fa-IR" smtClean="0">
                <a:cs typeface="B Nazanin" panose="00000400000000000000" pitchFamily="2" charset="-78"/>
              </a:rPr>
              <a:t>» در پیشرفت علوم سازمان، «</a:t>
            </a:r>
            <a:r>
              <a:rPr lang="fa-IR" smtClean="0">
                <a:solidFill>
                  <a:srgbClr val="FF0000"/>
                </a:solidFill>
                <a:cs typeface="B Nazanin" panose="00000400000000000000" pitchFamily="2" charset="-78"/>
              </a:rPr>
              <a:t>ساخت های فراگیر و چرخه حیات آنها</a:t>
            </a:r>
            <a:r>
              <a:rPr lang="fa-IR" smtClean="0">
                <a:cs typeface="B Nazanin" panose="00000400000000000000" pitchFamily="2" charset="-78"/>
              </a:rPr>
              <a:t>»، چگونگی ظالمانه عمل کردن «ساخت» ها و بهترین راه اجتناب از ظلم «ساخت» ها مورد بررسی قرار داده شده است. </a:t>
            </a:r>
            <a:endParaRPr lang="fa-IR">
              <a:cs typeface="B Nazanin" panose="00000400000000000000" pitchFamily="2" charset="-78"/>
            </a:endParaRPr>
          </a:p>
        </p:txBody>
      </p:sp>
    </p:spTree>
    <p:extLst>
      <p:ext uri="{BB962C8B-B14F-4D97-AF65-F5344CB8AC3E}">
        <p14:creationId xmlns:p14="http://schemas.microsoft.com/office/powerpoint/2010/main" val="31089006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وی بیشتر خطر محدود شدن کنجکاوی را مورد بحث قرار می دهد. اساسا به کارگیری استانداردی که به طور مصنوعی ساخته شده و در آن اجزای معینی از بافت خود فاصله گرفته باشند، بیهوده است و آنهایی که کارهای جامعه قرون وسطایی را بررسی می کنند با خطر محدود کردن بصیرت خود، و چولگی دیدگاه به دلیل اشتباه در ترتیب حقیقی وقایع روبرو بوده و در نتیجه قدرت پذیرش آنان در ارتباط با داده های گوناگون تضعیف می شود مگر آنکه، خود را از پیش فرض ها و مجموعه های همراه مدل های بیش از حد ساده شده و تجربه هایی که با آنها عجین شدن و به دانشجویان خود انتقال می دهند فاصله بگیرند(برون، 1974، ص 1079) یک «ساخت» ممکن است از مفهوم مطلوب خود تهی گشته، به گونه ای که هر نویسنده ای معنی دلخواه خود را به آن نسبت دهد. </a:t>
            </a:r>
            <a:endParaRPr lang="fa-IR">
              <a:cs typeface="B Nazanin" panose="00000400000000000000" pitchFamily="2" charset="-78"/>
            </a:endParaRPr>
          </a:p>
        </p:txBody>
      </p:sp>
    </p:spTree>
    <p:extLst>
      <p:ext uri="{BB962C8B-B14F-4D97-AF65-F5344CB8AC3E}">
        <p14:creationId xmlns:p14="http://schemas.microsoft.com/office/powerpoint/2010/main" val="1600822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r>
              <a:rPr lang="fa-IR" smtClean="0">
                <a:cs typeface="B Nazanin" panose="00000400000000000000" pitchFamily="2" charset="-78"/>
              </a:rPr>
              <a:t>اثبات سودمندی به طور بارزی چرخشی است زیرا واژگان عالمانه را می توان مورد تتجدید نظر قرار داد و کاربرد متداول آن را روشن ساخت. خلاصه آنکه بسیاری از افراد هنوز مفهوم بی معنی فئودالیسم را به کار می برند. زیرا در حال حاضر به طور گسترده به کار برده می شوند. </a:t>
            </a:r>
            <a:endParaRPr lang="fa-IR" smtClean="0">
              <a:cs typeface="B Nazanin" panose="00000400000000000000" pitchFamily="2" charset="-78"/>
            </a:endParaRPr>
          </a:p>
          <a:p>
            <a:pPr algn="just"/>
            <a:r>
              <a:rPr lang="fa-IR" smtClean="0">
                <a:cs typeface="B Nazanin" panose="00000400000000000000" pitchFamily="2" charset="-78"/>
              </a:rPr>
              <a:t>واقعیتی که تجرید ناقص و مصنوعی مفهومی نظیر فئودالیسم هنوز به کار گرفته می شود نمونه ای واقعی از ظالمانه عمل کردن «ساخت» است. گذشته از این، یکی دیگر از پژوهشگران نشان می دهد که به دلیل استفاده از ساخت فئودالیسم و ناسازگاری سوابق تاریخی با آن. سوابق یا نادیده گرفته می شوند یا سوء تعبیر می گردد. </a:t>
            </a:r>
            <a:r>
              <a:rPr lang="fa-IR" b="1" smtClean="0">
                <a:solidFill>
                  <a:srgbClr val="FF0000"/>
                </a:solidFill>
                <a:cs typeface="B Nazanin" panose="00000400000000000000" pitchFamily="2" charset="-78"/>
              </a:rPr>
              <a:t>بنابراین ، یک ساخت می تواند هم به جستارگری کمک کند و هم مانع آن شود. </a:t>
            </a:r>
            <a:r>
              <a:rPr lang="fa-IR" smtClean="0">
                <a:cs typeface="B Nazanin" panose="00000400000000000000" pitchFamily="2" charset="-78"/>
              </a:rPr>
              <a:t>هنگامی که «ساخت» ابزار ساختار یافته ای را برای جمع آوری و طبقه بندی اطلاعات فراهم می آورد سودمند است. ولی هنگامی که به دلیل ناسازگاری برخی پدیده ها با آن، توجه ما را از انها منحرف می گرداند بازدارنده است (مککنزی و دیگران، 2001، ص 377)</a:t>
            </a:r>
            <a:endParaRPr lang="fa-IR">
              <a:cs typeface="B Nazanin" panose="00000400000000000000" pitchFamily="2" charset="-78"/>
            </a:endParaRPr>
          </a:p>
        </p:txBody>
      </p:sp>
    </p:spTree>
    <p:extLst>
      <p:ext uri="{BB962C8B-B14F-4D97-AF65-F5344CB8AC3E}">
        <p14:creationId xmlns:p14="http://schemas.microsoft.com/office/powerpoint/2010/main" val="1184610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داستان واژه فئودالیسم متذکر می شود که «</a:t>
            </a:r>
            <a:r>
              <a:rPr lang="fa-IR" smtClean="0">
                <a:solidFill>
                  <a:srgbClr val="FF0000"/>
                </a:solidFill>
                <a:cs typeface="B Nazanin" panose="00000400000000000000" pitchFamily="2" charset="-78"/>
              </a:rPr>
              <a:t>ساخت های ناقص و عملیاتی نشده</a:t>
            </a:r>
            <a:r>
              <a:rPr lang="fa-IR" smtClean="0">
                <a:cs typeface="B Nazanin" panose="00000400000000000000" pitchFamily="2" charset="-78"/>
              </a:rPr>
              <a:t>» ممکن است هرگز به مرحله افول ساخت در چرخه حیات خود نرسد. استفاده از مدل تعیین انحراف معیار مبتنی بر متغیرهای دارای تعریف نادقیق برای آزمون «</a:t>
            </a:r>
            <a:r>
              <a:rPr lang="fa-IR" smtClean="0">
                <a:solidFill>
                  <a:srgbClr val="FF0000"/>
                </a:solidFill>
                <a:cs typeface="B Nazanin" panose="00000400000000000000" pitchFamily="2" charset="-78"/>
              </a:rPr>
              <a:t>ساخت</a:t>
            </a:r>
            <a:r>
              <a:rPr lang="fa-IR" smtClean="0">
                <a:cs typeface="B Nazanin" panose="00000400000000000000" pitchFamily="2" charset="-78"/>
              </a:rPr>
              <a:t>» های ناقص مفهوم پردازی شده، مانع آزمون حساسیت مورد نیاز هر علمی برای نمایش پیشرفت تراکمی آن در جهت یک نظریه جامع می گردد. پیشرفت هر علم افول و حذف «ساخت» را طلب می کند. (بوخارد، 1998، ص 337)</a:t>
            </a:r>
            <a:endParaRPr lang="fa-IR">
              <a:cs typeface="B Nazanin" panose="00000400000000000000" pitchFamily="2" charset="-78"/>
            </a:endParaRPr>
          </a:p>
        </p:txBody>
      </p:sp>
      <p:sp>
        <p:nvSpPr>
          <p:cNvPr id="4" name="Flowchart: Alternate Process 3"/>
          <p:cNvSpPr/>
          <p:nvPr/>
        </p:nvSpPr>
        <p:spPr>
          <a:xfrm>
            <a:off x="1364776" y="4353636"/>
            <a:ext cx="4394579" cy="1119116"/>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آزمون حساسیت مورد نیاز هر علمی</a:t>
            </a:r>
            <a:endParaRPr lang="fa-IR"/>
          </a:p>
        </p:txBody>
      </p:sp>
    </p:spTree>
    <p:extLst>
      <p:ext uri="{BB962C8B-B14F-4D97-AF65-F5344CB8AC3E}">
        <p14:creationId xmlns:p14="http://schemas.microsoft.com/office/powerpoint/2010/main" val="1204204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دانشمندان علوم سازمان آن قدر به مجموعه های «ساخت های چتر گونه عادت کرده اند، که به ندرت حضور آنها را متوجه می شوند. «ساخت» های چتر گونه  کم کم جزء جدایی ناپذیر اندیشه و سخن ما و علم متداول می گردد. تلاش فکری، کنجکاوی، استقامت و استقلال عمده ای می طلبد تا حضور ساخت ها را متوجه شده، آن ها را به چالش کشیده و حذف نماییم. </a:t>
            </a:r>
          </a:p>
          <a:p>
            <a:pPr algn="just"/>
            <a:r>
              <a:rPr lang="fa-IR" smtClean="0">
                <a:cs typeface="B Nazanin" panose="00000400000000000000" pitchFamily="2" charset="-78"/>
              </a:rPr>
              <a:t>انسان تقریبا به انتخاب دیدی مخالف نیاز دارد. دیدگاهی مبتنی بر این پیش فرض که هر وقت جامعه دانشمندان بر روی «</a:t>
            </a:r>
            <a:r>
              <a:rPr lang="fa-IR" smtClean="0">
                <a:solidFill>
                  <a:srgbClr val="FF0000"/>
                </a:solidFill>
                <a:cs typeface="B Nazanin" panose="00000400000000000000" pitchFamily="2" charset="-78"/>
              </a:rPr>
              <a:t>ساختی</a:t>
            </a:r>
            <a:r>
              <a:rPr lang="fa-IR" smtClean="0">
                <a:cs typeface="B Nazanin" panose="00000400000000000000" pitchFamily="2" charset="-78"/>
              </a:rPr>
              <a:t>» به توافق رسیدند. باید ان ساخت به نوعی معیوب باشد. آنگاه باید به یک عملیات «</a:t>
            </a:r>
            <a:r>
              <a:rPr lang="fa-IR" smtClean="0">
                <a:solidFill>
                  <a:srgbClr val="FF0000"/>
                </a:solidFill>
                <a:cs typeface="B Nazanin" panose="00000400000000000000" pitchFamily="2" charset="-78"/>
              </a:rPr>
              <a:t>جست و جو و محو</a:t>
            </a:r>
            <a:r>
              <a:rPr lang="fa-IR" smtClean="0">
                <a:cs typeface="B Nazanin" panose="00000400000000000000" pitchFamily="2" charset="-78"/>
              </a:rPr>
              <a:t>» عالمانه دست زد (مکنزی و دیگران، 2001، ص 378)</a:t>
            </a:r>
            <a:endParaRPr lang="fa-IR">
              <a:cs typeface="B Nazanin" panose="00000400000000000000" pitchFamily="2" charset="-78"/>
            </a:endParaRPr>
          </a:p>
        </p:txBody>
      </p:sp>
    </p:spTree>
    <p:extLst>
      <p:ext uri="{BB962C8B-B14F-4D97-AF65-F5344CB8AC3E}">
        <p14:creationId xmlns:p14="http://schemas.microsoft.com/office/powerpoint/2010/main" val="2116763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نتیجه گیری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همان گونه که رشته علمی ما چالش ها و فرصت های حاصل از شکل های جدید ارتباطات و پردازش اطلاعات به سرعت در حال پیدایش را درک کرده و  تلفیق می کند «ساخت» های جدید برای پرداختن به این پدیده ها، پدیدار خواهند شد. اگر بخواهیم از ظلم «ساخت» ها در امان باشیم باید آنها و حتی ساخت های مفید نظیر بوروکراسی را به چالش بکشیم. </a:t>
            </a:r>
          </a:p>
          <a:p>
            <a:endParaRPr lang="fa-IR"/>
          </a:p>
        </p:txBody>
      </p:sp>
      <p:pic>
        <p:nvPicPr>
          <p:cNvPr id="4" name="Picture 3"/>
          <p:cNvPicPr>
            <a:picLocks noChangeAspect="1"/>
          </p:cNvPicPr>
          <p:nvPr/>
        </p:nvPicPr>
        <p:blipFill>
          <a:blip r:embed="rId2"/>
          <a:stretch>
            <a:fillRect/>
          </a:stretch>
        </p:blipFill>
        <p:spPr>
          <a:xfrm>
            <a:off x="838199" y="3725080"/>
            <a:ext cx="3761935" cy="2169283"/>
          </a:xfrm>
          <a:prstGeom prst="rect">
            <a:avLst/>
          </a:prstGeom>
        </p:spPr>
      </p:pic>
    </p:spTree>
    <p:extLst>
      <p:ext uri="{BB962C8B-B14F-4D97-AF65-F5344CB8AC3E}">
        <p14:creationId xmlns:p14="http://schemas.microsoft.com/office/powerpoint/2010/main" val="2455526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پدیده های سازمانی ثابت نیستند. </a:t>
            </a:r>
            <a:r>
              <a:rPr lang="fa-IR" smtClean="0">
                <a:cs typeface="B Nazanin" panose="00000400000000000000" pitchFamily="2" charset="-78"/>
              </a:rPr>
              <a:t>ابداع ها، فن آوری های جدید و تغییر در خدمت مواردی هستند که علوم سازمانی مورد مطالعه قرار می دهد. بدین ترتیب ، انسان باید انتظار خلق «ساخت» های جدید را داشته باشد. </a:t>
            </a:r>
          </a:p>
          <a:p>
            <a:pPr algn="just"/>
            <a:r>
              <a:rPr lang="fa-IR" smtClean="0">
                <a:cs typeface="B Nazanin" panose="00000400000000000000" pitchFamily="2" charset="-78"/>
              </a:rPr>
              <a:t>«ساخت ها باید به چالش وا داشته شوند و «ساخت» های بهتر جایگزین  ساخت هایی بشوند که سودمندی آنها سرامده است. بهترین راه برای اجتناب از ظلم «ساخت» ها این است که به طور مستمر از طریق مباحثه های آزاد و صادقانه آنها را به چالش وا داریم. برخی از «ساخت» ها به عنوان موارد خاص به حیات خود ادامه خواهند داد، بسیاری از آنها را باید نادیده گرفت و «ساخت» های جدید را پیشنهاد داد و ارزیابی کرد. </a:t>
            </a:r>
            <a:endParaRPr lang="fa-IR">
              <a:cs typeface="B Nazanin" panose="00000400000000000000" pitchFamily="2" charset="-78"/>
            </a:endParaRPr>
          </a:p>
        </p:txBody>
      </p:sp>
    </p:spTree>
    <p:extLst>
      <p:ext uri="{BB962C8B-B14F-4D97-AF65-F5344CB8AC3E}">
        <p14:creationId xmlns:p14="http://schemas.microsoft.com/office/powerpoint/2010/main" val="3673082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Nazanin" panose="00000400000000000000" pitchFamily="2" charset="-78"/>
              </a:rPr>
              <a:t>واژه های کلیدی</a:t>
            </a:r>
            <a:r>
              <a:rPr lang="fa-IR" smtClean="0">
                <a:solidFill>
                  <a:srgbClr val="FF0000"/>
                </a:solidFill>
                <a:cs typeface="B Nazanin" panose="00000400000000000000" pitchFamily="2" charset="-78"/>
              </a:rPr>
              <a:t>:</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ساخت، مفهوم، ساخت فراگیر، نقش، نظریه، تربیت.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237107" y="2685170"/>
            <a:ext cx="5711598" cy="3209192"/>
          </a:xfrm>
          <a:prstGeom prst="rect">
            <a:avLst/>
          </a:prstGeom>
        </p:spPr>
      </p:pic>
    </p:spTree>
    <p:extLst>
      <p:ext uri="{BB962C8B-B14F-4D97-AF65-F5344CB8AC3E}">
        <p14:creationId xmlns:p14="http://schemas.microsoft.com/office/powerpoint/2010/main" val="427864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درباره هر موضوع متداولی که در مدیریت مطلبی نگاشته می شود در پایان بر ضرورت و پیدایش اصلاحات روشی و نظری تاکید می شود. برخی از صاحب نظران این سنت نتیجه گیری توام با پیشنهاد اصلاحات را برای پیشرفت علم مدیریت مقید می دانند (مکنزی و دیگران، 2001، ص 273) برخی دیگر، این بحث مهم را مطرح می کنند که مدیریت تغییر با پیشرف تفاوت دارد. زیرا پیشرفت یک موضوع باید و نبایدی (اخلاقی) است نه یک موضوع فنی (پیت و دیگران، 1997، ص 112) گروهی از صاحبنظران  جهت گیری های جدید امیدبخشی برای پژوهش های مدیریتی ارائه می کنند (لاندبرگ و دیگران، 1998، 98)</a:t>
            </a:r>
            <a:endParaRPr lang="fa-IR">
              <a:cs typeface="B Nazanin" panose="00000400000000000000" pitchFamily="2" charset="-78"/>
            </a:endParaRPr>
          </a:p>
        </p:txBody>
      </p:sp>
      <p:sp>
        <p:nvSpPr>
          <p:cNvPr id="4" name="Flowchart: Alternate Process 3"/>
          <p:cNvSpPr/>
          <p:nvPr/>
        </p:nvSpPr>
        <p:spPr>
          <a:xfrm>
            <a:off x="1252025" y="4797083"/>
            <a:ext cx="3643532" cy="956603"/>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ضرورت و پیدایش اصلاحات روشی و نظری</a:t>
            </a:r>
            <a:endParaRPr lang="fa-IR"/>
          </a:p>
        </p:txBody>
      </p:sp>
    </p:spTree>
    <p:extLst>
      <p:ext uri="{BB962C8B-B14F-4D97-AF65-F5344CB8AC3E}">
        <p14:creationId xmlns:p14="http://schemas.microsoft.com/office/powerpoint/2010/main" val="353462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 بعضی از آنان توجه ما را به ایراد بنیادین در چگونگی انجام پژوهش های صورت پذیرفته تا به امروز جلب می نمایند و مدعی هستند که نظریه ها و روش ها به تنهایی برای علم زنده سازمان کافی نیستند. آنان بر این باورند که ابزارهای جدیدی باید ایجاد شوند و روش های مهندسی برای کاربردی کردن نظریه های در حال پیدایش برای حل مسائل جهان واقعی ضرورت دارند. این دسته از پژوهشگران زنجیره استدلال های خود را گسترش داده و این پرسش را مطرح می کنند که آیا خبرگی در پردازش داده ها برای براورده ساختن تقاضای مدیران مجرب کفایت می کند؟ </a:t>
            </a:r>
          </a:p>
          <a:p>
            <a:endParaRPr lang="fa-IR"/>
          </a:p>
        </p:txBody>
      </p:sp>
      <p:sp>
        <p:nvSpPr>
          <p:cNvPr id="4" name="Flowchart: Alternate Process 3"/>
          <p:cNvSpPr/>
          <p:nvPr/>
        </p:nvSpPr>
        <p:spPr>
          <a:xfrm>
            <a:off x="1308295" y="4515729"/>
            <a:ext cx="4107767" cy="1125416"/>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زنجیره استدلال های خود</a:t>
            </a:r>
            <a:endParaRPr lang="fa-IR"/>
          </a:p>
        </p:txBody>
      </p:sp>
    </p:spTree>
    <p:extLst>
      <p:ext uri="{BB962C8B-B14F-4D97-AF65-F5344CB8AC3E}">
        <p14:creationId xmlns:p14="http://schemas.microsoft.com/office/powerpoint/2010/main" val="268254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آنان ادعا می کنند مدیران مجرب باید مشخص کنند که برای هر کاربرد معین چه نوع خبرگی مورد نیاز است نامتناسب با آن، خبرگی در پردازش داده ها در پژوهش های مدیریتی به دست آید (مکنزی و دیگران، 2000، ص 257)</a:t>
            </a:r>
            <a:endParaRPr lang="fa-IR">
              <a:cs typeface="B Nazanin" panose="00000400000000000000" pitchFamily="2" charset="-78"/>
            </a:endParaRPr>
          </a:p>
        </p:txBody>
      </p:sp>
      <p:sp>
        <p:nvSpPr>
          <p:cNvPr id="4" name="Flowchart: Connector 3"/>
          <p:cNvSpPr/>
          <p:nvPr/>
        </p:nvSpPr>
        <p:spPr>
          <a:xfrm>
            <a:off x="1181686" y="3840480"/>
            <a:ext cx="1659988" cy="1477108"/>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chemeClr val="tx1"/>
                </a:solidFill>
                <a:cs typeface="B Nazanin" panose="00000400000000000000" pitchFamily="2" charset="-78"/>
              </a:rPr>
              <a:t> نامتناسب </a:t>
            </a:r>
            <a:endParaRPr lang="fa-IR" sz="2000" b="1">
              <a:solidFill>
                <a:schemeClr val="tx1"/>
              </a:solidFill>
            </a:endParaRPr>
          </a:p>
        </p:txBody>
      </p:sp>
    </p:spTree>
    <p:extLst>
      <p:ext uri="{BB962C8B-B14F-4D97-AF65-F5344CB8AC3E}">
        <p14:creationId xmlns:p14="http://schemas.microsoft.com/office/powerpoint/2010/main" val="135961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ساخت ها</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 مانع برای دستیابی به سازگاری مطلوب میان خبرگی با کاربرد، نقش غالب ساخت ها در پژوهش های مدیریتی است. ساخت ها ظالمانه عمل می کنند ساخت های نامناسب می توانند کنجکاوی پژوهشگران را محدود ساخته و موجب شکل گرفتن نامناسب نظریه ها و تربیت نادرست نیروها شوند به گونه ای که سرکوب را مجاز سازند. در حالی که ساخت ها نقش مهمی در علوم سازمان ایفا می کنند و </a:t>
            </a:r>
            <a:r>
              <a:rPr lang="fa-IR">
                <a:cs typeface="B Nazanin" panose="00000400000000000000" pitchFamily="2" charset="-78"/>
              </a:rPr>
              <a:t>م</a:t>
            </a:r>
            <a:r>
              <a:rPr lang="fa-IR" smtClean="0">
                <a:cs typeface="B Nazanin" panose="00000400000000000000" pitchFamily="2" charset="-78"/>
              </a:rPr>
              <a:t>ی توانند پیشرفت آن را نیز محدود سازند(مکنزی و دیگران، 2001، ص 372)</a:t>
            </a:r>
            <a:endParaRPr lang="fa-IR">
              <a:cs typeface="B Nazanin" panose="00000400000000000000" pitchFamily="2" charset="-78"/>
            </a:endParaRPr>
          </a:p>
        </p:txBody>
      </p:sp>
      <p:sp>
        <p:nvSpPr>
          <p:cNvPr id="4" name="Flowchart: Alternate Process 3"/>
          <p:cNvSpPr/>
          <p:nvPr/>
        </p:nvSpPr>
        <p:spPr>
          <a:xfrm>
            <a:off x="838200" y="4318782"/>
            <a:ext cx="2602523" cy="984739"/>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نقش غالب ساخت ها</a:t>
            </a:r>
            <a:endParaRPr lang="fa-IR"/>
          </a:p>
        </p:txBody>
      </p:sp>
    </p:spTree>
    <p:extLst>
      <p:ext uri="{BB962C8B-B14F-4D97-AF65-F5344CB8AC3E}">
        <p14:creationId xmlns:p14="http://schemas.microsoft.com/office/powerpoint/2010/main" val="53474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یکی از صاحب نظران «ساخت» را به عنوان مفهومی که به صورت ارادی و آگاهانه برای هدف علمی خاص ابداع یا انتخاب شده تعریف می کند (کرلینجر، 1973، ص 128)</a:t>
            </a:r>
            <a:endParaRPr lang="fa-IR">
              <a:cs typeface="B Nazanin" panose="00000400000000000000" pitchFamily="2" charset="-78"/>
            </a:endParaRPr>
          </a:p>
        </p:txBody>
      </p:sp>
      <p:sp>
        <p:nvSpPr>
          <p:cNvPr id="4" name="Flowchart: Decision 3"/>
          <p:cNvSpPr/>
          <p:nvPr/>
        </p:nvSpPr>
        <p:spPr>
          <a:xfrm>
            <a:off x="1589649" y="3474720"/>
            <a:ext cx="2264899" cy="1716258"/>
          </a:xfrm>
          <a:prstGeom prst="flowChartDecisi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ارادی و آگاهانه</a:t>
            </a:r>
            <a:endParaRPr lang="fa-IR"/>
          </a:p>
        </p:txBody>
      </p:sp>
    </p:spTree>
    <p:extLst>
      <p:ext uri="{BB962C8B-B14F-4D97-AF65-F5344CB8AC3E}">
        <p14:creationId xmlns:p14="http://schemas.microsoft.com/office/powerpoint/2010/main" val="542485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3194</Words>
  <Application>Microsoft Office PowerPoint</Application>
  <PresentationFormat>Widescreen</PresentationFormat>
  <Paragraphs>68</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B Nazanin</vt:lpstr>
      <vt:lpstr>Calibri</vt:lpstr>
      <vt:lpstr>Calibri Light</vt:lpstr>
      <vt:lpstr>Times New Roman</vt:lpstr>
      <vt:lpstr>Office Theme</vt:lpstr>
      <vt:lpstr>عنوان مقاله: نقش ساختها در پژوهشهای مدیریتی</vt:lpstr>
      <vt:lpstr>چکیده</vt:lpstr>
      <vt:lpstr>PowerPoint Presentation</vt:lpstr>
      <vt:lpstr>واژه های کلیدی:</vt:lpstr>
      <vt:lpstr>مقدمه</vt:lpstr>
      <vt:lpstr>PowerPoint Presentation</vt:lpstr>
      <vt:lpstr>PowerPoint Presentation</vt:lpstr>
      <vt:lpstr>ساخت ها</vt:lpstr>
      <vt:lpstr>PowerPoint Presentation</vt:lpstr>
      <vt:lpstr>PowerPoint Presentation</vt:lpstr>
      <vt:lpstr>PowerPoint Presentation</vt:lpstr>
      <vt:lpstr>PowerPoint Presentation</vt:lpstr>
      <vt:lpstr>PowerPoint Presentation</vt:lpstr>
      <vt:lpstr>«ساخت های فراگیر»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فئودالیسم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نقش ساخت ها در نظریه مدیریت</dc:title>
  <dc:creator>MaZz!i</dc:creator>
  <cp:lastModifiedBy>MaZz!i</cp:lastModifiedBy>
  <cp:revision>27</cp:revision>
  <dcterms:created xsi:type="dcterms:W3CDTF">2025-03-09T19:49:23Z</dcterms:created>
  <dcterms:modified xsi:type="dcterms:W3CDTF">2025-03-20T21:04:06Z</dcterms:modified>
</cp:coreProperties>
</file>