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303" r:id="rId5"/>
    <p:sldId id="259" r:id="rId6"/>
    <p:sldId id="260" r:id="rId7"/>
    <p:sldId id="261" r:id="rId8"/>
    <p:sldId id="262" r:id="rId9"/>
    <p:sldId id="263" r:id="rId10"/>
    <p:sldId id="264" r:id="rId11"/>
    <p:sldId id="265" r:id="rId12"/>
    <p:sldId id="266" r:id="rId13"/>
    <p:sldId id="267" r:id="rId14"/>
    <p:sldId id="268" r:id="rId15"/>
    <p:sldId id="269" r:id="rId16"/>
    <p:sldId id="276" r:id="rId17"/>
    <p:sldId id="270" r:id="rId18"/>
    <p:sldId id="275" r:id="rId19"/>
    <p:sldId id="271" r:id="rId20"/>
    <p:sldId id="272" r:id="rId21"/>
    <p:sldId id="274" r:id="rId22"/>
    <p:sldId id="273" r:id="rId23"/>
    <p:sldId id="277" r:id="rId24"/>
    <p:sldId id="278" r:id="rId25"/>
    <p:sldId id="304" r:id="rId26"/>
    <p:sldId id="279" r:id="rId27"/>
    <p:sldId id="280" r:id="rId28"/>
    <p:sldId id="281" r:id="rId29"/>
    <p:sldId id="282" r:id="rId30"/>
    <p:sldId id="283" r:id="rId31"/>
    <p:sldId id="284" r:id="rId32"/>
    <p:sldId id="285" r:id="rId33"/>
    <p:sldId id="305" r:id="rId34"/>
    <p:sldId id="286" r:id="rId35"/>
    <p:sldId id="287" r:id="rId36"/>
    <p:sldId id="288" r:id="rId37"/>
    <p:sldId id="289" r:id="rId38"/>
    <p:sldId id="290" r:id="rId39"/>
    <p:sldId id="291" r:id="rId40"/>
    <p:sldId id="292" r:id="rId41"/>
    <p:sldId id="293" r:id="rId42"/>
    <p:sldId id="306" r:id="rId43"/>
    <p:sldId id="294" r:id="rId44"/>
    <p:sldId id="295" r:id="rId45"/>
    <p:sldId id="296" r:id="rId46"/>
    <p:sldId id="307" r:id="rId47"/>
    <p:sldId id="297" r:id="rId48"/>
    <p:sldId id="298" r:id="rId49"/>
    <p:sldId id="308" r:id="rId50"/>
    <p:sldId id="299" r:id="rId51"/>
    <p:sldId id="300" r:id="rId52"/>
    <p:sldId id="301" r:id="rId53"/>
    <p:sldId id="302"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19" autoAdjust="0"/>
    <p:restoredTop sz="94434" autoAdjust="0"/>
  </p:normalViewPr>
  <p:slideViewPr>
    <p:cSldViewPr snapToGrid="0">
      <p:cViewPr varScale="1">
        <p:scale>
          <a:sx n="70" d="100"/>
          <a:sy n="70" d="100"/>
        </p:scale>
        <p:origin x="726" y="72"/>
      </p:cViewPr>
      <p:guideLst/>
    </p:cSldViewPr>
  </p:slideViewPr>
  <p:outlineViewPr>
    <p:cViewPr>
      <p:scale>
        <a:sx n="33" d="100"/>
        <a:sy n="33" d="100"/>
      </p:scale>
      <p:origin x="0" y="-756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B61A8E35-A709-4CBB-AA5C-13CA9D5765BD}" type="datetimeFigureOut">
              <a:rPr lang="fa-IR" smtClean="0"/>
              <a:t>20/09/1446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111714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61A8E35-A709-4CBB-AA5C-13CA9D5765BD}" type="datetimeFigureOut">
              <a:rPr lang="fa-IR" smtClean="0"/>
              <a:t>20/09/1446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4238271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61A8E35-A709-4CBB-AA5C-13CA9D5765BD}" type="datetimeFigureOut">
              <a:rPr lang="fa-IR" smtClean="0"/>
              <a:t>20/09/1446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199490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B61A8E35-A709-4CBB-AA5C-13CA9D5765BD}" type="datetimeFigureOut">
              <a:rPr lang="fa-IR" smtClean="0"/>
              <a:t>20/09/1446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4187007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A8E35-A709-4CBB-AA5C-13CA9D5765BD}" type="datetimeFigureOut">
              <a:rPr lang="fa-IR" smtClean="0"/>
              <a:t>20/09/1446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1158797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B61A8E35-A709-4CBB-AA5C-13CA9D5765BD}" type="datetimeFigureOut">
              <a:rPr lang="fa-IR" smtClean="0"/>
              <a:t>20/09/1446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334241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B61A8E35-A709-4CBB-AA5C-13CA9D5765BD}" type="datetimeFigureOut">
              <a:rPr lang="fa-IR" smtClean="0"/>
              <a:t>20/09/1446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179643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B61A8E35-A709-4CBB-AA5C-13CA9D5765BD}" type="datetimeFigureOut">
              <a:rPr lang="fa-IR" smtClean="0"/>
              <a:t>20/09/1446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361129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A8E35-A709-4CBB-AA5C-13CA9D5765BD}" type="datetimeFigureOut">
              <a:rPr lang="fa-IR" smtClean="0"/>
              <a:t>20/09/1446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3851436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A8E35-A709-4CBB-AA5C-13CA9D5765BD}" type="datetimeFigureOut">
              <a:rPr lang="fa-IR" smtClean="0"/>
              <a:t>20/09/1446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5962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A8E35-A709-4CBB-AA5C-13CA9D5765BD}" type="datetimeFigureOut">
              <a:rPr lang="fa-IR" smtClean="0"/>
              <a:t>20/09/1446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0CE95C3A-5939-409F-A07B-AF5AA2A1E312}" type="slidenum">
              <a:rPr lang="fa-IR" smtClean="0"/>
              <a:t>‹#›</a:t>
            </a:fld>
            <a:endParaRPr lang="fa-IR"/>
          </a:p>
        </p:txBody>
      </p:sp>
    </p:spTree>
    <p:extLst>
      <p:ext uri="{BB962C8B-B14F-4D97-AF65-F5344CB8AC3E}">
        <p14:creationId xmlns:p14="http://schemas.microsoft.com/office/powerpoint/2010/main" val="299741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61A8E35-A709-4CBB-AA5C-13CA9D5765BD}" type="datetimeFigureOut">
              <a:rPr lang="fa-IR" smtClean="0"/>
              <a:t>20/09/1446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CE95C3A-5939-409F-A07B-AF5AA2A1E312}" type="slidenum">
              <a:rPr lang="fa-IR" smtClean="0"/>
              <a:t>‹#›</a:t>
            </a:fld>
            <a:endParaRPr lang="fa-IR"/>
          </a:p>
        </p:txBody>
      </p:sp>
    </p:spTree>
    <p:extLst>
      <p:ext uri="{BB962C8B-B14F-4D97-AF65-F5344CB8AC3E}">
        <p14:creationId xmlns:p14="http://schemas.microsoft.com/office/powerpoint/2010/main" val="200947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smtClean="0">
                <a:solidFill>
                  <a:srgbClr val="FF0000"/>
                </a:solidFill>
                <a:cs typeface="B Nazanin" panose="00000400000000000000" pitchFamily="2" charset="-78"/>
              </a:rPr>
              <a:t>عنوان مقاله: </a:t>
            </a:r>
            <a:r>
              <a:rPr lang="fa-IR" sz="4400" smtClean="0">
                <a:cs typeface="B Nazanin" panose="00000400000000000000" pitchFamily="2" charset="-78"/>
              </a:rPr>
              <a:t>زبان عاشقانه در سروده های نازک الملائکه و سعاد صباح</a:t>
            </a:r>
            <a:endParaRPr lang="fa-IR" sz="4400">
              <a:cs typeface="B Nazanin" panose="00000400000000000000" pitchFamily="2" charset="-78"/>
            </a:endParaRPr>
          </a:p>
        </p:txBody>
      </p:sp>
      <p:sp>
        <p:nvSpPr>
          <p:cNvPr id="3" name="Subtitle 2"/>
          <p:cNvSpPr>
            <a:spLocks noGrp="1"/>
          </p:cNvSpPr>
          <p:nvPr>
            <p:ph type="subTitle" idx="1"/>
          </p:nvPr>
        </p:nvSpPr>
        <p:spPr/>
        <p:txBody>
          <a:bodyPr>
            <a:normAutofit fontScale="92500" lnSpcReduction="10000"/>
          </a:bodyPr>
          <a:lstStyle/>
          <a:p>
            <a:r>
              <a:rPr lang="fa-IR" smtClean="0">
                <a:solidFill>
                  <a:srgbClr val="FF0000"/>
                </a:solidFill>
                <a:cs typeface="B Nazanin" panose="00000400000000000000" pitchFamily="2" charset="-78"/>
              </a:rPr>
              <a:t>نویسندگان: </a:t>
            </a:r>
            <a:r>
              <a:rPr lang="fa-IR" smtClean="0">
                <a:cs typeface="B Nazanin" panose="00000400000000000000" pitchFamily="2" charset="-78"/>
              </a:rPr>
              <a:t>روح الله صیادی نژاد، مهوش حسن پور</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فصلنامه علمی پژوهشی علمی زن و فرهنگ</a:t>
            </a:r>
          </a:p>
          <a:p>
            <a:r>
              <a:rPr lang="fa-IR" smtClean="0">
                <a:cs typeface="B Nazanin" panose="00000400000000000000" pitchFamily="2" charset="-78"/>
              </a:rPr>
              <a:t>سال پنجم شماره 20، تابستان 1390،</a:t>
            </a:r>
          </a:p>
          <a:p>
            <a:r>
              <a:rPr lang="fa-IR" smtClean="0">
                <a:cs typeface="B Nazanin" panose="00000400000000000000" pitchFamily="2" charset="-78"/>
              </a:rPr>
              <a:t>صص 9-22</a:t>
            </a:r>
            <a:endParaRPr lang="fa-IR">
              <a:cs typeface="B Nazanin" panose="00000400000000000000" pitchFamily="2" charset="-78"/>
            </a:endParaRPr>
          </a:p>
        </p:txBody>
      </p:sp>
    </p:spTree>
    <p:extLst>
      <p:ext uri="{BB962C8B-B14F-4D97-AF65-F5344CB8AC3E}">
        <p14:creationId xmlns:p14="http://schemas.microsoft.com/office/powerpoint/2010/main" val="748964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07766" y="1825625"/>
            <a:ext cx="7246034" cy="4351338"/>
          </a:xfrm>
        </p:spPr>
        <p:txBody>
          <a:bodyPr/>
          <a:lstStyle/>
          <a:p>
            <a:pPr algn="just"/>
            <a:r>
              <a:rPr lang="fa-IR" smtClean="0">
                <a:cs typeface="B Nazanin" panose="00000400000000000000" pitchFamily="2" charset="-78"/>
              </a:rPr>
              <a:t>در این زمینه مقالاتی نیز نگاشته شده است که می توان به موارد زیر اشاره داشت: </a:t>
            </a:r>
          </a:p>
          <a:p>
            <a:pPr algn="just"/>
            <a:r>
              <a:rPr lang="fa-IR" smtClean="0">
                <a:cs typeface="B Nazanin" panose="00000400000000000000" pitchFamily="2" charset="-78"/>
              </a:rPr>
              <a:t>«عشق در آینه اشعار نازک الملائکه و پروین اعتصامی» از لاله احیایی و کبری خسروی</a:t>
            </a:r>
          </a:p>
          <a:p>
            <a:pPr algn="just"/>
            <a:r>
              <a:rPr lang="fa-IR" smtClean="0">
                <a:cs typeface="B Nazanin" panose="00000400000000000000" pitchFamily="2" charset="-78"/>
              </a:rPr>
              <a:t>«بررسی سیمیالوژی مضمون عشق در اشعار نزار قبانی و حمید مصدق» از فاطمه کولیوند و زهرا طهماسبی و علی باقر طاهری نیا</a:t>
            </a:r>
          </a:p>
          <a:p>
            <a:pPr algn="just"/>
            <a:r>
              <a:rPr lang="fa-IR" smtClean="0">
                <a:cs typeface="B Nazanin" panose="00000400000000000000" pitchFamily="2" charset="-78"/>
              </a:rPr>
              <a:t>«الحب فی کتابات غاده السمان، از بتول مشکین فام</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03806" cy="2628900"/>
          </a:xfrm>
          <a:prstGeom prst="rect">
            <a:avLst/>
          </a:prstGeom>
        </p:spPr>
      </p:pic>
      <p:sp>
        <p:nvSpPr>
          <p:cNvPr id="5" name="TextBox 4"/>
          <p:cNvSpPr txBox="1"/>
          <p:nvPr/>
        </p:nvSpPr>
        <p:spPr>
          <a:xfrm>
            <a:off x="1305364" y="4853354"/>
            <a:ext cx="1969477"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پروین اعتصامی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442997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بررسی پژوهش های یاد شده، مشخص می گردد که هیچ یک از ان ها به زبان عاشقانه در سروده های نازک الملائکه و سعاد صباح پرداخته اند. لذا پژوهش حاضر می کوشد برای اولین بار با گستره ی دید قرار دادن سروده های این دو شاعر و با روش توصیفی- تحلیلی کاربرد زبان را در سروده های عاشقانه ی این دو شاعر تازی بررسی نماید. </a:t>
            </a:r>
            <a:endParaRPr lang="fa-IR">
              <a:cs typeface="B Nazanin" panose="00000400000000000000" pitchFamily="2" charset="-78"/>
            </a:endParaRPr>
          </a:p>
        </p:txBody>
      </p:sp>
      <p:sp>
        <p:nvSpPr>
          <p:cNvPr id="4" name="Flowchart: Alternate Process 3"/>
          <p:cNvSpPr/>
          <p:nvPr/>
        </p:nvSpPr>
        <p:spPr>
          <a:xfrm>
            <a:off x="1336431" y="4206240"/>
            <a:ext cx="2940147" cy="108321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 توصیفی- تحلیلی</a:t>
            </a:r>
            <a:endParaRPr lang="fa-IR"/>
          </a:p>
        </p:txBody>
      </p:sp>
    </p:spTree>
    <p:extLst>
      <p:ext uri="{BB962C8B-B14F-4D97-AF65-F5344CB8AC3E}">
        <p14:creationId xmlns:p14="http://schemas.microsoft.com/office/powerpoint/2010/main" val="922745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پیشینه مضامین عاشقانه در شعر عربی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غزل سرایی و عاشقانه سرایی عمری طولانی در ادبیات عربی دارد. در شعر سنتی و کلاسیک غزل را شعری می دانستند که دو مصراع اول ان و مصراع های زوج با هم هم قافیه است» به عبارت دیگر کلاسیک ها در تعریف غزل به قالب و تعداد ابیات توجه داشتند، این نمونه را در عاشقانه های دوران جاهلی می توان یافت. بررسی ها حکایت از این امر دارد که عشق از دوران جاهلی تاکنون از  موضوعات جدایی ناپذیر شعر عربی بوده است. اولین نشانه های آن در معلقات سبع و مقدمه های طللی می توان مشاهده کرد. شاعران در این مقدمه ها از معشوقه های خود یاد می کنند و به وصف آن ها می پردازند  اما در تعاریف معاصر، دیگر قالب، ملاک تغزلی بودن و عاشقانه بودن یک شعر نیست بلکه محتوا و مضمون و فضای عاطفی و حتی شعر است که نوع آن را تعیین می کند حتی اگر شعر  در قالب شعر آزاد و سپید سروده شده باشد. </a:t>
            </a:r>
            <a:endParaRPr lang="fa-IR">
              <a:cs typeface="B Nazanin" panose="00000400000000000000" pitchFamily="2" charset="-78"/>
            </a:endParaRPr>
          </a:p>
        </p:txBody>
      </p:sp>
    </p:spTree>
    <p:extLst>
      <p:ext uri="{BB962C8B-B14F-4D97-AF65-F5344CB8AC3E}">
        <p14:creationId xmlns:p14="http://schemas.microsoft.com/office/powerpoint/2010/main" val="1231926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«شاعر معاصر برعکس شاعران کهن عرب، ما را با دو سطح از قصیده مانوس می کند، قصیده ای که گویی شاعر آن را برای خودش نوشته است و از خلال آن شاعر در مورد تجزیه ی شخصیت و میل به طرح یک شعر خاص، سخن می گوید. این امر را در شعری می توان یافت  که به امور ذاتی مانند عشق، غربت، تبعید، مشکلات هستی و دیگر مسائل فکری می پردازد و سطح دوم قصیده که شاعر در آن از جنبش های آزادی خواهانه برای رهایی از استعمار و سلطه ی بیگانگان یا انقلاب های ملی ضد دیکتاتور بحث می کند، و نیز درباره مشکلات و بیماری های اجتماعی از جمله جهل، فقر، عدم آزادی، مشکلات مربوط به کشاورزان، اعتصاب های کارگری که کشورهای عربی را در می نوردد»(صابر، 1988، 134) </a:t>
            </a:r>
            <a:endParaRPr lang="fa-IR">
              <a:cs typeface="B Nazanin" panose="00000400000000000000" pitchFamily="2" charset="-78"/>
            </a:endParaRPr>
          </a:p>
        </p:txBody>
      </p:sp>
      <p:sp>
        <p:nvSpPr>
          <p:cNvPr id="4" name="Flowchart: Alternate Process 3"/>
          <p:cNvSpPr/>
          <p:nvPr/>
        </p:nvSpPr>
        <p:spPr>
          <a:xfrm>
            <a:off x="1026942" y="4839286"/>
            <a:ext cx="2574387" cy="99880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 سطح از قصیده</a:t>
            </a:r>
            <a:endParaRPr lang="fa-IR"/>
          </a:p>
        </p:txBody>
      </p:sp>
    </p:spTree>
    <p:extLst>
      <p:ext uri="{BB962C8B-B14F-4D97-AF65-F5344CB8AC3E}">
        <p14:creationId xmlns:p14="http://schemas.microsoft.com/office/powerpoint/2010/main" val="3910150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برعکس غزلسرایی، ادبیات زنانه در سرزمین های عربی عمر چندان طولانی ندارد و سرآغاز آن را باید به قرن نوزده و بیست دانست در این زمان شاعران بعد از نهضت های ادبی و اجتماعی در کشورهای عربی، با نظام های نوظهور و حقوقی و مدنی در زمینه ی مسائل زنان آشنا شدند. بنابراین ریشه های این نوع از ادبیات را باید در همین آشنایی جست و جو کرد(احمدی، 1384، 11)</a:t>
            </a:r>
            <a:endParaRPr lang="fa-IR">
              <a:cs typeface="B Nazanin" panose="00000400000000000000" pitchFamily="2" charset="-78"/>
            </a:endParaRPr>
          </a:p>
        </p:txBody>
      </p:sp>
      <p:sp>
        <p:nvSpPr>
          <p:cNvPr id="4" name="Flowchart: Alternate Process 3"/>
          <p:cNvSpPr/>
          <p:nvPr/>
        </p:nvSpPr>
        <p:spPr>
          <a:xfrm>
            <a:off x="1364566" y="4276578"/>
            <a:ext cx="4290646" cy="136456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های نوظهور و حقوقی و مدنی در زمینه ی مسائل زنان</a:t>
            </a:r>
            <a:endParaRPr lang="fa-IR"/>
          </a:p>
        </p:txBody>
      </p:sp>
    </p:spTree>
    <p:extLst>
      <p:ext uri="{BB962C8B-B14F-4D97-AF65-F5344CB8AC3E}">
        <p14:creationId xmlns:p14="http://schemas.microsoft.com/office/powerpoint/2010/main" val="1322802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عشق از محورهای اصلی و موضوعات بسیار رایج مکتب رمانتیک است که شعر آن را در شعر خود به کار می برد تا بتوانند خلاء وجود را با آن پر کند. از این رو است که در ادبیات رمانتیک نقشی محوری برای آن قائل شده اند و آن را «</a:t>
            </a:r>
            <a:r>
              <a:rPr lang="fa-IR" smtClean="0">
                <a:solidFill>
                  <a:srgbClr val="FF0000"/>
                </a:solidFill>
                <a:cs typeface="B Nazanin" panose="00000400000000000000" pitchFamily="2" charset="-78"/>
              </a:rPr>
              <a:t>قلب ادب</a:t>
            </a:r>
            <a:r>
              <a:rPr lang="fa-IR" smtClean="0">
                <a:cs typeface="B Nazanin" panose="00000400000000000000" pitchFamily="2" charset="-78"/>
              </a:rPr>
              <a:t>» نامیده اند (الایوبی، 1984، 90) شاعران معاصر عرب، با تاثیرپذیری از رمانیتک غرب عشق را وارد شعر خود کردند، زیرا این تاثیرپذیری باعث دگرگونی در موقعیت زن و اندیشه ی عشق و این فرصت برای زنان شاعر فراهم آمد تا در سروده های خود آزادانه به بیان تجربه های ذاتی خویش بپردازند بدون این که از امور تحریم شده ترسی داشته باشد (عباس، 1978، 152)</a:t>
            </a:r>
            <a:endParaRPr lang="fa-IR">
              <a:cs typeface="B Nazanin" panose="00000400000000000000" pitchFamily="2" charset="-78"/>
            </a:endParaRPr>
          </a:p>
        </p:txBody>
      </p:sp>
    </p:spTree>
    <p:extLst>
      <p:ext uri="{BB962C8B-B14F-4D97-AF65-F5344CB8AC3E}">
        <p14:creationId xmlns:p14="http://schemas.microsoft.com/office/powerpoint/2010/main" val="274024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سخن از عشق بین زنان شاعر گوناگون است و علت این امر را می توان در ژرفای این تجربه نزد مذکر و طبیعت موضع گیری مرد نسبت به آن و نیز دیدگاه زن در مورد عشق دانست. برخی از پژوهشگران بر این اورند که ویژگی و خصوصیات عمومی شعر عاشقانه در سروده های زن عرب معاصر همان اندوه و شکایت از بی وفایی معشوق است، </a:t>
            </a:r>
            <a:r>
              <a:rPr lang="fa-IR" b="1">
                <a:solidFill>
                  <a:srgbClr val="FF0000"/>
                </a:solidFill>
                <a:cs typeface="B Nazanin" panose="00000400000000000000" pitchFamily="2" charset="-78"/>
              </a:rPr>
              <a:t>شاعران زن خیلی اندک پیش می آید که در شعرهای عاشقانه ی خود لذت های عشق مادی و حسی را بیان کنند</a:t>
            </a:r>
            <a:r>
              <a:rPr lang="fa-IR">
                <a:cs typeface="B Nazanin" panose="00000400000000000000" pitchFamily="2" charset="-78"/>
              </a:rPr>
              <a:t>. عشق این شاعران یک عشق عاطفی و رویایی است که هر گونه مانعی را از سر را بر می دارد و علیه آن شورش می کند(سمرین، 1990، 123) </a:t>
            </a:r>
          </a:p>
          <a:p>
            <a:pPr algn="just"/>
            <a:endParaRPr lang="fa-IR">
              <a:cs typeface="B Nazanin" panose="00000400000000000000" pitchFamily="2" charset="-78"/>
            </a:endParaRPr>
          </a:p>
        </p:txBody>
      </p:sp>
    </p:spTree>
    <p:extLst>
      <p:ext uri="{BB962C8B-B14F-4D97-AF65-F5344CB8AC3E}">
        <p14:creationId xmlns:p14="http://schemas.microsoft.com/office/powerpoint/2010/main" val="725217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شایسته ی امعان نظر است که با توجه به جو حاکم در جوامع معاصر عربی و تسلط مردان بر امور، زنان شاعر حق پرداخت به برخی مضامین، که مردان شاعر از آن ها در شعر خود استفاده کرده اند، را ندارند. یکی از این زمینه ها، عشق و تغزل و حکایت های عاشقانه است. </a:t>
            </a:r>
          </a:p>
        </p:txBody>
      </p:sp>
      <p:sp>
        <p:nvSpPr>
          <p:cNvPr id="4" name="Flowchart: Alternate Process 3"/>
          <p:cNvSpPr/>
          <p:nvPr/>
        </p:nvSpPr>
        <p:spPr>
          <a:xfrm>
            <a:off x="1280160" y="3854548"/>
            <a:ext cx="4417255" cy="122388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عشق و تغزل و حکایت های عاشقانه</a:t>
            </a:r>
            <a:endParaRPr lang="fa-IR"/>
          </a:p>
        </p:txBody>
      </p:sp>
    </p:spTree>
    <p:extLst>
      <p:ext uri="{BB962C8B-B14F-4D97-AF65-F5344CB8AC3E}">
        <p14:creationId xmlns:p14="http://schemas.microsoft.com/office/powerpoint/2010/main" val="113654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جامعه ی شرقی عقیده دارد که سخن، امتیاز مردان است و زن با شعر خویش این فضیلت و امتیاز را نابود می کند، اما نازک الملائکه و سعاد صباح با حسارت مضمون عاشق به ویژه غزل مذکر، را وارد شعر کرده اند و حسرت خود را به خاطر سپری شدن ایام عشق در جای جای سروده هایشان گنجاندند. البته نازک الملائکه در این مسیر، پیشگام است و سعاد صباح در سال های بعد از او به این مضمون روی آورد. </a:t>
            </a:r>
          </a:p>
          <a:p>
            <a:pPr algn="just"/>
            <a:endParaRPr lang="fa-IR">
              <a:cs typeface="B Nazanin" panose="00000400000000000000" pitchFamily="2" charset="-78"/>
            </a:endParaRPr>
          </a:p>
        </p:txBody>
      </p:sp>
      <p:sp>
        <p:nvSpPr>
          <p:cNvPr id="4" name="Flowchart: Alternate Process 3"/>
          <p:cNvSpPr/>
          <p:nvPr/>
        </p:nvSpPr>
        <p:spPr>
          <a:xfrm>
            <a:off x="838200" y="4300355"/>
            <a:ext cx="4069724" cy="105606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جامعه ی شرقی عقیده دارد که سخن، امتیاز مردان است</a:t>
            </a:r>
            <a:endParaRPr lang="fa-IR"/>
          </a:p>
        </p:txBody>
      </p:sp>
    </p:spTree>
    <p:extLst>
      <p:ext uri="{BB962C8B-B14F-4D97-AF65-F5344CB8AC3E}">
        <p14:creationId xmlns:p14="http://schemas.microsoft.com/office/powerpoint/2010/main" val="538213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600" b="1" smtClean="0">
                <a:solidFill>
                  <a:srgbClr val="FF0000"/>
                </a:solidFill>
                <a:cs typeface="B Nazanin" panose="00000400000000000000" pitchFamily="2" charset="-78"/>
              </a:rPr>
              <a:t>نگاهی اجمالی به زندگی شخصی و ادبی نازک الملائکه و سعاد صباح</a:t>
            </a:r>
            <a:endParaRPr lang="fa-IR" sz="3600" b="1">
              <a:solidFill>
                <a:srgbClr val="FF0000"/>
              </a:solidFill>
              <a:cs typeface="B Nazanin" panose="00000400000000000000" pitchFamily="2" charset="-78"/>
            </a:endParaRPr>
          </a:p>
        </p:txBody>
      </p:sp>
      <p:sp>
        <p:nvSpPr>
          <p:cNvPr id="3" name="Content Placeholder 2"/>
          <p:cNvSpPr>
            <a:spLocks noGrp="1"/>
          </p:cNvSpPr>
          <p:nvPr>
            <p:ph idx="1"/>
          </p:nvPr>
        </p:nvSpPr>
        <p:spPr>
          <a:xfrm>
            <a:off x="3438658" y="1825625"/>
            <a:ext cx="7915141" cy="4351338"/>
          </a:xfrm>
        </p:spPr>
        <p:txBody>
          <a:bodyPr/>
          <a:lstStyle/>
          <a:p>
            <a:pPr algn="just"/>
            <a:r>
              <a:rPr lang="fa-IR" smtClean="0">
                <a:cs typeface="B Nazanin" panose="00000400000000000000" pitchFamily="2" charset="-78"/>
              </a:rPr>
              <a:t>نازک الملائکه شاعره ی معاصر عراقی، پیشگام در شعر آزاد سال 1933 در «العاقولیه» دیده به جهان گشود . بعد از گذراندن دوره های ابتدایی و راهنمایی وارد دبیرستان شد و در سال 1939 این دوره را نیز به اتمام رساند و وارد تربیت معلم شد و در رشته زبان عربی لیسانس گرفت، اما به این اکتفا نکرد و در پی یادگیری زبان برآمد و دو زبان انگلیسی و فرانسه را فرا گرفت. او بعد از گذراندن فوق لیسانس در ایالات متحده در عراق استاد دانشگاه شد (خاطر، 2007، 12-13) و در سال 1945 این فرصت برای او پیش آمد که در دانشگاه وسکنس/ درس بخواند و در رشته ی ادبیات تطبیقی مدرک دکتری بگیرد: (خلیل، 2003:204)،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16335"/>
            <a:ext cx="2487620" cy="3145062"/>
          </a:xfrm>
          <a:prstGeom prst="rect">
            <a:avLst/>
          </a:prstGeom>
        </p:spPr>
      </p:pic>
      <p:sp>
        <p:nvSpPr>
          <p:cNvPr id="5" name="TextBox 4"/>
          <p:cNvSpPr txBox="1"/>
          <p:nvPr/>
        </p:nvSpPr>
        <p:spPr>
          <a:xfrm>
            <a:off x="1262130" y="5287044"/>
            <a:ext cx="1635617"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نازک الملائکه</a:t>
            </a:r>
            <a:endParaRPr lang="fa-IR">
              <a:solidFill>
                <a:srgbClr val="FF0000"/>
              </a:solidFill>
            </a:endParaRPr>
          </a:p>
        </p:txBody>
      </p:sp>
    </p:spTree>
    <p:extLst>
      <p:ext uri="{BB962C8B-B14F-4D97-AF65-F5344CB8AC3E}">
        <p14:creationId xmlns:p14="http://schemas.microsoft.com/office/powerpoint/2010/main" val="1755221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چکیده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عشق از موضوعات بسیار رایج ادیبات عربی به ویژه ابدیات رمانتیک است که معنی و صورت آن به صورت جدایی ناپذیری به هم مرتبط است. این مضمون در دوران معاصر شکل جدیدی به خود گرفته و باعث ظهور برخی ویژگی های زبانی در سروده های شاعران شده است. در این پژوهش ویژگی ها، در سروده های دو شاعر عرب، نازک الملائکه و سعاد صباح، بررسی شده است. این تحقیق که به روش توصیفی – تحلیلی انجام شده است. نشان از ان دارد که روح و زبان زنانه در اشعار عاشقانه این دو شاعر تازی به خوبی بروز یافته است و در سطوح مختلف قابل بررسی است. </a:t>
            </a:r>
            <a:endParaRPr lang="fa-IR">
              <a:cs typeface="B Nazanin" panose="00000400000000000000" pitchFamily="2" charset="-78"/>
            </a:endParaRPr>
          </a:p>
        </p:txBody>
      </p:sp>
      <p:sp>
        <p:nvSpPr>
          <p:cNvPr id="4" name="Flowchart: Alternate Process 3"/>
          <p:cNvSpPr/>
          <p:nvPr/>
        </p:nvSpPr>
        <p:spPr>
          <a:xfrm>
            <a:off x="1228299" y="4599296"/>
            <a:ext cx="3111689" cy="120100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 توصیفی – تحلیلی</a:t>
            </a:r>
            <a:endParaRPr lang="fa-IR"/>
          </a:p>
        </p:txBody>
      </p:sp>
    </p:spTree>
    <p:extLst>
      <p:ext uri="{BB962C8B-B14F-4D97-AF65-F5344CB8AC3E}">
        <p14:creationId xmlns:p14="http://schemas.microsoft.com/office/powerpoint/2010/main" val="3609529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نازک الملائکه آثار شعری و نقدی بسیاری دارد که می توان به موارد زیر اشاره نمود: </a:t>
            </a:r>
          </a:p>
          <a:p>
            <a:pPr algn="just"/>
            <a:r>
              <a:rPr lang="fa-IR" smtClean="0">
                <a:cs typeface="B Nazanin" panose="00000400000000000000" pitchFamily="2" charset="-78"/>
              </a:rPr>
              <a:t>«</a:t>
            </a:r>
            <a:r>
              <a:rPr lang="fa-IR" smtClean="0">
                <a:solidFill>
                  <a:srgbClr val="FF0000"/>
                </a:solidFill>
                <a:cs typeface="B Nazanin" panose="00000400000000000000" pitchFamily="2" charset="-78"/>
              </a:rPr>
              <a:t>عاشقه اللیل</a:t>
            </a:r>
            <a:r>
              <a:rPr lang="fa-IR" smtClean="0">
                <a:cs typeface="B Nazanin" panose="00000400000000000000" pitchFamily="2" charset="-78"/>
              </a:rPr>
              <a:t>»، «</a:t>
            </a:r>
            <a:r>
              <a:rPr lang="fa-IR" smtClean="0">
                <a:solidFill>
                  <a:srgbClr val="FF0000"/>
                </a:solidFill>
                <a:cs typeface="B Nazanin" panose="00000400000000000000" pitchFamily="2" charset="-78"/>
              </a:rPr>
              <a:t>شظایا و الرماد</a:t>
            </a:r>
            <a:r>
              <a:rPr lang="fa-IR" smtClean="0">
                <a:cs typeface="B Nazanin" panose="00000400000000000000" pitchFamily="2" charset="-78"/>
              </a:rPr>
              <a:t>»، «</a:t>
            </a:r>
            <a:r>
              <a:rPr lang="fa-IR" smtClean="0">
                <a:solidFill>
                  <a:srgbClr val="FF0000"/>
                </a:solidFill>
                <a:cs typeface="B Nazanin" panose="00000400000000000000" pitchFamily="2" charset="-78"/>
              </a:rPr>
              <a:t>شجره القمر</a:t>
            </a:r>
            <a:r>
              <a:rPr lang="fa-IR" smtClean="0">
                <a:cs typeface="B Nazanin" panose="00000400000000000000" pitchFamily="2" charset="-78"/>
              </a:rPr>
              <a:t>»، چکامه ی «</a:t>
            </a:r>
            <a:r>
              <a:rPr lang="fa-IR" smtClean="0">
                <a:solidFill>
                  <a:srgbClr val="FF0000"/>
                </a:solidFill>
                <a:cs typeface="B Nazanin" panose="00000400000000000000" pitchFamily="2" charset="-78"/>
              </a:rPr>
              <a:t>ماساه الحیاه و اغنیه الانسان</a:t>
            </a:r>
            <a:r>
              <a:rPr lang="fa-IR" smtClean="0">
                <a:cs typeface="B Nazanin" panose="00000400000000000000" pitchFamily="2" charset="-78"/>
              </a:rPr>
              <a:t>» و نیز دیوان های «</a:t>
            </a:r>
            <a:r>
              <a:rPr lang="fa-IR" smtClean="0">
                <a:solidFill>
                  <a:srgbClr val="FF0000"/>
                </a:solidFill>
                <a:cs typeface="B Nazanin" panose="00000400000000000000" pitchFamily="2" charset="-78"/>
              </a:rPr>
              <a:t>یغیر الوانه البحر</a:t>
            </a:r>
            <a:r>
              <a:rPr lang="fa-IR" smtClean="0">
                <a:cs typeface="B Nazanin" panose="00000400000000000000" pitchFamily="2" charset="-78"/>
              </a:rPr>
              <a:t>» ، «</a:t>
            </a:r>
            <a:r>
              <a:rPr lang="fa-IR" smtClean="0">
                <a:solidFill>
                  <a:srgbClr val="FF0000"/>
                </a:solidFill>
                <a:cs typeface="B Nazanin" panose="00000400000000000000" pitchFamily="2" charset="-78"/>
              </a:rPr>
              <a:t>لاسلوه و الثوره</a:t>
            </a:r>
            <a:r>
              <a:rPr lang="fa-IR" smtClean="0">
                <a:cs typeface="B Nazanin" panose="00000400000000000000" pitchFamily="2" charset="-78"/>
              </a:rPr>
              <a:t>» اشاره کرد که بین سال های 1968 تا 1978 به چاپ رسید. </a:t>
            </a:r>
          </a:p>
        </p:txBody>
      </p:sp>
    </p:spTree>
    <p:extLst>
      <p:ext uri="{BB962C8B-B14F-4D97-AF65-F5344CB8AC3E}">
        <p14:creationId xmlns:p14="http://schemas.microsoft.com/office/powerpoint/2010/main" val="2257560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20484" y="1825625"/>
            <a:ext cx="6833315" cy="4351338"/>
          </a:xfrm>
        </p:spPr>
        <p:txBody>
          <a:bodyPr/>
          <a:lstStyle/>
          <a:p>
            <a:pPr algn="just"/>
            <a:r>
              <a:rPr lang="fa-IR">
                <a:cs typeface="B Nazanin" panose="00000400000000000000" pitchFamily="2" charset="-78"/>
              </a:rPr>
              <a:t>سعاد </a:t>
            </a:r>
            <a:r>
              <a:rPr lang="fa-IR" smtClean="0">
                <a:cs typeface="B Nazanin" panose="00000400000000000000" pitchFamily="2" charset="-78"/>
              </a:rPr>
              <a:t>صباح </a:t>
            </a:r>
            <a:r>
              <a:rPr lang="fa-IR">
                <a:cs typeface="B Nazanin" panose="00000400000000000000" pitchFamily="2" charset="-78"/>
              </a:rPr>
              <a:t>نیز در سال 1942 در عراق متولد شد. وی دوران ابتدایی و دبیرستان را در عراق به پایان رساند و بعد از گذراندن دوران کارشناسی در رشته اقتصاد در بیروت برای ادامه تحصیل به «انگلیس» رفت و از دانشگاه «ساری» دکتری گرفت. وی سرودن شعر از سیزده سالگی شروع کرد. از آثار شعری سعاد صباح می توان موارد زیر را نام برد: «الیک یا ولدی» ، «فئافیت امراه»، رسائل من الزمن الجمیل»، «من عمری»، «فی البده کانت انثی» و ... اشاره کرد.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524363" cy="3094105"/>
          </a:xfrm>
          <a:prstGeom prst="rect">
            <a:avLst/>
          </a:prstGeom>
        </p:spPr>
      </p:pic>
      <p:sp>
        <p:nvSpPr>
          <p:cNvPr id="5" name="TextBox 4"/>
          <p:cNvSpPr txBox="1"/>
          <p:nvPr/>
        </p:nvSpPr>
        <p:spPr>
          <a:xfrm>
            <a:off x="1561514" y="5275385"/>
            <a:ext cx="1772529"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سعاد </a:t>
            </a:r>
            <a:r>
              <a:rPr lang="fa-IR" sz="2800" smtClean="0">
                <a:solidFill>
                  <a:srgbClr val="FF0000"/>
                </a:solidFill>
                <a:cs typeface="B Nazanin" panose="00000400000000000000" pitchFamily="2" charset="-78"/>
              </a:rPr>
              <a:t>صباح</a:t>
            </a:r>
            <a:endParaRPr lang="fa-IR">
              <a:solidFill>
                <a:srgbClr val="FF0000"/>
              </a:solidFill>
            </a:endParaRPr>
          </a:p>
        </p:txBody>
      </p:sp>
    </p:spTree>
    <p:extLst>
      <p:ext uri="{BB962C8B-B14F-4D97-AF65-F5344CB8AC3E}">
        <p14:creationId xmlns:p14="http://schemas.microsoft.com/office/powerpoint/2010/main" val="2227296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نازک الملائکه و سعاد الصباح در مسائل اجتماعی، مانند حقوق بشر و زنان و دفاع از حقوق آنان و مسائل کشورهای عربی و آزاید بیان و اندیشه، صاحب فکر و علاقه و دغدغه ی خاطرند.سعاد عضو چنیدن سازمان و اتحادیه ی جهانی و عربی نیز می باشد. </a:t>
            </a:r>
            <a:r>
              <a:rPr lang="fa-IR" b="1" smtClean="0">
                <a:solidFill>
                  <a:srgbClr val="FF0000"/>
                </a:solidFill>
                <a:cs typeface="B Nazanin" panose="00000400000000000000" pitchFamily="2" charset="-78"/>
              </a:rPr>
              <a:t>اشعار این دو شاعر ریشه های اجتماعی و فرهنگی دارد</a:t>
            </a:r>
            <a:r>
              <a:rPr lang="fa-IR" smtClean="0">
                <a:cs typeface="B Nazanin" panose="00000400000000000000" pitchFamily="2" charset="-78"/>
              </a:rPr>
              <a:t>. این دو شاعر با اشعار خود زندگی جامعه ی عربی و به نوع خاص دغدغه های عاطفی و اجتماعی زنان عرب را </a:t>
            </a:r>
            <a:r>
              <a:rPr lang="fa-IR">
                <a:cs typeface="B Nazanin" panose="00000400000000000000" pitchFamily="2" charset="-78"/>
              </a:rPr>
              <a:t>ر</a:t>
            </a:r>
            <a:r>
              <a:rPr lang="fa-IR" smtClean="0">
                <a:cs typeface="B Nazanin" panose="00000400000000000000" pitchFamily="2" charset="-78"/>
              </a:rPr>
              <a:t>وایت کرده اند. </a:t>
            </a:r>
            <a:endParaRPr lang="fa-IR">
              <a:cs typeface="B Nazanin" panose="00000400000000000000" pitchFamily="2" charset="-78"/>
            </a:endParaRPr>
          </a:p>
        </p:txBody>
      </p:sp>
    </p:spTree>
    <p:extLst>
      <p:ext uri="{BB962C8B-B14F-4D97-AF65-F5344CB8AC3E}">
        <p14:creationId xmlns:p14="http://schemas.microsoft.com/office/powerpoint/2010/main" val="2746694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سعاد صباح و نازک الملائکه با گذشت زمان و کسب تجربه ها و اندوخته های کافی، توانستند به زبان شعری خاص خود دست یابند و آثاری را ارائه دهند که به راستی روح و زبان زنانه از مهم ترین ویژگی های آن به شمار می رود. </a:t>
            </a:r>
          </a:p>
          <a:p>
            <a:pPr algn="just"/>
            <a:r>
              <a:rPr lang="fa-IR" smtClean="0">
                <a:cs typeface="B Nazanin" panose="00000400000000000000" pitchFamily="2" charset="-78"/>
              </a:rPr>
              <a:t>عشقی که در سروده های سعاد، به ویژه در دیوان «نامه های از روزگار نیک» دیده می شود عشقی پاک است که وی آن را بعد از ازدواج ، نسبت به همسر خویش ابراز می دارد و نه به کسی دیگر. در مقابل، عشق در سروده های نازک الملائکه از آغاز سرودن شعر، چه قبل از ازدواج و چه بعد از آن، فراوان است البته نمی توان آن را مرتبط با همسر ایشان دانست و خود وی هم به این امر تصریح نمی کند. به هر روی، عشق در سروده های ه دو شاعر شکلی پاک و عفیف به خود گرفته است. </a:t>
            </a:r>
            <a:endParaRPr lang="fa-IR">
              <a:cs typeface="B Nazanin" panose="00000400000000000000" pitchFamily="2" charset="-78"/>
            </a:endParaRPr>
          </a:p>
        </p:txBody>
      </p:sp>
    </p:spTree>
    <p:extLst>
      <p:ext uri="{BB962C8B-B14F-4D97-AF65-F5344CB8AC3E}">
        <p14:creationId xmlns:p14="http://schemas.microsoft.com/office/powerpoint/2010/main" val="39228452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sz="3600">
                <a:solidFill>
                  <a:srgbClr val="FF0000"/>
                </a:solidFill>
                <a:cs typeface="B Nazanin" panose="00000400000000000000" pitchFamily="2" charset="-78"/>
              </a:rPr>
              <a:t>بررسی تطبیقی زبان زنان در عاشقانه های نازک الملائکه و سعاد </a:t>
            </a:r>
            <a:r>
              <a:rPr lang="fa-IR" sz="3600" smtClean="0">
                <a:solidFill>
                  <a:srgbClr val="FF0000"/>
                </a:solidFill>
                <a:cs typeface="B Nazanin" panose="00000400000000000000" pitchFamily="2" charset="-78"/>
              </a:rPr>
              <a:t>صباح</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solidFill>
                  <a:srgbClr val="FF0000"/>
                </a:solidFill>
                <a:cs typeface="B Nazanin" panose="00000400000000000000" pitchFamily="2" charset="-78"/>
              </a:rPr>
              <a:t>الف: سطح آوایی</a:t>
            </a:r>
          </a:p>
          <a:p>
            <a:pPr algn="just"/>
            <a:r>
              <a:rPr lang="fa-IR" smtClean="0">
                <a:cs typeface="B Nazanin" panose="00000400000000000000" pitchFamily="2" charset="-78"/>
              </a:rPr>
              <a:t>آوا پدیده ای مادی و فیزیکی است که به شکل ماده ای که نظام های زبانی در آن نمودار می شود با زبان رابطه  پیدا می کند. از این گفته چنین بر می آید که رابطه ی زبان با آوا مانند نسبت نت های دستگاه موسیقی است با صورت اجرا شده ی آن، به دیگر بیان، اوا یک نشانه محسوس و گفتاری برای نظام های مجرد و ذهنی زبان است (باقری، 1378، 101). ساختار آوایی – علاوه بر نقش معنایی در رسانگی خویش – از رهگذر مجموعه ای از اصوات به  گونه ای غیر مستقیم مفهوم مورد نظر شاعر را ابلاغ می کند (شفیعی کدکنی، 1383، 318)</a:t>
            </a:r>
            <a:endParaRPr lang="fa-IR">
              <a:cs typeface="B Nazanin" panose="00000400000000000000" pitchFamily="2" charset="-78"/>
            </a:endParaRPr>
          </a:p>
        </p:txBody>
      </p:sp>
    </p:spTree>
    <p:extLst>
      <p:ext uri="{BB962C8B-B14F-4D97-AF65-F5344CB8AC3E}">
        <p14:creationId xmlns:p14="http://schemas.microsoft.com/office/powerpoint/2010/main" val="2919757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علت غیر مستقیم بودن در ابلاغ معنا در شعر زنانه به طور عام و شعر عاشقانه ی زنانه به طور خاص را می توان ترس از بیان مستقیم دانست، زیرا زنان شاعر به ویژه در کشورهای عربی حق بیان مستقیم احساسات عاشقانه را نداشتند و در صدد این بوده اند تا این عواطف و احساسات  را از شیوه های دیگر القا کنند. نازک الملائکه و سعاد صباح هر دو برای بیان این احساسات و عواطف به سراغ بیان غیر مستقیم از طریق کاربرد آواها رفته اند. </a:t>
            </a:r>
          </a:p>
          <a:p>
            <a:pPr algn="just"/>
            <a:endParaRPr lang="fa-IR">
              <a:cs typeface="B Nazanin" panose="00000400000000000000" pitchFamily="2" charset="-78"/>
            </a:endParaRPr>
          </a:p>
        </p:txBody>
      </p:sp>
      <p:sp>
        <p:nvSpPr>
          <p:cNvPr id="4" name="Flowchart: Process 3"/>
          <p:cNvSpPr/>
          <p:nvPr/>
        </p:nvSpPr>
        <p:spPr>
          <a:xfrm>
            <a:off x="838200" y="4001294"/>
            <a:ext cx="2222696" cy="1111348"/>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ابلاغ معنا</a:t>
            </a:r>
            <a:endParaRPr lang="fa-IR"/>
          </a:p>
        </p:txBody>
      </p:sp>
    </p:spTree>
    <p:extLst>
      <p:ext uri="{BB962C8B-B14F-4D97-AF65-F5344CB8AC3E}">
        <p14:creationId xmlns:p14="http://schemas.microsoft.com/office/powerpoint/2010/main" val="56432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نازک الملائکه برای نشان دادن حالت روانی خود از تکرار صداها کمک گرفته است و صدای «ای» و «آ» را 20 مرتبه تکرار کرده است تا بتواند علاوه بر ادا کردن وظیفه ی موسیقایی، بران حالت رواین که در آن به سر می برد نیز تاکید کند. صدای «میم» را 11 مرتبه و صدا ی گرفته و مکرر حرف «راء» 11 مرتبه به کار رفته است. به دیگر بیان وی از صداهایی بهره گرفته است که با حالت شکست و اندوه در عشق بیش سازگار است: </a:t>
            </a:r>
            <a:endParaRPr lang="fa-IR">
              <a:cs typeface="B Nazanin" panose="00000400000000000000" pitchFamily="2" charset="-78"/>
            </a:endParaRPr>
          </a:p>
        </p:txBody>
      </p:sp>
    </p:spTree>
    <p:extLst>
      <p:ext uri="{BB962C8B-B14F-4D97-AF65-F5344CB8AC3E}">
        <p14:creationId xmlns:p14="http://schemas.microsoft.com/office/powerpoint/2010/main" val="3069369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کم فی سکون اللیل، تحت الظلام/ رجعت للماضی و ایامه/ ابحث عن حتی بین الرکام/ فلک تصدنی غیر آلامه/ لم یبق/شی، غیر حزنی المریر/ بقیه من حبی الذاهب/ و ذکریات من صبای الغریر/ ساخره من وجهی الشاحب. (نازک الملائکه، 1997، ج2، 462)</a:t>
            </a:r>
          </a:p>
          <a:p>
            <a:pPr algn="just"/>
            <a:r>
              <a:rPr lang="fa-IR" smtClean="0">
                <a:cs typeface="B Nazanin" panose="00000400000000000000" pitchFamily="2" charset="-78"/>
              </a:rPr>
              <a:t>«چقدر در سکوت شب، زیر تاریکی/ به گذشته و روزگارانش بازگشتم/ عشقم را بین ابرها جست و جو می کنم/ جز درد چیزی نصیب من نشد / غیر از اندوه تلخ  من چیزی باقی نماند/ باقیمانده عشق رونده ام/ و خاطرات {دوران} جوانی بی تجربه ام/ چهره زرد رنگ مرا به تمسخر می گیرد»</a:t>
            </a:r>
            <a:endParaRPr lang="fa-IR">
              <a:cs typeface="B Nazanin" panose="00000400000000000000" pitchFamily="2" charset="-78"/>
            </a:endParaRPr>
          </a:p>
        </p:txBody>
      </p:sp>
    </p:spTree>
    <p:extLst>
      <p:ext uri="{BB962C8B-B14F-4D97-AF65-F5344CB8AC3E}">
        <p14:creationId xmlns:p14="http://schemas.microsoft.com/office/powerpoint/2010/main" val="2703163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تکرار آواها در سروده های عاشقانه سعاد صباح نیز دیده می شود. وی در ابیات زیر 10 مرتبه صدای «ای» و 5 مرتبه صدای «آ» را تکرار کرده است: </a:t>
            </a:r>
          </a:p>
          <a:p>
            <a:pPr marL="0" indent="0" algn="just">
              <a:buNone/>
            </a:pPr>
            <a:r>
              <a:rPr lang="fa-IR" smtClean="0">
                <a:cs typeface="B Nazanin" panose="00000400000000000000" pitchFamily="2" charset="-78"/>
              </a:rPr>
              <a:t>اتمناک یا حبیبی- اصلی        لغرام انا علیه امینه</a:t>
            </a:r>
          </a:p>
          <a:p>
            <a:pPr marL="0" indent="0" algn="just">
              <a:buNone/>
            </a:pPr>
            <a:r>
              <a:rPr lang="fa-IR" smtClean="0">
                <a:cs typeface="B Nazanin" panose="00000400000000000000" pitchFamily="2" charset="-78"/>
              </a:rPr>
              <a:t>و انادیک لایلبی ندائی	غیر تهویمه اللیالی الضنیه	</a:t>
            </a:r>
            <a:endParaRPr lang="fa-IR">
              <a:cs typeface="B Nazanin" panose="00000400000000000000" pitchFamily="2" charset="-78"/>
            </a:endParaRPr>
          </a:p>
        </p:txBody>
      </p:sp>
    </p:spTree>
    <p:extLst>
      <p:ext uri="{BB962C8B-B14F-4D97-AF65-F5344CB8AC3E}">
        <p14:creationId xmlns:p14="http://schemas.microsoft.com/office/powerpoint/2010/main" val="1159270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  محبوب من! آرزوی تو را دارم... و برای عشقی که امانت دار آن هستم نماز می گذارم تو را می خوانم اما جز چرت اندک شبانگاهی پاسخی دریافت نکردم.» </a:t>
            </a:r>
          </a:p>
          <a:p>
            <a:pPr algn="just"/>
            <a:r>
              <a:rPr lang="fa-IR" smtClean="0">
                <a:cs typeface="B Nazanin" panose="00000400000000000000" pitchFamily="2" charset="-78"/>
              </a:rPr>
              <a:t>بعد از کاربرد آواها شاعران زن برای نشان دادن حالت روانی خود از تکرار حروف کمک می گیرند. قطعا از این رو است که نازک الملائکه سروده خویش را بر روی «نون» بنا می نهد، زیرا این حرف «نزد عرب، بیانی از درد درونی است» (عباس، 1998، 289) و دلالت بر اندوه و درد تنهایی دارد. کاربرد این حرف نشان گر روان پر درد شاعر است. حرف نون برگرفته از «انین» است و انین به معنای بیان هیجانی و مستقیم از درد درونی روان آدمی است چه همراه با درد جسمی باشد، چه نباشد.(عباس، 1998، 288)</a:t>
            </a:r>
          </a:p>
          <a:p>
            <a:pPr algn="just"/>
            <a:endParaRPr lang="fa-IR">
              <a:cs typeface="B Nazanin" panose="00000400000000000000" pitchFamily="2" charset="-78"/>
            </a:endParaRPr>
          </a:p>
        </p:txBody>
      </p:sp>
    </p:spTree>
    <p:extLst>
      <p:ext uri="{BB962C8B-B14F-4D97-AF65-F5344CB8AC3E}">
        <p14:creationId xmlns:p14="http://schemas.microsoft.com/office/powerpoint/2010/main" val="3969169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زبان عنصر بنیادین حیات انسانی است که ارتباط و شناخت را در دستور کار خود دارد و از آن روی که مفهومی تک ساحتی نیست و همه وجوه زندگی انسان با آن درامیخته است، افزون بر دو کنش فردی و اجتماعی، سویه ها و شیوه های گوناگونی دارد و در سه سطح (زبان علم، زبان هنر و زبان ادبیات) بنیاد فرهنگ مکتوب هر جامعه را می سازد. </a:t>
            </a:r>
            <a:r>
              <a:rPr lang="fa-IR" b="1" smtClean="0">
                <a:solidFill>
                  <a:srgbClr val="FF0000"/>
                </a:solidFill>
                <a:cs typeface="B Nazanin" panose="00000400000000000000" pitchFamily="2" charset="-78"/>
              </a:rPr>
              <a:t>ذات زبان، سیال تطورپذیر و تغییر یابنده است</a:t>
            </a:r>
            <a:endParaRPr lang="fa-IR" b="1">
              <a:solidFill>
                <a:srgbClr val="FF0000"/>
              </a:solidFill>
              <a:cs typeface="B Nazanin" panose="00000400000000000000" pitchFamily="2" charset="-78"/>
            </a:endParaRPr>
          </a:p>
        </p:txBody>
      </p:sp>
      <p:sp>
        <p:nvSpPr>
          <p:cNvPr id="4" name="Flowchart: Alternate Process 3"/>
          <p:cNvSpPr/>
          <p:nvPr/>
        </p:nvSpPr>
        <p:spPr>
          <a:xfrm>
            <a:off x="1223889" y="4206240"/>
            <a:ext cx="3924886" cy="129422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زبان، مفهومی </a:t>
            </a:r>
            <a:r>
              <a:rPr lang="fa-IR" sz="2800">
                <a:solidFill>
                  <a:prstClr val="black"/>
                </a:solidFill>
                <a:cs typeface="B Nazanin" panose="00000400000000000000" pitchFamily="2" charset="-78"/>
              </a:rPr>
              <a:t>تک ساحتی نیست</a:t>
            </a:r>
            <a:endParaRPr lang="fa-IR"/>
          </a:p>
        </p:txBody>
      </p:sp>
    </p:spTree>
    <p:extLst>
      <p:ext uri="{BB962C8B-B14F-4D97-AF65-F5344CB8AC3E}">
        <p14:creationId xmlns:p14="http://schemas.microsoft.com/office/powerpoint/2010/main" val="945555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کیف مرت ایامنا؟ کیف مرت                  بین فک الشواق و الاحزان </a:t>
            </a:r>
          </a:p>
          <a:p>
            <a:pPr algn="just"/>
            <a:r>
              <a:rPr lang="fa-IR" smtClean="0">
                <a:cs typeface="B Nazanin" panose="00000400000000000000" pitchFamily="2" charset="-78"/>
              </a:rPr>
              <a:t>ملء قلبی و قلبک الحب و الشو               ق و لکن نلود بالکتمان</a:t>
            </a:r>
          </a:p>
          <a:p>
            <a:pPr algn="just"/>
            <a:r>
              <a:rPr lang="fa-IR" smtClean="0">
                <a:cs typeface="B Nazanin" panose="00000400000000000000" pitchFamily="2" charset="-78"/>
              </a:rPr>
              <a:t>(نازک الملائکه، 1997، ج 1، 555-554)</a:t>
            </a:r>
          </a:p>
          <a:p>
            <a:pPr algn="just"/>
            <a:r>
              <a:rPr lang="fa-IR" smtClean="0">
                <a:cs typeface="B Nazanin" panose="00000400000000000000" pitchFamily="2" charset="-78"/>
              </a:rPr>
              <a:t>روزگارمان چگونه سپری شد؟ روزها چگونه بین جدایی شوق ها و اندوه ها گذشت. قلب من و تو مالامال از عشق و شوق است، اما ما پنهان می کنیم»</a:t>
            </a:r>
          </a:p>
          <a:p>
            <a:pPr algn="just"/>
            <a:r>
              <a:rPr lang="fa-IR">
                <a:cs typeface="B Nazanin" panose="00000400000000000000" pitchFamily="2" charset="-78"/>
              </a:rPr>
              <a:t> </a:t>
            </a:r>
            <a:r>
              <a:rPr lang="fa-IR" smtClean="0">
                <a:cs typeface="B Nazanin" panose="00000400000000000000" pitchFamily="2" charset="-78"/>
              </a:rPr>
              <a:t>سعاد صباح نیز از این حرف در شعر خود استفاده کرده است، با این تفاوت که وی حرف نون را به صورت ساکن در «روی» شعر خود به کار می برد، اما نازک الملائکه این حرف را به صورت مکسور به کار گرفته است، لذا می توان گفت عملکرد تکرار ترکیب نون مکسور برای القای احساسات و عواطف عاشقانه شدیدتر است:</a:t>
            </a:r>
          </a:p>
          <a:p>
            <a:pPr algn="just"/>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4432656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لیتک الیوم بناری و احتراقی تشعرین 	       بعد ان غاب الذی کان لی الرکن الرکین</a:t>
            </a:r>
          </a:p>
          <a:p>
            <a:pPr marL="0" indent="0" algn="just">
              <a:buNone/>
            </a:pPr>
            <a:r>
              <a:rPr lang="fa-IR" smtClean="0">
                <a:cs typeface="B Nazanin" panose="00000400000000000000" pitchFamily="2" charset="-78"/>
              </a:rPr>
              <a:t>و الذی کانت ضلوعی و کره الحانی الامین         کل یوم ینقضی، اکبره عشر سنین</a:t>
            </a:r>
          </a:p>
          <a:p>
            <a:pPr marL="0" indent="0" algn="just">
              <a:buNone/>
            </a:pPr>
            <a:r>
              <a:rPr lang="fa-IR" smtClean="0">
                <a:cs typeface="B Nazanin" panose="00000400000000000000" pitchFamily="2" charset="-78"/>
              </a:rPr>
              <a:t>کیف انسی و هو ادنی لی من حبل الوتین         کیف انسی و هو الحرقه فی دمعی السخین</a:t>
            </a:r>
          </a:p>
          <a:p>
            <a:pPr marL="0" indent="0" algn="just">
              <a:buNone/>
            </a:pPr>
            <a:r>
              <a:rPr lang="fa-IR" smtClean="0">
                <a:cs typeface="B Nazanin" panose="00000400000000000000" pitchFamily="2" charset="-78"/>
              </a:rPr>
              <a:t>(صباح، 1985، 60)</a:t>
            </a:r>
          </a:p>
          <a:p>
            <a:pPr algn="just"/>
            <a:endParaRPr lang="fa-IR">
              <a:cs typeface="B Nazanin" panose="00000400000000000000" pitchFamily="2" charset="-78"/>
            </a:endParaRPr>
          </a:p>
        </p:txBody>
      </p:sp>
    </p:spTree>
    <p:extLst>
      <p:ext uri="{BB962C8B-B14F-4D97-AF65-F5344CB8AC3E}">
        <p14:creationId xmlns:p14="http://schemas.microsoft.com/office/powerpoint/2010/main" val="19288661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ای کاش امروز، پس از آن که تکیه گاه من وقت، آتش و سوزش(درون) مرا احساس می کردی، کسی که سینه ی من سرای امن و مهربان او بود. هر روزی که می گذرد او را ده سال بزرگتر می یابم، چگونه فراموش کنم در حالی که او از رگ گردن به من نزدیکتر است؟ چگونه فراموش کنم در حالی که او سوزناکی اشک گرم من است؟ </a:t>
            </a:r>
          </a:p>
          <a:p>
            <a:pPr algn="just"/>
            <a:r>
              <a:rPr lang="fa-IR" smtClean="0">
                <a:cs typeface="B Nazanin" panose="00000400000000000000" pitchFamily="2" charset="-78"/>
              </a:rPr>
              <a:t>صباح در این ابیات، علاوه بر کاربرد حرف روی «ن» برای القای انوه ناشی از دوری معشوق 9 مرتبه از تکرار حرف «راء» که دارای صفتی گرفته و مکرر است، بهره می برد. </a:t>
            </a:r>
          </a:p>
        </p:txBody>
      </p:sp>
    </p:spTree>
    <p:extLst>
      <p:ext uri="{BB962C8B-B14F-4D97-AF65-F5344CB8AC3E}">
        <p14:creationId xmlns:p14="http://schemas.microsoft.com/office/powerpoint/2010/main" val="40287260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شمیسا در مورد تکرار می گوید: «تکرار به لحاظ علم معانی توجیهاتی دارد مثلا برای تاکید است. من این طور توجیه می کنم که صدای ضعیف خود را می خواهد به گوش ها برساند. کودک یا زن ضعیفی  که راه به جایی نمی برد و سخنش شنیده نمی شود پا بر زمین می کوبد و سخنش را تکرار می کند» (شمیسا، 1383، 262) نازک الملائکه و سعاد صباح  نیز وفتی در جست و جوی عشق خویش راه به جایی نمی برد. این چنین </a:t>
            </a:r>
            <a:r>
              <a:rPr lang="fa-IR" smtClean="0">
                <a:cs typeface="B Nazanin" panose="00000400000000000000" pitchFamily="2" charset="-78"/>
              </a:rPr>
              <a:t>احساس </a:t>
            </a:r>
            <a:r>
              <a:rPr lang="fa-IR">
                <a:cs typeface="B Nazanin" panose="00000400000000000000" pitchFamily="2" charset="-78"/>
              </a:rPr>
              <a:t>می کنند که سخن آنها شنیده نمی شود از تکرار برای تاکید ابراز عشق خویش بهره می گیرند.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904248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ب- سطح موسیقایی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دیگر ظرفیت های زبان، که کارکردی موثر در تعمیق احساسات  موجود در یک سروده دارد، ظرفیت موسیقاییی آن است. آهنگ ناشی از هماهنگی و تناسب میان اجزاء مختلف شعر کهن نهایتا ایجاد نوعی توزان می کند، موسیقی شعر نامیده می شود.»  هر گونه تناسبی، خواه صوتی خواه معنوی، می تواند در حوزه ی تعریف آهنگ قرار گیرد. بنابراین منظور از آهنگ فقط وزن شعر نیست، بلکه مجموعه نناسب هایی است که در یک شعر می تواند مورد بررسی واقع شود» (شفیعی کدکنی، 1383، 95-94) این تناسب ها می تواند شامل موسیقی  حروف موسیقی واژگان و...بشود. </a:t>
            </a:r>
            <a:endParaRPr lang="fa-IR">
              <a:cs typeface="B Nazanin" panose="00000400000000000000" pitchFamily="2" charset="-78"/>
            </a:endParaRPr>
          </a:p>
        </p:txBody>
      </p:sp>
      <p:sp>
        <p:nvSpPr>
          <p:cNvPr id="4" name="Flowchart: Alternate Process 3"/>
          <p:cNvSpPr/>
          <p:nvPr/>
        </p:nvSpPr>
        <p:spPr>
          <a:xfrm>
            <a:off x="838200" y="4614203"/>
            <a:ext cx="3615397" cy="105507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خواه صوتی خواه معنوی</a:t>
            </a:r>
            <a:endParaRPr lang="fa-IR"/>
          </a:p>
        </p:txBody>
      </p:sp>
    </p:spTree>
    <p:extLst>
      <p:ext uri="{BB962C8B-B14F-4D97-AF65-F5344CB8AC3E}">
        <p14:creationId xmlns:p14="http://schemas.microsoft.com/office/powerpoint/2010/main" val="16253916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ایجاد موسیقی در کلام همیشه با استفاده از بحرهای عروضی  ایجاد نمی شود گاهی شاعران با کاربرد اسالیبی مانند تکرار به کلام خود موسیقی و آهنگ می دهند. شاعران نه تنها از اصل تکرار برای خلق کلامی معجزه گونه بهره می برند، بلکه از عامل روانشناختی تکرار برای القاء فکر خویش استفاده می کنند. به طور کلی می توان تکرار را نوعی نیاز روحی دانست که شاعر آن را در ناخودآگاه خود احساس می کند. </a:t>
            </a:r>
            <a:endParaRPr lang="fa-IR">
              <a:cs typeface="B Nazanin" panose="00000400000000000000" pitchFamily="2" charset="-78"/>
            </a:endParaRPr>
          </a:p>
        </p:txBody>
      </p:sp>
      <p:sp>
        <p:nvSpPr>
          <p:cNvPr id="4" name="Flowchart: Alternate Process 3"/>
          <p:cNvSpPr/>
          <p:nvPr/>
        </p:nvSpPr>
        <p:spPr>
          <a:xfrm>
            <a:off x="838200" y="4001294"/>
            <a:ext cx="4600136" cy="120982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 توان تکرار را نوعی نیاز روحی دانست</a:t>
            </a:r>
            <a:endParaRPr lang="fa-IR"/>
          </a:p>
        </p:txBody>
      </p:sp>
    </p:spTree>
    <p:extLst>
      <p:ext uri="{BB962C8B-B14F-4D97-AF65-F5344CB8AC3E}">
        <p14:creationId xmlns:p14="http://schemas.microsoft.com/office/powerpoint/2010/main" val="36413597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نازک الملائکه از تکرار واج ها و آواها برای بیان غم و اندوه خویش بهره برده است. او با 5 مرتبه تکرار حرکت «ضمه» بر سر الفاظ «الاحلام»، «الحب»، «الوجه»، «الحبیب» و «التفسیر» درد فراق خویش را سنگین نشان می دهد، چرا که «اعراب رفع بالاترین مرتبه ی اعراب است» (الجواری، 2006، 37)</a:t>
            </a:r>
          </a:p>
          <a:p>
            <a:pPr marL="0" indent="0" algn="just">
              <a:buNone/>
            </a:pPr>
            <a:r>
              <a:rPr lang="fa-IR" smtClean="0">
                <a:cs typeface="B Nazanin" panose="00000400000000000000" pitchFamily="2" charset="-78"/>
              </a:rPr>
              <a:t>این تلک الاحلام؟ کیف ذوی الحب		و این الوجه الحبیب النضیر</a:t>
            </a:r>
          </a:p>
          <a:p>
            <a:pPr marL="0" indent="0" algn="just" rtl="0">
              <a:buNone/>
            </a:pPr>
            <a:r>
              <a:rPr lang="fa-IR" smtClean="0">
                <a:cs typeface="B Nazanin" panose="00000400000000000000" pitchFamily="2" charset="-78"/>
              </a:rPr>
              <a:t>(نازک الملائکه، 1997، ج 1: 134)</a:t>
            </a:r>
          </a:p>
          <a:p>
            <a:pPr marL="0" indent="0" algn="just">
              <a:buNone/>
            </a:pPr>
            <a:r>
              <a:rPr lang="fa-IR" smtClean="0">
                <a:cs typeface="B Nazanin" panose="00000400000000000000" pitchFamily="2" charset="-78"/>
              </a:rPr>
              <a:t>«آن رویاها کجایند؟ چگونه آن عشق پژمرد؟ و ان چهره ی دوست داشتنی زیبا کجاست؟» </a:t>
            </a:r>
            <a:endParaRPr lang="fa-IR">
              <a:cs typeface="B Nazanin" panose="00000400000000000000" pitchFamily="2" charset="-78"/>
            </a:endParaRPr>
          </a:p>
        </p:txBody>
      </p:sp>
    </p:spTree>
    <p:extLst>
      <p:ext uri="{BB962C8B-B14F-4D97-AF65-F5344CB8AC3E}">
        <p14:creationId xmlns:p14="http://schemas.microsoft.com/office/powerpoint/2010/main" val="26897162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سعاد صباح نیز از 4 مرتبه تکرار واکه ها برای بیان غم عاشق خود استفاده کرده است: </a:t>
            </a:r>
          </a:p>
          <a:p>
            <a:pPr algn="just"/>
            <a:r>
              <a:rPr lang="fa-IR" smtClean="0">
                <a:cs typeface="B Nazanin" panose="00000400000000000000" pitchFamily="2" charset="-78"/>
              </a:rPr>
              <a:t>و اذا لقیاک رویا ترسم الوهم صورا 		و مضی اللیل قصیرا و بدا الفجر نذیرا</a:t>
            </a:r>
          </a:p>
          <a:p>
            <a:pPr algn="just"/>
            <a:r>
              <a:rPr lang="fa-IR" smtClean="0">
                <a:cs typeface="B Nazanin" panose="00000400000000000000" pitchFamily="2" charset="-78"/>
              </a:rPr>
              <a:t>(صباح، 1985، 96)</a:t>
            </a:r>
          </a:p>
          <a:p>
            <a:pPr algn="just"/>
            <a:r>
              <a:rPr lang="fa-IR" smtClean="0">
                <a:cs typeface="B Nazanin" panose="00000400000000000000" pitchFamily="2" charset="-78"/>
              </a:rPr>
              <a:t>«شب در حالی که کوتاه بود سپری شد و سپیده دم در حالی که هشدار دهنده بود پدیدار شد و هنگامی که در خواب، تو را دید آن وهم قصرهایی را ترسیم کرد»</a:t>
            </a:r>
          </a:p>
          <a:p>
            <a:pPr algn="just"/>
            <a:r>
              <a:rPr lang="fa-IR" smtClean="0">
                <a:cs typeface="B Nazanin" panose="00000400000000000000" pitchFamily="2" charset="-78"/>
              </a:rPr>
              <a:t>نازک الملائکه گاهی برای بیان عشق خود از </a:t>
            </a:r>
            <a:r>
              <a:rPr lang="fa-IR" b="1" smtClean="0">
                <a:solidFill>
                  <a:srgbClr val="FF0000"/>
                </a:solidFill>
                <a:cs typeface="B Nazanin" panose="00000400000000000000" pitchFamily="2" charset="-78"/>
              </a:rPr>
              <a:t>تکرار واژه </a:t>
            </a:r>
            <a:r>
              <a:rPr lang="fa-IR" smtClean="0">
                <a:cs typeface="B Nazanin" panose="00000400000000000000" pitchFamily="2" charset="-78"/>
              </a:rPr>
              <a:t>الهام می گیرد: </a:t>
            </a:r>
          </a:p>
          <a:p>
            <a:pPr algn="just"/>
            <a:r>
              <a:rPr lang="fa-IR" smtClean="0">
                <a:cs typeface="B Nazanin" panose="00000400000000000000" pitchFamily="2" charset="-78"/>
              </a:rPr>
              <a:t>انت انت الذی احتظفت بذکرا				فلم ینسها فوادی الوفی</a:t>
            </a:r>
          </a:p>
          <a:p>
            <a:pPr algn="just"/>
            <a:r>
              <a:rPr lang="fa-IR" smtClean="0">
                <a:cs typeface="B Nazanin" panose="00000400000000000000" pitchFamily="2" charset="-78"/>
              </a:rPr>
              <a:t>کیف غایت عن ذکریاتک اخلا				می و شوقی و حبی الروحی								(نازک الملائکه، 1997، ج 1، 556)</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147299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وی با تکرار دو ضمیر «</a:t>
            </a:r>
            <a:r>
              <a:rPr lang="fa-IR" smtClean="0">
                <a:solidFill>
                  <a:srgbClr val="FF0000"/>
                </a:solidFill>
                <a:cs typeface="B Nazanin" panose="00000400000000000000" pitchFamily="2" charset="-78"/>
              </a:rPr>
              <a:t>انت</a:t>
            </a:r>
            <a:r>
              <a:rPr lang="fa-IR" smtClean="0">
                <a:cs typeface="B Nazanin" panose="00000400000000000000" pitchFamily="2" charset="-78"/>
              </a:rPr>
              <a:t>» و «</a:t>
            </a:r>
            <a:r>
              <a:rPr lang="fa-IR" smtClean="0">
                <a:solidFill>
                  <a:srgbClr val="FF0000"/>
                </a:solidFill>
                <a:cs typeface="B Nazanin" panose="00000400000000000000" pitchFamily="2" charset="-78"/>
              </a:rPr>
              <a:t>ی</a:t>
            </a:r>
            <a:r>
              <a:rPr lang="fa-IR" smtClean="0">
                <a:cs typeface="B Nazanin" panose="00000400000000000000" pitchFamily="2" charset="-78"/>
              </a:rPr>
              <a:t>» خطاب به معشوق می گوید که چگونه همواره یاد و خاطرات او را زنده نگه داشته و نسبت به او وفادار مانده است. سپس زبان به شکایت از معشوق می گشاید، چرا که نسبت به وی بی وفا بوده و خاطرات او را به دست فراموشی سپرده است. </a:t>
            </a:r>
          </a:p>
          <a:p>
            <a:pPr algn="just"/>
            <a:r>
              <a:rPr lang="fa-IR" smtClean="0">
                <a:cs typeface="B Nazanin" panose="00000400000000000000" pitchFamily="2" charset="-78"/>
              </a:rPr>
              <a:t>این نوع تکرار را در سروده های سعاد صباح نیز می توان دید، آن هنگامی است که شاعر ذات خود را فراموشی کرده و در معشوق خود محو شده است: </a:t>
            </a:r>
          </a:p>
          <a:p>
            <a:pPr algn="just"/>
            <a:r>
              <a:rPr lang="fa-IR" smtClean="0">
                <a:cs typeface="B Nazanin" panose="00000400000000000000" pitchFamily="2" charset="-78"/>
              </a:rPr>
              <a:t>فالقارات انت / و البحار انت/ و انا انت(صباح، 1994، 72)</a:t>
            </a:r>
          </a:p>
          <a:p>
            <a:pPr algn="just"/>
            <a:r>
              <a:rPr lang="fa-IR" smtClean="0">
                <a:cs typeface="B Nazanin" panose="00000400000000000000" pitchFamily="2" charset="-78"/>
              </a:rPr>
              <a:t>تپه تویی/ و دریا تویی/ و من توام </a:t>
            </a:r>
            <a:endParaRPr lang="fa-IR">
              <a:cs typeface="B Nazanin" panose="00000400000000000000" pitchFamily="2" charset="-78"/>
            </a:endParaRPr>
          </a:p>
        </p:txBody>
      </p:sp>
    </p:spTree>
    <p:extLst>
      <p:ext uri="{BB962C8B-B14F-4D97-AF65-F5344CB8AC3E}">
        <p14:creationId xmlns:p14="http://schemas.microsoft.com/office/powerpoint/2010/main" val="20576684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سعاد همه چیز خود را در معشوق می یابد. </a:t>
            </a:r>
            <a:r>
              <a:rPr lang="fa-IR" b="1" smtClean="0">
                <a:solidFill>
                  <a:srgbClr val="FF0000"/>
                </a:solidFill>
                <a:cs typeface="B Nazanin" panose="00000400000000000000" pitchFamily="2" charset="-78"/>
              </a:rPr>
              <a:t>چشمان معشوق، وطن اوست</a:t>
            </a:r>
            <a:r>
              <a:rPr lang="fa-IR" smtClean="0">
                <a:cs typeface="B Nazanin" panose="00000400000000000000" pitchFamily="2" charset="-78"/>
              </a:rPr>
              <a:t>. سرود معشوق، سرود ملی اوست. عشق به معشوق، کار اصلی و واقعی اوست. به طور کلی او زندگی را برابر معشوق می داند و معشوق را برابر زندگی.  </a:t>
            </a:r>
            <a:endParaRPr lang="fa-IR">
              <a:cs typeface="B Nazanin" panose="00000400000000000000" pitchFamily="2" charset="-78"/>
            </a:endParaRPr>
          </a:p>
        </p:txBody>
      </p:sp>
    </p:spTree>
    <p:extLst>
      <p:ext uri="{BB962C8B-B14F-4D97-AF65-F5344CB8AC3E}">
        <p14:creationId xmlns:p14="http://schemas.microsoft.com/office/powerpoint/2010/main" val="111906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اگر بخواهیم این پویایی زبان را از </a:t>
            </a:r>
            <a:r>
              <a:rPr lang="fa-IR" smtClean="0">
                <a:cs typeface="B Nazanin" panose="00000400000000000000" pitchFamily="2" charset="-78"/>
              </a:rPr>
              <a:t>آن </a:t>
            </a:r>
            <a:r>
              <a:rPr lang="fa-IR">
                <a:cs typeface="B Nazanin" panose="00000400000000000000" pitchFamily="2" charset="-78"/>
              </a:rPr>
              <a:t>بازستانیم زبان را از درون تهی کرده ایم، چرا که پاک و سره نگه داشتن زبان ممکن نیست و بی تردید در ر</a:t>
            </a:r>
            <a:r>
              <a:rPr lang="fa-IR" smtClean="0">
                <a:cs typeface="B Nazanin" panose="00000400000000000000" pitchFamily="2" charset="-78"/>
              </a:rPr>
              <a:t>وند </a:t>
            </a:r>
            <a:r>
              <a:rPr lang="fa-IR">
                <a:cs typeface="B Nazanin" panose="00000400000000000000" pitchFamily="2" charset="-78"/>
              </a:rPr>
              <a:t>گویش ها و تحولات، نیرومند و کارآمد خواهد شد.  در هر زبان امکانات گوناگونی برای بیان مفاهیم معین وجود دارد و بر حسب این که  کدام یک از گویشوران با کدام ویژگی اجتماعی و در کدام بافت و موقعیت از زبان مزبور استفاده کنند، بخشی از این امکانات به صورت های مختلف به کار گرفته می شود (مدرسی، 1368، 147-149)</a:t>
            </a:r>
          </a:p>
        </p:txBody>
      </p:sp>
      <p:sp>
        <p:nvSpPr>
          <p:cNvPr id="4" name="Flowchart: Alternate Process 3"/>
          <p:cNvSpPr/>
          <p:nvPr/>
        </p:nvSpPr>
        <p:spPr>
          <a:xfrm>
            <a:off x="838200" y="4290646"/>
            <a:ext cx="6682154" cy="133643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 کدام ویژگی اجتماعی و در کدام بافت و موقعیت از زبان</a:t>
            </a:r>
            <a:endParaRPr lang="fa-IR"/>
          </a:p>
        </p:txBody>
      </p:sp>
    </p:spTree>
    <p:extLst>
      <p:ext uri="{BB962C8B-B14F-4D97-AF65-F5344CB8AC3E}">
        <p14:creationId xmlns:p14="http://schemas.microsoft.com/office/powerpoint/2010/main" val="39656846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نازک الملائکه و سعاد صباح از ضمیر مخاطب استفاده کرده و با معشوق خویش حرف می زنند. آن ها با کاربرد این شیوه صمیمیت و عاطفه ی بیشتری را القا می کند و احساسات و تجربیات زنانه ی خود را بهتر بازتاب می دهند. </a:t>
            </a:r>
          </a:p>
        </p:txBody>
      </p:sp>
    </p:spTree>
    <p:extLst>
      <p:ext uri="{BB962C8B-B14F-4D97-AF65-F5344CB8AC3E}">
        <p14:creationId xmlns:p14="http://schemas.microsoft.com/office/powerpoint/2010/main" val="7559257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یا حب الحب.../الطائره تطیر باتجاه ساعدیک ...باتجاه احضانک / باتجاه عینیک اللتین اصبحتا آخر وطن الجا الیه/ لم تعد عندی اوطان حقیقیه الجا الیها سواک.../ لم یعد عندی نشید قومی اغنیه غیر نشیدک .. لم یعد عندی مطامع اقلیمیه سوی البکاء علی کتفیک.../ لم یعد عندی عمل حقیقی سوی ان احبک / عملی هو انت.. و حیاتی هی انت. </a:t>
            </a:r>
          </a:p>
          <a:p>
            <a:pPr marL="0" indent="0" algn="just">
              <a:buNone/>
            </a:pPr>
            <a:r>
              <a:rPr lang="fa-IR">
                <a:cs typeface="B Nazanin" panose="00000400000000000000" pitchFamily="2" charset="-78"/>
              </a:rPr>
              <a:t>(صباح، 2006، 153)</a:t>
            </a:r>
          </a:p>
          <a:p>
            <a:pPr algn="just"/>
            <a:r>
              <a:rPr lang="fa-IR" smtClean="0">
                <a:cs typeface="B Nazanin" panose="00000400000000000000" pitchFamily="2" charset="-78"/>
              </a:rPr>
              <a:t>ای عشق عشق.../ این پرنده به طرف بازوان تو در پرواز است...به طرف آغوش/ به طرف چشمانت آخرین وطنی هستند که به آنها پناه می برم/ جز تو وطن حقیقی دیگری ندارم که به آن پناه ببرم/ جز سرود تو سرود ملی ندارم که آن را بخوانم.../ هیچ آرزوی اقلیمی جز گریه بر شانه هایت ندارم/ کاری حقیقی جز دوست داشتن تو ندارم/ کار من تویی.... و زندگی من تو هستی»</a:t>
            </a:r>
          </a:p>
        </p:txBody>
      </p:sp>
    </p:spTree>
    <p:extLst>
      <p:ext uri="{BB962C8B-B14F-4D97-AF65-F5344CB8AC3E}">
        <p14:creationId xmlns:p14="http://schemas.microsoft.com/office/powerpoint/2010/main" val="7260430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وی برای بیان میزان عشق خود از تکرار اسلوب لم یعد/ تعد+ظرف (عندی)+موصوف+صفت+...و تکرار ضمیر (ک) ب و 7 مرتبه تکرار ضمیر «ی» بهره برده است و با این کاربرد به خوبی از پس ابراز محبت خود نسبت به معشوق برآمده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579732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دیگر تکرارهای شعر سعاد صباح تکرار جز و یک فعل خاص است: </a:t>
            </a:r>
          </a:p>
          <a:p>
            <a:pPr algn="just"/>
            <a:r>
              <a:rPr lang="fa-IR" smtClean="0">
                <a:cs typeface="B Nazanin" panose="00000400000000000000" pitchFamily="2" charset="-78"/>
              </a:rPr>
              <a:t>الیوم، فکرت و قررت و حدی ان اوقع بانی احبک/ و ساغمض عیوبی و اوقع لک.../علی زرقه البحر ساوقع لک.../ علی حیات المطر ساوقع لک.../ علی ذرات الثلج ساوقع لک.../ علی زجاج القمر ساوقع لک.../ علی الثلج/ علی النار/ علی دفاتر الشعر (صباح، 2006، 244)</a:t>
            </a:r>
          </a:p>
          <a:p>
            <a:pPr algn="just"/>
            <a:r>
              <a:rPr lang="fa-IR" smtClean="0">
                <a:cs typeface="B Nazanin" panose="00000400000000000000" pitchFamily="2" charset="-78"/>
              </a:rPr>
              <a:t>«امروز، اندیشه کردم و به تنهایی تصمیم گرفتم که عاشق تو باشم/ چشمانم را می بندم و برای تو می افتم/ به خاطر تو بر کناره ی دریا خواهم افتاد/ بر قطره های باران خواهم افتاد / بر دانه های برف خواهم افتاد/ بر شیشه ماه خواهم افتاد.../ بر روی برف...بر روی آتش/ بر دفتر های شعر»</a:t>
            </a:r>
            <a:endParaRPr lang="fa-IR">
              <a:cs typeface="B Nazanin" panose="00000400000000000000" pitchFamily="2" charset="-78"/>
            </a:endParaRPr>
          </a:p>
        </p:txBody>
      </p:sp>
    </p:spTree>
    <p:extLst>
      <p:ext uri="{BB962C8B-B14F-4D97-AF65-F5344CB8AC3E}">
        <p14:creationId xmlns:p14="http://schemas.microsoft.com/office/powerpoint/2010/main" val="26078706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سعاد در این سروده در کنار تکرار ضمیر متکلم (ت، ی و ک) از تکرار علی+مجرور+ساوقع لک 4 مرتبه استفاده کرده است تا بتواند میزان عشق خود را با موسیقی حاصل از این تکرار به گوش معشوق خود برساند. </a:t>
            </a:r>
            <a:endParaRPr lang="fa-IR">
              <a:cs typeface="B Nazanin" panose="00000400000000000000" pitchFamily="2" charset="-78"/>
            </a:endParaRPr>
          </a:p>
        </p:txBody>
      </p:sp>
    </p:spTree>
    <p:extLst>
      <p:ext uri="{BB962C8B-B14F-4D97-AF65-F5344CB8AC3E}">
        <p14:creationId xmlns:p14="http://schemas.microsoft.com/office/powerpoint/2010/main" val="488844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ج- ساختار دستوری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بررسی ساختار زبان و نحوه کاربرد آن تحت عنوان دستور یا گرامر انجام می گیرد. نحو که در حقیقت ثمره ی حیات فکری، روانی ، اجتماعی و تمدنی محیط نشر است، را می توان یکی از </a:t>
            </a:r>
            <a:r>
              <a:rPr lang="fa-IR" b="1" smtClean="0">
                <a:solidFill>
                  <a:srgbClr val="FF0000"/>
                </a:solidFill>
                <a:cs typeface="B Nazanin" panose="00000400000000000000" pitchFamily="2" charset="-78"/>
              </a:rPr>
              <a:t>دستگاه های قواعد زبان </a:t>
            </a:r>
            <a:r>
              <a:rPr lang="fa-IR" smtClean="0">
                <a:cs typeface="B Nazanin" panose="00000400000000000000" pitchFamily="2" charset="-78"/>
              </a:rPr>
              <a:t>دانست که اوا و معنا را به هم پیوند می دهد. در زمینه رابطه ی نحو  و زبان می توان این گونه سخن راند که از یک سو، نقش اصلی و اساسی زبان برقراری ارتباط و گزارش اندیشه است، این عملکرد تنها از طریق کلمات و واژگان امکان پذیر نیست، بلکه نیاز به واحدهای زبانی بزرگ تری، به نام جمله است. </a:t>
            </a:r>
            <a:endParaRPr lang="fa-IR">
              <a:cs typeface="B Nazanin" panose="00000400000000000000" pitchFamily="2" charset="-78"/>
            </a:endParaRPr>
          </a:p>
        </p:txBody>
      </p:sp>
    </p:spTree>
    <p:extLst>
      <p:ext uri="{BB962C8B-B14F-4D97-AF65-F5344CB8AC3E}">
        <p14:creationId xmlns:p14="http://schemas.microsoft.com/office/powerpoint/2010/main" val="38460826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جملات که واحدهای واقعی زبان به شمار می روند با استفاده از قواعد و قوانین نحوی است که ساخت و پرداخت می شوند. بر این اساس می توان گفت که خلاقیت جمله های نامحدود زبان وظیفه ی نحو است که با فراگرفتن این مجموعه ی منظم، ذهن انسان می تواند تمام عواطف، احساسات و ادراکات خود را در قالب های زبانی بر یزد و بیان کند (باقری، 1378، 159-158)</a:t>
            </a:r>
          </a:p>
          <a:p>
            <a:pPr algn="just"/>
            <a:endParaRPr lang="fa-IR">
              <a:cs typeface="B Nazanin" panose="00000400000000000000" pitchFamily="2" charset="-78"/>
            </a:endParaRPr>
          </a:p>
        </p:txBody>
      </p:sp>
      <p:sp>
        <p:nvSpPr>
          <p:cNvPr id="4" name="Flowchart: Alternate Process 3"/>
          <p:cNvSpPr/>
          <p:nvPr/>
        </p:nvSpPr>
        <p:spPr>
          <a:xfrm>
            <a:off x="838200" y="4192172"/>
            <a:ext cx="2869809" cy="120982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واحدهای واقعی زبان</a:t>
            </a:r>
            <a:endParaRPr lang="fa-IR"/>
          </a:p>
        </p:txBody>
      </p:sp>
    </p:spTree>
    <p:extLst>
      <p:ext uri="{BB962C8B-B14F-4D97-AF65-F5344CB8AC3E}">
        <p14:creationId xmlns:p14="http://schemas.microsoft.com/office/powerpoint/2010/main" val="5074413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نیم گاهی بر شاهکارهای زبان عربی، که مهر جاودانگی بر انها خورده است و گذر  زمان هرگز نتوانسته است گرد و غبار فراموشی بر آنها بنشاند، بیفکنیم در خواهیم یافت که این جادوی کلام یعنی ساختارهای نحوی آنها است که سبب تشخص  تصاویر در برابر ذهن خوانندگانشان شده است. بی مناسبت نیست در این جا به اسلوب استفهامی که یکی از شاخصه های دستوری در زبان عاشقانه ی زنان شاعر است اشاره شود. </a:t>
            </a:r>
            <a:endParaRPr lang="fa-IR">
              <a:cs typeface="B Nazanin" panose="00000400000000000000" pitchFamily="2" charset="-78"/>
            </a:endParaRPr>
          </a:p>
        </p:txBody>
      </p:sp>
      <p:sp>
        <p:nvSpPr>
          <p:cNvPr id="4" name="Flowchart: Alternate Process 3"/>
          <p:cNvSpPr/>
          <p:nvPr/>
        </p:nvSpPr>
        <p:spPr>
          <a:xfrm>
            <a:off x="1167618" y="4346917"/>
            <a:ext cx="3953022" cy="123795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سبب تشخص  تصاویر در برابر ذهن خوانندگانشان</a:t>
            </a:r>
            <a:endParaRPr lang="fa-IR"/>
          </a:p>
        </p:txBody>
      </p:sp>
    </p:spTree>
    <p:extLst>
      <p:ext uri="{BB962C8B-B14F-4D97-AF65-F5344CB8AC3E}">
        <p14:creationId xmlns:p14="http://schemas.microsoft.com/office/powerpoint/2010/main" val="3086518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اسلوب استفهامی </a:t>
            </a: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استفاده از استفهام در معنای حقیقی خود برای کشف یک امر مجهول است اما گاهی از معنای حقیقی خارج می شود و در معنای فرعی یا ثانوی به کار می رود که این مورد از طریق لحن و مقتضای حال شاعر یا گوینده قابل تشخیص است. </a:t>
            </a:r>
          </a:p>
        </p:txBody>
      </p:sp>
    </p:spTree>
    <p:extLst>
      <p:ext uri="{BB962C8B-B14F-4D97-AF65-F5344CB8AC3E}">
        <p14:creationId xmlns:p14="http://schemas.microsoft.com/office/powerpoint/2010/main" val="3894505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73194" y="1825625"/>
            <a:ext cx="7780606" cy="4351338"/>
          </a:xfrm>
        </p:spPr>
        <p:txBody>
          <a:bodyPr/>
          <a:lstStyle/>
          <a:p>
            <a:pPr algn="just"/>
            <a:r>
              <a:rPr lang="fa-IR">
                <a:cs typeface="B Nazanin" panose="00000400000000000000" pitchFamily="2" charset="-78"/>
              </a:rPr>
              <a:t>استفاده از اسلوب استفهام در زبان زنان از یک سو برای ایجاد ارتباط بیش تر و ایجاد فضای مشارکت است و از سوی دیگر  با موقعیت اجتماعی آن ها مرتبط است، عدم اطمینان زنان از اوضاع جایگاه اجتماعی خود در جهانی که مردان سروری می کنند، باعث عدم قاطعیت هر کلام آن ها می شود و سبب روی اوردن و آنان به پرسش می شود و همچنین با این اسلوب به تغییر و گوناگونی در سخن پناه می برند. نازک الملائکه و سعاد صباح </a:t>
            </a:r>
            <a:r>
              <a:rPr lang="fa-IR" smtClean="0">
                <a:cs typeface="B Nazanin" panose="00000400000000000000" pitchFamily="2" charset="-78"/>
              </a:rPr>
              <a:t>از </a:t>
            </a:r>
            <a:r>
              <a:rPr lang="fa-IR">
                <a:cs typeface="B Nazanin" panose="00000400000000000000" pitchFamily="2" charset="-78"/>
              </a:rPr>
              <a:t>دیدن جایگاه متزلزل خود با کاربرد فراوان اسلوب استفهام عدم قاطعیت خود را نشان می دهند. آن ها وقتی می دانند عشقشان از دست رفته و قطعیتی در بازگشت آن عشق نیست از این اسلوب استفاده می کنند.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46375" cy="2746375"/>
          </a:xfrm>
          <a:prstGeom prst="rect">
            <a:avLst/>
          </a:prstGeom>
        </p:spPr>
      </p:pic>
      <p:sp>
        <p:nvSpPr>
          <p:cNvPr id="5" name="TextBox 4"/>
          <p:cNvSpPr txBox="1"/>
          <p:nvPr/>
        </p:nvSpPr>
        <p:spPr>
          <a:xfrm>
            <a:off x="1111348" y="4825218"/>
            <a:ext cx="1871003"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نازک الملائکه</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560830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بایسته ی ذکر است که کارکردهای گوناگونی را </a:t>
            </a:r>
            <a:r>
              <a:rPr lang="fa-IR">
                <a:cs typeface="B Nazanin" panose="00000400000000000000" pitchFamily="2" charset="-78"/>
              </a:rPr>
              <a:t>می </a:t>
            </a:r>
            <a:r>
              <a:rPr lang="fa-IR" smtClean="0">
                <a:cs typeface="B Nazanin" panose="00000400000000000000" pitchFamily="2" charset="-78"/>
              </a:rPr>
              <a:t>توان برای زبان در نظر گرفت. به گونه ای که از روی واژگان، سمبل ها، صور خیال، توصیفات و انحرافاتی که در زبان هنرمند است می توان به این امر پی برد، زیرا زبان به انسان کمک می کند تا رونوشتی از افکار و اندیشه های خود را ارائه دهد. </a:t>
            </a:r>
            <a:endParaRPr lang="fa-IR">
              <a:cs typeface="B Nazanin" panose="00000400000000000000" pitchFamily="2" charset="-78"/>
            </a:endParaRPr>
          </a:p>
        </p:txBody>
      </p:sp>
      <p:sp>
        <p:nvSpPr>
          <p:cNvPr id="4" name="Flowchart: Alternate Process 3"/>
          <p:cNvSpPr/>
          <p:nvPr/>
        </p:nvSpPr>
        <p:spPr>
          <a:xfrm>
            <a:off x="838200" y="4001294"/>
            <a:ext cx="3530991" cy="109728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واژگان، سمبل ها، صور خیال، توصیفات و </a:t>
            </a:r>
            <a:r>
              <a:rPr lang="fa-IR" sz="2800" smtClean="0">
                <a:solidFill>
                  <a:prstClr val="black"/>
                </a:solidFill>
                <a:cs typeface="B Nazanin" panose="00000400000000000000" pitchFamily="2" charset="-78"/>
              </a:rPr>
              <a:t>انحرافات</a:t>
            </a:r>
            <a:endParaRPr lang="fa-IR"/>
          </a:p>
        </p:txBody>
      </p:sp>
    </p:spTree>
    <p:extLst>
      <p:ext uri="{BB962C8B-B14F-4D97-AF65-F5344CB8AC3E}">
        <p14:creationId xmlns:p14="http://schemas.microsoft.com/office/powerpoint/2010/main" val="42884162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نازک الملائکه، یاد عشق خود را نیز با کاربرد اسلوب استفهام، که بر حیرت و حیرانی دلالت دارد، به خواننده القا می کند: </a:t>
            </a:r>
          </a:p>
          <a:p>
            <a:pPr marL="0" indent="0" algn="just">
              <a:buNone/>
            </a:pPr>
            <a:r>
              <a:rPr lang="fa-IR" smtClean="0">
                <a:cs typeface="B Nazanin" panose="00000400000000000000" pitchFamily="2" charset="-78"/>
              </a:rPr>
              <a:t>کیف غابت عن ذکریاتک احلا </a:t>
            </a:r>
          </a:p>
          <a:p>
            <a:pPr marL="0" indent="0" algn="just">
              <a:buNone/>
            </a:pPr>
            <a:r>
              <a:rPr lang="fa-IR" smtClean="0">
                <a:cs typeface="B Nazanin" panose="00000400000000000000" pitchFamily="2" charset="-78"/>
              </a:rPr>
              <a:t>می و شوقی و حبی الروحی</a:t>
            </a:r>
          </a:p>
          <a:p>
            <a:pPr marL="0" indent="0" algn="just">
              <a:buNone/>
            </a:pPr>
            <a:r>
              <a:rPr lang="fa-IR" smtClean="0">
                <a:cs typeface="B Nazanin" panose="00000400000000000000" pitchFamily="2" charset="-78"/>
              </a:rPr>
              <a:t>(نازک الملائکه، 1997، ج1: 556)</a:t>
            </a:r>
          </a:p>
          <a:p>
            <a:pPr marL="0" indent="0" algn="just">
              <a:buNone/>
            </a:pPr>
            <a:r>
              <a:rPr lang="fa-IR" smtClean="0">
                <a:cs typeface="B Nazanin" panose="00000400000000000000" pitchFamily="2" charset="-78"/>
              </a:rPr>
              <a:t>چگونه رویاها و شوق و عشق روحانی من از خاطرات او پاک شد؟ </a:t>
            </a:r>
          </a:p>
        </p:txBody>
      </p:sp>
      <p:sp>
        <p:nvSpPr>
          <p:cNvPr id="4" name="Flowchart: Connector 3"/>
          <p:cNvSpPr/>
          <p:nvPr/>
        </p:nvSpPr>
        <p:spPr>
          <a:xfrm>
            <a:off x="1223889" y="3129097"/>
            <a:ext cx="1758461" cy="1744393"/>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a:solidFill>
                  <a:schemeClr val="tx1"/>
                </a:solidFill>
                <a:cs typeface="B Nazanin" panose="00000400000000000000" pitchFamily="2" charset="-78"/>
              </a:rPr>
              <a:t>حیرت و حیرانی</a:t>
            </a:r>
            <a:endParaRPr lang="fa-IR" sz="2400">
              <a:solidFill>
                <a:schemeClr val="tx1"/>
              </a:solidFill>
            </a:endParaRPr>
          </a:p>
        </p:txBody>
      </p:sp>
    </p:spTree>
    <p:extLst>
      <p:ext uri="{BB962C8B-B14F-4D97-AF65-F5344CB8AC3E}">
        <p14:creationId xmlns:p14="http://schemas.microsoft.com/office/powerpoint/2010/main" val="25083093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سعاد صباح نیز از این اسلوب برای شکوه از عشق از دست رفته بهره برده است: </a:t>
            </a:r>
          </a:p>
          <a:p>
            <a:pPr marL="0" indent="0" algn="just">
              <a:buNone/>
            </a:pPr>
            <a:r>
              <a:rPr lang="fa-IR">
                <a:cs typeface="B Nazanin" panose="00000400000000000000" pitchFamily="2" charset="-78"/>
              </a:rPr>
              <a:t>اتترک العصفور </a:t>
            </a:r>
            <a:r>
              <a:rPr lang="fa-IR" smtClean="0">
                <a:cs typeface="B Nazanin" panose="00000400000000000000" pitchFamily="2" charset="-78"/>
              </a:rPr>
              <a:t>ف وحدته مقیدا؟ </a:t>
            </a:r>
          </a:p>
          <a:p>
            <a:pPr marL="0" indent="0" algn="just">
              <a:buNone/>
            </a:pPr>
            <a:r>
              <a:rPr lang="fa-IR" smtClean="0">
                <a:cs typeface="B Nazanin" panose="00000400000000000000" pitchFamily="2" charset="-78"/>
              </a:rPr>
              <a:t>اتهجر القلب الذی غیرک ما تعبدا؟</a:t>
            </a:r>
          </a:p>
          <a:p>
            <a:pPr marL="0" indent="0" algn="just">
              <a:buNone/>
            </a:pPr>
            <a:r>
              <a:rPr lang="fa-IR" smtClean="0">
                <a:cs typeface="B Nazanin" panose="00000400000000000000" pitchFamily="2" charset="-78"/>
              </a:rPr>
              <a:t>(صباح، 1985، 75)</a:t>
            </a:r>
          </a:p>
          <a:p>
            <a:pPr marL="0" indent="0" algn="just">
              <a:buNone/>
            </a:pPr>
            <a:r>
              <a:rPr lang="fa-IR" smtClean="0">
                <a:cs typeface="B Nazanin" panose="00000400000000000000" pitchFamily="2" charset="-78"/>
              </a:rPr>
              <a:t>آیا از این قلب دور می شوی در حالی که تنها تو را می پرستد؟ آیا این گنجشک را در حالی که  تنها و گرفتار است، رها می کنی؟ </a:t>
            </a:r>
          </a:p>
          <a:p>
            <a:pPr marL="0" indent="0" algn="just">
              <a:buNone/>
            </a:pP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23889" y="4712677"/>
            <a:ext cx="3896751" cy="112541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شکوه از عشق از دست رفته</a:t>
            </a:r>
            <a:endParaRPr lang="fa-IR"/>
          </a:p>
        </p:txBody>
      </p:sp>
    </p:spTree>
    <p:extLst>
      <p:ext uri="{BB962C8B-B14F-4D97-AF65-F5344CB8AC3E}">
        <p14:creationId xmlns:p14="http://schemas.microsoft.com/office/powerpoint/2010/main" val="13167108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الملائکه با الهام از اسلوب استفهام تقریری به بیان اندوه از دست رفتن یار و محبوب می پردازد. وی از خود می پرسد که این عشق چه برای من باقی نهاده است؟ سپس با اسلوب پرسشی نیز جواب خود را می دهد و می گوید که عشق جز جسمی ضعیف و قلب و روحی خسته و رنجور چیزی نصیب وی نکرده است: </a:t>
            </a:r>
          </a:p>
          <a:p>
            <a:pPr marL="0" indent="0" algn="just">
              <a:buNone/>
            </a:pPr>
            <a:r>
              <a:rPr lang="fa-IR" smtClean="0">
                <a:cs typeface="B Nazanin" panose="00000400000000000000" pitchFamily="2" charset="-78"/>
              </a:rPr>
              <a:t>ماالذی ابقی لی الحب 			ا جسمی و هو نضو؟</a:t>
            </a:r>
          </a:p>
          <a:p>
            <a:pPr marL="0" indent="0" algn="just">
              <a:buNone/>
            </a:pPr>
            <a:r>
              <a:rPr lang="fa-IR" smtClean="0">
                <a:cs typeface="B Nazanin" panose="00000400000000000000" pitchFamily="2" charset="-78"/>
              </a:rPr>
              <a:t>و فوادی و هو اوصال			و روحی و هو شلو؟</a:t>
            </a:r>
          </a:p>
          <a:p>
            <a:pPr marL="0" indent="0" algn="just">
              <a:buNone/>
            </a:pPr>
            <a:r>
              <a:rPr lang="fa-IR" smtClean="0">
                <a:cs typeface="B Nazanin" panose="00000400000000000000" pitchFamily="2" charset="-78"/>
              </a:rPr>
              <a:t>(نازک الملائکه، 1997، ج 1، 618) </a:t>
            </a:r>
          </a:p>
          <a:p>
            <a:pPr marL="0" indent="0" algn="just">
              <a:buNone/>
            </a:pPr>
            <a:endParaRPr lang="fa-IR">
              <a:cs typeface="B Nazanin" panose="00000400000000000000" pitchFamily="2" charset="-78"/>
            </a:endParaRPr>
          </a:p>
        </p:txBody>
      </p:sp>
    </p:spTree>
    <p:extLst>
      <p:ext uri="{BB962C8B-B14F-4D97-AF65-F5344CB8AC3E}">
        <p14:creationId xmlns:p14="http://schemas.microsoft.com/office/powerpoint/2010/main" val="24431917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عشق برای من چه چیزی بای گذاشته است؟ آیا تنم را باقی گذاشته در حالی که لاغر شده است؟ و قلبم را در حالی که تنها عضوی است باقی گذاشته است و روحم را که پوسیده و پاره شده است بر نهاده ای»</a:t>
            </a:r>
          </a:p>
          <a:p>
            <a:pPr algn="just"/>
            <a:r>
              <a:rPr lang="fa-IR" smtClean="0">
                <a:cs typeface="B Nazanin" panose="00000400000000000000" pitchFamily="2" charset="-78"/>
              </a:rPr>
              <a:t>نمونه های این نوع از استفهام را در سروده های عاشقانه سعاد صباح نیز می توان مشاهده کرد:  </a:t>
            </a:r>
            <a:endParaRPr lang="fa-IR">
              <a:cs typeface="B Nazanin" panose="00000400000000000000" pitchFamily="2" charset="-78"/>
            </a:endParaRPr>
          </a:p>
        </p:txBody>
      </p:sp>
    </p:spTree>
    <p:extLst>
      <p:ext uri="{BB962C8B-B14F-4D97-AF65-F5344CB8AC3E}">
        <p14:creationId xmlns:p14="http://schemas.microsoft.com/office/powerpoint/2010/main" val="8070760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marL="0" indent="0" algn="just">
              <a:buNone/>
            </a:pPr>
            <a:r>
              <a:rPr lang="fa-IR" smtClean="0">
                <a:cs typeface="B Nazanin" panose="00000400000000000000" pitchFamily="2" charset="-78"/>
              </a:rPr>
              <a:t>ایها الطیر الذی رف و طارا</a:t>
            </a:r>
          </a:p>
          <a:p>
            <a:pPr marL="0" indent="0" algn="just">
              <a:buNone/>
            </a:pPr>
            <a:r>
              <a:rPr lang="fa-IR" smtClean="0">
                <a:cs typeface="B Nazanin" panose="00000400000000000000" pitchFamily="2" charset="-78"/>
              </a:rPr>
              <a:t>و انا ابنی له فی القلب دارا</a:t>
            </a:r>
          </a:p>
          <a:p>
            <a:pPr marL="0" indent="0" algn="just">
              <a:buNone/>
            </a:pPr>
            <a:r>
              <a:rPr lang="fa-IR" smtClean="0">
                <a:cs typeface="B Nazanin" panose="00000400000000000000" pitchFamily="2" charset="-78"/>
              </a:rPr>
              <a:t>کیف اسنی حبا نورا و نارا؟ </a:t>
            </a:r>
          </a:p>
          <a:p>
            <a:pPr marL="0" indent="0" algn="just">
              <a:buNone/>
            </a:pPr>
            <a:r>
              <a:rPr lang="fa-IR" smtClean="0">
                <a:cs typeface="B Nazanin" panose="00000400000000000000" pitchFamily="2" charset="-78"/>
              </a:rPr>
              <a:t>(صباح، 1985، 100)</a:t>
            </a:r>
          </a:p>
          <a:p>
            <a:pPr marL="0" indent="0" algn="just">
              <a:buNone/>
            </a:pPr>
            <a:r>
              <a:rPr lang="fa-IR" smtClean="0">
                <a:cs typeface="B Nazanin" panose="00000400000000000000" pitchFamily="2" charset="-78"/>
              </a:rPr>
              <a:t>«ای پرنده که پرواز کرد و پر زد/ در حالی که در قلبم برای آن خانه ای بنا کردم/ چگونه عشق ما در حالی که از جنس نور و آتش بود خاموش شد» </a:t>
            </a:r>
          </a:p>
          <a:p>
            <a:pPr marL="0" indent="0" algn="just">
              <a:buNone/>
            </a:pPr>
            <a:r>
              <a:rPr lang="fa-IR" smtClean="0">
                <a:cs typeface="B Nazanin" panose="00000400000000000000" pitchFamily="2" charset="-78"/>
              </a:rPr>
              <a:t>سعاد صباح معشوق خود را پرنده ای می داند که پرواز کرده و رفته است، اما منزل آن پرنده در قلب سعاد الصباح قرار دارد. لذا از معشوق خود با تعجب می پرسد که این عشق چگونه به نور و آتش تبدیل شده است. یکی از شگردهای بی نظیر سعاد الصباح خاتمه دادن به یک سروده با پرسش و استفهام است وی با این کارکرد مخاطب را متوجه می  سازد که پایان قصیده باز است و دلالت متنوعی را می توان برای آن در نظر گرفت. </a:t>
            </a:r>
          </a:p>
        </p:txBody>
      </p:sp>
    </p:spTree>
    <p:extLst>
      <p:ext uri="{BB962C8B-B14F-4D97-AF65-F5344CB8AC3E}">
        <p14:creationId xmlns:p14="http://schemas.microsoft.com/office/powerpoint/2010/main" val="20017884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د: سطح معنایی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دیگر سطوح زبانی که در بیان عشق به کمک شاعر می آید، سطح معنایی است. کاربرد واژگانی که مربوط به یک حوزه معنایی است از دیگر شگردهای شاعران برای بیان حسرت و اندوه است زیرا «واژه صدا و پژواک ضمیر و وجدان است که جادو، رایحه، آشکاری، بی واکی، روانی، غلظت و ظرافت خاص خود را دارد و از پاکی فکر و روان برخوردار است و از نشانه های انفعال روانی به شمار می رود(عباس، 1998، 17)</a:t>
            </a:r>
            <a:endParaRPr lang="fa-IR">
              <a:cs typeface="B Nazanin" panose="00000400000000000000" pitchFamily="2" charset="-78"/>
            </a:endParaRPr>
          </a:p>
        </p:txBody>
      </p:sp>
      <p:sp>
        <p:nvSpPr>
          <p:cNvPr id="4" name="Flowchart: Alternate Process 3"/>
          <p:cNvSpPr/>
          <p:nvPr/>
        </p:nvSpPr>
        <p:spPr>
          <a:xfrm>
            <a:off x="838200" y="4234375"/>
            <a:ext cx="3938954" cy="1209822"/>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کاربرد واژگانی که مربوط به یک حوزه معنایی است</a:t>
            </a:r>
            <a:endParaRPr lang="fa-IR"/>
          </a:p>
        </p:txBody>
      </p:sp>
    </p:spTree>
    <p:extLst>
      <p:ext uri="{BB962C8B-B14F-4D97-AF65-F5344CB8AC3E}">
        <p14:creationId xmlns:p14="http://schemas.microsoft.com/office/powerpoint/2010/main" val="33137292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استعاره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یکی از عملکردهای زبان زنانه، در بیان احساسات عاشقانه، استفاده از آرایه های ادبی، به ویژه استعاره است. استعاره در منظر معنی شناسان، به معنی انتخاب نشانه ای به جای نشانه ای دیگر از روی محور جانشینی و بر حسب تشابه است(صفوی، 1390، 267) این آرایه را در همه قالب های شعری می توان یافت، اما غزل را باید جایگاه اصلی  ظهور آن دانست زیرا غزل عصاره ی عواطف در بیان مختصر و کوتاه است و استعاره نیز به عنوان مختصرترین کلام، بهترین ابزار در دست شاعر است تا احساسات خود را با این کلام به ظهور برساند.  </a:t>
            </a:r>
            <a:endParaRPr lang="fa-IR">
              <a:cs typeface="B Nazanin" panose="00000400000000000000" pitchFamily="2" charset="-78"/>
            </a:endParaRPr>
          </a:p>
        </p:txBody>
      </p:sp>
      <p:sp>
        <p:nvSpPr>
          <p:cNvPr id="4" name="Flowchart: Alternate Process 3"/>
          <p:cNvSpPr/>
          <p:nvPr/>
        </p:nvSpPr>
        <p:spPr>
          <a:xfrm>
            <a:off x="838200" y="4529797"/>
            <a:ext cx="4465320" cy="101287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استعاره نیز به عنوان مختصرترین کلام</a:t>
            </a:r>
            <a:endParaRPr lang="fa-IR"/>
          </a:p>
        </p:txBody>
      </p:sp>
    </p:spTree>
    <p:extLst>
      <p:ext uri="{BB962C8B-B14F-4D97-AF65-F5344CB8AC3E}">
        <p14:creationId xmlns:p14="http://schemas.microsoft.com/office/powerpoint/2010/main" val="19476748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نظر روان شناسی دلیل کاربرد استعاره در بیان عشق را می توان این گونه توجیه کرد که استعاره خودآگاه و ناخودآگاه را در می آمیزد و از ان جا که ناخودآگاه جایگاه بی ارادگی انسانی است، استعاره به دلیل در برداشتن انفعالات و نیز به دلیل کمک به گنجایش کار هنری، عمل فعال شدن نیروهای وجدانی را انجام می دهد. و این جاست که به وسیله ی آن چه که پژواکی از ناخودآگاه دارد از طبیعت سرشت حقیقی انسان پرده بر می دارد(ابوالعدوس، 1997، 249)</a:t>
            </a:r>
            <a:endParaRPr lang="fa-IR">
              <a:cs typeface="B Nazanin" panose="00000400000000000000" pitchFamily="2" charset="-78"/>
            </a:endParaRPr>
          </a:p>
        </p:txBody>
      </p:sp>
      <p:sp>
        <p:nvSpPr>
          <p:cNvPr id="4" name="Flowchart: Alternate Process 3"/>
          <p:cNvSpPr/>
          <p:nvPr/>
        </p:nvSpPr>
        <p:spPr>
          <a:xfrm>
            <a:off x="838200" y="4276578"/>
            <a:ext cx="3488788" cy="126609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جایگاه بی ارادگی انسانی</a:t>
            </a:r>
            <a:endParaRPr lang="fa-IR"/>
          </a:p>
        </p:txBody>
      </p:sp>
    </p:spTree>
    <p:extLst>
      <p:ext uri="{BB962C8B-B14F-4D97-AF65-F5344CB8AC3E}">
        <p14:creationId xmlns:p14="http://schemas.microsoft.com/office/powerpoint/2010/main" val="9125592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سبب بروز احساسات عاشقانه در کار هنری می شود. علاوه بر این عامل دیگری که باعث می شود شاعر برای القای حسرت عشق از دست رفته خویش به سراغ استعاره برود این است که تصاویر استعاری، بیانی از روان شاعر است، زیرا این تصاویر همان تصاویر خیالی کاملی هستند که یک حالت روانی آن را کسب کرده است، از این رو گفته شده است که تصاویر استعاری باعث برانگیختن انفعالات روانی می شود. شاعران با استفاده از استعاره، تجارب گذشته که به خودآگاه وی انتقال یافته است را منعکس می سازند. </a:t>
            </a:r>
          </a:p>
          <a:p>
            <a:pPr algn="just"/>
            <a:endParaRPr lang="fa-IR">
              <a:cs typeface="B Nazanin" panose="00000400000000000000" pitchFamily="2" charset="-78"/>
            </a:endParaRPr>
          </a:p>
        </p:txBody>
      </p:sp>
      <p:sp>
        <p:nvSpPr>
          <p:cNvPr id="4" name="Flowchart: Alternate Process 3"/>
          <p:cNvSpPr/>
          <p:nvPr/>
        </p:nvSpPr>
        <p:spPr>
          <a:xfrm>
            <a:off x="1195754" y="4600135"/>
            <a:ext cx="3418449" cy="95660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برانگیختن انفعالات روانی</a:t>
            </a:r>
            <a:endParaRPr lang="fa-IR"/>
          </a:p>
        </p:txBody>
      </p:sp>
    </p:spTree>
    <p:extLst>
      <p:ext uri="{BB962C8B-B14F-4D97-AF65-F5344CB8AC3E}">
        <p14:creationId xmlns:p14="http://schemas.microsoft.com/office/powerpoint/2010/main" val="12145687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نازک الملائکه برای بیان اندوه خود به از دو عنصر استعاره و تشخیص در ترکیباتی چون «سخاء الندی»، «بذل اللهیب» بهره برده است و اعرتاف می کند که در بند معشوق چون رازی رنگ پریده است:</a:t>
            </a:r>
          </a:p>
          <a:p>
            <a:pPr algn="just"/>
            <a:r>
              <a:rPr lang="fa-IR" smtClean="0">
                <a:cs typeface="B Nazanin" panose="00000400000000000000" pitchFamily="2" charset="-78"/>
              </a:rPr>
              <a:t>انت علمت قلبی المطبقالکف 				سخاء الندی و بذل اللهیب </a:t>
            </a:r>
          </a:p>
          <a:p>
            <a:pPr marL="0" indent="0" algn="just">
              <a:buNone/>
            </a:pPr>
            <a:r>
              <a:rPr lang="fa-IR" smtClean="0">
                <a:cs typeface="B Nazanin" panose="00000400000000000000" pitchFamily="2" charset="-78"/>
              </a:rPr>
              <a:t>(نازک الملائکه 1997، ج 2، 550)</a:t>
            </a:r>
          </a:p>
          <a:p>
            <a:pPr marL="0" indent="0" algn="just">
              <a:buNone/>
            </a:pPr>
            <a:r>
              <a:rPr lang="fa-IR" smtClean="0">
                <a:cs typeface="B Nazanin" panose="00000400000000000000" pitchFamily="2" charset="-78"/>
              </a:rPr>
              <a:t>«تو به قلب بخیل من بخشودگی شبنم و زبانه آتش را آموختی»</a:t>
            </a:r>
            <a:endParaRPr lang="fa-IR">
              <a:cs typeface="B Nazanin" panose="00000400000000000000" pitchFamily="2" charset="-78"/>
            </a:endParaRPr>
          </a:p>
        </p:txBody>
      </p:sp>
    </p:spTree>
    <p:extLst>
      <p:ext uri="{BB962C8B-B14F-4D97-AF65-F5344CB8AC3E}">
        <p14:creationId xmlns:p14="http://schemas.microsoft.com/office/powerpoint/2010/main" val="312402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«زبان شعر نیز یک گونه ی زبانی است که از یک ساخت تجربی و معنایی ویژه سخن می گوید و صوت آن از معنایش جدایی ناپذیر است و اگر آن را به هرگونه ی زبانی دیگر (زبان فلسفه)، زبان عامیانه و ...)برگردانیم و معنای بیتی یا غزلی را بخواهیم جدا از صورت آن برسانیم، چنین برداشت  و تفسیری هرگز نمی تواند آن معنای اصلی را آن چنان که در صورت ویژه ی آن نهفته است به ما برساند. (آشوری، 1373، 16)</a:t>
            </a:r>
            <a:endParaRPr lang="fa-IR">
              <a:cs typeface="B Nazanin" panose="00000400000000000000" pitchFamily="2" charset="-78"/>
            </a:endParaRPr>
          </a:p>
        </p:txBody>
      </p:sp>
      <p:sp>
        <p:nvSpPr>
          <p:cNvPr id="4" name="Flowchart: Alternate Process 3"/>
          <p:cNvSpPr/>
          <p:nvPr/>
        </p:nvSpPr>
        <p:spPr>
          <a:xfrm>
            <a:off x="1322363" y="4276578"/>
            <a:ext cx="2785403" cy="115355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ساخت تجربی و معنایی ویژه</a:t>
            </a:r>
            <a:endParaRPr lang="fa-IR"/>
          </a:p>
        </p:txBody>
      </p:sp>
    </p:spTree>
    <p:extLst>
      <p:ext uri="{BB962C8B-B14F-4D97-AF65-F5344CB8AC3E}">
        <p14:creationId xmlns:p14="http://schemas.microsoft.com/office/powerpoint/2010/main" val="17301041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سعاد صباح نیز هنگامی که معشوق خود را ماه، دریا و شب و روز می نامد از استعاره ی مصرحه استفاده می کند و این چنین می سراید: </a:t>
            </a:r>
          </a:p>
          <a:p>
            <a:pPr algn="just"/>
            <a:r>
              <a:rPr lang="fa-IR" smtClean="0">
                <a:cs typeface="B Nazanin" panose="00000400000000000000" pitchFamily="2" charset="-78"/>
              </a:rPr>
              <a:t>اسماوک کثیره یا حبیبی/ فالقمر من بعض اسمائک/ و البحر من بعض اسمائک/ واللیل و النهار بعض اسمائک/ اننی لا اعرف حقا ای الاسماء تلیق بک رغم انی/ انادیک فی النهار یا حبیبی/ و فی الیل یا اکثر من حبیبی.</a:t>
            </a:r>
          </a:p>
          <a:p>
            <a:pPr marL="0" indent="0" algn="just">
              <a:buNone/>
            </a:pPr>
            <a:r>
              <a:rPr lang="fa-IR" smtClean="0">
                <a:cs typeface="B Nazanin" panose="00000400000000000000" pitchFamily="2" charset="-78"/>
              </a:rPr>
              <a:t>(صباح، 2006، 181)</a:t>
            </a:r>
          </a:p>
          <a:p>
            <a:pPr marL="0" indent="0" algn="just">
              <a:buNone/>
            </a:pPr>
            <a:r>
              <a:rPr lang="fa-IR" smtClean="0">
                <a:cs typeface="B Nazanin" panose="00000400000000000000" pitchFamily="2" charset="-78"/>
              </a:rPr>
              <a:t>ای محبوب من! تو نام های بسیار داری.../ ماه از اسم های توست/ و دریا از اسم های توست/ و شب و روز از نام های توست/ من واقعا نمی دانم کدامین این اسم ها سزاوار توست با این وجود/ روز تو را صدا می زنم: ای محبوبم/ وشب تو ر صدا می زنم ای بیش تر از محبوبم. </a:t>
            </a:r>
            <a:endParaRPr lang="fa-IR">
              <a:cs typeface="B Nazanin" panose="00000400000000000000" pitchFamily="2" charset="-78"/>
            </a:endParaRPr>
          </a:p>
        </p:txBody>
      </p:sp>
    </p:spTree>
    <p:extLst>
      <p:ext uri="{BB962C8B-B14F-4D97-AF65-F5344CB8AC3E}">
        <p14:creationId xmlns:p14="http://schemas.microsoft.com/office/powerpoint/2010/main" val="33722503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سطح از زبان شناسی واضح است که الملائکه و صباح از خوبی ها و ویژگی های نیک معشوق سخن گفته اند و هر دو در این مقام به سراغ استعاره رفته اند. استعاره را نیز می توان از اسلوب های بیان غیر مستقیم داشت که شاعران زن به دلیل عدم آزادی در بیان مسئله عشق آن را به کار می برند.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5287291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تنبیه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دیدگاه زبان شناسی می توان تشبیه را انتخاب دو نشانه از روی محور جانشینی بر حسب تشابه و ترکیب آن ها بر روی محور هم نشینی (صفوی، 1383، 126) دانست شاعران گاهی برای بیان احساسات  عاشقانه ی خود به سراغ این آرایه می روند. </a:t>
            </a:r>
          </a:p>
          <a:p>
            <a:pPr algn="just"/>
            <a:r>
              <a:rPr lang="fa-IR" smtClean="0">
                <a:cs typeface="B Nazanin" panose="00000400000000000000" pitchFamily="2" charset="-78"/>
              </a:rPr>
              <a:t>نازک الملائکه در سروده ای دیگر با استفاده از تشبیه از زمان یددار معشوق، سخن می گوید، کسی که آمدنش بسان آمدن نور است: </a:t>
            </a:r>
          </a:p>
          <a:p>
            <a:pPr algn="just"/>
            <a:r>
              <a:rPr lang="fa-IR" smtClean="0">
                <a:cs typeface="B Nazanin" panose="00000400000000000000" pitchFamily="2" charset="-78"/>
              </a:rPr>
              <a:t>انت حررت دلک الوله الخص 		ب و اخجلت فیه ذل السکون		</a:t>
            </a:r>
          </a:p>
          <a:p>
            <a:pPr algn="just"/>
            <a:r>
              <a:rPr lang="fa-IR" smtClean="0">
                <a:cs typeface="B Nazanin" panose="00000400000000000000" pitchFamily="2" charset="-78"/>
              </a:rPr>
              <a:t>جئت کالضوء فالحنی لک قیدی 	و تلاشی توحشی و جنونی</a:t>
            </a:r>
          </a:p>
          <a:p>
            <a:pPr algn="just"/>
            <a:r>
              <a:rPr lang="fa-IR">
                <a:cs typeface="B Nazanin" panose="00000400000000000000" pitchFamily="2" charset="-78"/>
              </a:rPr>
              <a:t>«تو آن عشق بارور را رهاندی و خواری آرامش را در ان شرمگین ساختی بسان نور آمدی و قید و بند من برای تو گسست و ترس و دیوانگی هایم از بین رفت»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6478073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کاربرد آرایه تشبیه در بیان عاشقانه در سروده های سعاد الصباح فراوان است: </a:t>
            </a:r>
          </a:p>
          <a:p>
            <a:pPr algn="just"/>
            <a:r>
              <a:rPr lang="fa-IR" smtClean="0">
                <a:cs typeface="B Nazanin" panose="00000400000000000000" pitchFamily="2" charset="-78"/>
              </a:rPr>
              <a:t>شکرا لحبک فهو معجزتی الاخیره/ بعدما ولی الزمان المعجزات / ساکتفی بان اقول / شکر الله لانک لازلت القمر فی سماء حیاتی. </a:t>
            </a:r>
          </a:p>
          <a:p>
            <a:pPr marL="0" indent="0" algn="just">
              <a:buNone/>
            </a:pPr>
            <a:r>
              <a:rPr lang="fa-IR" smtClean="0">
                <a:cs typeface="B Nazanin" panose="00000400000000000000" pitchFamily="2" charset="-78"/>
              </a:rPr>
              <a:t>(صباح، 2006،  265)</a:t>
            </a:r>
          </a:p>
          <a:p>
            <a:pPr marL="0" indent="0" algn="just">
              <a:buNone/>
            </a:pPr>
            <a:r>
              <a:rPr lang="fa-IR" smtClean="0">
                <a:cs typeface="B Nazanin" panose="00000400000000000000" pitchFamily="2" charset="-78"/>
              </a:rPr>
              <a:t>«برای عشق تو سپاسگذارم. آن آخرین معجزه من است پس از این که روزگار همه معجزات را گرفت/ به این سخن بسنده می کنم/ از پروردگار زیرا تو همیشه ماه آسمان زندگانی من هستی» </a:t>
            </a:r>
            <a:endParaRPr lang="fa-IR">
              <a:cs typeface="B Nazanin" panose="00000400000000000000" pitchFamily="2" charset="-78"/>
            </a:endParaRPr>
          </a:p>
        </p:txBody>
      </p:sp>
    </p:spTree>
    <p:extLst>
      <p:ext uri="{BB962C8B-B14F-4D97-AF65-F5344CB8AC3E}">
        <p14:creationId xmlns:p14="http://schemas.microsoft.com/office/powerpoint/2010/main" val="36263220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شاعر در این سروده، دو مرتبه از تشبیه بلیغ، که مخیل ترین نوع تشبیه است، بهره برده تا بتواند بدین وسیله از احساسات خود نسبت به معشوق پرده بردارد. </a:t>
            </a:r>
            <a:r>
              <a:rPr lang="fa-IR" b="1" smtClean="0">
                <a:solidFill>
                  <a:srgbClr val="FF0000"/>
                </a:solidFill>
                <a:cs typeface="B Nazanin" panose="00000400000000000000" pitchFamily="2" charset="-78"/>
              </a:rPr>
              <a:t>وی معشوق را ماه دانسته </a:t>
            </a:r>
            <a:r>
              <a:rPr lang="fa-IR" smtClean="0">
                <a:cs typeface="B Nazanin" panose="00000400000000000000" pitchFamily="2" charset="-78"/>
              </a:rPr>
              <a:t>و زندگی خود را نیز آسمانی می داند که ماه آن را روشنایی داده است. وی خود عشق را تشبیه می کند، اما نازک الملائکه آمدن معشوق را مشبه به قرار می دهد.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3726179"/>
            <a:ext cx="3846634" cy="2154115"/>
          </a:xfrm>
          <a:prstGeom prst="rect">
            <a:avLst/>
          </a:prstGeom>
        </p:spPr>
      </p:pic>
    </p:spTree>
    <p:extLst>
      <p:ext uri="{BB962C8B-B14F-4D97-AF65-F5344CB8AC3E}">
        <p14:creationId xmlns:p14="http://schemas.microsoft.com/office/powerpoint/2010/main" val="13895659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 گیری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4234374" y="1825625"/>
            <a:ext cx="7119425" cy="4351338"/>
          </a:xfrm>
        </p:spPr>
        <p:txBody>
          <a:bodyPr/>
          <a:lstStyle/>
          <a:p>
            <a:pPr algn="just"/>
            <a:r>
              <a:rPr lang="fa-IR" smtClean="0">
                <a:cs typeface="B Nazanin" panose="00000400000000000000" pitchFamily="2" charset="-78"/>
              </a:rPr>
              <a:t>از بررسی های انجام شده  در خصوص سروده های نازک الملائکه و سعاد صباح نتایج زیر به دست آمد: پرداختن به عشق به ویژه عشق به مذکر توسط نازک الملائکه و سعاد صباح تابویی است که به وسیله این دو شاعر شکسته شد. جو حاکم بر کشورهای عربی در زمان این شاعران به گونه ای بود که زنان شاعر حق سخن از موضوعاتی که افسار آن در دست مردان شاعر است، نداشتند. عشق به خصوص عشق به مذکر یکی از این موضوعات بود که نازک الملائکه و سعاد صباح با جرات آن را وارد دفترهای شعری خود رکدند و به دنبال آن ویژگی های زبانی خاصی در شعر آن ها پدیدار شد.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4"/>
            <a:ext cx="3363727" cy="3435693"/>
          </a:xfrm>
          <a:prstGeom prst="rect">
            <a:avLst/>
          </a:prstGeom>
        </p:spPr>
      </p:pic>
      <p:sp>
        <p:nvSpPr>
          <p:cNvPr id="5" name="TextBox 4"/>
          <p:cNvSpPr txBox="1"/>
          <p:nvPr/>
        </p:nvSpPr>
        <p:spPr>
          <a:xfrm>
            <a:off x="1457951" y="5570806"/>
            <a:ext cx="212422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نازک الملائکه</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2189414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یکی از ویژگی های زبانی اشعار عاشقانه ای این شاعران تکرار است که نشانه ی اهمیت موضوع برای آن ها است. نازک الملائکه و سعاد صباح ضمیر مفرد مذکر مخاطب را در شعر خود تکرار می کند و معشوق مذکر را مورد خطاب قرار می دهند، البته سعاد صباح علاوه بر تکرار ضمیر از تکرار یک اسلوب خاص هم بهره می برد. </a:t>
            </a:r>
            <a:endParaRPr lang="fa-IR">
              <a:cs typeface="B Nazanin" panose="00000400000000000000" pitchFamily="2" charset="-78"/>
            </a:endParaRPr>
          </a:p>
        </p:txBody>
      </p:sp>
    </p:spTree>
    <p:extLst>
      <p:ext uri="{BB962C8B-B14F-4D97-AF65-F5344CB8AC3E}">
        <p14:creationId xmlns:p14="http://schemas.microsoft.com/office/powerpoint/2010/main" val="11606584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سطح معنا شناسی الملائکه و صباح هر دو از تشبه برای وصف معشوق و عشق بهره گرفته اند، با این تفاوت که الملائکه  در تشبیه خود تمام ارکان تشبیه را ذکر کرده است، اما صباح به سراغ مخیل ترین نوع آن یعنی تشبیه بلیغ رفته است و در تشبیه عشق خیالی تر عمل کرده است. </a:t>
            </a:r>
            <a:endParaRPr lang="fa-IR">
              <a:cs typeface="B Nazanin" panose="00000400000000000000" pitchFamily="2" charset="-78"/>
            </a:endParaRPr>
          </a:p>
        </p:txBody>
      </p:sp>
      <p:sp>
        <p:nvSpPr>
          <p:cNvPr id="4" name="Flowchart: Connector 3"/>
          <p:cNvSpPr/>
          <p:nvPr/>
        </p:nvSpPr>
        <p:spPr>
          <a:xfrm>
            <a:off x="1336431" y="3981157"/>
            <a:ext cx="2082018" cy="1406769"/>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تشبیه بلیغ</a:t>
            </a:r>
            <a:endParaRPr lang="fa-IR"/>
          </a:p>
        </p:txBody>
      </p:sp>
    </p:spTree>
    <p:extLst>
      <p:ext uri="{BB962C8B-B14F-4D97-AF65-F5344CB8AC3E}">
        <p14:creationId xmlns:p14="http://schemas.microsoft.com/office/powerpoint/2010/main" val="17096858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هر دو شاعر  هنگامی که از خوبی ها و مهربانی های معشوق خود یاد می کنند به سراغ استعاره می روند با این تفاوت که نازک الملائکه  از استعاره های مکنیه استفاده کرده است و سعاد صباح از استعاره ی مصرحه الهام گرفته است. </a:t>
            </a:r>
          </a:p>
          <a:p>
            <a:pPr algn="just"/>
            <a:r>
              <a:rPr lang="fa-IR" smtClean="0">
                <a:cs typeface="B Nazanin" panose="00000400000000000000" pitchFamily="2" charset="-78"/>
              </a:rPr>
              <a:t>هر دو شاعر برای ایجاد فضای مشارکت و به دلیل موقعیت اجتماعی متزلزل در جامعه معاصر عرب و به دنبال آن عدم قاطعیت از جایگاه خود از اسلوب استفهام در بیان عاشقانه ی  خویش بهره ها گرفته اند. این به کار گیری دو شهر عر دو شاعر بر حیرت و شگفتی دلالت دارد. </a:t>
            </a:r>
            <a:endParaRPr lang="fa-IR">
              <a:cs typeface="B Nazanin" panose="00000400000000000000" pitchFamily="2" charset="-78"/>
            </a:endParaRPr>
          </a:p>
        </p:txBody>
      </p:sp>
      <p:sp>
        <p:nvSpPr>
          <p:cNvPr id="4" name="Flowchart: Alternate Process 3"/>
          <p:cNvSpPr/>
          <p:nvPr/>
        </p:nvSpPr>
        <p:spPr>
          <a:xfrm>
            <a:off x="1252025" y="4684542"/>
            <a:ext cx="3348110" cy="104100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استعاره های مکنیه</a:t>
            </a:r>
            <a:endParaRPr lang="fa-IR"/>
          </a:p>
        </p:txBody>
      </p:sp>
    </p:spTree>
    <p:extLst>
      <p:ext uri="{BB962C8B-B14F-4D97-AF65-F5344CB8AC3E}">
        <p14:creationId xmlns:p14="http://schemas.microsoft.com/office/powerpoint/2010/main" val="468395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زبان شعر زنانه نیز از این قاعده مستنثی نیست و معنی و صورت آن به صورت جدایی ناپذیری به هم مرتبط است. به ویژه اگر شعر عاشقانه باشد، زیرا شعر عاشقانه حتما به سبب این نیست که شاعر عاشق باشد بلکه شعر عاشقانه یک طرح زبانی است چون یک شکل و قالب ادبی است (حسینی کازرونی، 1390، 8)</a:t>
            </a:r>
            <a:endParaRPr lang="fa-IR">
              <a:cs typeface="B Nazanin" panose="00000400000000000000" pitchFamily="2" charset="-78"/>
            </a:endParaRPr>
          </a:p>
        </p:txBody>
      </p:sp>
      <p:sp>
        <p:nvSpPr>
          <p:cNvPr id="4" name="Flowchart: Alternate Process 3"/>
          <p:cNvSpPr/>
          <p:nvPr/>
        </p:nvSpPr>
        <p:spPr>
          <a:xfrm>
            <a:off x="1223889" y="4375052"/>
            <a:ext cx="3587262"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طرح زبانی</a:t>
            </a:r>
            <a:endParaRPr lang="fa-IR"/>
          </a:p>
        </p:txBody>
      </p:sp>
    </p:spTree>
    <p:extLst>
      <p:ext uri="{BB962C8B-B14F-4D97-AF65-F5344CB8AC3E}">
        <p14:creationId xmlns:p14="http://schemas.microsoft.com/office/powerpoint/2010/main" val="2049973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شاعران زن، با توجه به رشد عاطفی بیشتر و سریعتر و روحیه ای انعطاف پذیرتر، جملات و اسالیب عاطفی بیشتر در سروده هایشان به چشم می خورد. حال آن که مردان با روحیه سخت و انعطاف ناپذیر، در مقایسه  با زنان، از اسلوب های عاطفی کمتری در شعر خود استفاده می کنند، پژوهش نشان می دهد از آن جا که عشق عنصری زنانه است که باعث راه یابی به بارگاه دوست می شود (یزدانی، 1386، 22) تنها در حوزه ی غزل و شعرهای عاشقانه است که می توان جنبس گوینده ی آن را تعیین کرد و حتی زبان شعری را عاشقانه خواند، زیرا این جا است که احساسات و عواطف شخصی فرمانروایی می کند و نمونه ی </a:t>
            </a:r>
            <a:r>
              <a:rPr lang="fa-IR">
                <a:cs typeface="B Nazanin" panose="00000400000000000000" pitchFamily="2" charset="-78"/>
              </a:rPr>
              <a:t>عالی </a:t>
            </a:r>
            <a:r>
              <a:rPr lang="fa-IR" smtClean="0">
                <a:cs typeface="B Nazanin" panose="00000400000000000000" pitchFamily="2" charset="-78"/>
              </a:rPr>
              <a:t>شعر غنایی را </a:t>
            </a:r>
            <a:r>
              <a:rPr lang="fa-IR">
                <a:cs typeface="B Nazanin" panose="00000400000000000000" pitchFamily="2" charset="-78"/>
              </a:rPr>
              <a:t>می </a:t>
            </a:r>
            <a:r>
              <a:rPr lang="fa-IR" smtClean="0">
                <a:cs typeface="B Nazanin" panose="00000400000000000000" pitchFamily="2" charset="-78"/>
              </a:rPr>
              <a:t>توان مشاهده کرد. </a:t>
            </a:r>
            <a:endParaRPr lang="fa-IR">
              <a:cs typeface="B Nazanin" panose="00000400000000000000" pitchFamily="2" charset="-78"/>
            </a:endParaRPr>
          </a:p>
        </p:txBody>
      </p:sp>
    </p:spTree>
    <p:extLst>
      <p:ext uri="{BB962C8B-B14F-4D97-AF65-F5344CB8AC3E}">
        <p14:creationId xmlns:p14="http://schemas.microsoft.com/office/powerpoint/2010/main" val="4242443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درباره عشق و زبان زنانه در شعر عربی پژوهش های مستقل و پراکنده ی فراوانی در داخل و خارج از کشور صورت پذیرفته است که به چند نمونه آن پرداخته می شود: </a:t>
            </a:r>
          </a:p>
          <a:p>
            <a:pPr algn="just"/>
            <a:r>
              <a:rPr lang="fa-IR" smtClean="0">
                <a:cs typeface="B Nazanin" panose="00000400000000000000" pitchFamily="2" charset="-78"/>
              </a:rPr>
              <a:t>«ادباونا و الحب» از فتحی الابیاری، «الحب فی التراث العربی» از محمد حسن عبدالله، «المراه و اللغه» از عبدالله محمد الغزالی، «شعر المراه العربیه المعاصره» از رجا سمرین، «دراسات فی شعر المراه العربیه» از بشری البستانی، «اللغه و الجنس» از عیسی برهومه، «شعر زن از آغاز تا امروز» از پگاه احمدی ، زن و شعر از زینب یزدانی</a:t>
            </a:r>
            <a:endParaRPr lang="fa-IR">
              <a:cs typeface="B Nazanin" panose="00000400000000000000" pitchFamily="2" charset="-78"/>
            </a:endParaRPr>
          </a:p>
        </p:txBody>
      </p:sp>
    </p:spTree>
    <p:extLst>
      <p:ext uri="{BB962C8B-B14F-4D97-AF65-F5344CB8AC3E}">
        <p14:creationId xmlns:p14="http://schemas.microsoft.com/office/powerpoint/2010/main" val="565875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TotalTime>
  <Words>6473</Words>
  <Application>Microsoft Office PowerPoint</Application>
  <PresentationFormat>Widescreen</PresentationFormat>
  <Paragraphs>179</Paragraphs>
  <Slides>68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68</vt:i4>
      </vt:variant>
    </vt:vector>
  </HeadingPairs>
  <TitlesOfParts>
    <vt:vector size="74" baseType="lpstr">
      <vt:lpstr>Arial</vt:lpstr>
      <vt:lpstr>B Nazanin</vt:lpstr>
      <vt:lpstr>Calibri</vt:lpstr>
      <vt:lpstr>Calibri Light</vt:lpstr>
      <vt:lpstr>Times New Roman</vt:lpstr>
      <vt:lpstr>Office Theme</vt:lpstr>
      <vt:lpstr>عنوان مقاله: زبان عاشقانه در سروده های نازک الملائکه و سعاد صباح</vt:lpstr>
      <vt:lpstr>چکیده</vt:lpstr>
      <vt:lpstr>مقدمه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پیشینه مضامین عاشقانه در شعر عربی</vt:lpstr>
      <vt:lpstr>PowerPoint Presentation</vt:lpstr>
      <vt:lpstr>PowerPoint Presentation</vt:lpstr>
      <vt:lpstr>PowerPoint Presentation</vt:lpstr>
      <vt:lpstr>PowerPoint Presentation</vt:lpstr>
      <vt:lpstr>PowerPoint Presentation</vt:lpstr>
      <vt:lpstr>PowerPoint Presentation</vt:lpstr>
      <vt:lpstr>نگاهی اجمالی به زندگی شخصی و ادبی نازک الملائکه و سعاد صباح</vt:lpstr>
      <vt:lpstr>PowerPoint Presentation</vt:lpstr>
      <vt:lpstr>PowerPoint Presentation</vt:lpstr>
      <vt:lpstr>PowerPoint Presentation</vt:lpstr>
      <vt:lpstr>PowerPoint Presentation</vt:lpstr>
      <vt:lpstr>بررسی تطبیقی زبان زنان در عاشقانه های نازک الملائکه و سعاد صباح</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 سطح موسیقایی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ج- ساختار دستوری</vt:lpstr>
      <vt:lpstr>PowerPoint Presentation</vt:lpstr>
      <vt:lpstr>PowerPoint Presentation</vt:lpstr>
      <vt:lpstr>اسلوب استفهامی </vt:lpstr>
      <vt:lpstr>PowerPoint Presentation</vt:lpstr>
      <vt:lpstr>PowerPoint Presentation</vt:lpstr>
      <vt:lpstr>PowerPoint Presentation</vt:lpstr>
      <vt:lpstr>PowerPoint Presentation</vt:lpstr>
      <vt:lpstr>PowerPoint Presentation</vt:lpstr>
      <vt:lpstr>PowerPoint Presentation</vt:lpstr>
      <vt:lpstr>د: سطح معنایی</vt:lpstr>
      <vt:lpstr>استعاره</vt:lpstr>
      <vt:lpstr>PowerPoint Presentation</vt:lpstr>
      <vt:lpstr>PowerPoint Presentation</vt:lpstr>
      <vt:lpstr>PowerPoint Presentation</vt:lpstr>
      <vt:lpstr>PowerPoint Presentation</vt:lpstr>
      <vt:lpstr>PowerPoint Presentation</vt:lpstr>
      <vt:lpstr>تنبیه</vt:lpstr>
      <vt:lpstr>PowerPoint Presentation</vt:lpstr>
      <vt:lpstr>PowerPoint Presentation</vt:lpstr>
      <vt:lpstr>نتیجه گیری</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زبان عاشقانه در سروده های نازک الملائکه و سعاد صباح</dc:title>
  <dc:creator>MaZz!i</dc:creator>
  <cp:lastModifiedBy>MaZz!i</cp:lastModifiedBy>
  <cp:revision>44</cp:revision>
  <cp:lastPrinted>2025-03-19T17:28:17Z</cp:lastPrinted>
  <dcterms:created xsi:type="dcterms:W3CDTF">2025-03-11T09:05:00Z</dcterms:created>
  <dcterms:modified xsi:type="dcterms:W3CDTF">2025-03-19T17:31:24Z</dcterms:modified>
</cp:coreProperties>
</file>