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318" r:id="rId11"/>
    <p:sldId id="319" r:id="rId12"/>
    <p:sldId id="320" r:id="rId13"/>
    <p:sldId id="321" r:id="rId14"/>
    <p:sldId id="322" r:id="rId15"/>
    <p:sldId id="323" r:id="rId16"/>
    <p:sldId id="324" r:id="rId17"/>
    <p:sldId id="325" r:id="rId18"/>
    <p:sldId id="326" r:id="rId19"/>
    <p:sldId id="327" r:id="rId20"/>
    <p:sldId id="328" r:id="rId21"/>
    <p:sldId id="329" r:id="rId22"/>
    <p:sldId id="330" r:id="rId23"/>
    <p:sldId id="332" r:id="rId24"/>
    <p:sldId id="331" r:id="rId25"/>
    <p:sldId id="265" r:id="rId26"/>
    <p:sldId id="314" r:id="rId27"/>
    <p:sldId id="315" r:id="rId28"/>
    <p:sldId id="316" r:id="rId29"/>
    <p:sldId id="317"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1" r:id="rId44"/>
    <p:sldId id="292" r:id="rId45"/>
    <p:sldId id="293" r:id="rId46"/>
    <p:sldId id="294" r:id="rId47"/>
    <p:sldId id="295" r:id="rId48"/>
    <p:sldId id="296" r:id="rId49"/>
    <p:sldId id="297" r:id="rId50"/>
    <p:sldId id="298" r:id="rId51"/>
    <p:sldId id="299" r:id="rId52"/>
    <p:sldId id="300" r:id="rId53"/>
    <p:sldId id="301" r:id="rId54"/>
    <p:sldId id="302" r:id="rId55"/>
    <p:sldId id="303" r:id="rId56"/>
    <p:sldId id="304" r:id="rId57"/>
    <p:sldId id="305" r:id="rId58"/>
    <p:sldId id="306" r:id="rId59"/>
    <p:sldId id="307" r:id="rId60"/>
    <p:sldId id="308" r:id="rId61"/>
    <p:sldId id="309" r:id="rId62"/>
    <p:sldId id="313" r:id="rId63"/>
    <p:sldId id="310" r:id="rId64"/>
    <p:sldId id="311" r:id="rId65"/>
    <p:sldId id="312" r:id="rId66"/>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19"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6462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8257BFED-0DDF-49FF-8103-D53747DF32B3}" type="datetimeFigureOut">
              <a:rPr lang="fa-IR" smtClean="0"/>
              <a:t>17/09/1446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4BF8BF-D9DB-4405-9E70-2A262440F839}" type="slidenum">
              <a:rPr lang="fa-IR" smtClean="0"/>
              <a:t>‹#›</a:t>
            </a:fld>
            <a:endParaRPr lang="fa-IR"/>
          </a:p>
        </p:txBody>
      </p:sp>
    </p:spTree>
    <p:extLst>
      <p:ext uri="{BB962C8B-B14F-4D97-AF65-F5344CB8AC3E}">
        <p14:creationId xmlns:p14="http://schemas.microsoft.com/office/powerpoint/2010/main" val="3687167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257BFED-0DDF-49FF-8103-D53747DF32B3}" type="datetimeFigureOut">
              <a:rPr lang="fa-IR" smtClean="0"/>
              <a:t>17/09/1446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4BF8BF-D9DB-4405-9E70-2A262440F839}" type="slidenum">
              <a:rPr lang="fa-IR" smtClean="0"/>
              <a:t>‹#›</a:t>
            </a:fld>
            <a:endParaRPr lang="fa-IR"/>
          </a:p>
        </p:txBody>
      </p:sp>
    </p:spTree>
    <p:extLst>
      <p:ext uri="{BB962C8B-B14F-4D97-AF65-F5344CB8AC3E}">
        <p14:creationId xmlns:p14="http://schemas.microsoft.com/office/powerpoint/2010/main" val="4041739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257BFED-0DDF-49FF-8103-D53747DF32B3}" type="datetimeFigureOut">
              <a:rPr lang="fa-IR" smtClean="0"/>
              <a:t>17/09/1446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4BF8BF-D9DB-4405-9E70-2A262440F839}" type="slidenum">
              <a:rPr lang="fa-IR" smtClean="0"/>
              <a:t>‹#›</a:t>
            </a:fld>
            <a:endParaRPr lang="fa-IR"/>
          </a:p>
        </p:txBody>
      </p:sp>
    </p:spTree>
    <p:extLst>
      <p:ext uri="{BB962C8B-B14F-4D97-AF65-F5344CB8AC3E}">
        <p14:creationId xmlns:p14="http://schemas.microsoft.com/office/powerpoint/2010/main" val="3485669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257BFED-0DDF-49FF-8103-D53747DF32B3}" type="datetimeFigureOut">
              <a:rPr lang="fa-IR" smtClean="0"/>
              <a:t>17/09/1446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4BF8BF-D9DB-4405-9E70-2A262440F839}" type="slidenum">
              <a:rPr lang="fa-IR" smtClean="0"/>
              <a:t>‹#›</a:t>
            </a:fld>
            <a:endParaRPr lang="fa-IR"/>
          </a:p>
        </p:txBody>
      </p:sp>
    </p:spTree>
    <p:extLst>
      <p:ext uri="{BB962C8B-B14F-4D97-AF65-F5344CB8AC3E}">
        <p14:creationId xmlns:p14="http://schemas.microsoft.com/office/powerpoint/2010/main" val="2883609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57BFED-0DDF-49FF-8103-D53747DF32B3}" type="datetimeFigureOut">
              <a:rPr lang="fa-IR" smtClean="0"/>
              <a:t>17/09/1446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4BF8BF-D9DB-4405-9E70-2A262440F839}" type="slidenum">
              <a:rPr lang="fa-IR" smtClean="0"/>
              <a:t>‹#›</a:t>
            </a:fld>
            <a:endParaRPr lang="fa-IR"/>
          </a:p>
        </p:txBody>
      </p:sp>
    </p:spTree>
    <p:extLst>
      <p:ext uri="{BB962C8B-B14F-4D97-AF65-F5344CB8AC3E}">
        <p14:creationId xmlns:p14="http://schemas.microsoft.com/office/powerpoint/2010/main" val="3380985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8257BFED-0DDF-49FF-8103-D53747DF32B3}" type="datetimeFigureOut">
              <a:rPr lang="fa-IR" smtClean="0"/>
              <a:t>17/09/1446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D4BF8BF-D9DB-4405-9E70-2A262440F839}" type="slidenum">
              <a:rPr lang="fa-IR" smtClean="0"/>
              <a:t>‹#›</a:t>
            </a:fld>
            <a:endParaRPr lang="fa-IR"/>
          </a:p>
        </p:txBody>
      </p:sp>
    </p:spTree>
    <p:extLst>
      <p:ext uri="{BB962C8B-B14F-4D97-AF65-F5344CB8AC3E}">
        <p14:creationId xmlns:p14="http://schemas.microsoft.com/office/powerpoint/2010/main" val="1517911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8257BFED-0DDF-49FF-8103-D53747DF32B3}" type="datetimeFigureOut">
              <a:rPr lang="fa-IR" smtClean="0"/>
              <a:t>17/09/1446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5D4BF8BF-D9DB-4405-9E70-2A262440F839}" type="slidenum">
              <a:rPr lang="fa-IR" smtClean="0"/>
              <a:t>‹#›</a:t>
            </a:fld>
            <a:endParaRPr lang="fa-IR"/>
          </a:p>
        </p:txBody>
      </p:sp>
    </p:spTree>
    <p:extLst>
      <p:ext uri="{BB962C8B-B14F-4D97-AF65-F5344CB8AC3E}">
        <p14:creationId xmlns:p14="http://schemas.microsoft.com/office/powerpoint/2010/main" val="3736562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8257BFED-0DDF-49FF-8103-D53747DF32B3}" type="datetimeFigureOut">
              <a:rPr lang="fa-IR" smtClean="0"/>
              <a:t>17/09/1446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5D4BF8BF-D9DB-4405-9E70-2A262440F839}" type="slidenum">
              <a:rPr lang="fa-IR" smtClean="0"/>
              <a:t>‹#›</a:t>
            </a:fld>
            <a:endParaRPr lang="fa-IR"/>
          </a:p>
        </p:txBody>
      </p:sp>
    </p:spTree>
    <p:extLst>
      <p:ext uri="{BB962C8B-B14F-4D97-AF65-F5344CB8AC3E}">
        <p14:creationId xmlns:p14="http://schemas.microsoft.com/office/powerpoint/2010/main" val="672965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57BFED-0DDF-49FF-8103-D53747DF32B3}" type="datetimeFigureOut">
              <a:rPr lang="fa-IR" smtClean="0"/>
              <a:t>17/09/1446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5D4BF8BF-D9DB-4405-9E70-2A262440F839}" type="slidenum">
              <a:rPr lang="fa-IR" smtClean="0"/>
              <a:t>‹#›</a:t>
            </a:fld>
            <a:endParaRPr lang="fa-IR"/>
          </a:p>
        </p:txBody>
      </p:sp>
    </p:spTree>
    <p:extLst>
      <p:ext uri="{BB962C8B-B14F-4D97-AF65-F5344CB8AC3E}">
        <p14:creationId xmlns:p14="http://schemas.microsoft.com/office/powerpoint/2010/main" val="899190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57BFED-0DDF-49FF-8103-D53747DF32B3}" type="datetimeFigureOut">
              <a:rPr lang="fa-IR" smtClean="0"/>
              <a:t>17/09/1446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D4BF8BF-D9DB-4405-9E70-2A262440F839}" type="slidenum">
              <a:rPr lang="fa-IR" smtClean="0"/>
              <a:t>‹#›</a:t>
            </a:fld>
            <a:endParaRPr lang="fa-IR"/>
          </a:p>
        </p:txBody>
      </p:sp>
    </p:spTree>
    <p:extLst>
      <p:ext uri="{BB962C8B-B14F-4D97-AF65-F5344CB8AC3E}">
        <p14:creationId xmlns:p14="http://schemas.microsoft.com/office/powerpoint/2010/main" val="1187532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57BFED-0DDF-49FF-8103-D53747DF32B3}" type="datetimeFigureOut">
              <a:rPr lang="fa-IR" smtClean="0"/>
              <a:t>17/09/1446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D4BF8BF-D9DB-4405-9E70-2A262440F839}" type="slidenum">
              <a:rPr lang="fa-IR" smtClean="0"/>
              <a:t>‹#›</a:t>
            </a:fld>
            <a:endParaRPr lang="fa-IR"/>
          </a:p>
        </p:txBody>
      </p:sp>
    </p:spTree>
    <p:extLst>
      <p:ext uri="{BB962C8B-B14F-4D97-AF65-F5344CB8AC3E}">
        <p14:creationId xmlns:p14="http://schemas.microsoft.com/office/powerpoint/2010/main" val="594796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257BFED-0DDF-49FF-8103-D53747DF32B3}" type="datetimeFigureOut">
              <a:rPr lang="fa-IR" smtClean="0"/>
              <a:t>17/09/1446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D4BF8BF-D9DB-4405-9E70-2A262440F839}" type="slidenum">
              <a:rPr lang="fa-IR" smtClean="0"/>
              <a:t>‹#›</a:t>
            </a:fld>
            <a:endParaRPr lang="fa-IR"/>
          </a:p>
        </p:txBody>
      </p:sp>
    </p:spTree>
    <p:extLst>
      <p:ext uri="{BB962C8B-B14F-4D97-AF65-F5344CB8AC3E}">
        <p14:creationId xmlns:p14="http://schemas.microsoft.com/office/powerpoint/2010/main" val="2616025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fa-IR" sz="4800" smtClean="0">
                <a:solidFill>
                  <a:srgbClr val="FF0000"/>
                </a:solidFill>
                <a:cs typeface="B Nazanin" panose="00000400000000000000" pitchFamily="2" charset="-78"/>
              </a:rPr>
              <a:t>عنوان مقاله: </a:t>
            </a:r>
            <a:r>
              <a:rPr lang="fa-IR" sz="4800" smtClean="0">
                <a:cs typeface="B Nazanin" panose="00000400000000000000" pitchFamily="2" charset="-78"/>
              </a:rPr>
              <a:t>نفوذ فرهنگ غرب در ایران</a:t>
            </a:r>
            <a:endParaRPr lang="fa-IR" sz="48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غلامرضا صدیق </a:t>
            </a:r>
            <a:r>
              <a:rPr lang="fa-IR" smtClean="0">
                <a:cs typeface="B Nazanin" panose="00000400000000000000" pitchFamily="2" charset="-78"/>
              </a:rPr>
              <a:t>اورعی</a:t>
            </a:r>
          </a:p>
          <a:p>
            <a:r>
              <a:rPr lang="fa-IR" smtClean="0">
                <a:solidFill>
                  <a:srgbClr val="FF0000"/>
                </a:solidFill>
                <a:cs typeface="B Nazanin" panose="00000400000000000000" pitchFamily="2" charset="-78"/>
              </a:rPr>
              <a:t>منبع: </a:t>
            </a:r>
            <a:r>
              <a:rPr lang="fa-IR">
                <a:cs typeface="B Nazanin" panose="00000400000000000000" pitchFamily="2" charset="-78"/>
              </a:rPr>
              <a:t>نامه پژوهش پاییز و زمستان ۱۳۷۸ شماره ۱۴ </a:t>
            </a:r>
            <a:r>
              <a:rPr lang="fa-IR">
                <a:cs typeface="B Nazanin" panose="00000400000000000000" pitchFamily="2" charset="-78"/>
              </a:rPr>
              <a:t>و </a:t>
            </a:r>
            <a:r>
              <a:rPr lang="fa-IR" smtClean="0">
                <a:cs typeface="B Nazanin" panose="00000400000000000000" pitchFamily="2" charset="-78"/>
              </a:rPr>
              <a:t>۱۵</a:t>
            </a:r>
          </a:p>
          <a:p>
            <a:r>
              <a:rPr lang="fa-IR" smtClean="0">
                <a:cs typeface="B Nazanin" panose="00000400000000000000" pitchFamily="2" charset="-78"/>
              </a:rPr>
              <a:t>صص 257-273</a:t>
            </a:r>
            <a:endParaRPr lang="fa-IR">
              <a:cs typeface="B Nazanin" panose="00000400000000000000" pitchFamily="2" charset="-78"/>
            </a:endParaRPr>
          </a:p>
        </p:txBody>
      </p:sp>
    </p:spTree>
    <p:extLst>
      <p:ext uri="{BB962C8B-B14F-4D97-AF65-F5344CB8AC3E}">
        <p14:creationId xmlns:p14="http://schemas.microsoft.com/office/powerpoint/2010/main" val="869840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smtClean="0"/>
              <a:t>8- طلبه (دانشجو) در ابتدا مقدمات ورود به علم فقه را فرا می گرفت و سپس به یادگیری علم فقه می پرداخت. عده ای از دانشجویان رشته فقه برای تکمیل دانش خود به تفسیر و اخلاق و تعداد کمتری به علم کلام مشغول بودند. </a:t>
            </a:r>
          </a:p>
          <a:p>
            <a:r>
              <a:rPr lang="fa-IR" smtClean="0"/>
              <a:t>9- دانشجویان رشته فلسفه درصد اندکی از کل دانشجویان فقه را شامل می شدند و عمدتا به فلسفه  اولی اشتغال داشتند. </a:t>
            </a:r>
          </a:p>
          <a:p>
            <a:r>
              <a:rPr lang="fa-IR" smtClean="0"/>
              <a:t>10- پس از «بوعلی سینا» بخش طبیعیات فلسفه هیچ گونه توسعه ای نیافت و فقط در برخی آثار «ملاصدرا» خلاصه ای از طبیعیات «بوعلی» آورده شد. </a:t>
            </a:r>
            <a:endParaRPr lang="fa-IR"/>
          </a:p>
        </p:txBody>
      </p:sp>
    </p:spTree>
    <p:extLst>
      <p:ext uri="{BB962C8B-B14F-4D97-AF65-F5344CB8AC3E}">
        <p14:creationId xmlns:p14="http://schemas.microsoft.com/office/powerpoint/2010/main" val="3617719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smtClean="0"/>
              <a:t>11- دانشجویان به ریاضیات کمتر از فلسفه اشتغال داشتند و همان تعداد اندک هم تنها به خواندن کتاب کوچکی به نام خلاصه الحساب که «شیخ بهایی» نگاشته است، بسنده می کردند. </a:t>
            </a:r>
          </a:p>
          <a:p>
            <a:r>
              <a:rPr lang="fa-IR" smtClean="0"/>
              <a:t>12- علم طب نیز دانشجویان کمی داشت. زیرا اکثر بیماران برای مداوا به داروفروشان </a:t>
            </a:r>
            <a:r>
              <a:rPr lang="fa-IR">
                <a:cs typeface="B Nazanin" panose="00000400000000000000" pitchFamily="2" charset="-78"/>
              </a:rPr>
              <a:t>مراجعه می کردند و فقط برای امراض سخت نزد اطبا می رفتند</a:t>
            </a:r>
            <a:endParaRPr lang="fa-IR"/>
          </a:p>
        </p:txBody>
      </p:sp>
    </p:spTree>
    <p:extLst>
      <p:ext uri="{BB962C8B-B14F-4D97-AF65-F5344CB8AC3E}">
        <p14:creationId xmlns:p14="http://schemas.microsoft.com/office/powerpoint/2010/main" val="2998692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13- </a:t>
            </a:r>
            <a:r>
              <a:rPr lang="fa-IR" smtClean="0">
                <a:cs typeface="B Nazanin" panose="00000400000000000000" pitchFamily="2" charset="-78"/>
              </a:rPr>
              <a:t>برخی دانش های طبیعی مانند فیزیک، شیمی، سدسازی، مکانیک که با نام های قدیمی نامیده شده اند و در برخی کتب دانشمندان قرون چهارم و پنجم هجری قمری، نظیر کتب کیمیا و کتب ابن هیثم و ...، از آن ها به نام «علوم غریبه» یاد شده، کمتر دانشمندی آن ها را می اموخته است. «شیخ بهایی» یکی از عالمان به این دانش ها بوده که آثاری مانند «منارجنبان» و «حمام» از خود باقی گذاشته است. </a:t>
            </a:r>
            <a:endParaRPr lang="fa-IR">
              <a:cs typeface="B Nazanin" panose="00000400000000000000" pitchFamily="2" charset="-78"/>
            </a:endParaRPr>
          </a:p>
        </p:txBody>
      </p:sp>
    </p:spTree>
    <p:extLst>
      <p:ext uri="{BB962C8B-B14F-4D97-AF65-F5344CB8AC3E}">
        <p14:creationId xmlns:p14="http://schemas.microsoft.com/office/powerpoint/2010/main" val="2007633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14- نیازهای مردم به معماری، صنایع و ... را افراد ماهری که فاقد پشتوانه آموزش های نظری بودند، براورده می کردند و معماران و صنعتگران و کشاورزان و نساجان جزو دانشمندان به شعار نمی امدند و مدرسه ای نداشتند. </a:t>
            </a:r>
            <a:endParaRPr lang="fa-IR">
              <a:cs typeface="B Nazanin" panose="00000400000000000000" pitchFamily="2" charset="-78"/>
            </a:endParaRPr>
          </a:p>
        </p:txBody>
      </p:sp>
    </p:spTree>
    <p:extLst>
      <p:ext uri="{BB962C8B-B14F-4D97-AF65-F5344CB8AC3E}">
        <p14:creationId xmlns:p14="http://schemas.microsoft.com/office/powerpoint/2010/main" val="1512038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15- آموزش مهاتر ها در ضمن کار و در کارگاه ها انجام می شد و کارآموز ابتدا مزدی دریافت نمی کرد و در واقع پذیرش کارآموز لطفی بود که استاد کار در حق کاراوز روا یم داتش بعدها هم که به تدریج کارآموز مهارتی کسب می کرد، دستمزد او به صورت جنسی و سپس به صورت نقدی پرداخت می شد. </a:t>
            </a:r>
            <a:endParaRPr lang="fa-IR">
              <a:cs typeface="B Nazanin" panose="00000400000000000000" pitchFamily="2" charset="-78"/>
            </a:endParaRPr>
          </a:p>
        </p:txBody>
      </p:sp>
    </p:spTree>
    <p:extLst>
      <p:ext uri="{BB962C8B-B14F-4D97-AF65-F5344CB8AC3E}">
        <p14:creationId xmlns:p14="http://schemas.microsoft.com/office/powerpoint/2010/main" val="374305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16- دانش و دانشمندان و مراکز مختلف آموزش دانش محترم بود و جایگاه ارزشی رفیعی در جامعه و نزد مردم داتش. در این زمان علم معاد و علم معاش (به معنی خاص مهارت های تولیدی) از یکدیگر جدا بودند و بلکه علم معاش اصطلاحا علم نامیده نمی شد. </a:t>
            </a:r>
            <a:endParaRPr lang="fa-IR">
              <a:cs typeface="B Nazanin" panose="00000400000000000000" pitchFamily="2" charset="-78"/>
            </a:endParaRPr>
          </a:p>
        </p:txBody>
      </p:sp>
    </p:spTree>
    <p:extLst>
      <p:ext uri="{BB962C8B-B14F-4D97-AF65-F5344CB8AC3E}">
        <p14:creationId xmlns:p14="http://schemas.microsoft.com/office/powerpoint/2010/main" val="3684560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17- به علت ویژگی های دانش ها در قرن گذشته و جدایی دانش و مهارت و نیز برخی احکام فقهی درباره منع اجرت برای برخی آموزش ها، دانش و تلاش برای کسب علم در مقابل  ثروت و کوشش برای کسب درآمد قرار داشت و پرسش «علم بهتر است یا  ثروت» به این زمینه اجتماعی برمی گشت، در عمل نیز اکثر دانشمندان از تمکن مالی بهره چندانی نداشتند هر چند از اقتدار و احترام و اطلاعات قراوانی برخوردار بودند.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1448160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18- با توجه به نکته ای که پیش از این ذکر شد، دانشمندان در اصطلاح قانون شرع (فقه)، «مرتزقه» نامیده می شدند و روزی خوار بیت المال بودند، یعنی از طریق وجوهات شرعی و موقوفات مربوط به مدارس علوم دینی ارتزاق می کردند و منابع مالی آنان مستقل از منابع مالی دولت و در واقع هم عرض آن بود. </a:t>
            </a:r>
            <a:endParaRPr lang="fa-IR">
              <a:cs typeface="B Nazanin" panose="00000400000000000000" pitchFamily="2" charset="-78"/>
            </a:endParaRPr>
          </a:p>
        </p:txBody>
      </p:sp>
    </p:spTree>
    <p:extLst>
      <p:ext uri="{BB962C8B-B14F-4D97-AF65-F5344CB8AC3E}">
        <p14:creationId xmlns:p14="http://schemas.microsoft.com/office/powerpoint/2010/main" val="3370533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19- در زمان صفویه، هیئتی انگلیسی به سرپرستی «آنتونی شرلی» به دربار ایران آمد و کارخانه توپ سازی را دایر و ایرانیان را به لسحه جدید اروپایی مجهز کرد، هر چند از زمانی که صفویه روی کار آمد، به علت جنگ با عثمانی ها، ضرورت و اهمیت کار با اسلحه های جدید آشکار شده بود. پیش از صفویه نیز «اوزون حسن» برای جنگ با دولت عثمانی از اروپاییان تجهیزات نظامی طلب کرده بود و گرچه آنان فرستادند ولی به موقع نرسید. </a:t>
            </a:r>
          </a:p>
          <a:p>
            <a:pPr algn="just"/>
            <a:r>
              <a:rPr lang="fa-IR" smtClean="0">
                <a:cs typeface="B Nazanin" panose="00000400000000000000" pitchFamily="2" charset="-78"/>
              </a:rPr>
              <a:t>20- در اوایل حکومت قاجار در جنگ های ایران و روس، دولتمردان ایرانی، به ویژه شاهزاده «عباس میرزا» دریافتند که بدون مجهز شدن به تسلحیات غربی حفظ قدرت نظامی- سیاسی میسر نیست و پذیرفتند که باید به چنین ابزاری دست یافت و این امر به مثابه نوعی تحلیل از اوضاع و تبیین ضعف ها و راه حل آن (ایدئولوژی در اصطلاح جامعه شناسی) به شمار می رفت</a:t>
            </a:r>
            <a:endParaRPr lang="fa-IR">
              <a:cs typeface="B Nazanin" panose="00000400000000000000" pitchFamily="2" charset="-78"/>
            </a:endParaRPr>
          </a:p>
        </p:txBody>
      </p:sp>
    </p:spTree>
    <p:extLst>
      <p:ext uri="{BB962C8B-B14F-4D97-AF65-F5344CB8AC3E}">
        <p14:creationId xmlns:p14="http://schemas.microsoft.com/office/powerpoint/2010/main" val="652704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21- قابل توجه است که در چنین شرایطی دو تغییر مهم اقتصادی در ایران اتفاق افتاد که اثر شگرفی بر اوضاع ایران نهاد. نخست این که، در پی مشکلاتی که عثمانی ها در تجارت شرق و غرب ایجاد کردند و همزمانی پیدایی عثمانی با عصر رنسانس (نوزایی) در غرب و تشدید روحیه دنیا گرایی و طمع ورزیدن به جمع آوری ثروت و نیز رشد تجارت و دریانوردی و ...که موجب شد که مشکلات تجاری برای غربی ها جدی تلقی شود، غربی ها به فکر کشف راه دریایی به شرق (هند) افتادند. کشف آمریکا نخستین محصول این امر بود و کشف دماغه امید نیک در جنوب قاره آفریقا به مثابه به ثمر رسیدن این تلاش، با کشف دماغه امید نیک و راه دریایی غرب به هند و چین و جنوب شرقی آسیا به تدری آثار اقتصادی ناشی از واقع شدن ایران بر سر راه تجاری جاده ابریشم از بین رفت و اقتصاد کشاورزی- تجاری ایران دچار مشکل شد. </a:t>
            </a:r>
            <a:endParaRPr lang="fa-IR">
              <a:cs typeface="B Nazanin" panose="00000400000000000000" pitchFamily="2" charset="-78"/>
            </a:endParaRPr>
          </a:p>
        </p:txBody>
      </p:sp>
    </p:spTree>
    <p:extLst>
      <p:ext uri="{BB962C8B-B14F-4D97-AF65-F5344CB8AC3E}">
        <p14:creationId xmlns:p14="http://schemas.microsoft.com/office/powerpoint/2010/main" val="4253961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چکیده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نوشتار حاضر به منظور بررسی چگونگی نفوذ فرهنگ غرب در ایران ابتدا با ارائه تصویری از گذشته فرهنگی کشور، به بیان تحولات فرهنگی و ترسیم خطوط اصلی نظام اجتماعی- فرهنگی و اقتصادی پرداخته و سپس ساز و کارهای رواین نفوذ فرهنگی غرب را تبیین کرده است. </a:t>
            </a:r>
          </a:p>
          <a:p>
            <a:pPr algn="just"/>
            <a:r>
              <a:rPr lang="fa-IR" smtClean="0">
                <a:cs typeface="B Nazanin" panose="00000400000000000000" pitchFamily="2" charset="-78"/>
              </a:rPr>
              <a:t>همچنین با توجه به مبتنی بودن ساختار فرهنگی – آموزشی جامعه گذشته ایران به </a:t>
            </a:r>
            <a:r>
              <a:rPr lang="fa-IR" b="1" smtClean="0">
                <a:solidFill>
                  <a:srgbClr val="FF0000"/>
                </a:solidFill>
                <a:cs typeface="B Nazanin" panose="00000400000000000000" pitchFamily="2" charset="-78"/>
              </a:rPr>
              <a:t>سه اصل </a:t>
            </a:r>
            <a:r>
              <a:rPr lang="fa-IR" smtClean="0">
                <a:cs typeface="B Nazanin" panose="00000400000000000000" pitchFamily="2" charset="-78"/>
              </a:rPr>
              <a:t>مهم. محال بودن ترقی بدون کسب و فراگیری دانش جدید، ضرورت اخذ دانش، و استوار بودن برنامه ریزی و سیاست گذاری جامعه بر پایه دانش جدید، آثار و پیامدهای این امر را تشریح نموده است. </a:t>
            </a:r>
            <a:endParaRPr lang="fa-IR">
              <a:cs typeface="B Nazanin" panose="00000400000000000000" pitchFamily="2" charset="-78"/>
            </a:endParaRPr>
          </a:p>
        </p:txBody>
      </p:sp>
    </p:spTree>
    <p:extLst>
      <p:ext uri="{BB962C8B-B14F-4D97-AF65-F5344CB8AC3E}">
        <p14:creationId xmlns:p14="http://schemas.microsoft.com/office/powerpoint/2010/main" val="1719293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22- نکته دیگری که به اقتصاد ایران ضربه وارد کرد، تاوان هایی بود که ایران به علت شکست خوردن از روسیه در جنگ های ایران و روس، ناگزیر به پرداخت آنها بود. </a:t>
            </a:r>
            <a:endParaRPr lang="fa-IR">
              <a:cs typeface="B Nazanin" panose="00000400000000000000" pitchFamily="2" charset="-78"/>
            </a:endParaRPr>
          </a:p>
        </p:txBody>
      </p:sp>
    </p:spTree>
    <p:extLst>
      <p:ext uri="{BB962C8B-B14F-4D97-AF65-F5344CB8AC3E}">
        <p14:creationId xmlns:p14="http://schemas.microsoft.com/office/powerpoint/2010/main" val="3298373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پیدایی ساز و کارهای روانی نفوذ فرهنگی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نکاتی که ذکر شد خطوط اصلی ساختار اجتماعی، فرهنگی و اقتصادی ایران را ترسیم می کند. اکنون به تبیین عناصر فرهنگی نفوذ یافته در ایران می پردازیم: </a:t>
            </a:r>
          </a:p>
          <a:p>
            <a:pPr algn="just"/>
            <a:r>
              <a:rPr lang="fa-IR" smtClean="0">
                <a:cs typeface="B Nazanin" panose="00000400000000000000" pitchFamily="2" charset="-78"/>
              </a:rPr>
              <a:t>1- ایرانیان «برتری غرب» را باور کرده بودند. </a:t>
            </a:r>
          </a:p>
          <a:p>
            <a:pPr algn="just"/>
            <a:r>
              <a:rPr lang="fa-IR" smtClean="0">
                <a:cs typeface="B Nazanin" panose="00000400000000000000" pitchFamily="2" charset="-78"/>
              </a:rPr>
              <a:t>2- علاوه بر باور به برتری غرب، دچار نوعی تمایل و «شیفتگی به غرب» شده بودند. </a:t>
            </a:r>
          </a:p>
          <a:p>
            <a:pPr algn="just"/>
            <a:r>
              <a:rPr lang="fa-IR" smtClean="0">
                <a:cs typeface="B Nazanin" panose="00000400000000000000" pitchFamily="2" charset="-78"/>
              </a:rPr>
              <a:t>3- ایرانیان در برابر غرب همچنین دچار گونه ای «خودباختگی» و احساس حقارت شده بودند. </a:t>
            </a:r>
          </a:p>
          <a:p>
            <a:pPr algn="just"/>
            <a:r>
              <a:rPr lang="fa-IR" smtClean="0">
                <a:cs typeface="B Nazanin" panose="00000400000000000000" pitchFamily="2" charset="-78"/>
              </a:rPr>
              <a:t>4- عده ای از ایرانیان به منظور رویارویی با حالات یاد شده، موضع «غرب گریزی» گرفته و سعی کرده بودند از هر آنچه غرب و غربی بود پرهیز کنند. </a:t>
            </a:r>
          </a:p>
          <a:p>
            <a:pPr algn="just"/>
            <a:r>
              <a:rPr lang="fa-IR" smtClean="0">
                <a:cs typeface="B Nazanin" panose="00000400000000000000" pitchFamily="2" charset="-78"/>
              </a:rPr>
              <a:t>5- برخی دیگر به «غرب زدگی» و «از خود بیگانگی» دچار شده بودند. </a:t>
            </a:r>
            <a:endParaRPr lang="fa-IR">
              <a:cs typeface="B Nazanin" panose="00000400000000000000" pitchFamily="2" charset="-78"/>
            </a:endParaRPr>
          </a:p>
        </p:txBody>
      </p:sp>
    </p:spTree>
    <p:extLst>
      <p:ext uri="{BB962C8B-B14F-4D97-AF65-F5344CB8AC3E}">
        <p14:creationId xmlns:p14="http://schemas.microsoft.com/office/powerpoint/2010/main" val="3153661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6- حالات روانی یاد شده همگی به مثابه «مکانیزم (ساز و کارها روانی) نفوذ عناصر فرهنگی غرب در ایران عمل کردند. </a:t>
            </a:r>
          </a:p>
          <a:p>
            <a:pPr algn="just"/>
            <a:r>
              <a:rPr lang="fa-IR" smtClean="0">
                <a:cs typeface="B Nazanin" panose="00000400000000000000" pitchFamily="2" charset="-78"/>
              </a:rPr>
              <a:t>7- فرهنگ ایرانی در چنین شرایطی فاقد «غرب پژوهی» بود. </a:t>
            </a:r>
          </a:p>
          <a:p>
            <a:pPr algn="just"/>
            <a:r>
              <a:rPr lang="fa-IR" smtClean="0">
                <a:cs typeface="B Nazanin" panose="00000400000000000000" pitchFamily="2" charset="-78"/>
              </a:rPr>
              <a:t>8- در فرهنگ ایراین با سازوکارهای روانی مذکور، «اشاعه انگیزشی» عناصر فرهنگی غرب شکل نگرفت. </a:t>
            </a:r>
          </a:p>
          <a:p>
            <a:pPr algn="just"/>
            <a:r>
              <a:rPr lang="fa-IR" smtClean="0">
                <a:cs typeface="B Nazanin" panose="00000400000000000000" pitchFamily="2" charset="-78"/>
              </a:rPr>
              <a:t>9- تمامی نکات یاد شد در کنار شواهد تاریخی مربوط به عصر مغول به بعد در ایران، محقق را واداشت تا «عقیم بودن فرهنگی» و «ناتوانی تولید فرهنگی» در ایران را به منزله واقعیت تاریخی مربوط به قرون گذشته بپذیرد. </a:t>
            </a:r>
            <a:endParaRPr lang="fa-IR">
              <a:cs typeface="B Nazanin" panose="00000400000000000000" pitchFamily="2" charset="-78"/>
            </a:endParaRPr>
          </a:p>
        </p:txBody>
      </p:sp>
    </p:spTree>
    <p:extLst>
      <p:ext uri="{BB962C8B-B14F-4D97-AF65-F5344CB8AC3E}">
        <p14:creationId xmlns:p14="http://schemas.microsoft.com/office/powerpoint/2010/main" val="28726936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جامعه ای که خطوط اصلی ساختار اجتماعی، فرهنگی و اقتصادی آن ترسیم گردید و به عمده ترین ساز و کار های روانی نفوذ فرهنگ غرب اشاره شد، مروجان فرهنگ غربو پذیرندگان و ناشران ایرانی آن با ساز و کارهای غیر روانی نفوذ فرهنگی مانند تجارت، تاسیس مدارس، اعزام محصل به خارج، سفرهای نخبگان ایرانی به غرب و ... موجب نفوذ فرهنگ غرب به ایران شدند و به این ترتیب اندک فعالیت های فرهنگی نیز که در جهت دفاع از فرهنگ صورت می گرفت بی اثر گردید.</a:t>
            </a:r>
            <a:endParaRPr lang="fa-IR">
              <a:cs typeface="B Nazanin" panose="00000400000000000000" pitchFamily="2" charset="-78"/>
            </a:endParaRPr>
          </a:p>
        </p:txBody>
      </p:sp>
    </p:spTree>
    <p:extLst>
      <p:ext uri="{BB962C8B-B14F-4D97-AF65-F5344CB8AC3E}">
        <p14:creationId xmlns:p14="http://schemas.microsoft.com/office/powerpoint/2010/main" val="17163083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a:p>
        </p:txBody>
      </p:sp>
    </p:spTree>
    <p:extLst>
      <p:ext uri="{BB962C8B-B14F-4D97-AF65-F5344CB8AC3E}">
        <p14:creationId xmlns:p14="http://schemas.microsoft.com/office/powerpoint/2010/main" val="1995303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9- دولتمردان ایرانی و خارجی از جمله مهم ترین پذیرندگان و ناشران عناصر فرهنگی غرب در ایران به شمار می رفتند که بعدها خود موجب اعزام محصل به خارج و تاسیس مدرسه غربی در ایران شدند، اما آموزش دیدگان غربی خصوصا آنان که  به جای فراگیری علوم تمدنی غرب، در ایران به شمار می رفتند که بعدها خود موجب اعزام محصل به خارج و تاسیس مدرسه غربی در ایران شدند، اما آموزش دیدگان غربی خصوصا آنان که به جای فراگیری علوم تمدنی غرب، علوم فرهنگی غرب را آموختد، در دوره های بعد منصب های سیاسی را اشغال کردند و به طور مضاعف در نفوذ فرهنگ غرب در ایران موثر واقع شدند. </a:t>
            </a:r>
            <a:endParaRPr lang="fa-IR">
              <a:cs typeface="B Nazanin" panose="00000400000000000000" pitchFamily="2" charset="-78"/>
            </a:endParaRPr>
          </a:p>
        </p:txBody>
      </p:sp>
    </p:spTree>
    <p:extLst>
      <p:ext uri="{BB962C8B-B14F-4D97-AF65-F5344CB8AC3E}">
        <p14:creationId xmlns:p14="http://schemas.microsoft.com/office/powerpoint/2010/main" val="16734609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10- در پی تغییر باورها و ارزش ها و ایجاد سازمان اجتماعی مدارس علوم جدیدو اعزام محصل به اروپا، یک تغییر مهم اجتماعی (تغییر در نظام اجتماعی)  در جامعه ایران حاصل شد که عبارت بود از این که پذیرندگان فرهنگ غرب در بخش های مهم و حساسی چون تصمیم گیری، سیاست گذاری و برنامه ریزی کشور به کار مشغول شدند. </a:t>
            </a:r>
            <a:r>
              <a:rPr lang="fa-IR" b="1" smtClean="0">
                <a:solidFill>
                  <a:srgbClr val="FF0000"/>
                </a:solidFill>
                <a:cs typeface="B Nazanin" panose="00000400000000000000" pitchFamily="2" charset="-78"/>
              </a:rPr>
              <a:t>به این ترتیب خرده نظام سیاسی و نحوه هدف گذاری و رسیدن به اهداف در نظام اجتماعی ایران کاملا غربی شد</a:t>
            </a:r>
            <a:r>
              <a:rPr lang="fa-IR" smtClean="0">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25064820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770142" y="1825625"/>
            <a:ext cx="7583658" cy="4351338"/>
          </a:xfrm>
        </p:spPr>
        <p:txBody>
          <a:bodyPr/>
          <a:lstStyle/>
          <a:p>
            <a:pPr algn="just"/>
            <a:r>
              <a:rPr lang="fa-IR" smtClean="0">
                <a:cs typeface="B Nazanin" panose="00000400000000000000" pitchFamily="2" charset="-78"/>
              </a:rPr>
              <a:t>11- با توجه به مفهوم نظام اجتماعی و چهار خرده نظام درون آن و  کارکردهای آن ها (طبق نظریه نظام اجتماعی «تالکوت پارسونز») تغییر در باورها و ارزش ها و هنجارها تحت تاثیر فرهنگ غرب، از یک سو به تغییر بخشی از خرده نظام فرهنگی یعنی قسمتی از سازمان های تربیتی ایران منجر شد (منظور پیدایی و گسترش مدارس علوم جدید، که ابتدا عمدتا با مدیریت و مربیان فرنگی صورت می گرفت و به معنی تعبیر در سازمان های تربیتی و عوامل موثر در اجتماعی کردن نوجوانان ایرانی بود و در عمل موفق هم شد) و از سوی دیگر خرده نظام سیاسی ایران نیز به دست فرنگ رفته ها و غزب باوران و آموختگان اندیشه های سیاسی و اجتماعی غرب افتاد.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4"/>
            <a:ext cx="2824299" cy="3295015"/>
          </a:xfrm>
          <a:prstGeom prst="rect">
            <a:avLst/>
          </a:prstGeom>
        </p:spPr>
      </p:pic>
      <p:sp>
        <p:nvSpPr>
          <p:cNvPr id="5" name="TextBox 4"/>
          <p:cNvSpPr txBox="1"/>
          <p:nvPr/>
        </p:nvSpPr>
        <p:spPr>
          <a:xfrm>
            <a:off x="1392702" y="5444197"/>
            <a:ext cx="1617784" cy="400110"/>
          </a:xfrm>
          <a:prstGeom prst="rect">
            <a:avLst/>
          </a:prstGeom>
          <a:noFill/>
        </p:spPr>
        <p:txBody>
          <a:bodyPr wrap="square" rtlCol="1">
            <a:spAutoFit/>
          </a:bodyPr>
          <a:lstStyle/>
          <a:p>
            <a:pPr algn="ctr"/>
            <a:r>
              <a:rPr lang="fa-IR" sz="2000" smtClean="0">
                <a:solidFill>
                  <a:srgbClr val="FF0000"/>
                </a:solidFill>
                <a:cs typeface="B Nazanin" panose="00000400000000000000" pitchFamily="2" charset="-78"/>
              </a:rPr>
              <a:t>تالکوت پارسونز</a:t>
            </a:r>
            <a:endParaRPr lang="fa-IR" sz="2000">
              <a:solidFill>
                <a:srgbClr val="FF0000"/>
              </a:solidFill>
              <a:cs typeface="B Nazanin" panose="00000400000000000000" pitchFamily="2" charset="-78"/>
            </a:endParaRPr>
          </a:p>
        </p:txBody>
      </p:sp>
    </p:spTree>
    <p:extLst>
      <p:ext uri="{BB962C8B-B14F-4D97-AF65-F5344CB8AC3E}">
        <p14:creationId xmlns:p14="http://schemas.microsoft.com/office/powerpoint/2010/main" val="27198278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12- بر اثر غربی شدن بخشی از خرده نظام فرهنگی ایران شامل مدارس و روزنامه های غرب گرا و ترجمه کتاب های غربی و ...، خرده نظام فرهنگی در جامعه ایران دچار تعارض ساختی شد، پیام های خانواده و مدرسه و وسایل ارتباط جمعی در تعارض با یکدیگر قرار گرفتند و کارکرد انتقال الگوهای فرهنگی جامعه به نسل جدید و حفظ تداوم الگوهای فرهنگی مختل گردید. </a:t>
            </a:r>
            <a:endParaRPr lang="fa-IR">
              <a:cs typeface="B Nazanin" panose="00000400000000000000" pitchFamily="2" charset="-78"/>
            </a:endParaRPr>
          </a:p>
        </p:txBody>
      </p:sp>
      <p:sp>
        <p:nvSpPr>
          <p:cNvPr id="4" name="Flowchart: Alternate Process 3"/>
          <p:cNvSpPr/>
          <p:nvPr/>
        </p:nvSpPr>
        <p:spPr>
          <a:xfrm>
            <a:off x="1280160" y="4332849"/>
            <a:ext cx="3981157" cy="1266093"/>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انتقال الگوهای فرهنگی جامعه به نسل جدید</a:t>
            </a:r>
            <a:endParaRPr lang="fa-IR"/>
          </a:p>
        </p:txBody>
      </p:sp>
    </p:spTree>
    <p:extLst>
      <p:ext uri="{BB962C8B-B14F-4D97-AF65-F5344CB8AC3E}">
        <p14:creationId xmlns:p14="http://schemas.microsoft.com/office/powerpoint/2010/main" val="7163056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smtClean="0"/>
              <a:t>13- با غربی شدن خرده نظام سیاسی جامعه، کلیت نظام اجتماعی در ایران- شامل خرده نظام سیاسی ، خرده نظام فرهنگی، خرده نظام اقتصادی، خرده نظام اجتماع نظام یافته (با عوامل دین و قانون و دارای کارکرد کنترل اجتماعی)- دچار تعارض ساختی شد. تعارض خرده نظام سیاسی با خرده نظام های دیگر و نیز تعارض در درون حرده نظام فرهنگی (ُازمان های تربیتی جامعه)</a:t>
            </a:r>
            <a:endParaRPr lang="fa-IR"/>
          </a:p>
        </p:txBody>
      </p:sp>
    </p:spTree>
    <p:extLst>
      <p:ext uri="{BB962C8B-B14F-4D97-AF65-F5344CB8AC3E}">
        <p14:creationId xmlns:p14="http://schemas.microsoft.com/office/powerpoint/2010/main" val="2310237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ادامه با طرح مبحث انشقاق  فرهنگی و جدایی اجتماعی بین سنت باوران و غرب </a:t>
            </a:r>
            <a:r>
              <a:rPr lang="fa-IR" smtClean="0">
                <a:cs typeface="B Nazanin" panose="00000400000000000000" pitchFamily="2" charset="-78"/>
              </a:rPr>
              <a:t>باوران، </a:t>
            </a:r>
            <a:r>
              <a:rPr lang="fa-IR" smtClean="0">
                <a:cs typeface="B Nazanin" panose="00000400000000000000" pitchFamily="2" charset="-78"/>
              </a:rPr>
              <a:t>پیروزی انقلاب اسلامی را نوعی غلبه سنت باوران بر غرب باوران تلقی کرده و آن را به مثابه عاملی مهم در تغییر ارزش های جامعه به شمار آورده و یادآور شده است که آن چه به ویژه پس از انقلاب اسلامی ایران تحت عنوان تهاجم فرهنگی در سطح جامعه مطرح گردیده، در برگیرنده هر دو تعبیر «</a:t>
            </a:r>
            <a:r>
              <a:rPr lang="fa-IR" smtClean="0">
                <a:solidFill>
                  <a:srgbClr val="FF0000"/>
                </a:solidFill>
                <a:cs typeface="B Nazanin" panose="00000400000000000000" pitchFamily="2" charset="-78"/>
              </a:rPr>
              <a:t>تهاجم به فرهنگ</a:t>
            </a:r>
            <a:r>
              <a:rPr lang="fa-IR" smtClean="0">
                <a:cs typeface="B Nazanin" panose="00000400000000000000" pitchFamily="2" charset="-78"/>
              </a:rPr>
              <a:t>» و «</a:t>
            </a:r>
            <a:r>
              <a:rPr lang="fa-IR" smtClean="0">
                <a:solidFill>
                  <a:srgbClr val="FF0000"/>
                </a:solidFill>
                <a:cs typeface="B Nazanin" panose="00000400000000000000" pitchFamily="2" charset="-78"/>
              </a:rPr>
              <a:t>تهاجم به وسیله فرهنگ</a:t>
            </a:r>
            <a:r>
              <a:rPr lang="fa-IR" smtClean="0">
                <a:cs typeface="B Nazanin" panose="00000400000000000000" pitchFamily="2" charset="-78"/>
              </a:rPr>
              <a:t>» است. به عبارت دیگر تهاجم فرهنگی هم دخالت تمامی عناصر فرهنگی و غیر فرهنگی در تهاجم به فرهنگ ماست و هم به کار گرفتن عناصر فرهنگی برای هجوم به عناصر غیر فرهنگی جامعه (نظیر نظام سیاسی)... از این رو بهره گرفتن از همه عوامل فرهنگی، اقتصادی، صنعتی، تکنولوژیکی و سیاسی در مبارزه همه جانبه  با تهاجم فرهنگی بسیار ضوری و حساس است. </a:t>
            </a:r>
            <a:endParaRPr lang="fa-IR">
              <a:cs typeface="B Nazanin" panose="00000400000000000000" pitchFamily="2" charset="-78"/>
            </a:endParaRPr>
          </a:p>
        </p:txBody>
      </p:sp>
    </p:spTree>
    <p:extLst>
      <p:ext uri="{BB962C8B-B14F-4D97-AF65-F5344CB8AC3E}">
        <p14:creationId xmlns:p14="http://schemas.microsoft.com/office/powerpoint/2010/main" val="3364470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نفوذ باورهای علمی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ساختار فرهنگی- آموزشی جامعه گذشته ایران، باور به سه اصل مهم، محال بودن ترقی بدون کسب و فراگیری دانش جدید، ضروت اخذ این دانش و مبتنی بودن برنامه ریزی و سیاست گذاری جامعه بر پایه دانش جدید، اثار زیر را در پی داشته است،</a:t>
            </a:r>
          </a:p>
          <a:p>
            <a:pPr algn="just"/>
            <a:r>
              <a:rPr lang="fa-IR" smtClean="0">
                <a:cs typeface="B Nazanin" panose="00000400000000000000" pitchFamily="2" charset="-78"/>
              </a:rPr>
              <a:t>1- ارزش های اجتماعی دگرگون شد، یعنی برخلاف گذشته که دانش دینی ارزشمندترین جایگاه را داشت و دانش های طبیعی مفقود بود و برخی از شعب و نکات آن که در کلام قدما بود علوم غریبه نامیده می شد و به همین علت مهجور بو و مهارت ها عمدتا دا از دانش نظری رشد می کردند و انتقال می یافتند، داشن طبیعی ارزشمند گردید و چون بخش اعظم این دانش در کتب غربی ها به چشم می خورد  و به خط آنان و همراه با نام صاحب نظران آنان بود، هم دانش طبیعی و هم اسم و خط فرنگی ارزشمند شد. </a:t>
            </a:r>
            <a:endParaRPr lang="fa-IR">
              <a:cs typeface="B Nazanin" panose="00000400000000000000" pitchFamily="2" charset="-78"/>
            </a:endParaRPr>
          </a:p>
        </p:txBody>
      </p:sp>
    </p:spTree>
    <p:extLst>
      <p:ext uri="{BB962C8B-B14F-4D97-AF65-F5344CB8AC3E}">
        <p14:creationId xmlns:p14="http://schemas.microsoft.com/office/powerpoint/2010/main" val="34301289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2- دانشوران علوم طبیعی در کنار دانشمندان علوم دینی و ریاضیات و طب سنتی، عالم محسوب شدند. همچنین در کنار مدارس علوم دینی که بعدها مدارس علوم قدیمه نام گرفتند، مدارس علوم طبیعی (مدارس علوم جدید) تاسیس شد. این امر علاوه بر ایجاد تغییر در نظام فرهنگ (باورها، ارزش ها و هنجارها) سازمان اجتماعی را نیز دچار تغییر کرد. شکل گیری مدارس جدید، سازمان های اجتماعی و مشاغل اجتماعی جدید و نیز تضعیف موقعیت و پایگاه اجتماعی عالمان دین و کاهش احترام و اقتدار آن ها (بر خلاف عالمان جدید که روز به روز بر احترام و اقتدار آن ها افزوده می شد) از دیگر پی آمدهای این موضوع است. </a:t>
            </a:r>
            <a:endParaRPr lang="fa-IR">
              <a:cs typeface="B Nazanin" panose="00000400000000000000" pitchFamily="2" charset="-78"/>
            </a:endParaRPr>
          </a:p>
        </p:txBody>
      </p:sp>
    </p:spTree>
    <p:extLst>
      <p:ext uri="{BB962C8B-B14F-4D97-AF65-F5344CB8AC3E}">
        <p14:creationId xmlns:p14="http://schemas.microsoft.com/office/powerpoint/2010/main" val="40798612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3- تغییر اجتماعی دیگری که به وجود آمد، پیوند مزایای مالی و غیر مالی در پیاگاه اجتماعی عالم طبیعی بود. همان طور که پیشتر نیز اشاره شد علمای دینی اقتدار و احترام و اطلاعات داشتند، ولی طبق فرهنگ اسلامی از گرفتن دستمزد و مزایای مشخص به نحوی که تعیین کننده قیمت کار علمی آن ها باشد، معذور بودند. به عبارت بهتر، در آن زمان تعبیر «</a:t>
            </a:r>
            <a:r>
              <a:rPr lang="fa-IR" smtClean="0">
                <a:solidFill>
                  <a:srgbClr val="FF0000"/>
                </a:solidFill>
                <a:cs typeface="B Nazanin" panose="00000400000000000000" pitchFamily="2" charset="-78"/>
              </a:rPr>
              <a:t>علم بهتر است یا ثروت</a:t>
            </a:r>
            <a:r>
              <a:rPr lang="fa-IR" smtClean="0">
                <a:cs typeface="B Nazanin" panose="00000400000000000000" pitchFamily="2" charset="-78"/>
              </a:rPr>
              <a:t>» واقعا بیانگر یک انتخاب بود</a:t>
            </a:r>
            <a:endParaRPr lang="fa-IR">
              <a:cs typeface="B Nazanin" panose="00000400000000000000" pitchFamily="2" charset="-78"/>
            </a:endParaRPr>
          </a:p>
        </p:txBody>
      </p:sp>
    </p:spTree>
    <p:extLst>
      <p:ext uri="{BB962C8B-B14F-4D97-AF65-F5344CB8AC3E}">
        <p14:creationId xmlns:p14="http://schemas.microsoft.com/office/powerpoint/2010/main" val="8530835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به تدریج با شناخته شدن دانشمندان علوم طبیعی در مقام عالمان این علم و تاسیس مدارس جدید و افزایش تعداد دانش آموختگان این رشته، «</a:t>
            </a:r>
            <a:r>
              <a:rPr lang="fa-IR" b="1">
                <a:solidFill>
                  <a:srgbClr val="FF0000"/>
                </a:solidFill>
                <a:cs typeface="B Nazanin" panose="00000400000000000000" pitchFamily="2" charset="-78"/>
              </a:rPr>
              <a:t>بیان نظری مهارت های معاش</a:t>
            </a:r>
            <a:r>
              <a:rPr lang="fa-IR">
                <a:cs typeface="B Nazanin" panose="00000400000000000000" pitchFamily="2" charset="-78"/>
              </a:rPr>
              <a:t>» خود به مثابه شاخه ای از علم شناخته شد که چون در تولید ثروت نقش داتش، قابل معامله و قیمت گذاری هم بود. به این ترتیب دانشمندان علوم طبیعی در ازای عرضه ی دانش خود، احترام و اقتدار و درآمد را یکجا به دست می اوردند و پایگاه اجتماعی آن ها دارای این هر سه مولفه بود. این امر موجب شد، ناگزیر بودن افراد در انتخاب بین علم و ثروت و هم عرض پنداشتن این دو، بی معنی جلوه کند.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4245520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4- یکی دیگر از تغییرات اجتماعی، برقراری ارتباط میان دانشمندان علوم طبیعی و دولتمردان و به خدمت گرفته شدن آن ها توسط دولت بود، پیش از این ذکر شد که دانشمندان علوم دینی خصوصا در مذهب تشیع، خود را از حکومت ها جدا دانسته، آنان را غاصب و فاسق می شمردند . از لحاظ مالی نیز کاملا از آنان مستقل بودند و در برابر ظلم دولتمردان پناهگاه مردم محسوب می شدند. اما دانشمندان علوم طبیی، اعزام شدگان به خارج توسط دولتمردان  و معمولا فرزندان دولتمردان، در خدمت دولت بودند و در مواردی به منصب های مالی سیاسی و نظامی می رسیدند. </a:t>
            </a:r>
            <a:endParaRPr lang="fa-IR">
              <a:cs typeface="B Nazanin" panose="00000400000000000000" pitchFamily="2" charset="-78"/>
            </a:endParaRPr>
          </a:p>
        </p:txBody>
      </p:sp>
    </p:spTree>
    <p:extLst>
      <p:ext uri="{BB962C8B-B14F-4D97-AF65-F5344CB8AC3E}">
        <p14:creationId xmlns:p14="http://schemas.microsoft.com/office/powerpoint/2010/main" val="10206030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لذا در این زمان جدایی عالم و حاکم به ایجاد پیوند میان این دو و گمارده شدن عالم در خدمت حاکم انجامید و به «مدرسه و ارک» و «مدرسه و دربار» به جای جدایی از یکدیگر به هم متصل و هم جهت شدند. </a:t>
            </a:r>
          </a:p>
          <a:p>
            <a:pPr algn="just"/>
            <a:r>
              <a:rPr lang="fa-IR" smtClean="0">
                <a:cs typeface="B Nazanin" panose="00000400000000000000" pitchFamily="2" charset="-78"/>
              </a:rPr>
              <a:t>5- این تحولات، ساز و کارهای روانی نفوذ فرهنگی غرب را که عبارت بود از باور به برتری غرب، ابراز شیفتگی به غرب، خود باختگی، از خود بیگانگی و غرب زدگی را در طول یک دوره زمانی، تشدید کرد. </a:t>
            </a:r>
            <a:endParaRPr lang="fa-IR">
              <a:cs typeface="B Nazanin" panose="00000400000000000000" pitchFamily="2" charset="-78"/>
            </a:endParaRPr>
          </a:p>
        </p:txBody>
      </p:sp>
    </p:spTree>
    <p:extLst>
      <p:ext uri="{BB962C8B-B14F-4D97-AF65-F5344CB8AC3E}">
        <p14:creationId xmlns:p14="http://schemas.microsoft.com/office/powerpoint/2010/main" val="35884232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6- با شدت گرفتن ساز و کارهای روانی یادشده، مردم غیر دانشمند نیز کوشیدند تا خود را به فرنگیان شبیه کنند و امور غیر علمی را از آنان اقتباس نمایند. از یان رو پوشیدن لباس خارجی، تقلید از نحوه آرایش خارجی، برگزیدن نام خارجی، انتخ</a:t>
            </a:r>
            <a:r>
              <a:rPr lang="fa-IR">
                <a:cs typeface="B Nazanin" panose="00000400000000000000" pitchFamily="2" charset="-78"/>
              </a:rPr>
              <a:t>ا</a:t>
            </a:r>
            <a:r>
              <a:rPr lang="fa-IR" smtClean="0">
                <a:cs typeface="B Nazanin" panose="00000400000000000000" pitchFamily="2" charset="-78"/>
              </a:rPr>
              <a:t>ب غذای خارجی، انس با خارجیان  و... همگی ارزشمند شد و رواج یافت و نوعی وابستگی به غرب در گزینش سبک و نحوه زندگی پدید آمد. </a:t>
            </a:r>
            <a:endParaRPr lang="fa-IR">
              <a:cs typeface="B Nazanin" panose="00000400000000000000" pitchFamily="2" charset="-78"/>
            </a:endParaRPr>
          </a:p>
        </p:txBody>
      </p:sp>
      <p:sp>
        <p:nvSpPr>
          <p:cNvPr id="4" name="Flowchart: Alternate Process 3"/>
          <p:cNvSpPr/>
          <p:nvPr/>
        </p:nvSpPr>
        <p:spPr>
          <a:xfrm>
            <a:off x="1262130" y="4185634"/>
            <a:ext cx="2601532" cy="114622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انس با خارجیان</a:t>
            </a:r>
            <a:endParaRPr lang="fa-IR"/>
          </a:p>
        </p:txBody>
      </p:sp>
      <p:sp>
        <p:nvSpPr>
          <p:cNvPr id="5" name="Flowchart: Alternate Process 4"/>
          <p:cNvSpPr/>
          <p:nvPr/>
        </p:nvSpPr>
        <p:spPr>
          <a:xfrm>
            <a:off x="6980349" y="4185634"/>
            <a:ext cx="3129566" cy="114622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نوعی وابستگی به غرب</a:t>
            </a:r>
            <a:endParaRPr lang="fa-IR"/>
          </a:p>
        </p:txBody>
      </p:sp>
    </p:spTree>
    <p:extLst>
      <p:ext uri="{BB962C8B-B14F-4D97-AF65-F5344CB8AC3E}">
        <p14:creationId xmlns:p14="http://schemas.microsoft.com/office/powerpoint/2010/main" val="14008185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7-اگاهی یافتن سیاست مداران ایرانی، به ضرورت فراگیری علوم طبیعی جدید از یک سو، و نیاز به مترجم برای ترجمه مطالب اروپایی و واسطه قرار گرفتن در مراودات دولتمردان با خارجی ها از سوی دیگر، موجب شد از زمان عباس میرزا، آموختن زبان و ادبیات فرنگی در دستور کار حکومت قرار گیرد و به مثابه یکی از اهداف اعزام دانشجو به خارج شناخته شود. </a:t>
            </a:r>
            <a:endParaRPr lang="fa-IR">
              <a:cs typeface="B Nazanin" panose="00000400000000000000" pitchFamily="2" charset="-78"/>
            </a:endParaRPr>
          </a:p>
        </p:txBody>
      </p:sp>
    </p:spTree>
    <p:extLst>
      <p:ext uri="{BB962C8B-B14F-4D97-AF65-F5344CB8AC3E}">
        <p14:creationId xmlns:p14="http://schemas.microsoft.com/office/powerpoint/2010/main" val="24485930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اگر علوم طبیعی </a:t>
            </a:r>
            <a:r>
              <a:rPr lang="fa-IR" smtClean="0">
                <a:cs typeface="B Nazanin" panose="00000400000000000000" pitchFamily="2" charset="-78"/>
              </a:rPr>
              <a:t>و مصنوعات جدید غربی را «علوم تمدنی» و «تمدنی غربی» بنامیم و علوم انسانی را «علوم فرهنگی» و آثار فرهنگی غرب را «فرهنگ غربی» نامگذاری کنیم، ابتدا تمدن غربی و علوم تمدن غرب توجه شده و سسپ فرهنگ غرب و علوم فرهنگی غربی مد نظر قرار گرفته است. عمده ترین ساز و کارهای نفوذ فرهنگ غرب خصوصا اندیشه های غربی و استدلال های مروج غرب زدگی. آموزش علوم فرهنگی غربی و اعزام محصل به اروپا بوده است.  </a:t>
            </a:r>
            <a:endParaRPr lang="fa-IR">
              <a:cs typeface="B Nazanin" panose="00000400000000000000" pitchFamily="2" charset="-78"/>
            </a:endParaRPr>
          </a:p>
        </p:txBody>
      </p:sp>
    </p:spTree>
    <p:extLst>
      <p:ext uri="{BB962C8B-B14F-4D97-AF65-F5344CB8AC3E}">
        <p14:creationId xmlns:p14="http://schemas.microsoft.com/office/powerpoint/2010/main" val="8798384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9- دولتمردان ایرانی و خارجی از جمله مهم ترین پذیرندگان و ناشران عناصر فرهنگی غرب در ایران به شمار می رفتند که بعدها خود موجب اعزام محصل به خارج و تاسیس مدرسه غربی در ایران شدند، اما آموزش دیدگان غربی خصوصا آنان که به جای فراگیری علوم تمدنی غرب، علوم فرهنگی غرب را آموختند در دوره های بعد منصب های </a:t>
            </a:r>
            <a:r>
              <a:rPr lang="fa-IR" smtClean="0">
                <a:cs typeface="B Nazanin" panose="00000400000000000000" pitchFamily="2" charset="-78"/>
              </a:rPr>
              <a:t>سیاسی </a:t>
            </a:r>
            <a:r>
              <a:rPr lang="fa-IR" smtClean="0">
                <a:cs typeface="B Nazanin" panose="00000400000000000000" pitchFamily="2" charset="-78"/>
              </a:rPr>
              <a:t>را اشغال کردند و به طور مضاعف در نفوذ فرهنگ غرب در ایران موثر واقع شدند. </a:t>
            </a:r>
            <a:endParaRPr lang="fa-IR">
              <a:cs typeface="B Nazanin" panose="00000400000000000000" pitchFamily="2" charset="-78"/>
            </a:endParaRPr>
          </a:p>
        </p:txBody>
      </p:sp>
      <p:sp>
        <p:nvSpPr>
          <p:cNvPr id="4" name="Flowchart: Alternate Process 3"/>
          <p:cNvSpPr/>
          <p:nvPr/>
        </p:nvSpPr>
        <p:spPr>
          <a:xfrm>
            <a:off x="1153551" y="4403187"/>
            <a:ext cx="2897944" cy="122388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علوم فرهنگی غرب</a:t>
            </a:r>
            <a:endParaRPr lang="fa-IR"/>
          </a:p>
        </p:txBody>
      </p:sp>
      <p:sp>
        <p:nvSpPr>
          <p:cNvPr id="5" name="Flowchart: Alternate Process 4"/>
          <p:cNvSpPr/>
          <p:nvPr/>
        </p:nvSpPr>
        <p:spPr>
          <a:xfrm>
            <a:off x="5542671" y="4403188"/>
            <a:ext cx="3249637" cy="122388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فراگیری علوم تمدنی غرب</a:t>
            </a:r>
            <a:endParaRPr lang="fa-IR"/>
          </a:p>
        </p:txBody>
      </p:sp>
    </p:spTree>
    <p:extLst>
      <p:ext uri="{BB962C8B-B14F-4D97-AF65-F5344CB8AC3E}">
        <p14:creationId xmlns:p14="http://schemas.microsoft.com/office/powerpoint/2010/main" val="1212047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برای درک تحولات فرهنگی کشور در پی بردن به جنبه های مثبت و منفی آن، باید به گذشته فرهنگی کشور برگردیم و پس از شناخت عناصر و ویژگی های آن به بررسی تحولات آن بپردازیم. با توجه به موضوع تحقیق حاضر، ابتدا خطوط اصلی نظام اجتماعی- فرهنگی و اقتصادی جامعه ایران را در گذشته ترسیم می کنیم:</a:t>
            </a:r>
            <a:endParaRPr lang="fa-IR">
              <a:cs typeface="B Nazanin" panose="00000400000000000000" pitchFamily="2" charset="-78"/>
            </a:endParaRPr>
          </a:p>
        </p:txBody>
      </p:sp>
      <p:sp>
        <p:nvSpPr>
          <p:cNvPr id="4" name="Flowchart: Alternate Process 3"/>
          <p:cNvSpPr/>
          <p:nvPr/>
        </p:nvSpPr>
        <p:spPr>
          <a:xfrm>
            <a:off x="838200" y="4001294"/>
            <a:ext cx="3840480" cy="1308295"/>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نظام اجتماعی- فرهنگی و اقتصادی</a:t>
            </a:r>
            <a:endParaRPr lang="fa-IR"/>
          </a:p>
        </p:txBody>
      </p:sp>
    </p:spTree>
    <p:extLst>
      <p:ext uri="{BB962C8B-B14F-4D97-AF65-F5344CB8AC3E}">
        <p14:creationId xmlns:p14="http://schemas.microsoft.com/office/powerpoint/2010/main" val="41284088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10 -در پی تغییر باورها و ارزش ها و ایجاد سازمان اجتماعی مدارس علوم جدید و اعزام محصل به اروپا، یک تغییر مهم اجتماعی (تغییر در نظام اجتماعی) در جامعه ایران حاصل شد که عبارت بود از این که پذیرندگان فرهنگ غرب در بخش های مهم و حساسی چون تصمیم گیری، سیاست گذاری و برنامه ریزی کشور به کار مشغول شدند. به این ترتیب خرده نظام سیاسی و نحوه هدفگذاری و رسیدن به اهداف در نظام اجتماعی ایران کاملا غربی شد. </a:t>
            </a:r>
            <a:endParaRPr lang="fa-IR">
              <a:cs typeface="B Nazanin" panose="00000400000000000000" pitchFamily="2" charset="-78"/>
            </a:endParaRPr>
          </a:p>
        </p:txBody>
      </p:sp>
      <p:sp>
        <p:nvSpPr>
          <p:cNvPr id="4" name="Flowchart: Alternate Process 3"/>
          <p:cNvSpPr/>
          <p:nvPr/>
        </p:nvSpPr>
        <p:spPr>
          <a:xfrm>
            <a:off x="1533378" y="4431323"/>
            <a:ext cx="3418450" cy="1364566"/>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تصمیم گیری، سیاست گذاری و برنامه ریزی کشور</a:t>
            </a:r>
            <a:endParaRPr lang="fa-IR"/>
          </a:p>
        </p:txBody>
      </p:sp>
    </p:spTree>
    <p:extLst>
      <p:ext uri="{BB962C8B-B14F-4D97-AF65-F5344CB8AC3E}">
        <p14:creationId xmlns:p14="http://schemas.microsoft.com/office/powerpoint/2010/main" val="16297020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11- با توجه به مفهوم نظام اجتماعی و چهار خرده نظام درون آن و کارکردهای آن ها (طبق نظریه نظام اجتماعی «تالکوت پارسونز») تغییر در باورها و ارزشها و  هنجارها تحت تاثیر فرهنگ غرب از یک سو به تغییر بخشی از خرده نظام فرهنگی یعنی قسمتی از سازمان های تربیتی ایران منجر شد. (منظور پیدایی و گسترش مدارس علوم جدید، که ابتدا عمدتا با مدیریت و مربیان فرنگی صورت می گرفت و به معنی تغییر در سازمان های تربیتی و عوامل موثر در اجتماعی کردن نوجوانان ایرانی بود و در عمل موفق هم شد) و از سوی دیگر خرده نظام سیاسی ایران نیز به دست فرنگ رفته ها و غرب باوران و اموختگان اندیشه های سیاسی- اجتماعی غرب افتاد. </a:t>
            </a:r>
            <a:endParaRPr lang="fa-IR">
              <a:cs typeface="B Nazanin" panose="00000400000000000000" pitchFamily="2" charset="-78"/>
            </a:endParaRPr>
          </a:p>
        </p:txBody>
      </p:sp>
      <p:sp>
        <p:nvSpPr>
          <p:cNvPr id="4" name="Flowchart: Alternate Process 3"/>
          <p:cNvSpPr/>
          <p:nvPr/>
        </p:nvSpPr>
        <p:spPr>
          <a:xfrm>
            <a:off x="1603717" y="4923692"/>
            <a:ext cx="2405575" cy="91440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باورها و ارزشها و  هنجارها</a:t>
            </a:r>
            <a:endParaRPr lang="fa-IR"/>
          </a:p>
        </p:txBody>
      </p:sp>
    </p:spTree>
    <p:extLst>
      <p:ext uri="{BB962C8B-B14F-4D97-AF65-F5344CB8AC3E}">
        <p14:creationId xmlns:p14="http://schemas.microsoft.com/office/powerpoint/2010/main" val="7429010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12- بر اثر غربی شدن بخشی از خرده نظام فرهنگی ایران شامل مدارس و روزنامه های غرب گرا و ترجمه کتاب های غربی و ...، خرده نظام فرهنگی در جامعه ایران دچار تعارض ساختی شد، پیام های خانواده و مدرسه و وسایل ارتباط جمعی در تعارض با یکدیگر قرار گرفتند و کارکرد انتقال الگوهای فرهنگی جامعه به نسل جدید و حفظ و تداوم الگوهای فرهنگی مختل گردید. </a:t>
            </a:r>
            <a:endParaRPr lang="fa-IR">
              <a:cs typeface="B Nazanin" panose="00000400000000000000" pitchFamily="2" charset="-78"/>
            </a:endParaRPr>
          </a:p>
        </p:txBody>
      </p:sp>
      <p:sp>
        <p:nvSpPr>
          <p:cNvPr id="5" name="Flowchart: Alternate Process 4"/>
          <p:cNvSpPr/>
          <p:nvPr/>
        </p:nvSpPr>
        <p:spPr>
          <a:xfrm>
            <a:off x="838200" y="4001294"/>
            <a:ext cx="3657600" cy="128016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حفظ و تداوم الگوهای فرهنگی</a:t>
            </a:r>
            <a:endParaRPr lang="fa-IR"/>
          </a:p>
        </p:txBody>
      </p:sp>
    </p:spTree>
    <p:extLst>
      <p:ext uri="{BB962C8B-B14F-4D97-AF65-F5344CB8AC3E}">
        <p14:creationId xmlns:p14="http://schemas.microsoft.com/office/powerpoint/2010/main" val="14679864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13- با غربی شدن خرد، نظام سیاسی جامعه، کلیت نظام اجتماعی در ایران- شامل خرده نظام سیاسی، خرده نظام فرهنگی، خرده نظام اقتصادی، خرده نظام اجتماع نظام یافته (با عوامل دین و قانون و دارای کارکرد کنترل اجتماعی)- دچار تعارض ساختی شد. تعارض خرده نظام سیاسی با خرده نظام های دیگر و نیز تعارض در درون خرده نظام فرهنگی (سازمان های تربیتی جامعه)، جامعه ایران را از ثبات گذشته خارج کرد و از آن که تعارض ساختی با ثبات اجتماعی منافات دارد، ابتلای جامعه به تعارض ساختی، تغییر و بی ثباتی را در پی داشت.  </a:t>
            </a:r>
            <a:endParaRPr lang="fa-IR">
              <a:cs typeface="B Nazanin" panose="00000400000000000000" pitchFamily="2" charset="-78"/>
            </a:endParaRPr>
          </a:p>
        </p:txBody>
      </p:sp>
      <p:sp>
        <p:nvSpPr>
          <p:cNvPr id="4" name="Flowchart: Alternate Process 3"/>
          <p:cNvSpPr/>
          <p:nvPr/>
        </p:nvSpPr>
        <p:spPr>
          <a:xfrm>
            <a:off x="1533378" y="4754880"/>
            <a:ext cx="2771336" cy="900332"/>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کلیت نظام اجتماعی</a:t>
            </a:r>
            <a:endParaRPr lang="fa-IR"/>
          </a:p>
        </p:txBody>
      </p:sp>
    </p:spTree>
    <p:extLst>
      <p:ext uri="{BB962C8B-B14F-4D97-AF65-F5344CB8AC3E}">
        <p14:creationId xmlns:p14="http://schemas.microsoft.com/office/powerpoint/2010/main" val="39950220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14- مشروطیت به مثابه یکی از تغییرات سیاسی در جامعه ایران به شمار می رود که از جمله عوامل مهم پدید آورنده آن، نفوذ باورهای سیاسی و ارزش ها و هنجارهای سیاسی غربی در جامعه ایران و وجود تعارض میان جایگاه اجتماعی مراجع تقلیدی و شاه و صدراعظم بود. </a:t>
            </a:r>
          </a:p>
          <a:p>
            <a:pPr algn="just"/>
            <a:r>
              <a:rPr lang="fa-IR" smtClean="0">
                <a:cs typeface="B Nazanin" panose="00000400000000000000" pitchFamily="2" charset="-78"/>
              </a:rPr>
              <a:t>15- نفوذ باورهای سیاسی و ارزش ها و هنجارهای سیاسی غربی در جامعه ایران و نیز راه یابی شیوه تعلیم و تربیت غربی به آموزش و پرورش، مطبوعات، کتب و نشریات و الگوبرداری از نظام ارتش غربی شرایطی را در نظام اجتماعی ایران به وجود آورد که جامعه ایران را به سوی توسعه بوروکراسی (دیوان سالاری) دولتی سوق داد. </a:t>
            </a:r>
            <a:endParaRPr lang="fa-IR">
              <a:cs typeface="B Nazanin" panose="00000400000000000000" pitchFamily="2" charset="-78"/>
            </a:endParaRPr>
          </a:p>
        </p:txBody>
      </p:sp>
      <p:sp>
        <p:nvSpPr>
          <p:cNvPr id="4" name="Flowchart: Process 3"/>
          <p:cNvSpPr/>
          <p:nvPr/>
        </p:nvSpPr>
        <p:spPr>
          <a:xfrm>
            <a:off x="1364566" y="4740812"/>
            <a:ext cx="3277772" cy="998806"/>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شیوه تعلیم و تربیت غربی</a:t>
            </a:r>
            <a:endParaRPr lang="fa-IR"/>
          </a:p>
        </p:txBody>
      </p:sp>
    </p:spTree>
    <p:extLst>
      <p:ext uri="{BB962C8B-B14F-4D97-AF65-F5344CB8AC3E}">
        <p14:creationId xmlns:p14="http://schemas.microsoft.com/office/powerpoint/2010/main" val="21669003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16- نفوذ فرهنگ غرب و آثار سیاسی و اداری آن به رشد شهرنشینی در ایران و شکل گیری طبقه متوسط جدید شهری، که عمدتا متمایل به غرب و الگوی زندگی غربی است، انجامید. </a:t>
            </a:r>
          </a:p>
          <a:p>
            <a:pPr algn="just"/>
            <a:r>
              <a:rPr lang="fa-IR" smtClean="0">
                <a:cs typeface="B Nazanin" panose="00000400000000000000" pitchFamily="2" charset="-78"/>
              </a:rPr>
              <a:t>17- تغییراتی که تاکنون از آن ها یاد شد همگی در خرده نظام اقتصادی ایران تغییرات جدی ایجاد کردند، نظیر گسترش نیروی کار شهری، ساختن کارخانه ها، مصرف وسیع کالاهای مصرفی غربی و تغییرات تولید زراعی- دامی</a:t>
            </a:r>
            <a:endParaRPr lang="fa-IR">
              <a:cs typeface="B Nazanin" panose="00000400000000000000" pitchFamily="2" charset="-78"/>
            </a:endParaRPr>
          </a:p>
        </p:txBody>
      </p:sp>
      <p:sp>
        <p:nvSpPr>
          <p:cNvPr id="4" name="Flowchart: Alternate Process 3"/>
          <p:cNvSpPr/>
          <p:nvPr/>
        </p:nvSpPr>
        <p:spPr>
          <a:xfrm>
            <a:off x="1294228" y="4586068"/>
            <a:ext cx="3699803" cy="1294227"/>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شکل گیری طبقه متوسط جدید شهری</a:t>
            </a:r>
            <a:endParaRPr lang="fa-IR"/>
          </a:p>
        </p:txBody>
      </p:sp>
    </p:spTree>
    <p:extLst>
      <p:ext uri="{BB962C8B-B14F-4D97-AF65-F5344CB8AC3E}">
        <p14:creationId xmlns:p14="http://schemas.microsoft.com/office/powerpoint/2010/main" val="32064384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18- نفوذ فرهنگ غرب در ایران و تغییراتی که در پی آن در نظام اجتماعی ایران به وقوع پیوست، نظام قانونی و دادرسی جامعه را به طور جدی تحت تاثیر قرار داد. </a:t>
            </a:r>
          </a:p>
          <a:p>
            <a:pPr algn="just"/>
            <a:r>
              <a:rPr lang="fa-IR" smtClean="0">
                <a:cs typeface="B Nazanin" panose="00000400000000000000" pitchFamily="2" charset="-78"/>
              </a:rPr>
              <a:t>19- نظام خانواده و روابط حاکم بر آن (اعم  از رابطه زن و شوهر و رابطه والدین و فرزندان) تحت تاثیر نفوذ فرهنگ غرب و دگرگونی  های متعاقب آن، به شدت تغییر کرده است. برای مثال در روابط حاکم بر والدین و فرزندان، از یک سو جایگاه مادر و نقش او در تربیت اخلاقی فرزندان بسیار کاهش یافته و از سوی دیگر شیوه فرزند محوری در روش های تربیتی غالب شده است. بر اساس این روش والدین، فرزندان خود را در زمینه درونی کردن هنجارها و ارزش ها و رعایت آن ها آزاد می گذارند. این امر موجب شده است که اولا نسل جدید متقاوت با نسل قدیم پرورش یابد، ثانیا روابط احسان آمیز با والدین خدشه دار گردد، ثالثا دوره جامعه پذیری کودک و نوجوان گاه تا 25 سالگی به طول انجامد و این همه چیزی نیست که اندک تلقی شود. </a:t>
            </a:r>
            <a:endParaRPr lang="fa-IR">
              <a:cs typeface="B Nazanin" panose="00000400000000000000" pitchFamily="2" charset="-78"/>
            </a:endParaRPr>
          </a:p>
        </p:txBody>
      </p:sp>
    </p:spTree>
    <p:extLst>
      <p:ext uri="{BB962C8B-B14F-4D97-AF65-F5344CB8AC3E}">
        <p14:creationId xmlns:p14="http://schemas.microsoft.com/office/powerpoint/2010/main" val="36935146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20- مشاغل جدیدی که در پی نفوذ فرهنگ غرب در تغییرات نظام اجتماعی ایران ایجاد شد، فقط به مشاغل دیوان سالارانه در دیوان سالاری دولتی محدود نمی شود، بلکه بر اساس سرشماری کل کشور بیش از پانصد شغل وجود دارد. </a:t>
            </a:r>
          </a:p>
          <a:p>
            <a:pPr algn="just"/>
            <a:r>
              <a:rPr lang="fa-IR" smtClean="0">
                <a:cs typeface="B Nazanin" panose="00000400000000000000" pitchFamily="2" charset="-78"/>
              </a:rPr>
              <a:t>21- تمایل جوانان عمدتا به سوی مشاغلی است که اثر تمدن غرب در آن ها مشهود است، نظیر پزشکی و مهندسی که این دو در صدر تمایلات شغلی جوانان قرار دارند. </a:t>
            </a:r>
            <a:endParaRPr lang="fa-IR">
              <a:cs typeface="B Nazanin" panose="00000400000000000000" pitchFamily="2" charset="-78"/>
            </a:endParaRPr>
          </a:p>
        </p:txBody>
      </p:sp>
    </p:spTree>
    <p:extLst>
      <p:ext uri="{BB962C8B-B14F-4D97-AF65-F5344CB8AC3E}">
        <p14:creationId xmlns:p14="http://schemas.microsoft.com/office/powerpoint/2010/main" val="37779749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a-IR" sz="4000" smtClean="0">
                <a:solidFill>
                  <a:srgbClr val="FF0000"/>
                </a:solidFill>
                <a:cs typeface="B Nazanin" panose="00000400000000000000" pitchFamily="2" charset="-78"/>
              </a:rPr>
              <a:t>نفوذ فرهنگی غرب در ایران و ایجاد گروه بندی های اجتماعی جدید</a:t>
            </a:r>
            <a:endParaRPr lang="fa-IR" sz="400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پس از آن که نخستین گروه از ایرانیان سفر کرده به اروپا وارد تعامل پیوسته با اروپاییان  شدند و به تدریج ارزش ها و هنجارهای آنان را پذیرفتند و پیوندهای ارتباطی خود را با گذشتگان بریدند و حتی در مواردی از گذشتگان خود نفرت یافتندف گروه بندی اجتماعی آنان نیز تغییر کرد. برای مثال غرب زدگان، عضو گروه بندی اجتماعی جدیدی شدند که متفکران اروپاییف معلمان و نویسندگان اروپایی، یعنی کسانی که از گروه بندی های اجتماعی –سنتی خود خارج شده بودند، از اعضای آن به شمار می امدند.  </a:t>
            </a:r>
            <a:endParaRPr lang="fa-IR">
              <a:cs typeface="B Nazanin" panose="00000400000000000000" pitchFamily="2" charset="-78"/>
            </a:endParaRPr>
          </a:p>
        </p:txBody>
      </p:sp>
    </p:spTree>
    <p:extLst>
      <p:ext uri="{BB962C8B-B14F-4D97-AF65-F5344CB8AC3E}">
        <p14:creationId xmlns:p14="http://schemas.microsoft.com/office/powerpoint/2010/main" val="9686851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ایجاد مدارس جدید توسط اروپاییان یا آموزش یافتگان اروپایی در ایران برای غرب زدگان اولیه افرادی را در میان معاصران به وجود آورد که می توانستند با ان ها در تعامل باشند و خود را در کلاس درس در تعامل با صاحب نظران اروپایی و ادیبان آن جا تصور کنند. </a:t>
            </a:r>
            <a:endParaRPr lang="fa-IR">
              <a:cs typeface="B Nazanin" panose="00000400000000000000" pitchFamily="2" charset="-78"/>
            </a:endParaRPr>
          </a:p>
        </p:txBody>
      </p:sp>
      <p:sp>
        <p:nvSpPr>
          <p:cNvPr id="4" name="Flowchart: Process 3"/>
          <p:cNvSpPr/>
          <p:nvPr/>
        </p:nvSpPr>
        <p:spPr>
          <a:xfrm>
            <a:off x="1173707" y="3603009"/>
            <a:ext cx="3098042" cy="1296537"/>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ایجاد مدارس جدید توسط اروپاییان</a:t>
            </a:r>
            <a:endParaRPr lang="fa-IR"/>
          </a:p>
        </p:txBody>
      </p:sp>
      <p:sp>
        <p:nvSpPr>
          <p:cNvPr id="6" name="Flowchart: Alternate Process 5"/>
          <p:cNvSpPr/>
          <p:nvPr/>
        </p:nvSpPr>
        <p:spPr>
          <a:xfrm>
            <a:off x="5568287" y="3603009"/>
            <a:ext cx="3449104" cy="129653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a:solidFill>
                  <a:schemeClr val="tx1"/>
                </a:solidFill>
                <a:cs typeface="B Nazanin" panose="00000400000000000000" pitchFamily="2" charset="-78"/>
              </a:rPr>
              <a:t>آموزش یافتگان اروپایی در ایران</a:t>
            </a:r>
            <a:endParaRPr lang="fa-IR" sz="2400">
              <a:solidFill>
                <a:schemeClr val="tx1"/>
              </a:solidFill>
            </a:endParaRPr>
          </a:p>
        </p:txBody>
      </p:sp>
    </p:spTree>
    <p:extLst>
      <p:ext uri="{BB962C8B-B14F-4D97-AF65-F5344CB8AC3E}">
        <p14:creationId xmlns:p14="http://schemas.microsoft.com/office/powerpoint/2010/main" val="3353889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 در عصر صفوی تلاش هایی صورت گرفت که مردم ساکن در سرزمین ایران به رغم تفاوت های نژادی و زبانی، خود را جزو ملت ایران بشناسد و این خود به شکل گیری تدریجی مفهوم «ملت» انجامید. </a:t>
            </a:r>
          </a:p>
          <a:p>
            <a:pPr algn="just"/>
            <a:r>
              <a:rPr lang="fa-IR" smtClean="0">
                <a:cs typeface="B Nazanin" panose="00000400000000000000" pitchFamily="2" charset="-78"/>
              </a:rPr>
              <a:t>2- در عصر صفوی شاهد تلاش وسیع این دولت در جهت به رسمیت شناختن تشیع به مثابه مذهب رسمی و اصلی مردم ایران هستیم و هم بر این اساس بود که دولت صفوی کوشید تا تضاد دولت های صفوی- عثمانی را به منزله تضاد ملت های ایرانی- عثمانی و با محور عمده تضاد شیعه- سنی به دیگران معرفی کند که تا حد زیادی هم موفق شد. </a:t>
            </a:r>
            <a:endParaRPr lang="fa-IR">
              <a:cs typeface="B Nazanin" panose="00000400000000000000" pitchFamily="2" charset="-78"/>
            </a:endParaRPr>
          </a:p>
        </p:txBody>
      </p:sp>
      <p:sp>
        <p:nvSpPr>
          <p:cNvPr id="4" name="Flowchart: Alternate Process 3"/>
          <p:cNvSpPr/>
          <p:nvPr/>
        </p:nvSpPr>
        <p:spPr>
          <a:xfrm>
            <a:off x="1392702" y="5036234"/>
            <a:ext cx="4234375" cy="745588"/>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تضاد ملت های ایرانی- عثمانی</a:t>
            </a:r>
            <a:endParaRPr lang="fa-IR"/>
          </a:p>
        </p:txBody>
      </p:sp>
    </p:spTree>
    <p:extLst>
      <p:ext uri="{BB962C8B-B14F-4D97-AF65-F5344CB8AC3E}">
        <p14:creationId xmlns:p14="http://schemas.microsoft.com/office/powerpoint/2010/main" val="22996684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تغییر باورها، ارزش ها و هنجارها و تغییر اشخاص مورد تعامل پیوسته درگذشتگان، معاضران و آیندگان برای غرب زدگان، گروه بندی جدیدی ایجاد کرد و آنان را، که در اغلب موارد از گذشتگان سنتی خود نفرت پیدا کرده بودند، از ایرانیان وفادار به سنت ها جدا نمود و در  جامعه ایران، دو خرده فرهنگ سنتی و غرب زده و </a:t>
            </a:r>
            <a:r>
              <a:rPr lang="fa-IR" b="1" smtClean="0">
                <a:solidFill>
                  <a:srgbClr val="FF0000"/>
                </a:solidFill>
                <a:cs typeface="B Nazanin" panose="00000400000000000000" pitchFamily="2" charset="-78"/>
              </a:rPr>
              <a:t>دو گروه بندی عمده </a:t>
            </a:r>
            <a:r>
              <a:rPr lang="fa-IR" smtClean="0">
                <a:cs typeface="B Nazanin" panose="00000400000000000000" pitchFamily="2" charset="-78"/>
              </a:rPr>
              <a:t>شامل وفاداران به سنت های ایرانی- اسلامی و غرب باوران و غرب زدگان پدید آورد. </a:t>
            </a:r>
            <a:endParaRPr lang="fa-IR">
              <a:cs typeface="B Nazanin" panose="00000400000000000000" pitchFamily="2" charset="-78"/>
            </a:endParaRPr>
          </a:p>
        </p:txBody>
      </p:sp>
      <p:sp>
        <p:nvSpPr>
          <p:cNvPr id="4" name="Flowchart: Alternate Process 3"/>
          <p:cNvSpPr/>
          <p:nvPr/>
        </p:nvSpPr>
        <p:spPr>
          <a:xfrm>
            <a:off x="838200" y="4346917"/>
            <a:ext cx="3868615" cy="109728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تغییر باورها، ارزش ها و هنجارها</a:t>
            </a:r>
            <a:endParaRPr lang="fa-IR"/>
          </a:p>
        </p:txBody>
      </p:sp>
    </p:spTree>
    <p:extLst>
      <p:ext uri="{BB962C8B-B14F-4D97-AF65-F5344CB8AC3E}">
        <p14:creationId xmlns:p14="http://schemas.microsoft.com/office/powerpoint/2010/main" val="12623569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ایجاد انشقاق فرهنگی و جدایی اجتماعی در ایران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3840480" y="1825625"/>
            <a:ext cx="7513320" cy="4351338"/>
          </a:xfrm>
        </p:spPr>
        <p:txBody>
          <a:bodyPr/>
          <a:lstStyle/>
          <a:p>
            <a:pPr algn="just"/>
            <a:r>
              <a:rPr lang="fa-IR" smtClean="0">
                <a:cs typeface="B Nazanin" panose="00000400000000000000" pitchFamily="2" charset="-78"/>
              </a:rPr>
              <a:t>نفوذ فرهنگی غرب و اشاعه باورها، ارزش ها، نمادها، هنجارها و کالاهای غربی در میان عده ای از ایرانیان موجب دوگانگی فرهنگی گردید که در ابتدا اندک بود اما به تدریج افزایش یافت، چنان که گروه بندی دوگاه ایرانیان به غرب باور و سنت باور در صدر مشروطه، و نزاع این دو در مجلس شورای ملی و شهادت  «شیخ فضل الله نوری» از پی آمدهای آن محسوب می شود</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002280" cy="2676525"/>
          </a:xfrm>
          <a:prstGeom prst="rect">
            <a:avLst/>
          </a:prstGeom>
        </p:spPr>
      </p:pic>
      <p:sp>
        <p:nvSpPr>
          <p:cNvPr id="5" name="TextBox 4"/>
          <p:cNvSpPr txBox="1"/>
          <p:nvPr/>
        </p:nvSpPr>
        <p:spPr>
          <a:xfrm>
            <a:off x="1252025" y="4825218"/>
            <a:ext cx="2039815" cy="400110"/>
          </a:xfrm>
          <a:prstGeom prst="rect">
            <a:avLst/>
          </a:prstGeom>
          <a:noFill/>
        </p:spPr>
        <p:txBody>
          <a:bodyPr wrap="square" rtlCol="1">
            <a:spAutoFit/>
          </a:bodyPr>
          <a:lstStyle/>
          <a:p>
            <a:pPr algn="ctr"/>
            <a:r>
              <a:rPr lang="fa-IR" sz="2000" smtClean="0">
                <a:solidFill>
                  <a:srgbClr val="FF0000"/>
                </a:solidFill>
                <a:cs typeface="B Nazanin" panose="00000400000000000000" pitchFamily="2" charset="-78"/>
              </a:rPr>
              <a:t>شیخ فضل الله نوری</a:t>
            </a:r>
            <a:endParaRPr lang="fa-IR" sz="2000">
              <a:solidFill>
                <a:srgbClr val="FF0000"/>
              </a:solidFill>
              <a:cs typeface="B Nazanin" panose="00000400000000000000" pitchFamily="2" charset="-78"/>
            </a:endParaRPr>
          </a:p>
        </p:txBody>
      </p:sp>
    </p:spTree>
    <p:extLst>
      <p:ext uri="{BB962C8B-B14F-4D97-AF65-F5344CB8AC3E}">
        <p14:creationId xmlns:p14="http://schemas.microsoft.com/office/powerpoint/2010/main" val="11322444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تداوم اشاعه فرهنگ غرب در ایران در طول یک قرن به «</a:t>
            </a:r>
            <a:r>
              <a:rPr lang="fa-IR" b="1" smtClean="0">
                <a:solidFill>
                  <a:srgbClr val="FF0000"/>
                </a:solidFill>
                <a:cs typeface="B Nazanin" panose="00000400000000000000" pitchFamily="2" charset="-78"/>
              </a:rPr>
              <a:t>انشقاق فرهنگی</a:t>
            </a:r>
            <a:r>
              <a:rPr lang="fa-IR" smtClean="0">
                <a:cs typeface="B Nazanin" panose="00000400000000000000" pitchFamily="2" charset="-78"/>
              </a:rPr>
              <a:t>» و گروه بندی های اجتماعی متفاوت انجامید و سرانجام گروه های اجتماعی غرب باور را از گروه های اجتماعی سنت باور جدا کرد. یکی از آثار جدی این جدایی میان غرب باوران و سنت باوران، جدایی دین از سیاست بود، زیرا نخبگان گروه های سنت باور، عالمان دینی و نخبگان گروه های متجدد و غرب باور، از درون دستگاه حکومتی بودند که به ویژه پس از مشروطه بیش از پشی قدرت را در اختیار داشتد. به همین علت جدایی این دو گروه، در نهایت به جدایی دین داران و دین شناسان از سیاست مداران انجامید و آن چنان این انشقاق فرهنگی شدت یافت که هر دو گروه توانایی فهم درست یکدیگر را از دست دادند. </a:t>
            </a:r>
            <a:endParaRPr lang="fa-IR">
              <a:cs typeface="B Nazanin" panose="00000400000000000000" pitchFamily="2" charset="-78"/>
            </a:endParaRPr>
          </a:p>
        </p:txBody>
      </p:sp>
    </p:spTree>
    <p:extLst>
      <p:ext uri="{BB962C8B-B14F-4D97-AF65-F5344CB8AC3E}">
        <p14:creationId xmlns:p14="http://schemas.microsoft.com/office/powerpoint/2010/main" val="5392028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600134" y="1825625"/>
            <a:ext cx="6753665" cy="4351338"/>
          </a:xfrm>
        </p:spPr>
        <p:txBody>
          <a:bodyPr/>
          <a:lstStyle/>
          <a:p>
            <a:pPr algn="just"/>
            <a:r>
              <a:rPr lang="fa-IR">
                <a:cs typeface="B Nazanin" panose="00000400000000000000" pitchFamily="2" charset="-78"/>
              </a:rPr>
              <a:t>شعاری که غرب باوران برای موجه جلوه دادن جدایی خود از دین باوران بر آن پا می فشردند، شعار جدایی دین از سیاست بود و آن چه مرحوم آیت الله مدرس بر ان تاکید می کرد، مبنی بر این که سیاست ما عین دیانت ما و دیانت ما عین سیاست ماست، حضور یک عالم دینی در مجلس شورای ملی و در عین حال در اقلیت بودن این عالمان دینی را به یاد می آورد. این انشقاق فرهنگی در دهه های عصر مشروطه به صورت صف بندی سنتی- متجدد خودنمایی کرد و سپس در سال های نخست قرن چهاردهم هجری شمسی در دیوان سالاری دولتی و جدایی سنتی ها از سازمان های حکومتی جدید خود را نشان داد. </a:t>
            </a:r>
          </a:p>
          <a:p>
            <a:pPr algn="just"/>
            <a:endParaRPr lang="fa-IR">
              <a:cs typeface="B Nazanin" panose="00000400000000000000" pitchFamily="2" charset="-78"/>
            </a:endParaRPr>
          </a:p>
        </p:txBody>
      </p:sp>
      <p:sp>
        <p:nvSpPr>
          <p:cNvPr id="4" name="Flowchart: Process 3"/>
          <p:cNvSpPr/>
          <p:nvPr/>
        </p:nvSpPr>
        <p:spPr>
          <a:xfrm>
            <a:off x="1280159" y="5233182"/>
            <a:ext cx="2686929" cy="773723"/>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schemeClr val="tx1"/>
                </a:solidFill>
                <a:cs typeface="B Nazanin" panose="00000400000000000000" pitchFamily="2" charset="-78"/>
              </a:rPr>
              <a:t>انشقاق فرهنگی</a:t>
            </a:r>
            <a:endParaRPr lang="fa-IR">
              <a:solidFill>
                <a:schemeClr val="tx1"/>
              </a:solidFill>
              <a:cs typeface="B Nazanin" panose="00000400000000000000" pitchFamily="2" charset="-78"/>
            </a:endParaRPr>
          </a:p>
        </p:txBody>
      </p:sp>
      <p:pic>
        <p:nvPicPr>
          <p:cNvPr id="5" name="Picture 4"/>
          <p:cNvPicPr>
            <a:picLocks noChangeAspect="1"/>
          </p:cNvPicPr>
          <p:nvPr/>
        </p:nvPicPr>
        <p:blipFill>
          <a:blip r:embed="rId2"/>
          <a:stretch>
            <a:fillRect/>
          </a:stretch>
        </p:blipFill>
        <p:spPr>
          <a:xfrm>
            <a:off x="1026941" y="1825625"/>
            <a:ext cx="3207434" cy="2466975"/>
          </a:xfrm>
          <a:prstGeom prst="rect">
            <a:avLst/>
          </a:prstGeom>
        </p:spPr>
      </p:pic>
      <p:sp>
        <p:nvSpPr>
          <p:cNvPr id="6" name="TextBox 5"/>
          <p:cNvSpPr txBox="1"/>
          <p:nvPr/>
        </p:nvSpPr>
        <p:spPr>
          <a:xfrm>
            <a:off x="1695157" y="4562836"/>
            <a:ext cx="1814732"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آیت الله مدرس</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345170630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a-IR" sz="3600" smtClean="0">
                <a:solidFill>
                  <a:srgbClr val="FF0000"/>
                </a:solidFill>
                <a:cs typeface="B Nazanin" panose="00000400000000000000" pitchFamily="2" charset="-78"/>
              </a:rPr>
              <a:t>جدایی اجتماعی سنت باوران از غرب باوران و پیدایی سازمان های موازی</a:t>
            </a:r>
            <a:endParaRPr lang="fa-IR" sz="360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جدایی فرهنگی و سپس جدایی اجتماعی سنت باوران از غرب باوران، شکل گیری سازمان های اجتماعی دوگانه ای موجب شد. تلاش امیرکبیر برای ایجاد «دادگاه های عرفی» به موازات «محکمه های شرعی» ، پیدایش مدارس جدید به موازات مدارس سنتی، از آثار این امر به شمار می رود. یادآوری می شود، آشنایی با یافته های غرب در زمینه تکنیک و صنعت، و تعلیم آن ها به جوانان ایرانی الزاما و همواره با انشقاق فرهنگی و جدایی اجتماعی و پیدایی سازمان های موازی همراه نیست، چنان که مثلا در ژاپن به دنبال پافشاری شدید امپراتور برای اخذ تکنیک و صنعت غرب، مردم در گروه بندی های سنتی و با یافتن انگیزه ها و معنای سنتی برای عمل خود، به اخذ تکنیک و صنعت غرب اقدام کردند. اما این که چرا در ایران اخذ صنعت و تکنیک غرب به انشقاق فرهنگی منجر شد، در ایدئولوژی تجدد طلبانه ی غرب باوران ریشه دارد. </a:t>
            </a:r>
            <a:endParaRPr lang="fa-IR">
              <a:cs typeface="B Nazanin" panose="00000400000000000000" pitchFamily="2" charset="-78"/>
            </a:endParaRPr>
          </a:p>
        </p:txBody>
      </p:sp>
    </p:spTree>
    <p:extLst>
      <p:ext uri="{BB962C8B-B14F-4D97-AF65-F5344CB8AC3E}">
        <p14:creationId xmlns:p14="http://schemas.microsoft.com/office/powerpoint/2010/main" val="15285111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غیر این صورت چنان چه مثلا از مدیران و زعمای حوزه های علمیه خواسته می شد که بکوشند تا با تکنیک و صنعت غرب آشنا شوند و تعدادی از طلاب توانا و مومن را ه تحصیل در این زمینه را دارند. امکان داشت مسائلی چون انشقاق فرهنگی و جدایی اجتماعی رخ ندهد، حال آنکه تاسیس روزافزون سازمان های موازی توسط حکومت، جدایی اجتماعی را عمیق تر کرد. تاسیس دانشکده علوم معقول و منقول (به مثابه حوزه علوم دینیه دولتی) در کنار حوزه علمیه دینینه سنتی و شکل گیری «سپاه دین» به منزله مبلغان مذهبی برای اعزام به روستا (که البته موفقیت چندانی هم به دست نیاورد) از جمله مصادیق شکل گیری سازمان های موازی است که به تشدید جدایی اجتماعی نینجامید. </a:t>
            </a:r>
            <a:endParaRPr lang="fa-IR">
              <a:cs typeface="B Nazanin" panose="00000400000000000000" pitchFamily="2" charset="-78"/>
            </a:endParaRPr>
          </a:p>
        </p:txBody>
      </p:sp>
    </p:spTree>
    <p:extLst>
      <p:ext uri="{BB962C8B-B14F-4D97-AF65-F5344CB8AC3E}">
        <p14:creationId xmlns:p14="http://schemas.microsoft.com/office/powerpoint/2010/main" val="35013146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انچه گفته شد، درباره انقلاب اسلامی هم صادق است و این انقلاب چنان که بسیاری از تحلیل گران انقلاب اسلامی اذعان کرده اند. از یک جنبه انقلاب سنت باوران ایرانی علیه ایرانیان متجدد بوده است</a:t>
            </a:r>
            <a:r>
              <a:rPr lang="fa-IR">
                <a:cs typeface="B Nazanin" panose="00000400000000000000" pitchFamily="2" charset="-78"/>
              </a:rPr>
              <a:t>و هم از این رو است که پس از پیروزی انقلاب اسلامی شاهد تلاش گروه های اجتماعی سنت باور در ایجاد سازمان های اجتماعی موازی هستیم، نظیر تاسیس سپاه پاسداران به موازات ارتش، کمیته انقلاب اسلامی به موازات شهربانی، کمیته امداد امام خمینی به موازات  سازمان بهزیستی، جهاد سازندگی به موازات وزارت کشاورزی و ...که البته پس از عادی شدن شرایط اجتماعی- فرهنگی نزد بیشتر قشر های اجتماعی بسیاری از این ها در یکدیگر ادغام شدند (مانند ادغام نیروی انتظامی در سازمان نیروی انتظامی جمهوری اسلامی) همچنین پیشنهاد ادغام برخی دیگر از این سازمان ها و موسسات و نهادها نیز در مجلس شورای اسلامی مطرح شده است(مانند پیشنهاد ادغام جهاد سازندگی با وزارت کشاورزی و ادغام وزارت فرهنگ و ارشاد اسلامی با سازمان تبلیغات اسلامی و دفتر تبلیغات اسلامی)</a:t>
            </a:r>
          </a:p>
          <a:p>
            <a:pPr algn="just"/>
            <a:endParaRPr lang="fa-IR">
              <a:cs typeface="B Nazanin" panose="00000400000000000000" pitchFamily="2" charset="-78"/>
            </a:endParaRPr>
          </a:p>
        </p:txBody>
      </p:sp>
    </p:spTree>
    <p:extLst>
      <p:ext uri="{BB962C8B-B14F-4D97-AF65-F5344CB8AC3E}">
        <p14:creationId xmlns:p14="http://schemas.microsoft.com/office/powerpoint/2010/main" val="377212268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cs typeface="B Nazanin" panose="00000400000000000000" pitchFamily="2" charset="-78"/>
              </a:rPr>
              <a:t>انقلاب اسلامی و پذیرش تغییرها</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پس از پیروزی انقلاب اسلامی و غلبه سنت باوران بر سازمانهای حکومتی و تلاش آنها در جهت ایجاد سازمان های موازی با سازمان هایی که غرب باوران تاسیس کرده بودند، به تدریج شیوه های زندگی غرب باوران به زندگی سنت باوران وارد شد و ان چه  توده های سنت باور را به بیرون آمدن از حفاظ فرهنگی قدرتمندی که پیرامون خود ایجاد کرده بودند، تشویق نمود، همان احساس تسلط آن ها بر محیطی بود که پس از پیروی انقلاب اسلامی بر جامعه حاکم شده بود. </a:t>
            </a:r>
            <a:endParaRPr lang="fa-IR">
              <a:cs typeface="B Nazanin" panose="00000400000000000000" pitchFamily="2" charset="-78"/>
            </a:endParaRPr>
          </a:p>
        </p:txBody>
      </p:sp>
    </p:spTree>
    <p:extLst>
      <p:ext uri="{BB962C8B-B14F-4D97-AF65-F5344CB8AC3E}">
        <p14:creationId xmlns:p14="http://schemas.microsoft.com/office/powerpoint/2010/main" val="9896834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راه یابی وسایلی چون رادیو و تلویزیون  به منازل سنت باوران، که تا پیش از انقلاب بسیاری از آن ها از این وسایل پرهیز می کردند، عاملی موثر در تشویق سنت باوران به پذیرش تعبیر و دگرگونی بود، نظیر پذیرفتن این نکته که دختران نیز باید از تحصیلات ابتدایی، متوسطه و عالی برخوردار شوند (البته این سخن بدین معنا است که اگر امروزه دختری را از تحصیلات ابتدایی یا متوسطه یا عالی محروم می کنند، نه ناشی از جدایی اجتماعی- فرهنگی سنت باوران از غرب باوران و به دلیل حفظ فرهنگ و مذهب در بینش دختران، بلکه دلیل و علت آن چیز دیگری است) با این همه پس از سپری شدن دوره نخست انقلاب و پایان یافتن جنگ تحمیلی، مسئله نفوذ فرهنگی غرب بار دیگر به طور جدی مطرح شد. </a:t>
            </a:r>
            <a:endParaRPr lang="fa-IR">
              <a:cs typeface="B Nazanin" panose="00000400000000000000" pitchFamily="2" charset="-78"/>
            </a:endParaRPr>
          </a:p>
        </p:txBody>
      </p:sp>
    </p:spTree>
    <p:extLst>
      <p:ext uri="{BB962C8B-B14F-4D97-AF65-F5344CB8AC3E}">
        <p14:creationId xmlns:p14="http://schemas.microsoft.com/office/powerpoint/2010/main" val="28381103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طرح مسئله در زمان ما: تهاجم فرهنگی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تا این جا به اجمال به منشا خارجی و داخلی تغییرات فرهنگی در ایران از زمان صفویه تا عصر حاضر اشاره شد و اینک نکته ای که باید اضافه شود این است که از اوایل دوره قاجاریه تاکنون عده ای </a:t>
            </a:r>
            <a:r>
              <a:rPr lang="fa-IR" b="1" smtClean="0">
                <a:solidFill>
                  <a:srgbClr val="FF0000"/>
                </a:solidFill>
                <a:cs typeface="B Nazanin" panose="00000400000000000000" pitchFamily="2" charset="-78"/>
              </a:rPr>
              <a:t>طرفدار تغییر فرهنگی </a:t>
            </a:r>
            <a:r>
              <a:rPr lang="fa-IR" smtClean="0">
                <a:cs typeface="B Nazanin" panose="00000400000000000000" pitchFamily="2" charset="-78"/>
              </a:rPr>
              <a:t>در </a:t>
            </a:r>
            <a:r>
              <a:rPr lang="fa-IR" smtClean="0">
                <a:cs typeface="B Nazanin" panose="00000400000000000000" pitchFamily="2" charset="-78"/>
              </a:rPr>
              <a:t>ایران </a:t>
            </a:r>
            <a:r>
              <a:rPr lang="fa-IR" smtClean="0">
                <a:cs typeface="B Nazanin" panose="00000400000000000000" pitchFamily="2" charset="-78"/>
              </a:rPr>
              <a:t>بوده و برای رفع موانع آن، تلاش های بسیاری کرده اند، برخی نیز یکسره به مخالفت با تغییر برخاسته اند و بعضی هم به ضرورت برخی تغییرات اعتقاد داشته اند، اما برای آن شیوه ای مشخص و حد و اندازه ای معین قایل بوده اند. </a:t>
            </a:r>
            <a:endParaRPr lang="fa-IR">
              <a:cs typeface="B Nazanin" panose="00000400000000000000" pitchFamily="2" charset="-78"/>
            </a:endParaRPr>
          </a:p>
        </p:txBody>
      </p:sp>
      <p:sp>
        <p:nvSpPr>
          <p:cNvPr id="4" name="Flowchart: Alternate Process 3"/>
          <p:cNvSpPr/>
          <p:nvPr/>
        </p:nvSpPr>
        <p:spPr>
          <a:xfrm>
            <a:off x="1167618" y="4389120"/>
            <a:ext cx="4206240" cy="133643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 اوایل دوره قاجاریه تاکنون</a:t>
            </a:r>
            <a:endParaRPr lang="fa-IR"/>
          </a:p>
        </p:txBody>
      </p:sp>
    </p:spTree>
    <p:extLst>
      <p:ext uri="{BB962C8B-B14F-4D97-AF65-F5344CB8AC3E}">
        <p14:creationId xmlns:p14="http://schemas.microsoft.com/office/powerpoint/2010/main" val="4182601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3- در این دوره تلاش وسیعی صورت گرفت تا اصفهان علاوه بر آن که مقر حکومت و مرکز اعمال قدرت سلطان شیعه بود، به مثابه پایگاه </a:t>
            </a:r>
            <a:r>
              <a:rPr lang="fa-IR">
                <a:cs typeface="B Nazanin" panose="00000400000000000000" pitchFamily="2" charset="-78"/>
              </a:rPr>
              <a:t>اصلی </a:t>
            </a:r>
            <a:r>
              <a:rPr lang="fa-IR" smtClean="0">
                <a:cs typeface="B Nazanin" panose="00000400000000000000" pitchFamily="2" charset="-78"/>
              </a:rPr>
              <a:t>اقتدار دینی مذهب شیعه و صدور فتاوی و احکام دینی مراجع تقلید و فقهای شیعه نیز شناخته شود و حتی اعزام تنی چند از فقهای برجسته شیعه ساکن در جبل عامل (واقع در لبنان کنونی) به اصفهان و تاسیس حوزه علمیه اصفهان، و نیز کوشش دولت صفوی و «</a:t>
            </a:r>
            <a:r>
              <a:rPr lang="fa-IR" smtClean="0">
                <a:solidFill>
                  <a:srgbClr val="FF0000"/>
                </a:solidFill>
                <a:cs typeface="B Nazanin" panose="00000400000000000000" pitchFamily="2" charset="-78"/>
              </a:rPr>
              <a:t>شیخ بهایی</a:t>
            </a:r>
            <a:r>
              <a:rPr lang="fa-IR" smtClean="0">
                <a:cs typeface="B Nazanin" panose="00000400000000000000" pitchFamily="2" charset="-78"/>
              </a:rPr>
              <a:t>» برای تشویق مرحوم «</a:t>
            </a:r>
            <a:r>
              <a:rPr lang="fa-IR" smtClean="0">
                <a:solidFill>
                  <a:srgbClr val="FF0000"/>
                </a:solidFill>
                <a:cs typeface="B Nazanin" panose="00000400000000000000" pitchFamily="2" charset="-78"/>
              </a:rPr>
              <a:t>مقدس اردبیلی</a:t>
            </a:r>
            <a:r>
              <a:rPr lang="fa-IR" smtClean="0">
                <a:cs typeface="B Nazanin" panose="00000400000000000000" pitchFamily="2" charset="-78"/>
              </a:rPr>
              <a:t>» به ترک نجف و اقامت گزیدن در اصفهان، به همین منظور بود. </a:t>
            </a:r>
            <a:endParaRPr lang="fa-IR">
              <a:cs typeface="B Nazanin" panose="00000400000000000000" pitchFamily="2" charset="-78"/>
            </a:endParaRPr>
          </a:p>
        </p:txBody>
      </p:sp>
      <p:sp>
        <p:nvSpPr>
          <p:cNvPr id="4" name="Flowchart: Alternate Process 3"/>
          <p:cNvSpPr/>
          <p:nvPr/>
        </p:nvSpPr>
        <p:spPr>
          <a:xfrm>
            <a:off x="1280160" y="4726745"/>
            <a:ext cx="3348111" cy="984738"/>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پایگاه اصلی اقتدار دینی مذهب شیعه</a:t>
            </a:r>
            <a:endParaRPr lang="fa-IR"/>
          </a:p>
        </p:txBody>
      </p:sp>
    </p:spTree>
    <p:extLst>
      <p:ext uri="{BB962C8B-B14F-4D97-AF65-F5344CB8AC3E}">
        <p14:creationId xmlns:p14="http://schemas.microsoft.com/office/powerpoint/2010/main" val="22531707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پس از انقلاب اسلامی، بسیاری از افراد به مسئله بازگشت به خویش و تغییر فرهنگ شاهنشاهی – وابستگی توجه کردند و از سال های 1364 به بعد که جامعه به تدریج به حالت عادی خود برگشت و برخی قشرهای اجتماعی احساس امنیت و آرامش کردد، اشکالی از عناصر فرهنگی نمودار و علتی گردید که از آن به اشاعه و سپس به فرهنگ پذیری از غرب تعبیر شد و به اصطلاح «</a:t>
            </a:r>
            <a:r>
              <a:rPr lang="fa-IR" smtClean="0">
                <a:solidFill>
                  <a:srgbClr val="FF0000"/>
                </a:solidFill>
                <a:cs typeface="B Nazanin" panose="00000400000000000000" pitchFamily="2" charset="-78"/>
              </a:rPr>
              <a:t>تهاجم فرهنگی</a:t>
            </a:r>
            <a:r>
              <a:rPr lang="fa-IR" smtClean="0">
                <a:cs typeface="B Nazanin" panose="00000400000000000000" pitchFamily="2" charset="-78"/>
              </a:rPr>
              <a:t>» نام گرفت. </a:t>
            </a:r>
            <a:endParaRPr lang="fa-IR">
              <a:cs typeface="B Nazanin" panose="00000400000000000000" pitchFamily="2" charset="-78"/>
            </a:endParaRPr>
          </a:p>
        </p:txBody>
      </p:sp>
      <p:sp>
        <p:nvSpPr>
          <p:cNvPr id="4" name="Flowchart: Alternate Process 3"/>
          <p:cNvSpPr/>
          <p:nvPr/>
        </p:nvSpPr>
        <p:spPr>
          <a:xfrm>
            <a:off x="1167618" y="4332849"/>
            <a:ext cx="2841674" cy="956603"/>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فرهنگ پذیری از غرب</a:t>
            </a:r>
            <a:endParaRPr lang="fa-IR"/>
          </a:p>
        </p:txBody>
      </p:sp>
    </p:spTree>
    <p:extLst>
      <p:ext uri="{BB962C8B-B14F-4D97-AF65-F5344CB8AC3E}">
        <p14:creationId xmlns:p14="http://schemas.microsoft.com/office/powerpoint/2010/main" val="35271136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a:solidFill>
                  <a:srgbClr val="FF0000"/>
                </a:solidFill>
                <a:cs typeface="B Nazanin" panose="00000400000000000000" pitchFamily="2" charset="-78"/>
              </a:rPr>
              <a:t>مقصود از تهاجم </a:t>
            </a:r>
            <a:r>
              <a:rPr lang="fa-IR" b="1" smtClean="0">
                <a:solidFill>
                  <a:srgbClr val="FF0000"/>
                </a:solidFill>
                <a:cs typeface="B Nazanin" panose="00000400000000000000" pitchFamily="2" charset="-78"/>
              </a:rPr>
              <a:t>فرهنگی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تهاجم فرهنگی به دو شکل صورت می گیرد: «</a:t>
            </a:r>
            <a:r>
              <a:rPr lang="fa-IR" smtClean="0">
                <a:solidFill>
                  <a:srgbClr val="FF0000"/>
                </a:solidFill>
                <a:cs typeface="B Nazanin" panose="00000400000000000000" pitchFamily="2" charset="-78"/>
              </a:rPr>
              <a:t>تهاجم به فرهنگ</a:t>
            </a:r>
            <a:r>
              <a:rPr lang="fa-IR" smtClean="0">
                <a:cs typeface="B Nazanin" panose="00000400000000000000" pitchFamily="2" charset="-78"/>
              </a:rPr>
              <a:t>» و «</a:t>
            </a:r>
            <a:r>
              <a:rPr lang="fa-IR" smtClean="0">
                <a:solidFill>
                  <a:srgbClr val="FF0000"/>
                </a:solidFill>
                <a:cs typeface="B Nazanin" panose="00000400000000000000" pitchFamily="2" charset="-78"/>
              </a:rPr>
              <a:t>تهاجم به وسیله فرهنگ</a:t>
            </a:r>
            <a:r>
              <a:rPr lang="fa-IR" smtClean="0">
                <a:cs typeface="B Nazanin" panose="00000400000000000000" pitchFamily="2" charset="-78"/>
              </a:rPr>
              <a:t>» </a:t>
            </a:r>
          </a:p>
          <a:p>
            <a:pPr algn="just"/>
            <a:r>
              <a:rPr lang="fa-IR" smtClean="0">
                <a:cs typeface="B Nazanin" panose="00000400000000000000" pitchFamily="2" charset="-78"/>
              </a:rPr>
              <a:t>تهاجم به فرهنگ جامعه یعنی تهاجم به ارزش ها، هنجارها، نمادها،باورها یا مجموعه ای </a:t>
            </a:r>
            <a:r>
              <a:rPr lang="fa-IR" smtClean="0">
                <a:cs typeface="B Nazanin" panose="00000400000000000000" pitchFamily="2" charset="-78"/>
              </a:rPr>
              <a:t>از همه آن چه گفته شد. تهاجم به فرهنگ الزاما و همواره به وسیله فرهنگ و به شکل هیجان برانگیز و اعلام شده صورت نمی گیرد. </a:t>
            </a:r>
            <a:endParaRPr lang="fa-IR">
              <a:cs typeface="B Nazanin" panose="00000400000000000000" pitchFamily="2" charset="-78"/>
            </a:endParaRPr>
          </a:p>
        </p:txBody>
      </p:sp>
      <p:sp>
        <p:nvSpPr>
          <p:cNvPr id="4" name="Flowchart: Alternate Process 3"/>
          <p:cNvSpPr/>
          <p:nvPr/>
        </p:nvSpPr>
        <p:spPr>
          <a:xfrm>
            <a:off x="838200" y="4001295"/>
            <a:ext cx="3187890" cy="103473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تهاجم به ارزش ها، هنجارها، نمادها،باورها</a:t>
            </a:r>
            <a:endParaRPr lang="fa-IR"/>
          </a:p>
        </p:txBody>
      </p:sp>
    </p:spTree>
    <p:extLst>
      <p:ext uri="{BB962C8B-B14F-4D97-AF65-F5344CB8AC3E}">
        <p14:creationId xmlns:p14="http://schemas.microsoft.com/office/powerpoint/2010/main" val="384094332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برای مثال در پژوهشی که «علی انتظاری» در سال 67-68 درباره موضع روانی جوانان دبیرستانی تهران در برابر مظاهر فرهنگ غرب انجام داده، مشخص شده است که دانش آموزان رشته های ریاضی و تجربی نسبت به دانش آموزان رشته های علوم انسانی در برابر مظاهر فرهنگ غرب موضع روانی مثبت تری داشته اند. پژوهش مذکور این امر را نتیجه سال ها آموزش و تاکید بر اهمیت دانش های </a:t>
            </a:r>
            <a:r>
              <a:rPr lang="fa-IR">
                <a:cs typeface="B Nazanin" panose="00000400000000000000" pitchFamily="2" charset="-78"/>
              </a:rPr>
              <a:t>نوینی </a:t>
            </a:r>
            <a:r>
              <a:rPr lang="fa-IR" smtClean="0">
                <a:cs typeface="B Nazanin" panose="00000400000000000000" pitchFamily="2" charset="-78"/>
              </a:rPr>
              <a:t>دا</a:t>
            </a:r>
            <a:r>
              <a:rPr lang="fa-IR">
                <a:cs typeface="B Nazanin" panose="00000400000000000000" pitchFamily="2" charset="-78"/>
              </a:rPr>
              <a:t>ن</a:t>
            </a:r>
            <a:r>
              <a:rPr lang="fa-IR" smtClean="0">
                <a:cs typeface="B Nazanin" panose="00000400000000000000" pitchFamily="2" charset="-78"/>
              </a:rPr>
              <a:t>سته </a:t>
            </a:r>
            <a:r>
              <a:rPr lang="fa-IR">
                <a:cs typeface="B Nazanin" panose="00000400000000000000" pitchFamily="2" charset="-78"/>
              </a:rPr>
              <a:t>است که عمدتا در غرب رشد کرده اند و امروز غرب طلایه دار آن به شمار می رود. </a:t>
            </a:r>
          </a:p>
          <a:p>
            <a:pPr algn="just"/>
            <a:endParaRPr lang="fa-IR">
              <a:cs typeface="B Nazanin" panose="00000400000000000000" pitchFamily="2" charset="-78"/>
            </a:endParaRPr>
          </a:p>
        </p:txBody>
      </p:sp>
    </p:spTree>
    <p:extLst>
      <p:ext uri="{BB962C8B-B14F-4D97-AF65-F5344CB8AC3E}">
        <p14:creationId xmlns:p14="http://schemas.microsoft.com/office/powerpoint/2010/main" val="12348471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همان طور که گفته شد شکل دوم تهاجم آن است که با استفاده از عناصر فرهنگی به فرهنگ جامعه هجوم برده شود. به این ترتیب در پاسخ به این پرسش که تهاجم فرهنگی کدام یک از این دو شکل را در بر می گیرد، باید گفت هر دو. هم به کمک عناصر رهنگی و غیرفرهنگی به فرهنگ ما تهاجم می شود و هم از طریق عناصر فرهنگی به عناصر اصطلاحا غیر فرهنگی جامعه (مانند نظام سیاسی) هجوم صورت می گیرد. بنابراین کشور مهاجم همه عوامل فرهنگی، اقتصادی، صنعتی، تکنولوژی و سیاسی خود را به کار می گیرد تا به تمام وجوه زندگی و جامعه ما از سیاست و اقتصاد و قوانین گرفته تا روحیات و اندیشه ها و به طور خلاصه کل فرهنگ یورش برد. البته این همه، همان طور که برخی متفکران خاطر نشان کرده اند، از آن رو است که در فرهنگ ما علاوه بر فرهنگ پذیری، اشاعه داوطلبانه  و انتخابی نیز وجود دارد. </a:t>
            </a:r>
            <a:endParaRPr lang="fa-IR">
              <a:cs typeface="B Nazanin" panose="00000400000000000000" pitchFamily="2" charset="-78"/>
            </a:endParaRPr>
          </a:p>
        </p:txBody>
      </p:sp>
    </p:spTree>
    <p:extLst>
      <p:ext uri="{BB962C8B-B14F-4D97-AF65-F5344CB8AC3E}">
        <p14:creationId xmlns:p14="http://schemas.microsoft.com/office/powerpoint/2010/main" val="18430826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مراد نویسندگان از تهاجم فرهنگی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جست و جویی در مطبوعات سال 1370 نشان می دهد، هر عنصر فرهنگی که با همراهی و پشتیبانی از نظام سیاسی کشور رابطه معکوس داشته، مصداق تهاجم فرهنگی دانسته شده است. بنابراین نویسندگانی که چنین برداشتی از موضوع نداشته اند، معمولا یا به انکار وجود تهاجم فرهنگی پرداخته اند و یا آن را امری قدیمی و همراه با میزانی از اشاعه داوطلبانه دانسته اند. </a:t>
            </a:r>
          </a:p>
          <a:p>
            <a:pPr algn="just"/>
            <a:r>
              <a:rPr lang="fa-IR" smtClean="0">
                <a:cs typeface="B Nazanin" panose="00000400000000000000" pitchFamily="2" charset="-78"/>
              </a:rPr>
              <a:t>مروری بر نوشته های مطبوعات سال 1370 بیانگر آن است که نفوذ و اشاعه نوارهای صوتی و ویدئویی حاوی ترانه های جنسی و رقص و ..، عکس های جنسی، داستان های حاوی نکات صریح جنسی و تحریک کننده، ماهواره، بدحجابی ، لباس هایی با شعارهایی به خط و زبان بیگانه و بعضا با معانی جنسی، تجمع دختران و پسران در پارک ها با  پوشش و آرایشی شبیه جوانان غربی و ...، مظاهر تهاجم فرهنگی قلمداد و از دولت خواسته شده است که با ان ها مبارزه کند.. </a:t>
            </a:r>
            <a:endParaRPr lang="fa-IR">
              <a:cs typeface="B Nazanin" panose="00000400000000000000" pitchFamily="2" charset="-78"/>
            </a:endParaRPr>
          </a:p>
        </p:txBody>
      </p:sp>
    </p:spTree>
    <p:extLst>
      <p:ext uri="{BB962C8B-B14F-4D97-AF65-F5344CB8AC3E}">
        <p14:creationId xmlns:p14="http://schemas.microsoft.com/office/powerpoint/2010/main" val="104861967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البته عده ای هم بر این اعتقاد بوده اند که چون افراد با کمال میل و در نهایت اختیار و با صرف هزینه های مالی و زمانی به دنبال این امور می روند، دیگر تهاجم حمسوب نمی شود بلکه اشاعه  است (یعنی مصادیق بحث برای مخالف و موافق یکی است) یادآوری می شود در این میان هیچ کس از نفوذ علم </a:t>
            </a:r>
            <a:r>
              <a:rPr lang="fa-IR">
                <a:cs typeface="B Nazanin" panose="00000400000000000000" pitchFamily="2" charset="-78"/>
              </a:rPr>
              <a:t>و </a:t>
            </a:r>
            <a:r>
              <a:rPr lang="fa-IR" smtClean="0">
                <a:cs typeface="B Nazanin" panose="00000400000000000000" pitchFamily="2" charset="-78"/>
              </a:rPr>
              <a:t>تکنولوژی </a:t>
            </a:r>
            <a:r>
              <a:rPr lang="fa-IR">
                <a:cs typeface="B Nazanin" panose="00000400000000000000" pitchFamily="2" charset="-78"/>
              </a:rPr>
              <a:t>و صنعت غربی به داخل کشور تحت عنوان تهاجم فرهنگی سخن نگفته و در واقع این امور را از مظاهر هجوم فرهنگ غرب قلمداد نکرده است</a:t>
            </a:r>
          </a:p>
        </p:txBody>
      </p:sp>
    </p:spTree>
    <p:extLst>
      <p:ext uri="{BB962C8B-B14F-4D97-AF65-F5344CB8AC3E}">
        <p14:creationId xmlns:p14="http://schemas.microsoft.com/office/powerpoint/2010/main" val="1978460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4- کوشش های بسیاری شد تا فقهای عالی رتبه شیعه به منزله نایبان عام امام زمان (عج) و حاکمان اصلی کشور، و پادشاهان صفوی به مثابه نمایندگان و منصوبان آنان تلقی شوند (اصل ولایت فقیه)</a:t>
            </a:r>
          </a:p>
        </p:txBody>
      </p:sp>
      <p:sp>
        <p:nvSpPr>
          <p:cNvPr id="4" name="Flowchart: Alternate Process 3"/>
          <p:cNvSpPr/>
          <p:nvPr/>
        </p:nvSpPr>
        <p:spPr>
          <a:xfrm>
            <a:off x="1308294" y="3896751"/>
            <a:ext cx="3263705" cy="113948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نمایندگان و منصوبان آنان</a:t>
            </a:r>
            <a:endParaRPr lang="fa-IR"/>
          </a:p>
        </p:txBody>
      </p:sp>
    </p:spTree>
    <p:extLst>
      <p:ext uri="{BB962C8B-B14F-4D97-AF65-F5344CB8AC3E}">
        <p14:creationId xmlns:p14="http://schemas.microsoft.com/office/powerpoint/2010/main" val="373664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5- پس از سقوط صفویه و هفت سال حکومت افغان ها و غلبه نادر بر آن ها و نیز در عصر سلطنت نادر و جانشینانش در عصر زندیه و در دوره کشورگشایی آقا محمد خان قاجار، دوره ای طولانی بر جامعه ایران گذشته که طی آن، نفوذ حاکمیت دولت مرکزی در شهرها و روستاها در حل و فصل دعاوی مردم و ...بسیار نقصان پذیرفت و در مقابل به علت نفوذ باوری که در طول </a:t>
            </a:r>
            <a:r>
              <a:rPr lang="fa-IR" b="1" smtClean="0">
                <a:solidFill>
                  <a:srgbClr val="FF0000"/>
                </a:solidFill>
                <a:cs typeface="B Nazanin" panose="00000400000000000000" pitchFamily="2" charset="-78"/>
              </a:rPr>
              <a:t>نزدیک به 150 سال حکومت صفوی </a:t>
            </a:r>
            <a:r>
              <a:rPr lang="fa-IR" smtClean="0">
                <a:cs typeface="B Nazanin" panose="00000400000000000000" pitchFamily="2" charset="-78"/>
              </a:rPr>
              <a:t>در </a:t>
            </a:r>
            <a:r>
              <a:rPr lang="fa-IR" smtClean="0">
                <a:cs typeface="B Nazanin" panose="00000400000000000000" pitchFamily="2" charset="-78"/>
              </a:rPr>
              <a:t>میان </a:t>
            </a:r>
            <a:r>
              <a:rPr lang="fa-IR" smtClean="0">
                <a:cs typeface="B Nazanin" panose="00000400000000000000" pitchFamily="2" charset="-78"/>
              </a:rPr>
              <a:t>مردم رواج و قوت یافته بود، مبنی بر این که فقهای شیعه حاکمان شرعی هستند و ضروری است حکم آنان اطاعت شود، رجوع مردم به فقهای شیعه در زمینه های مختلف از جمله رسیدگی به دعاوی حقوقی و پایان دادن به درگیری ها، فزونی گرفت. این امر در کنار وجود حوزه علمیه اصفهان، به ناتوانی حکام سیاسی در تضعیف جایگاه فقها منجر شد و بیش از هر زمان در دوره قاجاریه خود را به وضوح نشان داد.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488872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6- در ایران پیش از قاجاریه، داشن و مهارت از یکدیگر جدا بودند و دانشمند به کسی اطلاق می شد که به </a:t>
            </a:r>
            <a:r>
              <a:rPr lang="fa-IR" b="1" smtClean="0">
                <a:solidFill>
                  <a:srgbClr val="FF0000"/>
                </a:solidFill>
                <a:cs typeface="B Nazanin" panose="00000400000000000000" pitchFamily="2" charset="-78"/>
              </a:rPr>
              <a:t>یادگیری دانش های نظری </a:t>
            </a:r>
            <a:r>
              <a:rPr lang="fa-IR" smtClean="0">
                <a:cs typeface="B Nazanin" panose="00000400000000000000" pitchFamily="2" charset="-78"/>
              </a:rPr>
              <a:t>می پرداخت. </a:t>
            </a:r>
          </a:p>
          <a:p>
            <a:pPr algn="just"/>
            <a:r>
              <a:rPr lang="fa-IR" smtClean="0">
                <a:cs typeface="B Nazanin" panose="00000400000000000000" pitchFamily="2" charset="-78"/>
              </a:rPr>
              <a:t>7- در آن زمان دانش </a:t>
            </a:r>
            <a:r>
              <a:rPr lang="fa-IR">
                <a:cs typeface="B Nazanin" panose="00000400000000000000" pitchFamily="2" charset="-78"/>
              </a:rPr>
              <a:t>ن</a:t>
            </a:r>
            <a:r>
              <a:rPr lang="fa-IR" smtClean="0">
                <a:cs typeface="B Nazanin" panose="00000400000000000000" pitchFamily="2" charset="-78"/>
              </a:rPr>
              <a:t>ظری رایج عبارت بود از علوم دینی(فقه، تفسیر، حدیث، کلام، اخلاق و رجال) و فلسفه و ریاضیات و طب، که جملگی در حوزه های علوم دینی تدریس می شد. این علوم به لحاظ اهمیت متفاوت بودند و دانشجو به ترتیب اهمیت، ابتدا از مهم ترین آن ها آغاز می کرد و سپس به تدریج و در صورتی که توان، علاقه و فرصتی داشت به سایر علوم می پرداخت. در نتیجه تعداد دانشجویان علوم کم اهمیت بسیار کمتر از دانشجویان علوم مهم تر و مهم ترین علم بود. </a:t>
            </a:r>
            <a:endParaRPr lang="fa-IR">
              <a:cs typeface="B Nazanin" panose="00000400000000000000" pitchFamily="2" charset="-78"/>
            </a:endParaRPr>
          </a:p>
        </p:txBody>
      </p:sp>
    </p:spTree>
    <p:extLst>
      <p:ext uri="{BB962C8B-B14F-4D97-AF65-F5344CB8AC3E}">
        <p14:creationId xmlns:p14="http://schemas.microsoft.com/office/powerpoint/2010/main" val="20569620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TotalTime>
  <Words>6682</Words>
  <Application>Microsoft Office PowerPoint</Application>
  <PresentationFormat>Widescreen</PresentationFormat>
  <Paragraphs>125</Paragraphs>
  <Slides>65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65</vt:i4>
      </vt:variant>
    </vt:vector>
  </HeadingPairs>
  <TitlesOfParts>
    <vt:vector size="71" baseType="lpstr">
      <vt:lpstr>Arial</vt:lpstr>
      <vt:lpstr>B Nazanin</vt:lpstr>
      <vt:lpstr>Calibri</vt:lpstr>
      <vt:lpstr>Calibri Light</vt:lpstr>
      <vt:lpstr>Times New Roman</vt:lpstr>
      <vt:lpstr>Office Theme</vt:lpstr>
      <vt:lpstr>عنوان مقاله: نفوذ فرهنگ غرب در ایران</vt:lpstr>
      <vt:lpstr>چکیده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پیدایی ساز و کارهای روانی نفوذ فرهنگی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نفوذ باورهای علمی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نفوذ فرهنگی غرب در ایران و ایجاد گروه بندی های اجتماعی جدید</vt:lpstr>
      <vt:lpstr>PowerPoint Presentation</vt:lpstr>
      <vt:lpstr>PowerPoint Presentation</vt:lpstr>
      <vt:lpstr>ایجاد انشقاق فرهنگی و جدایی اجتماعی در ایران</vt:lpstr>
      <vt:lpstr>PowerPoint Presentation</vt:lpstr>
      <vt:lpstr>PowerPoint Presentation</vt:lpstr>
      <vt:lpstr>جدایی اجتماعی سنت باوران از غرب باوران و پیدایی سازمان های موازی</vt:lpstr>
      <vt:lpstr>PowerPoint Presentation</vt:lpstr>
      <vt:lpstr>PowerPoint Presentation</vt:lpstr>
      <vt:lpstr>انقلاب اسلامی و پذیرش تغییرها</vt:lpstr>
      <vt:lpstr>PowerPoint Presentation</vt:lpstr>
      <vt:lpstr>طرح مسئله در زمان ما: تهاجم فرهنگی</vt:lpstr>
      <vt:lpstr>PowerPoint Presentation</vt:lpstr>
      <vt:lpstr>مقصود از تهاجم فرهنگی</vt:lpstr>
      <vt:lpstr>PowerPoint Presentation</vt:lpstr>
      <vt:lpstr>PowerPoint Presentation</vt:lpstr>
      <vt:lpstr>مراد نویسندگان از تهاجم فرهنگی</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نفوذ فرهنگ غرب در ایران</dc:title>
  <dc:creator>MaZz!i</dc:creator>
  <cp:lastModifiedBy>MaZz!i</cp:lastModifiedBy>
  <cp:revision>49</cp:revision>
  <cp:lastPrinted>2025-03-16T17:52:00Z</cp:lastPrinted>
  <dcterms:created xsi:type="dcterms:W3CDTF">2025-03-12T14:28:13Z</dcterms:created>
  <dcterms:modified xsi:type="dcterms:W3CDTF">2025-03-16T17:54:54Z</dcterms:modified>
</cp:coreProperties>
</file>