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60" r:id="rId4"/>
    <p:sldId id="258" r:id="rId5"/>
    <p:sldId id="261" r:id="rId6"/>
    <p:sldId id="259"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7" autoAdjust="0"/>
    <p:restoredTop sz="94660"/>
  </p:normalViewPr>
  <p:slideViewPr>
    <p:cSldViewPr snapToGrid="0">
      <p:cViewPr varScale="1">
        <p:scale>
          <a:sx n="68" d="100"/>
          <a:sy n="68" d="100"/>
        </p:scale>
        <p:origin x="72"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53234F30-4C2E-4B50-BA6A-BC7FD9AFB975}" type="datetimeFigureOut">
              <a:rPr lang="fa-IR" smtClean="0"/>
              <a:t>30/09/1446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A67079E-9797-42BF-86F1-3BF3006DFFFE}" type="slidenum">
              <a:rPr lang="fa-IR" smtClean="0"/>
              <a:t>‹#›</a:t>
            </a:fld>
            <a:endParaRPr lang="fa-IR"/>
          </a:p>
        </p:txBody>
      </p:sp>
    </p:spTree>
    <p:extLst>
      <p:ext uri="{BB962C8B-B14F-4D97-AF65-F5344CB8AC3E}">
        <p14:creationId xmlns:p14="http://schemas.microsoft.com/office/powerpoint/2010/main" val="4132614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3234F30-4C2E-4B50-BA6A-BC7FD9AFB975}" type="datetimeFigureOut">
              <a:rPr lang="fa-IR" smtClean="0"/>
              <a:t>30/09/1446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A67079E-9797-42BF-86F1-3BF3006DFFFE}" type="slidenum">
              <a:rPr lang="fa-IR" smtClean="0"/>
              <a:t>‹#›</a:t>
            </a:fld>
            <a:endParaRPr lang="fa-IR"/>
          </a:p>
        </p:txBody>
      </p:sp>
    </p:spTree>
    <p:extLst>
      <p:ext uri="{BB962C8B-B14F-4D97-AF65-F5344CB8AC3E}">
        <p14:creationId xmlns:p14="http://schemas.microsoft.com/office/powerpoint/2010/main" val="64451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3234F30-4C2E-4B50-BA6A-BC7FD9AFB975}" type="datetimeFigureOut">
              <a:rPr lang="fa-IR" smtClean="0"/>
              <a:t>30/09/1446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A67079E-9797-42BF-86F1-3BF3006DFFFE}" type="slidenum">
              <a:rPr lang="fa-IR" smtClean="0"/>
              <a:t>‹#›</a:t>
            </a:fld>
            <a:endParaRPr lang="fa-IR"/>
          </a:p>
        </p:txBody>
      </p:sp>
    </p:spTree>
    <p:extLst>
      <p:ext uri="{BB962C8B-B14F-4D97-AF65-F5344CB8AC3E}">
        <p14:creationId xmlns:p14="http://schemas.microsoft.com/office/powerpoint/2010/main" val="1800223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53234F30-4C2E-4B50-BA6A-BC7FD9AFB975}" type="datetimeFigureOut">
              <a:rPr lang="fa-IR" smtClean="0"/>
              <a:t>30/09/1446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A67079E-9797-42BF-86F1-3BF3006DFFFE}" type="slidenum">
              <a:rPr lang="fa-IR" smtClean="0"/>
              <a:t>‹#›</a:t>
            </a:fld>
            <a:endParaRPr lang="fa-IR"/>
          </a:p>
        </p:txBody>
      </p:sp>
    </p:spTree>
    <p:extLst>
      <p:ext uri="{BB962C8B-B14F-4D97-AF65-F5344CB8AC3E}">
        <p14:creationId xmlns:p14="http://schemas.microsoft.com/office/powerpoint/2010/main" val="3698637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234F30-4C2E-4B50-BA6A-BC7FD9AFB975}" type="datetimeFigureOut">
              <a:rPr lang="fa-IR" smtClean="0"/>
              <a:t>30/09/1446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3A67079E-9797-42BF-86F1-3BF3006DFFFE}" type="slidenum">
              <a:rPr lang="fa-IR" smtClean="0"/>
              <a:t>‹#›</a:t>
            </a:fld>
            <a:endParaRPr lang="fa-IR"/>
          </a:p>
        </p:txBody>
      </p:sp>
    </p:spTree>
    <p:extLst>
      <p:ext uri="{BB962C8B-B14F-4D97-AF65-F5344CB8AC3E}">
        <p14:creationId xmlns:p14="http://schemas.microsoft.com/office/powerpoint/2010/main" val="3883492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53234F30-4C2E-4B50-BA6A-BC7FD9AFB975}" type="datetimeFigureOut">
              <a:rPr lang="fa-IR" smtClean="0"/>
              <a:t>30/09/1446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3A67079E-9797-42BF-86F1-3BF3006DFFFE}" type="slidenum">
              <a:rPr lang="fa-IR" smtClean="0"/>
              <a:t>‹#›</a:t>
            </a:fld>
            <a:endParaRPr lang="fa-IR"/>
          </a:p>
        </p:txBody>
      </p:sp>
    </p:spTree>
    <p:extLst>
      <p:ext uri="{BB962C8B-B14F-4D97-AF65-F5344CB8AC3E}">
        <p14:creationId xmlns:p14="http://schemas.microsoft.com/office/powerpoint/2010/main" val="3976192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53234F30-4C2E-4B50-BA6A-BC7FD9AFB975}" type="datetimeFigureOut">
              <a:rPr lang="fa-IR" smtClean="0"/>
              <a:t>30/09/1446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3A67079E-9797-42BF-86F1-3BF3006DFFFE}" type="slidenum">
              <a:rPr lang="fa-IR" smtClean="0"/>
              <a:t>‹#›</a:t>
            </a:fld>
            <a:endParaRPr lang="fa-IR"/>
          </a:p>
        </p:txBody>
      </p:sp>
    </p:spTree>
    <p:extLst>
      <p:ext uri="{BB962C8B-B14F-4D97-AF65-F5344CB8AC3E}">
        <p14:creationId xmlns:p14="http://schemas.microsoft.com/office/powerpoint/2010/main" val="445845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53234F30-4C2E-4B50-BA6A-BC7FD9AFB975}" type="datetimeFigureOut">
              <a:rPr lang="fa-IR" smtClean="0"/>
              <a:t>30/09/1446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3A67079E-9797-42BF-86F1-3BF3006DFFFE}" type="slidenum">
              <a:rPr lang="fa-IR" smtClean="0"/>
              <a:t>‹#›</a:t>
            </a:fld>
            <a:endParaRPr lang="fa-IR"/>
          </a:p>
        </p:txBody>
      </p:sp>
    </p:spTree>
    <p:extLst>
      <p:ext uri="{BB962C8B-B14F-4D97-AF65-F5344CB8AC3E}">
        <p14:creationId xmlns:p14="http://schemas.microsoft.com/office/powerpoint/2010/main" val="800392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234F30-4C2E-4B50-BA6A-BC7FD9AFB975}" type="datetimeFigureOut">
              <a:rPr lang="fa-IR" smtClean="0"/>
              <a:t>30/09/1446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3A67079E-9797-42BF-86F1-3BF3006DFFFE}" type="slidenum">
              <a:rPr lang="fa-IR" smtClean="0"/>
              <a:t>‹#›</a:t>
            </a:fld>
            <a:endParaRPr lang="fa-IR"/>
          </a:p>
        </p:txBody>
      </p:sp>
    </p:spTree>
    <p:extLst>
      <p:ext uri="{BB962C8B-B14F-4D97-AF65-F5344CB8AC3E}">
        <p14:creationId xmlns:p14="http://schemas.microsoft.com/office/powerpoint/2010/main" val="3360581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234F30-4C2E-4B50-BA6A-BC7FD9AFB975}" type="datetimeFigureOut">
              <a:rPr lang="fa-IR" smtClean="0"/>
              <a:t>30/09/1446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3A67079E-9797-42BF-86F1-3BF3006DFFFE}" type="slidenum">
              <a:rPr lang="fa-IR" smtClean="0"/>
              <a:t>‹#›</a:t>
            </a:fld>
            <a:endParaRPr lang="fa-IR"/>
          </a:p>
        </p:txBody>
      </p:sp>
    </p:spTree>
    <p:extLst>
      <p:ext uri="{BB962C8B-B14F-4D97-AF65-F5344CB8AC3E}">
        <p14:creationId xmlns:p14="http://schemas.microsoft.com/office/powerpoint/2010/main" val="650186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234F30-4C2E-4B50-BA6A-BC7FD9AFB975}" type="datetimeFigureOut">
              <a:rPr lang="fa-IR" smtClean="0"/>
              <a:t>30/09/1446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3A67079E-9797-42BF-86F1-3BF3006DFFFE}" type="slidenum">
              <a:rPr lang="fa-IR" smtClean="0"/>
              <a:t>‹#›</a:t>
            </a:fld>
            <a:endParaRPr lang="fa-IR"/>
          </a:p>
        </p:txBody>
      </p:sp>
    </p:spTree>
    <p:extLst>
      <p:ext uri="{BB962C8B-B14F-4D97-AF65-F5344CB8AC3E}">
        <p14:creationId xmlns:p14="http://schemas.microsoft.com/office/powerpoint/2010/main" val="3511318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3234F30-4C2E-4B50-BA6A-BC7FD9AFB975}" type="datetimeFigureOut">
              <a:rPr lang="fa-IR" smtClean="0"/>
              <a:t>30/09/1446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A67079E-9797-42BF-86F1-3BF3006DFFFE}" type="slidenum">
              <a:rPr lang="fa-IR" smtClean="0"/>
              <a:t>‹#›</a:t>
            </a:fld>
            <a:endParaRPr lang="fa-IR"/>
          </a:p>
        </p:txBody>
      </p:sp>
    </p:spTree>
    <p:extLst>
      <p:ext uri="{BB962C8B-B14F-4D97-AF65-F5344CB8AC3E}">
        <p14:creationId xmlns:p14="http://schemas.microsoft.com/office/powerpoint/2010/main" val="3745995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200" smtClean="0">
                <a:solidFill>
                  <a:srgbClr val="FF0000"/>
                </a:solidFill>
                <a:cs typeface="B Nazanin" panose="00000400000000000000" pitchFamily="2" charset="-78"/>
              </a:rPr>
              <a:t>عنوان مقاله: </a:t>
            </a:r>
            <a:r>
              <a:rPr lang="fa-IR" sz="3200" smtClean="0">
                <a:cs typeface="B Nazanin" panose="00000400000000000000" pitchFamily="2" charset="-78"/>
              </a:rPr>
              <a:t>قربانیان نقشه، نگاهی به شعر معاص عرب</a:t>
            </a:r>
            <a:endParaRPr lang="fa-IR" sz="3200">
              <a:cs typeface="B Nazanin" panose="00000400000000000000" pitchFamily="2" charset="-78"/>
            </a:endParaRPr>
          </a:p>
        </p:txBody>
      </p:sp>
      <p:sp>
        <p:nvSpPr>
          <p:cNvPr id="3" name="Subtitle 2"/>
          <p:cNvSpPr>
            <a:spLocks noGrp="1"/>
          </p:cNvSpPr>
          <p:nvPr>
            <p:ph type="subTitle" idx="1"/>
          </p:nvPr>
        </p:nvSpPr>
        <p:spPr/>
        <p:txBody>
          <a:bodyPr>
            <a:normAutofit lnSpcReduction="10000"/>
          </a:bodyPr>
          <a:lstStyle/>
          <a:p>
            <a:r>
              <a:rPr lang="fa-IR" smtClean="0">
                <a:solidFill>
                  <a:srgbClr val="FF0000"/>
                </a:solidFill>
                <a:cs typeface="B Nazanin" panose="00000400000000000000" pitchFamily="2" charset="-78"/>
              </a:rPr>
              <a:t>نوشته: </a:t>
            </a:r>
            <a:r>
              <a:rPr lang="fa-IR" smtClean="0">
                <a:cs typeface="B Nazanin" panose="00000400000000000000" pitchFamily="2" charset="-78"/>
              </a:rPr>
              <a:t>عبدالله العُذَری</a:t>
            </a:r>
          </a:p>
          <a:p>
            <a:r>
              <a:rPr lang="fa-IR" smtClean="0">
                <a:solidFill>
                  <a:srgbClr val="FF0000"/>
                </a:solidFill>
                <a:cs typeface="B Nazanin" panose="00000400000000000000" pitchFamily="2" charset="-78"/>
              </a:rPr>
              <a:t>ترجمه</a:t>
            </a:r>
            <a:r>
              <a:rPr lang="fa-IR" smtClean="0">
                <a:cs typeface="B Nazanin" panose="00000400000000000000" pitchFamily="2" charset="-78"/>
              </a:rPr>
              <a:t>: پروین اسلامی </a:t>
            </a:r>
            <a:r>
              <a:rPr lang="fa-IR" smtClean="0">
                <a:cs typeface="B Nazanin" panose="00000400000000000000" pitchFamily="2" charset="-78"/>
              </a:rPr>
              <a:t>شعار</a:t>
            </a:r>
          </a:p>
          <a:p>
            <a:r>
              <a:rPr lang="fa-IR" smtClean="0">
                <a:solidFill>
                  <a:srgbClr val="FF0000"/>
                </a:solidFill>
                <a:cs typeface="B Nazanin" panose="00000400000000000000" pitchFamily="2" charset="-78"/>
              </a:rPr>
              <a:t>منبع: </a:t>
            </a:r>
            <a:r>
              <a:rPr lang="fa-IR">
                <a:cs typeface="B Nazanin" panose="00000400000000000000" pitchFamily="2" charset="-78"/>
              </a:rPr>
              <a:t>رشد آموزش زبان و ادب فارسی بهار 1370 - </a:t>
            </a:r>
            <a:r>
              <a:rPr lang="fa-IR">
                <a:cs typeface="B Nazanin" panose="00000400000000000000" pitchFamily="2" charset="-78"/>
              </a:rPr>
              <a:t>شماره </a:t>
            </a:r>
            <a:r>
              <a:rPr lang="fa-IR" smtClean="0">
                <a:cs typeface="B Nazanin" panose="00000400000000000000" pitchFamily="2" charset="-78"/>
              </a:rPr>
              <a:t>24</a:t>
            </a:r>
          </a:p>
          <a:p>
            <a:r>
              <a:rPr lang="fa-IR" smtClean="0">
                <a:cs typeface="B Nazanin" panose="00000400000000000000" pitchFamily="2" charset="-78"/>
              </a:rPr>
              <a:t>صص 22-24</a:t>
            </a:r>
            <a:endParaRPr lang="fa-IR">
              <a:cs typeface="B Nazanin" panose="00000400000000000000" pitchFamily="2" charset="-78"/>
            </a:endParaRPr>
          </a:p>
        </p:txBody>
      </p:sp>
    </p:spTree>
    <p:extLst>
      <p:ext uri="{BB962C8B-B14F-4D97-AF65-F5344CB8AC3E}">
        <p14:creationId xmlns:p14="http://schemas.microsoft.com/office/powerpoint/2010/main" val="3815722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چنانکه دیدم العذری اشعار این سه شاعر </a:t>
            </a:r>
            <a:r>
              <a:rPr lang="en-US" smtClean="0">
                <a:cs typeface="B Nazanin" panose="00000400000000000000" pitchFamily="2" charset="-78"/>
              </a:rPr>
              <a:t> </a:t>
            </a:r>
            <a:r>
              <a:rPr lang="fa-IR" smtClean="0">
                <a:cs typeface="B Nazanin" panose="00000400000000000000" pitchFamily="2" charset="-78"/>
              </a:rPr>
              <a:t>(درویش، قاسم، آدونیس) را با شرح حال مختصری از هر یک آورده است. ما نیز در این معرفی برای نمونه یکی دو شعر از این سه شاعر ارجمند را با شرح اندکی از زندگی آنها می آوریم:</a:t>
            </a:r>
            <a:endParaRPr lang="fa-IR">
              <a:cs typeface="B Nazanin" panose="00000400000000000000" pitchFamily="2" charset="-78"/>
            </a:endParaRPr>
          </a:p>
        </p:txBody>
      </p:sp>
    </p:spTree>
    <p:extLst>
      <p:ext uri="{BB962C8B-B14F-4D97-AF65-F5344CB8AC3E}">
        <p14:creationId xmlns:p14="http://schemas.microsoft.com/office/powerpoint/2010/main" val="1133024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محمود درویش</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3756074" y="1825625"/>
            <a:ext cx="7597726" cy="4351338"/>
          </a:xfrm>
        </p:spPr>
        <p:txBody>
          <a:bodyPr/>
          <a:lstStyle/>
          <a:p>
            <a:pPr algn="just"/>
            <a:r>
              <a:rPr lang="fa-IR" smtClean="0">
                <a:cs typeface="B Nazanin" panose="00000400000000000000" pitchFamily="2" charset="-78"/>
              </a:rPr>
              <a:t>در سال 1942 در دهکده ای در فلسطین چشم به جهان گشود. خیلی زود به شعر علاقه مند شد. هنگامی که نوجوان بود در جشن تاسیس اسراییل جدید، شرکت کرد و شعری خواند که باعث دستگیری او گردید. این شعر فریاد دادخواهانه پسر بچه ای عرب به پسر بچه ای یهودی است:</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58169"/>
            <a:ext cx="2924846" cy="2924846"/>
          </a:xfrm>
          <a:prstGeom prst="rect">
            <a:avLst/>
          </a:prstGeom>
        </p:spPr>
      </p:pic>
    </p:spTree>
    <p:extLst>
      <p:ext uri="{BB962C8B-B14F-4D97-AF65-F5344CB8AC3E}">
        <p14:creationId xmlns:p14="http://schemas.microsoft.com/office/powerpoint/2010/main" val="2215046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«تو می توانی در زیر آفتاب هر طور که مایلی بازی کنی و اسباب بازی های خودت را داشته باشی. اما من نمی توانم. تو خانه و کاشانه ای داری، اما من ندارم تو جشن و سروری داری اما من ندارم... چرا نمی توانیم با یکدیگر بازی کنیم»</a:t>
            </a:r>
            <a:endParaRPr lang="fa-IR">
              <a:cs typeface="B Nazanin" panose="00000400000000000000" pitchFamily="2" charset="-78"/>
            </a:endParaRPr>
          </a:p>
        </p:txBody>
      </p:sp>
    </p:spTree>
    <p:extLst>
      <p:ext uri="{BB962C8B-B14F-4D97-AF65-F5344CB8AC3E}">
        <p14:creationId xmlns:p14="http://schemas.microsoft.com/office/powerpoint/2010/main" val="431415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smtClean="0">
                <a:cs typeface="B Nazanin" panose="00000400000000000000" pitchFamily="2" charset="-78"/>
              </a:rPr>
              <a:t>درویش تا سال 1971 در حیفا به عنوان روزنامه نگار کار می کرد در آن سال به بیروت رفت و تا سال 1982 در آنجا ماند. او اکنون در پاریس ویراستار مجله کرمل است. </a:t>
            </a:r>
          </a:p>
          <a:p>
            <a:r>
              <a:rPr lang="fa-IR" smtClean="0">
                <a:cs typeface="B Nazanin" panose="00000400000000000000" pitchFamily="2" charset="-78"/>
              </a:rPr>
              <a:t>محمود درویش ده مجموعه شعر منتشر کرده است. در سال 1969 جایزه تونس </a:t>
            </a:r>
            <a:r>
              <a:rPr lang="en-US" smtClean="0">
                <a:cs typeface="B Nazanin" panose="00000400000000000000" pitchFamily="2" charset="-78"/>
              </a:rPr>
              <a:t>Lotus</a:t>
            </a:r>
            <a:r>
              <a:rPr lang="fa-IR" smtClean="0">
                <a:cs typeface="B Nazanin" panose="00000400000000000000" pitchFamily="2" charset="-78"/>
              </a:rPr>
              <a:t> و در سال 1983 جایزه صلح لنین به او اعطا شد. از اشعار او در این مجموعه است:</a:t>
            </a:r>
            <a:endParaRPr lang="fa-IR">
              <a:cs typeface="B Nazanin" panose="00000400000000000000" pitchFamily="2" charset="-78"/>
            </a:endParaRPr>
          </a:p>
        </p:txBody>
      </p:sp>
    </p:spTree>
    <p:extLst>
      <p:ext uri="{BB962C8B-B14F-4D97-AF65-F5344CB8AC3E}">
        <p14:creationId xmlns:p14="http://schemas.microsoft.com/office/powerpoint/2010/main" val="1215614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زمین بر ما تنگ </a:t>
            </a:r>
            <a:r>
              <a:rPr lang="fa-IR" b="1">
                <a:solidFill>
                  <a:srgbClr val="FF0000"/>
                </a:solidFill>
                <a:cs typeface="B Nazanin" panose="00000400000000000000" pitchFamily="2" charset="-78"/>
              </a:rPr>
              <a:t>گرفته </a:t>
            </a:r>
            <a:r>
              <a:rPr lang="fa-IR" b="1" smtClean="0">
                <a:solidFill>
                  <a:srgbClr val="FF0000"/>
                </a:solidFill>
                <a:cs typeface="B Nazanin" panose="00000400000000000000" pitchFamily="2" charset="-78"/>
              </a:rPr>
              <a:t>است</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marL="0" indent="0">
              <a:buNone/>
            </a:pPr>
            <a:r>
              <a:rPr lang="fa-IR" smtClean="0">
                <a:cs typeface="B Nazanin" panose="00000400000000000000" pitchFamily="2" charset="-78"/>
              </a:rPr>
              <a:t>زمین بر ما تنگ گرفته است و ما را به آخرین گذرگاه می راند. </a:t>
            </a:r>
          </a:p>
          <a:p>
            <a:pPr marL="0" indent="0">
              <a:buNone/>
            </a:pPr>
            <a:r>
              <a:rPr lang="fa-IR" smtClean="0">
                <a:cs typeface="B Nazanin" panose="00000400000000000000" pitchFamily="2" charset="-78"/>
              </a:rPr>
              <a:t>بایستی از اندامهامان چشم بپوشیم تا بتوانیم از این معبر باریک بگذریم. </a:t>
            </a:r>
          </a:p>
          <a:p>
            <a:pPr marL="0" indent="0">
              <a:buNone/>
            </a:pPr>
            <a:r>
              <a:rPr lang="fa-IR" smtClean="0">
                <a:cs typeface="B Nazanin" panose="00000400000000000000" pitchFamily="2" charset="-78"/>
              </a:rPr>
              <a:t>زمین ما را به سخنی می فشارد. </a:t>
            </a:r>
          </a:p>
          <a:p>
            <a:pPr marL="0" indent="0">
              <a:buNone/>
            </a:pPr>
            <a:r>
              <a:rPr lang="fa-IR" smtClean="0">
                <a:cs typeface="B Nazanin" panose="00000400000000000000" pitchFamily="2" charset="-78"/>
              </a:rPr>
              <a:t>ای کاش گندم بودیم تا پس از مرگمان رویشی باشد. </a:t>
            </a:r>
          </a:p>
          <a:p>
            <a:pPr marL="0" indent="0">
              <a:buNone/>
            </a:pPr>
            <a:r>
              <a:rPr lang="fa-IR" smtClean="0">
                <a:cs typeface="B Nazanin" panose="00000400000000000000" pitchFamily="2" charset="-78"/>
              </a:rPr>
              <a:t>ای کاش زمین مادرمان بود و برایمان دل می سوزانید</a:t>
            </a:r>
          </a:p>
          <a:p>
            <a:pPr marL="0" indent="0">
              <a:buNone/>
            </a:pPr>
            <a:r>
              <a:rPr lang="fa-IR" smtClean="0">
                <a:cs typeface="B Nazanin" panose="00000400000000000000" pitchFamily="2" charset="-78"/>
              </a:rPr>
              <a:t>ای کاش نقش هایی بر صخره ها بودیم که رویاهامان با خود داشت</a:t>
            </a:r>
            <a:endParaRPr lang="fa-IR">
              <a:cs typeface="B Nazanin" panose="00000400000000000000" pitchFamily="2" charset="-78"/>
            </a:endParaRPr>
          </a:p>
        </p:txBody>
      </p:sp>
    </p:spTree>
    <p:extLst>
      <p:ext uri="{BB962C8B-B14F-4D97-AF65-F5344CB8AC3E}">
        <p14:creationId xmlns:p14="http://schemas.microsoft.com/office/powerpoint/2010/main" val="2733544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85000" lnSpcReduction="20000"/>
          </a:bodyPr>
          <a:lstStyle/>
          <a:p>
            <a:pPr marL="0" indent="0">
              <a:buNone/>
            </a:pPr>
            <a:r>
              <a:rPr lang="fa-IR" smtClean="0"/>
              <a:t>ای کاش آیینه بودیم</a:t>
            </a:r>
          </a:p>
          <a:p>
            <a:pPr marL="0" indent="0">
              <a:buNone/>
            </a:pPr>
            <a:r>
              <a:rPr lang="fa-IR" smtClean="0"/>
              <a:t>و می توانستیم چهره های آنها را ببینیم</a:t>
            </a:r>
          </a:p>
          <a:p>
            <a:pPr marL="0" indent="0">
              <a:buNone/>
            </a:pPr>
            <a:r>
              <a:rPr lang="fa-IR" smtClean="0"/>
              <a:t>آنها که به دست آخرین مدافع ما کشته خواهد شد. </a:t>
            </a:r>
          </a:p>
          <a:p>
            <a:pPr marL="0" indent="0">
              <a:buNone/>
            </a:pPr>
            <a:r>
              <a:rPr lang="fa-IR" smtClean="0"/>
              <a:t>برجشن کودکان خود گریستیم و دیدیم چهره ی کسانی را که کودکان ما را </a:t>
            </a:r>
          </a:p>
          <a:p>
            <a:pPr marL="0" indent="0">
              <a:buNone/>
            </a:pPr>
            <a:r>
              <a:rPr lang="fa-IR" smtClean="0"/>
              <a:t>از پنجره های این آخرین فضا، به بیرون پرتاب می کنند... </a:t>
            </a:r>
          </a:p>
          <a:p>
            <a:pPr marL="0" indent="0">
              <a:buNone/>
            </a:pPr>
            <a:r>
              <a:rPr lang="fa-IR" smtClean="0"/>
              <a:t>ما نام هامان را با دمه ای سرخرنگ خواهیم نوشت</a:t>
            </a:r>
          </a:p>
          <a:p>
            <a:pPr marL="0" indent="0">
              <a:buNone/>
            </a:pPr>
            <a:r>
              <a:rPr lang="fa-IR" smtClean="0"/>
              <a:t>و سرود را دست از تن جدا می کنیم</a:t>
            </a:r>
          </a:p>
          <a:p>
            <a:pPr marL="0" indent="0">
              <a:buNone/>
            </a:pPr>
            <a:r>
              <a:rPr lang="fa-IR" smtClean="0"/>
              <a:t>تا گوشت تنهامان آن را کامل کند</a:t>
            </a:r>
          </a:p>
          <a:p>
            <a:pPr marL="0" indent="0">
              <a:buNone/>
            </a:pPr>
            <a:r>
              <a:rPr lang="fa-IR" smtClean="0"/>
              <a:t>ما این جا خواهیم مرد. اینجا در این آخرین گذرگاه. </a:t>
            </a:r>
          </a:p>
          <a:p>
            <a:pPr marL="0" indent="0">
              <a:buNone/>
            </a:pPr>
            <a:r>
              <a:rPr lang="fa-IR" smtClean="0"/>
              <a:t>اینجا یا اینجا</a:t>
            </a:r>
          </a:p>
          <a:p>
            <a:pPr marL="0" indent="0">
              <a:buNone/>
            </a:pPr>
            <a:r>
              <a:rPr lang="fa-IR" smtClean="0"/>
              <a:t>خون ما زیتونش را خواهد کاشت. </a:t>
            </a:r>
            <a:endParaRPr lang="fa-IR"/>
          </a:p>
        </p:txBody>
      </p:sp>
    </p:spTree>
    <p:extLst>
      <p:ext uri="{BB962C8B-B14F-4D97-AF65-F5344CB8AC3E}">
        <p14:creationId xmlns:p14="http://schemas.microsoft.com/office/powerpoint/2010/main" val="10421970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سمیح القاسم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4670474" y="1825625"/>
            <a:ext cx="6683326" cy="4351338"/>
          </a:xfrm>
        </p:spPr>
        <p:txBody>
          <a:bodyPr/>
          <a:lstStyle/>
          <a:p>
            <a:pPr algn="just"/>
            <a:r>
              <a:rPr lang="fa-IR" smtClean="0">
                <a:cs typeface="B Nazanin" panose="00000400000000000000" pitchFamily="2" charset="-78"/>
              </a:rPr>
              <a:t>در 1939 در خانواده ای دروزی در اردن متولد شد. او می گوید تنها به وسیله شعر است که </a:t>
            </a:r>
            <a:r>
              <a:rPr lang="fa-IR">
                <a:cs typeface="B Nazanin" panose="00000400000000000000" pitchFamily="2" charset="-78"/>
              </a:rPr>
              <a:t>م</a:t>
            </a:r>
            <a:r>
              <a:rPr lang="fa-IR" smtClean="0">
                <a:cs typeface="B Nazanin" panose="00000400000000000000" pitchFamily="2" charset="-78"/>
              </a:rPr>
              <a:t>ی توانم خود را بشناسانم. در سی سالگی شش مجموعه شعر منتشر کرد. وی تا 1984، 24 کتاب سروده است. در انتشار دو مجله الاتحاد و الجدید بادیگران همکاری می کرد او شعر خود را مرتبا در میان دهکده های عربی جلیله می خواند و نه تنها به عنوان شاعر بلکه به عنوان روزنامه نگار فعال بود. او اکنون به روزنامه نگاری اشتغال دارد. از اشعار او در این مجموعه است: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15591" y="1825625"/>
            <a:ext cx="3854883" cy="3069932"/>
          </a:xfrm>
          <a:prstGeom prst="rect">
            <a:avLst/>
          </a:prstGeom>
        </p:spPr>
      </p:pic>
      <p:sp>
        <p:nvSpPr>
          <p:cNvPr id="5" name="TextBox 4"/>
          <p:cNvSpPr txBox="1"/>
          <p:nvPr/>
        </p:nvSpPr>
        <p:spPr>
          <a:xfrm>
            <a:off x="1694988" y="5136150"/>
            <a:ext cx="1871003" cy="400110"/>
          </a:xfrm>
          <a:prstGeom prst="rect">
            <a:avLst/>
          </a:prstGeom>
          <a:noFill/>
        </p:spPr>
        <p:txBody>
          <a:bodyPr wrap="square" rtlCol="1">
            <a:spAutoFit/>
          </a:bodyPr>
          <a:lstStyle/>
          <a:p>
            <a:pPr algn="ctr"/>
            <a:r>
              <a:rPr lang="fa-IR" sz="2000" b="1">
                <a:solidFill>
                  <a:srgbClr val="FF0000"/>
                </a:solidFill>
                <a:latin typeface="Calibri Light" panose="020F0302020204030204"/>
                <a:ea typeface="+mj-ea"/>
                <a:cs typeface="B Nazanin" panose="00000400000000000000" pitchFamily="2" charset="-78"/>
              </a:rPr>
              <a:t>سمیح القاسم</a:t>
            </a:r>
            <a:endParaRPr lang="fa-IR" sz="1000"/>
          </a:p>
        </p:txBody>
      </p:sp>
    </p:spTree>
    <p:extLst>
      <p:ext uri="{BB962C8B-B14F-4D97-AF65-F5344CB8AC3E}">
        <p14:creationId xmlns:p14="http://schemas.microsoft.com/office/powerpoint/2010/main" val="1480110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فرزندان جنگ</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r>
              <a:rPr lang="fa-IR" smtClean="0">
                <a:cs typeface="B Nazanin" panose="00000400000000000000" pitchFamily="2" charset="-78"/>
              </a:rPr>
              <a:t>در شب عروسیش او را به چنگ بردند</a:t>
            </a:r>
          </a:p>
          <a:p>
            <a:r>
              <a:rPr lang="fa-IR" smtClean="0">
                <a:cs typeface="B Nazanin" panose="00000400000000000000" pitchFamily="2" charset="-78"/>
              </a:rPr>
              <a:t>و پنج سال سخت...گذشت</a:t>
            </a:r>
          </a:p>
          <a:p>
            <a:r>
              <a:rPr lang="fa-IR" smtClean="0">
                <a:cs typeface="B Nazanin" panose="00000400000000000000" pitchFamily="2" charset="-78"/>
              </a:rPr>
              <a:t>روزی که بر روی برانکاری خونین بازگشت </a:t>
            </a:r>
            <a:endParaRPr lang="en-US" smtClean="0">
              <a:cs typeface="B Nazanin" panose="00000400000000000000" pitchFamily="2" charset="-78"/>
            </a:endParaRPr>
          </a:p>
          <a:p>
            <a:r>
              <a:rPr lang="fa-IR" smtClean="0">
                <a:cs typeface="B Nazanin" panose="00000400000000000000" pitchFamily="2" charset="-78"/>
              </a:rPr>
              <a:t>سه فرزندش!</a:t>
            </a:r>
          </a:p>
          <a:p>
            <a:pPr marL="0" indent="0" algn="ctr">
              <a:buNone/>
            </a:pPr>
            <a:r>
              <a:rPr lang="fa-IR" smtClean="0">
                <a:cs typeface="B Nazanin" panose="00000400000000000000" pitchFamily="2" charset="-78"/>
              </a:rPr>
              <a:t>او را در بندر ملاقات کردند</a:t>
            </a:r>
            <a:endParaRPr lang="fa-IR">
              <a:cs typeface="B Nazanin" panose="00000400000000000000" pitchFamily="2" charset="-78"/>
            </a:endParaRPr>
          </a:p>
        </p:txBody>
      </p:sp>
    </p:spTree>
    <p:extLst>
      <p:ext uri="{BB962C8B-B14F-4D97-AF65-F5344CB8AC3E}">
        <p14:creationId xmlns:p14="http://schemas.microsoft.com/office/powerpoint/2010/main" val="5340665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پایان مشاجره با زندانیان</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marL="0" indent="0">
              <a:buNone/>
            </a:pPr>
            <a:r>
              <a:rPr lang="fa-IR" smtClean="0">
                <a:cs typeface="B Nazanin" panose="00000400000000000000" pitchFamily="2" charset="-78"/>
              </a:rPr>
              <a:t>	از روزنه سلول کوچکم می توانم ببینم</a:t>
            </a:r>
          </a:p>
          <a:p>
            <a:pPr marL="0" indent="0">
              <a:buNone/>
            </a:pPr>
            <a:r>
              <a:rPr lang="fa-IR" smtClean="0">
                <a:cs typeface="B Nazanin" panose="00000400000000000000" pitchFamily="2" charset="-78"/>
              </a:rPr>
              <a:t>	درختان را که به من لبخند می زنند</a:t>
            </a:r>
          </a:p>
          <a:p>
            <a:pPr marL="0" indent="0">
              <a:buNone/>
            </a:pPr>
            <a:r>
              <a:rPr lang="fa-IR" smtClean="0">
                <a:cs typeface="B Nazanin" panose="00000400000000000000" pitchFamily="2" charset="-78"/>
              </a:rPr>
              <a:t>	و جاهایی را که همشهریام ازدحام کرده اند </a:t>
            </a:r>
          </a:p>
          <a:p>
            <a:pPr marL="0" indent="0">
              <a:buNone/>
            </a:pPr>
            <a:r>
              <a:rPr lang="fa-IR" smtClean="0">
                <a:cs typeface="B Nazanin" panose="00000400000000000000" pitchFamily="2" charset="-78"/>
              </a:rPr>
              <a:t>	و پنجره هایی را</a:t>
            </a:r>
          </a:p>
          <a:p>
            <a:pPr marL="0" indent="0">
              <a:buNone/>
            </a:pPr>
            <a:r>
              <a:rPr lang="fa-IR" smtClean="0">
                <a:cs typeface="B Nazanin" panose="00000400000000000000" pitchFamily="2" charset="-78"/>
              </a:rPr>
              <a:t>	که برای دعا می کنند و می گریند</a:t>
            </a:r>
          </a:p>
          <a:p>
            <a:pPr marL="0" indent="0">
              <a:buNone/>
            </a:pPr>
            <a:r>
              <a:rPr lang="fa-IR" smtClean="0">
                <a:cs typeface="B Nazanin" panose="00000400000000000000" pitchFamily="2" charset="-78"/>
              </a:rPr>
              <a:t>	از روزن سلول کوجکم، </a:t>
            </a:r>
          </a:p>
          <a:p>
            <a:pPr marL="0" indent="0">
              <a:buNone/>
            </a:pPr>
            <a:r>
              <a:rPr lang="fa-IR" smtClean="0">
                <a:cs typeface="B Nazanin" panose="00000400000000000000" pitchFamily="2" charset="-78"/>
              </a:rPr>
              <a:t>	می توانم سلول بزرگ ترا</a:t>
            </a:r>
          </a:p>
          <a:p>
            <a:pPr marL="0" indent="0" algn="ctr">
              <a:buNone/>
            </a:pPr>
            <a:r>
              <a:rPr lang="fa-IR" smtClean="0">
                <a:cs typeface="B Nazanin" panose="00000400000000000000" pitchFamily="2" charset="-78"/>
              </a:rPr>
              <a:t>ببینم...</a:t>
            </a:r>
            <a:endParaRPr lang="fa-IR">
              <a:cs typeface="B Nazanin" panose="00000400000000000000" pitchFamily="2" charset="-78"/>
            </a:endParaRPr>
          </a:p>
        </p:txBody>
      </p:sp>
    </p:spTree>
    <p:extLst>
      <p:ext uri="{BB962C8B-B14F-4D97-AF65-F5344CB8AC3E}">
        <p14:creationId xmlns:p14="http://schemas.microsoft.com/office/powerpoint/2010/main" val="2584430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آ</a:t>
            </a:r>
            <a:r>
              <a:rPr lang="fa-IR" smtClean="0">
                <a:solidFill>
                  <a:srgbClr val="FF0000"/>
                </a:solidFill>
                <a:cs typeface="B Nazanin" panose="00000400000000000000" pitchFamily="2" charset="-78"/>
              </a:rPr>
              <a:t>دونیس</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4600134" y="1825625"/>
            <a:ext cx="6753665" cy="4351338"/>
          </a:xfrm>
        </p:spPr>
        <p:txBody>
          <a:bodyPr/>
          <a:lstStyle/>
          <a:p>
            <a:pPr algn="just"/>
            <a:r>
              <a:rPr lang="fa-IR" smtClean="0">
                <a:cs typeface="B Nazanin" panose="00000400000000000000" pitchFamily="2" charset="-78"/>
              </a:rPr>
              <a:t>آدونیس (علی احمد سعید) در سال 1930 در یکی از روستاهای سوریه متولد شد. هنگامی که چهارده ساله بود شعری خواند که مورد پسند رییس جمهور واقع شد و بودجه ای در اختیار او گذاشت تا به تحصیلاتش ادامه دهد. </a:t>
            </a:r>
          </a:p>
          <a:p>
            <a:endParaRPr lang="fa-IR"/>
          </a:p>
        </p:txBody>
      </p:sp>
      <p:pic>
        <p:nvPicPr>
          <p:cNvPr id="6" name="Picture 5"/>
          <p:cNvPicPr>
            <a:picLocks noChangeAspect="1"/>
          </p:cNvPicPr>
          <p:nvPr/>
        </p:nvPicPr>
        <p:blipFill>
          <a:blip r:embed="rId2"/>
          <a:stretch>
            <a:fillRect/>
          </a:stretch>
        </p:blipFill>
        <p:spPr>
          <a:xfrm>
            <a:off x="1029212" y="1825625"/>
            <a:ext cx="3373976" cy="3112135"/>
          </a:xfrm>
          <a:prstGeom prst="rect">
            <a:avLst/>
          </a:prstGeom>
        </p:spPr>
      </p:pic>
      <p:sp>
        <p:nvSpPr>
          <p:cNvPr id="7" name="TextBox 6"/>
          <p:cNvSpPr txBox="1"/>
          <p:nvPr/>
        </p:nvSpPr>
        <p:spPr>
          <a:xfrm>
            <a:off x="1688123" y="5275384"/>
            <a:ext cx="1758462"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آدونیس</a:t>
            </a:r>
            <a:endParaRPr lang="fa-IR">
              <a:solidFill>
                <a:srgbClr val="FF0000"/>
              </a:solidFill>
            </a:endParaRPr>
          </a:p>
        </p:txBody>
      </p:sp>
    </p:spTree>
    <p:extLst>
      <p:ext uri="{BB962C8B-B14F-4D97-AF65-F5344CB8AC3E}">
        <p14:creationId xmlns:p14="http://schemas.microsoft.com/office/powerpoint/2010/main" val="1778682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شعر معاصر عرب، به ویژه شعر متعهد آن، راه جهانی شدن  را در آخرین منزل ها، سپری می کند. این بدان جهت است که شاعران امروز راه درست خویش را یافته اند و دانسته اند که اگر از جامه عربیت به درآیند، دچار خودباختگی فرهنگی می شوند و به زودی فرهنگ بی فرهنگی بر آنان چیره خواهد شد. در ان صورت آرمان حقیقی اعراب، که جدا از آرمان انسان های رنج کشیده ی آمریکای لاتین و سایر نقاط محروم جهان نیست، برای همیشه پایمال خواهد شد. </a:t>
            </a:r>
          </a:p>
        </p:txBody>
      </p:sp>
      <p:sp>
        <p:nvSpPr>
          <p:cNvPr id="4" name="Flowchart: Alternate Process 3"/>
          <p:cNvSpPr/>
          <p:nvPr/>
        </p:nvSpPr>
        <p:spPr>
          <a:xfrm>
            <a:off x="838200" y="4404574"/>
            <a:ext cx="4378817" cy="105606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آرمان انسان های رنج کشیده ی آمریکای لاتین</a:t>
            </a:r>
            <a:endParaRPr lang="fa-IR"/>
          </a:p>
        </p:txBody>
      </p:sp>
    </p:spTree>
    <p:extLst>
      <p:ext uri="{BB962C8B-B14F-4D97-AF65-F5344CB8AC3E}">
        <p14:creationId xmlns:p14="http://schemas.microsoft.com/office/powerpoint/2010/main" val="9413384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220308" y="1825625"/>
            <a:ext cx="7133492" cy="4351338"/>
          </a:xfrm>
        </p:spPr>
        <p:txBody>
          <a:bodyPr/>
          <a:lstStyle/>
          <a:p>
            <a:pPr algn="just"/>
            <a:r>
              <a:rPr lang="fa-IR">
                <a:cs typeface="B Nazanin" panose="00000400000000000000" pitchFamily="2" charset="-78"/>
              </a:rPr>
              <a:t>در سال 1973 به خاطر اشعار، نوشته های انتقادی و منتخبات نظم و نثر به او دکترای سنت جوزف اهدا شد. شعر و نقد آدونیس تاثیر گسترده ای در تغییر و تحول شعر عرب داشته است در حقیقت او زبان و ریتم شعری جدیدی آفرید که عمیقا ریشه در شعر کلاسیک دارد. اما وضع و حالت و واکنش های جامعه معاصر عرب را نشان می دهد. آدونیس فرم کلاسیک قطعه را زنده کرد و تغییر شکل دادو نقش آدونیس در شعر عرب به نقش عزرا پاوند و الیوت در شعر انگلیس و آمریکا، شبیه است  </a:t>
            </a:r>
          </a:p>
          <a:p>
            <a:endParaRPr lang="fa-IR"/>
          </a:p>
        </p:txBody>
      </p:sp>
      <p:pic>
        <p:nvPicPr>
          <p:cNvPr id="4" name="Picture 3"/>
          <p:cNvPicPr>
            <a:picLocks noChangeAspect="1"/>
          </p:cNvPicPr>
          <p:nvPr/>
        </p:nvPicPr>
        <p:blipFill>
          <a:blip r:embed="rId2"/>
          <a:stretch>
            <a:fillRect/>
          </a:stretch>
        </p:blipFill>
        <p:spPr>
          <a:xfrm>
            <a:off x="838200" y="1861413"/>
            <a:ext cx="3227363" cy="2139881"/>
          </a:xfrm>
          <a:prstGeom prst="rect">
            <a:avLst/>
          </a:prstGeom>
        </p:spPr>
      </p:pic>
      <p:sp>
        <p:nvSpPr>
          <p:cNvPr id="5" name="TextBox 4"/>
          <p:cNvSpPr txBox="1"/>
          <p:nvPr/>
        </p:nvSpPr>
        <p:spPr>
          <a:xfrm>
            <a:off x="1406769" y="4346917"/>
            <a:ext cx="1828800" cy="461665"/>
          </a:xfrm>
          <a:prstGeom prst="rect">
            <a:avLst/>
          </a:prstGeom>
          <a:noFill/>
        </p:spPr>
        <p:txBody>
          <a:bodyPr wrap="square" rtlCol="1">
            <a:spAutoFit/>
          </a:bodyPr>
          <a:lstStyle/>
          <a:p>
            <a:pPr algn="ctr"/>
            <a:r>
              <a:rPr lang="fa-IR" sz="2400" b="1">
                <a:solidFill>
                  <a:srgbClr val="FF0000"/>
                </a:solidFill>
                <a:cs typeface="B Nazanin" panose="00000400000000000000" pitchFamily="2" charset="-78"/>
              </a:rPr>
              <a:t>ع</a:t>
            </a:r>
            <a:r>
              <a:rPr lang="fa-IR" sz="2400" b="1" smtClean="0">
                <a:solidFill>
                  <a:srgbClr val="FF0000"/>
                </a:solidFill>
                <a:cs typeface="B Nazanin" panose="00000400000000000000" pitchFamily="2" charset="-78"/>
              </a:rPr>
              <a:t>زرا پاوند</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27539439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اشعار زیر از آدونیس در این مجموعه آمده است:</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buNone/>
            </a:pPr>
            <a:r>
              <a:rPr lang="fa-IR" smtClean="0">
                <a:solidFill>
                  <a:srgbClr val="FF0000"/>
                </a:solidFill>
                <a:cs typeface="B Nazanin" panose="00000400000000000000" pitchFamily="2" charset="-78"/>
              </a:rPr>
              <a:t>آیینه دژخیم</a:t>
            </a:r>
          </a:p>
          <a:p>
            <a:pPr marL="0" indent="0">
              <a:buNone/>
            </a:pPr>
            <a:r>
              <a:rPr lang="fa-IR" smtClean="0">
                <a:cs typeface="B Nazanin" panose="00000400000000000000" pitchFamily="2" charset="-78"/>
              </a:rPr>
              <a:t>هان گفتی که شاعری!؟</a:t>
            </a:r>
          </a:p>
          <a:p>
            <a:pPr marL="0" indent="0">
              <a:buNone/>
            </a:pPr>
            <a:r>
              <a:rPr lang="fa-IR" smtClean="0">
                <a:cs typeface="B Nazanin" panose="00000400000000000000" pitchFamily="2" charset="-78"/>
              </a:rPr>
              <a:t>از کجا می آیی که پوست تنت را این گونه لطیف می یابم!</a:t>
            </a:r>
          </a:p>
          <a:p>
            <a:pPr marL="0" indent="0">
              <a:buNone/>
            </a:pPr>
            <a:r>
              <a:rPr lang="fa-IR" smtClean="0">
                <a:cs typeface="B Nazanin" panose="00000400000000000000" pitchFamily="2" charset="-78"/>
              </a:rPr>
              <a:t>جلاد! صدایم را می شنوی؟</a:t>
            </a:r>
          </a:p>
          <a:p>
            <a:pPr marL="0" indent="0">
              <a:buNone/>
            </a:pPr>
            <a:r>
              <a:rPr lang="fa-IR" smtClean="0">
                <a:cs typeface="B Nazanin" panose="00000400000000000000" pitchFamily="2" charset="-78"/>
              </a:rPr>
              <a:t>سرش را به تو می بخشم</a:t>
            </a:r>
          </a:p>
          <a:p>
            <a:pPr marL="0" indent="0">
              <a:buNone/>
            </a:pPr>
            <a:r>
              <a:rPr lang="fa-IR" smtClean="0">
                <a:cs typeface="B Nazanin" panose="00000400000000000000" pitchFamily="2" charset="-78"/>
              </a:rPr>
              <a:t>                               بگیرش</a:t>
            </a:r>
          </a:p>
        </p:txBody>
      </p:sp>
    </p:spTree>
    <p:extLst>
      <p:ext uri="{BB962C8B-B14F-4D97-AF65-F5344CB8AC3E}">
        <p14:creationId xmlns:p14="http://schemas.microsoft.com/office/powerpoint/2010/main" val="19088343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solidFill>
                  <a:srgbClr val="FF0000"/>
                </a:solidFill>
                <a:cs typeface="B Nazanin" panose="00000400000000000000" pitchFamily="2" charset="-78"/>
              </a:rPr>
              <a:t>آیینه </a:t>
            </a:r>
            <a:r>
              <a:rPr lang="fa-IR" smtClean="0">
                <a:solidFill>
                  <a:srgbClr val="FF0000"/>
                </a:solidFill>
                <a:cs typeface="B Nazanin" panose="00000400000000000000" pitchFamily="2" charset="-78"/>
              </a:rPr>
              <a:t>دژخیم</a:t>
            </a:r>
            <a:endParaRPr lang="fa-IR"/>
          </a:p>
        </p:txBody>
      </p:sp>
      <p:sp>
        <p:nvSpPr>
          <p:cNvPr id="3" name="Content Placeholder 2"/>
          <p:cNvSpPr>
            <a:spLocks noGrp="1"/>
          </p:cNvSpPr>
          <p:nvPr>
            <p:ph idx="1"/>
          </p:nvPr>
        </p:nvSpPr>
        <p:spPr/>
        <p:txBody>
          <a:bodyPr/>
          <a:lstStyle/>
          <a:p>
            <a:pPr marL="0" indent="0">
              <a:buNone/>
            </a:pPr>
            <a:r>
              <a:rPr lang="fa-IR">
                <a:cs typeface="B Nazanin" panose="00000400000000000000" pitchFamily="2" charset="-78"/>
              </a:rPr>
              <a:t>اما پوستش را به من ده</a:t>
            </a:r>
          </a:p>
          <a:p>
            <a:pPr marL="0" indent="0">
              <a:buNone/>
            </a:pPr>
            <a:r>
              <a:rPr lang="fa-IR">
                <a:cs typeface="B Nazanin" panose="00000400000000000000" pitchFamily="2" charset="-78"/>
              </a:rPr>
              <a:t>زنهار! خراشی نیاید</a:t>
            </a:r>
          </a:p>
          <a:p>
            <a:pPr marL="0" indent="0">
              <a:buNone/>
            </a:pPr>
            <a:r>
              <a:rPr lang="fa-IR">
                <a:cs typeface="B Nazanin" panose="00000400000000000000" pitchFamily="2" charset="-78"/>
              </a:rPr>
              <a:t>پوستش برایم پر بها است</a:t>
            </a:r>
          </a:p>
          <a:p>
            <a:pPr marL="0" indent="0">
              <a:buNone/>
            </a:pPr>
            <a:r>
              <a:rPr lang="fa-IR">
                <a:cs typeface="B Nazanin" panose="00000400000000000000" pitchFamily="2" charset="-78"/>
              </a:rPr>
              <a:t>شاعر: </a:t>
            </a:r>
          </a:p>
          <a:p>
            <a:pPr marL="0" indent="0">
              <a:buNone/>
            </a:pPr>
            <a:r>
              <a:rPr lang="fa-IR">
                <a:cs typeface="B Nazanin" panose="00000400000000000000" pitchFamily="2" charset="-78"/>
              </a:rPr>
              <a:t>پوست زیر اندازم خواهم  بود</a:t>
            </a:r>
          </a:p>
          <a:p>
            <a:pPr marL="0" indent="0">
              <a:buNone/>
            </a:pPr>
            <a:r>
              <a:rPr lang="fa-IR">
                <a:cs typeface="B Nazanin" panose="00000400000000000000" pitchFamily="2" charset="-78"/>
              </a:rPr>
              <a:t>زیباتر از محمل</a:t>
            </a:r>
          </a:p>
          <a:p>
            <a:pPr marL="0" indent="0">
              <a:buNone/>
            </a:pPr>
            <a:r>
              <a:rPr lang="fa-IR">
                <a:cs typeface="B Nazanin" panose="00000400000000000000" pitchFamily="2" charset="-78"/>
              </a:rPr>
              <a:t>هان گفتی که شاعری! </a:t>
            </a:r>
          </a:p>
          <a:p>
            <a:endParaRPr lang="fa-IR"/>
          </a:p>
        </p:txBody>
      </p:sp>
    </p:spTree>
    <p:extLst>
      <p:ext uri="{BB962C8B-B14F-4D97-AF65-F5344CB8AC3E}">
        <p14:creationId xmlns:p14="http://schemas.microsoft.com/office/powerpoint/2010/main" val="8360953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mtClean="0">
                <a:solidFill>
                  <a:srgbClr val="FF0000"/>
                </a:solidFill>
                <a:cs typeface="B Nazanin" panose="00000400000000000000" pitchFamily="2" charset="-78"/>
              </a:rPr>
              <a:t>آیینه قرن بیستم</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marL="0" indent="0">
              <a:buNone/>
            </a:pPr>
            <a:r>
              <a:rPr lang="fa-IR" smtClean="0">
                <a:cs typeface="B Nazanin" panose="00000400000000000000" pitchFamily="2" charset="-78"/>
              </a:rPr>
              <a:t>تابوت چهره کودک را می پوشاند</a:t>
            </a:r>
          </a:p>
          <a:p>
            <a:pPr marL="0" indent="0">
              <a:buNone/>
            </a:pPr>
            <a:r>
              <a:rPr lang="fa-IR" smtClean="0">
                <a:cs typeface="B Nazanin" panose="00000400000000000000" pitchFamily="2" charset="-78"/>
              </a:rPr>
              <a:t>کتاب</a:t>
            </a:r>
          </a:p>
          <a:p>
            <a:pPr marL="0" indent="0">
              <a:buNone/>
            </a:pPr>
            <a:r>
              <a:rPr lang="fa-IR" smtClean="0">
                <a:cs typeface="B Nazanin" panose="00000400000000000000" pitchFamily="2" charset="-78"/>
              </a:rPr>
              <a:t>بر احشاء کلاغان نوشته می شود</a:t>
            </a:r>
          </a:p>
          <a:p>
            <a:pPr marL="0" indent="0">
              <a:buNone/>
            </a:pPr>
            <a:r>
              <a:rPr lang="fa-IR" smtClean="0">
                <a:cs typeface="B Nazanin" panose="00000400000000000000" pitchFamily="2" charset="-78"/>
              </a:rPr>
              <a:t>دیو و ددی با شاخه گلی نوشته می شود </a:t>
            </a:r>
          </a:p>
          <a:p>
            <a:pPr marL="0" indent="0">
              <a:buNone/>
            </a:pPr>
            <a:r>
              <a:rPr lang="fa-IR" smtClean="0">
                <a:cs typeface="B Nazanin" panose="00000400000000000000" pitchFamily="2" charset="-78"/>
              </a:rPr>
              <a:t>دیو و ددی با شاخه گلی به پیش می آید</a:t>
            </a:r>
          </a:p>
          <a:p>
            <a:pPr marL="0" indent="0">
              <a:buNone/>
            </a:pPr>
            <a:r>
              <a:rPr lang="fa-IR" smtClean="0">
                <a:cs typeface="B Nazanin" panose="00000400000000000000" pitchFamily="2" charset="-78"/>
              </a:rPr>
              <a:t>صخره</a:t>
            </a:r>
          </a:p>
          <a:p>
            <a:pPr marL="0" indent="0">
              <a:buNone/>
            </a:pPr>
            <a:r>
              <a:rPr lang="fa-IR" smtClean="0">
                <a:cs typeface="B Nazanin" panose="00000400000000000000" pitchFamily="2" charset="-78"/>
              </a:rPr>
              <a:t>در ریه های دیوانه ای نفس می زند:</a:t>
            </a:r>
          </a:p>
          <a:p>
            <a:pPr marL="0" indent="0">
              <a:buNone/>
            </a:pPr>
            <a:r>
              <a:rPr lang="fa-IR" smtClean="0">
                <a:cs typeface="B Nazanin" panose="00000400000000000000" pitchFamily="2" charset="-78"/>
              </a:rPr>
              <a:t>خودش است خودش </a:t>
            </a:r>
          </a:p>
          <a:p>
            <a:pPr marL="0" indent="0">
              <a:buNone/>
            </a:pPr>
            <a:r>
              <a:rPr lang="fa-IR" smtClean="0">
                <a:cs typeface="B Nazanin" panose="00000400000000000000" pitchFamily="2" charset="-78"/>
              </a:rPr>
              <a:t>                     قرن بیستم</a:t>
            </a:r>
          </a:p>
          <a:p>
            <a:endParaRPr lang="fa-IR"/>
          </a:p>
        </p:txBody>
      </p:sp>
    </p:spTree>
    <p:extLst>
      <p:ext uri="{BB962C8B-B14F-4D97-AF65-F5344CB8AC3E}">
        <p14:creationId xmlns:p14="http://schemas.microsoft.com/office/powerpoint/2010/main" val="767307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این راه افراد زیادی کوشیده اند تا فریاد ملت عرب را هر چه رساتر، به گوش جهانیان برسانند. عبدالله العذری یکی از این افراد است. او کتب زیادی به زبان انگلیسی درباره شعر معاصر عرب نوشته است و همواره سعی دارد مصر اصیل و متعهد عرب را معرفی کند. یکی از آخرین کتاب هایش </a:t>
            </a:r>
            <a:r>
              <a:rPr lang="en-US" smtClean="0">
                <a:cs typeface="B Nazanin" panose="00000400000000000000" pitchFamily="2" charset="-78"/>
              </a:rPr>
              <a:t>Victims  of a map</a:t>
            </a:r>
            <a:r>
              <a:rPr lang="fa-IR" smtClean="0">
                <a:cs typeface="B Nazanin" panose="00000400000000000000" pitchFamily="2" charset="-78"/>
              </a:rPr>
              <a:t>(ضحایا الخریطه) نام دارد که ما (من و آقای عبدالحسین فرزاد) آن را به عنوان قربانیان نقشه ترجمه کرده ایم که ترجمه آن به زودی چاپ می شود و در اختیار دوستداران شعر مقاومت فلسطین قرار می گیرد از این جا رشته سخن را به العذری می دهیم. او در مقدمه این کتاب می نویسد: </a:t>
            </a:r>
          </a:p>
          <a:p>
            <a:endParaRPr lang="fa-IR"/>
          </a:p>
        </p:txBody>
      </p:sp>
      <p:sp>
        <p:nvSpPr>
          <p:cNvPr id="4" name="Flowchart: Alternate Process 3"/>
          <p:cNvSpPr/>
          <p:nvPr/>
        </p:nvSpPr>
        <p:spPr>
          <a:xfrm>
            <a:off x="1223889" y="4853354"/>
            <a:ext cx="3390314" cy="94253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مصر اصیل و متعهد عرب</a:t>
            </a:r>
            <a:endParaRPr lang="fa-IR"/>
          </a:p>
        </p:txBody>
      </p:sp>
    </p:spTree>
    <p:extLst>
      <p:ext uri="{BB962C8B-B14F-4D97-AF65-F5344CB8AC3E}">
        <p14:creationId xmlns:p14="http://schemas.microsoft.com/office/powerpoint/2010/main" val="43113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روزگار پیش از اسلام تاکنون شعر در زبان عرب، هنری وابسته به توده مردم بوده است در تمام مدت تمدن کلاسیک اعراب در قرون وسطی، سال های طولانی انحطاط عرب و در دهه های  رویارویی با فرهنگ اروپایی در قرن بیستم شعرا هرگز اعتبارشان را در افکار عمومی جهان عرب از دست ندادند. در دوران معاصر، شاعران بیش از رمان نویس ها در فرهنگ عامه تاثیر و نفوذ داشته اند و امروز در کشورهای عربی آثار منظوم بیش از نثرهای ادبی چاپ و منتشر می نمود و خوانندگان آنها بیشتر توده مردم اند. در این میان می توان از محمود درویش، سمیح القاسم و آدونیس که در راس قرار دارند، نام برد. </a:t>
            </a:r>
            <a:endParaRPr lang="fa-IR">
              <a:cs typeface="B Nazanin" panose="00000400000000000000" pitchFamily="2" charset="-78"/>
            </a:endParaRPr>
          </a:p>
        </p:txBody>
      </p:sp>
      <p:sp>
        <p:nvSpPr>
          <p:cNvPr id="4" name="Flowchart: Alternate Process 3"/>
          <p:cNvSpPr/>
          <p:nvPr/>
        </p:nvSpPr>
        <p:spPr>
          <a:xfrm>
            <a:off x="1406769" y="4698609"/>
            <a:ext cx="3516923" cy="94253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000" b="1" smtClean="0">
                <a:solidFill>
                  <a:schemeClr val="tx1"/>
                </a:solidFill>
                <a:cs typeface="B Nazanin" panose="00000400000000000000" pitchFamily="2" charset="-78"/>
              </a:rPr>
              <a:t>سال های طولانی انحطاط عرب</a:t>
            </a:r>
            <a:endParaRPr lang="fa-IR" sz="2000" b="1">
              <a:solidFill>
                <a:schemeClr val="tx1"/>
              </a:solidFill>
            </a:endParaRPr>
          </a:p>
        </p:txBody>
      </p:sp>
    </p:spTree>
    <p:extLst>
      <p:ext uri="{BB962C8B-B14F-4D97-AF65-F5344CB8AC3E}">
        <p14:creationId xmlns:p14="http://schemas.microsoft.com/office/powerpoint/2010/main" val="4151525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pic>
        <p:nvPicPr>
          <p:cNvPr id="4" name="Content Placeholder 3"/>
          <p:cNvPicPr>
            <a:picLocks noGrp="1" noChangeAspect="1"/>
          </p:cNvPicPr>
          <p:nvPr>
            <p:ph idx="1"/>
          </p:nvPr>
        </p:nvPicPr>
        <p:blipFill>
          <a:blip r:embed="rId2"/>
          <a:stretch>
            <a:fillRect/>
          </a:stretch>
        </p:blipFill>
        <p:spPr>
          <a:xfrm>
            <a:off x="838200" y="2297344"/>
            <a:ext cx="2807164" cy="2602349"/>
          </a:xfrm>
          <a:prstGeom prst="rect">
            <a:avLst/>
          </a:prstGeom>
        </p:spPr>
      </p:pic>
      <p:sp>
        <p:nvSpPr>
          <p:cNvPr id="5" name="TextBox 4"/>
          <p:cNvSpPr txBox="1"/>
          <p:nvPr/>
        </p:nvSpPr>
        <p:spPr>
          <a:xfrm>
            <a:off x="1139483" y="5317588"/>
            <a:ext cx="1885071" cy="461665"/>
          </a:xfrm>
          <a:prstGeom prst="rect">
            <a:avLst/>
          </a:prstGeom>
          <a:noFill/>
        </p:spPr>
        <p:txBody>
          <a:bodyPr wrap="square" rtlCol="1">
            <a:spAutoFit/>
          </a:bodyPr>
          <a:lstStyle/>
          <a:p>
            <a:pPr algn="ctr"/>
            <a:r>
              <a:rPr lang="fa-IR" sz="2400" smtClean="0">
                <a:solidFill>
                  <a:srgbClr val="FF0000"/>
                </a:solidFill>
                <a:cs typeface="B Nazanin" panose="00000400000000000000" pitchFamily="2" charset="-78"/>
              </a:rPr>
              <a:t>محمود درویش</a:t>
            </a:r>
            <a:endParaRPr lang="fa-IR" sz="2400">
              <a:solidFill>
                <a:srgbClr val="FF0000"/>
              </a:solidFill>
              <a:cs typeface="B Nazanin" panose="00000400000000000000" pitchFamily="2" charset="-78"/>
            </a:endParaRPr>
          </a:p>
        </p:txBody>
      </p:sp>
      <p:pic>
        <p:nvPicPr>
          <p:cNvPr id="6" name="Picture 5"/>
          <p:cNvPicPr>
            <a:picLocks noChangeAspect="1"/>
          </p:cNvPicPr>
          <p:nvPr/>
        </p:nvPicPr>
        <p:blipFill>
          <a:blip r:embed="rId3"/>
          <a:stretch>
            <a:fillRect/>
          </a:stretch>
        </p:blipFill>
        <p:spPr>
          <a:xfrm>
            <a:off x="4548553" y="2350743"/>
            <a:ext cx="2724444" cy="2495550"/>
          </a:xfrm>
          <a:prstGeom prst="rect">
            <a:avLst/>
          </a:prstGeom>
        </p:spPr>
      </p:pic>
      <p:sp>
        <p:nvSpPr>
          <p:cNvPr id="7" name="TextBox 6"/>
          <p:cNvSpPr txBox="1"/>
          <p:nvPr/>
        </p:nvSpPr>
        <p:spPr>
          <a:xfrm>
            <a:off x="5214424" y="5409921"/>
            <a:ext cx="1392701"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سمیح القاسم</a:t>
            </a:r>
            <a:endParaRPr lang="fa-IR" sz="2000" b="1">
              <a:solidFill>
                <a:srgbClr val="FF0000"/>
              </a:solidFill>
              <a:cs typeface="B Nazanin" panose="00000400000000000000" pitchFamily="2" charset="-78"/>
            </a:endParaRPr>
          </a:p>
        </p:txBody>
      </p:sp>
      <p:pic>
        <p:nvPicPr>
          <p:cNvPr id="8" name="Picture 7"/>
          <p:cNvPicPr>
            <a:picLocks noChangeAspect="1"/>
          </p:cNvPicPr>
          <p:nvPr/>
        </p:nvPicPr>
        <p:blipFill>
          <a:blip r:embed="rId4"/>
          <a:stretch>
            <a:fillRect/>
          </a:stretch>
        </p:blipFill>
        <p:spPr>
          <a:xfrm>
            <a:off x="8032066" y="2350743"/>
            <a:ext cx="2560906" cy="2495550"/>
          </a:xfrm>
          <a:prstGeom prst="rect">
            <a:avLst/>
          </a:prstGeom>
        </p:spPr>
      </p:pic>
      <p:sp>
        <p:nvSpPr>
          <p:cNvPr id="9" name="TextBox 8"/>
          <p:cNvSpPr txBox="1"/>
          <p:nvPr/>
        </p:nvSpPr>
        <p:spPr>
          <a:xfrm>
            <a:off x="8637563" y="5379143"/>
            <a:ext cx="1589650"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آدونیس</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2267712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516922" y="1825625"/>
            <a:ext cx="7836877" cy="4351338"/>
          </a:xfrm>
        </p:spPr>
        <p:txBody>
          <a:bodyPr/>
          <a:lstStyle/>
          <a:p>
            <a:pPr algn="just"/>
            <a:r>
              <a:rPr lang="fa-IR" smtClean="0">
                <a:cs typeface="B Nazanin" panose="00000400000000000000" pitchFamily="2" charset="-78"/>
              </a:rPr>
              <a:t>بی تردید نام ایمان در ردیف معروف ترین، پرکار ترین و مبتکر ترین شاعران معاصر عرب قرار خواهد گرفت. کتاب حاضر در برگیرنده پانزده شعر از هر یک از این شاعران است. اشعار عربی در صفحات سمت چپ و ترجمه انگلیسی آن در صفحات سمت راست آمده و همه این اشعار جدیدا برای این کتاب ترجمه شده است. سیزده شعر اول  محمود درویش در نوامبر 1983، در حالی که رزمندگان سازمان آزادی بخش فلسطین  برای ترک لبنان آماده می شدند، سروده شده و نخست بار به صورت کتابی به زبان عربی چاپ شده است، آخرین شعر این مجموعه، بیابان از آدونیس نیز نخست بار به زبان عربی اینجا آمده 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80370"/>
            <a:ext cx="2566182" cy="2495550"/>
          </a:xfrm>
          <a:prstGeom prst="rect">
            <a:avLst/>
          </a:prstGeom>
        </p:spPr>
      </p:pic>
      <p:sp>
        <p:nvSpPr>
          <p:cNvPr id="5" name="TextBox 4"/>
          <p:cNvSpPr txBox="1"/>
          <p:nvPr/>
        </p:nvSpPr>
        <p:spPr>
          <a:xfrm>
            <a:off x="1227992" y="4765602"/>
            <a:ext cx="1786597"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محمود درویش</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557324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اشعار هر یک از شاعران یاد شده، همراه با شرح حال مختصری از آنها در این کتاب، ذکر می شود. از اطلاعاتی که در اینجا آمده و نیز از خود اشعار که رساتر از هر واقعیت دیگر از زندگی شاعر سخن می گویند. روشن خواهد شد که چگونه اکثر این آثار نه تنها سرنوشت اعراب فلسطینی ها، بلکه تنها سرنوشت بشریتی  را که در دام تراژدی معاصر گرفته آمده، بیان می کند. </a:t>
            </a:r>
            <a:endParaRPr lang="fa-IR">
              <a:cs typeface="B Nazanin" panose="00000400000000000000" pitchFamily="2" charset="-78"/>
            </a:endParaRPr>
          </a:p>
        </p:txBody>
      </p:sp>
      <p:sp>
        <p:nvSpPr>
          <p:cNvPr id="4" name="Flowchart: Alternate Process 3"/>
          <p:cNvSpPr/>
          <p:nvPr/>
        </p:nvSpPr>
        <p:spPr>
          <a:xfrm>
            <a:off x="838200" y="4001294"/>
            <a:ext cx="2717442" cy="96591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دام تراژدی معاصر</a:t>
            </a:r>
            <a:endParaRPr lang="fa-IR"/>
          </a:p>
        </p:txBody>
      </p:sp>
    </p:spTree>
    <p:extLst>
      <p:ext uri="{BB962C8B-B14F-4D97-AF65-F5344CB8AC3E}">
        <p14:creationId xmlns:p14="http://schemas.microsoft.com/office/powerpoint/2010/main" val="1366651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شعر معاصر عرب در مقابل آشفتگی ها و نابسامانی های دنیای عرب قد بر افراشته است، چنان که تنها طرف سال های پس از جنگ جهانی دوم پنج جنگ اعراب و اسراییل، جنگ های داخلی یمن و لبنان قربانی شدن های مکرر مردم فلسطین و زد و خورد های نظامی در بیش از شش کشور را به خود دیده است. با همه این احوال مردم عرب به شعرا چشم دارند تا اتهامات خود را از آبان آنان بشنوند. گویای این مطلب شعر مقاومت محمود درویش و سمیح القاسم است که هنر شاعری آنان باعث بروز تراژدی محلی در سطح جهانی شده است. </a:t>
            </a:r>
            <a:endParaRPr lang="fa-IR">
              <a:cs typeface="B Nazanin" panose="00000400000000000000" pitchFamily="2" charset="-78"/>
            </a:endParaRPr>
          </a:p>
        </p:txBody>
      </p:sp>
      <p:sp>
        <p:nvSpPr>
          <p:cNvPr id="4" name="Flowchart: Alternate Process 3"/>
          <p:cNvSpPr/>
          <p:nvPr/>
        </p:nvSpPr>
        <p:spPr>
          <a:xfrm>
            <a:off x="838200" y="4543865"/>
            <a:ext cx="3376246" cy="101287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آشفتگی ها و نابسامانی های دنیای عرب</a:t>
            </a:r>
            <a:endParaRPr lang="fa-IR"/>
          </a:p>
        </p:txBody>
      </p:sp>
    </p:spTree>
    <p:extLst>
      <p:ext uri="{BB962C8B-B14F-4D97-AF65-F5344CB8AC3E}">
        <p14:creationId xmlns:p14="http://schemas.microsoft.com/office/powerpoint/2010/main" val="4068731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069724" y="1825625"/>
            <a:ext cx="7284076" cy="4351338"/>
          </a:xfrm>
        </p:spPr>
        <p:txBody>
          <a:bodyPr/>
          <a:lstStyle/>
          <a:p>
            <a:pPr algn="just"/>
            <a:r>
              <a:rPr lang="fa-IR" smtClean="0">
                <a:cs typeface="B Nazanin" panose="00000400000000000000" pitchFamily="2" charset="-78"/>
              </a:rPr>
              <a:t>تکامل شعر عرب نیز در اثر تغییرات عمیق پس از جنگ جهانی دوم ظاهر شد انتشار دو شعر نمونه از شاعران عراق در سال 1947 مفهوم واقعی شعر مدرن عرب را نبیاد و در سال 1957 شاعر لبنانی، یوسف الخال و آدونیس مجله شعر را به راه انداختند که آغاز گر فصل تازه بود و از هم پاشیدن سبک کلاسیک در شعر عرب و پیدایش شعر نو را در پی داشت. نقش آدونیس در این تحول ادبی عمده است...»</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128493" cy="2419350"/>
          </a:xfrm>
          <a:prstGeom prst="rect">
            <a:avLst/>
          </a:prstGeom>
        </p:spPr>
      </p:pic>
      <p:sp>
        <p:nvSpPr>
          <p:cNvPr id="5" name="TextBox 4"/>
          <p:cNvSpPr txBox="1"/>
          <p:nvPr/>
        </p:nvSpPr>
        <p:spPr>
          <a:xfrm>
            <a:off x="1481012" y="4487594"/>
            <a:ext cx="1842867"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یوسف الخال</a:t>
            </a:r>
            <a:endParaRPr lang="fa-IR">
              <a:solidFill>
                <a:srgbClr val="FF0000"/>
              </a:solidFill>
            </a:endParaRPr>
          </a:p>
        </p:txBody>
      </p:sp>
    </p:spTree>
    <p:extLst>
      <p:ext uri="{BB962C8B-B14F-4D97-AF65-F5344CB8AC3E}">
        <p14:creationId xmlns:p14="http://schemas.microsoft.com/office/powerpoint/2010/main" val="39209117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1621</Words>
  <Application>Microsoft Office PowerPoint</Application>
  <PresentationFormat>Widescreen</PresentationFormat>
  <Paragraphs>94</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B Nazanin</vt:lpstr>
      <vt:lpstr>Calibri</vt:lpstr>
      <vt:lpstr>Calibri Light</vt:lpstr>
      <vt:lpstr>Times New Roman</vt:lpstr>
      <vt:lpstr>Office Theme</vt:lpstr>
      <vt:lpstr>عنوان مقاله: قربانیان نقشه، نگاهی به شعر معاص عرب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محمود درویش</vt:lpstr>
      <vt:lpstr>PowerPoint Presentation</vt:lpstr>
      <vt:lpstr>PowerPoint Presentation</vt:lpstr>
      <vt:lpstr>زمین بر ما تنگ گرفته است</vt:lpstr>
      <vt:lpstr>PowerPoint Presentation</vt:lpstr>
      <vt:lpstr>سمیح القاسم</vt:lpstr>
      <vt:lpstr>فرزندان جنگ</vt:lpstr>
      <vt:lpstr>پایان مشاجره با زندانیان</vt:lpstr>
      <vt:lpstr>آدونیس</vt:lpstr>
      <vt:lpstr>PowerPoint Presentation</vt:lpstr>
      <vt:lpstr>اشعار زیر از آدونیس در این مجموعه آمده است:</vt:lpstr>
      <vt:lpstr>آیینه دژخیم</vt:lpstr>
      <vt:lpstr>آیینه قرن بیستم</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قربانیان نقشه، نگاهی به شعر معاص عرب</dc:title>
  <dc:creator>MaZz!i</dc:creator>
  <cp:lastModifiedBy>MaZz!i</cp:lastModifiedBy>
  <cp:revision>16</cp:revision>
  <cp:lastPrinted>2025-03-29T19:13:52Z</cp:lastPrinted>
  <dcterms:created xsi:type="dcterms:W3CDTF">2025-03-29T12:57:03Z</dcterms:created>
  <dcterms:modified xsi:type="dcterms:W3CDTF">2025-03-29T19:14:14Z</dcterms:modified>
</cp:coreProperties>
</file>