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328" r:id="rId4"/>
    <p:sldId id="258" r:id="rId5"/>
    <p:sldId id="329" r:id="rId6"/>
    <p:sldId id="259" r:id="rId7"/>
    <p:sldId id="330" r:id="rId8"/>
    <p:sldId id="260" r:id="rId9"/>
    <p:sldId id="261" r:id="rId10"/>
    <p:sldId id="332" r:id="rId11"/>
    <p:sldId id="331" r:id="rId12"/>
    <p:sldId id="264" r:id="rId13"/>
    <p:sldId id="262" r:id="rId14"/>
    <p:sldId id="265" r:id="rId15"/>
    <p:sldId id="263" r:id="rId16"/>
    <p:sldId id="333" r:id="rId17"/>
    <p:sldId id="266" r:id="rId18"/>
    <p:sldId id="267" r:id="rId19"/>
    <p:sldId id="268" r:id="rId20"/>
    <p:sldId id="334" r:id="rId21"/>
    <p:sldId id="269" r:id="rId22"/>
    <p:sldId id="270" r:id="rId23"/>
    <p:sldId id="271" r:id="rId24"/>
    <p:sldId id="272" r:id="rId25"/>
    <p:sldId id="273" r:id="rId26"/>
    <p:sldId id="335" r:id="rId27"/>
    <p:sldId id="274" r:id="rId28"/>
    <p:sldId id="275" r:id="rId29"/>
    <p:sldId id="336" r:id="rId30"/>
    <p:sldId id="276" r:id="rId31"/>
    <p:sldId id="277" r:id="rId32"/>
    <p:sldId id="278"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337" r:id="rId46"/>
    <p:sldId id="291" r:id="rId47"/>
    <p:sldId id="292" r:id="rId48"/>
    <p:sldId id="293" r:id="rId49"/>
    <p:sldId id="294" r:id="rId50"/>
    <p:sldId id="295" r:id="rId51"/>
    <p:sldId id="296" r:id="rId52"/>
    <p:sldId id="297" r:id="rId53"/>
    <p:sldId id="338" r:id="rId54"/>
    <p:sldId id="298" r:id="rId55"/>
    <p:sldId id="339" r:id="rId56"/>
    <p:sldId id="299" r:id="rId57"/>
    <p:sldId id="340" r:id="rId58"/>
    <p:sldId id="300" r:id="rId59"/>
    <p:sldId id="301" r:id="rId60"/>
    <p:sldId id="302" r:id="rId61"/>
    <p:sldId id="303" r:id="rId62"/>
    <p:sldId id="304" r:id="rId63"/>
    <p:sldId id="305" r:id="rId64"/>
    <p:sldId id="306" r:id="rId65"/>
    <p:sldId id="307" r:id="rId66"/>
    <p:sldId id="308" r:id="rId67"/>
    <p:sldId id="309" r:id="rId68"/>
    <p:sldId id="343" r:id="rId69"/>
    <p:sldId id="310" r:id="rId70"/>
    <p:sldId id="311" r:id="rId71"/>
    <p:sldId id="342" r:id="rId72"/>
    <p:sldId id="312" r:id="rId73"/>
    <p:sldId id="313" r:id="rId74"/>
    <p:sldId id="314" r:id="rId75"/>
    <p:sldId id="315" r:id="rId76"/>
    <p:sldId id="316" r:id="rId77"/>
    <p:sldId id="341" r:id="rId78"/>
    <p:sldId id="317" r:id="rId79"/>
    <p:sldId id="318" r:id="rId80"/>
    <p:sldId id="319" r:id="rId81"/>
    <p:sldId id="320" r:id="rId82"/>
    <p:sldId id="321" r:id="rId83"/>
    <p:sldId id="322" r:id="rId84"/>
    <p:sldId id="323" r:id="rId85"/>
    <p:sldId id="324" r:id="rId86"/>
    <p:sldId id="325" r:id="rId87"/>
    <p:sldId id="326" r:id="rId88"/>
    <p:sldId id="327" r:id="rId89"/>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5449" autoAdjust="0"/>
    <p:restoredTop sz="86355" autoAdjust="0"/>
  </p:normalViewPr>
  <p:slideViewPr>
    <p:cSldViewPr snapToGrid="0">
      <p:cViewPr varScale="1">
        <p:scale>
          <a:sx n="52" d="100"/>
          <a:sy n="52" d="100"/>
        </p:scale>
        <p:origin x="90" y="342"/>
      </p:cViewPr>
      <p:guideLst/>
    </p:cSldViewPr>
  </p:slideViewPr>
  <p:outlineViewPr>
    <p:cViewPr>
      <p:scale>
        <a:sx n="33" d="100"/>
        <a:sy n="33" d="100"/>
      </p:scale>
      <p:origin x="0" y="-9347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A0944A89-3E79-4D7C-9521-44AC721CB1B9}" type="datetimeFigureOut">
              <a:rPr lang="fa-IR" smtClean="0"/>
              <a:t>11/09/1446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2810100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0944A89-3E79-4D7C-9521-44AC721CB1B9}" type="datetimeFigureOut">
              <a:rPr lang="fa-IR" smtClean="0"/>
              <a:t>11/09/1446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2438097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0944A89-3E79-4D7C-9521-44AC721CB1B9}" type="datetimeFigureOut">
              <a:rPr lang="fa-IR" smtClean="0"/>
              <a:t>11/09/1446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2597359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0944A89-3E79-4D7C-9521-44AC721CB1B9}" type="datetimeFigureOut">
              <a:rPr lang="fa-IR" smtClean="0"/>
              <a:t>11/09/1446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783137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944A89-3E79-4D7C-9521-44AC721CB1B9}" type="datetimeFigureOut">
              <a:rPr lang="fa-IR" smtClean="0"/>
              <a:t>11/09/1446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556818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A0944A89-3E79-4D7C-9521-44AC721CB1B9}" type="datetimeFigureOut">
              <a:rPr lang="fa-IR" smtClean="0"/>
              <a:t>11/09/1446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1312065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A0944A89-3E79-4D7C-9521-44AC721CB1B9}" type="datetimeFigureOut">
              <a:rPr lang="fa-IR" smtClean="0"/>
              <a:t>11/09/1446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999252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A0944A89-3E79-4D7C-9521-44AC721CB1B9}" type="datetimeFigureOut">
              <a:rPr lang="fa-IR" smtClean="0"/>
              <a:t>11/09/1446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2080156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944A89-3E79-4D7C-9521-44AC721CB1B9}" type="datetimeFigureOut">
              <a:rPr lang="fa-IR" smtClean="0"/>
              <a:t>11/09/1446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770656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44A89-3E79-4D7C-9521-44AC721CB1B9}" type="datetimeFigureOut">
              <a:rPr lang="fa-IR" smtClean="0"/>
              <a:t>11/09/1446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3389949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944A89-3E79-4D7C-9521-44AC721CB1B9}" type="datetimeFigureOut">
              <a:rPr lang="fa-IR" smtClean="0"/>
              <a:t>11/09/1446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1FBAFB0-8D21-43DB-A948-014A04E68500}" type="slidenum">
              <a:rPr lang="fa-IR" smtClean="0"/>
              <a:t>‹#›</a:t>
            </a:fld>
            <a:endParaRPr lang="fa-IR"/>
          </a:p>
        </p:txBody>
      </p:sp>
    </p:spTree>
    <p:extLst>
      <p:ext uri="{BB962C8B-B14F-4D97-AF65-F5344CB8AC3E}">
        <p14:creationId xmlns:p14="http://schemas.microsoft.com/office/powerpoint/2010/main" val="1915325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0944A89-3E79-4D7C-9521-44AC721CB1B9}" type="datetimeFigureOut">
              <a:rPr lang="fa-IR" smtClean="0"/>
              <a:t>11/09/1446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1FBAFB0-8D21-43DB-A948-014A04E68500}" type="slidenum">
              <a:rPr lang="fa-IR" smtClean="0"/>
              <a:t>‹#›</a:t>
            </a:fld>
            <a:endParaRPr lang="fa-IR"/>
          </a:p>
        </p:txBody>
      </p:sp>
    </p:spTree>
    <p:extLst>
      <p:ext uri="{BB962C8B-B14F-4D97-AF65-F5344CB8AC3E}">
        <p14:creationId xmlns:p14="http://schemas.microsoft.com/office/powerpoint/2010/main" val="1167991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b="1" smtClean="0">
                <a:solidFill>
                  <a:srgbClr val="FF0000"/>
                </a:solidFill>
                <a:cs typeface="B Nazanin" panose="00000400000000000000" pitchFamily="2" charset="-78"/>
              </a:rPr>
              <a:t>عنوان مقاله</a:t>
            </a:r>
            <a:r>
              <a:rPr lang="fa-IR" sz="3200" b="1" smtClean="0">
                <a:cs typeface="B Nazanin" panose="00000400000000000000" pitchFamily="2" charset="-78"/>
              </a:rPr>
              <a:t>: </a:t>
            </a:r>
            <a:r>
              <a:rPr lang="ar-SA" sz="3200" b="1" smtClean="0">
                <a:cs typeface="B Nazanin" panose="00000400000000000000" pitchFamily="2" charset="-78"/>
              </a:rPr>
              <a:t>معضلات </a:t>
            </a:r>
            <a:r>
              <a:rPr lang="ar-SA" sz="3200" b="1">
                <a:cs typeface="B Nazanin" panose="00000400000000000000" pitchFamily="2" charset="-78"/>
              </a:rPr>
              <a:t>فدرالیسم در عراق</a:t>
            </a:r>
            <a:r>
              <a:rPr lang="ar-SA" sz="3200">
                <a:cs typeface="B Nazanin" panose="00000400000000000000" pitchFamily="2" charset="-78"/>
              </a:rPr>
              <a:t> </a:t>
            </a:r>
            <a:endParaRPr lang="fa-IR" sz="3200">
              <a:cs typeface="B Nazanin" panose="00000400000000000000" pitchFamily="2" charset="-78"/>
            </a:endParaRPr>
          </a:p>
        </p:txBody>
      </p:sp>
      <p:sp>
        <p:nvSpPr>
          <p:cNvPr id="3" name="Subtitle 2"/>
          <p:cNvSpPr>
            <a:spLocks noGrp="1"/>
          </p:cNvSpPr>
          <p:nvPr>
            <p:ph type="subTitle" idx="1"/>
          </p:nvPr>
        </p:nvSpPr>
        <p:spPr/>
        <p:txBody>
          <a:bodyPr>
            <a:normAutofit lnSpcReduction="10000"/>
          </a:bodyPr>
          <a:lstStyle/>
          <a:p>
            <a:r>
              <a:rPr lang="fa-IR" smtClean="0">
                <a:solidFill>
                  <a:srgbClr val="FF0000"/>
                </a:solidFill>
                <a:cs typeface="B Nazanin" panose="00000400000000000000" pitchFamily="2" charset="-78"/>
              </a:rPr>
              <a:t>نویسنده: </a:t>
            </a:r>
            <a:r>
              <a:rPr lang="ar-SA" smtClean="0">
                <a:cs typeface="B Nazanin" panose="00000400000000000000" pitchFamily="2" charset="-78"/>
              </a:rPr>
              <a:t>احمد </a:t>
            </a:r>
            <a:r>
              <a:rPr lang="ar-SA">
                <a:cs typeface="B Nazanin" panose="00000400000000000000" pitchFamily="2" charset="-78"/>
              </a:rPr>
              <a:t>ساعی</a:t>
            </a:r>
            <a:r>
              <a:rPr lang="en-US">
                <a:cs typeface="B Nazanin" panose="00000400000000000000" pitchFamily="2" charset="-78"/>
              </a:rPr>
              <a:t> - </a:t>
            </a:r>
            <a:r>
              <a:rPr lang="ar-SA">
                <a:cs typeface="B Nazanin" panose="00000400000000000000" pitchFamily="2" charset="-78"/>
              </a:rPr>
              <a:t>جهانبخش مرادی</a:t>
            </a:r>
            <a:endParaRPr lang="fa-IR" smtClean="0">
              <a:cs typeface="B Nazanin" panose="00000400000000000000" pitchFamily="2" charset="-78"/>
            </a:endParaRPr>
          </a:p>
          <a:p>
            <a:r>
              <a:rPr lang="fa-IR" smtClean="0">
                <a:solidFill>
                  <a:srgbClr val="FF0000"/>
                </a:solidFill>
                <a:cs typeface="B Nazanin" panose="00000400000000000000" pitchFamily="2" charset="-78"/>
              </a:rPr>
              <a:t>منبع: </a:t>
            </a:r>
            <a:r>
              <a:rPr lang="ar-SA" smtClean="0">
                <a:cs typeface="B Nazanin" panose="00000400000000000000" pitchFamily="2" charset="-78"/>
              </a:rPr>
              <a:t>فصلنامه </a:t>
            </a:r>
            <a:r>
              <a:rPr lang="ar-SA">
                <a:cs typeface="B Nazanin" panose="00000400000000000000" pitchFamily="2" charset="-78"/>
              </a:rPr>
              <a:t>تحقیقات سیاسی و بین المللی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دانشگاه آزاد اسلامی واحد شهرضا</a:t>
            </a:r>
            <a:endParaRPr lang="en-US">
              <a:cs typeface="B Nazanin" panose="00000400000000000000" pitchFamily="2" charset="-78"/>
            </a:endParaRPr>
          </a:p>
          <a:p>
            <a:r>
              <a:rPr lang="ar-SA">
                <a:cs typeface="B Nazanin" panose="00000400000000000000" pitchFamily="2" charset="-78"/>
              </a:rPr>
              <a:t> شماره هفتم</a:t>
            </a:r>
            <a:r>
              <a:rPr lang="en-US">
                <a:cs typeface="B Nazanin" panose="00000400000000000000" pitchFamily="2" charset="-78"/>
              </a:rPr>
              <a:t> - </a:t>
            </a:r>
            <a:r>
              <a:rPr lang="ar-SA">
                <a:cs typeface="B Nazanin" panose="00000400000000000000" pitchFamily="2" charset="-78"/>
              </a:rPr>
              <a:t>تابستان ۱۳۹۰</a:t>
            </a:r>
            <a:r>
              <a:rPr lang="en-US">
                <a:cs typeface="B Nazanin" panose="00000400000000000000" pitchFamily="2" charset="-78"/>
              </a:rPr>
              <a:t> / </a:t>
            </a:r>
            <a:r>
              <a:rPr lang="ar-SA">
                <a:cs typeface="B Nazanin" panose="00000400000000000000" pitchFamily="2" charset="-78"/>
              </a:rPr>
              <a:t>صص ۵۸</a:t>
            </a:r>
            <a:r>
              <a:rPr lang="en-US">
                <a:cs typeface="B Nazanin" panose="00000400000000000000" pitchFamily="2" charset="-78"/>
              </a:rPr>
              <a:t> - </a:t>
            </a:r>
            <a:r>
              <a:rPr lang="ar-SA">
                <a:cs typeface="B Nazanin" panose="00000400000000000000" pitchFamily="2" charset="-78"/>
              </a:rPr>
              <a:t>۳۱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029604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ar-SA">
                <a:solidFill>
                  <a:srgbClr val="FF0000"/>
                </a:solidFill>
                <a:cs typeface="B Nazanin" panose="00000400000000000000" pitchFamily="2" charset="-78"/>
              </a:rPr>
              <a:t>کنفدراسیون</a:t>
            </a:r>
            <a:r>
              <a:rPr lang="ar-SA">
                <a:cs typeface="B Nazanin" panose="00000400000000000000" pitchFamily="2" charset="-78"/>
              </a:rPr>
              <a:t> شکل دیگر حکومت است که در آن چندین دولت مستقل تصميم می گیرند که به منظور پایدار ماندن خود در زمینه های دفاعی اقتصادی، نظامی و سیاسی با یکدیگر اشتراک مساعی داشته باشند و براساس معاهده ای میزانی از حاکمیت خود را به یک سازمان مشترک مرکزی واگذار کنند( قاضی، 87:1389).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859862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این شکل از حکومت دولتهای مستقل و حاکم از لحاظ حقوق بین الملل وجود دارد و اعضا در سیاست داخلی و خارجی خود آزاد هستند از آن جایی که این اتحادیه ها، توازن قوای رضایت مندانه ای را بین صلاحیتها و اختیارات مرکز و دولت های عضو ایجاد نکرده اند، اغلب به اتحادیه های قوی تری از طریق فدراسیون گرایش پیدا کرده اند</a:t>
            </a:r>
            <a:r>
              <a:rPr lang="en-US">
                <a:cs typeface="B Nazanin" panose="00000400000000000000" pitchFamily="2" charset="-78"/>
              </a:rPr>
              <a:t>. </a:t>
            </a:r>
            <a:r>
              <a:rPr lang="ar-SA">
                <a:cs typeface="B Nazanin" panose="00000400000000000000" pitchFamily="2" charset="-78"/>
              </a:rPr>
              <a:t>مانند منسوخ شدن کنفدراسیون ایالت متحده در سال ۱۷۸۷ (</a:t>
            </a:r>
            <a:r>
              <a:rPr lang="en-US">
                <a:cs typeface="B Nazanin" panose="00000400000000000000" pitchFamily="2" charset="-78"/>
              </a:rPr>
              <a:t>Grant,1997:35  </a:t>
            </a:r>
            <a:r>
              <a:rPr lang="ar-SA">
                <a:cs typeface="B Nazanin" panose="00000400000000000000" pitchFamily="2" charset="-78"/>
              </a:rPr>
              <a:t>)</a:t>
            </a:r>
            <a:r>
              <a:rPr lang="en-US">
                <a:cs typeface="B Nazanin" panose="00000400000000000000" pitchFamily="2" charset="-78"/>
              </a:rPr>
              <a:t> </a:t>
            </a:r>
            <a:r>
              <a:rPr lang="ar-SA">
                <a:cs typeface="B Nazanin" panose="00000400000000000000" pitchFamily="2" charset="-78"/>
              </a:rPr>
              <a:t>آخرین شکل از حکومت فدراسیون است</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126844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کلمه ی فدرال برگرفته از واژه لاتینی</a:t>
            </a:r>
            <a:r>
              <a:rPr lang="en-US">
                <a:cs typeface="B Nazanin" panose="00000400000000000000" pitchFamily="2" charset="-78"/>
              </a:rPr>
              <a:t> foedus </a:t>
            </a:r>
            <a:r>
              <a:rPr lang="ar-SA">
                <a:cs typeface="B Nazanin" panose="00000400000000000000" pitchFamily="2" charset="-78"/>
              </a:rPr>
              <a:t>یا</a:t>
            </a:r>
            <a:r>
              <a:rPr lang="en-US">
                <a:cs typeface="B Nazanin" panose="00000400000000000000" pitchFamily="2" charset="-78"/>
              </a:rPr>
              <a:t>foedris  </a:t>
            </a:r>
            <a:r>
              <a:rPr lang="ar-SA">
                <a:cs typeface="B Nazanin" panose="00000400000000000000" pitchFamily="2" charset="-78"/>
              </a:rPr>
              <a:t>به معنای اتحادیه ، پیمان، مجمع یا اتفاق است</a:t>
            </a:r>
            <a:r>
              <a:rPr lang="en-US">
                <a:cs typeface="B Nazanin" panose="00000400000000000000" pitchFamily="2" charset="-78"/>
              </a:rPr>
              <a:t>. </a:t>
            </a:r>
            <a:r>
              <a:rPr lang="ar-SA">
                <a:cs typeface="B Nazanin" panose="00000400000000000000" pitchFamily="2" charset="-78"/>
              </a:rPr>
              <a:t>در صورتی که چند کشور مستقل و حاکم تصمیم بگیرند که بنابر ملاحظاتی سرنوشت خود را در حوزه های سیاسی، اقتصادی، اجتماعی و نظامی به هم پیوند بزنند و با کمک و معاضدت یکدیگر قدرت بزرگتر و فراگیرتری را به وجود آورند گام اساسی به سوی کشور فدرال برداشته شده است ( قاضی ، 90:1389). عده ای از صاحب نظران آن را «</a:t>
            </a:r>
            <a:r>
              <a:rPr lang="ar-SA" b="1">
                <a:solidFill>
                  <a:srgbClr val="FF0000"/>
                </a:solidFill>
                <a:cs typeface="B Nazanin" panose="00000400000000000000" pitchFamily="2" charset="-78"/>
              </a:rPr>
              <a:t>جمهوری جمهوری ها</a:t>
            </a:r>
            <a:r>
              <a:rPr lang="ar-SA">
                <a:cs typeface="B Nazanin" panose="00000400000000000000" pitchFamily="2" charset="-78"/>
              </a:rPr>
              <a:t>»</a:t>
            </a:r>
            <a:r>
              <a:rPr lang="en-US">
                <a:cs typeface="B Nazanin" panose="00000400000000000000" pitchFamily="2" charset="-78"/>
              </a:rPr>
              <a:t> (Forsyth, 1994:15) </a:t>
            </a:r>
            <a:r>
              <a:rPr lang="ar-SA">
                <a:cs typeface="B Nazanin" panose="00000400000000000000" pitchFamily="2" charset="-78"/>
              </a:rPr>
              <a:t>و عده ای آن را «حکومت بر خود به علاوه حکومت مشترک» می نامند</a:t>
            </a:r>
            <a:r>
              <a:rPr lang="en-US">
                <a:cs typeface="B Nazanin" panose="00000400000000000000" pitchFamily="2" charset="-78"/>
              </a:rPr>
              <a:t> (Elazar , 1987:12) </a:t>
            </a:r>
            <a:r>
              <a:rPr lang="ar-SA"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194318" y="4833257"/>
            <a:ext cx="3769568" cy="104502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اتحادیه ، پیمان، مجمع یا اتفاق</a:t>
            </a:r>
            <a:endParaRPr lang="fa-IR"/>
          </a:p>
        </p:txBody>
      </p:sp>
    </p:spTree>
    <p:extLst>
      <p:ext uri="{BB962C8B-B14F-4D97-AF65-F5344CB8AC3E}">
        <p14:creationId xmlns:p14="http://schemas.microsoft.com/office/powerpoint/2010/main" val="676879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61452" y="1825625"/>
            <a:ext cx="7192347" cy="4351338"/>
          </a:xfrm>
        </p:spPr>
        <p:txBody>
          <a:bodyPr>
            <a:normAutofit fontScale="92500"/>
          </a:bodyPr>
          <a:lstStyle/>
          <a:p>
            <a:pPr algn="just"/>
            <a:r>
              <a:rPr lang="ar-SA">
                <a:cs typeface="B Nazanin" panose="00000400000000000000" pitchFamily="2" charset="-78"/>
              </a:rPr>
              <a:t>گراهام اسمیت معتقد است که فدرالیسم به عنوان شکلی از پلورالیسم جغرافیایی در حال جلب توجه کشورهایی است که در صدد حفظ وحدت دولت در جوامع چند قومی هستند</a:t>
            </a:r>
            <a:r>
              <a:rPr lang="en-US">
                <a:cs typeface="B Nazanin" panose="00000400000000000000" pitchFamily="2" charset="-78"/>
              </a:rPr>
              <a:t> (Smith, 1995)</a:t>
            </a:r>
            <a:r>
              <a:rPr lang="ar-SA">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مورای </a:t>
            </a:r>
            <a:r>
              <a:rPr lang="ar-SA">
                <a:cs typeface="B Nazanin" panose="00000400000000000000" pitchFamily="2" charset="-78"/>
              </a:rPr>
              <a:t>فورسیث معتقد است مردمی که از لحاظ ،زبان نژاد و فرهنگ مختلف هستند، میتوانند مزایای عضویت مشترک در یک فدراسیون را </a:t>
            </a:r>
            <a:r>
              <a:rPr lang="ar-SA" smtClean="0">
                <a:cs typeface="B Nazanin" panose="00000400000000000000" pitchFamily="2" charset="-78"/>
              </a:rPr>
              <a:t>احسا</a:t>
            </a:r>
            <a:r>
              <a:rPr lang="en-US" smtClean="0">
                <a:cs typeface="B Nazanin" panose="00000400000000000000" pitchFamily="2" charset="-78"/>
              </a:rPr>
              <a:t>s</a:t>
            </a:r>
            <a:r>
              <a:rPr lang="ar-SA" smtClean="0">
                <a:cs typeface="B Nazanin" panose="00000400000000000000" pitchFamily="2" charset="-78"/>
              </a:rPr>
              <a:t> </a:t>
            </a:r>
            <a:r>
              <a:rPr lang="ar-SA">
                <a:cs typeface="B Nazanin" panose="00000400000000000000" pitchFamily="2" charset="-78"/>
              </a:rPr>
              <a:t>کنند </a:t>
            </a:r>
            <a:r>
              <a:rPr lang="en-US">
                <a:cs typeface="B Nazanin" panose="00000400000000000000" pitchFamily="2" charset="-78"/>
              </a:rPr>
              <a:t> .(Forsyth, 1989:4) </a:t>
            </a:r>
            <a:r>
              <a:rPr lang="ar-SA">
                <a:cs typeface="B Nazanin" panose="00000400000000000000" pitchFamily="2" charset="-78"/>
              </a:rPr>
              <a:t>ریمون آرون نیز معتقد است که در پاره ای از کشورها فدرالیسم پاسخی است برای مشکل همزیستی ملیتهای مختلف در داخل یک کشور </a:t>
            </a:r>
            <a:r>
              <a:rPr lang="ar-SA" smtClean="0">
                <a:cs typeface="B Nazanin" panose="00000400000000000000" pitchFamily="2" charset="-78"/>
              </a:rPr>
              <a:t>.</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17120" y="1825625"/>
            <a:ext cx="3244331" cy="3026294"/>
          </a:xfrm>
          <a:prstGeom prst="rect">
            <a:avLst/>
          </a:prstGeom>
        </p:spPr>
      </p:pic>
      <p:sp>
        <p:nvSpPr>
          <p:cNvPr id="5" name="TextBox 4"/>
          <p:cNvSpPr txBox="1"/>
          <p:nvPr/>
        </p:nvSpPr>
        <p:spPr>
          <a:xfrm>
            <a:off x="1455576" y="5169159"/>
            <a:ext cx="1847461" cy="492443"/>
          </a:xfrm>
          <a:prstGeom prst="rect">
            <a:avLst/>
          </a:prstGeom>
          <a:noFill/>
        </p:spPr>
        <p:txBody>
          <a:bodyPr wrap="square" rtlCol="1">
            <a:spAutoFit/>
          </a:bodyPr>
          <a:lstStyle/>
          <a:p>
            <a:pPr algn="ctr"/>
            <a:r>
              <a:rPr lang="ar-SA" sz="2600">
                <a:solidFill>
                  <a:srgbClr val="FF0000"/>
                </a:solidFill>
                <a:cs typeface="B Nazanin" panose="00000400000000000000" pitchFamily="2" charset="-78"/>
              </a:rPr>
              <a:t>گراهام اسمیت</a:t>
            </a:r>
            <a:endParaRPr lang="fa-IR">
              <a:solidFill>
                <a:srgbClr val="FF0000"/>
              </a:solidFill>
            </a:endParaRPr>
          </a:p>
        </p:txBody>
      </p:sp>
    </p:spTree>
    <p:extLst>
      <p:ext uri="{BB962C8B-B14F-4D97-AF65-F5344CB8AC3E}">
        <p14:creationId xmlns:p14="http://schemas.microsoft.com/office/powerpoint/2010/main" val="182507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ژرژ سل، استاد فرانسوی حقوق عمومی سه قانون را برای تحقق کشور فدرال مؤثر میداند قانون ،اول قانون فراداشت است که مقصود ایجاد نهادهای مشترکی است که قلمرو عملکرد آن کلیه اعضای دولت فدرال است و در سطح فراتری از دولت های عضو عمل میکنند قانون دوم قانون خود مختاری است؛ یعنی هر یک از دولت های عضو عضو دارای صلاحیت سازمانی و سیاسی خود است و قانون سوم، قانون مشارکت است و و مقصود این است که هر یک از دول عضو در یک کشور فدرال بتواند در سرنوشت کلی این جامعه حاکم باشد</a:t>
            </a:r>
            <a:r>
              <a:rPr lang="en-US"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838200" y="4646645"/>
            <a:ext cx="2575249" cy="1082351"/>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قانون فراداشت</a:t>
            </a:r>
            <a:endParaRPr lang="fa-IR"/>
          </a:p>
        </p:txBody>
      </p:sp>
      <p:sp>
        <p:nvSpPr>
          <p:cNvPr id="5" name="Flowchart: Alternate Process 4"/>
          <p:cNvSpPr/>
          <p:nvPr/>
        </p:nvSpPr>
        <p:spPr>
          <a:xfrm>
            <a:off x="4292082" y="4646645"/>
            <a:ext cx="2799183" cy="108235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قانون خود مختاری</a:t>
            </a:r>
            <a:endParaRPr lang="fa-IR"/>
          </a:p>
        </p:txBody>
      </p:sp>
      <p:sp>
        <p:nvSpPr>
          <p:cNvPr id="6" name="Flowchart: Alternate Process 5"/>
          <p:cNvSpPr/>
          <p:nvPr/>
        </p:nvSpPr>
        <p:spPr>
          <a:xfrm>
            <a:off x="7969898" y="4646645"/>
            <a:ext cx="2928257" cy="1082351"/>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a:solidFill>
                  <a:schemeClr val="tx1"/>
                </a:solidFill>
                <a:cs typeface="B Nazanin" panose="00000400000000000000" pitchFamily="2" charset="-78"/>
              </a:rPr>
              <a:t>قانون مشارکت</a:t>
            </a:r>
            <a:endParaRPr lang="fa-IR" sz="2400">
              <a:solidFill>
                <a:schemeClr val="tx1"/>
              </a:solidFill>
            </a:endParaRPr>
          </a:p>
        </p:txBody>
      </p:sp>
    </p:spTree>
    <p:extLst>
      <p:ext uri="{BB962C8B-B14F-4D97-AF65-F5344CB8AC3E}">
        <p14:creationId xmlns:p14="http://schemas.microsoft.com/office/powerpoint/2010/main" val="2697769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به طور کلی با توجه به نظریه های مختلف فدرالیسم و تجارب نظامهای فدرال بـه شاخصه های مختلف در این نظامها پی می بریم که عبارتند </a:t>
            </a:r>
            <a:r>
              <a:rPr lang="ar-SA" smtClean="0">
                <a:cs typeface="B Nazanin" panose="00000400000000000000" pitchFamily="2" charset="-78"/>
              </a:rPr>
              <a:t>از</a:t>
            </a:r>
            <a:r>
              <a:rPr lang="en-US">
                <a:cs typeface="B Nazanin" panose="00000400000000000000" pitchFamily="2" charset="-78"/>
              </a:rPr>
              <a:t>:</a:t>
            </a:r>
          </a:p>
          <a:p>
            <a:pPr marL="0" indent="0" algn="just">
              <a:buNone/>
            </a:pPr>
            <a:r>
              <a:rPr lang="ar-SA" smtClean="0">
                <a:cs typeface="B Nazanin" panose="00000400000000000000" pitchFamily="2" charset="-78"/>
              </a:rPr>
              <a:t>۱ </a:t>
            </a:r>
            <a:r>
              <a:rPr lang="en-US">
                <a:cs typeface="B Nazanin" panose="00000400000000000000" pitchFamily="2" charset="-78"/>
              </a:rPr>
              <a:t>- </a:t>
            </a:r>
            <a:r>
              <a:rPr lang="ar-SA">
                <a:cs typeface="B Nazanin" panose="00000400000000000000" pitchFamily="2" charset="-78"/>
              </a:rPr>
              <a:t>دوگانگی در زمینه ی اقتدار سیاسی (وجود حکومت مرکزی و حکومت های ایالتی</a:t>
            </a:r>
            <a:r>
              <a:rPr lang="ar-SA" smtClean="0">
                <a:cs typeface="B Nazanin" panose="00000400000000000000" pitchFamily="2" charset="-78"/>
              </a:rPr>
              <a:t>)؛</a:t>
            </a:r>
            <a:endParaRPr lang="en-US" smtClean="0">
              <a:cs typeface="B Nazanin" panose="00000400000000000000" pitchFamily="2" charset="-78"/>
            </a:endParaRPr>
          </a:p>
          <a:p>
            <a:pPr marL="0" indent="0" algn="just">
              <a:buNone/>
            </a:pPr>
            <a:r>
              <a:rPr lang="ar-SA" smtClean="0">
                <a:cs typeface="B Nazanin" panose="00000400000000000000" pitchFamily="2" charset="-78"/>
              </a:rPr>
              <a:t> </a:t>
            </a:r>
            <a:r>
              <a:rPr lang="ar-SA">
                <a:cs typeface="B Nazanin" panose="00000400000000000000" pitchFamily="2" charset="-78"/>
              </a:rPr>
              <a:t>۲</a:t>
            </a:r>
            <a:r>
              <a:rPr lang="en-US">
                <a:cs typeface="B Nazanin" panose="00000400000000000000" pitchFamily="2" charset="-78"/>
              </a:rPr>
              <a:t>-  </a:t>
            </a:r>
            <a:r>
              <a:rPr lang="ar-SA">
                <a:cs typeface="B Nazanin" panose="00000400000000000000" pitchFamily="2" charset="-78"/>
              </a:rPr>
              <a:t>تفکیک اختیارات و صلاحیتها بین مرکز و ایالات</a:t>
            </a:r>
            <a:r>
              <a:rPr lang="ar-SA" smtClean="0">
                <a:cs typeface="B Nazanin" panose="00000400000000000000" pitchFamily="2" charset="-78"/>
              </a:rPr>
              <a:t>؛</a:t>
            </a:r>
            <a:endParaRPr lang="en-US" smtClean="0">
              <a:cs typeface="B Nazanin" panose="00000400000000000000" pitchFamily="2" charset="-78"/>
            </a:endParaRPr>
          </a:p>
          <a:p>
            <a:pPr marL="0" indent="0" algn="just">
              <a:buNone/>
            </a:pPr>
            <a:r>
              <a:rPr lang="ar-SA" smtClean="0">
                <a:cs typeface="B Nazanin" panose="00000400000000000000" pitchFamily="2" charset="-78"/>
              </a:rPr>
              <a:t> </a:t>
            </a:r>
            <a:r>
              <a:rPr lang="ar-SA">
                <a:cs typeface="B Nazanin" panose="00000400000000000000" pitchFamily="2" charset="-78"/>
              </a:rPr>
              <a:t>۳- عدم تمرکز در قدرت به صورت افقی (بین قوای سه گانه و ارگان های مختلف) و عمودی بین</a:t>
            </a:r>
            <a:r>
              <a:rPr lang="en-US">
                <a:cs typeface="B Nazanin" panose="00000400000000000000" pitchFamily="2" charset="-78"/>
              </a:rPr>
              <a:t>) </a:t>
            </a:r>
            <a:r>
              <a:rPr lang="ar-SA">
                <a:cs typeface="B Nazanin" panose="00000400000000000000" pitchFamily="2" charset="-78"/>
              </a:rPr>
              <a:t>مركز و مناطق) </a:t>
            </a:r>
            <a:r>
              <a:rPr lang="ar-SA" smtClean="0">
                <a:cs typeface="B Nazanin" panose="00000400000000000000" pitchFamily="2" charset="-78"/>
              </a:rPr>
              <a:t>؛</a:t>
            </a:r>
            <a:endParaRPr lang="en-US" smtClean="0">
              <a:cs typeface="B Nazanin" panose="00000400000000000000" pitchFamily="2" charset="-78"/>
            </a:endParaRPr>
          </a:p>
        </p:txBody>
      </p:sp>
      <p:sp>
        <p:nvSpPr>
          <p:cNvPr id="4" name="Flowchart: Connector 3"/>
          <p:cNvSpPr/>
          <p:nvPr/>
        </p:nvSpPr>
        <p:spPr>
          <a:xfrm>
            <a:off x="1362269" y="4609321"/>
            <a:ext cx="2015412" cy="1324947"/>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دوگانگی</a:t>
            </a:r>
            <a:endParaRPr lang="fa-IR"/>
          </a:p>
        </p:txBody>
      </p:sp>
      <p:sp>
        <p:nvSpPr>
          <p:cNvPr id="5" name="Flowchart: Connector 4"/>
          <p:cNvSpPr/>
          <p:nvPr/>
        </p:nvSpPr>
        <p:spPr>
          <a:xfrm>
            <a:off x="4254759" y="4609322"/>
            <a:ext cx="2071396" cy="1324947"/>
          </a:xfrm>
          <a:prstGeom prst="flowChart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تفکیک اختیارات</a:t>
            </a:r>
            <a:endParaRPr lang="fa-IR"/>
          </a:p>
        </p:txBody>
      </p:sp>
      <p:sp>
        <p:nvSpPr>
          <p:cNvPr id="6" name="Flowchart: Connector 5"/>
          <p:cNvSpPr/>
          <p:nvPr/>
        </p:nvSpPr>
        <p:spPr>
          <a:xfrm>
            <a:off x="7203233" y="4609322"/>
            <a:ext cx="2164702" cy="1324947"/>
          </a:xfrm>
          <a:prstGeom prst="flowChartConnec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عدم تمرکز در قدرت</a:t>
            </a:r>
            <a:endParaRPr lang="fa-IR"/>
          </a:p>
        </p:txBody>
      </p:sp>
    </p:spTree>
    <p:extLst>
      <p:ext uri="{BB962C8B-B14F-4D97-AF65-F5344CB8AC3E}">
        <p14:creationId xmlns:p14="http://schemas.microsoft.com/office/powerpoint/2010/main" val="364265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 ٤</a:t>
            </a:r>
            <a:r>
              <a:rPr lang="en-US">
                <a:cs typeface="B Nazanin" panose="00000400000000000000" pitchFamily="2" charset="-78"/>
              </a:rPr>
              <a:t> - </a:t>
            </a:r>
            <a:r>
              <a:rPr lang="ar-SA">
                <a:cs typeface="B Nazanin" panose="00000400000000000000" pitchFamily="2" charset="-78"/>
              </a:rPr>
              <a:t>وجود قانون اساسی مدون و نوشته شده؛</a:t>
            </a:r>
            <a:endParaRPr lang="en-US">
              <a:cs typeface="B Nazanin" panose="00000400000000000000" pitchFamily="2" charset="-78"/>
            </a:endParaRPr>
          </a:p>
          <a:p>
            <a:pPr algn="just"/>
            <a:r>
              <a:rPr lang="ar-SA">
                <a:cs typeface="B Nazanin" panose="00000400000000000000" pitchFamily="2" charset="-78"/>
              </a:rPr>
              <a:t> ۵</a:t>
            </a:r>
            <a:r>
              <a:rPr lang="en-US">
                <a:cs typeface="B Nazanin" panose="00000400000000000000" pitchFamily="2" charset="-78"/>
              </a:rPr>
              <a:t>-  </a:t>
            </a:r>
            <a:r>
              <a:rPr lang="ar-SA">
                <a:cs typeface="B Nazanin" panose="00000400000000000000" pitchFamily="2" charset="-78"/>
              </a:rPr>
              <a:t>برتری قانون فدرال بر قوانین ایالتی؛</a:t>
            </a:r>
            <a:endParaRPr lang="en-US">
              <a:cs typeface="B Nazanin" panose="00000400000000000000" pitchFamily="2" charset="-78"/>
            </a:endParaRPr>
          </a:p>
          <a:p>
            <a:pPr algn="just"/>
            <a:r>
              <a:rPr lang="ar-SA">
                <a:cs typeface="B Nazanin" panose="00000400000000000000" pitchFamily="2" charset="-78"/>
              </a:rPr>
              <a:t> ٦</a:t>
            </a:r>
            <a:r>
              <a:rPr lang="en-US">
                <a:cs typeface="B Nazanin" panose="00000400000000000000" pitchFamily="2" charset="-78"/>
              </a:rPr>
              <a:t>-  </a:t>
            </a:r>
            <a:r>
              <a:rPr lang="ar-SA">
                <a:cs typeface="B Nazanin" panose="00000400000000000000" pitchFamily="2" charset="-78"/>
              </a:rPr>
              <a:t>عدم توانایی ایالات در جدایی خواهی از دولت فدرال؛</a:t>
            </a:r>
            <a:endParaRPr lang="en-US">
              <a:cs typeface="B Nazanin" panose="00000400000000000000" pitchFamily="2" charset="-78"/>
            </a:endParaRPr>
          </a:p>
          <a:p>
            <a:pPr algn="just"/>
            <a:r>
              <a:rPr lang="ar-SA">
                <a:cs typeface="B Nazanin" panose="00000400000000000000" pitchFamily="2" charset="-78"/>
              </a:rPr>
              <a:t>7</a:t>
            </a:r>
            <a:r>
              <a:rPr lang="en-US">
                <a:cs typeface="B Nazanin" panose="00000400000000000000" pitchFamily="2" charset="-78"/>
              </a:rPr>
              <a:t> - </a:t>
            </a:r>
            <a:r>
              <a:rPr lang="ar-SA">
                <a:cs typeface="B Nazanin" panose="00000400000000000000" pitchFamily="2" charset="-78"/>
              </a:rPr>
              <a:t>سیستم دو مجلسی ؛ ۸- وجود دادگاه های فدرال.</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862530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با توجه به آنچه که گفته شد تعاریف موجود در خصوص فدرالیسم مبتنی بر اشکال خاصی از حکومت فدرال امروزی مثل ایالات متحده ،آمریکا ،کانادا ،سوییس ،آلمان و در سایر کشورهای شناخته شده ی فدرال است؛ اما شکل فدرالیسم موجود در عراق از نوع خاصی است که با مطالعه و بررسی آن در عمل متوجه میشویم که شباهت های زیادی به دو شکل اصلی دیگر حکومت یعنی وحدت گرایی و کنفدرالیسم دارد</a:t>
            </a:r>
            <a:r>
              <a:rPr lang="en-US">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1049310" y="4257207"/>
            <a:ext cx="3702571" cy="1394085"/>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شکل فدرالیسم موجود در عراق</a:t>
            </a:r>
            <a:endParaRPr lang="fa-IR"/>
          </a:p>
        </p:txBody>
      </p:sp>
    </p:spTree>
    <p:extLst>
      <p:ext uri="{BB962C8B-B14F-4D97-AF65-F5344CB8AC3E}">
        <p14:creationId xmlns:p14="http://schemas.microsoft.com/office/powerpoint/2010/main" val="245981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a:cs typeface="B Nazanin" panose="00000400000000000000" pitchFamily="2" charset="-78"/>
              </a:rPr>
              <a:t>گفتار: دوم پویش تاریخی عراق به سمت فدرالیسم</a:t>
            </a:r>
            <a:r>
              <a:rPr lang="ar-SA">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ظهور </a:t>
            </a:r>
            <a:r>
              <a:rPr lang="ar-SA">
                <a:cs typeface="B Nazanin" panose="00000400000000000000" pitchFamily="2" charset="-78"/>
              </a:rPr>
              <a:t>پان عربیسم در عرصه ی سیاسی عراق به عنوان یک ایدئولوژی ملی و عربی شدن ارتش، دولت و حکومت، از همان ابتدای تشکیل دولت عراق، یعنی از اوایل دهه ۱۹۲۰ با اعتراض مخالفان مواجه شد وايمر، ۱۳۸۷</a:t>
            </a:r>
            <a:r>
              <a:rPr lang="en-US">
                <a:cs typeface="B Nazanin" panose="00000400000000000000" pitchFamily="2" charset="-78"/>
              </a:rPr>
              <a:t>: </a:t>
            </a:r>
            <a:r>
              <a:rPr lang="ar-SA">
                <a:cs typeface="B Nazanin" panose="00000400000000000000" pitchFamily="2" charset="-78"/>
              </a:rPr>
              <a:t>۹۱</a:t>
            </a:r>
            <a:r>
              <a:rPr lang="ar-SA" smtClean="0">
                <a:cs typeface="B Nazanin" panose="00000400000000000000" pitchFamily="2" charset="-78"/>
              </a:rPr>
              <a:t>).</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در این راستا محرومیت کردها و شیعیان از قدرت سیاسی بر پایه ی قومی یا مذهبی باعث بروز جنبشهای مذهبی شیعه گرایانه در میان شیعیان و جنبش های قومی ـ ناسیونالیستی در میان کردها شد</a:t>
            </a:r>
            <a:r>
              <a:rPr lang="en-US">
                <a:cs typeface="B Nazanin" panose="00000400000000000000" pitchFamily="2" charset="-78"/>
              </a:rPr>
              <a:t>. </a:t>
            </a:r>
            <a:r>
              <a:rPr lang="ar-SA">
                <a:cs typeface="B Nazanin" panose="00000400000000000000" pitchFamily="2" charset="-78"/>
              </a:rPr>
              <a:t>در این گفتار قصد داریم که به این جنبشها و پوشش ها بپردازیم</a:t>
            </a:r>
            <a:r>
              <a:rPr lang="en-US">
                <a:cs typeface="B Nazanin" panose="00000400000000000000" pitchFamily="2" charset="-78"/>
              </a:rPr>
              <a:t>.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324947" y="4833257"/>
            <a:ext cx="3956180" cy="108235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ظهور پان عربیسم در عرصه ی سیاسی عراق</a:t>
            </a:r>
            <a:endParaRPr lang="fa-IR"/>
          </a:p>
        </p:txBody>
      </p:sp>
    </p:spTree>
    <p:extLst>
      <p:ext uri="{BB962C8B-B14F-4D97-AF65-F5344CB8AC3E}">
        <p14:creationId xmlns:p14="http://schemas.microsoft.com/office/powerpoint/2010/main" val="2855973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a:cs typeface="B Nazanin" panose="00000400000000000000" pitchFamily="2" charset="-78"/>
              </a:rPr>
              <a:t>الف) پویش تاریخی جنبشهای مذهبی شیعیان در عراق</a:t>
            </a:r>
            <a:r>
              <a:rPr lang="ar-SA">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smtClean="0">
                <a:cs typeface="B Nazanin" panose="00000400000000000000" pitchFamily="2" charset="-78"/>
              </a:rPr>
              <a:t>از </a:t>
            </a:r>
            <a:r>
              <a:rPr lang="ar-SA">
                <a:cs typeface="B Nazanin" panose="00000400000000000000" pitchFamily="2" charset="-78"/>
              </a:rPr>
              <a:t>دوره ی انقلاب ۱۹۲۰ تا سال ۱۹۵۸ یعنی سال تأسیس رسمی حزب الدعوه، به نوعی بحران در گرایش های اسلامی در عراق به وجود آمد در این دوران حوزه های علمیـه بـه درون گرایی تن دادند و به گونه ای مستقیم غیر مستقیم مقوله جدایی دین از سیاست را پذیرفتند</a:t>
            </a:r>
            <a:r>
              <a:rPr lang="en-US">
                <a:cs typeface="B Nazanin" panose="00000400000000000000" pitchFamily="2" charset="-78"/>
              </a:rPr>
              <a:t>. </a:t>
            </a:r>
            <a:br>
              <a:rPr lang="en-US">
                <a:cs typeface="B Nazanin" panose="00000400000000000000" pitchFamily="2" charset="-78"/>
              </a:rPr>
            </a:b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000869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smtClean="0">
                <a:cs typeface="B Nazanin" panose="00000400000000000000" pitchFamily="2" charset="-78"/>
              </a:rPr>
              <a:t>چکیده</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smtClean="0">
                <a:cs typeface="B Nazanin" panose="00000400000000000000" pitchFamily="2" charset="-78"/>
              </a:rPr>
              <a:t> </a:t>
            </a:r>
            <a:r>
              <a:rPr lang="ar-SA" smtClean="0">
                <a:cs typeface="B Nazanin" panose="00000400000000000000" pitchFamily="2" charset="-78"/>
              </a:rPr>
              <a:t>عده </a:t>
            </a:r>
            <a:r>
              <a:rPr lang="ar-SA">
                <a:cs typeface="B Nazanin" panose="00000400000000000000" pitchFamily="2" charset="-78"/>
              </a:rPr>
              <a:t>ای از پژوهشگران و صاحب نظران سیاسی فدرالیسم را مؤثرترین شیوه برای حل معضل تأسيس دولت</a:t>
            </a:r>
            <a:r>
              <a:rPr lang="en-US">
                <a:cs typeface="B Nazanin" panose="00000400000000000000" pitchFamily="2" charset="-78"/>
              </a:rPr>
              <a:t> - </a:t>
            </a:r>
            <a:r>
              <a:rPr lang="ar-SA">
                <a:cs typeface="B Nazanin" panose="00000400000000000000" pitchFamily="2" charset="-78"/>
              </a:rPr>
              <a:t>ملت در جوامعی میدانند که با چند گونگیهای ساختاری از قبیل قومی، نژادی و مذهبی مواجه هستند</a:t>
            </a:r>
            <a:r>
              <a:rPr lang="en-US">
                <a:cs typeface="B Nazanin" panose="00000400000000000000" pitchFamily="2" charset="-78"/>
              </a:rPr>
              <a:t>. </a:t>
            </a:r>
            <a:endParaRPr lang="fa-IR" smtClean="0">
              <a:cs typeface="B Nazanin" panose="00000400000000000000" pitchFamily="2" charset="-78"/>
            </a:endParaRPr>
          </a:p>
        </p:txBody>
      </p:sp>
      <p:sp>
        <p:nvSpPr>
          <p:cNvPr id="4" name="Flowchart: Connector 3"/>
          <p:cNvSpPr/>
          <p:nvPr/>
        </p:nvSpPr>
        <p:spPr>
          <a:xfrm>
            <a:off x="1122426" y="3776441"/>
            <a:ext cx="2683240" cy="1439056"/>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قومی، نژادی و مذهبی</a:t>
            </a:r>
            <a:endParaRPr lang="fa-IR"/>
          </a:p>
        </p:txBody>
      </p:sp>
      <p:sp>
        <p:nvSpPr>
          <p:cNvPr id="5" name="Flowchart: Alternate Process 4"/>
          <p:cNvSpPr/>
          <p:nvPr/>
        </p:nvSpPr>
        <p:spPr>
          <a:xfrm>
            <a:off x="7226789" y="4001294"/>
            <a:ext cx="3297836" cy="98935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چند گونگیهای ساختاری</a:t>
            </a:r>
            <a:endParaRPr lang="fa-IR"/>
          </a:p>
        </p:txBody>
      </p:sp>
      <p:sp>
        <p:nvSpPr>
          <p:cNvPr id="6" name="Flowchart: Off-page Connector 5"/>
          <p:cNvSpPr/>
          <p:nvPr/>
        </p:nvSpPr>
        <p:spPr>
          <a:xfrm>
            <a:off x="4348065" y="3638939"/>
            <a:ext cx="1996751" cy="1959428"/>
          </a:xfrm>
          <a:prstGeom prst="flowChartOffpage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فدرالیسم</a:t>
            </a:r>
            <a:endParaRPr lang="fa-IR"/>
          </a:p>
        </p:txBody>
      </p:sp>
    </p:spTree>
    <p:extLst>
      <p:ext uri="{BB962C8B-B14F-4D97-AF65-F5344CB8AC3E}">
        <p14:creationId xmlns:p14="http://schemas.microsoft.com/office/powerpoint/2010/main" val="3976301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366726" y="1825625"/>
            <a:ext cx="6987073" cy="4351338"/>
          </a:xfrm>
        </p:spPr>
        <p:txBody>
          <a:bodyPr/>
          <a:lstStyle/>
          <a:p>
            <a:pPr algn="just"/>
            <a:r>
              <a:rPr lang="ar-SA">
                <a:cs typeface="B Nazanin" panose="00000400000000000000" pitchFamily="2" charset="-78"/>
              </a:rPr>
              <a:t>با به قدرت رسیدن عبد الكريم قاسم، كمونيست ها نفوذ بسیار وسیعی پیدا کردند و جامعه ی عراق به جامعه ای تبدیل شد که در آن اسلام در حالت غریبانه و منزوی قرار داشت</a:t>
            </a:r>
            <a:r>
              <a:rPr lang="en-US">
                <a:cs typeface="B Nazanin" panose="00000400000000000000" pitchFamily="2" charset="-78"/>
              </a:rPr>
              <a:t>. </a:t>
            </a:r>
            <a:r>
              <a:rPr lang="ar-SA">
                <a:cs typeface="B Nazanin" panose="00000400000000000000" pitchFamily="2" charset="-78"/>
              </a:rPr>
              <a:t>از سوی دیگر، شکل گیری جنبشهای اسلامی پراکنده در سایر نقاط جهان اسلام و بهره گیری از تجاربی مثل اخوان المسلمین و حزب التحریر آگاهیهای شیعیان عراق بیدار شد و انتقال به فاز فعالیت حزبی آغاز شد و در این شرایط بود که حزب الدعوه پای به عرصه ی وجود نهاد( ادیب موسوی،1383 :10-8).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457618" cy="2783698"/>
          </a:xfrm>
          <a:prstGeom prst="rect">
            <a:avLst/>
          </a:prstGeom>
        </p:spPr>
      </p:pic>
      <p:sp>
        <p:nvSpPr>
          <p:cNvPr id="6" name="TextBox 5"/>
          <p:cNvSpPr txBox="1"/>
          <p:nvPr/>
        </p:nvSpPr>
        <p:spPr>
          <a:xfrm>
            <a:off x="1354029" y="4982547"/>
            <a:ext cx="2425959" cy="523220"/>
          </a:xfrm>
          <a:prstGeom prst="rect">
            <a:avLst/>
          </a:prstGeom>
          <a:noFill/>
        </p:spPr>
        <p:txBody>
          <a:bodyPr wrap="square" rtlCol="1">
            <a:spAutoFit/>
          </a:bodyPr>
          <a:lstStyle/>
          <a:p>
            <a:pPr algn="ctr"/>
            <a:r>
              <a:rPr lang="ar-SA" sz="2800">
                <a:solidFill>
                  <a:srgbClr val="FF0000"/>
                </a:solidFill>
                <a:cs typeface="B Nazanin" panose="00000400000000000000" pitchFamily="2" charset="-78"/>
              </a:rPr>
              <a:t>عبد الكريم قاسم</a:t>
            </a:r>
            <a:endParaRPr lang="fa-IR">
              <a:solidFill>
                <a:srgbClr val="FF0000"/>
              </a:solidFill>
            </a:endParaRPr>
          </a:p>
        </p:txBody>
      </p:sp>
    </p:spTree>
    <p:extLst>
      <p:ext uri="{BB962C8B-B14F-4D97-AF65-F5344CB8AC3E}">
        <p14:creationId xmlns:p14="http://schemas.microsoft.com/office/powerpoint/2010/main" val="137505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واقع، گفته میشود که تنها حرکت شیعی سازمان یافته تا زمان سقوط صدام توسط حزب الدعوه صورت گرفته است</a:t>
            </a:r>
            <a:r>
              <a:rPr lang="en-US">
                <a:cs typeface="B Nazanin" panose="00000400000000000000" pitchFamily="2" charset="-78"/>
              </a:rPr>
              <a:t>. </a:t>
            </a:r>
            <a:r>
              <a:rPr lang="ar-SA">
                <a:cs typeface="B Nazanin" panose="00000400000000000000" pitchFamily="2" charset="-78"/>
              </a:rPr>
              <a:t>این حزب تا زمان سقوط صدام سه دوره ی متمایز را در توسعه ی خود تجربه کرده است</a:t>
            </a:r>
            <a:r>
              <a:rPr lang="en-US">
                <a:cs typeface="B Nazanin" panose="00000400000000000000" pitchFamily="2" charset="-78"/>
              </a:rPr>
              <a:t>. </a:t>
            </a:r>
            <a:r>
              <a:rPr lang="ar-SA">
                <a:cs typeface="B Nazanin" panose="00000400000000000000" pitchFamily="2" charset="-78"/>
              </a:rPr>
              <a:t>مرحله ی گسترش ابتدایی مرحله ی تحمل دوران فشار و حرکت به سوی نظامی گری و بالأخره فعالیت زیرزمینی و در تبعید (شاناهان، ۱۳۸۷</a:t>
            </a:r>
            <a:r>
              <a:rPr lang="en-US">
                <a:cs typeface="B Nazanin" panose="00000400000000000000" pitchFamily="2" charset="-78"/>
              </a:rPr>
              <a:t>: </a:t>
            </a:r>
            <a:r>
              <a:rPr lang="ar-SA">
                <a:cs typeface="B Nazanin" panose="00000400000000000000" pitchFamily="2" charset="-78"/>
              </a:rPr>
              <a:t>٢٦١ </a:t>
            </a:r>
            <a:r>
              <a:rPr lang="en-US">
                <a:cs typeface="B Nazanin" panose="00000400000000000000" pitchFamily="2" charset="-78"/>
              </a:rPr>
              <a:t>– </a:t>
            </a:r>
            <a:r>
              <a:rPr lang="ar-SA">
                <a:cs typeface="B Nazanin" panose="00000400000000000000" pitchFamily="2" charset="-78"/>
              </a:rPr>
              <a:t>٢٥٩). این حزب در کنفرانسهای اپوزیسیون عراق شرکت داشت و یکی از اعضای دفتر سیاسی حزب شرکت در نشست مقدماتی کنگره ی صلاح الدین و سپس در خود کنگره ی را به منظور تغییر رویکرد کنگره گفتمان سیاسی آن دانست (ادیب و موسوی،66-65 :1383).</a:t>
            </a:r>
            <a:endParaRPr lang="fa-IR">
              <a:cs typeface="B Nazanin" panose="00000400000000000000" pitchFamily="2" charset="-78"/>
            </a:endParaRPr>
          </a:p>
        </p:txBody>
      </p:sp>
      <p:sp>
        <p:nvSpPr>
          <p:cNvPr id="4" name="Flowchart: Alternate Process 3"/>
          <p:cNvSpPr/>
          <p:nvPr/>
        </p:nvSpPr>
        <p:spPr>
          <a:xfrm>
            <a:off x="1212980" y="4945224"/>
            <a:ext cx="2836506" cy="89573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حزب الدعوه</a:t>
            </a:r>
            <a:endParaRPr lang="fa-IR"/>
          </a:p>
        </p:txBody>
      </p:sp>
    </p:spTree>
    <p:extLst>
      <p:ext uri="{BB962C8B-B14F-4D97-AF65-F5344CB8AC3E}">
        <p14:creationId xmlns:p14="http://schemas.microsoft.com/office/powerpoint/2010/main" val="1282162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اما این حزب از حضور در اجلاس لندن که به دعوت انگلستان در سال ۲۰۰۲ صورت گرفت خودداری کرد و دلیل آن را عدم توجه و اهتمام کمیته ی مقدماتی به دیدگاه های خود ذکر کرد (برنا بلداجی، ۱۳۸۲: ۱۸۶-۱۸۷).</a:t>
            </a:r>
            <a:endParaRPr lang="fa-IR">
              <a:cs typeface="B Nazanin" panose="00000400000000000000" pitchFamily="2" charset="-78"/>
            </a:endParaRPr>
          </a:p>
        </p:txBody>
      </p:sp>
      <p:sp>
        <p:nvSpPr>
          <p:cNvPr id="4" name="Flowchart: Alternate Process 3"/>
          <p:cNvSpPr/>
          <p:nvPr/>
        </p:nvSpPr>
        <p:spPr>
          <a:xfrm>
            <a:off x="1306286" y="3582955"/>
            <a:ext cx="3676261" cy="136226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عدم توجه و اهتمام کمیته ی مقدماتی به دیدگاه های خود</a:t>
            </a:r>
            <a:endParaRPr lang="fa-IR"/>
          </a:p>
        </p:txBody>
      </p:sp>
    </p:spTree>
    <p:extLst>
      <p:ext uri="{BB962C8B-B14F-4D97-AF65-F5344CB8AC3E}">
        <p14:creationId xmlns:p14="http://schemas.microsoft.com/office/powerpoint/2010/main" val="41472749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SA" sz="3600" b="1">
                <a:solidFill>
                  <a:srgbClr val="FF0000"/>
                </a:solidFill>
                <a:cs typeface="B Nazanin" panose="00000400000000000000" pitchFamily="2" charset="-78"/>
              </a:rPr>
              <a:t>ب) پوشش تاریخی جنبشهای قومی</a:t>
            </a:r>
            <a:r>
              <a:rPr lang="en-US" sz="3600" b="1">
                <a:solidFill>
                  <a:srgbClr val="FF0000"/>
                </a:solidFill>
                <a:cs typeface="B Nazanin" panose="00000400000000000000" pitchFamily="2" charset="-78"/>
              </a:rPr>
              <a:t> - </a:t>
            </a:r>
            <a:r>
              <a:rPr lang="ar-SA" sz="3600" b="1">
                <a:solidFill>
                  <a:srgbClr val="FF0000"/>
                </a:solidFill>
                <a:cs typeface="B Nazanin" panose="00000400000000000000" pitchFamily="2" charset="-78"/>
              </a:rPr>
              <a:t>ناسیونالیستی </a:t>
            </a:r>
            <a:r>
              <a:rPr lang="ar-SA" sz="3600" b="1" smtClean="0">
                <a:solidFill>
                  <a:srgbClr val="FF0000"/>
                </a:solidFill>
                <a:cs typeface="B Nazanin" panose="00000400000000000000" pitchFamily="2" charset="-78"/>
              </a:rPr>
              <a:t>کرد</a:t>
            </a:r>
            <a:endParaRPr lang="fa-IR" sz="3600">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براساس </a:t>
            </a:r>
            <a:r>
              <a:rPr lang="ar-SA">
                <a:cs typeface="B Nazanin" panose="00000400000000000000" pitchFamily="2" charset="-78"/>
              </a:rPr>
              <a:t>بخش سوم پیمان سور در ۱۰ اوت ۱۹۲۰، یک کردستان مستقل پیش بینی شد که قرار بود تحت قیمومیت جامعه ی ملل باشد</a:t>
            </a:r>
            <a:r>
              <a:rPr lang="en-US">
                <a:cs typeface="B Nazanin" panose="00000400000000000000" pitchFamily="2" charset="-78"/>
              </a:rPr>
              <a:t>. </a:t>
            </a:r>
            <a:r>
              <a:rPr lang="ar-SA">
                <a:cs typeface="B Nazanin" panose="00000400000000000000" pitchFamily="2" charset="-78"/>
              </a:rPr>
              <a:t>اما این قرارداد به دلیل مخالفت های ترکیه در مورد کردها به انجام نرسید</a:t>
            </a:r>
            <a:r>
              <a:rPr lang="en-US">
                <a:cs typeface="B Nazanin" panose="00000400000000000000" pitchFamily="2" charset="-78"/>
              </a:rPr>
              <a:t>. </a:t>
            </a:r>
            <a:r>
              <a:rPr lang="ar-SA">
                <a:cs typeface="B Nazanin" panose="00000400000000000000" pitchFamily="2" charset="-78"/>
              </a:rPr>
              <a:t>در این باره قدرتهای بزرگ و به خصوص بریتانیا هیچ اقدامی انجام ندادند</a:t>
            </a:r>
            <a:r>
              <a:rPr lang="en-US">
                <a:cs typeface="B Nazanin" panose="00000400000000000000" pitchFamily="2" charset="-78"/>
              </a:rPr>
              <a:t>. </a:t>
            </a:r>
            <a:r>
              <a:rPr lang="ar-SA">
                <a:cs typeface="B Nazanin" panose="00000400000000000000" pitchFamily="2" charset="-78"/>
              </a:rPr>
              <a:t>این جریان تا انعقاد </a:t>
            </a:r>
            <a:r>
              <a:rPr lang="ar-SA" b="1">
                <a:solidFill>
                  <a:srgbClr val="FF0000"/>
                </a:solidFill>
                <a:cs typeface="B Nazanin" panose="00000400000000000000" pitchFamily="2" charset="-78"/>
              </a:rPr>
              <a:t>معاهده ی لوزان </a:t>
            </a:r>
            <a:r>
              <a:rPr lang="ar-SA">
                <a:cs typeface="B Nazanin" panose="00000400000000000000" pitchFamily="2" charset="-78"/>
              </a:rPr>
              <a:t>در ۲۵ ژوئیه ۱۹۲۳ تداوم یافت که در این قرارداد از کردها و حقوقشان سخنی به میان نیامد از طرفی با کوتاه آمدن ترکیه نسبت به موصل کردنشین ،انگلستان با استفاده از قوه ی قهریه ی جنبش ناسیونالیستی، شیخ محمود برزنجی را در ٤ دسامبر ۱۹۲۳ سرکوب کرد(چوبتاشانی، ۱۳۸۲</a:t>
            </a:r>
            <a:r>
              <a:rPr lang="en-US">
                <a:cs typeface="B Nazanin" panose="00000400000000000000" pitchFamily="2" charset="-78"/>
              </a:rPr>
              <a:t>: </a:t>
            </a:r>
            <a:r>
              <a:rPr lang="ar-SA">
                <a:cs typeface="B Nazanin" panose="00000400000000000000" pitchFamily="2" charset="-78"/>
              </a:rPr>
              <a:t>۱۰۷</a:t>
            </a:r>
            <a:r>
              <a:rPr lang="en-US">
                <a:cs typeface="B Nazanin" panose="00000400000000000000" pitchFamily="2" charset="-78"/>
              </a:rPr>
              <a:t>-</a:t>
            </a:r>
            <a:r>
              <a:rPr lang="ar-SA">
                <a:cs typeface="B Nazanin" panose="00000400000000000000" pitchFamily="2" charset="-78"/>
              </a:rPr>
              <a:t>١٠٦).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41034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27984" y="1825625"/>
            <a:ext cx="6725816" cy="4351338"/>
          </a:xfrm>
        </p:spPr>
        <p:txBody>
          <a:bodyPr>
            <a:normAutofit lnSpcReduction="10000"/>
          </a:bodyPr>
          <a:lstStyle/>
          <a:p>
            <a:pPr algn="just"/>
            <a:r>
              <a:rPr lang="ar-SA">
                <a:cs typeface="B Nazanin" panose="00000400000000000000" pitchFamily="2" charset="-78"/>
              </a:rPr>
              <a:t>شورای جامعه ی ملل در ۱۹ دسامبر ۱۹۲۵ رأی به انضمام ولایت موصل به عراق- که متشکل از بغداد و بصره بود- داد</a:t>
            </a:r>
            <a:r>
              <a:rPr lang="en-US">
                <a:cs typeface="B Nazanin" panose="00000400000000000000" pitchFamily="2" charset="-78"/>
              </a:rPr>
              <a:t>. </a:t>
            </a:r>
            <a:r>
              <a:rPr lang="ar-SA">
                <a:cs typeface="B Nazanin" panose="00000400000000000000" pitchFamily="2" charset="-78"/>
              </a:rPr>
              <a:t>به این شکل مسأله ی کردها از چارچوب حقوق بین الملل خارج شد و وارد چارچوب حقوق داخلی عراق گردید</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تاريخ </a:t>
            </a:r>
            <a:r>
              <a:rPr lang="ar-SA">
                <a:cs typeface="B Nazanin" panose="00000400000000000000" pitchFamily="2" charset="-78"/>
              </a:rPr>
              <a:t>الحاق ولایت کردنشین موصل به عراق را باید سر آغاز شروع مبارزات طولانی کردهای عراق و طی مسیر پر درد و رنج و کشمکشهای خونبار دانست</a:t>
            </a:r>
            <a:r>
              <a:rPr lang="en-US">
                <a:cs typeface="B Nazanin" panose="00000400000000000000" pitchFamily="2" charset="-78"/>
              </a:rPr>
              <a:t>. </a:t>
            </a:r>
            <a:r>
              <a:rPr lang="ar-SA">
                <a:cs typeface="B Nazanin" panose="00000400000000000000" pitchFamily="2" charset="-78"/>
              </a:rPr>
              <a:t>از سال ۱۹۳۲ یعنی سال خارج شدن عراق از تحت قیمومیت جامعه ی ملل تا سال ١٩٤٦، ملامصطفی بارزانی بانی و رهبر حزب دموکرات کردستان عراق مبارزه ی مسلحانه کردهـا علیه دولت عراق را ادامه داد</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771238" cy="3100939"/>
          </a:xfrm>
          <a:prstGeom prst="rect">
            <a:avLst/>
          </a:prstGeom>
        </p:spPr>
      </p:pic>
      <p:sp>
        <p:nvSpPr>
          <p:cNvPr id="5" name="TextBox 4"/>
          <p:cNvSpPr txBox="1"/>
          <p:nvPr/>
        </p:nvSpPr>
        <p:spPr>
          <a:xfrm>
            <a:off x="1455576" y="5299788"/>
            <a:ext cx="2127379"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ملامصطفی بازرانی</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3041746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en-US">
                <a:cs typeface="B Nazanin" panose="00000400000000000000" pitchFamily="2" charset="-78"/>
              </a:rPr>
              <a:t>. </a:t>
            </a:r>
            <a:r>
              <a:rPr lang="ar-SA">
                <a:cs typeface="B Nazanin" panose="00000400000000000000" pitchFamily="2" charset="-78"/>
              </a:rPr>
              <a:t>در سال ۱۹۵۸ با به قدرت رسیدن عبدالکریم قاسم، بارزانی به عراق بازگشت و با مذاکره با دولت به فکر حل مسأله ی کردها بود، اما با به قدرت رسیدن عبد السلام عارف این مذاکرات به پایان رسید (اليس، ۱۳۸۷</a:t>
            </a:r>
            <a:r>
              <a:rPr lang="en-US">
                <a:cs typeface="B Nazanin" panose="00000400000000000000" pitchFamily="2" charset="-78"/>
              </a:rPr>
              <a:t>: </a:t>
            </a:r>
            <a:r>
              <a:rPr lang="ar-SA">
                <a:cs typeface="B Nazanin" panose="00000400000000000000" pitchFamily="2" charset="-78"/>
              </a:rPr>
              <a:t>۲۰۷</a:t>
            </a:r>
            <a:r>
              <a:rPr lang="ar-SA"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28498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534678" y="1825625"/>
            <a:ext cx="6819122" cy="4351338"/>
          </a:xfrm>
        </p:spPr>
        <p:txBody>
          <a:bodyPr/>
          <a:lstStyle/>
          <a:p>
            <a:pPr algn="just"/>
            <a:r>
              <a:rPr lang="ar-SA">
                <a:cs typeface="B Nazanin" panose="00000400000000000000" pitchFamily="2" charset="-78"/>
              </a:rPr>
              <a:t>با به قدرت رسیدن بعثی ها درگیری ها ادامه یافت و در خلال همین درگیری ها موافقت نامه ی ۱۱ مارس ۱۹۷۰ مایین کردها و دولت مرکزی امضا شد که در آن به خود مختاری و منابع کردستان به ویژه حوزه های نفتی توجه شد، اما رژیم بعث به تعهدات خود وفادار نماند و با انعقاد قرارداد الجزایر در مارس ١٩٧٥ بـیـن شـاه و صدام حسین و قطع حمایت شاه از کردها جبهه ی کردها منشعب و اتحاد کردها تضعیف گردید</a:t>
            </a:r>
            <a:r>
              <a:rPr lang="en-US">
                <a:cs typeface="B Nazanin" panose="00000400000000000000" pitchFamily="2" charset="-78"/>
              </a:rPr>
              <a:t>. </a:t>
            </a:r>
            <a:r>
              <a:rPr lang="ar-SA">
                <a:cs typeface="B Nazanin" panose="00000400000000000000" pitchFamily="2" charset="-78"/>
              </a:rPr>
              <a:t>در واقع، این قرارداد باعث شد کردها هر آنچه را که تا آن زمان به دست آورده بودند، از دست دهند( احمدی پور و دیگران ۱۳۸۶: ۱۳۳). </a:t>
            </a:r>
            <a:endParaRPr lang="fa-IR">
              <a:cs typeface="B Nazanin" panose="00000400000000000000" pitchFamily="2" charset="-78"/>
            </a:endParaRPr>
          </a:p>
          <a:p>
            <a:endParaRPr lang="fa-IR"/>
          </a:p>
        </p:txBody>
      </p:sp>
      <p:pic>
        <p:nvPicPr>
          <p:cNvPr id="4" name="Picture 3"/>
          <p:cNvPicPr>
            <a:picLocks noChangeAspect="1"/>
          </p:cNvPicPr>
          <p:nvPr/>
        </p:nvPicPr>
        <p:blipFill>
          <a:blip r:embed="rId2"/>
          <a:stretch>
            <a:fillRect/>
          </a:stretch>
        </p:blipFill>
        <p:spPr>
          <a:xfrm>
            <a:off x="838200" y="1825625"/>
            <a:ext cx="3663538" cy="2709053"/>
          </a:xfrm>
          <a:prstGeom prst="rect">
            <a:avLst/>
          </a:prstGeom>
        </p:spPr>
      </p:pic>
      <p:sp>
        <p:nvSpPr>
          <p:cNvPr id="6" name="TextBox 5"/>
          <p:cNvSpPr txBox="1"/>
          <p:nvPr/>
        </p:nvSpPr>
        <p:spPr>
          <a:xfrm>
            <a:off x="1362269" y="4683967"/>
            <a:ext cx="2202025" cy="523220"/>
          </a:xfrm>
          <a:prstGeom prst="rect">
            <a:avLst/>
          </a:prstGeom>
          <a:noFill/>
        </p:spPr>
        <p:txBody>
          <a:bodyPr wrap="square" rtlCol="1">
            <a:spAutoFit/>
          </a:bodyPr>
          <a:lstStyle/>
          <a:p>
            <a:pPr algn="ctr"/>
            <a:r>
              <a:rPr lang="ar-SA" sz="2800">
                <a:solidFill>
                  <a:srgbClr val="FF0000"/>
                </a:solidFill>
                <a:cs typeface="B Nazanin" panose="00000400000000000000" pitchFamily="2" charset="-78"/>
              </a:rPr>
              <a:t>قرارداد الجزایر</a:t>
            </a:r>
            <a:endParaRPr lang="fa-IR">
              <a:solidFill>
                <a:srgbClr val="FF0000"/>
              </a:solidFill>
            </a:endParaRPr>
          </a:p>
        </p:txBody>
      </p:sp>
    </p:spTree>
    <p:extLst>
      <p:ext uri="{BB962C8B-B14F-4D97-AF65-F5344CB8AC3E}">
        <p14:creationId xmlns:p14="http://schemas.microsoft.com/office/powerpoint/2010/main" val="385973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739950" y="1825625"/>
            <a:ext cx="6613849" cy="4351338"/>
          </a:xfrm>
        </p:spPr>
        <p:txBody>
          <a:bodyPr>
            <a:normAutofit fontScale="92500"/>
          </a:bodyPr>
          <a:lstStyle/>
          <a:p>
            <a:pPr algn="just"/>
            <a:r>
              <a:rPr lang="ar-SA">
                <a:cs typeface="B Nazanin" panose="00000400000000000000" pitchFamily="2" charset="-78"/>
              </a:rPr>
              <a:t>با پیروزی انقلاب اسلامی قرارداد الجزایر توسط صدام زیر پا گذاشته شد و به ایران اعلام جنگ شد (الیس، ۱۳۸۷</a:t>
            </a:r>
            <a:r>
              <a:rPr lang="en-US">
                <a:cs typeface="B Nazanin" panose="00000400000000000000" pitchFamily="2" charset="-78"/>
              </a:rPr>
              <a:t>: </a:t>
            </a:r>
            <a:r>
              <a:rPr lang="ar-SA">
                <a:cs typeface="B Nazanin" panose="00000400000000000000" pitchFamily="2" charset="-78"/>
              </a:rPr>
              <a:t>۲۰۹).</a:t>
            </a:r>
            <a:endParaRPr lang="en-US">
              <a:cs typeface="B Nazanin" panose="00000400000000000000" pitchFamily="2" charset="-78"/>
            </a:endParaRPr>
          </a:p>
          <a:p>
            <a:pPr algn="just"/>
            <a:r>
              <a:rPr lang="ar-SA">
                <a:cs typeface="B Nazanin" panose="00000400000000000000" pitchFamily="2" charset="-78"/>
              </a:rPr>
              <a:t> کردهای عراق در دوران جنگ تحمیلی به دلیل تضعیف هر چه بیشتر عراق و محدود کردن قدرت مانور اپوزیسیون کرد ایرانی از سوی ایران حمایت شدند</a:t>
            </a:r>
            <a:r>
              <a:rPr lang="en-US">
                <a:cs typeface="B Nazanin" panose="00000400000000000000" pitchFamily="2" charset="-78"/>
              </a:rPr>
              <a:t>. </a:t>
            </a:r>
            <a:r>
              <a:rPr lang="ar-SA">
                <a:cs typeface="B Nazanin" panose="00000400000000000000" pitchFamily="2" charset="-78"/>
              </a:rPr>
              <a:t>از سوی دیگر رژیم بعث عراق سیاست سرکوب خود علیه کردها را تشدید کرد و در بمباران شیمیایی حلبچه پنج هزار نفر کشته شدند و در عملیاتهای چهارگانه انفال، ۱۲۷۶ روستا تخریب و ۱۸۲ هزار نفر کشته شدند( جوانمردی ،صاحب، ۱۳۸۰</a:t>
            </a:r>
            <a:r>
              <a:rPr lang="en-US">
                <a:cs typeface="B Nazanin" panose="00000400000000000000" pitchFamily="2" charset="-78"/>
              </a:rPr>
              <a:t>: </a:t>
            </a:r>
            <a:r>
              <a:rPr lang="ar-SA">
                <a:cs typeface="B Nazanin" panose="00000400000000000000" pitchFamily="2" charset="-78"/>
              </a:rPr>
              <a:t>٢٤ </a:t>
            </a:r>
            <a:r>
              <a:rPr lang="en-US">
                <a:cs typeface="B Nazanin" panose="00000400000000000000" pitchFamily="2" charset="-78"/>
              </a:rPr>
              <a:t>– </a:t>
            </a:r>
            <a:r>
              <a:rPr lang="ar-SA">
                <a:cs typeface="B Nazanin" panose="00000400000000000000" pitchFamily="2" charset="-78"/>
              </a:rPr>
              <a:t>٢١).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801249" cy="3175583"/>
          </a:xfrm>
          <a:prstGeom prst="rect">
            <a:avLst/>
          </a:prstGeom>
        </p:spPr>
      </p:pic>
      <p:sp>
        <p:nvSpPr>
          <p:cNvPr id="5" name="TextBox 4"/>
          <p:cNvSpPr txBox="1"/>
          <p:nvPr/>
        </p:nvSpPr>
        <p:spPr>
          <a:xfrm>
            <a:off x="1436914" y="5374433"/>
            <a:ext cx="2444621"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بمباران شیمیایی حلبچه</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238204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در اوت ۱۹۹۰ صدام به کویت حمله کرد</a:t>
            </a:r>
            <a:r>
              <a:rPr lang="en-US">
                <a:cs typeface="B Nazanin" panose="00000400000000000000" pitchFamily="2" charset="-78"/>
              </a:rPr>
              <a:t>. </a:t>
            </a:r>
            <a:r>
              <a:rPr lang="ar-SA">
                <a:cs typeface="B Nazanin" panose="00000400000000000000" pitchFamily="2" charset="-78"/>
              </a:rPr>
              <a:t>این امر باعث شکل گیری جبهه متحدین کویت و آزادسازی کویت شد</a:t>
            </a:r>
            <a:r>
              <a:rPr lang="en-US">
                <a:cs typeface="B Nazanin" panose="00000400000000000000" pitchFamily="2" charset="-78"/>
              </a:rPr>
              <a:t>. </a:t>
            </a:r>
            <a:r>
              <a:rPr lang="ar-SA">
                <a:cs typeface="B Nazanin" panose="00000400000000000000" pitchFamily="2" charset="-78"/>
              </a:rPr>
              <a:t>در این دوران شیعیان در جنوب و کردها در شمال علیه صدام قیام کردند که این بار نیز با خشونت هر چه تمامتر سرکوب شدند،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443480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اما آوارگی کردها در کوهستانهای پر از برف در مرزهای ایران و ترکیه انعکاس وسیعی در رسانه های غرب داشت و براساس قطعنامه ٦۸۸ شورای امنیت مناطق امن در بالای مدار ٣٦ درجه ایجاد شد که شامل استانهای اربیل دهوک و سلیمانیه میشد</a:t>
            </a:r>
            <a:r>
              <a:rPr lang="en-US">
                <a:cs typeface="B Nazanin" panose="00000400000000000000" pitchFamily="2" charset="-78"/>
              </a:rPr>
              <a:t>. </a:t>
            </a:r>
            <a:r>
              <a:rPr lang="ar-SA">
                <a:cs typeface="B Nazanin" panose="00000400000000000000" pitchFamily="2" charset="-78"/>
              </a:rPr>
              <a:t>از این زمان به بعد، کردستان حالت یک دولت خود مختار پیدا کرد و دو نیروی اصلی آن را حزب دموکرات و اتحادیه میهنی تشکیل می دادند</a:t>
            </a:r>
            <a:r>
              <a:rPr lang="en-US">
                <a:cs typeface="B Nazanin" panose="00000400000000000000" pitchFamily="2" charset="-78"/>
              </a:rPr>
              <a:t>. </a:t>
            </a:r>
            <a:r>
              <a:rPr lang="ar-SA">
                <a:cs typeface="B Nazanin" panose="00000400000000000000" pitchFamily="2" charset="-78"/>
              </a:rPr>
              <a:t>اولین انتخابات محلی در اواسط سال ۱۹۹۲ برگزار شد و منجر به تشکیل اولین دولت عراقی کرد و پارلمان کرد گردید (الیس، ۱۳۸۷</a:t>
            </a:r>
            <a:r>
              <a:rPr lang="en-US">
                <a:cs typeface="B Nazanin" panose="00000400000000000000" pitchFamily="2" charset="-78"/>
              </a:rPr>
              <a:t>: </a:t>
            </a:r>
            <a:r>
              <a:rPr lang="ar-SA">
                <a:cs typeface="B Nazanin" panose="00000400000000000000" pitchFamily="2" charset="-78"/>
              </a:rPr>
              <a:t>۲۱۱ </a:t>
            </a:r>
            <a:r>
              <a:rPr lang="en-US">
                <a:cs typeface="B Nazanin" panose="00000400000000000000" pitchFamily="2" charset="-78"/>
              </a:rPr>
              <a:t>– </a:t>
            </a:r>
            <a:r>
              <a:rPr lang="ar-SA">
                <a:cs typeface="B Nazanin" panose="00000400000000000000" pitchFamily="2" charset="-78"/>
              </a:rPr>
              <a:t>۲۰۹).</a:t>
            </a:r>
            <a:endParaRPr lang="fa-IR">
              <a:cs typeface="B Nazanin" panose="00000400000000000000" pitchFamily="2" charset="-78"/>
            </a:endParaRPr>
          </a:p>
          <a:p>
            <a:endParaRPr lang="fa-IR"/>
          </a:p>
        </p:txBody>
      </p:sp>
      <p:sp>
        <p:nvSpPr>
          <p:cNvPr id="4" name="Flowchart: Alternate Process 3"/>
          <p:cNvSpPr/>
          <p:nvPr/>
        </p:nvSpPr>
        <p:spPr>
          <a:xfrm>
            <a:off x="1306286" y="4758612"/>
            <a:ext cx="3097763" cy="98904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حزب دموکرات</a:t>
            </a:r>
            <a:endParaRPr lang="fa-IR"/>
          </a:p>
        </p:txBody>
      </p:sp>
      <p:sp>
        <p:nvSpPr>
          <p:cNvPr id="5" name="Flowchart: Alternate Process 4"/>
          <p:cNvSpPr/>
          <p:nvPr/>
        </p:nvSpPr>
        <p:spPr>
          <a:xfrm>
            <a:off x="5635690" y="4758612"/>
            <a:ext cx="3489649" cy="98904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اتحادیه میهنی</a:t>
            </a:r>
            <a:endParaRPr lang="fa-IR"/>
          </a:p>
        </p:txBody>
      </p:sp>
    </p:spTree>
    <p:extLst>
      <p:ext uri="{BB962C8B-B14F-4D97-AF65-F5344CB8AC3E}">
        <p14:creationId xmlns:p14="http://schemas.microsoft.com/office/powerpoint/2010/main" val="163461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کشور عراق نیز از آن جا که کشوری چند قومی و چند مذهبی است، هم براساس ماده چهار قانون اساسی موقت و هم براساس ماده اول قانون اساسی دائم، فدرالیسم را به عنوان شکل حکومتی خود برای دوران پس از سقوط صدام انتخاب کرده است</a:t>
            </a:r>
            <a:r>
              <a:rPr lang="en-US">
                <a:cs typeface="B Nazanin" panose="00000400000000000000" pitchFamily="2" charset="-78"/>
              </a:rPr>
              <a:t>. </a:t>
            </a:r>
            <a:r>
              <a:rPr lang="ar-SA">
                <a:cs typeface="B Nazanin" panose="00000400000000000000" pitchFamily="2" charset="-78"/>
              </a:rPr>
              <a:t>با این وجود نوعی حالت پروبلماتیک و معضل مانند در مورد آینده فدرالیسم در عراق وجود دارد و علت آن وجود بدعت گذاری ها و پاره ای از ابهامات در قانون اساسی عراق و همچنین معضلات حقوقی و عملی است که در مورد فدرالیسم در عراق وجود دارد</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Process 3"/>
          <p:cNvSpPr/>
          <p:nvPr/>
        </p:nvSpPr>
        <p:spPr>
          <a:xfrm>
            <a:off x="1324947" y="4702629"/>
            <a:ext cx="3247053" cy="951722"/>
          </a:xfrm>
          <a:prstGeom prst="flowChart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ماده اول قانون اساسی دائم</a:t>
            </a:r>
            <a:endParaRPr lang="fa-IR"/>
          </a:p>
        </p:txBody>
      </p:sp>
      <p:sp>
        <p:nvSpPr>
          <p:cNvPr id="5" name="Flowchart: Alternate Process 4"/>
          <p:cNvSpPr/>
          <p:nvPr/>
        </p:nvSpPr>
        <p:spPr>
          <a:xfrm>
            <a:off x="5710335" y="4553339"/>
            <a:ext cx="3844212" cy="1362269"/>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 ماده چهار قانون اساسی موقت </a:t>
            </a:r>
            <a:endParaRPr lang="fa-IR"/>
          </a:p>
        </p:txBody>
      </p:sp>
    </p:spTree>
    <p:extLst>
      <p:ext uri="{BB962C8B-B14F-4D97-AF65-F5344CB8AC3E}">
        <p14:creationId xmlns:p14="http://schemas.microsoft.com/office/powerpoint/2010/main" val="133490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گفتار سوم پروژه ی فدرالیسم در عراق جدید</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a:t>
            </a:r>
            <a:r>
              <a:rPr lang="ar-SA">
                <a:cs typeface="B Nazanin" panose="00000400000000000000" pitchFamily="2" charset="-78"/>
              </a:rPr>
              <a:t>این گفتار سعی داریم که ابتدا گفتمان فدرالیسم در میان اپوزیسیون عراق را توضیح دهیم و سپس نشان دهیم که این نظام حکومتی در عراق حاوی چه نکات و مسائل برجسته ای در خصوص فدرالیسم است</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4001294"/>
            <a:ext cx="3937519" cy="1268963"/>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گفتمان فدرالیسم در میان اپوزیسیون عراق</a:t>
            </a:r>
            <a:endParaRPr lang="fa-IR"/>
          </a:p>
        </p:txBody>
      </p:sp>
    </p:spTree>
    <p:extLst>
      <p:ext uri="{BB962C8B-B14F-4D97-AF65-F5344CB8AC3E}">
        <p14:creationId xmlns:p14="http://schemas.microsoft.com/office/powerpoint/2010/main" val="9188167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a:cs typeface="B Nazanin" panose="00000400000000000000" pitchFamily="2" charset="-78"/>
              </a:rPr>
              <a:t>الف) گفتمان فدرالیسم در میان اپوزیسیون </a:t>
            </a:r>
            <a:r>
              <a:rPr lang="ar-SA" b="1">
                <a:cs typeface="B Nazanin" panose="00000400000000000000" pitchFamily="2" charset="-78"/>
              </a:rPr>
              <a:t>عراق</a:t>
            </a:r>
            <a:r>
              <a:rPr lang="ar-SA">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ar-SA" smtClean="0">
                <a:cs typeface="B Nazanin" panose="00000400000000000000" pitchFamily="2" charset="-78"/>
              </a:rPr>
              <a:t>متعاقب </a:t>
            </a:r>
            <a:r>
              <a:rPr lang="ar-SA">
                <a:cs typeface="B Nazanin" panose="00000400000000000000" pitchFamily="2" charset="-78"/>
              </a:rPr>
              <a:t>شکل گیری حکومت خود مختار منطقه ی کردستان و در طی نشست هایی که در اوایل دهه ی ۱۹۹۰ در دمشق، وین و شهرک صلاح الدین( در اطراف اربیل در کردستان عراق)، یک عراق« فدرال و دموکراتیک »مورد پذیرش معارضین حکومت عراق قرار گرفت( چوبتاشانی، ۱۳۸۲: ۱۱۵ )، اما باید گفت که گفتگو و مذاکرات جهت گزینش فدرالیسم و تغییر سیستم سیاسی عراق از سال قبل از حمله ی آمریکا به عراق یعنی از سال ۲۰۰۲ شروع شد</a:t>
            </a:r>
            <a:endParaRPr lang="fa-IR">
              <a:cs typeface="B Nazanin" panose="00000400000000000000" pitchFamily="2" charset="-78"/>
            </a:endParaRPr>
          </a:p>
        </p:txBody>
      </p:sp>
      <p:sp>
        <p:nvSpPr>
          <p:cNvPr id="4" name="Flowchart: Alternate Process 3"/>
          <p:cNvSpPr/>
          <p:nvPr/>
        </p:nvSpPr>
        <p:spPr>
          <a:xfrm>
            <a:off x="838200" y="4198776"/>
            <a:ext cx="3377681" cy="134360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schemeClr val="tx1"/>
                </a:solidFill>
                <a:cs typeface="B Nazanin" panose="00000400000000000000" pitchFamily="2" charset="-78"/>
              </a:rPr>
              <a:t>تغییر سیستم سیاسی عراق</a:t>
            </a:r>
            <a:endParaRPr lang="fa-IR" sz="2800">
              <a:solidFill>
                <a:schemeClr val="tx1"/>
              </a:solidFill>
            </a:endParaRPr>
          </a:p>
        </p:txBody>
      </p:sp>
    </p:spTree>
    <p:extLst>
      <p:ext uri="{BB962C8B-B14F-4D97-AF65-F5344CB8AC3E}">
        <p14:creationId xmlns:p14="http://schemas.microsoft.com/office/powerpoint/2010/main" val="13755597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a:solidFill>
                  <a:srgbClr val="FF0000"/>
                </a:solidFill>
                <a:cs typeface="B Nazanin" panose="00000400000000000000" pitchFamily="2" charset="-78"/>
              </a:rPr>
              <a:t>در این زمینه اجلاس ها و گردهم آیی های متعددی صورت گرفت که مهم ترین آنها عبارتند از</a:t>
            </a:r>
            <a:r>
              <a:rPr lang="en-US">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31340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ا- اجلاس واشنگتن:</a:t>
            </a:r>
            <a:r>
              <a:rPr lang="ar-SA">
                <a:solidFill>
                  <a:srgbClr val="FF0000"/>
                </a:solidFill>
                <a:cs typeface="B Nazanin" panose="00000400000000000000" pitchFamily="2" charset="-78"/>
              </a:rPr>
              <a:t> </a:t>
            </a:r>
            <a:r>
              <a:rPr lang="ar-SA">
                <a:cs typeface="B Nazanin" panose="00000400000000000000" pitchFamily="2" charset="-78"/>
              </a:rPr>
              <a:t>در این اجلاس که در آگوست ۲۰۰۲ در واشنگتن برگزار شد، درباره ی راههای سرنگونی صدام گفتگو شد</a:t>
            </a:r>
            <a:r>
              <a:rPr lang="en-US">
                <a:cs typeface="B Nazanin" panose="00000400000000000000" pitchFamily="2" charset="-78"/>
              </a:rPr>
              <a:t>. </a:t>
            </a:r>
            <a:r>
              <a:rPr lang="ar-SA">
                <a:cs typeface="B Nazanin" panose="00000400000000000000" pitchFamily="2" charset="-78"/>
              </a:rPr>
              <a:t>هر چند مقامات آمریکایی تنهـا بـه ایــن موضوع بسنده کردند که بین گروه های معارض هماهنگی برقرار شود</a:t>
            </a:r>
            <a:r>
              <a:rPr lang="en-US">
                <a:cs typeface="B Nazanin" panose="00000400000000000000" pitchFamily="2" charset="-78"/>
              </a:rPr>
              <a:t>. </a:t>
            </a:r>
            <a:r>
              <a:rPr lang="ar-SA">
                <a:cs typeface="B Nazanin" panose="00000400000000000000" pitchFamily="2" charset="-78"/>
              </a:rPr>
              <a:t>با این حال وزارت خانه های خارجه و دفاع در پی آن بودند که میزان توانایی مخالفان صدام و نگرش آنها به آینده ی عراق را برآورد نمایند( روزنامه های ایران ۱۸ مرداد ۱۳۸۱).</a:t>
            </a:r>
            <a:endParaRPr lang="en-US">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161453"/>
            <a:ext cx="3526971" cy="134360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میزان توانایی مخالفان صدام</a:t>
            </a:r>
            <a:endParaRPr lang="fa-IR"/>
          </a:p>
        </p:txBody>
      </p:sp>
    </p:spTree>
    <p:extLst>
      <p:ext uri="{BB962C8B-B14F-4D97-AF65-F5344CB8AC3E}">
        <p14:creationId xmlns:p14="http://schemas.microsoft.com/office/powerpoint/2010/main" val="4104064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۲</a:t>
            </a:r>
            <a:r>
              <a:rPr lang="en-US" b="1">
                <a:solidFill>
                  <a:srgbClr val="FF0000"/>
                </a:solidFill>
                <a:cs typeface="B Nazanin" panose="00000400000000000000" pitchFamily="2" charset="-78"/>
              </a:rPr>
              <a:t>- </a:t>
            </a:r>
            <a:r>
              <a:rPr lang="ar-SA" b="1">
                <a:solidFill>
                  <a:srgbClr val="FF0000"/>
                </a:solidFill>
                <a:cs typeface="B Nazanin" panose="00000400000000000000" pitchFamily="2" charset="-78"/>
              </a:rPr>
              <a:t>کنگره لندن:</a:t>
            </a:r>
            <a:r>
              <a:rPr lang="ar-SA">
                <a:solidFill>
                  <a:srgbClr val="FF0000"/>
                </a:solidFill>
                <a:cs typeface="B Nazanin" panose="00000400000000000000" pitchFamily="2" charset="-78"/>
              </a:rPr>
              <a:t> </a:t>
            </a:r>
            <a:r>
              <a:rPr lang="ar-SA">
                <a:cs typeface="B Nazanin" panose="00000400000000000000" pitchFamily="2" charset="-78"/>
              </a:rPr>
              <a:t>این کنگره در دسامبر ۲۰۰۲ کنگره در دسامبر ۲۰۰۲ در لندن برگزار شد و در آن ۳۲۰ تن از معارضان عراقی که شامل افراد مستقل و نمایندگان بیش از پنجاه حزب بودند، در هتل لوکس «</a:t>
            </a:r>
            <a:r>
              <a:rPr lang="ar-SA" b="1">
                <a:solidFill>
                  <a:srgbClr val="FF0000"/>
                </a:solidFill>
                <a:cs typeface="B Nazanin" panose="00000400000000000000" pitchFamily="2" charset="-78"/>
              </a:rPr>
              <a:t>هیلتون متروپل</a:t>
            </a:r>
            <a:r>
              <a:rPr lang="ar-SA">
                <a:cs typeface="B Nazanin" panose="00000400000000000000" pitchFamily="2" charset="-78"/>
              </a:rPr>
              <a:t>» اجتماع کردند</a:t>
            </a:r>
            <a:r>
              <a:rPr lang="en-US">
                <a:cs typeface="B Nazanin" panose="00000400000000000000" pitchFamily="2" charset="-78"/>
              </a:rPr>
              <a:t>. </a:t>
            </a:r>
            <a:r>
              <a:rPr lang="ar-SA">
                <a:cs typeface="B Nazanin" panose="00000400000000000000" pitchFamily="2" charset="-78"/>
              </a:rPr>
              <a:t>هدف، تکلیف نهایی ساختار آینده ی عراق در دوران پسا صدام بود</a:t>
            </a:r>
            <a:r>
              <a:rPr lang="en-US">
                <a:cs typeface="B Nazanin" panose="00000400000000000000" pitchFamily="2" charset="-78"/>
              </a:rPr>
              <a:t>. </a:t>
            </a:r>
            <a:r>
              <a:rPr lang="ar-SA">
                <a:cs typeface="B Nazanin" panose="00000400000000000000" pitchFamily="2" charset="-78"/>
              </a:rPr>
              <a:t>در این کنگره لااقل روی دو موضوع وحدت نظر نسبی وجود داشت</a:t>
            </a:r>
            <a:r>
              <a:rPr lang="en-US">
                <a:cs typeface="B Nazanin" panose="00000400000000000000" pitchFamily="2" charset="-78"/>
              </a:rPr>
              <a:t>: </a:t>
            </a:r>
            <a:r>
              <a:rPr lang="ar-SA">
                <a:cs typeface="B Nazanin" panose="00000400000000000000" pitchFamily="2" charset="-78"/>
              </a:rPr>
              <a:t>اول فدرالی کردن عراق و دوم استقرار نظامی دموکراتیک (روزنامه ایران، ۲۵ آذر ۱۳۸۱).</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530625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واقع، گفته میشود که اپوزیسیون عراق برای نخستین بار در این کنفرانس حمایت خود را از فدرالیسم اعلام کرد زیرا معتقد بودند که فدرالیسم برای دموکراسی ضروری است و علت آن این است که فدرالیسم از اراده ی اقلیت در برابر اراده ی اکثریت حمایت میکند (برنکاتی، ۱۳۸۷ :۱۲۸).</a:t>
            </a:r>
            <a:endParaRPr lang="fa-IR">
              <a:cs typeface="B Nazanin" panose="00000400000000000000" pitchFamily="2" charset="-78"/>
            </a:endParaRPr>
          </a:p>
        </p:txBody>
      </p:sp>
      <p:sp>
        <p:nvSpPr>
          <p:cNvPr id="4" name="Flowchart: Alternate Process 3"/>
          <p:cNvSpPr/>
          <p:nvPr/>
        </p:nvSpPr>
        <p:spPr>
          <a:xfrm>
            <a:off x="838200" y="4001294"/>
            <a:ext cx="5187820" cy="160486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فدرالیسم از اراده ی اقلیت در برابر اراده ی اکثریت حمایت میکند</a:t>
            </a:r>
            <a:endParaRPr lang="fa-IR"/>
          </a:p>
        </p:txBody>
      </p:sp>
    </p:spTree>
    <p:extLst>
      <p:ext uri="{BB962C8B-B14F-4D97-AF65-F5344CB8AC3E}">
        <p14:creationId xmlns:p14="http://schemas.microsoft.com/office/powerpoint/2010/main" val="37729614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3- اجلاس هيأت تطبيق فدرالیسم در صلاح الدین:</a:t>
            </a:r>
            <a:r>
              <a:rPr lang="ar-SA">
                <a:solidFill>
                  <a:srgbClr val="FF0000"/>
                </a:solidFill>
                <a:cs typeface="B Nazanin" panose="00000400000000000000" pitchFamily="2" charset="-78"/>
              </a:rPr>
              <a:t> </a:t>
            </a:r>
            <a:r>
              <a:rPr lang="ar-SA">
                <a:cs typeface="B Nazanin" panose="00000400000000000000" pitchFamily="2" charset="-78"/>
              </a:rPr>
              <a:t>در این اجلاس که در ماه مارس ۲۰۰۳ در شهرک صلاح الدین اربیل برگزار شد، برخی از رهبران اپوزیسیون خواستار آن بودند که هیأتهای شرکت کننده اساس دولت موقت را تشکیل دهند که دولت بوش با این طرح مخالفت کرد و اعلام نمود که یک ژنرال آمریکایی بعد از سرنگونی صدام حکومت می کند</a:t>
            </a:r>
            <a:r>
              <a:rPr lang="en-US">
                <a:cs typeface="B Nazanin" panose="00000400000000000000" pitchFamily="2" charset="-78"/>
              </a:rPr>
              <a:t>. </a:t>
            </a:r>
            <a:r>
              <a:rPr lang="ar-SA">
                <a:cs typeface="B Nazanin" panose="00000400000000000000" pitchFamily="2" charset="-78"/>
              </a:rPr>
              <a:t>با این وجود مقامات آمریکایی گفتند که کمیته ی معارضین نقش برقرار کننده ی تماس با دولت موقت را عهده دار خواهند بود (روزنامه همشهری، ۱۱ اسفند 1381).</a:t>
            </a:r>
            <a:endParaRPr lang="fa-IR">
              <a:cs typeface="B Nazanin" panose="00000400000000000000" pitchFamily="2" charset="-78"/>
            </a:endParaRPr>
          </a:p>
        </p:txBody>
      </p:sp>
      <p:sp>
        <p:nvSpPr>
          <p:cNvPr id="4" name="Flowchart: Alternate Process 3"/>
          <p:cNvSpPr/>
          <p:nvPr/>
        </p:nvSpPr>
        <p:spPr>
          <a:xfrm>
            <a:off x="838200" y="4516016"/>
            <a:ext cx="5131837" cy="110101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نقش برقرار کننده ی تماس با دولت موقت</a:t>
            </a:r>
            <a:endParaRPr lang="fa-IR"/>
          </a:p>
        </p:txBody>
      </p:sp>
    </p:spTree>
    <p:extLst>
      <p:ext uri="{BB962C8B-B14F-4D97-AF65-F5344CB8AC3E}">
        <p14:creationId xmlns:p14="http://schemas.microsoft.com/office/powerpoint/2010/main" val="11659896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4- گردهم آیی </a:t>
            </a:r>
            <a:r>
              <a:rPr lang="ar-SA" b="1" smtClean="0">
                <a:solidFill>
                  <a:srgbClr val="FF0000"/>
                </a:solidFill>
                <a:cs typeface="B Nazanin" panose="00000400000000000000" pitchFamily="2" charset="-78"/>
              </a:rPr>
              <a:t>ناصریه</a:t>
            </a:r>
            <a:r>
              <a:rPr lang="en-US" b="1" smtClean="0">
                <a:cs typeface="B Nazanin" panose="00000400000000000000" pitchFamily="2" charset="-78"/>
              </a:rPr>
              <a:t>: </a:t>
            </a:r>
            <a:r>
              <a:rPr lang="en-US" smtClean="0">
                <a:cs typeface="B Nazanin" panose="00000400000000000000" pitchFamily="2" charset="-78"/>
              </a:rPr>
              <a:t>  </a:t>
            </a:r>
            <a:r>
              <a:rPr lang="ar-SA">
                <a:cs typeface="B Nazanin" panose="00000400000000000000" pitchFamily="2" charset="-78"/>
              </a:rPr>
              <a:t>این گردهم آیی در زمان فروپاشی رژیم بعث عراق در آوریل ۲۰۰۳ برگزار شد و نخستین اجلاس آمریکا و معارضین برای تشکیل دولت بود</a:t>
            </a:r>
            <a:r>
              <a:rPr lang="en-US">
                <a:cs typeface="B Nazanin" panose="00000400000000000000" pitchFamily="2" charset="-78"/>
              </a:rPr>
              <a:t>. </a:t>
            </a:r>
            <a:r>
              <a:rPr lang="ar-SA">
                <a:cs typeface="B Nazanin" panose="00000400000000000000" pitchFamily="2" charset="-78"/>
              </a:rPr>
              <a:t>در این اجلاس، امکان بحث های مقدماتی درباره ی اصولی که آینده نظام خودگردان عراق بر آن استوار خواهد بود فراهم شد( روزنامه ایران، ٢٤ فروردین ١٣٨٢).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306286" y="3993502"/>
            <a:ext cx="3769567" cy="1474237"/>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آینده نظام خودگردان عراق</a:t>
            </a:r>
            <a:endParaRPr lang="fa-IR"/>
          </a:p>
        </p:txBody>
      </p:sp>
    </p:spTree>
    <p:extLst>
      <p:ext uri="{BB962C8B-B14F-4D97-AF65-F5344CB8AC3E}">
        <p14:creationId xmlns:p14="http://schemas.microsoft.com/office/powerpoint/2010/main" val="22923476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ه</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اعلامیه شورای حکومتی موقت عراق</a:t>
            </a:r>
            <a:r>
              <a:rPr lang="en-US" b="1">
                <a:cs typeface="B Nazanin" panose="00000400000000000000" pitchFamily="2" charset="-78"/>
              </a:rPr>
              <a:t>:</a:t>
            </a:r>
            <a:r>
              <a:rPr lang="en-US">
                <a:cs typeface="B Nazanin" panose="00000400000000000000" pitchFamily="2" charset="-78"/>
              </a:rPr>
              <a:t>  </a:t>
            </a:r>
            <a:r>
              <a:rPr lang="ar-SA">
                <a:cs typeface="B Nazanin" panose="00000400000000000000" pitchFamily="2" charset="-78"/>
              </a:rPr>
              <a:t>اپل بر مرا حاکم آمریکایی عراق در ۱۳ جولای ۲۰۰۳ شورایی به نام شورای حکومت انتقالی عراق تشکیل داد</a:t>
            </a:r>
            <a:r>
              <a:rPr lang="en-US">
                <a:cs typeface="B Nazanin" panose="00000400000000000000" pitchFamily="2" charset="-78"/>
              </a:rPr>
              <a:t>. </a:t>
            </a:r>
            <a:r>
              <a:rPr lang="ar-SA">
                <a:cs typeface="B Nazanin" panose="00000400000000000000" pitchFamily="2" charset="-78"/>
              </a:rPr>
              <a:t>بر این اساس، ۹ نفر برای تصدی ریاست دوره ای شورا انتخاب شدند که ۵ نفر از آنها شیعه، ۲ نفر کرد و ۲ نفر عرب سنی بودند اما طرح فدراتیو عراق با توجه به محتوای گفتگوی محرمانه</a:t>
            </a:r>
            <a:r>
              <a:rPr lang="en-US">
                <a:cs typeface="B Nazanin" panose="00000400000000000000" pitchFamily="2" charset="-78"/>
              </a:rPr>
              <a:t> «</a:t>
            </a:r>
            <a:r>
              <a:rPr lang="ar-SA">
                <a:cs typeface="B Nazanin" panose="00000400000000000000" pitchFamily="2" charset="-78"/>
              </a:rPr>
              <a:t>جان ابوزید و هیأت رئیسه ۹ نفره فاش شد</a:t>
            </a:r>
            <a:r>
              <a:rPr lang="en-US">
                <a:cs typeface="B Nazanin" panose="00000400000000000000" pitchFamily="2" charset="-78"/>
              </a:rPr>
              <a:t>. </a:t>
            </a:r>
            <a:r>
              <a:rPr lang="ar-SA">
                <a:cs typeface="B Nazanin" panose="00000400000000000000" pitchFamily="2" charset="-78"/>
              </a:rPr>
              <a:t>در این جلسه مقرر شد که عراق به چهار ایالت تقسیم شود که عبارت بودند از ایالت ،شمالی ایالت مرکزی ایالت اوسط و ایالت جنوبی (امیر احمدیان ۱۳۸۲</a:t>
            </a:r>
            <a:r>
              <a:rPr lang="en-US">
                <a:cs typeface="B Nazanin" panose="00000400000000000000" pitchFamily="2" charset="-78"/>
              </a:rPr>
              <a:t>: </a:t>
            </a:r>
            <a:r>
              <a:rPr lang="ar-SA">
                <a:cs typeface="B Nazanin" panose="00000400000000000000" pitchFamily="2" charset="-78"/>
              </a:rPr>
              <a:t>٢٦١ </a:t>
            </a:r>
            <a:r>
              <a:rPr lang="en-US">
                <a:cs typeface="B Nazanin" panose="00000400000000000000" pitchFamily="2" charset="-78"/>
              </a:rPr>
              <a:t>– </a:t>
            </a:r>
            <a:r>
              <a:rPr lang="ar-SA">
                <a:cs typeface="B Nazanin" panose="00000400000000000000" pitchFamily="2" charset="-78"/>
              </a:rPr>
              <a:t>٢٤٣</a:t>
            </a:r>
            <a:r>
              <a:rPr lang="ar-SA"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342249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ب) مقررات فدرالیسم در قانون اساسی دائم عراق</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r>
              <a:rPr lang="ar-SA" smtClean="0">
                <a:cs typeface="B Nazanin" panose="00000400000000000000" pitchFamily="2" charset="-78"/>
              </a:rPr>
              <a:t>در </a:t>
            </a:r>
            <a:r>
              <a:rPr lang="ar-SA">
                <a:cs typeface="B Nazanin" panose="00000400000000000000" pitchFamily="2" charset="-78"/>
              </a:rPr>
              <a:t>قانون اساسی دائم عراق مقررات و رژیم قدر اليسم مشخص شده است</a:t>
            </a:r>
            <a:r>
              <a:rPr lang="en-US">
                <a:cs typeface="B Nazanin" panose="00000400000000000000" pitchFamily="2" charset="-78"/>
              </a:rPr>
              <a:t>. </a:t>
            </a:r>
            <a:r>
              <a:rPr lang="ar-SA">
                <a:cs typeface="B Nazanin" panose="00000400000000000000" pitchFamily="2" charset="-78"/>
              </a:rPr>
              <a:t>بر این اساس، میتوان گفت مهمترین مقررات فدرالیسم در این قانون اساسی عبارتند از</a:t>
            </a:r>
            <a:r>
              <a:rPr lang="en-US">
                <a:cs typeface="B Nazanin" panose="00000400000000000000" pitchFamily="2" charset="-78"/>
              </a:rPr>
              <a:t>: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409405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مقاله ی حاضر به بررسی این ابهامات و بدعت گذاری ها پرداخته و از سوی دیگر نشان می دهد که عدم بهره گیری از تجارب مثبت و موفق سایر سیستم های فدرال و وجود مشکلات عملی همچون وضعیت جغرافیایی</a:t>
            </a:r>
            <a:r>
              <a:rPr lang="en-US">
                <a:cs typeface="B Nazanin" panose="00000400000000000000" pitchFamily="2" charset="-78"/>
              </a:rPr>
              <a:t> – </a:t>
            </a:r>
            <a:r>
              <a:rPr lang="ar-SA">
                <a:cs typeface="B Nazanin" panose="00000400000000000000" pitchFamily="2" charset="-78"/>
              </a:rPr>
              <a:t>سرزمینی؛ معضل توزیع ثروت اقتصادی و معضلات ناشی از وجود گفتمانهای رقیب در خصوص جایگاه کردستان باعث شده است که فدرالیسمی لرزان در عراق جریان یابد و فدرالیسم با مشکلات و چالش های عدیده ای مواجه شود</a:t>
            </a:r>
            <a:r>
              <a:rPr lang="en-US">
                <a:cs typeface="B Nazanin" panose="00000400000000000000" pitchFamily="2" charset="-78"/>
              </a:rPr>
              <a:t>. </a:t>
            </a:r>
          </a:p>
        </p:txBody>
      </p:sp>
      <p:sp>
        <p:nvSpPr>
          <p:cNvPr id="4" name="Flowchart: Process 3"/>
          <p:cNvSpPr/>
          <p:nvPr/>
        </p:nvSpPr>
        <p:spPr>
          <a:xfrm>
            <a:off x="838200" y="4441372"/>
            <a:ext cx="3694923" cy="1007706"/>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وضعیت جغرافیایی</a:t>
            </a:r>
            <a:r>
              <a:rPr lang="en-US" sz="2800">
                <a:solidFill>
                  <a:prstClr val="black"/>
                </a:solidFill>
                <a:cs typeface="B Nazanin" panose="00000400000000000000" pitchFamily="2" charset="-78"/>
              </a:rPr>
              <a:t> – </a:t>
            </a:r>
            <a:r>
              <a:rPr lang="ar-SA" sz="2800">
                <a:solidFill>
                  <a:prstClr val="black"/>
                </a:solidFill>
                <a:cs typeface="B Nazanin" panose="00000400000000000000" pitchFamily="2" charset="-78"/>
              </a:rPr>
              <a:t>سرزمینی</a:t>
            </a:r>
            <a:endParaRPr lang="fa-IR"/>
          </a:p>
        </p:txBody>
      </p:sp>
      <p:sp>
        <p:nvSpPr>
          <p:cNvPr id="5" name="Flowchart: Alternate Process 4"/>
          <p:cNvSpPr/>
          <p:nvPr/>
        </p:nvSpPr>
        <p:spPr>
          <a:xfrm>
            <a:off x="5822302" y="4292082"/>
            <a:ext cx="4086808" cy="1362269"/>
          </a:xfrm>
          <a:prstGeom prst="flowChartAlternateProcess">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گفتمانهای رقیب در خصوص جایگاه کردستان</a:t>
            </a:r>
            <a:endParaRPr lang="fa-IR"/>
          </a:p>
        </p:txBody>
      </p:sp>
    </p:spTree>
    <p:extLst>
      <p:ext uri="{BB962C8B-B14F-4D97-AF65-F5344CB8AC3E}">
        <p14:creationId xmlns:p14="http://schemas.microsoft.com/office/powerpoint/2010/main" val="19451037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b="1" smtClean="0">
                <a:solidFill>
                  <a:srgbClr val="FF0000"/>
                </a:solidFill>
                <a:cs typeface="B Nazanin" panose="00000400000000000000" pitchFamily="2" charset="-78"/>
              </a:rPr>
              <a:t>۱- به رسمیت شناختن قدرالیسم برای اداره کشور </a:t>
            </a:r>
            <a:r>
              <a:rPr lang="ar-SA" b="1" smtClean="0">
                <a:cs typeface="B Nazanin" panose="00000400000000000000" pitchFamily="2" charset="-78"/>
              </a:rPr>
              <a:t>: </a:t>
            </a:r>
            <a:r>
              <a:rPr lang="ar-SA" smtClean="0">
                <a:cs typeface="B Nazanin" panose="00000400000000000000" pitchFamily="2" charset="-78"/>
              </a:rPr>
              <a:t>بر این اساس، طبق ماده اول قانون اساسی نظام حکومتی عراق« جمهوری پارلمانی، دموکراتیک و فدرال» است</a:t>
            </a:r>
            <a:r>
              <a:rPr lang="en-US" smtClean="0">
                <a:cs typeface="B Nazanin" panose="00000400000000000000" pitchFamily="2" charset="-78"/>
              </a:rPr>
              <a:t>. </a:t>
            </a:r>
            <a:endParaRPr lang="fa-IR" smtClean="0">
              <a:cs typeface="B Nazanin" panose="00000400000000000000" pitchFamily="2" charset="-78"/>
            </a:endParaRPr>
          </a:p>
          <a:p>
            <a:pPr algn="just"/>
            <a:r>
              <a:rPr lang="en-US" smtClean="0">
                <a:cs typeface="B Nazanin" panose="00000400000000000000" pitchFamily="2" charset="-78"/>
              </a:rPr>
              <a:t/>
            </a:r>
            <a:br>
              <a:rPr lang="en-US" smtClean="0">
                <a:cs typeface="B Nazanin" panose="00000400000000000000" pitchFamily="2" charset="-78"/>
              </a:rPr>
            </a:br>
            <a:endParaRPr lang="fa-IR" smtClean="0">
              <a:cs typeface="B Nazanin" panose="00000400000000000000" pitchFamily="2" charset="-78"/>
            </a:endParaRPr>
          </a:p>
          <a:p>
            <a:pPr algn="just"/>
            <a:r>
              <a:rPr lang="ar-SA" b="1" smtClean="0">
                <a:solidFill>
                  <a:srgbClr val="FF0000"/>
                </a:solidFill>
                <a:cs typeface="B Nazanin" panose="00000400000000000000" pitchFamily="2" charset="-78"/>
              </a:rPr>
              <a:t>۲- </a:t>
            </a:r>
            <a:r>
              <a:rPr lang="ar-SA" b="1" smtClean="0">
                <a:solidFill>
                  <a:srgbClr val="FF0000"/>
                </a:solidFill>
                <a:cs typeface="B Nazanin" panose="00000400000000000000" pitchFamily="2" charset="-78"/>
              </a:rPr>
              <a:t>به رسمیت شناختن زبان کردی در کنار زبان عربی به عنوان یکی از دو زبان رسمی عراق</a:t>
            </a:r>
            <a:r>
              <a:rPr lang="ar-SA" b="1" smtClean="0">
                <a:cs typeface="B Nazanin" panose="00000400000000000000" pitchFamily="2" charset="-78"/>
              </a:rPr>
              <a:t>:</a:t>
            </a:r>
            <a:r>
              <a:rPr lang="ar-SA" smtClean="0">
                <a:cs typeface="B Nazanin" panose="00000400000000000000" pitchFamily="2" charset="-78"/>
              </a:rPr>
              <a:t> در این راستا ماده چهار قانون اساسی ،عراق زبان عربی و زبان کردی را زبانهای رسمی عراق اعلام کرده است</a:t>
            </a:r>
            <a:r>
              <a:rPr lang="en-US" smtClean="0">
                <a:cs typeface="B Nazanin" panose="00000400000000000000" pitchFamily="2" charset="-78"/>
              </a:rPr>
              <a:t>. </a:t>
            </a:r>
            <a:endParaRPr lang="fa-IR" smtClean="0">
              <a:cs typeface="B Nazanin" panose="00000400000000000000" pitchFamily="2" charset="-78"/>
            </a:endParaRPr>
          </a:p>
          <a:p>
            <a:pPr algn="just"/>
            <a:r>
              <a:rPr lang="en-US" smtClean="0">
                <a:cs typeface="B Nazanin" panose="00000400000000000000" pitchFamily="2" charset="-78"/>
              </a:rPr>
              <a:t/>
            </a:r>
            <a:br>
              <a:rPr lang="en-US" smtClean="0">
                <a:cs typeface="B Nazanin" panose="00000400000000000000" pitchFamily="2" charset="-78"/>
              </a:rPr>
            </a:br>
            <a:r>
              <a:rPr lang="en-US" smtClean="0">
                <a:cs typeface="B Nazanin" panose="00000400000000000000" pitchFamily="2" charset="-78"/>
              </a:rPr>
              <a:t/>
            </a:r>
            <a:br>
              <a:rPr lang="en-US" smtClean="0">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7750070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smtClean="0">
                <a:solidFill>
                  <a:srgbClr val="FF0000"/>
                </a:solidFill>
                <a:cs typeface="B Nazanin" panose="00000400000000000000" pitchFamily="2" charset="-78"/>
              </a:rPr>
              <a:t>3- مشخص نمودن قوای حکومت فدرال:</a:t>
            </a:r>
            <a:r>
              <a:rPr lang="ar-SA" smtClean="0">
                <a:solidFill>
                  <a:srgbClr val="FF0000"/>
                </a:solidFill>
                <a:cs typeface="B Nazanin" panose="00000400000000000000" pitchFamily="2" charset="-78"/>
              </a:rPr>
              <a:t> </a:t>
            </a:r>
            <a:r>
              <a:rPr lang="ar-SA" smtClean="0">
                <a:cs typeface="B Nazanin" panose="00000400000000000000" pitchFamily="2" charset="-78"/>
              </a:rPr>
              <a:t>در این مورد بخش سوم قانون اساسی عراق در سه فصل قوای حکومتی فدرال و وظایف هر یک را به تفکیک بیان کرده است.</a:t>
            </a:r>
            <a:endParaRPr lang="en-US" smtClean="0">
              <a:cs typeface="B Nazanin" panose="00000400000000000000" pitchFamily="2" charset="-78"/>
            </a:endParaRPr>
          </a:p>
          <a:p>
            <a:pPr algn="just"/>
            <a:endParaRPr lang="fa-IR" smtClean="0">
              <a:cs typeface="B Nazanin" panose="00000400000000000000" pitchFamily="2" charset="-78"/>
            </a:endParaRPr>
          </a:p>
          <a:p>
            <a:pPr algn="just"/>
            <a:r>
              <a:rPr lang="ar-SA" smtClean="0">
                <a:cs typeface="B Nazanin" panose="00000400000000000000" pitchFamily="2" charset="-78"/>
              </a:rPr>
              <a:t> </a:t>
            </a:r>
            <a:r>
              <a:rPr lang="ar-SA" b="1" smtClean="0">
                <a:solidFill>
                  <a:srgbClr val="FF0000"/>
                </a:solidFill>
                <a:cs typeface="B Nazanin" panose="00000400000000000000" pitchFamily="2" charset="-78"/>
              </a:rPr>
              <a:t>4- تفکیک اختیارات و صلاحیت ها بین مرکز و مناطق:</a:t>
            </a:r>
            <a:r>
              <a:rPr lang="ar-SA" smtClean="0">
                <a:solidFill>
                  <a:srgbClr val="FF0000"/>
                </a:solidFill>
                <a:cs typeface="B Nazanin" panose="00000400000000000000" pitchFamily="2" charset="-78"/>
              </a:rPr>
              <a:t> </a:t>
            </a:r>
            <a:r>
              <a:rPr lang="ar-SA" smtClean="0">
                <a:cs typeface="B Nazanin" panose="00000400000000000000" pitchFamily="2" charset="-78"/>
              </a:rPr>
              <a:t>در این زمینه ماده ۱۰۸ وظایف و اختیارات انحصاری مقامات فدرال را برشمرده و ماده ۱۱۱ وظایف و اختیارات مشترک بین مقامات فدرال و مناطق را ذکر کرده است</a:t>
            </a:r>
            <a:r>
              <a:rPr lang="en-US" smtClean="0">
                <a:cs typeface="B Nazanin" panose="00000400000000000000" pitchFamily="2" charset="-78"/>
              </a:rPr>
              <a:t>. </a:t>
            </a:r>
            <a:r>
              <a:rPr lang="ar-SA" smtClean="0">
                <a:cs typeface="B Nazanin" panose="00000400000000000000" pitchFamily="2" charset="-78"/>
              </a:rPr>
              <a:t>بر اساس ماده ۱۱۲ نیز اعلام شده را است که</a:t>
            </a:r>
            <a:r>
              <a:rPr lang="en-US" smtClean="0">
                <a:cs typeface="B Nazanin" panose="00000400000000000000" pitchFamily="2" charset="-78"/>
              </a:rPr>
              <a:t> «</a:t>
            </a:r>
            <a:r>
              <a:rPr lang="ar-SA" smtClean="0">
                <a:cs typeface="B Nazanin" panose="00000400000000000000" pitchFamily="2" charset="-78"/>
              </a:rPr>
              <a:t>هر آن چه که در وظایف و اختیارات انحصاری مقامات فدرال تصریح نشده در حیطه اختیارات مناطق و استانهای سازماندهی نشده است که میتوان این اختیارات را ۳ اختیارات رزرو شده یا انحصاری مناطق مثل اختیار ایالتهای آمریکا بر اساس متمم دهم قانون اساسی ایالات متحده</a:t>
            </a:r>
            <a:r>
              <a:rPr lang="en-US" smtClean="0">
                <a:cs typeface="B Nazanin" panose="00000400000000000000" pitchFamily="2" charset="-78"/>
              </a:rPr>
              <a:t> - </a:t>
            </a:r>
            <a:r>
              <a:rPr lang="ar-SA" smtClean="0">
                <a:cs typeface="B Nazanin" panose="00000400000000000000" pitchFamily="2" charset="-78"/>
              </a:rPr>
              <a:t>دانست</a:t>
            </a:r>
            <a:r>
              <a:rPr lang="en-US"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6046960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ه- تضمین مشارکت عادلانه مناطق و استانهای سازماندهی نشده در اداره ی نهادهای مختلف فدرال:</a:t>
            </a:r>
            <a:r>
              <a:rPr lang="ar-SA">
                <a:solidFill>
                  <a:srgbClr val="FF0000"/>
                </a:solidFill>
                <a:cs typeface="B Nazanin" panose="00000400000000000000" pitchFamily="2" charset="-78"/>
              </a:rPr>
              <a:t> </a:t>
            </a:r>
            <a:r>
              <a:rPr lang="ar-SA">
                <a:cs typeface="B Nazanin" panose="00000400000000000000" pitchFamily="2" charset="-78"/>
              </a:rPr>
              <a:t>در این چارچوب بر اساس ماده ۱۰۳ یک سازمان کل برای تضمین مشارکت عادلانه مناطق و استانهای سازماندهی نشده تشکیل می شود </a:t>
            </a:r>
            <a:r>
              <a:rPr lang="ar-SA"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9243965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6- مشخص نمودن نحوه ی تشکیل مناطق فدرال: </a:t>
            </a:r>
            <a:r>
              <a:rPr lang="ar-SA">
                <a:cs typeface="B Nazanin" panose="00000400000000000000" pitchFamily="2" charset="-78"/>
              </a:rPr>
              <a:t>در این زمینه بر اساس بند ۲ ماده ١١٤، فدرالیسم به منطقه ی کردستان محدود نمیشود بلکه در صورت تمایل به هر چند استان اجازه میدهد که یک واحد فدرال تشکیل دهند بر اساس ماده ۱۱۵ مجلس نمایندگان اقدامات اجرایی ویژه مناطق را مشخص میکند و در ماده ۱۱۶ نیز، شیوه های تشکیل مناطق با درخواست برگزاری همه پرسی مشخص شده است</a:t>
            </a:r>
            <a:r>
              <a:rPr lang="en-US">
                <a:cs typeface="B Nazanin" panose="00000400000000000000" pitchFamily="2" charset="-78"/>
              </a:rPr>
              <a:t>. </a:t>
            </a:r>
            <a:r>
              <a:rPr lang="ar-SA">
                <a:cs typeface="B Nazanin" panose="00000400000000000000" pitchFamily="2" charset="-78"/>
              </a:rPr>
              <a:t>اما هنوز مشخص نیست که غیر از اقلیم کردستان سایر اقالیم چگونه تشکیل خواهند شد</a:t>
            </a:r>
            <a:r>
              <a:rPr lang="en-US">
                <a:cs typeface="B Nazanin" panose="00000400000000000000" pitchFamily="2" charset="-78"/>
              </a:rPr>
              <a:t>. </a:t>
            </a:r>
            <a:r>
              <a:rPr lang="ar-SA">
                <a:cs typeface="B Nazanin" panose="00000400000000000000" pitchFamily="2" charset="-78"/>
              </a:rPr>
              <a:t>آیا </a:t>
            </a:r>
            <a:r>
              <a:rPr lang="ar-SA" b="1">
                <a:solidFill>
                  <a:srgbClr val="FF0000"/>
                </a:solidFill>
                <a:cs typeface="B Nazanin" panose="00000400000000000000" pitchFamily="2" charset="-78"/>
              </a:rPr>
              <a:t>سه اقلیم کرد، شیعه و سنی نشین </a:t>
            </a:r>
            <a:r>
              <a:rPr lang="ar-SA">
                <a:cs typeface="B Nazanin" panose="00000400000000000000" pitchFamily="2" charset="-78"/>
              </a:rPr>
              <a:t>تشکیل میشوند یا در اقلیم کردنشین و عرب نشین و یا این که قاعده به شکل دیگری خواهد بود</a:t>
            </a:r>
            <a:r>
              <a:rPr lang="en-US">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9884990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44286"/>
            <a:ext cx="10515600" cy="4351338"/>
          </a:xfrm>
        </p:spPr>
        <p:txBody>
          <a:bodyPr>
            <a:normAutofit/>
          </a:bodyPr>
          <a:lstStyle/>
          <a:p>
            <a:pPr algn="just"/>
            <a:r>
              <a:rPr lang="ar-SA" b="1">
                <a:cs typeface="B Nazanin" panose="00000400000000000000" pitchFamily="2" charset="-78"/>
              </a:rPr>
              <a:t>7- اعطای اختیارات فرافدرالی به مناطق و استان ها:</a:t>
            </a:r>
            <a:r>
              <a:rPr lang="ar-SA">
                <a:cs typeface="B Nazanin" panose="00000400000000000000" pitchFamily="2" charset="-78"/>
              </a:rPr>
              <a:t> در این مورد بر اساس بند ۱ ماده ۱۱۸ ذکر شده است که مقامات مناطق میتوانند در صورتی که در اختیارات انحصاری مقامات قدرال در قانون اساسی تداخل ایجاد نشود، در قوانین خود اصلاحاتی ایجاد کنند</a:t>
            </a:r>
            <a:r>
              <a:rPr lang="en-US">
                <a:cs typeface="B Nazanin" panose="00000400000000000000" pitchFamily="2" charset="-78"/>
              </a:rPr>
              <a:t>. </a:t>
            </a:r>
            <a:r>
              <a:rPr lang="ar-SA">
                <a:cs typeface="B Nazanin" panose="00000400000000000000" pitchFamily="2" charset="-78"/>
              </a:rPr>
              <a:t>همچنین بر اساس بند ٤ همین ماده دفاتر فدرال مناطق و استانها در سفارت خانه ها و هیأتهای دیپلماتیک تشکیل میشود تا به پیگیری امور فرهنگی اجتماعی و توسعه ای رسیدگی کند که بدعت گذاری کم سابقه ای در نظریه فدرالیسم است، </a:t>
            </a:r>
            <a:endParaRPr lang="fa-IR">
              <a:cs typeface="B Nazanin" panose="00000400000000000000" pitchFamily="2" charset="-78"/>
            </a:endParaRPr>
          </a:p>
        </p:txBody>
      </p:sp>
    </p:spTree>
    <p:extLst>
      <p:ext uri="{BB962C8B-B14F-4D97-AF65-F5344CB8AC3E}">
        <p14:creationId xmlns:p14="http://schemas.microsoft.com/office/powerpoint/2010/main" val="534754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زیرا به مناطق و استانها اجازه داده شده است که در سفارت خانه ها و دفاتر نمایندگی عراق در خارج از کشور دفتر و نمایندگی داشته باشند</a:t>
            </a:r>
            <a:r>
              <a:rPr lang="en-US">
                <a:cs typeface="B Nazanin" panose="00000400000000000000" pitchFamily="2" charset="-78"/>
              </a:rPr>
              <a:t>. </a:t>
            </a:r>
            <a:r>
              <a:rPr lang="ar-SA">
                <a:cs typeface="B Nazanin" panose="00000400000000000000" pitchFamily="2" charset="-78"/>
              </a:rPr>
              <a:t>این مسأله به وضوح دخالت مناطق در صلاحیت های بین المللی و انحصاری دولت مرکزی را نشان میدهد و مشخص می سازد که سیستم اداری عراق بیش از آن که به سیستمهای فدرال شباهت داشته باشد، مشابه سیستم های کنفدرال است که در آن مناطق و ایالات از حق تصمیم گیری بیشتری برخوردارند</a:t>
            </a:r>
            <a:r>
              <a:rPr lang="en-US">
                <a:cs typeface="B Nazanin" panose="00000400000000000000" pitchFamily="2" charset="-78"/>
              </a:rPr>
              <a:t>. </a:t>
            </a:r>
            <a:br>
              <a:rPr lang="en-US">
                <a:cs typeface="B Nazanin" panose="00000400000000000000" pitchFamily="2" charset="-78"/>
              </a:rPr>
            </a:br>
            <a:endParaRPr lang="fa-IR">
              <a:cs typeface="B Nazanin" panose="00000400000000000000" pitchFamily="2" charset="-78"/>
            </a:endParaRPr>
          </a:p>
          <a:p>
            <a:endParaRPr lang="fa-IR"/>
          </a:p>
        </p:txBody>
      </p:sp>
      <p:sp>
        <p:nvSpPr>
          <p:cNvPr id="4" name="Flowchart: Alternate Process 3"/>
          <p:cNvSpPr/>
          <p:nvPr/>
        </p:nvSpPr>
        <p:spPr>
          <a:xfrm>
            <a:off x="838200" y="4422710"/>
            <a:ext cx="4516017" cy="1119674"/>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سفارت خانه ها و دفاتر نمایندگی عراق</a:t>
            </a:r>
            <a:endParaRPr lang="fa-IR"/>
          </a:p>
        </p:txBody>
      </p:sp>
    </p:spTree>
    <p:extLst>
      <p:ext uri="{BB962C8B-B14F-4D97-AF65-F5344CB8AC3E}">
        <p14:creationId xmlns:p14="http://schemas.microsoft.com/office/powerpoint/2010/main" val="5477804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8- اعطای اختیارات ویژه به کردها و مستولی کردن مناطق بر ساختار </a:t>
            </a:r>
            <a:r>
              <a:rPr lang="ar-SA" b="1">
                <a:solidFill>
                  <a:srgbClr val="FF0000"/>
                </a:solidFill>
                <a:cs typeface="B Nazanin" panose="00000400000000000000" pitchFamily="2" charset="-78"/>
              </a:rPr>
              <a:t>عمومی </a:t>
            </a:r>
            <a:r>
              <a:rPr lang="ar-SA" b="1" smtClean="0">
                <a:solidFill>
                  <a:srgbClr val="FF0000"/>
                </a:solidFill>
                <a:cs typeface="B Nazanin" panose="00000400000000000000" pitchFamily="2" charset="-78"/>
              </a:rPr>
              <a:t>قانون</a:t>
            </a:r>
            <a:r>
              <a:rPr lang="en-US">
                <a:solidFill>
                  <a:srgbClr val="FF0000"/>
                </a:solidFill>
                <a:cs typeface="B Nazanin" panose="00000400000000000000" pitchFamily="2" charset="-78"/>
              </a:rPr>
              <a:t>:</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838200" y="1844286"/>
            <a:ext cx="10515600" cy="4351338"/>
          </a:xfrm>
        </p:spPr>
        <p:txBody>
          <a:bodyPr>
            <a:normAutofit/>
          </a:bodyPr>
          <a:lstStyle/>
          <a:p>
            <a:pPr algn="just"/>
            <a:r>
              <a:rPr lang="ar-SA" smtClean="0">
                <a:cs typeface="B Nazanin" panose="00000400000000000000" pitchFamily="2" charset="-78"/>
              </a:rPr>
              <a:t>در </a:t>
            </a:r>
            <a:r>
              <a:rPr lang="ar-SA">
                <a:cs typeface="B Nazanin" panose="00000400000000000000" pitchFamily="2" charset="-78"/>
              </a:rPr>
              <a:t>این چارچوب بر اساس مواد ۱۱۲ تا ۱۱۹ و همچنین ماده ۱۳۷ قوانین پیش بینی شده اند که اولاً؛ فدرالیسم را در منطقه ی کردستان به رسمیت شناخته اند و ثانیاً ؛ مناطق بــر ساختار عمومی قانون در این کشور حاکم و مستولی شده اند </a:t>
            </a:r>
            <a:r>
              <a:rPr lang="ar-SA" b="1">
                <a:solidFill>
                  <a:srgbClr val="FF0000"/>
                </a:solidFill>
                <a:cs typeface="B Nazanin" panose="00000400000000000000" pitchFamily="2" charset="-78"/>
              </a:rPr>
              <a:t>بر این اساس ماده ١١٤، کردستان را یک ایالت فدرال تلقی میکند </a:t>
            </a:r>
            <a:r>
              <a:rPr lang="ar-SA">
                <a:cs typeface="B Nazanin" panose="00000400000000000000" pitchFamily="2" charset="-78"/>
              </a:rPr>
              <a:t>و ماده ۱۳۷ تداوم اجرای قوانین دولت خودمختار کردستان را در صورتی که مغایر با قانون اساسی نباشند به رسمیت می شناسد</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46706540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ماده ۱۱۷ به مناطق اجازه داده شده است که با تدوین قوانین خاص خود ساختار حکومت منطقه و اختیارات مناطق را مشخص کنند براساس بند اول ماده ۱۱۸، دولت های منطقه ای مجاز شده اند که اختیارات اجرایی و قضایی خارج از حیطه انحصاری مقامات فدرال را اعمال کنند و در بند دوم همین ماده ،نیز به مناطق اجازه اصلاحات در قوانین فدرال در صورت عدم تداخل قانون فدرال و قانون هر منطقه داده شده است</a:t>
            </a:r>
            <a:r>
              <a:rPr lang="en-US" smtClean="0">
                <a:cs typeface="B Nazanin" panose="00000400000000000000" pitchFamily="2" charset="-78"/>
              </a:rPr>
              <a:t>. </a:t>
            </a:r>
            <a:r>
              <a:rPr lang="ar-SA" smtClean="0">
                <a:cs typeface="B Nazanin" panose="00000400000000000000" pitchFamily="2" charset="-78"/>
              </a:rPr>
              <a:t>در بند سوم، توزیع عادلانه درآمدهای فدرال و در بند چهارم همان طور که گفته شد نوعی بدعت گذاری کم سابقه پذیرفته شده است</a:t>
            </a:r>
            <a:r>
              <a:rPr lang="en-US" smtClean="0">
                <a:cs typeface="B Nazanin" panose="00000400000000000000" pitchFamily="2" charset="-78"/>
              </a:rPr>
              <a:t>. </a:t>
            </a:r>
            <a:r>
              <a:rPr lang="ar-SA" smtClean="0">
                <a:cs typeface="B Nazanin" panose="00000400000000000000" pitchFamily="2" charset="-78"/>
              </a:rPr>
              <a:t>بالاخره در بند آخر این ماده تشکیل نیروهای امنیت داخلی به دولت هر منطقه محول شده است</a:t>
            </a:r>
            <a:r>
              <a:rPr lang="en-US" smtClean="0">
                <a:cs typeface="B Nazanin" panose="00000400000000000000" pitchFamily="2" charset="-78"/>
              </a:rPr>
              <a:t>.</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1405593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بند ۲ ماده ۱۱۹ اختیارات اداری مالی گسترده ای به مناطق سازمان یافته محول شده و بر اساس بند ۵ همین ماده، شورای استان ها و امور مالی آنها مستقل از هر وزارت خانه یا نهادهای مرتبط با آن دانسته شده است</a:t>
            </a:r>
            <a:r>
              <a:rPr lang="en-US"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1548882" y="3806890"/>
            <a:ext cx="3601616" cy="132494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مستقل از هر وزارت خانه یا نهادهای مرتبط با آن</a:t>
            </a:r>
            <a:endParaRPr lang="fa-IR"/>
          </a:p>
        </p:txBody>
      </p:sp>
    </p:spTree>
    <p:extLst>
      <p:ext uri="{BB962C8B-B14F-4D97-AF65-F5344CB8AC3E}">
        <p14:creationId xmlns:p14="http://schemas.microsoft.com/office/powerpoint/2010/main" val="11254898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گفتار چهارم معضلات حقوقی و عملی فدرالیسم</a:t>
            </a:r>
            <a:r>
              <a:rPr lang="ar-SA" smtClean="0">
                <a:solidFill>
                  <a:srgbClr val="FF0000"/>
                </a:solidFill>
                <a:cs typeface="B Nazanin" panose="00000400000000000000" pitchFamily="2" charset="-78"/>
              </a:rPr>
              <a:t>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a:t>
            </a:r>
            <a:r>
              <a:rPr lang="ar-SA">
                <a:cs typeface="B Nazanin" panose="00000400000000000000" pitchFamily="2" charset="-78"/>
              </a:rPr>
              <a:t>این گفتار سعی داریم که معضلات و مشکلات فدرالیسم در عراق را از لحاظ حقوقی و عملی بررسی کنیم به همین جهت ابتدا به معضلات حقوقی و سپس به معضلات عملی فدرالیسم در عراق می پردازیم</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838200" y="3844213"/>
            <a:ext cx="4180114" cy="145557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معضلات عملی فدرالیسم در عراق</a:t>
            </a:r>
            <a:endParaRPr lang="fa-IR"/>
          </a:p>
        </p:txBody>
      </p:sp>
    </p:spTree>
    <p:extLst>
      <p:ext uri="{BB962C8B-B14F-4D97-AF65-F5344CB8AC3E}">
        <p14:creationId xmlns:p14="http://schemas.microsoft.com/office/powerpoint/2010/main" val="2707515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واژه های کلیدی</a:t>
            </a:r>
            <a:r>
              <a:rPr lang="ar-SA">
                <a:solidFill>
                  <a:srgbClr val="FF0000"/>
                </a:solidFill>
                <a:cs typeface="B Nazanin" panose="00000400000000000000" pitchFamily="2" charset="-78"/>
              </a:rPr>
              <a:t>: </a:t>
            </a:r>
            <a:endParaRPr lang="fa-IR">
              <a:solidFill>
                <a:srgbClr val="FF0000"/>
              </a:solidFill>
            </a:endParaRPr>
          </a:p>
        </p:txBody>
      </p:sp>
      <p:sp>
        <p:nvSpPr>
          <p:cNvPr id="3" name="Content Placeholder 2"/>
          <p:cNvSpPr>
            <a:spLocks noGrp="1"/>
          </p:cNvSpPr>
          <p:nvPr>
            <p:ph idx="1"/>
          </p:nvPr>
        </p:nvSpPr>
        <p:spPr/>
        <p:txBody>
          <a:bodyPr/>
          <a:lstStyle/>
          <a:p>
            <a:r>
              <a:rPr lang="ar-SA" smtClean="0">
                <a:cs typeface="B Nazanin" panose="00000400000000000000" pitchFamily="2" charset="-78"/>
              </a:rPr>
              <a:t>فدرالیسم </a:t>
            </a:r>
            <a:r>
              <a:rPr lang="ar-SA">
                <a:cs typeface="B Nazanin" panose="00000400000000000000" pitchFamily="2" charset="-78"/>
              </a:rPr>
              <a:t>دولت</a:t>
            </a:r>
            <a:r>
              <a:rPr lang="en-US">
                <a:cs typeface="B Nazanin" panose="00000400000000000000" pitchFamily="2" charset="-78"/>
              </a:rPr>
              <a:t> - </a:t>
            </a:r>
            <a:r>
              <a:rPr lang="ar-SA">
                <a:cs typeface="B Nazanin" panose="00000400000000000000" pitchFamily="2" charset="-78"/>
              </a:rPr>
              <a:t>ملت قانون اساسی موقت قانون اساسی دائم معضلات فدرالیسم در عراق گفتمانهای رقیب در خصوص اقلیم کردستان</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44948476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الف) معضلات حقوقی فدرالیسم در عراق</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همان </a:t>
            </a:r>
            <a:r>
              <a:rPr lang="ar-SA">
                <a:cs typeface="B Nazanin" panose="00000400000000000000" pitchFamily="2" charset="-78"/>
              </a:rPr>
              <a:t>طور که در قسمت چارچوبهای مفهومی گفته شد، نظام های فدرال دارای خصیصه های مشترکی هستند در این جا میخواهیم ببینیم که این خصوصیات تا چه میزان در نظام فدرال عراق وجود دارند بر این اساس با بررسی نظام فدرال عراق متوجه نارسایی ها و معضلات ذیل می شویم</a:t>
            </a:r>
            <a:r>
              <a:rPr lang="en-US">
                <a:cs typeface="B Nazanin" panose="00000400000000000000" pitchFamily="2" charset="-78"/>
              </a:rPr>
              <a:t>. </a:t>
            </a:r>
            <a:endParaRPr lang="fa-IR" smtClean="0">
              <a:cs typeface="B Nazanin" panose="00000400000000000000" pitchFamily="2" charset="-78"/>
            </a:endParaRPr>
          </a:p>
          <a:p>
            <a:pPr algn="just"/>
            <a:r>
              <a:rPr lang="ar-SA" smtClean="0">
                <a:cs typeface="B Nazanin" panose="00000400000000000000" pitchFamily="2" charset="-78"/>
              </a:rPr>
              <a:t>1- </a:t>
            </a:r>
            <a:r>
              <a:rPr lang="ar-SA">
                <a:cs typeface="B Nazanin" panose="00000400000000000000" pitchFamily="2" charset="-78"/>
              </a:rPr>
              <a:t>برای تأسیس یک اتحادیه فدرال </a:t>
            </a:r>
            <a:r>
              <a:rPr lang="ar-SA" b="1">
                <a:solidFill>
                  <a:srgbClr val="FF0000"/>
                </a:solidFill>
                <a:cs typeface="B Nazanin" panose="00000400000000000000" pitchFamily="2" charset="-78"/>
              </a:rPr>
              <a:t>حداقل به وجود دو ایالت نیاز داریم </a:t>
            </a:r>
            <a:r>
              <a:rPr lang="ar-SA">
                <a:cs typeface="B Nazanin" panose="00000400000000000000" pitchFamily="2" charset="-78"/>
              </a:rPr>
              <a:t>در حالی که در عراق در حال حاضر تنها اقلیم کردستان به عنوان یک واحد فدرال ایجاد شده است.</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9667182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ar-SA">
                <a:cs typeface="B Nazanin" panose="00000400000000000000" pitchFamily="2" charset="-78"/>
              </a:rPr>
              <a:t>2- در حالی که مشخصه ی بارز ،فدرالیسم حاکمیت دوگانه یا سهیم شدن در قدرت بین حکومت مرکزی و ایالات است</a:t>
            </a:r>
            <a:r>
              <a:rPr lang="en-US">
                <a:cs typeface="B Nazanin" panose="00000400000000000000" pitchFamily="2" charset="-78"/>
              </a:rPr>
              <a:t> (Mckay, 2001:60)</a:t>
            </a:r>
            <a:r>
              <a:rPr lang="ar-SA">
                <a:cs typeface="B Nazanin" panose="00000400000000000000" pitchFamily="2" charset="-78"/>
              </a:rPr>
              <a:t>، اما در عراق بـه خـاطـر عـدم شکل گیری اقالیم دیگر این مسأله منتفی است و استانها و مناطق به ماننـد واحدهای یک دولت یکپارچه با آنها رفتار می شود</a:t>
            </a:r>
            <a:r>
              <a:rPr lang="en-US">
                <a:cs typeface="B Nazanin" panose="00000400000000000000" pitchFamily="2" charset="-78"/>
              </a:rPr>
              <a:t>. </a:t>
            </a:r>
            <a:endParaRPr lang="fa-IR" smtClean="0">
              <a:cs typeface="B Nazanin" panose="00000400000000000000" pitchFamily="2" charset="-78"/>
            </a:endParaRPr>
          </a:p>
          <a:p>
            <a:pPr algn="just"/>
            <a:endParaRPr lang="en-US" smtClean="0">
              <a:cs typeface="B Nazanin" panose="00000400000000000000" pitchFamily="2" charset="-78"/>
            </a:endParaRPr>
          </a:p>
          <a:p>
            <a:pPr algn="just"/>
            <a:r>
              <a:rPr lang="ar-SA" smtClean="0">
                <a:cs typeface="B Nazanin" panose="00000400000000000000" pitchFamily="2" charset="-78"/>
              </a:rPr>
              <a:t>3-در </a:t>
            </a:r>
            <a:r>
              <a:rPr lang="ar-SA">
                <a:cs typeface="B Nazanin" panose="00000400000000000000" pitchFamily="2" charset="-78"/>
              </a:rPr>
              <a:t>اقلیم کردستان به عنوان یک واحد فدرال ادارات ارگانها و نهادهای قانونی مختص یک ایالت وجود دارد اما در مناطق شیعه و سنی نشین به علت عدم شکل گیری اقالیم همان مجلس مرکزی عراق قانون گذاری می کند و رئیس جمهور و نخست وزیر همان رئیس جمهور و نخست وزیر کل عراق هستند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5446958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ar-SA">
                <a:cs typeface="B Nazanin" panose="00000400000000000000" pitchFamily="2" charset="-78"/>
              </a:rPr>
              <a:t>4- در نظام فدرال عراق حکومت مرکزی فاقد« اختیارات ضمنی» برای برخورد با مسائل روز است</a:t>
            </a:r>
            <a:r>
              <a:rPr lang="en-US">
                <a:cs typeface="B Nazanin" panose="00000400000000000000" pitchFamily="2" charset="-78"/>
              </a:rPr>
              <a:t>. </a:t>
            </a:r>
            <a:r>
              <a:rPr lang="ar-SA">
                <a:cs typeface="B Nazanin" panose="00000400000000000000" pitchFamily="2" charset="-78"/>
              </a:rPr>
              <a:t>در حالی که در نظام های فدرال مثل آمریکا، دولت مرکزی بر اساس«بند لازم و شایسته »یعنی پاراگراف آخر اصل اول قانون اساسی دارای اختیار تصویب تمامی قوانینی است که برای اجرای اختیارات دیگر لازم و شایسته است</a:t>
            </a:r>
            <a:r>
              <a:rPr lang="en-US">
                <a:cs typeface="B Nazanin" panose="00000400000000000000" pitchFamily="2" charset="-78"/>
              </a:rPr>
              <a:t>. </a:t>
            </a:r>
            <a:endParaRPr lang="fa-IR" smtClean="0">
              <a:cs typeface="B Nazanin" panose="00000400000000000000" pitchFamily="2" charset="-78"/>
            </a:endParaRPr>
          </a:p>
          <a:p>
            <a:pPr algn="just"/>
            <a:endParaRPr lang="en-US" smtClean="0">
              <a:cs typeface="B Nazanin" panose="00000400000000000000" pitchFamily="2" charset="-78"/>
            </a:endParaRPr>
          </a:p>
          <a:p>
            <a:pPr algn="just"/>
            <a:r>
              <a:rPr lang="ar-SA" smtClean="0">
                <a:cs typeface="B Nazanin" panose="00000400000000000000" pitchFamily="2" charset="-78"/>
              </a:rPr>
              <a:t>ه- </a:t>
            </a:r>
            <a:r>
              <a:rPr lang="ar-SA">
                <a:cs typeface="B Nazanin" panose="00000400000000000000" pitchFamily="2" charset="-78"/>
              </a:rPr>
              <a:t>در نظام فدرال عراق تفکیک اختیارات و صلاحیتها بین مرکز و مناطق نیز بـه دلیل عدم شکل گیری اقالیم و مناطق دیگر صورت نگرفته است. </a:t>
            </a:r>
            <a:endParaRPr lang="fa-IR" smtClean="0">
              <a:cs typeface="B Nazanin" panose="00000400000000000000" pitchFamily="2" charset="-78"/>
            </a:endParaRPr>
          </a:p>
          <a:p>
            <a:pPr algn="just"/>
            <a:endParaRPr lang="en-US"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9623504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٦</a:t>
            </a:r>
            <a:r>
              <a:rPr lang="en-US">
                <a:cs typeface="B Nazanin" panose="00000400000000000000" pitchFamily="2" charset="-78"/>
              </a:rPr>
              <a:t>-  </a:t>
            </a:r>
            <a:r>
              <a:rPr lang="ar-SA">
                <a:cs typeface="B Nazanin" panose="00000400000000000000" pitchFamily="2" charset="-78"/>
              </a:rPr>
              <a:t>در همه ی کشورها فدرال به جز کامرون نظام قانون گذاری در مجلسی است</a:t>
            </a:r>
            <a:r>
              <a:rPr lang="en-US">
                <a:cs typeface="B Nazanin" panose="00000400000000000000" pitchFamily="2" charset="-78"/>
              </a:rPr>
              <a:t>. </a:t>
            </a:r>
            <a:r>
              <a:rPr lang="ar-SA">
                <a:cs typeface="B Nazanin" panose="00000400000000000000" pitchFamily="2" charset="-78"/>
              </a:rPr>
              <a:t>در عراق نیز اگر چه براساس ماده ٤٧ قانون اساسی دائم قومی مقننه از دو نهاد مجلس نمایندگان و شورای مناطق و استانها تشکیل یافته است اما به علت عدم شکل گیری اقالیم دیگر فعلاً فقط مجلس نمایندگان موجودیت دارد</a:t>
            </a:r>
            <a:r>
              <a:rPr lang="en-US">
                <a:cs typeface="B Nazanin" panose="00000400000000000000" pitchFamily="2" charset="-78"/>
              </a:rPr>
              <a:t>. </a:t>
            </a:r>
            <a:endParaRPr lang="fa-IR">
              <a:cs typeface="B Nazanin" panose="00000400000000000000" pitchFamily="2" charset="-78"/>
            </a:endParaRPr>
          </a:p>
          <a:p>
            <a:endParaRPr lang="fa-IR"/>
          </a:p>
        </p:txBody>
      </p:sp>
      <p:sp>
        <p:nvSpPr>
          <p:cNvPr id="4" name="Flowchart: Process 3"/>
          <p:cNvSpPr/>
          <p:nvPr/>
        </p:nvSpPr>
        <p:spPr>
          <a:xfrm>
            <a:off x="1287624" y="4124131"/>
            <a:ext cx="3900196" cy="1380930"/>
          </a:xfrm>
          <a:prstGeom prst="flowChart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فعلاً فقط مجلس نمایندگان موجودیت دارد</a:t>
            </a:r>
            <a:endParaRPr lang="fa-IR"/>
          </a:p>
        </p:txBody>
      </p:sp>
    </p:spTree>
    <p:extLst>
      <p:ext uri="{BB962C8B-B14F-4D97-AF65-F5344CB8AC3E}">
        <p14:creationId xmlns:p14="http://schemas.microsoft.com/office/powerpoint/2010/main" val="34516577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7- اگرچه در عراق دادگاه عالی قدرال با توجه به ظواهر قضیه وجود دارد، اما این دادگاه به هنگام انجام وظیفه ضعیف عمل کرد و حتی در مورد ماده ۵۸ قانون موقت و ماده ۱۴۰ قانون دائمی این کشور در رابطه با کرکوک و مناطق مورد منازعه کردها و اعراب و حتی ترکمنها نتوانسته موضوع را حل و فصل و یا اظهار نظر کند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68963" y="3862873"/>
            <a:ext cx="3806890" cy="156754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مناطق مورد منازعه کردها و اعراب و حتی ترکمنها</a:t>
            </a:r>
            <a:endParaRPr lang="fa-IR"/>
          </a:p>
        </p:txBody>
      </p:sp>
    </p:spTree>
    <p:extLst>
      <p:ext uri="{BB962C8B-B14F-4D97-AF65-F5344CB8AC3E}">
        <p14:creationId xmlns:p14="http://schemas.microsoft.com/office/powerpoint/2010/main" val="3557528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8- با توجه به شناسایی کردستان به عنوان یک واحد فدرال فروداشـت فدراليسم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مورد قبول کردهاست اما فراداشت این نظام یعنی نهادهای شاملی که در کل مناطق و استانهای عراق دخالت داشته باشد مورد قبول آنها نیست</a:t>
            </a:r>
            <a:r>
              <a:rPr lang="en-US">
                <a:cs typeface="B Nazanin" panose="00000400000000000000" pitchFamily="2" charset="-78"/>
              </a:rPr>
              <a:t>.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28251017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ar-SA" b="1">
                <a:solidFill>
                  <a:srgbClr val="FF0000"/>
                </a:solidFill>
                <a:cs typeface="B Nazanin" panose="00000400000000000000" pitchFamily="2" charset="-78"/>
              </a:rPr>
              <a:t>ب) مشکلات و معضلات عملی فدرالیسم در عراق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در این مورد میتوان از سه معضل مهم نام برد که عبارتند از</a:t>
            </a:r>
            <a:r>
              <a:rPr lang="en-US">
                <a:cs typeface="B Nazanin" panose="00000400000000000000" pitchFamily="2" charset="-78"/>
              </a:rPr>
              <a:t> : </a:t>
            </a:r>
            <a:r>
              <a:rPr lang="ar-SA">
                <a:cs typeface="B Nazanin" panose="00000400000000000000" pitchFamily="2" charset="-78"/>
              </a:rPr>
              <a:t>باز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b="1">
                <a:cs typeface="B Nazanin" panose="00000400000000000000" pitchFamily="2" charset="-78"/>
              </a:rPr>
              <a:t>۱</a:t>
            </a:r>
            <a:r>
              <a:rPr lang="en-US" b="1">
                <a:cs typeface="B Nazanin" panose="00000400000000000000" pitchFamily="2" charset="-78"/>
              </a:rPr>
              <a:t> - </a:t>
            </a:r>
            <a:r>
              <a:rPr lang="ar-SA" b="1">
                <a:cs typeface="B Nazanin" panose="00000400000000000000" pitchFamily="2" charset="-78"/>
              </a:rPr>
              <a:t>معضلات ناشی از وضعیت جغرافیایی سرزمینی: </a:t>
            </a:r>
            <a:r>
              <a:rPr lang="ar-SA">
                <a:cs typeface="B Nazanin" panose="00000400000000000000" pitchFamily="2" charset="-78"/>
              </a:rPr>
              <a:t>فدرالیسم عراق از نوع قومی -اداری است، زیرا براساس ماده ۵۳ قانون موقت عراق و بر اساس بند اول ماده ١١٤ قانون اساسی دائم فدرالیسم عراق به علت به رسمیت شناخته شدن و برپایی منطقه ی کردستان که دارای سکنه ی کرد است فدرالیسم قومی است</a:t>
            </a:r>
            <a:r>
              <a:rPr lang="en-US">
                <a:cs typeface="B Nazanin" panose="00000400000000000000" pitchFamily="2" charset="-78"/>
              </a:rPr>
              <a:t>. </a:t>
            </a:r>
            <a:r>
              <a:rPr lang="ar-SA">
                <a:cs typeface="B Nazanin" panose="00000400000000000000" pitchFamily="2" charset="-78"/>
              </a:rPr>
              <a:t>از طرف دیگر مفهوم اداری فدرالیسم در ماده ٦٣ قانون اساسی دائم عراق مستتر است</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93811582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در این راستا، در این ماده آمده است که</a:t>
            </a:r>
            <a:r>
              <a:rPr lang="en-US">
                <a:cs typeface="B Nazanin" panose="00000400000000000000" pitchFamily="2" charset="-78"/>
              </a:rPr>
              <a:t> «</a:t>
            </a:r>
            <a:r>
              <a:rPr lang="ar-SA">
                <a:cs typeface="B Nazanin" panose="00000400000000000000" pitchFamily="2" charset="-78"/>
              </a:rPr>
              <a:t>ایجاد شورای قانونگذاری موسوم به شورای فدرالی متشکل از نمایندگان مناطق و استانهای سازمان نیافته در یک منطقه که تشکیل این شورا و شروط عضویت در آن و وظایفش در قانونی که به </a:t>
            </a:r>
            <a:r>
              <a:rPr lang="ar-SA" b="1">
                <a:solidFill>
                  <a:srgbClr val="FF0000"/>
                </a:solidFill>
                <a:cs typeface="B Nazanin" panose="00000400000000000000" pitchFamily="2" charset="-78"/>
              </a:rPr>
              <a:t>تصویب دو سوم نمایندگان مجلس </a:t>
            </a:r>
            <a:r>
              <a:rPr lang="ar-SA">
                <a:cs typeface="B Nazanin" panose="00000400000000000000" pitchFamily="2" charset="-78"/>
              </a:rPr>
              <a:t>میرسد مشخص میشود در این ماده جنبه ی اداری فدرالیسم در مفهوم ما و رای فدرال پنهان شده است بدین مفهوم که یک یا دو منطقه ی همجوار یا محصور در مناطق کردنشین صرف نظر از تفاوتهای قومی و مذهبی خود به دلیل ماهیت غیر کردی خود به عنوان مناطق سازمان نیافته ملزم به تنظیم قوانین خود با منطقه کردستان خواهند بود (آقا علیخانی، ۱۳۸۳</a:t>
            </a:r>
            <a:r>
              <a:rPr lang="en-US">
                <a:cs typeface="B Nazanin" panose="00000400000000000000" pitchFamily="2" charset="-78"/>
              </a:rPr>
              <a:t>: </a:t>
            </a:r>
            <a:r>
              <a:rPr lang="ar-SA">
                <a:cs typeface="B Nazanin" panose="00000400000000000000" pitchFamily="2" charset="-78"/>
              </a:rPr>
              <a:t>۲۷).</a:t>
            </a: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a:p>
            <a:endParaRPr lang="fa-IR"/>
          </a:p>
        </p:txBody>
      </p:sp>
    </p:spTree>
    <p:extLst>
      <p:ext uri="{BB962C8B-B14F-4D97-AF65-F5344CB8AC3E}">
        <p14:creationId xmlns:p14="http://schemas.microsoft.com/office/powerpoint/2010/main" val="415012474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این سیستم از حکومت فدرال قبلاً در هیچ یک از نظامهای فدرال سابقه نداشته است</a:t>
            </a:r>
            <a:r>
              <a:rPr lang="en-US">
                <a:cs typeface="B Nazanin" panose="00000400000000000000" pitchFamily="2" charset="-78"/>
              </a:rPr>
              <a:t>. </a:t>
            </a:r>
            <a:r>
              <a:rPr lang="ar-SA">
                <a:cs typeface="B Nazanin" panose="00000400000000000000" pitchFamily="2" charset="-78"/>
              </a:rPr>
              <a:t>مقایسه ی عراق با نمونه ی بلژیک و تبدیل سیستم وحدت گرا به فدرال و ایجاد نظام فدرال مبتنی بر قومیت نمیتواند قابل استناد ،باشد چرا که بلژیک از اتحاد دو قومیت به وجود آمده است که علی رغم وجود اختلافات فرهنگی و زبانی دارای تمرکز جغرافیایی مشخص هستند به نحوی که هلندی زبانها در شمال و فرانسوی زبانها در جنوب مستقر هستند، اما در عراق</a:t>
            </a:r>
            <a:r>
              <a:rPr lang="en-US">
                <a:cs typeface="B Nazanin" panose="00000400000000000000" pitchFamily="2" charset="-78"/>
              </a:rPr>
              <a:t> - </a:t>
            </a:r>
            <a:r>
              <a:rPr lang="ar-SA">
                <a:cs typeface="B Nazanin" panose="00000400000000000000" pitchFamily="2" charset="-78"/>
              </a:rPr>
              <a:t>حداقل در بخش عربی آن که سه چهارم کشور را در بر می گیرد</a:t>
            </a:r>
            <a:r>
              <a:rPr lang="en-US">
                <a:cs typeface="B Nazanin" panose="00000400000000000000" pitchFamily="2" charset="-78"/>
              </a:rPr>
              <a:t> - </a:t>
            </a:r>
            <a:r>
              <a:rPr lang="ar-SA">
                <a:cs typeface="B Nazanin" panose="00000400000000000000" pitchFamily="2" charset="-78"/>
              </a:rPr>
              <a:t>اقوام در یک موقعیت متمرکز جغرافیایی استقرار نیافته </a:t>
            </a:r>
            <a:r>
              <a:rPr lang="ar-SA" smtClean="0">
                <a:cs typeface="B Nazanin" panose="00000400000000000000" pitchFamily="2" charset="-78"/>
              </a:rPr>
              <a:t>اند</a:t>
            </a:r>
            <a:endParaRPr lang="fa-IR">
              <a:cs typeface="B Nazanin" panose="00000400000000000000" pitchFamily="2" charset="-78"/>
            </a:endParaRPr>
          </a:p>
        </p:txBody>
      </p:sp>
      <p:sp>
        <p:nvSpPr>
          <p:cNvPr id="4" name="Flowchart: Alternate Process 3"/>
          <p:cNvSpPr/>
          <p:nvPr/>
        </p:nvSpPr>
        <p:spPr>
          <a:xfrm>
            <a:off x="1492898" y="4627984"/>
            <a:ext cx="3732245" cy="970383"/>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اختلافات فرهنگی و زبانی</a:t>
            </a:r>
            <a:endParaRPr lang="fa-IR"/>
          </a:p>
        </p:txBody>
      </p:sp>
    </p:spTree>
    <p:extLst>
      <p:ext uri="{BB962C8B-B14F-4D97-AF65-F5344CB8AC3E}">
        <p14:creationId xmlns:p14="http://schemas.microsoft.com/office/powerpoint/2010/main" val="13898007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فدرالیسم عراق به فدرالیسم مبتنی بر مذهب و زبان سوییس نیز شباهت ندارد، زیرا جمعیت شیعه و سنی آن از نظر جغرافیایی در هم آمیخته اند و دلیل شیعه یا سنی نشین نامیدن یک منطقه، نه بافت شیعه و یا سنی آن منطقه، بلکه اکثریت شیعه و سنی مستقر در آن منطقه است</a:t>
            </a:r>
            <a:r>
              <a:rPr lang="en-US" smtClean="0">
                <a:cs typeface="B Nazanin" panose="00000400000000000000" pitchFamily="2" charset="-78"/>
              </a:rPr>
              <a:t>. </a:t>
            </a:r>
            <a:r>
              <a:rPr lang="ar-SA" b="1" smtClean="0">
                <a:solidFill>
                  <a:srgbClr val="FF0000"/>
                </a:solidFill>
                <a:cs typeface="B Nazanin" panose="00000400000000000000" pitchFamily="2" charset="-78"/>
              </a:rPr>
              <a:t>در حالی که در سوییس بافت مذهبی و زبانی در هر کانتون حفظ شده است </a:t>
            </a:r>
            <a:r>
              <a:rPr lang="ar-SA" smtClean="0">
                <a:cs typeface="B Nazanin" panose="00000400000000000000" pitchFamily="2" charset="-78"/>
              </a:rPr>
              <a:t>(همان ۲۸).</a:t>
            </a:r>
            <a:endParaRPr lang="en-US" smtClean="0">
              <a:cs typeface="B Nazanin" panose="00000400000000000000" pitchFamily="2" charset="-78"/>
            </a:endParaRP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1198887" y="4301525"/>
            <a:ext cx="1842894" cy="1842894"/>
          </a:xfrm>
          <a:prstGeom prst="rect">
            <a:avLst/>
          </a:prstGeom>
        </p:spPr>
      </p:pic>
    </p:spTree>
    <p:extLst>
      <p:ext uri="{BB962C8B-B14F-4D97-AF65-F5344CB8AC3E}">
        <p14:creationId xmlns:p14="http://schemas.microsoft.com/office/powerpoint/2010/main" val="946525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مقدمه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ar-SA" smtClean="0">
                <a:cs typeface="B Nazanin" panose="00000400000000000000" pitchFamily="2" charset="-78"/>
              </a:rPr>
              <a:t>عده</a:t>
            </a:r>
            <a:r>
              <a:rPr lang="en-US" smtClean="0">
                <a:cs typeface="B Nazanin" panose="00000400000000000000" pitchFamily="2" charset="-78"/>
              </a:rPr>
              <a:t> </a:t>
            </a:r>
            <a:r>
              <a:rPr lang="ar-SA" smtClean="0">
                <a:cs typeface="B Nazanin" panose="00000400000000000000" pitchFamily="2" charset="-78"/>
              </a:rPr>
              <a:t>ای </a:t>
            </a:r>
            <a:r>
              <a:rPr lang="ar-SA">
                <a:cs typeface="B Nazanin" panose="00000400000000000000" pitchFamily="2" charset="-78"/>
              </a:rPr>
              <a:t>از پژوهشگران و صاحب نظران ،سیاسی فدرالیسم را مؤثرترین راه برای حل معضل تأسیس دولت</a:t>
            </a:r>
            <a:r>
              <a:rPr lang="en-US">
                <a:cs typeface="B Nazanin" panose="00000400000000000000" pitchFamily="2" charset="-78"/>
              </a:rPr>
              <a:t> - </a:t>
            </a:r>
            <a:r>
              <a:rPr lang="ar-SA">
                <a:cs typeface="B Nazanin" panose="00000400000000000000" pitchFamily="2" charset="-78"/>
              </a:rPr>
              <a:t>ملت در جوامعی میدانند که با چند گونگیهای ساختاری از قبیل قومی نژادی یا مذهبی مواجه هستند</a:t>
            </a:r>
            <a:r>
              <a:rPr lang="en-US">
                <a:cs typeface="B Nazanin" panose="00000400000000000000" pitchFamily="2" charset="-78"/>
              </a:rPr>
              <a:t>. </a:t>
            </a:r>
            <a:r>
              <a:rPr lang="ar-SA">
                <a:cs typeface="B Nazanin" panose="00000400000000000000" pitchFamily="2" charset="-78"/>
              </a:rPr>
              <a:t>عطف به اینکه کشور عراق کشوری چند قومی و چند مذهبی است هم بر اساس ماده چهار قانون اساسی موقت و هم براساس ماده اول قانون اساسی دائم فدرالیسم را به عنوان شکل حکومت آینده ی خود انتخاب کرده است</a:t>
            </a:r>
            <a:r>
              <a:rPr lang="en-US">
                <a:cs typeface="B Nazanin" panose="00000400000000000000" pitchFamily="2" charset="-78"/>
              </a:rPr>
              <a:t>. </a:t>
            </a:r>
            <a:endParaRPr lang="fa-IR" smtClean="0">
              <a:cs typeface="B Nazanin" panose="00000400000000000000" pitchFamily="2" charset="-78"/>
            </a:endParaRPr>
          </a:p>
        </p:txBody>
      </p:sp>
    </p:spTree>
    <p:extLst>
      <p:ext uri="{BB962C8B-B14F-4D97-AF65-F5344CB8AC3E}">
        <p14:creationId xmlns:p14="http://schemas.microsoft.com/office/powerpoint/2010/main" val="4979797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مسأله ی دیگر، مسأله ی حفظ شهر کرکوک توسط کرده است</a:t>
            </a:r>
            <a:r>
              <a:rPr lang="en-US">
                <a:cs typeface="B Nazanin" panose="00000400000000000000" pitchFamily="2" charset="-78"/>
              </a:rPr>
              <a:t>. </a:t>
            </a:r>
            <a:r>
              <a:rPr lang="ar-SA">
                <a:cs typeface="B Nazanin" panose="00000400000000000000" pitchFamily="2" charset="-78"/>
              </a:rPr>
              <a:t>در حالی که کردها اعتقاد دارند که اگر چه در اثر </a:t>
            </a:r>
            <a:r>
              <a:rPr lang="ar-SA" b="1">
                <a:solidFill>
                  <a:srgbClr val="FF0000"/>
                </a:solidFill>
                <a:cs typeface="B Nazanin" panose="00000400000000000000" pitchFamily="2" charset="-78"/>
              </a:rPr>
              <a:t>سیاست های ترحیل</a:t>
            </a:r>
            <a:r>
              <a:rPr lang="ar-SA">
                <a:cs typeface="B Nazanin" panose="00000400000000000000" pitchFamily="2" charset="-78"/>
              </a:rPr>
              <a:t>( کوچ دادن اجباری کردها به مناطق دیگر) و تعریب (عربی کردن شهر کرکوک و انتقال اعراب سنی به این شهر) بافت جمعیتی این شهر تغییر کرده است اما از لحاظ تاریخی یک شهر کردنشین است و باید به منطقه ی تحت حاکمیت کردها ملحق شود</a:t>
            </a:r>
            <a:r>
              <a:rPr lang="en-US">
                <a:cs typeface="B Nazanin" panose="00000400000000000000" pitchFamily="2" charset="-78"/>
              </a:rPr>
              <a:t>. </a:t>
            </a:r>
            <a:r>
              <a:rPr lang="ar-SA">
                <a:cs typeface="B Nazanin" panose="00000400000000000000" pitchFamily="2" charset="-78"/>
              </a:rPr>
              <a:t>اما هم ترکمنه ترکمن ها و هم اعراب سنی که قسمت عمده ای از جمعیت این شهر را تشکیل میدهند و هم کشور ترکیه و هم اتحادیه عرب با این الحاق مخالف هستند زیرا معتقدند که این مسأله زمینه را برای تشکیل دولت مستقل کرد و تجزیه ی عراق فراهم می کند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1449501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solidFill>
                  <a:srgbClr val="FF0000"/>
                </a:solidFill>
                <a:cs typeface="B Nazanin" panose="00000400000000000000" pitchFamily="2" charset="-78"/>
              </a:rPr>
              <a:t>2-معضلات ناشی از توزیع عادلانه ی ثروت اقتصادی در عراق: </a:t>
            </a:r>
            <a:r>
              <a:rPr lang="ar-SA">
                <a:cs typeface="B Nazanin" panose="00000400000000000000" pitchFamily="2" charset="-78"/>
              </a:rPr>
              <a:t>یکی دیگر از مشکلات و مسائلی که بر سر راه تحقق کامل و موفقیت فدرالیسم در عراق وجود دارد</a:t>
            </a:r>
            <a:r>
              <a:rPr lang="en-US">
                <a:cs typeface="B Nazanin" panose="00000400000000000000" pitchFamily="2" charset="-78"/>
              </a:rPr>
              <a:t>. </a:t>
            </a:r>
            <a:r>
              <a:rPr lang="ar-SA">
                <a:cs typeface="B Nazanin" panose="00000400000000000000" pitchFamily="2" charset="-78"/>
              </a:rPr>
              <a:t>مربوط به توزیع عادلانه ی ثروت در عراق است</a:t>
            </a:r>
            <a:r>
              <a:rPr lang="en-US">
                <a:cs typeface="B Nazanin" panose="00000400000000000000" pitchFamily="2" charset="-78"/>
              </a:rPr>
              <a:t>. </a:t>
            </a:r>
            <a:r>
              <a:rPr lang="ar-SA">
                <a:cs typeface="B Nazanin" panose="00000400000000000000" pitchFamily="2" charset="-78"/>
              </a:rPr>
              <a:t>با توجه به این که سیاست های تمرکز گرایانه ی رژیم صدام و در رأس آن حزب بعث و دیگر نظام های سیاسی حاکم بر عراق بیشترین زبانها را متوجه کردها و شیعیان کرده بود، بنابراین این دو گروه در صدد بودند</a:t>
            </a:r>
            <a:r>
              <a:rPr lang="en-US">
                <a:cs typeface="B Nazanin" panose="00000400000000000000" pitchFamily="2" charset="-78"/>
              </a:rPr>
              <a:t>. </a:t>
            </a:r>
            <a:r>
              <a:rPr lang="ar-SA">
                <a:cs typeface="B Nazanin" panose="00000400000000000000" pitchFamily="2" charset="-78"/>
              </a:rPr>
              <a:t>ضمن </a:t>
            </a:r>
            <a:r>
              <a:rPr lang="ar-SA" b="1">
                <a:solidFill>
                  <a:srgbClr val="FF0000"/>
                </a:solidFill>
                <a:cs typeface="B Nazanin" panose="00000400000000000000" pitchFamily="2" charset="-78"/>
              </a:rPr>
              <a:t>حفظ وحدت ملی </a:t>
            </a:r>
            <a:r>
              <a:rPr lang="ar-SA">
                <a:cs typeface="B Nazanin" panose="00000400000000000000" pitchFamily="2" charset="-78"/>
              </a:rPr>
              <a:t>و از طریق یک فرایند سیاسی </a:t>
            </a:r>
            <a:r>
              <a:rPr lang="ar-SA" b="1">
                <a:solidFill>
                  <a:srgbClr val="00B050"/>
                </a:solidFill>
                <a:cs typeface="B Nazanin" panose="00000400000000000000" pitchFamily="2" charset="-78"/>
              </a:rPr>
              <a:t>نظام عادلانه ی قدرت و ثروت </a:t>
            </a:r>
            <a:r>
              <a:rPr lang="ar-SA">
                <a:cs typeface="B Nazanin" panose="00000400000000000000" pitchFamily="2" charset="-78"/>
              </a:rPr>
              <a:t>را حاکم نمایند</a:t>
            </a:r>
            <a:r>
              <a:rPr lang="en-US">
                <a:cs typeface="B Nazanin" panose="00000400000000000000" pitchFamily="2" charset="-78"/>
              </a:rPr>
              <a:t>. </a:t>
            </a:r>
            <a:r>
              <a:rPr lang="ar-SA">
                <a:cs typeface="B Nazanin" panose="00000400000000000000" pitchFamily="2" charset="-78"/>
              </a:rPr>
              <a:t>به همین خاطر در قانون اساسی عراق علاوه بر توزیع قدرت (فدرالیسم) به توزیع ثروت (منابع نفت و گاز) نیز توجه شده است</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36117530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در این راستا، ماده ۱۰۹ قانون اساسی عراق تصریح میدارد که نفت و گاز در تملک همه ی مردم عراق و در همه ی مناطق و استانهاست در بند اول ماده ۱۱۰ دولت فدرال به همراه دولتهای منطقه ای و استانها مسئول اداره ی امور نفت و گاز استخراج شده از چاههای نفت به منظور توزیع عادلانه و منصفانه ی درآمدهای حاصله در سراسر کشور است تا ضمن جلوگیری از اجحاف حق سابق در مورد پاره ای از مناطق توسعه ی متوازن بخشهای مختلف کشور فراهم شود در بند دوم همین ماده نیز دولت فدرال و دولتهای منطقه ای و استان های تولید کننده بـا هـم سیاست های استراتژیک لازم را برای گسترش ثروت نفت و گاز ترسیم می کنند تا با استفاده از مکانیسم های مناسب بیشترین منافع ملت عراق تحقق یابد</a:t>
            </a:r>
            <a:r>
              <a:rPr lang="en-US"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330862355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مسأله و چالشی که در این جا وجود دارد این است که به دلیل تمرکز عمده ی منابع نفتی و ثروت در شمال و جنوب عراق که در آن کردها و شیعیان ساکن هستند، عمدتاً اهل سنت که در مرکز این کشور حاکم هستند در میزان برخورداری از ثروت های ملی در حاشیه قرار خواهند گرفت و به همین دلیل یکی از راه هایی را که اهل سنت به طور غیر مستقیم برای قبول فدرالیسم پیشنهاد میکنند حفظ حقوق سنی ها با دادن امتیاز بیشتر از درآمدهای نفتی در برابر قبول فدرالیسم در عراق است (ربانی، ١٣٨٤</a:t>
            </a:r>
            <a:r>
              <a:rPr lang="en-US">
                <a:cs typeface="B Nazanin" panose="00000400000000000000" pitchFamily="2" charset="-78"/>
              </a:rPr>
              <a:t>: </a:t>
            </a:r>
            <a:r>
              <a:rPr lang="ar-SA">
                <a:cs typeface="B Nazanin" panose="00000400000000000000" pitchFamily="2" charset="-78"/>
              </a:rPr>
              <a:t>٨).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Process 3"/>
          <p:cNvSpPr/>
          <p:nvPr/>
        </p:nvSpPr>
        <p:spPr>
          <a:xfrm>
            <a:off x="1194318" y="4590661"/>
            <a:ext cx="4329404" cy="130628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تمرکز عمده ی منابع نفتی و ثروت در شمال و جنوب عراق</a:t>
            </a:r>
            <a:endParaRPr lang="fa-IR"/>
          </a:p>
        </p:txBody>
      </p:sp>
    </p:spTree>
    <p:extLst>
      <p:ext uri="{BB962C8B-B14F-4D97-AF65-F5344CB8AC3E}">
        <p14:creationId xmlns:p14="http://schemas.microsoft.com/office/powerpoint/2010/main" val="22341320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3- معضلات ناشی از وجود گفتمانهای رقیب در خصوص جایگاه کردستان</a:t>
            </a:r>
            <a:r>
              <a:rPr lang="ar-SA" b="1">
                <a:cs typeface="B Nazanin" panose="00000400000000000000" pitchFamily="2" charset="-78"/>
              </a:rPr>
              <a:t>: </a:t>
            </a:r>
            <a:r>
              <a:rPr lang="ar-SA">
                <a:cs typeface="B Nazanin" panose="00000400000000000000" pitchFamily="2" charset="-78"/>
              </a:rPr>
              <a:t>یکی دیگر از مشکلاتی که بر سر راه تحقق فدرالیسم در عراق وجود دارد، به واسطه ی گفتمان های رقیبی است که در خصوص جایگاه کردستان چه در بین مردم و چه در بین روشنفکران و نخبگان کرد وجود دارد</a:t>
            </a:r>
            <a:r>
              <a:rPr lang="en-US">
                <a:cs typeface="B Nazanin" panose="00000400000000000000" pitchFamily="2" charset="-78"/>
              </a:rPr>
              <a:t>. </a:t>
            </a:r>
            <a:r>
              <a:rPr lang="ar-SA">
                <a:cs typeface="B Nazanin" panose="00000400000000000000" pitchFamily="2" charset="-78"/>
              </a:rPr>
              <a:t>بر این اساس می توان از سه گفتمان مشخص به شرح ذیل نام برد</a:t>
            </a:r>
            <a:r>
              <a:rPr lang="en-US">
                <a:cs typeface="B Nazanin" panose="00000400000000000000" pitchFamily="2" charset="-78"/>
              </a:rPr>
              <a:t>: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604865" y="4254759"/>
            <a:ext cx="3415004" cy="1287625"/>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روشنفکران و نخبگان کرد</a:t>
            </a:r>
            <a:endParaRPr lang="fa-IR"/>
          </a:p>
        </p:txBody>
      </p:sp>
    </p:spTree>
    <p:extLst>
      <p:ext uri="{BB962C8B-B14F-4D97-AF65-F5344CB8AC3E}">
        <p14:creationId xmlns:p14="http://schemas.microsoft.com/office/powerpoint/2010/main" val="128988350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الف) گفتمان فدرالیسم :</a:t>
            </a:r>
            <a:r>
              <a:rPr lang="ar-SA">
                <a:solidFill>
                  <a:srgbClr val="FF0000"/>
                </a:solidFill>
                <a:cs typeface="B Nazanin" panose="00000400000000000000" pitchFamily="2" charset="-78"/>
              </a:rPr>
              <a:t> </a:t>
            </a:r>
            <a:r>
              <a:rPr lang="ar-SA">
                <a:cs typeface="B Nazanin" panose="00000400000000000000" pitchFamily="2" charset="-78"/>
              </a:rPr>
              <a:t>همان طور که گفته شد هم در اجلاس گروه های اپوزیسیون عراق و هم براساس قانون اساسی موقت و قانون دائم عراق ،«</a:t>
            </a:r>
            <a:r>
              <a:rPr lang="ar-SA" b="1">
                <a:solidFill>
                  <a:srgbClr val="FF0000"/>
                </a:solidFill>
                <a:cs typeface="B Nazanin" panose="00000400000000000000" pitchFamily="2" charset="-78"/>
              </a:rPr>
              <a:t> فدرالیسم</a:t>
            </a:r>
            <a:r>
              <a:rPr lang="ar-SA">
                <a:cs typeface="B Nazanin" panose="00000400000000000000" pitchFamily="2" charset="-78"/>
              </a:rPr>
              <a:t>» بـه عنوان نظام حکومتی عراق پذیرفته شد</a:t>
            </a:r>
            <a:r>
              <a:rPr lang="en-US">
                <a:cs typeface="B Nazanin" panose="00000400000000000000" pitchFamily="2" charset="-78"/>
              </a:rPr>
              <a:t>. </a:t>
            </a:r>
            <a:r>
              <a:rPr lang="ar-SA">
                <a:cs typeface="B Nazanin" panose="00000400000000000000" pitchFamily="2" charset="-78"/>
              </a:rPr>
              <a:t>بر این اساس، در موقعیت حساس کنونی احزاب و گروه های مختلف کردی و رهبران آنها در عراق دارای </a:t>
            </a:r>
            <a:r>
              <a:rPr lang="ar-SA" b="1">
                <a:solidFill>
                  <a:srgbClr val="FF0000"/>
                </a:solidFill>
                <a:cs typeface="B Nazanin" panose="00000400000000000000" pitchFamily="2" charset="-78"/>
              </a:rPr>
              <a:t>مواضع و محورهای مشترکی </a:t>
            </a:r>
            <a:r>
              <a:rPr lang="ar-SA">
                <a:cs typeface="B Nazanin" panose="00000400000000000000" pitchFamily="2" charset="-78"/>
              </a:rPr>
              <a:t>هستند</a:t>
            </a:r>
            <a:r>
              <a:rPr lang="en-US">
                <a:cs typeface="B Nazanin" panose="00000400000000000000" pitchFamily="2" charset="-78"/>
              </a:rPr>
              <a:t>. </a:t>
            </a:r>
            <a:r>
              <a:rPr lang="ar-SA">
                <a:cs typeface="B Nazanin" panose="00000400000000000000" pitchFamily="2" charset="-78"/>
              </a:rPr>
              <a:t>از جمله این که به دنبال تجزیه عراق نیستند و حکومت فدرالی را بهترین تضمین برای حقوق کردها می دانند</a:t>
            </a:r>
            <a:r>
              <a:rPr lang="en-US">
                <a:cs typeface="B Nazanin" panose="00000400000000000000" pitchFamily="2" charset="-78"/>
              </a:rPr>
              <a:t>. </a:t>
            </a:r>
            <a:r>
              <a:rPr lang="ar-SA">
                <a:cs typeface="B Nazanin" panose="00000400000000000000" pitchFamily="2" charset="-78"/>
              </a:rPr>
              <a:t>اما این مواضع به این علت نیست که وضعیت کنونی را ایده آل بدانند، بلکه ریسک و خطر پذیری ناشی از هر گونه تحول و مخالفت ها در سطوح داخلی، منطقه ای و بین المللی باعث شده است که از وضعیت کنونی یعنی « فدرالیسم» رضایت داشته باشند( مقصودی، ۱۳۸۲: ۸۹</a:t>
            </a:r>
            <a:r>
              <a:rPr lang="en-US">
                <a:cs typeface="B Nazanin" panose="00000400000000000000" pitchFamily="2" charset="-78"/>
              </a:rPr>
              <a:t> - </a:t>
            </a:r>
            <a:r>
              <a:rPr lang="ar-SA">
                <a:cs typeface="B Nazanin" panose="00000400000000000000" pitchFamily="2" charset="-78"/>
              </a:rPr>
              <a:t>۸۵ ).</a:t>
            </a:r>
            <a:endParaRPr lang="fa-IR">
              <a:cs typeface="B Nazanin" panose="00000400000000000000" pitchFamily="2" charset="-78"/>
            </a:endParaRPr>
          </a:p>
        </p:txBody>
      </p:sp>
    </p:spTree>
    <p:extLst>
      <p:ext uri="{BB962C8B-B14F-4D97-AF65-F5344CB8AC3E}">
        <p14:creationId xmlns:p14="http://schemas.microsoft.com/office/powerpoint/2010/main" val="1867243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در واقع، باید گفت که اگرچه«</a:t>
            </a:r>
            <a:r>
              <a:rPr lang="ar-SA" b="1">
                <a:solidFill>
                  <a:srgbClr val="FF0000"/>
                </a:solidFill>
                <a:cs typeface="B Nazanin" panose="00000400000000000000" pitchFamily="2" charset="-78"/>
              </a:rPr>
              <a:t> فدرالیسم</a:t>
            </a:r>
            <a:r>
              <a:rPr lang="ar-SA">
                <a:cs typeface="B Nazanin" panose="00000400000000000000" pitchFamily="2" charset="-78"/>
              </a:rPr>
              <a:t>» بیشتر در اثر تلاشهای کردها به ثمر نشسته، اما این خواسته ی آخر آنها نیست بلکه به دنبال این مسأله هستند که از فدرالیسم به عنوان گام اول در راستای رسیدن به استقلال کامل بهره ببرند، زیرا تثبیت طرح فدراليسم زمینه را برای گسترش قدرت کردها و برآورده کردن آرزوی دیرینه ی آنها جهت کسب مشروعیت جهانی و تشکیل کردستان آزادتر فراهم می کند (ربانی، ١٣٨٤</a:t>
            </a:r>
            <a:r>
              <a:rPr lang="en-US">
                <a:cs typeface="B Nazanin" panose="00000400000000000000" pitchFamily="2" charset="-78"/>
              </a:rPr>
              <a:t>: </a:t>
            </a:r>
            <a:r>
              <a:rPr lang="ar-SA">
                <a:cs typeface="B Nazanin" panose="00000400000000000000" pitchFamily="2" charset="-78"/>
              </a:rPr>
              <a:t>٨).</a:t>
            </a:r>
            <a:endParaRPr lang="fa-IR">
              <a:cs typeface="B Nazanin" panose="00000400000000000000" pitchFamily="2" charset="-78"/>
            </a:endParaRPr>
          </a:p>
        </p:txBody>
      </p:sp>
      <p:sp>
        <p:nvSpPr>
          <p:cNvPr id="4" name="Flowchart: Alternate Process 3"/>
          <p:cNvSpPr/>
          <p:nvPr/>
        </p:nvSpPr>
        <p:spPr>
          <a:xfrm>
            <a:off x="1324947" y="4310743"/>
            <a:ext cx="3172408" cy="117565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کسب مشروعیت جهانی</a:t>
            </a:r>
            <a:endParaRPr lang="fa-IR"/>
          </a:p>
        </p:txBody>
      </p:sp>
    </p:spTree>
    <p:extLst>
      <p:ext uri="{BB962C8B-B14F-4D97-AF65-F5344CB8AC3E}">
        <p14:creationId xmlns:p14="http://schemas.microsoft.com/office/powerpoint/2010/main" val="273818892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b="1">
                <a:cs typeface="B Nazanin" panose="00000400000000000000" pitchFamily="2" charset="-78"/>
              </a:rPr>
              <a:t>ب) تشکیل دولت مستقل کرد:</a:t>
            </a:r>
            <a:r>
              <a:rPr lang="ar-SA">
                <a:cs typeface="B Nazanin" panose="00000400000000000000" pitchFamily="2" charset="-78"/>
              </a:rPr>
              <a:t> همان طور که گفته شد، هدف اصلی کردها در عراق تشکیل دولت مستقل کرد است ولی چون زمینه های تشکیل آن را مهیا نمی بینند، با تسلیم شدن در مقابل واقعیات با اهداف سایر گروههای معارض عراق هماهنگ شده و در راستای شکل دهی به ثبات در عراق و حفظ تمامیت ارضی عراق« </a:t>
            </a:r>
            <a:r>
              <a:rPr lang="ar-SA" b="1">
                <a:solidFill>
                  <a:srgbClr val="FF0000"/>
                </a:solidFill>
                <a:cs typeface="B Nazanin" panose="00000400000000000000" pitchFamily="2" charset="-78"/>
              </a:rPr>
              <a:t>فدرالیسم</a:t>
            </a:r>
            <a:r>
              <a:rPr lang="ar-SA">
                <a:cs typeface="B Nazanin" panose="00000400000000000000" pitchFamily="2" charset="-78"/>
              </a:rPr>
              <a:t>» را قبول کرده اند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931934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بر این اساس، خواسته ی کردها برای تشکیل دولت فدرال عبارت است از پذیرش اقلیم کردستان براساس نقشه ی منتشر شده در ماه جولای ۲۰۰۵؛ طبق این نقشه علاوه بر سه استان قبلی (اربیل دهوک و سلیمانیه) که از سال ۱۹۹۲ در کنترل کردها بوده اند، مناطق جدیدی به کردستان اضافه شده اند که عبارتند از کرکوک و تمام مناطق قرار گرفته در حاشیه ی جبل حمرین که از کرکوک به سمت شمال شرق بغداد کشیده شده است (ویسی، ۱۳۸۷)</a:t>
            </a:r>
            <a:r>
              <a:rPr lang="en-US">
                <a:cs typeface="B Nazanin" panose="00000400000000000000" pitchFamily="2" charset="-78"/>
              </a:rPr>
              <a:t>. </a:t>
            </a:r>
            <a:r>
              <a:rPr lang="ar-SA">
                <a:cs typeface="B Nazanin" panose="00000400000000000000" pitchFamily="2" charset="-78"/>
              </a:rPr>
              <a:t>در واقع کردها به این وسیله به دنبال این هستند که زمینه را برای استقلال ملت کرد در عراق فراهم کرده و </a:t>
            </a:r>
            <a:r>
              <a:rPr lang="ar-SA" b="1">
                <a:solidFill>
                  <a:srgbClr val="FF0000"/>
                </a:solidFill>
                <a:cs typeface="B Nazanin" panose="00000400000000000000" pitchFamily="2" charset="-78"/>
              </a:rPr>
              <a:t>« ملت سازی »را اساس« دولت سازی» قرار دهند </a:t>
            </a:r>
            <a:r>
              <a:rPr lang="ar-SA">
                <a:cs typeface="B Nazanin" panose="00000400000000000000" pitchFamily="2" charset="-78"/>
              </a:rPr>
              <a:t>و دولت</a:t>
            </a:r>
            <a:r>
              <a:rPr lang="en-US">
                <a:cs typeface="B Nazanin" panose="00000400000000000000" pitchFamily="2" charset="-78"/>
              </a:rPr>
              <a:t> - </a:t>
            </a:r>
            <a:r>
              <a:rPr lang="ar-SA">
                <a:cs typeface="B Nazanin" panose="00000400000000000000" pitchFamily="2" charset="-78"/>
              </a:rPr>
              <a:t>ملت مستقل کرد را در عراق تشکیل دهند</a:t>
            </a:r>
            <a:r>
              <a:rPr lang="en-US">
                <a:cs typeface="B Nazanin" panose="00000400000000000000" pitchFamily="2" charset="-78"/>
              </a:rPr>
              <a:t>.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38070111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این نگرش عمدتاً در بین جوانان کرد که بیشتر دوران زندگی آنها در دوران خودمختاری طی شده، برجسته تر است و این در حالی است که رهبران سیاسی کرد با توجه به واقعیات سیاسی روز، این مقوله را به عنوان هدفی بلند مدت می نگرند</a:t>
            </a:r>
            <a:r>
              <a:rPr lang="en-US">
                <a:cs typeface="B Nazanin" panose="00000400000000000000" pitchFamily="2" charset="-78"/>
              </a:rPr>
              <a:t>. </a:t>
            </a:r>
            <a:r>
              <a:rPr lang="ar-SA">
                <a:cs typeface="B Nazanin" panose="00000400000000000000" pitchFamily="2" charset="-78"/>
              </a:rPr>
              <a:t>البته بعضی اظهارنظرها از سوی این رهبران نیز نشان دهنده این است که آنها نیز به این مهم توجه دارند</a:t>
            </a:r>
            <a:r>
              <a:rPr lang="en-US">
                <a:cs typeface="B Nazanin" panose="00000400000000000000" pitchFamily="2" charset="-78"/>
              </a:rPr>
              <a:t>. </a:t>
            </a:r>
            <a:r>
              <a:rPr lang="ar-SA">
                <a:cs typeface="B Nazanin" panose="00000400000000000000" pitchFamily="2" charset="-78"/>
              </a:rPr>
              <a:t>در این راستا مسعود بارزانی در مصاحبه با شبکه ی تلویزیونی  </a:t>
            </a:r>
            <a:r>
              <a:rPr lang="en-US">
                <a:cs typeface="B Nazanin" panose="00000400000000000000" pitchFamily="2" charset="-78"/>
              </a:rPr>
              <a:t>NTV  </a:t>
            </a:r>
            <a:r>
              <a:rPr lang="ar-SA">
                <a:cs typeface="B Nazanin" panose="00000400000000000000" pitchFamily="2" charset="-78"/>
              </a:rPr>
              <a:t>ترکیه اعلام کرده است که </a:t>
            </a:r>
            <a:r>
              <a:rPr lang="ar-SA" b="1">
                <a:solidFill>
                  <a:srgbClr val="FF0000"/>
                </a:solidFill>
                <a:cs typeface="B Nazanin" panose="00000400000000000000" pitchFamily="2" charset="-78"/>
              </a:rPr>
              <a:t>در صورت وقوع جنگ داخلی هیچ انتخابی برای کردستان غیر از استقلال باقي نمي ماند </a:t>
            </a:r>
            <a:r>
              <a:rPr lang="ar-SA">
                <a:cs typeface="B Nazanin" panose="00000400000000000000" pitchFamily="2" charset="-78"/>
              </a:rPr>
              <a:t>(کرمانی، 147:1386 ).</a:t>
            </a:r>
            <a:endParaRPr lang="en-US">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87535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بر این اساس، این مقاله به بررسی و ارزیابی فدرالیسم در عراق می پردازد</a:t>
            </a:r>
            <a:r>
              <a:rPr lang="en-US">
                <a:cs typeface="B Nazanin" panose="00000400000000000000" pitchFamily="2" charset="-78"/>
              </a:rPr>
              <a:t>. </a:t>
            </a:r>
            <a:r>
              <a:rPr lang="ar-SA">
                <a:cs typeface="B Nazanin" panose="00000400000000000000" pitchFamily="2" charset="-78"/>
              </a:rPr>
              <a:t>هدف این پژوهش پاسخ گویی به این سؤال اساسی است که معضلات فدرالیسم در عراق چه هستند؟ پاسخ موقت به این سؤال به عنوان فرضیه ی پژوهش آن است که وجود بدعت گذاری ها و پاره ای ابهامات در قانون اساسی عراق و همچنین وجود معضلات حقوقی و عملی باعث به وجود آمدن معضلاتی در مورد فدرالیسم در عراق گردیده اند</a:t>
            </a:r>
            <a:r>
              <a:rPr lang="en-US">
                <a:cs typeface="B Nazanin" panose="00000400000000000000" pitchFamily="2" charset="-78"/>
              </a:rPr>
              <a:t>. </a:t>
            </a:r>
            <a:r>
              <a:rPr lang="ar-SA">
                <a:cs typeface="B Nazanin" panose="00000400000000000000" pitchFamily="2" charset="-78"/>
              </a:rPr>
              <a:t>برای آزمون این فرضیه مباحث را در چهار گفتار ارائه میکنیم</a:t>
            </a:r>
            <a:endParaRPr lang="fa-IR">
              <a:cs typeface="B Nazanin" panose="00000400000000000000" pitchFamily="2" charset="-78"/>
            </a:endParaRPr>
          </a:p>
          <a:p>
            <a:endParaRPr lang="fa-IR"/>
          </a:p>
        </p:txBody>
      </p:sp>
      <p:sp>
        <p:nvSpPr>
          <p:cNvPr id="4" name="Flowchart: Alternate Process 3"/>
          <p:cNvSpPr/>
          <p:nvPr/>
        </p:nvSpPr>
        <p:spPr>
          <a:xfrm>
            <a:off x="838200" y="4497355"/>
            <a:ext cx="3732245" cy="1119673"/>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وجود معضلات حقوقی و عملی</a:t>
            </a:r>
            <a:endParaRPr lang="fa-IR"/>
          </a:p>
        </p:txBody>
      </p:sp>
    </p:spTree>
    <p:extLst>
      <p:ext uri="{BB962C8B-B14F-4D97-AF65-F5344CB8AC3E}">
        <p14:creationId xmlns:p14="http://schemas.microsoft.com/office/powerpoint/2010/main" val="5031483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609322" y="1825625"/>
            <a:ext cx="6744478" cy="4351338"/>
          </a:xfrm>
        </p:spPr>
        <p:txBody>
          <a:bodyPr/>
          <a:lstStyle/>
          <a:p>
            <a:pPr algn="just"/>
            <a:r>
              <a:rPr lang="ar-SA">
                <a:cs typeface="B Nazanin" panose="00000400000000000000" pitchFamily="2" charset="-78"/>
              </a:rPr>
              <a:t>تجزیه عراق کشورهای منطقه را با بحران امنیتی مواجه می سازد و باعث می شود که بازیگران منطقه ای و بین المللی در این کشور نفوذ کرده و ثبات منطقه را بر هم بزنند به همین جهت، اکثر کشورهای منطقه با آن مخالف هستند و تنها اسرائیل در چارچوب دکترین محورهای پیرامون بن گوریون</a:t>
            </a:r>
            <a:r>
              <a:rPr lang="en-US">
                <a:cs typeface="B Nazanin" panose="00000400000000000000" pitchFamily="2" charset="-78"/>
              </a:rPr>
              <a:t> - </a:t>
            </a:r>
            <a:r>
              <a:rPr lang="ar-SA">
                <a:cs typeface="B Nazanin" panose="00000400000000000000" pitchFamily="2" charset="-78"/>
              </a:rPr>
              <a:t>که براساس آن جهت تقویت حاشیه ی امنیت اسرائیل طرح اتحاد با کشورهای غیر عرب پیرامون طراحی شد- با آن موافق است</a:t>
            </a:r>
            <a:r>
              <a:rPr lang="en-US">
                <a:cs typeface="B Nazanin" panose="00000400000000000000" pitchFamily="2" charset="-78"/>
              </a:rPr>
              <a:t>.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509865" cy="3138261"/>
          </a:xfrm>
          <a:prstGeom prst="rect">
            <a:avLst/>
          </a:prstGeom>
        </p:spPr>
      </p:pic>
      <p:sp>
        <p:nvSpPr>
          <p:cNvPr id="5" name="TextBox 4"/>
          <p:cNvSpPr txBox="1"/>
          <p:nvPr/>
        </p:nvSpPr>
        <p:spPr>
          <a:xfrm>
            <a:off x="1698171" y="5430416"/>
            <a:ext cx="1791478" cy="523220"/>
          </a:xfrm>
          <a:prstGeom prst="rect">
            <a:avLst/>
          </a:prstGeom>
          <a:noFill/>
        </p:spPr>
        <p:txBody>
          <a:bodyPr wrap="square" rtlCol="1">
            <a:spAutoFit/>
          </a:bodyPr>
          <a:lstStyle/>
          <a:p>
            <a:pPr algn="ctr"/>
            <a:r>
              <a:rPr lang="fa-IR" sz="2800" smtClean="0">
                <a:solidFill>
                  <a:srgbClr val="FF0000"/>
                </a:solidFill>
                <a:cs typeface="B Nazanin" panose="00000400000000000000" pitchFamily="2" charset="-78"/>
              </a:rPr>
              <a:t>بن گوریون</a:t>
            </a:r>
            <a:endParaRPr lang="fa-IR" sz="2800">
              <a:solidFill>
                <a:srgbClr val="FF0000"/>
              </a:solidFill>
              <a:cs typeface="B Nazanin" panose="00000400000000000000" pitchFamily="2" charset="-78"/>
            </a:endParaRPr>
          </a:p>
        </p:txBody>
      </p:sp>
    </p:spTree>
    <p:extLst>
      <p:ext uri="{BB962C8B-B14F-4D97-AF65-F5344CB8AC3E}">
        <p14:creationId xmlns:p14="http://schemas.microsoft.com/office/powerpoint/2010/main" val="352109269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ar-SA">
                <a:cs typeface="B Nazanin" panose="00000400000000000000" pitchFamily="2" charset="-78"/>
              </a:rPr>
              <a:t>اگرچه آمریکایی ها با توجه به منابع متحدان استراتژیک خود از جمله ترکیه، کشورهای عربی و از همه مهم تر ثبات منطقه با تجزیه عراق موافق نیستند اما طرح بحث هایی در محافل سیاسی آمریکا درباره ی تقسیم عراق توجه کشورهای منطقه را بیش از پیش به تقویت احتمال تشکیل دولت مستقل کرد جلب کرده است (کاکایی، ۱۳۸۷</a:t>
            </a:r>
            <a:r>
              <a:rPr lang="en-US">
                <a:cs typeface="B Nazanin" panose="00000400000000000000" pitchFamily="2" charset="-78"/>
              </a:rPr>
              <a:t> : </a:t>
            </a:r>
            <a:r>
              <a:rPr lang="ar-SA">
                <a:cs typeface="B Nazanin" panose="00000400000000000000" pitchFamily="2" charset="-78"/>
              </a:rPr>
              <a:t>۳۷).</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92305818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باید خاطر نشان کرد که کردستان مستقل از عراق چالش های متعددی مثل مشکل کشورهای همسایه ی دارای اقلیت مشکل کرکوک، مشکل محصور ماندن در خشکی و توسعه ی زیرساخت های اقتصادی و شکاف داخلی میان احزاب و گروه های کرد مواجــه است که بدون حل این معضلات حیات سیاسی و اقتصادی آن با چالش های عدیده ای مواجه خواهد شد و ممکن است به یک« </a:t>
            </a:r>
            <a:r>
              <a:rPr lang="ar-SA" b="1">
                <a:solidFill>
                  <a:srgbClr val="FF0000"/>
                </a:solidFill>
                <a:cs typeface="B Nazanin" panose="00000400000000000000" pitchFamily="2" charset="-78"/>
              </a:rPr>
              <a:t>دولت شکست خورده</a:t>
            </a:r>
            <a:r>
              <a:rPr lang="ar-SA">
                <a:cs typeface="B Nazanin" panose="00000400000000000000" pitchFamily="2" charset="-78"/>
              </a:rPr>
              <a:t>» بدل شود</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5014678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b="1">
                <a:solidFill>
                  <a:srgbClr val="FF0000"/>
                </a:solidFill>
                <a:cs typeface="B Nazanin" panose="00000400000000000000" pitchFamily="2" charset="-78"/>
              </a:rPr>
              <a:t>ج) ایده کردستان بزرگ</a:t>
            </a:r>
            <a:r>
              <a:rPr lang="en-US">
                <a:solidFill>
                  <a:srgbClr val="FF0000"/>
                </a:solidFill>
                <a:cs typeface="B Nazanin" panose="00000400000000000000" pitchFamily="2" charset="-78"/>
              </a:rPr>
              <a:t> </a:t>
            </a:r>
            <a:r>
              <a:rPr lang="en-US">
                <a:cs typeface="B Nazanin" panose="00000400000000000000" pitchFamily="2" charset="-78"/>
              </a:rPr>
              <a:t>: </a:t>
            </a:r>
            <a:r>
              <a:rPr lang="ar-SA">
                <a:cs typeface="B Nazanin" panose="00000400000000000000" pitchFamily="2" charset="-78"/>
              </a:rPr>
              <a:t>علاوه بر فدرالیسم و تشکیل دولت مستقل کرد، یک گفتمان بسیار قوی و تاریخی وجود دارد که معطوف به ایجاد یک کردستان واحد و بزرگ، متشکل از تمام اقلیت های کرد در ایران، ترکیه، عراق و سوریه است</a:t>
            </a:r>
            <a:r>
              <a:rPr lang="en-US">
                <a:cs typeface="B Nazanin" panose="00000400000000000000" pitchFamily="2" charset="-78"/>
              </a:rPr>
              <a:t>. </a:t>
            </a:r>
            <a:r>
              <a:rPr lang="ar-SA">
                <a:cs typeface="B Nazanin" panose="00000400000000000000" pitchFamily="2" charset="-78"/>
              </a:rPr>
              <a:t>این ایده برای اولین بار توسط شیخ عبیداله شمدینان مطرح شد</a:t>
            </a:r>
            <a:r>
              <a:rPr lang="en-US">
                <a:cs typeface="B Nazanin" panose="00000400000000000000" pitchFamily="2" charset="-78"/>
              </a:rPr>
              <a:t>. </a:t>
            </a:r>
            <a:r>
              <a:rPr lang="ar-SA">
                <a:cs typeface="B Nazanin" panose="00000400000000000000" pitchFamily="2" charset="-78"/>
              </a:rPr>
              <a:t>وی که یک </a:t>
            </a:r>
            <a:r>
              <a:rPr lang="ar-SA">
                <a:solidFill>
                  <a:srgbClr val="FF0000"/>
                </a:solidFill>
                <a:cs typeface="B Nazanin" panose="00000400000000000000" pitchFamily="2" charset="-78"/>
              </a:rPr>
              <a:t>ناسیونالیست افراطـی </a:t>
            </a:r>
            <a:r>
              <a:rPr lang="ar-SA">
                <a:cs typeface="B Nazanin" panose="00000400000000000000" pitchFamily="2" charset="-78"/>
              </a:rPr>
              <a:t>بـود، معتقـد بود که تنها در زمان سیه روزی مردم کرد ایجاد کردستان مستقلی است که کردستان ایران و کردستان عثمانی( متشکل از کردستان ،عراق ترکیه و سوریه امروزی) را در خود جای داده و متحد کند (کوچرا، ۱۳۸۷</a:t>
            </a:r>
            <a:r>
              <a:rPr lang="en-US">
                <a:cs typeface="B Nazanin" panose="00000400000000000000" pitchFamily="2" charset="-78"/>
              </a:rPr>
              <a:t>:</a:t>
            </a:r>
            <a:r>
              <a:rPr lang="ar-SA">
                <a:cs typeface="B Nazanin" panose="00000400000000000000" pitchFamily="2" charset="-78"/>
              </a:rPr>
              <a:t>26 ).</a:t>
            </a:r>
            <a:endParaRPr lang="fa-IR">
              <a:cs typeface="B Nazanin" panose="00000400000000000000" pitchFamily="2" charset="-78"/>
            </a:endParaRPr>
          </a:p>
        </p:txBody>
      </p:sp>
    </p:spTree>
    <p:extLst>
      <p:ext uri="{BB962C8B-B14F-4D97-AF65-F5344CB8AC3E}">
        <p14:creationId xmlns:p14="http://schemas.microsoft.com/office/powerpoint/2010/main" val="21773783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تشکیل کردستان بزرگ ایده ای است که در یکصد سال اخیر بستر و زمینه های شکل گیری حرکتهای قومی را در ایران ترکیه عراق و سوریه فراهم کرده است</a:t>
            </a:r>
            <a:r>
              <a:rPr lang="en-US">
                <a:cs typeface="B Nazanin" panose="00000400000000000000" pitchFamily="2" charset="-78"/>
              </a:rPr>
              <a:t>. </a:t>
            </a:r>
            <a:r>
              <a:rPr lang="ar-SA">
                <a:cs typeface="B Nazanin" panose="00000400000000000000" pitchFamily="2" charset="-78"/>
              </a:rPr>
              <a:t>فقر، محرومیت و نابرابری از یک سو و اهداف و سیاست قدرت های بزرگ و استعماری از سوی دیگر، باعث این حرکتهای گریز از مرکز و تشدید ناسیونالیسم قومی در بین کردها شده است (کریمی، ١٣٨٦).</a:t>
            </a:r>
            <a:endParaRPr lang="fa-IR">
              <a:cs typeface="B Nazanin" panose="00000400000000000000" pitchFamily="2" charset="-78"/>
            </a:endParaRPr>
          </a:p>
        </p:txBody>
      </p:sp>
      <p:sp>
        <p:nvSpPr>
          <p:cNvPr id="4" name="Flowchart: Alternate Process 3"/>
          <p:cNvSpPr/>
          <p:nvPr/>
        </p:nvSpPr>
        <p:spPr>
          <a:xfrm>
            <a:off x="1138335" y="4161453"/>
            <a:ext cx="3564294" cy="1287625"/>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تشدید ناسیونالیسم قومی در بین کردها</a:t>
            </a:r>
            <a:endParaRPr lang="fa-IR"/>
          </a:p>
        </p:txBody>
      </p:sp>
    </p:spTree>
    <p:extLst>
      <p:ext uri="{BB962C8B-B14F-4D97-AF65-F5344CB8AC3E}">
        <p14:creationId xmlns:p14="http://schemas.microsoft.com/office/powerpoint/2010/main" val="2994144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در بهار سال ۱۳۷۹ وقتی که حزب دموکرات کردستان عراق اساسنامه جدید خود را تنظیم و تصویب نمود. در اولین صفحه به مسأله ی کردستان بزرگ اشاره کرد و دومین شخصیت این حزب در اردیبهشت ۱۳۸۶ در یک نشست کارشناسی </a:t>
            </a:r>
            <a:r>
              <a:rPr lang="ar-SA" b="1">
                <a:solidFill>
                  <a:srgbClr val="FF0000"/>
                </a:solidFill>
                <a:cs typeface="B Nazanin" panose="00000400000000000000" pitchFamily="2" charset="-78"/>
              </a:rPr>
              <a:t>سخن از ملت کرد </a:t>
            </a:r>
            <a:r>
              <a:rPr lang="ar-SA">
                <a:cs typeface="B Nazanin" panose="00000400000000000000" pitchFamily="2" charset="-78"/>
              </a:rPr>
              <a:t>و استقلال کردستان به میان آورد (کرمانی، ۱۳۸۶</a:t>
            </a:r>
            <a:r>
              <a:rPr lang="en-US">
                <a:cs typeface="B Nazanin" panose="00000400000000000000" pitchFamily="2" charset="-78"/>
              </a:rPr>
              <a:t>: </a:t>
            </a:r>
            <a:r>
              <a:rPr lang="ar-SA">
                <a:cs typeface="B Nazanin" panose="00000400000000000000" pitchFamily="2" charset="-78"/>
              </a:rPr>
              <a:t>۱۳۸</a:t>
            </a:r>
            <a:r>
              <a:rPr lang="ar-SA" smtClean="0">
                <a:cs typeface="B Nazanin" panose="00000400000000000000" pitchFamily="2" charset="-78"/>
              </a:rPr>
              <a:t>).</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64618477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از طرف دیگر گفته می شود که اگر چه کردها از مدافعان اصلی فدرالیسم در عراق هستند، اما به فدرالیسم نه به عنوان یک واقعیت بلکه به عنوان یک فرصت می نگرند که به آنها اجازه می دهد قدرت خود را در عراق نهادینه کنند</a:t>
            </a:r>
            <a:r>
              <a:rPr lang="en-US" smtClean="0">
                <a:cs typeface="B Nazanin" panose="00000400000000000000" pitchFamily="2" charset="-78"/>
              </a:rPr>
              <a:t>. </a:t>
            </a:r>
            <a:r>
              <a:rPr lang="ar-SA" smtClean="0">
                <a:cs typeface="B Nazanin" panose="00000400000000000000" pitchFamily="2" charset="-78"/>
              </a:rPr>
              <a:t>پیشرفتهای اقلیم کردستان بعد از سال ۱۹۹۲ در حوزه های اقتصادی نظامی و فرهنگی به آنها اجازه داده است که تا حدود وسیعی به گسترش نفوذ خود در سایر مناطق کردنشین بپردازند</a:t>
            </a:r>
            <a:r>
              <a:rPr lang="en-US" smtClean="0">
                <a:cs typeface="B Nazanin" panose="00000400000000000000" pitchFamily="2" charset="-78"/>
              </a:rPr>
              <a:t>. </a:t>
            </a:r>
          </a:p>
          <a:p>
            <a:pPr algn="just"/>
            <a:endParaRPr lang="fa-IR">
              <a:cs typeface="B Nazanin" panose="00000400000000000000" pitchFamily="2" charset="-78"/>
            </a:endParaRPr>
          </a:p>
        </p:txBody>
      </p:sp>
      <p:sp>
        <p:nvSpPr>
          <p:cNvPr id="4" name="Flowchart: Alternate Process 3"/>
          <p:cNvSpPr/>
          <p:nvPr/>
        </p:nvSpPr>
        <p:spPr>
          <a:xfrm>
            <a:off x="1268963" y="4422710"/>
            <a:ext cx="3526972" cy="104502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پیشرفتهای اقلیم کردستان</a:t>
            </a:r>
            <a:endParaRPr lang="fa-IR"/>
          </a:p>
        </p:txBody>
      </p:sp>
    </p:spTree>
    <p:extLst>
      <p:ext uri="{BB962C8B-B14F-4D97-AF65-F5344CB8AC3E}">
        <p14:creationId xmlns:p14="http://schemas.microsoft.com/office/powerpoint/2010/main" val="408905879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ar-SA">
                <a:cs typeface="B Nazanin" panose="00000400000000000000" pitchFamily="2" charset="-78"/>
              </a:rPr>
              <a:t>به عبارتی، در حالی که هنوز فدرالیسم در عراق محقق نشده و دارای یکسری معضلات است، کردها« </a:t>
            </a:r>
            <a:r>
              <a:rPr lang="ar-SA">
                <a:solidFill>
                  <a:srgbClr val="FF0000"/>
                </a:solidFill>
                <a:cs typeface="B Nazanin" panose="00000400000000000000" pitchFamily="2" charset="-78"/>
              </a:rPr>
              <a:t>هویت سازی</a:t>
            </a:r>
            <a:r>
              <a:rPr lang="ar-SA">
                <a:cs typeface="B Nazanin" panose="00000400000000000000" pitchFamily="2" charset="-78"/>
              </a:rPr>
              <a:t>» را مقدمه« </a:t>
            </a:r>
            <a:r>
              <a:rPr lang="ar-SA">
                <a:solidFill>
                  <a:srgbClr val="FF0000"/>
                </a:solidFill>
                <a:cs typeface="B Nazanin" panose="00000400000000000000" pitchFamily="2" charset="-78"/>
              </a:rPr>
              <a:t>ملت سازی</a:t>
            </a:r>
            <a:r>
              <a:rPr lang="ar-SA">
                <a:cs typeface="B Nazanin" panose="00000400000000000000" pitchFamily="2" charset="-78"/>
              </a:rPr>
              <a:t>» قرار داده اند تا در آینده ای نه چندان دور رؤیای کردستان بزرگ را تحقق بخشند که این ایده برای ایران نیز خطرناک است و می تواند به خلل و تضعیف در مشروعیت و به تبع آن ،قدرت امنیت و منافع ملی منجر شود (احمدی پور و دیگران ۱۳۸۷</a:t>
            </a:r>
            <a:r>
              <a:rPr lang="en-US">
                <a:cs typeface="B Nazanin" panose="00000400000000000000" pitchFamily="2" charset="-78"/>
              </a:rPr>
              <a:t>: </a:t>
            </a:r>
            <a:r>
              <a:rPr lang="ar-SA">
                <a:cs typeface="B Nazanin" panose="00000400000000000000" pitchFamily="2" charset="-78"/>
              </a:rPr>
              <a:t>۱۳۶۱۴۲).</a:t>
            </a:r>
            <a:endParaRPr lang="fa-IR"/>
          </a:p>
        </p:txBody>
      </p:sp>
    </p:spTree>
    <p:extLst>
      <p:ext uri="{BB962C8B-B14F-4D97-AF65-F5344CB8AC3E}">
        <p14:creationId xmlns:p14="http://schemas.microsoft.com/office/powerpoint/2010/main" val="181292472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نتیجه گیری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عده </a:t>
            </a:r>
            <a:r>
              <a:rPr lang="ar-SA">
                <a:cs typeface="B Nazanin" panose="00000400000000000000" pitchFamily="2" charset="-78"/>
              </a:rPr>
              <a:t>ای از پژوهشگران و صاحب نظران سیاسی فدرالیسم را مؤثرترین شیوه برای حل معضل تأسيس دولت</a:t>
            </a:r>
            <a:r>
              <a:rPr lang="en-US">
                <a:cs typeface="B Nazanin" panose="00000400000000000000" pitchFamily="2" charset="-78"/>
              </a:rPr>
              <a:t> – </a:t>
            </a:r>
            <a:r>
              <a:rPr lang="ar-SA">
                <a:cs typeface="B Nazanin" panose="00000400000000000000" pitchFamily="2" charset="-78"/>
              </a:rPr>
              <a:t>ملت در جوامعی می دانند که با چند گونگی های ساختاری اعم از قومی، نژادی و مذهبی مواجه هستند کشور عراق نیز با توجه به اینکه کشوری چند قومی و چند مذهبی است پس از سقوط صدام چه بر اساس ماده چهار قانون اساسی موقت و چه براساس ماده اول قانون اساسی دائم فدرالیسم را به عنوان شکل حکومتی خود در آینده انتخاب کرده است با این وجود فدرالیسم در عراق هنوز با مشکلات و معضلاتی مواجه است و علت آن وجود پاره ای از ابهامات و بدعت گذاری ها در قانون اساسی عراق و معضلات حقوقی و عملی دیگریست که در این میان وجود دارد</a:t>
            </a:r>
            <a:r>
              <a:rPr lang="en-US">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156996" y="4851918"/>
            <a:ext cx="3750906" cy="95172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چند گونگی های ساختاری</a:t>
            </a:r>
            <a:endParaRPr lang="fa-IR"/>
          </a:p>
        </p:txBody>
      </p:sp>
    </p:spTree>
    <p:extLst>
      <p:ext uri="{BB962C8B-B14F-4D97-AF65-F5344CB8AC3E}">
        <p14:creationId xmlns:p14="http://schemas.microsoft.com/office/powerpoint/2010/main" val="19574297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بر این اساس، مطالعه پویشهای تاریخی جنبشهای قومی</a:t>
            </a:r>
            <a:r>
              <a:rPr lang="en-US">
                <a:cs typeface="B Nazanin" panose="00000400000000000000" pitchFamily="2" charset="-78"/>
              </a:rPr>
              <a:t> - </a:t>
            </a:r>
            <a:r>
              <a:rPr lang="ar-SA">
                <a:cs typeface="B Nazanin" panose="00000400000000000000" pitchFamily="2" charset="-78"/>
              </a:rPr>
              <a:t>ناسیونالیستی کردها و جنبش های مذهبی شیعیان نشان میدهد که از همان ابتدای تشکیل کشور عراق بحث جدایی طلبی و خود مختاری وجود داشته است</a:t>
            </a:r>
            <a:r>
              <a:rPr lang="en-US">
                <a:cs typeface="B Nazanin" panose="00000400000000000000" pitchFamily="2" charset="-78"/>
              </a:rPr>
              <a:t>. </a:t>
            </a:r>
            <a:r>
              <a:rPr lang="ar-SA">
                <a:cs typeface="B Nazanin" panose="00000400000000000000" pitchFamily="2" charset="-78"/>
              </a:rPr>
              <a:t>در این راستا طبق معاهده سور در ۱۰ اوت ۱۹۲۰ حق تشکیل دولت مستقل برای کردها در نظر گرفته شد و نزدیک به نیم قرن بعد یعنی براساس موافقت نامه ۱۱ مارس ۱۹۷۰ نوعی خود مختاری برای کردستان در نظر گرفته شد که هیچ کدام منجر به نتیجه ی مورد نظر برای کردها جهت تشکیل دولت یا خودمختاری نشد تا این که با </a:t>
            </a:r>
            <a:r>
              <a:rPr lang="ar-SA" b="1">
                <a:solidFill>
                  <a:srgbClr val="FF0000"/>
                </a:solidFill>
                <a:cs typeface="B Nazanin" panose="00000400000000000000" pitchFamily="2" charset="-78"/>
              </a:rPr>
              <a:t>حمله نیروهای متحد کویت به عراق </a:t>
            </a:r>
            <a:r>
              <a:rPr lang="ar-SA">
                <a:cs typeface="B Nazanin" panose="00000400000000000000" pitchFamily="2" charset="-78"/>
              </a:rPr>
              <a:t>و شکل گیری منطقه ی امن در بالای مدار ٣٦ درجه دولت خود مختار منطقه ای کردستان شکل گرفت</a:t>
            </a:r>
            <a:r>
              <a:rPr lang="en-US">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138334" y="4963886"/>
            <a:ext cx="4833257" cy="8584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جنبشهای قومی</a:t>
            </a:r>
            <a:r>
              <a:rPr lang="en-US" sz="2800">
                <a:solidFill>
                  <a:prstClr val="black"/>
                </a:solidFill>
                <a:cs typeface="B Nazanin" panose="00000400000000000000" pitchFamily="2" charset="-78"/>
              </a:rPr>
              <a:t> - </a:t>
            </a:r>
            <a:r>
              <a:rPr lang="ar-SA" sz="2800">
                <a:solidFill>
                  <a:prstClr val="black"/>
                </a:solidFill>
                <a:cs typeface="B Nazanin" panose="00000400000000000000" pitchFamily="2" charset="-78"/>
              </a:rPr>
              <a:t>ناسیونالیستی کردها</a:t>
            </a:r>
            <a:endParaRPr lang="fa-IR"/>
          </a:p>
        </p:txBody>
      </p:sp>
    </p:spTree>
    <p:extLst>
      <p:ext uri="{BB962C8B-B14F-4D97-AF65-F5344CB8AC3E}">
        <p14:creationId xmlns:p14="http://schemas.microsoft.com/office/powerpoint/2010/main" val="3224528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در گفتار </a:t>
            </a:r>
            <a:r>
              <a:rPr lang="ar-SA">
                <a:solidFill>
                  <a:srgbClr val="FF0000"/>
                </a:solidFill>
                <a:cs typeface="B Nazanin" panose="00000400000000000000" pitchFamily="2" charset="-78"/>
              </a:rPr>
              <a:t>اول</a:t>
            </a:r>
            <a:r>
              <a:rPr lang="ar-SA">
                <a:cs typeface="B Nazanin" panose="00000400000000000000" pitchFamily="2" charset="-78"/>
              </a:rPr>
              <a:t> چارچوب مفهـومـی بـحـث را مطرح می کنیم و سپس در گفتار </a:t>
            </a:r>
            <a:r>
              <a:rPr lang="ar-SA">
                <a:solidFill>
                  <a:srgbClr val="FF0000"/>
                </a:solidFill>
                <a:cs typeface="B Nazanin" panose="00000400000000000000" pitchFamily="2" charset="-78"/>
              </a:rPr>
              <a:t>دوم</a:t>
            </a:r>
            <a:r>
              <a:rPr lang="ar-SA">
                <a:cs typeface="B Nazanin" panose="00000400000000000000" pitchFamily="2" charset="-78"/>
              </a:rPr>
              <a:t> به پویش تاریخی جنبشهای قومی</a:t>
            </a:r>
            <a:r>
              <a:rPr lang="en-US">
                <a:cs typeface="B Nazanin" panose="00000400000000000000" pitchFamily="2" charset="-78"/>
              </a:rPr>
              <a:t> – </a:t>
            </a:r>
            <a:r>
              <a:rPr lang="ar-SA">
                <a:cs typeface="B Nazanin" panose="00000400000000000000" pitchFamily="2" charset="-78"/>
              </a:rPr>
              <a:t>ناسیونالیستی کردها و جنبش های مذهبی شیعیان می پردازیم و در گفتار</a:t>
            </a:r>
            <a:r>
              <a:rPr lang="ar-SA">
                <a:solidFill>
                  <a:srgbClr val="FF0000"/>
                </a:solidFill>
                <a:cs typeface="B Nazanin" panose="00000400000000000000" pitchFamily="2" charset="-78"/>
              </a:rPr>
              <a:t> سوم </a:t>
            </a:r>
            <a:r>
              <a:rPr lang="ar-SA">
                <a:cs typeface="B Nazanin" panose="00000400000000000000" pitchFamily="2" charset="-78"/>
              </a:rPr>
              <a:t>نیز پروژه ی فدرالیسم در عراق جدید را مورد بحث قرار میدهیم به همین جهت در این گفتار در یک قسمت به گفتمان فدرالیسم در میان اپوزیسیون عراق و در قسمت دیگر به مقررات و رژیم فدرالیسم در عراق جدید می پردازیم</a:t>
            </a:r>
            <a:r>
              <a:rPr lang="en-US">
                <a:cs typeface="B Nazanin" panose="00000400000000000000" pitchFamily="2" charset="-78"/>
              </a:rPr>
              <a:t>. </a:t>
            </a:r>
            <a:r>
              <a:rPr lang="ar-SA">
                <a:cs typeface="B Nazanin" panose="00000400000000000000" pitchFamily="2" charset="-78"/>
              </a:rPr>
              <a:t>در گفتار</a:t>
            </a:r>
            <a:r>
              <a:rPr lang="ar-SA">
                <a:solidFill>
                  <a:srgbClr val="FF0000"/>
                </a:solidFill>
                <a:cs typeface="B Nazanin" panose="00000400000000000000" pitchFamily="2" charset="-78"/>
              </a:rPr>
              <a:t> چهارم </a:t>
            </a:r>
            <a:r>
              <a:rPr lang="ar-SA">
                <a:cs typeface="B Nazanin" panose="00000400000000000000" pitchFamily="2" charset="-78"/>
              </a:rPr>
              <a:t>نیز مشکلات حقوقی و عملی قدار لیسم در عراق را مورد کنکاش قرار می دهیم و علاوه بر بررسی مشکلات حقوقی به معضلات جغرافیایی سرزمینی معضل توزیع ثروت اقتصادی و معضلات ناشی از وجود گفتمانهای رقیب در خصوص جایگاه کردستان می پردازیم</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33770595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en-US">
                <a:cs typeface="B Nazanin" panose="00000400000000000000" pitchFamily="2" charset="-78"/>
              </a:rPr>
              <a:t>. </a:t>
            </a:r>
            <a:r>
              <a:rPr lang="ar-SA">
                <a:cs typeface="B Nazanin" panose="00000400000000000000" pitchFamily="2" charset="-78"/>
              </a:rPr>
              <a:t>از طرفی دیگر، شیعیان نیز اگر چه هم بر اساس انقلاب ۱۹۲۰ و هم پس از شکل گیری حزب الدعوه به مبارزات علیه رژیم دست زدند، اما به نتیجه ای دست نیافتند با شکل گیری دولت خودمختار منطقه ای کردستان از همان ابتدای دهه ۱۹۹۰ گفتمان فدرالیسم در میان اپوزیسیون عراق رواج یافت اما به طور عینی با شکل گیری نشست های اپوزیسیون عراق در سالهای ۲۰۰۲ و ۲۰۰۳ بود که فدرالیسم مورد قبول گروههای مخالف و معارض رژیم قرار گرفت و سپس براساس قانون اساسی موقت و دائم به عنوان نظام حکومتی آینده ی عراق پذیرفته شد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212980" y="4553339"/>
            <a:ext cx="5243804" cy="119431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شکل گیری نشست های اپوزیسیون عراق</a:t>
            </a:r>
            <a:endParaRPr lang="fa-IR"/>
          </a:p>
        </p:txBody>
      </p:sp>
    </p:spTree>
    <p:extLst>
      <p:ext uri="{BB962C8B-B14F-4D97-AF65-F5344CB8AC3E}">
        <p14:creationId xmlns:p14="http://schemas.microsoft.com/office/powerpoint/2010/main" val="20824481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با این وجود </a:t>
            </a:r>
            <a:r>
              <a:rPr lang="ar-SA" b="1">
                <a:solidFill>
                  <a:srgbClr val="FF0000"/>
                </a:solidFill>
                <a:cs typeface="B Nazanin" panose="00000400000000000000" pitchFamily="2" charset="-78"/>
              </a:rPr>
              <a:t>شکل گیری فدرالیسم قومی</a:t>
            </a:r>
            <a:r>
              <a:rPr lang="en-US" b="1">
                <a:solidFill>
                  <a:srgbClr val="FF0000"/>
                </a:solidFill>
                <a:cs typeface="B Nazanin" panose="00000400000000000000" pitchFamily="2" charset="-78"/>
              </a:rPr>
              <a:t> - </a:t>
            </a:r>
            <a:r>
              <a:rPr lang="ar-SA" b="1">
                <a:solidFill>
                  <a:srgbClr val="FF0000"/>
                </a:solidFill>
                <a:cs typeface="B Nazanin" panose="00000400000000000000" pitchFamily="2" charset="-78"/>
              </a:rPr>
              <a:t>اداری </a:t>
            </a:r>
            <a:r>
              <a:rPr lang="ar-SA">
                <a:cs typeface="B Nazanin" panose="00000400000000000000" pitchFamily="2" charset="-78"/>
              </a:rPr>
              <a:t>اختیار و صلاحیت مناطق در مورد اصلاح قوانین خود بر اساس بند یک ماده ۱۱۸ و توانایی مناطق در مورد ایجاد دفتر و نمایندگی در سفارت خانه ها و دفاتر نمایندگی عراق در خارج از کشور براساس بند چهار همین ماده اعطای اختیارات ویژه به کردها و مستولی کردن مناطق برساختار عمومی قانون بر اساس مواد ۱۱۲ تا ۱۱۹ و به خصوص اعطای اختیارات انحصاری به مناطق براساس ماده ۱۱۲</a:t>
            </a:r>
            <a:r>
              <a:rPr lang="en-US">
                <a:cs typeface="B Nazanin" panose="00000400000000000000" pitchFamily="2" charset="-78"/>
              </a:rPr>
              <a:t> - </a:t>
            </a:r>
            <a:r>
              <a:rPr lang="ar-SA">
                <a:cs typeface="B Nazanin" panose="00000400000000000000" pitchFamily="2" charset="-78"/>
              </a:rPr>
              <a:t>که بر اساس آن در صورت وقوع اختلاف بین اختیارات دولت فدرال و مناطق در اختیارات مشترک اولویت با قانون منطقه است</a:t>
            </a:r>
            <a:r>
              <a:rPr lang="en-US">
                <a:cs typeface="B Nazanin" panose="00000400000000000000" pitchFamily="2" charset="-78"/>
              </a:rPr>
              <a:t> - </a:t>
            </a:r>
            <a:r>
              <a:rPr lang="ar-SA">
                <a:cs typeface="B Nazanin" panose="00000400000000000000" pitchFamily="2" charset="-78"/>
              </a:rPr>
              <a:t>نشان از بدعت گذاری های کم سابقه ای است که در مورد این شکل از حکومت می توان متصور شد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202659967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از سوی دیگر؛ عدم وجود ادارات ارگانها و نهادهای قانونی مختص یک ایالت در سایر مناطق عراق و همچنین عدم انتقال قدرت سیاسی به سایر مناطق عدم برخورداری دولت فدرال از اختیارات ضمنی، عدم وجود مجلس دوم یا همان شورای مناطق و استانها ضعف دادگاه عالی فدرال، مبهم بودن آینده ی شکل گیری مناطق و عدم وجود فراداشت وحدت بخش نیز نشان از مشکلات حقوقی و ابهام در قانون اساسی عراق و نادیده گرفتن تجارب موفق نظام های فدرالیستی در عراق دارد</a:t>
            </a:r>
            <a:r>
              <a:rPr lang="en-US" smtClean="0">
                <a:cs typeface="B Nazanin" panose="00000400000000000000" pitchFamily="2" charset="-78"/>
              </a:rPr>
              <a:t>.</a:t>
            </a:r>
            <a:endParaRPr lang="fa-IR">
              <a:cs typeface="B Nazanin" panose="00000400000000000000" pitchFamily="2" charset="-78"/>
            </a:endParaRPr>
          </a:p>
        </p:txBody>
      </p:sp>
      <p:sp>
        <p:nvSpPr>
          <p:cNvPr id="4" name="Flowchart: Alternate Process 3"/>
          <p:cNvSpPr/>
          <p:nvPr/>
        </p:nvSpPr>
        <p:spPr>
          <a:xfrm>
            <a:off x="1604865" y="4497355"/>
            <a:ext cx="3172408" cy="8584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مشکلات حقوقی</a:t>
            </a:r>
            <a:endParaRPr lang="fa-IR"/>
          </a:p>
        </p:txBody>
      </p:sp>
    </p:spTree>
    <p:extLst>
      <p:ext uri="{BB962C8B-B14F-4D97-AF65-F5344CB8AC3E}">
        <p14:creationId xmlns:p14="http://schemas.microsoft.com/office/powerpoint/2010/main" val="367084911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a:cs typeface="B Nazanin" panose="00000400000000000000" pitchFamily="2" charset="-78"/>
              </a:rPr>
              <a:t>بالأخره، عدم تمرکز جغرافیایی مناطق در عراق از لحاظ قومی و مذهبی، مسأله ی شهر کرکوک، تمرکز منابع نفتی و ثروت در شمال و جنوب عراق و عدم وجود این منابع در مناطق سنی نشین و همچنین وجود گفتمانهای رقیب در خصوص جایگاه کردستان نشان از وجود مشکلات عملی بر سر راه فدرالیسم در عراق هستند</a:t>
            </a:r>
            <a:r>
              <a:rPr lang="en-US">
                <a:cs typeface="B Nazanin" panose="00000400000000000000" pitchFamily="2" charset="-78"/>
              </a:rPr>
              <a:t>.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
        <p:nvSpPr>
          <p:cNvPr id="4" name="Flowchart: Alternate Process 3"/>
          <p:cNvSpPr/>
          <p:nvPr/>
        </p:nvSpPr>
        <p:spPr>
          <a:xfrm>
            <a:off x="1362269" y="3974841"/>
            <a:ext cx="3228392" cy="132494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وجود گفتمانهای رقیب</a:t>
            </a:r>
            <a:endParaRPr lang="fa-IR"/>
          </a:p>
        </p:txBody>
      </p:sp>
    </p:spTree>
    <p:extLst>
      <p:ext uri="{BB962C8B-B14F-4D97-AF65-F5344CB8AC3E}">
        <p14:creationId xmlns:p14="http://schemas.microsoft.com/office/powerpoint/2010/main" val="229158576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smtClean="0">
                <a:cs typeface="B Nazanin" panose="00000400000000000000" pitchFamily="2" charset="-78"/>
              </a:rPr>
              <a:t>بنابراین، آن چیزی که میتوان به آن اذعان کرد این است که نسبت به اتخاذ ایــن شیوه از نظام فدرال در عراق نمی توان آینده ای روشن را پیش بینی کرد</a:t>
            </a:r>
            <a:r>
              <a:rPr lang="en-US" smtClean="0">
                <a:cs typeface="B Nazanin" panose="00000400000000000000" pitchFamily="2" charset="-78"/>
              </a:rPr>
              <a:t>. </a:t>
            </a:r>
            <a:r>
              <a:rPr lang="ar-SA" smtClean="0">
                <a:cs typeface="B Nazanin" panose="00000400000000000000" pitchFamily="2" charset="-78"/>
              </a:rPr>
              <a:t>از سوی دیگر، برقراری این نوع از حکومت در عراق به دلیل عدم توجه به مسائل کلیدی تجارب موفق فدرالیسم در جهان و مشکلات حقوقی و عملی و همچنین بدعت گذاری هایی که با روح فدرالیسم در تضاد هستند، با مشکلات و چالشهای عدیده ای مواجه خواهد شد و ممکن است که این معضلات قدراليسم خيالاً موجود را به یک کنفدرالیسم نیمه موجود و تجزیه ی واقعاً در حال پیدایش سوق دهد</a:t>
            </a:r>
            <a:r>
              <a:rPr lang="en-US" smtClean="0">
                <a:cs typeface="B Nazanin" panose="00000400000000000000" pitchFamily="2" charset="-78"/>
              </a:rPr>
              <a:t>. </a:t>
            </a:r>
            <a:br>
              <a:rPr lang="en-US" smtClean="0">
                <a:cs typeface="B Nazanin" panose="00000400000000000000" pitchFamily="2" charset="-78"/>
              </a:rPr>
            </a:br>
            <a:endParaRPr lang="fa-IR" smtClean="0">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1343608" y="4571999"/>
            <a:ext cx="3228392" cy="989045"/>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a:solidFill>
                  <a:prstClr val="black"/>
                </a:solidFill>
                <a:cs typeface="B Nazanin" panose="00000400000000000000" pitchFamily="2" charset="-78"/>
              </a:rPr>
              <a:t>تجزیه ی واقعاً در حال پیدایش</a:t>
            </a:r>
            <a:endParaRPr lang="fa-IR"/>
          </a:p>
        </p:txBody>
      </p:sp>
    </p:spTree>
    <p:extLst>
      <p:ext uri="{BB962C8B-B14F-4D97-AF65-F5344CB8AC3E}">
        <p14:creationId xmlns:p14="http://schemas.microsoft.com/office/powerpoint/2010/main" val="39541597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smtClean="0">
                <a:solidFill>
                  <a:srgbClr val="FF0000"/>
                </a:solidFill>
                <a:cs typeface="B Nazanin" panose="00000400000000000000" pitchFamily="2" charset="-78"/>
              </a:rPr>
              <a:t>منابع</a:t>
            </a:r>
            <a:r>
              <a:rPr lang="ar-SA" b="1" smtClean="0">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pPr algn="just"/>
            <a:r>
              <a:rPr lang="ar-SA" smtClean="0">
                <a:cs typeface="B Nazanin" panose="00000400000000000000" pitchFamily="2" charset="-78"/>
              </a:rPr>
              <a:t>۱</a:t>
            </a:r>
            <a:r>
              <a:rPr lang="en-US">
                <a:cs typeface="B Nazanin" panose="00000400000000000000" pitchFamily="2" charset="-78"/>
              </a:rPr>
              <a:t>. </a:t>
            </a:r>
            <a:r>
              <a:rPr lang="ar-SA">
                <a:cs typeface="B Nazanin" panose="00000400000000000000" pitchFamily="2" charset="-78"/>
              </a:rPr>
              <a:t>آقاعلیخانی، سعید</a:t>
            </a:r>
            <a:r>
              <a:rPr lang="en-US">
                <a:cs typeface="B Nazanin" panose="00000400000000000000" pitchFamily="2" charset="-78"/>
              </a:rPr>
              <a:t>. </a:t>
            </a:r>
            <a:r>
              <a:rPr lang="ar-SA">
                <a:cs typeface="B Nazanin" panose="00000400000000000000" pitchFamily="2" charset="-78"/>
              </a:rPr>
              <a:t>«کاستیهای فدرالیسم در عراق»، ماهنامه دیدگاه ها و تحلیلها، سال ۱۹، شماره ۱۹۵، آبان ،(۱۳۸۳). </a:t>
            </a:r>
            <a:endParaRPr lang="fa-IR" smtClean="0">
              <a:cs typeface="B Nazanin" panose="00000400000000000000" pitchFamily="2" charset="-78"/>
            </a:endParaRPr>
          </a:p>
          <a:p>
            <a:pPr marL="0" indent="0" algn="just">
              <a:buNone/>
            </a:pP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2. احمدی پور، زهرا و دیگران تأثیر حکومت اقلیم شمال عراق بر کردستان ایران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فصلنامه آفاق ،امنیت پیش شماره های دوم و سوم پاییز و زمستان، ١٣٨٦</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smtClean="0">
              <a:cs typeface="B Nazanin" panose="00000400000000000000" pitchFamily="2" charset="-78"/>
            </a:endParaRPr>
          </a:p>
          <a:p>
            <a:pPr algn="just"/>
            <a:r>
              <a:rPr lang="ar-SA" smtClean="0">
                <a:cs typeface="B Nazanin" panose="00000400000000000000" pitchFamily="2" charset="-78"/>
              </a:rPr>
              <a:t>3</a:t>
            </a:r>
            <a:r>
              <a:rPr lang="ar-SA">
                <a:cs typeface="B Nazanin" panose="00000400000000000000" pitchFamily="2" charset="-78"/>
              </a:rPr>
              <a:t>. ادیب عادل و ،موسوى حسين حزب الدعوه اسلامی( پیشینه تاریخی و اندیشه سیاسی) ،تهران مرکز پژوهشهای اسلامی و مطالعات استراتژیک خاورمیانه، ۱۳۸۳</a:t>
            </a:r>
            <a:r>
              <a:rPr lang="en-US">
                <a:cs typeface="B Nazanin" panose="00000400000000000000" pitchFamily="2" charset="-78"/>
              </a:rPr>
              <a:t>.</a:t>
            </a:r>
          </a:p>
          <a:p>
            <a:pPr algn="just"/>
            <a:endParaRPr lang="fa-IR" smtClean="0">
              <a:cs typeface="B Nazanin" panose="00000400000000000000" pitchFamily="2" charset="-78"/>
            </a:endParaRPr>
          </a:p>
          <a:p>
            <a:pPr algn="just"/>
            <a:r>
              <a:rPr lang="ar-SA" smtClean="0">
                <a:cs typeface="B Nazanin" panose="00000400000000000000" pitchFamily="2" charset="-78"/>
              </a:rPr>
              <a:t>4</a:t>
            </a:r>
            <a:r>
              <a:rPr lang="ar-SA">
                <a:cs typeface="B Nazanin" panose="00000400000000000000" pitchFamily="2" charset="-78"/>
              </a:rPr>
              <a:t>. اليس، هادی</a:t>
            </a:r>
            <a:r>
              <a:rPr lang="en-US">
                <a:cs typeface="B Nazanin" panose="00000400000000000000" pitchFamily="2" charset="-78"/>
              </a:rPr>
              <a:t>. </a:t>
            </a:r>
            <a:r>
              <a:rPr lang="ar-SA">
                <a:cs typeface="B Nazanin" panose="00000400000000000000" pitchFamily="2" charset="-78"/>
              </a:rPr>
              <a:t>«خواسته های کردها برای تشکیل دولت و آینده ی عراق»، در سامان سیاسی در عراق جدید گردآوری از امیر محمد حاجی یوسفی و احمد سلطانی نژاد چاپ دوم تهران مرکز چاپ و انتشارات وزارت خارجه، ۱۳۸۷</a:t>
            </a:r>
            <a:r>
              <a:rPr lang="en-US">
                <a:cs typeface="B Nazanin" panose="00000400000000000000" pitchFamily="2" charset="-78"/>
              </a:rPr>
              <a:t>.</a:t>
            </a:r>
          </a:p>
          <a:p>
            <a:pPr algn="just"/>
            <a:endParaRPr lang="fa-IR">
              <a:cs typeface="B Nazanin" panose="00000400000000000000" pitchFamily="2" charset="-78"/>
            </a:endParaRPr>
          </a:p>
        </p:txBody>
      </p:sp>
    </p:spTree>
    <p:extLst>
      <p:ext uri="{BB962C8B-B14F-4D97-AF65-F5344CB8AC3E}">
        <p14:creationId xmlns:p14="http://schemas.microsoft.com/office/powerpoint/2010/main" val="425238527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ar-SA">
                <a:cs typeface="B Nazanin" panose="00000400000000000000" pitchFamily="2" charset="-78"/>
              </a:rPr>
              <a:t>ه. امیر احمدیان بهرام «شورای حکومت انتقالی عراق و نقش آمریکا»، در کتاب آمریکا (2ویژه سیاست های امنیتی ایالات متحده در عراق) تهران مؤسسه فرهنگی مطالعات و تحقیقات بین المللی ابرار معاصر، ۱۳۸۲ ملی و مطالعات مرمکی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.٦ برنا بلداجی، سیروس« ایالات متحده و نقش شیعیان در فرایند دولت سازی و نظام سیاسی عراق نوین»، در کتاب آمریکا ۲ (ویژه سیاستهای امنیتی ایالات متحده در عراق)، تهران، مؤسسه فرهنگی مطالعات و تحقیقات بین المللی ابرار معاصر، ۱۳۸۲</a:t>
            </a:r>
            <a:r>
              <a:rPr lang="en-US"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32715385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just"/>
            <a:r>
              <a:rPr lang="ar-SA">
                <a:cs typeface="B Nazanin" panose="00000400000000000000" pitchFamily="2" charset="-78"/>
              </a:rPr>
              <a:t>7. ،برنکاتی داون.« آیا فدرالیسم به سامان سیاسی در عراق می انجامد؟»، چاپ دوم ،تهران مرکز چاپ و انتشارات وزارت خارجه، ۱۳۸۷</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8. جوانمردی صاحب ،مرتضی« تراژدی انفال» ماهنامه روانگه شماره هشتم اسفند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۱۳۸۰ </a:t>
            </a:r>
            <a:r>
              <a:rPr lang="ar-SA" smtClean="0">
                <a:cs typeface="B Nazanin" panose="00000400000000000000" pitchFamily="2" charset="-78"/>
              </a:rPr>
              <a:t>.</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9. چوبتاشانی فرزاد تحول نظام بین المللی و تشدید ناسیونالیسم کرد در دهه ی ۱۹۹۰</a:t>
            </a:r>
            <a:r>
              <a:rPr lang="en-US">
                <a:cs typeface="B Nazanin" panose="00000400000000000000" pitchFamily="2" charset="-78"/>
              </a:rPr>
              <a:t>: </a:t>
            </a:r>
            <a:r>
              <a:rPr lang="ar-SA">
                <a:cs typeface="B Nazanin" panose="00000400000000000000" pitchFamily="2" charset="-78"/>
              </a:rPr>
              <a:t>بررسی تضعیف حاکمیت دولتهای ایران تهران دانشکده حقوق و علوم سیاسی دانشگاه علامه طباطبایی، پاییز، ۱۳۸۲</a:t>
            </a:r>
            <a:r>
              <a:rPr lang="en-US">
                <a:cs typeface="B Nazanin" panose="00000400000000000000" pitchFamily="2" charset="-78"/>
              </a:rPr>
              <a:t>. </a:t>
            </a:r>
            <a:endParaRPr lang="fa-IR" smtClean="0">
              <a:cs typeface="B Nazanin" panose="00000400000000000000" pitchFamily="2" charset="-78"/>
            </a:endParaRPr>
          </a:p>
          <a:p>
            <a:pPr algn="just"/>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۱۰. ربانی، محمد ناصر «فدرالیسم در عراق تهدید یا فرصت». همشهری دیپلماتیک شماره شصت و دو، دوازدهم شهریور، ۱۳۸4</a:t>
            </a:r>
            <a:r>
              <a:rPr lang="en-US">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48539546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r>
              <a:rPr lang="ar-SA">
                <a:cs typeface="B Nazanin" panose="00000400000000000000" pitchFamily="2" charset="-78"/>
              </a:rPr>
              <a:t>۱۱. روزنامه ایران فردای عراق پس از سرنگونی صدام ۱۸ مرداد ۱۳۸۱، قابل دسترس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در :</a:t>
            </a:r>
            <a:endParaRPr lang="en-US">
              <a:cs typeface="B Nazanin" panose="00000400000000000000" pitchFamily="2" charset="-78"/>
            </a:endParaRPr>
          </a:p>
          <a:p>
            <a:r>
              <a:rPr lang="en-US">
                <a:cs typeface="B Nazanin" panose="00000400000000000000" pitchFamily="2" charset="-78"/>
              </a:rPr>
              <a:t>http://www.Iran- newspaper. Com /1381/810518/htm1/politic. Hti.</a:t>
            </a:r>
            <a:br>
              <a:rPr lang="en-US">
                <a:cs typeface="B Nazanin" panose="00000400000000000000" pitchFamily="2" charset="-78"/>
              </a:rPr>
            </a:br>
            <a:r>
              <a:rPr lang="ar-SA">
                <a:cs typeface="B Nazanin" panose="00000400000000000000" pitchFamily="2" charset="-78"/>
              </a:rPr>
              <a:t>۱۲</a:t>
            </a:r>
            <a:r>
              <a:rPr lang="en-US">
                <a:cs typeface="B Nazanin" panose="00000400000000000000" pitchFamily="2" charset="-78"/>
              </a:rPr>
              <a:t>. </a:t>
            </a:r>
            <a:r>
              <a:rPr lang="ar-SA">
                <a:cs typeface="B Nazanin" panose="00000400000000000000" pitchFamily="2" charset="-78"/>
              </a:rPr>
              <a:t>روزنامه ایران عراق دموکراتیک ۲۵ آذر ۱۳۸۱، قابل دسترس در :</a:t>
            </a: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http://www.Iran- newspaper. Com /1381/810925/html/nation. Hti. </a:t>
            </a:r>
            <a:br>
              <a:rPr lang="en-US">
                <a:cs typeface="B Nazanin" panose="00000400000000000000" pitchFamily="2" charset="-78"/>
              </a:rPr>
            </a:br>
            <a:r>
              <a:rPr lang="ar-SA">
                <a:cs typeface="B Nazanin" panose="00000400000000000000" pitchFamily="2" charset="-78"/>
              </a:rPr>
              <a:t>۱۳</a:t>
            </a:r>
            <a:r>
              <a:rPr lang="en-US">
                <a:cs typeface="B Nazanin" panose="00000400000000000000" pitchFamily="2" charset="-78"/>
              </a:rPr>
              <a:t>. </a:t>
            </a:r>
            <a:r>
              <a:rPr lang="ar-SA">
                <a:cs typeface="B Nazanin" panose="00000400000000000000" pitchFamily="2" charset="-78"/>
              </a:rPr>
              <a:t>روزنامه ایران ناصریه آینده عراق را ترسیم کند</a:t>
            </a:r>
            <a:r>
              <a:rPr lang="en-US">
                <a:cs typeface="B Nazanin" panose="00000400000000000000" pitchFamily="2" charset="-78"/>
              </a:rPr>
              <a:t>. </a:t>
            </a:r>
            <a:r>
              <a:rPr lang="ar-SA">
                <a:cs typeface="B Nazanin" panose="00000400000000000000" pitchFamily="2" charset="-78"/>
              </a:rPr>
              <a:t>۲٤ فروردین ۱۳۸۲ قابل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دسترس در :</a:t>
            </a: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http://www.Iran- newspaper. Com /1382/820124/html/nation. Hti. </a:t>
            </a:r>
            <a:br>
              <a:rPr lang="en-US">
                <a:cs typeface="B Nazanin" panose="00000400000000000000" pitchFamily="2" charset="-78"/>
              </a:rPr>
            </a:br>
            <a:r>
              <a:rPr lang="ar-SA">
                <a:cs typeface="B Nazanin" panose="00000400000000000000" pitchFamily="2" charset="-78"/>
              </a:rPr>
              <a:t>١٤</a:t>
            </a:r>
            <a:r>
              <a:rPr lang="en-US">
                <a:cs typeface="B Nazanin" panose="00000400000000000000" pitchFamily="2" charset="-78"/>
              </a:rPr>
              <a:t>. </a:t>
            </a:r>
            <a:r>
              <a:rPr lang="ar-SA">
                <a:cs typeface="B Nazanin" panose="00000400000000000000" pitchFamily="2" charset="-78"/>
              </a:rPr>
              <a:t>روزنامه همشهری« ابهام درباره ی نتایج اجلاس صلاح الدین ».سال یازدهم، شماره </a:t>
            </a:r>
            <a:r>
              <a:rPr lang="en-US">
                <a:cs typeface="B Nazanin" panose="00000400000000000000" pitchFamily="2" charset="-78"/>
              </a:rPr>
              <a:t/>
            </a:r>
            <a:br>
              <a:rPr lang="en-US">
                <a:cs typeface="B Nazanin" panose="00000400000000000000" pitchFamily="2" charset="-78"/>
              </a:rPr>
            </a:br>
            <a:r>
              <a:rPr lang="ar-SA">
                <a:cs typeface="B Nazanin" panose="00000400000000000000" pitchFamily="2" charset="-78"/>
              </a:rPr>
              <a:t>۲٩٩٤، ۱۱ اسفند ۱۳۸۱، قابل دسترس در :</a:t>
            </a: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http://www.hamshahri online. ir : hamnews/1381 /811211/news/1. </a:t>
            </a:r>
            <a:br>
              <a:rPr lang="en-US">
                <a:cs typeface="B Nazanin" panose="00000400000000000000" pitchFamily="2" charset="-78"/>
              </a:rPr>
            </a:br>
            <a:r>
              <a:rPr lang="ar-SA">
                <a:cs typeface="B Nazanin" panose="00000400000000000000" pitchFamily="2" charset="-78"/>
              </a:rPr>
              <a:t>۱۵. شاناهان، راجر «توسعه سیاسی شیعه در عراق :حرب اسلامی الدعوه» در سامان سیاسی در عراق ،جدید چاپ دوم، تهران، مرکز چاپ و انتشارات وزارت خارجه، ۱۳۷۹.</a:t>
            </a: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spTree>
    <p:extLst>
      <p:ext uri="{BB962C8B-B14F-4D97-AF65-F5344CB8AC3E}">
        <p14:creationId xmlns:p14="http://schemas.microsoft.com/office/powerpoint/2010/main" val="1010951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a:solidFill>
                  <a:srgbClr val="FF0000"/>
                </a:solidFill>
                <a:cs typeface="B Nazanin" panose="00000400000000000000" pitchFamily="2" charset="-78"/>
              </a:rPr>
              <a:t>گفتار اول چارچوب مفهومی و </a:t>
            </a:r>
            <a:r>
              <a:rPr lang="ar-SA" b="1" smtClean="0">
                <a:solidFill>
                  <a:srgbClr val="FF0000"/>
                </a:solidFill>
                <a:cs typeface="B Nazanin" panose="00000400000000000000" pitchFamily="2" charset="-78"/>
              </a:rPr>
              <a:t>استراتژیک</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ar-SA" smtClean="0">
                <a:cs typeface="B Nazanin" panose="00000400000000000000" pitchFamily="2" charset="-78"/>
              </a:rPr>
              <a:t>به </a:t>
            </a:r>
            <a:r>
              <a:rPr lang="ar-SA">
                <a:cs typeface="B Nazanin" panose="00000400000000000000" pitchFamily="2" charset="-78"/>
              </a:rPr>
              <a:t>طور کلی میتوان از</a:t>
            </a:r>
            <a:r>
              <a:rPr lang="ar-SA">
                <a:solidFill>
                  <a:srgbClr val="FF0000"/>
                </a:solidFill>
                <a:cs typeface="B Nazanin" panose="00000400000000000000" pitchFamily="2" charset="-78"/>
              </a:rPr>
              <a:t> سه </a:t>
            </a:r>
            <a:r>
              <a:rPr lang="ar-SA">
                <a:cs typeface="B Nazanin" panose="00000400000000000000" pitchFamily="2" charset="-78"/>
              </a:rPr>
              <a:t>شکل اصلی حکومت نام برد</a:t>
            </a:r>
            <a:r>
              <a:rPr lang="en-US">
                <a:cs typeface="B Nazanin" panose="00000400000000000000" pitchFamily="2" charset="-78"/>
              </a:rPr>
              <a:t>. </a:t>
            </a:r>
            <a:r>
              <a:rPr lang="ar-SA">
                <a:cs typeface="B Nazanin" panose="00000400000000000000" pitchFamily="2" charset="-78"/>
              </a:rPr>
              <a:t>نوع اول حکومت های وحدت گرا یا یکپارچه هستند که در آنها حکومت ،مرکزی قدرت برتر است و حکومت های محلی و منطقه ای اختیارات خود را از مرکز می گیرند</a:t>
            </a:r>
            <a:r>
              <a:rPr lang="en-US">
                <a:cs typeface="B Nazanin" panose="00000400000000000000" pitchFamily="2" charset="-78"/>
              </a:rPr>
              <a:t> (Schick and plaster ,1972:34).  </a:t>
            </a:r>
            <a:r>
              <a:rPr lang="ar-SA">
                <a:cs typeface="B Nazanin" panose="00000400000000000000" pitchFamily="2" charset="-78"/>
              </a:rPr>
              <a:t>.</a:t>
            </a:r>
            <a:r>
              <a:rPr lang="en-US">
                <a:cs typeface="B Nazanin" panose="00000400000000000000" pitchFamily="2" charset="-78"/>
              </a:rPr>
              <a:t/>
            </a:r>
            <a:br>
              <a:rPr lang="en-US">
                <a:cs typeface="B Nazanin" panose="00000400000000000000" pitchFamily="2" charset="-78"/>
              </a:rPr>
            </a:br>
            <a:r>
              <a:rPr lang="en-US">
                <a:cs typeface="B Nazanin" panose="00000400000000000000" pitchFamily="2" charset="-78"/>
              </a:rPr>
              <a:t/>
            </a:r>
            <a:br>
              <a:rPr lang="en-US">
                <a:cs typeface="B Nazanin" panose="00000400000000000000" pitchFamily="2" charset="-78"/>
              </a:rPr>
            </a:b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545745" y="4001294"/>
            <a:ext cx="1451008" cy="1451008"/>
          </a:xfrm>
          <a:prstGeom prst="rect">
            <a:avLst/>
          </a:prstGeom>
        </p:spPr>
      </p:pic>
    </p:spTree>
    <p:extLst>
      <p:ext uri="{BB962C8B-B14F-4D97-AF65-F5344CB8AC3E}">
        <p14:creationId xmlns:p14="http://schemas.microsoft.com/office/powerpoint/2010/main" val="2094320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7362</Words>
  <Application>Microsoft Office PowerPoint</Application>
  <PresentationFormat>Widescreen</PresentationFormat>
  <Paragraphs>215</Paragraphs>
  <Slides>88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88</vt:i4>
      </vt:variant>
    </vt:vector>
  </HeadingPairs>
  <TitlesOfParts>
    <vt:vector size="94" baseType="lpstr">
      <vt:lpstr>Arial</vt:lpstr>
      <vt:lpstr>B Nazanin</vt:lpstr>
      <vt:lpstr>Calibri</vt:lpstr>
      <vt:lpstr>Calibri Light</vt:lpstr>
      <vt:lpstr>Times New Roman</vt:lpstr>
      <vt:lpstr>Office Theme</vt:lpstr>
      <vt:lpstr>عنوان مقاله: معضلات فدرالیسم در عراق </vt:lpstr>
      <vt:lpstr>چکیده</vt:lpstr>
      <vt:lpstr>PowerPoint Presentation</vt:lpstr>
      <vt:lpstr>PowerPoint Presentation</vt:lpstr>
      <vt:lpstr>واژه های کلیدی: </vt:lpstr>
      <vt:lpstr>مقدمه</vt:lpstr>
      <vt:lpstr>PowerPoint Presentation</vt:lpstr>
      <vt:lpstr>PowerPoint Presentation</vt:lpstr>
      <vt:lpstr>گفتار اول چارچوب مفهومی و استراتژیک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گفتار: دوم پویش تاریخی عراق به سمت فدرالیسم </vt:lpstr>
      <vt:lpstr>الف) پویش تاریخی جنبشهای مذهبی شیعیان در عراق </vt:lpstr>
      <vt:lpstr>PowerPoint Presentation</vt:lpstr>
      <vt:lpstr>PowerPoint Presentation</vt:lpstr>
      <vt:lpstr>PowerPoint Presentation</vt:lpstr>
      <vt:lpstr>ب) پوشش تاریخی جنبشهای قومی - ناسیونالیستی کرد</vt:lpstr>
      <vt:lpstr>PowerPoint Presentation</vt:lpstr>
      <vt:lpstr>PowerPoint Presentation</vt:lpstr>
      <vt:lpstr>PowerPoint Presentation</vt:lpstr>
      <vt:lpstr>PowerPoint Presentation</vt:lpstr>
      <vt:lpstr>PowerPoint Presentation</vt:lpstr>
      <vt:lpstr>PowerPoint Presentation</vt:lpstr>
      <vt:lpstr>گفتار سوم پروژه ی فدرالیسم در عراق جدید </vt:lpstr>
      <vt:lpstr>الف) گفتمان فدرالیسم در میان اپوزیسیون عراق </vt:lpstr>
      <vt:lpstr>در این زمینه اجلاس ها و گردهم آیی های متعددی صورت گرفت که مهم ترین آنها عبارتند از: </vt:lpstr>
      <vt:lpstr>PowerPoint Presentation</vt:lpstr>
      <vt:lpstr>PowerPoint Presentation</vt:lpstr>
      <vt:lpstr>PowerPoint Presentation</vt:lpstr>
      <vt:lpstr>PowerPoint Presentation</vt:lpstr>
      <vt:lpstr>PowerPoint Presentation</vt:lpstr>
      <vt:lpstr>PowerPoint Presentation</vt:lpstr>
      <vt:lpstr>ب) مقررات فدرالیسم در قانون اساسی دائم عراق </vt:lpstr>
      <vt:lpstr>PowerPoint Presentation</vt:lpstr>
      <vt:lpstr>PowerPoint Presentation</vt:lpstr>
      <vt:lpstr>PowerPoint Presentation</vt:lpstr>
      <vt:lpstr>PowerPoint Presentation</vt:lpstr>
      <vt:lpstr>PowerPoint Presentation</vt:lpstr>
      <vt:lpstr>PowerPoint Presentation</vt:lpstr>
      <vt:lpstr>8- اعطای اختیارات ویژه به کردها و مستولی کردن مناطق بر ساختار عمومی قانون:</vt:lpstr>
      <vt:lpstr>PowerPoint Presentation</vt:lpstr>
      <vt:lpstr> </vt:lpstr>
      <vt:lpstr>گفتار چهارم معضلات حقوقی و عملی فدرالیسم </vt:lpstr>
      <vt:lpstr>الف) معضلات حقوقی فدرالیسم در عراق</vt:lpstr>
      <vt:lpstr>PowerPoint Presentation</vt:lpstr>
      <vt:lpstr>PowerPoint Presentation</vt:lpstr>
      <vt:lpstr>PowerPoint Presentation</vt:lpstr>
      <vt:lpstr>PowerPoint Presentation</vt:lpstr>
      <vt:lpstr>PowerPoint Presentation</vt:lpstr>
      <vt:lpstr>ب) مشکلات و معضلات عملی فدرالیسم در عراق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نتیجه گیری </vt:lpstr>
      <vt:lpstr>PowerPoint Presentation</vt:lpstr>
      <vt:lpstr>PowerPoint Presentation</vt:lpstr>
      <vt:lpstr>PowerPoint Presentation</vt:lpstr>
      <vt:lpstr>PowerPoint Presentation</vt:lpstr>
      <vt:lpstr>PowerPoint Presentation</vt:lpstr>
      <vt:lpstr>PowerPoint Presentation</vt:lpstr>
      <vt:lpstr>منابع </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معضلات فدرالیسم در عراق  احمد ساعی - جهانبخش مرادی</dc:title>
  <dc:creator>MaZz!i</dc:creator>
  <cp:lastModifiedBy>MaZz!i</cp:lastModifiedBy>
  <cp:revision>16</cp:revision>
  <cp:lastPrinted>2025-03-10T18:18:49Z</cp:lastPrinted>
  <dcterms:created xsi:type="dcterms:W3CDTF">2025-02-20T17:21:13Z</dcterms:created>
  <dcterms:modified xsi:type="dcterms:W3CDTF">2025-03-10T18:19:00Z</dcterms:modified>
</cp:coreProperties>
</file>