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7" autoAdjust="0"/>
    <p:restoredTop sz="94660"/>
  </p:normalViewPr>
  <p:slideViewPr>
    <p:cSldViewPr snapToGrid="0">
      <p:cViewPr varScale="1">
        <p:scale>
          <a:sx n="68" d="100"/>
          <a:sy n="68" d="100"/>
        </p:scale>
        <p:origin x="72"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E9F8B28F-7DBF-471C-A3FE-36CE163EFFC5}" type="datetimeFigureOut">
              <a:rPr lang="fa-IR" smtClean="0"/>
              <a:t>30/09/1446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FB81EE5-A482-4D2C-A9B0-8700EBFF8BC3}" type="slidenum">
              <a:rPr lang="fa-IR" smtClean="0"/>
              <a:t>‹#›</a:t>
            </a:fld>
            <a:endParaRPr lang="fa-IR"/>
          </a:p>
        </p:txBody>
      </p:sp>
    </p:spTree>
    <p:extLst>
      <p:ext uri="{BB962C8B-B14F-4D97-AF65-F5344CB8AC3E}">
        <p14:creationId xmlns:p14="http://schemas.microsoft.com/office/powerpoint/2010/main" val="1038335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E9F8B28F-7DBF-471C-A3FE-36CE163EFFC5}" type="datetimeFigureOut">
              <a:rPr lang="fa-IR" smtClean="0"/>
              <a:t>30/09/1446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FB81EE5-A482-4D2C-A9B0-8700EBFF8BC3}" type="slidenum">
              <a:rPr lang="fa-IR" smtClean="0"/>
              <a:t>‹#›</a:t>
            </a:fld>
            <a:endParaRPr lang="fa-IR"/>
          </a:p>
        </p:txBody>
      </p:sp>
    </p:spTree>
    <p:extLst>
      <p:ext uri="{BB962C8B-B14F-4D97-AF65-F5344CB8AC3E}">
        <p14:creationId xmlns:p14="http://schemas.microsoft.com/office/powerpoint/2010/main" val="3530784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E9F8B28F-7DBF-471C-A3FE-36CE163EFFC5}" type="datetimeFigureOut">
              <a:rPr lang="fa-IR" smtClean="0"/>
              <a:t>30/09/1446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FB81EE5-A482-4D2C-A9B0-8700EBFF8BC3}" type="slidenum">
              <a:rPr lang="fa-IR" smtClean="0"/>
              <a:t>‹#›</a:t>
            </a:fld>
            <a:endParaRPr lang="fa-IR"/>
          </a:p>
        </p:txBody>
      </p:sp>
    </p:spTree>
    <p:extLst>
      <p:ext uri="{BB962C8B-B14F-4D97-AF65-F5344CB8AC3E}">
        <p14:creationId xmlns:p14="http://schemas.microsoft.com/office/powerpoint/2010/main" val="1040853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E9F8B28F-7DBF-471C-A3FE-36CE163EFFC5}" type="datetimeFigureOut">
              <a:rPr lang="fa-IR" smtClean="0"/>
              <a:t>30/09/1446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FB81EE5-A482-4D2C-A9B0-8700EBFF8BC3}" type="slidenum">
              <a:rPr lang="fa-IR" smtClean="0"/>
              <a:t>‹#›</a:t>
            </a:fld>
            <a:endParaRPr lang="fa-IR"/>
          </a:p>
        </p:txBody>
      </p:sp>
    </p:spTree>
    <p:extLst>
      <p:ext uri="{BB962C8B-B14F-4D97-AF65-F5344CB8AC3E}">
        <p14:creationId xmlns:p14="http://schemas.microsoft.com/office/powerpoint/2010/main" val="2489349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F8B28F-7DBF-471C-A3FE-36CE163EFFC5}" type="datetimeFigureOut">
              <a:rPr lang="fa-IR" smtClean="0"/>
              <a:t>30/09/1446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FB81EE5-A482-4D2C-A9B0-8700EBFF8BC3}" type="slidenum">
              <a:rPr lang="fa-IR" smtClean="0"/>
              <a:t>‹#›</a:t>
            </a:fld>
            <a:endParaRPr lang="fa-IR"/>
          </a:p>
        </p:txBody>
      </p:sp>
    </p:spTree>
    <p:extLst>
      <p:ext uri="{BB962C8B-B14F-4D97-AF65-F5344CB8AC3E}">
        <p14:creationId xmlns:p14="http://schemas.microsoft.com/office/powerpoint/2010/main" val="852278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E9F8B28F-7DBF-471C-A3FE-36CE163EFFC5}" type="datetimeFigureOut">
              <a:rPr lang="fa-IR" smtClean="0"/>
              <a:t>30/09/1446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FB81EE5-A482-4D2C-A9B0-8700EBFF8BC3}" type="slidenum">
              <a:rPr lang="fa-IR" smtClean="0"/>
              <a:t>‹#›</a:t>
            </a:fld>
            <a:endParaRPr lang="fa-IR"/>
          </a:p>
        </p:txBody>
      </p:sp>
    </p:spTree>
    <p:extLst>
      <p:ext uri="{BB962C8B-B14F-4D97-AF65-F5344CB8AC3E}">
        <p14:creationId xmlns:p14="http://schemas.microsoft.com/office/powerpoint/2010/main" val="316402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E9F8B28F-7DBF-471C-A3FE-36CE163EFFC5}" type="datetimeFigureOut">
              <a:rPr lang="fa-IR" smtClean="0"/>
              <a:t>30/09/1446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8FB81EE5-A482-4D2C-A9B0-8700EBFF8BC3}" type="slidenum">
              <a:rPr lang="fa-IR" smtClean="0"/>
              <a:t>‹#›</a:t>
            </a:fld>
            <a:endParaRPr lang="fa-IR"/>
          </a:p>
        </p:txBody>
      </p:sp>
    </p:spTree>
    <p:extLst>
      <p:ext uri="{BB962C8B-B14F-4D97-AF65-F5344CB8AC3E}">
        <p14:creationId xmlns:p14="http://schemas.microsoft.com/office/powerpoint/2010/main" val="3457930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E9F8B28F-7DBF-471C-A3FE-36CE163EFFC5}" type="datetimeFigureOut">
              <a:rPr lang="fa-IR" smtClean="0"/>
              <a:t>30/09/1446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8FB81EE5-A482-4D2C-A9B0-8700EBFF8BC3}" type="slidenum">
              <a:rPr lang="fa-IR" smtClean="0"/>
              <a:t>‹#›</a:t>
            </a:fld>
            <a:endParaRPr lang="fa-IR"/>
          </a:p>
        </p:txBody>
      </p:sp>
    </p:spTree>
    <p:extLst>
      <p:ext uri="{BB962C8B-B14F-4D97-AF65-F5344CB8AC3E}">
        <p14:creationId xmlns:p14="http://schemas.microsoft.com/office/powerpoint/2010/main" val="4134683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F8B28F-7DBF-471C-A3FE-36CE163EFFC5}" type="datetimeFigureOut">
              <a:rPr lang="fa-IR" smtClean="0"/>
              <a:t>30/09/1446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8FB81EE5-A482-4D2C-A9B0-8700EBFF8BC3}" type="slidenum">
              <a:rPr lang="fa-IR" smtClean="0"/>
              <a:t>‹#›</a:t>
            </a:fld>
            <a:endParaRPr lang="fa-IR"/>
          </a:p>
        </p:txBody>
      </p:sp>
    </p:spTree>
    <p:extLst>
      <p:ext uri="{BB962C8B-B14F-4D97-AF65-F5344CB8AC3E}">
        <p14:creationId xmlns:p14="http://schemas.microsoft.com/office/powerpoint/2010/main" val="144143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F8B28F-7DBF-471C-A3FE-36CE163EFFC5}" type="datetimeFigureOut">
              <a:rPr lang="fa-IR" smtClean="0"/>
              <a:t>30/09/1446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FB81EE5-A482-4D2C-A9B0-8700EBFF8BC3}" type="slidenum">
              <a:rPr lang="fa-IR" smtClean="0"/>
              <a:t>‹#›</a:t>
            </a:fld>
            <a:endParaRPr lang="fa-IR"/>
          </a:p>
        </p:txBody>
      </p:sp>
    </p:spTree>
    <p:extLst>
      <p:ext uri="{BB962C8B-B14F-4D97-AF65-F5344CB8AC3E}">
        <p14:creationId xmlns:p14="http://schemas.microsoft.com/office/powerpoint/2010/main" val="1841653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F8B28F-7DBF-471C-A3FE-36CE163EFFC5}" type="datetimeFigureOut">
              <a:rPr lang="fa-IR" smtClean="0"/>
              <a:t>30/09/1446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FB81EE5-A482-4D2C-A9B0-8700EBFF8BC3}" type="slidenum">
              <a:rPr lang="fa-IR" smtClean="0"/>
              <a:t>‹#›</a:t>
            </a:fld>
            <a:endParaRPr lang="fa-IR"/>
          </a:p>
        </p:txBody>
      </p:sp>
    </p:spTree>
    <p:extLst>
      <p:ext uri="{BB962C8B-B14F-4D97-AF65-F5344CB8AC3E}">
        <p14:creationId xmlns:p14="http://schemas.microsoft.com/office/powerpoint/2010/main" val="3940124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9F8B28F-7DBF-471C-A3FE-36CE163EFFC5}" type="datetimeFigureOut">
              <a:rPr lang="fa-IR" smtClean="0"/>
              <a:t>30/09/1446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FB81EE5-A482-4D2C-A9B0-8700EBFF8BC3}" type="slidenum">
              <a:rPr lang="fa-IR" smtClean="0"/>
              <a:t>‹#›</a:t>
            </a:fld>
            <a:endParaRPr lang="fa-IR"/>
          </a:p>
        </p:txBody>
      </p:sp>
    </p:spTree>
    <p:extLst>
      <p:ext uri="{BB962C8B-B14F-4D97-AF65-F5344CB8AC3E}">
        <p14:creationId xmlns:p14="http://schemas.microsoft.com/office/powerpoint/2010/main" val="2358205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4000" smtClean="0">
                <a:solidFill>
                  <a:srgbClr val="FF0000"/>
                </a:solidFill>
                <a:cs typeface="B Nazanin" panose="00000400000000000000" pitchFamily="2" charset="-78"/>
              </a:rPr>
              <a:t>عنوان مقاله: </a:t>
            </a:r>
            <a:r>
              <a:rPr lang="fa-IR" sz="4000" smtClean="0">
                <a:cs typeface="B Nazanin" panose="00000400000000000000" pitchFamily="2" charset="-78"/>
              </a:rPr>
              <a:t>عبدالناصر در برابر</a:t>
            </a:r>
            <a:br>
              <a:rPr lang="fa-IR" sz="4000" smtClean="0">
                <a:cs typeface="B Nazanin" panose="00000400000000000000" pitchFamily="2" charset="-78"/>
              </a:rPr>
            </a:br>
            <a:r>
              <a:rPr lang="fa-IR" sz="4000" smtClean="0">
                <a:cs typeface="B Nazanin" panose="00000400000000000000" pitchFamily="2" charset="-78"/>
              </a:rPr>
              <a:t>پیشرفت نهضت های استقلال طلبانه عرب</a:t>
            </a:r>
            <a:endParaRPr lang="fa-IR" sz="4000">
              <a:cs typeface="B Nazanin" panose="00000400000000000000" pitchFamily="2" charset="-78"/>
            </a:endParaRPr>
          </a:p>
        </p:txBody>
      </p:sp>
      <p:sp>
        <p:nvSpPr>
          <p:cNvPr id="3" name="Subtitle 2"/>
          <p:cNvSpPr>
            <a:spLocks noGrp="1"/>
          </p:cNvSpPr>
          <p:nvPr>
            <p:ph type="subTitle" idx="1"/>
          </p:nvPr>
        </p:nvSpPr>
        <p:spPr/>
        <p:txBody>
          <a:bodyPr>
            <a:normAutofit/>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 حسن </a:t>
            </a:r>
            <a:r>
              <a:rPr lang="fa-IR" smtClean="0">
                <a:cs typeface="B Nazanin" panose="00000400000000000000" pitchFamily="2" charset="-78"/>
              </a:rPr>
              <a:t>حیاوی</a:t>
            </a:r>
          </a:p>
          <a:p>
            <a:r>
              <a:rPr lang="fa-IR" smtClean="0">
                <a:cs typeface="B Nazanin" panose="00000400000000000000" pitchFamily="2" charset="-78"/>
              </a:rPr>
              <a:t> </a:t>
            </a:r>
            <a:r>
              <a:rPr lang="fa-IR" smtClean="0">
                <a:solidFill>
                  <a:srgbClr val="FF0000"/>
                </a:solidFill>
                <a:cs typeface="B Nazanin" panose="00000400000000000000" pitchFamily="2" charset="-78"/>
              </a:rPr>
              <a:t>منبع: </a:t>
            </a:r>
            <a:r>
              <a:rPr lang="fa-IR" smtClean="0">
                <a:cs typeface="B Nazanin" panose="00000400000000000000" pitchFamily="2" charset="-78"/>
              </a:rPr>
              <a:t>مسایل ایران.  اسفند 1345 - شماره 43 ‎صص</a:t>
            </a:r>
          </a:p>
          <a:p>
            <a:r>
              <a:rPr lang="fa-IR" smtClean="0">
                <a:cs typeface="B Nazanin" panose="00000400000000000000" pitchFamily="2" charset="-78"/>
              </a:rPr>
              <a:t>9 تا 12</a:t>
            </a:r>
          </a:p>
          <a:p>
            <a:endParaRPr lang="fa-IR"/>
          </a:p>
        </p:txBody>
      </p:sp>
      <p:pic>
        <p:nvPicPr>
          <p:cNvPr id="4" name="Picture 3"/>
          <p:cNvPicPr>
            <a:picLocks noChangeAspect="1"/>
          </p:cNvPicPr>
          <p:nvPr/>
        </p:nvPicPr>
        <p:blipFill>
          <a:blip r:embed="rId2"/>
          <a:stretch>
            <a:fillRect/>
          </a:stretch>
        </p:blipFill>
        <p:spPr>
          <a:xfrm>
            <a:off x="473905" y="3249929"/>
            <a:ext cx="2325565" cy="3315167"/>
          </a:xfrm>
          <a:prstGeom prst="rect">
            <a:avLst/>
          </a:prstGeom>
        </p:spPr>
      </p:pic>
    </p:spTree>
    <p:extLst>
      <p:ext uri="{BB962C8B-B14F-4D97-AF65-F5344CB8AC3E}">
        <p14:creationId xmlns:p14="http://schemas.microsoft.com/office/powerpoint/2010/main" val="78811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5373858" y="1825625"/>
            <a:ext cx="5979942" cy="4351338"/>
          </a:xfrm>
        </p:spPr>
        <p:txBody>
          <a:bodyPr/>
          <a:lstStyle/>
          <a:p>
            <a:pPr algn="just"/>
            <a:r>
              <a:rPr lang="fa-IR" smtClean="0">
                <a:cs typeface="B Nazanin" panose="00000400000000000000" pitchFamily="2" charset="-78"/>
              </a:rPr>
              <a:t>ایران ده قرن است که با سواحل جنوب خلیج فارس ارتباط دارد، روزگاری که بندر بوشهر مردم خلیج فارس را تا سواحل مسقط و حضر موت تغذیه می کرد مصر و انگلستان و کشورهای دیگر خلیج فارس را احتمالا روی نقشه می شناختند.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12102" y="1825625"/>
            <a:ext cx="4565314" cy="2999593"/>
          </a:xfrm>
          <a:prstGeom prst="rect">
            <a:avLst/>
          </a:prstGeom>
        </p:spPr>
      </p:pic>
      <p:sp>
        <p:nvSpPr>
          <p:cNvPr id="5" name="TextBox 4"/>
          <p:cNvSpPr txBox="1"/>
          <p:nvPr/>
        </p:nvSpPr>
        <p:spPr>
          <a:xfrm>
            <a:off x="1791719" y="5239480"/>
            <a:ext cx="2602523" cy="523220"/>
          </a:xfrm>
          <a:prstGeom prst="rect">
            <a:avLst/>
          </a:prstGeom>
          <a:noFill/>
        </p:spPr>
        <p:txBody>
          <a:bodyPr wrap="square" rtlCol="1">
            <a:spAutoFit/>
          </a:bodyPr>
          <a:lstStyle/>
          <a:p>
            <a:pPr algn="ctr"/>
            <a:r>
              <a:rPr lang="fa-IR" sz="2800" b="1" smtClean="0">
                <a:solidFill>
                  <a:srgbClr val="FF0000"/>
                </a:solidFill>
                <a:cs typeface="B Nazanin" panose="00000400000000000000" pitchFamily="2" charset="-78"/>
              </a:rPr>
              <a:t>موقعیت حضر </a:t>
            </a:r>
            <a:r>
              <a:rPr lang="fa-IR" sz="2800" b="1">
                <a:solidFill>
                  <a:srgbClr val="FF0000"/>
                </a:solidFill>
                <a:cs typeface="B Nazanin" panose="00000400000000000000" pitchFamily="2" charset="-78"/>
              </a:rPr>
              <a:t>موت</a:t>
            </a:r>
            <a:endParaRPr lang="fa-IR" b="1">
              <a:solidFill>
                <a:srgbClr val="FF0000"/>
              </a:solidFill>
            </a:endParaRPr>
          </a:p>
        </p:txBody>
      </p:sp>
    </p:spTree>
    <p:extLst>
      <p:ext uri="{BB962C8B-B14F-4D97-AF65-F5344CB8AC3E}">
        <p14:creationId xmlns:p14="http://schemas.microsoft.com/office/powerpoint/2010/main" val="2252359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اگر منظور صوت العرب رونق یافتن نهضت های استقلال طلبانه است که این نیز بعد از جنگ جهانی دوم در سرتاسر جهان آغاز گردید و روزگاری که عبدالکریم ریقی در آفریقای شمالی قیام کرد ناصر هنوز چشم به دنیا نگوشده بود: با این حال معلوم نیست که هدف فرستنده های قاره از سخنرانی های اخیر چیست و چرا ناصر را پیشوای نهضت های استقلال طلبانه عرب می خواند:</a:t>
            </a:r>
            <a:endParaRPr lang="fa-IR">
              <a:cs typeface="B Nazanin" panose="00000400000000000000" pitchFamily="2" charset="-78"/>
            </a:endParaRPr>
          </a:p>
        </p:txBody>
      </p:sp>
      <p:sp>
        <p:nvSpPr>
          <p:cNvPr id="4" name="Flowchart: Alternate Process 3"/>
          <p:cNvSpPr/>
          <p:nvPr/>
        </p:nvSpPr>
        <p:spPr>
          <a:xfrm>
            <a:off x="838200" y="3902299"/>
            <a:ext cx="3593206" cy="1287887"/>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رونق یافتن نهضت های استقلال طلبانه</a:t>
            </a:r>
            <a:endParaRPr lang="fa-IR"/>
          </a:p>
        </p:txBody>
      </p:sp>
    </p:spTree>
    <p:extLst>
      <p:ext uri="{BB962C8B-B14F-4D97-AF65-F5344CB8AC3E}">
        <p14:creationId xmlns:p14="http://schemas.microsoft.com/office/powerpoint/2010/main" val="2554878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اگر منظور استقلال کویت است که تاکنون دوبار توانسته است از کودتای ساختگی ناصر، جان بدر برد و استقلالش را حفظ کند. </a:t>
            </a:r>
          </a:p>
          <a:p>
            <a:pPr algn="just"/>
            <a:r>
              <a:rPr lang="fa-IR" smtClean="0">
                <a:cs typeface="B Nazanin" panose="00000400000000000000" pitchFamily="2" charset="-78"/>
              </a:rPr>
              <a:t>اگر منظور اردن است که با همه قتل ها و ترور ها هنوز استقلال پابرجا است و ناصر نتوانسته است اساس این مملکت را به باد دهد. </a:t>
            </a:r>
            <a:endParaRPr lang="fa-IR">
              <a:cs typeface="B Nazanin" panose="00000400000000000000" pitchFamily="2" charset="-78"/>
            </a:endParaRPr>
          </a:p>
        </p:txBody>
      </p:sp>
    </p:spTree>
    <p:extLst>
      <p:ext uri="{BB962C8B-B14F-4D97-AF65-F5344CB8AC3E}">
        <p14:creationId xmlns:p14="http://schemas.microsoft.com/office/powerpoint/2010/main" val="620084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631842" y="1890020"/>
            <a:ext cx="7721958" cy="4351338"/>
          </a:xfrm>
        </p:spPr>
        <p:txBody>
          <a:bodyPr/>
          <a:lstStyle/>
          <a:p>
            <a:pPr algn="just"/>
            <a:r>
              <a:rPr lang="fa-IR" smtClean="0">
                <a:cs typeface="B Nazanin" panose="00000400000000000000" pitchFamily="2" charset="-78"/>
              </a:rPr>
              <a:t>چنانچه منظور قطر است که حاکمش در </a:t>
            </a:r>
            <a:r>
              <a:rPr lang="fa-IR" b="1" smtClean="0">
                <a:solidFill>
                  <a:srgbClr val="FF0000"/>
                </a:solidFill>
                <a:cs typeface="B Nazanin" panose="00000400000000000000" pitchFamily="2" charset="-78"/>
              </a:rPr>
              <a:t>کودتای فوریه </a:t>
            </a:r>
            <a:r>
              <a:rPr lang="fa-IR" smtClean="0">
                <a:cs typeface="B Nazanin" panose="00000400000000000000" pitchFamily="2" charset="-78"/>
              </a:rPr>
              <a:t>جاسوسان ناصر دشمنان ملتش را سرکوب کرد. </a:t>
            </a:r>
          </a:p>
          <a:p>
            <a:pPr algn="just"/>
            <a:r>
              <a:rPr lang="fa-IR" smtClean="0">
                <a:cs typeface="B Nazanin" panose="00000400000000000000" pitchFamily="2" charset="-78"/>
              </a:rPr>
              <a:t>در صورتی که غرض سوریه است که آن نیز با اخراج عبدالحکیم عامر و پایان دادن به دوران وحدت مصر و سوریه توانست روی پا بایستد و از هضم رابع عبدالناصر بگریزد. </a:t>
            </a:r>
            <a:endParaRPr lang="fa-IR">
              <a:cs typeface="B Nazanin" panose="00000400000000000000" pitchFamily="2" charset="-78"/>
            </a:endParaRPr>
          </a:p>
        </p:txBody>
      </p:sp>
      <p:pic>
        <p:nvPicPr>
          <p:cNvPr id="6" name="Picture 5"/>
          <p:cNvPicPr>
            <a:picLocks noChangeAspect="1"/>
          </p:cNvPicPr>
          <p:nvPr/>
        </p:nvPicPr>
        <p:blipFill>
          <a:blip r:embed="rId2"/>
          <a:stretch>
            <a:fillRect/>
          </a:stretch>
        </p:blipFill>
        <p:spPr>
          <a:xfrm>
            <a:off x="919766" y="1890020"/>
            <a:ext cx="2712076" cy="2371725"/>
          </a:xfrm>
          <a:prstGeom prst="rect">
            <a:avLst/>
          </a:prstGeom>
        </p:spPr>
      </p:pic>
      <p:sp>
        <p:nvSpPr>
          <p:cNvPr id="7" name="TextBox 6"/>
          <p:cNvSpPr txBox="1"/>
          <p:nvPr/>
        </p:nvSpPr>
        <p:spPr>
          <a:xfrm>
            <a:off x="1287887" y="4662152"/>
            <a:ext cx="1648496" cy="400110"/>
          </a:xfrm>
          <a:prstGeom prst="rect">
            <a:avLst/>
          </a:prstGeom>
          <a:noFill/>
        </p:spPr>
        <p:txBody>
          <a:bodyPr wrap="square" rtlCol="1">
            <a:spAutoFit/>
          </a:bodyPr>
          <a:lstStyle/>
          <a:p>
            <a:pPr algn="ctr"/>
            <a:r>
              <a:rPr lang="fa-IR" sz="2000" b="1">
                <a:solidFill>
                  <a:srgbClr val="FF0000"/>
                </a:solidFill>
                <a:cs typeface="B Nazanin" panose="00000400000000000000" pitchFamily="2" charset="-78"/>
              </a:rPr>
              <a:t>عبدالحکیم عامر</a:t>
            </a:r>
            <a:endParaRPr lang="fa-IR" sz="1400" b="1">
              <a:solidFill>
                <a:srgbClr val="FF0000"/>
              </a:solidFill>
            </a:endParaRPr>
          </a:p>
        </p:txBody>
      </p:sp>
    </p:spTree>
    <p:extLst>
      <p:ext uri="{BB962C8B-B14F-4D97-AF65-F5344CB8AC3E}">
        <p14:creationId xmlns:p14="http://schemas.microsoft.com/office/powerpoint/2010/main" val="4082787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شاید فرستنده صوت العرب به نهضت استقلال طلبانه یمن توجه کرده باشد و این امری غیر قابل انکار است زیرا مردم یمن هم اکنون در برابر ده ها هزار ارتش اشغالگر مصری به پاخاسته اند بیمارستان های نجران در سرزمین عربستان سعودی مملو از مجروحینی است که در اثر حملات هواپیماهای روسی ایلوشین ارتش مصر از پا در آمده اند. این ارتش منظم با پشتوانه های نیرومند بین المللی تاکنون نتوانسته است نهضت آزادی خواهانه مردم یمن را خاموش کند!</a:t>
            </a:r>
            <a:endParaRPr lang="fa-IR">
              <a:cs typeface="B Nazanin" panose="00000400000000000000" pitchFamily="2" charset="-78"/>
            </a:endParaRPr>
          </a:p>
        </p:txBody>
      </p:sp>
      <p:sp>
        <p:nvSpPr>
          <p:cNvPr id="4" name="Flowchart: Alternate Process 3"/>
          <p:cNvSpPr/>
          <p:nvPr/>
        </p:nvSpPr>
        <p:spPr>
          <a:xfrm>
            <a:off x="838200" y="4473526"/>
            <a:ext cx="3249637" cy="1055077"/>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نهضت استقلال طلبانه یمن</a:t>
            </a:r>
            <a:endParaRPr lang="fa-IR"/>
          </a:p>
        </p:txBody>
      </p:sp>
    </p:spTree>
    <p:extLst>
      <p:ext uri="{BB962C8B-B14F-4D97-AF65-F5344CB8AC3E}">
        <p14:creationId xmlns:p14="http://schemas.microsoft.com/office/powerpoint/2010/main" val="1981734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994030" y="1825625"/>
            <a:ext cx="6359769" cy="4351338"/>
          </a:xfrm>
        </p:spPr>
        <p:txBody>
          <a:bodyPr/>
          <a:lstStyle/>
          <a:p>
            <a:pPr algn="just"/>
            <a:r>
              <a:rPr lang="fa-IR" smtClean="0">
                <a:cs typeface="B Nazanin" panose="00000400000000000000" pitchFamily="2" charset="-78"/>
              </a:rPr>
              <a:t>در هر حال ملل عرب پیوسته و ناگسیخته به سوی زندگی بهتر گام بر می دارند و ناصر به سبب این که به خودی خود معنی و جهتی ندارد صرفا در اجرای اوامر پشتیبانان جهانی در عرصه سیاست به پرواز  کور دست زده است و این عنصری که معنا مفلوج است نقشی در توسعه یا تنزل یا انحطاط اجتماعی عرب نخواهد داشت حتی درنگ های موقت ملت فرسوده ملت نوعی تجربه اندوزی است به منظور جهشی عظیم در راه رهایی خود از زنجیره های اسارت. </a:t>
            </a:r>
            <a:endParaRPr lang="fa-IR">
              <a:cs typeface="B Nazanin" panose="00000400000000000000" pitchFamily="2" charset="-78"/>
            </a:endParaRPr>
          </a:p>
        </p:txBody>
      </p:sp>
      <p:sp>
        <p:nvSpPr>
          <p:cNvPr id="4" name="Flowchart: Alternate Process 3"/>
          <p:cNvSpPr/>
          <p:nvPr/>
        </p:nvSpPr>
        <p:spPr>
          <a:xfrm>
            <a:off x="838200" y="4501661"/>
            <a:ext cx="3699803" cy="1041009"/>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اجرای اوامر پشتیبانان جهانی</a:t>
            </a:r>
            <a:endParaRPr lang="fa-IR"/>
          </a:p>
        </p:txBody>
      </p:sp>
      <p:pic>
        <p:nvPicPr>
          <p:cNvPr id="5" name="Picture 4"/>
          <p:cNvPicPr>
            <a:picLocks noChangeAspect="1"/>
          </p:cNvPicPr>
          <p:nvPr/>
        </p:nvPicPr>
        <p:blipFill>
          <a:blip r:embed="rId2"/>
          <a:stretch>
            <a:fillRect/>
          </a:stretch>
        </p:blipFill>
        <p:spPr>
          <a:xfrm>
            <a:off x="838200" y="1938167"/>
            <a:ext cx="3699803" cy="2276802"/>
          </a:xfrm>
          <a:prstGeom prst="rect">
            <a:avLst/>
          </a:prstGeom>
        </p:spPr>
      </p:pic>
    </p:spTree>
    <p:extLst>
      <p:ext uri="{BB962C8B-B14F-4D97-AF65-F5344CB8AC3E}">
        <p14:creationId xmlns:p14="http://schemas.microsoft.com/office/powerpoint/2010/main" val="11026255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هر حال تا روزی که ناصر به ریاست ملت های عرب به گناه عروبت و هم زبانی به او باید دسایس را تحمل کنند با این اطمینان  که سیر تکاملی اصل و در این قرن سیستم بهره کشی انسان از انسان منفور انسان ها است و خواه و ناخواه از شماره بردگان کاسته می شود و برده داران یابد در دنیای نوآوری ها به دنبال کسب و کار تازه ای بگردند. </a:t>
            </a:r>
            <a:endParaRPr lang="fa-IR">
              <a:cs typeface="B Nazanin" panose="00000400000000000000" pitchFamily="2" charset="-78"/>
            </a:endParaRPr>
          </a:p>
        </p:txBody>
      </p:sp>
      <p:sp>
        <p:nvSpPr>
          <p:cNvPr id="4" name="Flowchart: Alternate Process 3"/>
          <p:cNvSpPr/>
          <p:nvPr/>
        </p:nvSpPr>
        <p:spPr>
          <a:xfrm>
            <a:off x="1392702" y="4290646"/>
            <a:ext cx="3277772" cy="1139483"/>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به گناه عروبت و هم زبانی</a:t>
            </a:r>
            <a:endParaRPr lang="fa-IR"/>
          </a:p>
        </p:txBody>
      </p:sp>
    </p:spTree>
    <p:extLst>
      <p:ext uri="{BB962C8B-B14F-4D97-AF65-F5344CB8AC3E}">
        <p14:creationId xmlns:p14="http://schemas.microsoft.com/office/powerpoint/2010/main" val="1861779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5022166" y="1825625"/>
            <a:ext cx="6331634" cy="4351338"/>
          </a:xfrm>
        </p:spPr>
        <p:txBody>
          <a:bodyPr/>
          <a:lstStyle/>
          <a:p>
            <a:pPr algn="just"/>
            <a:r>
              <a:rPr lang="fa-IR" smtClean="0">
                <a:cs typeface="B Nazanin" panose="00000400000000000000" pitchFamily="2" charset="-78"/>
              </a:rPr>
              <a:t>نگرانی هایی که عبدالناصر در خاورمیانه میانه و دنیای عرب به وجود آورده است مفسران سیاسی را وادار به تفسیر های گوناگونی می نماید</a:t>
            </a:r>
          </a:p>
          <a:p>
            <a:pPr algn="just"/>
            <a:r>
              <a:rPr lang="fa-IR" smtClean="0">
                <a:cs typeface="B Nazanin" panose="00000400000000000000" pitchFamily="2" charset="-78"/>
              </a:rPr>
              <a:t>چنان چه بخواهیم مراحل تکامل را در هر یک از سرزمین های عرب بررسی کنیم باید مقتضیات خاص آن سرزمین را جداگانه مورد تجزیه و تحلیل قرار دهیم ولی سطحی ترین بازدید از این کشورها نشان می دهد که حتی درنگ های موقت مقدمه جهش به جلو است و جریان تکامل در زمینه های مختلف به پیش می رود.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4095530" cy="2872984"/>
          </a:xfrm>
          <a:prstGeom prst="rect">
            <a:avLst/>
          </a:prstGeom>
        </p:spPr>
      </p:pic>
      <p:sp>
        <p:nvSpPr>
          <p:cNvPr id="5" name="TextBox 4"/>
          <p:cNvSpPr txBox="1"/>
          <p:nvPr/>
        </p:nvSpPr>
        <p:spPr>
          <a:xfrm>
            <a:off x="1702191" y="5036234"/>
            <a:ext cx="2433711"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جمال عبدالناصر</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3157159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حقیقت این است که کشورهای عرب به استثنای مصر که در حالت درنگ است در جریان تلاش و جهش جمعی ملل عصر ما به سوی جلو در حرکت هستند و هر جا که به سبب آشفتگی ها و بی نظمی ها چرخ های اقتصاد از حرکت باز می ایستد ممکن ساختمان یک راه نیمه تمام بماند یا اجرای طرح های اقتصادی متوقف شود لیکن تکامل اندیشه ها و تجربه اندوزی ها از مسیر تاریخی اش باز نخواهد ماند نمونه بارزی از این قبیل کشورها هاشمی اردن است که علیرغم آشوبگری ها و کودتا سازی های ناصر به پیش می راند. خاصه آنکه پاره ای از سرزمین های عرب مانند کویت و شیخ نشین ها و جزیره العرب از مواهب سرشار طبیعی برخوردارند و هر جا که در جست جوی یک قطره آب شیرین جاه می زنند با نفت سیاه و بد طعم روبرو می شوند. </a:t>
            </a:r>
            <a:endParaRPr lang="fa-IR">
              <a:cs typeface="B Nazanin" panose="00000400000000000000" pitchFamily="2" charset="-78"/>
            </a:endParaRPr>
          </a:p>
        </p:txBody>
      </p:sp>
    </p:spTree>
    <p:extLst>
      <p:ext uri="{BB962C8B-B14F-4D97-AF65-F5344CB8AC3E}">
        <p14:creationId xmlns:p14="http://schemas.microsoft.com/office/powerpoint/2010/main" val="896852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b="1" smtClean="0">
                <a:solidFill>
                  <a:srgbClr val="FF0000"/>
                </a:solidFill>
                <a:cs typeface="B Nazanin" panose="00000400000000000000" pitchFamily="2" charset="-78"/>
              </a:rPr>
              <a:t>طلای سیاه یا الماس سیاه </a:t>
            </a:r>
            <a:r>
              <a:rPr lang="fa-IR" smtClean="0">
                <a:cs typeface="B Nazanin" panose="00000400000000000000" pitchFamily="2" charset="-78"/>
              </a:rPr>
              <a:t>با دست شرکت های انگلیسی و آمریکایی در دنیای عرب استخراج می شود. این شرکت ها نیز </a:t>
            </a:r>
            <a:r>
              <a:rPr lang="fa-IR" b="1" smtClean="0">
                <a:solidFill>
                  <a:srgbClr val="FF0000"/>
                </a:solidFill>
                <a:cs typeface="B Nazanin" panose="00000400000000000000" pitchFamily="2" charset="-78"/>
              </a:rPr>
              <a:t>شاید علاقه ای به آباد کردن سرزمین ها نداشته باشند </a:t>
            </a:r>
            <a:r>
              <a:rPr lang="fa-IR" smtClean="0">
                <a:cs typeface="B Nazanin" panose="00000400000000000000" pitchFamily="2" charset="-78"/>
              </a:rPr>
              <a:t>و آنچه که آنها را به تلاش و کوشش مستمر وا داشته است منافع شخصی آنها و سهمی است که از نفت می برند. </a:t>
            </a:r>
            <a:endParaRPr lang="fa-IR">
              <a:cs typeface="B Nazanin" panose="00000400000000000000" pitchFamily="2" charset="-78"/>
            </a:endParaRPr>
          </a:p>
        </p:txBody>
      </p:sp>
    </p:spTree>
    <p:extLst>
      <p:ext uri="{BB962C8B-B14F-4D97-AF65-F5344CB8AC3E}">
        <p14:creationId xmlns:p14="http://schemas.microsoft.com/office/powerpoint/2010/main" val="125268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smtClean="0"/>
              <a:t>در هر حال حقیقت دیگری نیز وجود دارد و آن این است که کشورهای عرب از منافع نفت برخوردار می شوند، حتی، گرسنگان یمن نیز که صدها کیلومتر با چاه های نفت فاصله دارند از منافع آن بی بهره نمانده اند. </a:t>
            </a:r>
          </a:p>
          <a:p>
            <a:endParaRPr lang="fa-IR"/>
          </a:p>
        </p:txBody>
      </p:sp>
    </p:spTree>
    <p:extLst>
      <p:ext uri="{BB962C8B-B14F-4D97-AF65-F5344CB8AC3E}">
        <p14:creationId xmlns:p14="http://schemas.microsoft.com/office/powerpoint/2010/main" val="2493760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اما، آنچه که یک ناظر بی طرف را به حیرت می اندازند این است که «</a:t>
            </a:r>
            <a:r>
              <a:rPr lang="fa-IR" smtClean="0">
                <a:solidFill>
                  <a:srgbClr val="FF0000"/>
                </a:solidFill>
                <a:cs typeface="B Nazanin" panose="00000400000000000000" pitchFamily="2" charset="-78"/>
              </a:rPr>
              <a:t>صوت العرب</a:t>
            </a:r>
            <a:r>
              <a:rPr lang="fa-IR" smtClean="0">
                <a:cs typeface="B Nazanin" panose="00000400000000000000" pitchFamily="2" charset="-78"/>
              </a:rPr>
              <a:t>» یا «</a:t>
            </a:r>
            <a:r>
              <a:rPr lang="fa-IR" smtClean="0">
                <a:solidFill>
                  <a:srgbClr val="FF0000"/>
                </a:solidFill>
                <a:cs typeface="B Nazanin" panose="00000400000000000000" pitchFamily="2" charset="-78"/>
              </a:rPr>
              <a:t>صدای عبدالناصر</a:t>
            </a:r>
            <a:r>
              <a:rPr lang="fa-IR" smtClean="0">
                <a:cs typeface="B Nazanin" panose="00000400000000000000" pitchFamily="2" charset="-78"/>
              </a:rPr>
              <a:t>» مدعی است که پیشرفت و آبادانی دنیای عرب از ناصر است و خوشبختانه برای اثبات مدعایش نیز دلایل کافی دارد مثلا به برکت نفت صدها دبستان و دبیرستان در سواحل جنوبی خلیج فارس ساخته شده است. </a:t>
            </a:r>
          </a:p>
          <a:p>
            <a:pPr algn="just"/>
            <a:r>
              <a:rPr lang="fa-IR" smtClean="0">
                <a:cs typeface="B Nazanin" panose="00000400000000000000" pitchFamily="2" charset="-78"/>
              </a:rPr>
              <a:t>مردم این نواحی که قبل از نفت از مدرسه محروم بوده اند معلم کافی برای اداره کلاس ها ندارند و از طرف دیگر با وجود کشورهایی از قبیل لبنان و عراق و سعودی و سوره و اردن </a:t>
            </a:r>
            <a:r>
              <a:rPr lang="fa-IR" b="1" smtClean="0">
                <a:solidFill>
                  <a:srgbClr val="FF0000"/>
                </a:solidFill>
                <a:cs typeface="B Nazanin" panose="00000400000000000000" pitchFamily="2" charset="-78"/>
              </a:rPr>
              <a:t>سیاست های خاص و دست های شناخته شده ای </a:t>
            </a:r>
            <a:r>
              <a:rPr lang="fa-IR" smtClean="0">
                <a:cs typeface="B Nazanin" panose="00000400000000000000" pitchFamily="2" charset="-78"/>
              </a:rPr>
              <a:t>معلم مصری را به خلیج فارس کشانید و به او مارک اصالت زد در نتیجه این معلمان به خلیج فارس سرازیر شده اند. </a:t>
            </a:r>
            <a:endParaRPr lang="fa-IR">
              <a:cs typeface="B Nazanin" panose="00000400000000000000" pitchFamily="2" charset="-78"/>
            </a:endParaRPr>
          </a:p>
        </p:txBody>
      </p:sp>
    </p:spTree>
    <p:extLst>
      <p:ext uri="{BB962C8B-B14F-4D97-AF65-F5344CB8AC3E}">
        <p14:creationId xmlns:p14="http://schemas.microsoft.com/office/powerpoint/2010/main" val="3416291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149968" y="1825625"/>
            <a:ext cx="7203831" cy="4351338"/>
          </a:xfrm>
        </p:spPr>
        <p:txBody>
          <a:bodyPr/>
          <a:lstStyle/>
          <a:p>
            <a:pPr algn="just"/>
            <a:r>
              <a:rPr lang="fa-IR" smtClean="0">
                <a:cs typeface="B Nazanin" panose="00000400000000000000" pitchFamily="2" charset="-78"/>
              </a:rPr>
              <a:t>ناصر بر خلاف زرنگ های قدیم که با یک تیر دو نشان می زده اند با یک تیر چهار نشان می زند: با پول نفت خلیج فارس اتباع خود را اطعام می کند، راه ورود  ارز را به سرزمین نیازمندش می گشاید، با دست معلمان مصری در مغز جوان های ساده خلیج فارس مجراهای مناسبی بود سیاست های پشتیبان خود می سازد و آن وقت بالاتر از همه مصر یا در حقیقت خویش را پرچمدار نهضت عرب معرفی می کند. </a:t>
            </a:r>
            <a:endParaRPr lang="fa-IR">
              <a:cs typeface="B Nazanin" panose="00000400000000000000" pitchFamily="2" charset="-78"/>
            </a:endParaRPr>
          </a:p>
        </p:txBody>
      </p:sp>
      <p:sp>
        <p:nvSpPr>
          <p:cNvPr id="4" name="Flowchart: Alternate Process 3"/>
          <p:cNvSpPr/>
          <p:nvPr/>
        </p:nvSpPr>
        <p:spPr>
          <a:xfrm>
            <a:off x="1192822" y="5022166"/>
            <a:ext cx="2504049" cy="886265"/>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پرچمدار نهضت عرب</a:t>
            </a:r>
            <a:endParaRPr lang="fa-IR"/>
          </a:p>
        </p:txBody>
      </p:sp>
      <p:pic>
        <p:nvPicPr>
          <p:cNvPr id="5" name="Picture 4"/>
          <p:cNvPicPr>
            <a:picLocks noChangeAspect="1"/>
          </p:cNvPicPr>
          <p:nvPr/>
        </p:nvPicPr>
        <p:blipFill>
          <a:blip r:embed="rId2"/>
          <a:stretch>
            <a:fillRect/>
          </a:stretch>
        </p:blipFill>
        <p:spPr>
          <a:xfrm>
            <a:off x="964809" y="2059781"/>
            <a:ext cx="2960077" cy="2143125"/>
          </a:xfrm>
          <a:prstGeom prst="rect">
            <a:avLst/>
          </a:prstGeom>
        </p:spPr>
      </p:pic>
    </p:spTree>
    <p:extLst>
      <p:ext uri="{BB962C8B-B14F-4D97-AF65-F5344CB8AC3E}">
        <p14:creationId xmlns:p14="http://schemas.microsoft.com/office/powerpoint/2010/main" val="51292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854548" y="1825625"/>
            <a:ext cx="7499252" cy="4351338"/>
          </a:xfrm>
        </p:spPr>
        <p:txBody>
          <a:bodyPr>
            <a:normAutofit lnSpcReduction="10000"/>
          </a:bodyPr>
          <a:lstStyle/>
          <a:p>
            <a:pPr algn="just"/>
            <a:r>
              <a:rPr lang="fa-IR" smtClean="0">
                <a:cs typeface="B Nazanin" panose="00000400000000000000" pitchFamily="2" charset="-78"/>
              </a:rPr>
              <a:t>در این که کشورهای عرب در راه گسترش امکانات و تامین وسایل  بهتر زندگی تلاش می کنند تردیدی نیست اما این تلاش ها ارتباطی با هیاهوی عبدالناصر ندارد: </a:t>
            </a:r>
          </a:p>
          <a:p>
            <a:pPr algn="just"/>
            <a:r>
              <a:rPr lang="fa-IR" smtClean="0">
                <a:cs typeface="B Nazanin" panose="00000400000000000000" pitchFamily="2" charset="-78"/>
              </a:rPr>
              <a:t>جریان آب دجله و فرات قرن ها است که برای مردم عراق ثروت به بار می آورد. تاریخ پرورش بیست میلیون نخل بار آور بین النهرین را به یاد نمی آورد، چاه های نفت خلیج دیر زمانی است که می جوشد: </a:t>
            </a:r>
          </a:p>
          <a:p>
            <a:pPr algn="just"/>
            <a:r>
              <a:rPr lang="fa-IR" smtClean="0">
                <a:cs typeface="B Nazanin" panose="00000400000000000000" pitchFamily="2" charset="-78"/>
              </a:rPr>
              <a:t>چرا ناصر فقط به کویت و قطر و شیخ نشین های ثروتمند معلم می فرستد؟ </a:t>
            </a:r>
          </a:p>
          <a:p>
            <a:pPr algn="just"/>
            <a:r>
              <a:rPr lang="fa-IR" smtClean="0">
                <a:cs typeface="B Nazanin" panose="00000400000000000000" pitchFamily="2" charset="-78"/>
              </a:rPr>
              <a:t>چرا حقوق معلمان مصری در خلیج فارس بیش از دو برابر معلمان سایر کشورهای عربی است؟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199" y="1825625"/>
            <a:ext cx="2875672" cy="3388585"/>
          </a:xfrm>
          <a:prstGeom prst="rect">
            <a:avLst/>
          </a:prstGeom>
        </p:spPr>
      </p:pic>
      <p:sp>
        <p:nvSpPr>
          <p:cNvPr id="5" name="TextBox 4"/>
          <p:cNvSpPr txBox="1"/>
          <p:nvPr/>
        </p:nvSpPr>
        <p:spPr>
          <a:xfrm>
            <a:off x="1350498" y="5528603"/>
            <a:ext cx="1716259" cy="365760"/>
          </a:xfrm>
          <a:prstGeom prst="rect">
            <a:avLst/>
          </a:prstGeom>
          <a:noFill/>
        </p:spPr>
        <p:txBody>
          <a:bodyPr wrap="square" rtlCol="1">
            <a:spAutoFit/>
          </a:bodyPr>
          <a:lstStyle/>
          <a:p>
            <a:pPr algn="ctr"/>
            <a:r>
              <a:rPr lang="fa-IR" smtClean="0">
                <a:solidFill>
                  <a:srgbClr val="FF0000"/>
                </a:solidFill>
                <a:cs typeface="B Nazanin" panose="00000400000000000000" pitchFamily="2" charset="-78"/>
              </a:rPr>
              <a:t>جمال عبدالناصر</a:t>
            </a:r>
            <a:endParaRPr lang="fa-IR">
              <a:solidFill>
                <a:srgbClr val="FF0000"/>
              </a:solidFill>
              <a:cs typeface="B Nazanin" panose="00000400000000000000" pitchFamily="2" charset="-78"/>
            </a:endParaRPr>
          </a:p>
        </p:txBody>
      </p:sp>
    </p:spTree>
    <p:extLst>
      <p:ext uri="{BB962C8B-B14F-4D97-AF65-F5344CB8AC3E}">
        <p14:creationId xmlns:p14="http://schemas.microsoft.com/office/powerpoint/2010/main" val="3120564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615396" y="1825625"/>
            <a:ext cx="7738403" cy="4351338"/>
          </a:xfrm>
        </p:spPr>
        <p:txBody>
          <a:bodyPr/>
          <a:lstStyle/>
          <a:p>
            <a:pPr marL="0" indent="0" algn="just">
              <a:buNone/>
            </a:pPr>
            <a:r>
              <a:rPr lang="fa-IR" smtClean="0">
                <a:cs typeface="B Nazanin" panose="00000400000000000000" pitchFamily="2" charset="-78"/>
              </a:rPr>
              <a:t>معلم مصری که در قاهره 6 جنبه یعنی معادل 1200 ریال حقوق می گیرد چگونه حقوقش در کویت بیش از 150 جنبه یعنی 30000 ریال است؟ </a:t>
            </a:r>
          </a:p>
          <a:p>
            <a:pPr marL="0" indent="0" algn="just">
              <a:buNone/>
            </a:pPr>
            <a:r>
              <a:rPr lang="fa-IR" smtClean="0">
                <a:cs typeface="B Nazanin" panose="00000400000000000000" pitchFamily="2" charset="-78"/>
              </a:rPr>
              <a:t>مصر که به منظور به ثمر رساندن نهضت های عرب معلم به کویت می فرستد و از دولارها و لیره ها بهره مند می شود مگر نمی داند که مردم شیخ نشین های عجمان، فجیره و راس الخیمه مدرسه ندارند؟ می داند ولی خبر دارد که در این نقاط چاه  نفت نمی جوشد و مردم آه ندارند که با ناله سودا کنند.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24099"/>
            <a:ext cx="2647901" cy="2647901"/>
          </a:xfrm>
          <a:prstGeom prst="rect">
            <a:avLst/>
          </a:prstGeom>
        </p:spPr>
      </p:pic>
    </p:spTree>
    <p:extLst>
      <p:ext uri="{BB962C8B-B14F-4D97-AF65-F5344CB8AC3E}">
        <p14:creationId xmlns:p14="http://schemas.microsoft.com/office/powerpoint/2010/main" val="2178295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1263</Words>
  <Application>Microsoft Office PowerPoint</Application>
  <PresentationFormat>Widescreen</PresentationFormat>
  <Paragraphs>36</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B Nazanin</vt:lpstr>
      <vt:lpstr>Calibri</vt:lpstr>
      <vt:lpstr>Calibri Light</vt:lpstr>
      <vt:lpstr>Times New Roman</vt:lpstr>
      <vt:lpstr>Office Theme</vt:lpstr>
      <vt:lpstr>عنوان مقاله: عبدالناصر در برابر پیشرفت نهضت های استقلال طلبانه عرب</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عبدالناصر در برابر پیشرفت نهضت های استقلال طلبانه عرب</dc:title>
  <dc:creator>MaZz!i</dc:creator>
  <cp:lastModifiedBy>MaZz!i</cp:lastModifiedBy>
  <cp:revision>12</cp:revision>
  <cp:lastPrinted>2025-03-29T20:26:19Z</cp:lastPrinted>
  <dcterms:created xsi:type="dcterms:W3CDTF">2025-03-29T19:26:38Z</dcterms:created>
  <dcterms:modified xsi:type="dcterms:W3CDTF">2025-03-29T20:27:22Z</dcterms:modified>
</cp:coreProperties>
</file>