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78" r:id="rId4"/>
    <p:sldId id="258" r:id="rId5"/>
    <p:sldId id="282" r:id="rId6"/>
    <p:sldId id="259" r:id="rId7"/>
    <p:sldId id="279" r:id="rId8"/>
    <p:sldId id="260" r:id="rId9"/>
    <p:sldId id="281" r:id="rId10"/>
    <p:sldId id="280" r:id="rId11"/>
    <p:sldId id="261" r:id="rId12"/>
    <p:sldId id="283" r:id="rId13"/>
    <p:sldId id="262" r:id="rId14"/>
    <p:sldId id="263" r:id="rId15"/>
    <p:sldId id="284" r:id="rId16"/>
    <p:sldId id="264" r:id="rId17"/>
    <p:sldId id="285" r:id="rId18"/>
    <p:sldId id="265" r:id="rId19"/>
    <p:sldId id="266" r:id="rId20"/>
    <p:sldId id="267" r:id="rId21"/>
    <p:sldId id="268" r:id="rId22"/>
    <p:sldId id="286" r:id="rId23"/>
    <p:sldId id="269" r:id="rId24"/>
    <p:sldId id="287" r:id="rId25"/>
    <p:sldId id="270" r:id="rId26"/>
    <p:sldId id="271" r:id="rId27"/>
    <p:sldId id="272" r:id="rId28"/>
    <p:sldId id="273" r:id="rId29"/>
    <p:sldId id="274" r:id="rId30"/>
    <p:sldId id="275" r:id="rId31"/>
    <p:sldId id="276" r:id="rId32"/>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040" autoAdjust="0"/>
    <p:restoredTop sz="94660"/>
  </p:normalViewPr>
  <p:slideViewPr>
    <p:cSldViewPr snapToGrid="0">
      <p:cViewPr varScale="1">
        <p:scale>
          <a:sx n="65" d="100"/>
          <a:sy n="65" d="100"/>
        </p:scale>
        <p:origin x="9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9782171D-B494-4C19-9DCC-ECD34603486C}" type="datetimeFigureOut">
              <a:rPr lang="fa-IR" smtClean="0"/>
              <a:t>05/10/1446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B119355-290F-4BC3-9CFF-FF84119F7BA4}" type="slidenum">
              <a:rPr lang="fa-IR" smtClean="0"/>
              <a:t>‹#›</a:t>
            </a:fld>
            <a:endParaRPr lang="fa-IR"/>
          </a:p>
        </p:txBody>
      </p:sp>
    </p:spTree>
    <p:extLst>
      <p:ext uri="{BB962C8B-B14F-4D97-AF65-F5344CB8AC3E}">
        <p14:creationId xmlns:p14="http://schemas.microsoft.com/office/powerpoint/2010/main" val="732853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782171D-B494-4C19-9DCC-ECD34603486C}" type="datetimeFigureOut">
              <a:rPr lang="fa-IR" smtClean="0"/>
              <a:t>05/10/1446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B119355-290F-4BC3-9CFF-FF84119F7BA4}" type="slidenum">
              <a:rPr lang="fa-IR" smtClean="0"/>
              <a:t>‹#›</a:t>
            </a:fld>
            <a:endParaRPr lang="fa-IR"/>
          </a:p>
        </p:txBody>
      </p:sp>
    </p:spTree>
    <p:extLst>
      <p:ext uri="{BB962C8B-B14F-4D97-AF65-F5344CB8AC3E}">
        <p14:creationId xmlns:p14="http://schemas.microsoft.com/office/powerpoint/2010/main" val="1692808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782171D-B494-4C19-9DCC-ECD34603486C}" type="datetimeFigureOut">
              <a:rPr lang="fa-IR" smtClean="0"/>
              <a:t>05/10/1446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B119355-290F-4BC3-9CFF-FF84119F7BA4}" type="slidenum">
              <a:rPr lang="fa-IR" smtClean="0"/>
              <a:t>‹#›</a:t>
            </a:fld>
            <a:endParaRPr lang="fa-IR"/>
          </a:p>
        </p:txBody>
      </p:sp>
    </p:spTree>
    <p:extLst>
      <p:ext uri="{BB962C8B-B14F-4D97-AF65-F5344CB8AC3E}">
        <p14:creationId xmlns:p14="http://schemas.microsoft.com/office/powerpoint/2010/main" val="379840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9782171D-B494-4C19-9DCC-ECD34603486C}" type="datetimeFigureOut">
              <a:rPr lang="fa-IR" smtClean="0"/>
              <a:t>05/10/1446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B119355-290F-4BC3-9CFF-FF84119F7BA4}" type="slidenum">
              <a:rPr lang="fa-IR" smtClean="0"/>
              <a:t>‹#›</a:t>
            </a:fld>
            <a:endParaRPr lang="fa-IR"/>
          </a:p>
        </p:txBody>
      </p:sp>
    </p:spTree>
    <p:extLst>
      <p:ext uri="{BB962C8B-B14F-4D97-AF65-F5344CB8AC3E}">
        <p14:creationId xmlns:p14="http://schemas.microsoft.com/office/powerpoint/2010/main" val="2668416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82171D-B494-4C19-9DCC-ECD34603486C}" type="datetimeFigureOut">
              <a:rPr lang="fa-IR" smtClean="0"/>
              <a:t>05/10/1446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DB119355-290F-4BC3-9CFF-FF84119F7BA4}" type="slidenum">
              <a:rPr lang="fa-IR" smtClean="0"/>
              <a:t>‹#›</a:t>
            </a:fld>
            <a:endParaRPr lang="fa-IR"/>
          </a:p>
        </p:txBody>
      </p:sp>
    </p:spTree>
    <p:extLst>
      <p:ext uri="{BB962C8B-B14F-4D97-AF65-F5344CB8AC3E}">
        <p14:creationId xmlns:p14="http://schemas.microsoft.com/office/powerpoint/2010/main" val="325463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9782171D-B494-4C19-9DCC-ECD34603486C}" type="datetimeFigureOut">
              <a:rPr lang="fa-IR" smtClean="0"/>
              <a:t>05/10/1446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B119355-290F-4BC3-9CFF-FF84119F7BA4}" type="slidenum">
              <a:rPr lang="fa-IR" smtClean="0"/>
              <a:t>‹#›</a:t>
            </a:fld>
            <a:endParaRPr lang="fa-IR"/>
          </a:p>
        </p:txBody>
      </p:sp>
    </p:spTree>
    <p:extLst>
      <p:ext uri="{BB962C8B-B14F-4D97-AF65-F5344CB8AC3E}">
        <p14:creationId xmlns:p14="http://schemas.microsoft.com/office/powerpoint/2010/main" val="1406203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9782171D-B494-4C19-9DCC-ECD34603486C}" type="datetimeFigureOut">
              <a:rPr lang="fa-IR" smtClean="0"/>
              <a:t>05/10/1446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DB119355-290F-4BC3-9CFF-FF84119F7BA4}" type="slidenum">
              <a:rPr lang="fa-IR" smtClean="0"/>
              <a:t>‹#›</a:t>
            </a:fld>
            <a:endParaRPr lang="fa-IR"/>
          </a:p>
        </p:txBody>
      </p:sp>
    </p:spTree>
    <p:extLst>
      <p:ext uri="{BB962C8B-B14F-4D97-AF65-F5344CB8AC3E}">
        <p14:creationId xmlns:p14="http://schemas.microsoft.com/office/powerpoint/2010/main" val="1080963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9782171D-B494-4C19-9DCC-ECD34603486C}" type="datetimeFigureOut">
              <a:rPr lang="fa-IR" smtClean="0"/>
              <a:t>05/10/1446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DB119355-290F-4BC3-9CFF-FF84119F7BA4}" type="slidenum">
              <a:rPr lang="fa-IR" smtClean="0"/>
              <a:t>‹#›</a:t>
            </a:fld>
            <a:endParaRPr lang="fa-IR"/>
          </a:p>
        </p:txBody>
      </p:sp>
    </p:spTree>
    <p:extLst>
      <p:ext uri="{BB962C8B-B14F-4D97-AF65-F5344CB8AC3E}">
        <p14:creationId xmlns:p14="http://schemas.microsoft.com/office/powerpoint/2010/main" val="3576966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82171D-B494-4C19-9DCC-ECD34603486C}" type="datetimeFigureOut">
              <a:rPr lang="fa-IR" smtClean="0"/>
              <a:t>05/10/1446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DB119355-290F-4BC3-9CFF-FF84119F7BA4}" type="slidenum">
              <a:rPr lang="fa-IR" smtClean="0"/>
              <a:t>‹#›</a:t>
            </a:fld>
            <a:endParaRPr lang="fa-IR"/>
          </a:p>
        </p:txBody>
      </p:sp>
    </p:spTree>
    <p:extLst>
      <p:ext uri="{BB962C8B-B14F-4D97-AF65-F5344CB8AC3E}">
        <p14:creationId xmlns:p14="http://schemas.microsoft.com/office/powerpoint/2010/main" val="1392680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82171D-B494-4C19-9DCC-ECD34603486C}" type="datetimeFigureOut">
              <a:rPr lang="fa-IR" smtClean="0"/>
              <a:t>05/10/1446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B119355-290F-4BC3-9CFF-FF84119F7BA4}" type="slidenum">
              <a:rPr lang="fa-IR" smtClean="0"/>
              <a:t>‹#›</a:t>
            </a:fld>
            <a:endParaRPr lang="fa-IR"/>
          </a:p>
        </p:txBody>
      </p:sp>
    </p:spTree>
    <p:extLst>
      <p:ext uri="{BB962C8B-B14F-4D97-AF65-F5344CB8AC3E}">
        <p14:creationId xmlns:p14="http://schemas.microsoft.com/office/powerpoint/2010/main" val="2852903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82171D-B494-4C19-9DCC-ECD34603486C}" type="datetimeFigureOut">
              <a:rPr lang="fa-IR" smtClean="0"/>
              <a:t>05/10/1446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DB119355-290F-4BC3-9CFF-FF84119F7BA4}" type="slidenum">
              <a:rPr lang="fa-IR" smtClean="0"/>
              <a:t>‹#›</a:t>
            </a:fld>
            <a:endParaRPr lang="fa-IR"/>
          </a:p>
        </p:txBody>
      </p:sp>
    </p:spTree>
    <p:extLst>
      <p:ext uri="{BB962C8B-B14F-4D97-AF65-F5344CB8AC3E}">
        <p14:creationId xmlns:p14="http://schemas.microsoft.com/office/powerpoint/2010/main" val="1688129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782171D-B494-4C19-9DCC-ECD34603486C}" type="datetimeFigureOut">
              <a:rPr lang="fa-IR" smtClean="0"/>
              <a:t>05/10/1446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B119355-290F-4BC3-9CFF-FF84119F7BA4}" type="slidenum">
              <a:rPr lang="fa-IR" smtClean="0"/>
              <a:t>‹#›</a:t>
            </a:fld>
            <a:endParaRPr lang="fa-IR"/>
          </a:p>
        </p:txBody>
      </p:sp>
    </p:spTree>
    <p:extLst>
      <p:ext uri="{BB962C8B-B14F-4D97-AF65-F5344CB8AC3E}">
        <p14:creationId xmlns:p14="http://schemas.microsoft.com/office/powerpoint/2010/main" val="367665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600" b="1" smtClean="0">
                <a:solidFill>
                  <a:srgbClr val="FF0000"/>
                </a:solidFill>
                <a:cs typeface="B Nazanin" panose="00000400000000000000" pitchFamily="2" charset="-78"/>
              </a:rPr>
              <a:t>عنوان مقاله: </a:t>
            </a:r>
            <a:r>
              <a:rPr lang="fa-IR" sz="3600" smtClean="0">
                <a:cs typeface="B Nazanin" panose="00000400000000000000" pitchFamily="2" charset="-78"/>
              </a:rPr>
              <a:t>بررسی آراء و اندیشه های شاعر عرب </a:t>
            </a:r>
            <a:br>
              <a:rPr lang="fa-IR" sz="3600" smtClean="0">
                <a:cs typeface="B Nazanin" panose="00000400000000000000" pitchFamily="2" charset="-78"/>
              </a:rPr>
            </a:br>
            <a:r>
              <a:rPr lang="fa-IR" sz="3600" smtClean="0">
                <a:cs typeface="B Nazanin" panose="00000400000000000000" pitchFamily="2" charset="-78"/>
              </a:rPr>
              <a:t>ابوالعلای معری</a:t>
            </a:r>
            <a:endParaRPr lang="fa-IR" sz="36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علی </a:t>
            </a:r>
            <a:r>
              <a:rPr lang="fa-IR">
                <a:cs typeface="B Nazanin" panose="00000400000000000000" pitchFamily="2" charset="-78"/>
              </a:rPr>
              <a:t>رضا </a:t>
            </a:r>
            <a:r>
              <a:rPr lang="fa-IR" smtClean="0">
                <a:cs typeface="B Nazanin" panose="00000400000000000000" pitchFamily="2" charset="-78"/>
              </a:rPr>
              <a:t>ذکاوتی قراگزلو</a:t>
            </a:r>
          </a:p>
          <a:p>
            <a:r>
              <a:rPr lang="fa-IR" smtClean="0">
                <a:cs typeface="B Nazanin" panose="00000400000000000000" pitchFamily="2" charset="-78"/>
              </a:rPr>
              <a:t>1388 شماره 141</a:t>
            </a:r>
          </a:p>
          <a:p>
            <a:r>
              <a:rPr lang="fa-IR" smtClean="0">
                <a:cs typeface="B Nazanin" panose="00000400000000000000" pitchFamily="2" charset="-78"/>
              </a:rPr>
              <a:t>3 از 18</a:t>
            </a:r>
            <a:endParaRPr lang="fa-IR">
              <a:cs typeface="B Nazanin" panose="00000400000000000000" pitchFamily="2" charset="-78"/>
            </a:endParaRPr>
          </a:p>
        </p:txBody>
      </p:sp>
    </p:spTree>
    <p:extLst>
      <p:ext uri="{BB962C8B-B14F-4D97-AF65-F5344CB8AC3E}">
        <p14:creationId xmlns:p14="http://schemas.microsoft.com/office/powerpoint/2010/main" val="1986200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نيز ابوالعلاء حرز و افسونى را كه براى دفع چشمزخم و جنزدگى مىنوشتند، قبول نداشته و بر آب رفتن و در هوا پريدن آدميان را محال </a:t>
            </a:r>
            <a:r>
              <a:rPr lang="fa-IR" smtClean="0">
                <a:cs typeface="B Nazanin" panose="00000400000000000000" pitchFamily="2" charset="-78"/>
              </a:rPr>
              <a:t>می </a:t>
            </a:r>
            <a:r>
              <a:rPr lang="fa-IR" smtClean="0">
                <a:cs typeface="B Nazanin" panose="00000400000000000000" pitchFamily="2" charset="-78"/>
              </a:rPr>
              <a:t>انگاشته </a:t>
            </a:r>
            <a:r>
              <a:rPr lang="fa-IR" smtClean="0">
                <a:cs typeface="B Nazanin" panose="00000400000000000000" pitchFamily="2" charset="-78"/>
              </a:rPr>
              <a:t>و نيز اصناف آدميان را از شاهان تا عالمان و خطيبان و شاعران و تاجران و منجم و متكلم را به باد انتقاد گرفته است (همان: 132) و اين همه، كسانى را بر ضد او برمی انگيخته است</a:t>
            </a:r>
            <a:endParaRPr lang="fa-IR">
              <a:cs typeface="B Nazanin" panose="00000400000000000000" pitchFamily="2" charset="-78"/>
            </a:endParaRPr>
          </a:p>
        </p:txBody>
      </p:sp>
      <p:sp>
        <p:nvSpPr>
          <p:cNvPr id="4" name="Flowchart: Connector 3"/>
          <p:cNvSpPr/>
          <p:nvPr/>
        </p:nvSpPr>
        <p:spPr>
          <a:xfrm>
            <a:off x="988142" y="4001294"/>
            <a:ext cx="2271251" cy="1489587"/>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انتقاد </a:t>
            </a:r>
            <a:endParaRPr lang="fa-IR"/>
          </a:p>
        </p:txBody>
      </p:sp>
    </p:spTree>
    <p:extLst>
      <p:ext uri="{BB962C8B-B14F-4D97-AF65-F5344CB8AC3E}">
        <p14:creationId xmlns:p14="http://schemas.microsoft.com/office/powerpoint/2010/main" val="2323874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اگر قلم در كف دشمن باشد، از مطالب </a:t>
            </a:r>
            <a:r>
              <a:rPr lang="fa-IR" smtClean="0">
                <a:cs typeface="B Nazanin" panose="00000400000000000000" pitchFamily="2" charset="-78"/>
              </a:rPr>
              <a:t>صحيح هم می توان </a:t>
            </a:r>
            <a:r>
              <a:rPr lang="fa-IR">
                <a:cs typeface="B Nazanin" panose="00000400000000000000" pitchFamily="2" charset="-78"/>
              </a:rPr>
              <a:t>ايراد گرفت؛ اما اگر به چشم انصاف بنگريم، انديشة </a:t>
            </a:r>
            <a:r>
              <a:rPr lang="fa-IR" smtClean="0">
                <a:cs typeface="B Nazanin" panose="00000400000000000000" pitchFamily="2" charset="-78"/>
              </a:rPr>
              <a:t>ابوالعلاء بالاتر </a:t>
            </a:r>
            <a:r>
              <a:rPr lang="fa-IR">
                <a:cs typeface="B Nazanin" panose="00000400000000000000" pitchFamily="2" charset="-78"/>
              </a:rPr>
              <a:t>از افق معاصران بوده و آنچه كه آنان ّ ضددين تلقى </a:t>
            </a:r>
            <a:r>
              <a:rPr lang="fa-IR" smtClean="0">
                <a:cs typeface="B Nazanin" panose="00000400000000000000" pitchFamily="2" charset="-78"/>
              </a:rPr>
              <a:t>كرده اند</a:t>
            </a:r>
            <a:r>
              <a:rPr lang="fa-IR">
                <a:cs typeface="B Nazanin" panose="00000400000000000000" pitchFamily="2" charset="-78"/>
              </a:rPr>
              <a:t>، چه </a:t>
            </a:r>
            <a:r>
              <a:rPr lang="fa-IR" smtClean="0">
                <a:cs typeface="B Nazanin" panose="00000400000000000000" pitchFamily="2" charset="-78"/>
              </a:rPr>
              <a:t>بسا عين </a:t>
            </a:r>
            <a:r>
              <a:rPr lang="fa-IR">
                <a:cs typeface="B Nazanin" panose="00000400000000000000" pitchFamily="2" charset="-78"/>
              </a:rPr>
              <a:t>دين باشد و ايرادهايى كه تصور </a:t>
            </a:r>
            <a:r>
              <a:rPr lang="fa-IR" smtClean="0">
                <a:cs typeface="B Nazanin" panose="00000400000000000000" pitchFamily="2" charset="-78"/>
              </a:rPr>
              <a:t>می كنند </a:t>
            </a:r>
            <a:r>
              <a:rPr lang="fa-IR">
                <a:cs typeface="B Nazanin" panose="00000400000000000000" pitchFamily="2" charset="-78"/>
              </a:rPr>
              <a:t>بر نظام خلقت گرفته </a:t>
            </a:r>
            <a:r>
              <a:rPr lang="fa-IR" smtClean="0">
                <a:cs typeface="B Nazanin" panose="00000400000000000000" pitchFamily="2" charset="-78"/>
              </a:rPr>
              <a:t>است، بسا </a:t>
            </a:r>
            <a:r>
              <a:rPr lang="fa-IR">
                <a:cs typeface="B Nazanin" panose="00000400000000000000" pitchFamily="2" charset="-78"/>
              </a:rPr>
              <a:t>بر نظام اجتماعى گرفته باشد و كسانى، عمداً يا سهواً انتقاد او را به </a:t>
            </a:r>
            <a:r>
              <a:rPr lang="fa-IR" smtClean="0">
                <a:cs typeface="B Nazanin" panose="00000400000000000000" pitchFamily="2" charset="-78"/>
              </a:rPr>
              <a:t>سود اعتقاد </a:t>
            </a:r>
            <a:r>
              <a:rPr lang="fa-IR">
                <a:cs typeface="B Nazanin" panose="00000400000000000000" pitchFamily="2" charset="-78"/>
              </a:rPr>
              <a:t>تغيير </a:t>
            </a:r>
            <a:r>
              <a:rPr lang="fa-IR" smtClean="0">
                <a:cs typeface="B Nazanin" panose="00000400000000000000" pitchFamily="2" charset="-78"/>
              </a:rPr>
              <a:t>نموده اند</a:t>
            </a:r>
            <a:r>
              <a:rPr lang="fa-IR">
                <a:cs typeface="B Nazanin" panose="00000400000000000000" pitchFamily="2" charset="-78"/>
              </a:rPr>
              <a:t>. او خود حساب خالق و خلق را از هم جدا كرده، گويد</a:t>
            </a:r>
            <a:r>
              <a:rPr lang="fa-IR" smtClean="0">
                <a:cs typeface="B Nazanin" panose="00000400000000000000" pitchFamily="2" charset="-78"/>
              </a:rPr>
              <a:t>: «و ُعبدت </a:t>
            </a:r>
            <a:r>
              <a:rPr lang="fa-IR">
                <a:cs typeface="B Nazanin" panose="00000400000000000000" pitchFamily="2" charset="-78"/>
              </a:rPr>
              <a:t>ربّى </a:t>
            </a:r>
            <a:r>
              <a:rPr lang="fa-IR" smtClean="0">
                <a:cs typeface="B Nazanin" panose="00000400000000000000" pitchFamily="2" charset="-78"/>
              </a:rPr>
              <a:t>مَاستَطُعت </a:t>
            </a:r>
            <a:r>
              <a:rPr lang="fa-IR">
                <a:cs typeface="B Nazanin" panose="00000400000000000000" pitchFamily="2" charset="-78"/>
              </a:rPr>
              <a:t>و ِمن ّ بريته ُ </a:t>
            </a:r>
            <a:r>
              <a:rPr lang="fa-IR" smtClean="0">
                <a:cs typeface="B Nazanin" panose="00000400000000000000" pitchFamily="2" charset="-78"/>
              </a:rPr>
              <a:t>بريت» (حموي </a:t>
            </a:r>
            <a:r>
              <a:rPr lang="fa-IR">
                <a:cs typeface="B Nazanin" panose="00000400000000000000" pitchFamily="2" charset="-78"/>
              </a:rPr>
              <a:t>: </a:t>
            </a:r>
            <a:r>
              <a:rPr lang="fa-IR" smtClean="0">
                <a:cs typeface="B Nazanin" panose="00000400000000000000" pitchFamily="2" charset="-78"/>
              </a:rPr>
              <a:t>144/3)؛ «يعنى تا آنجا </a:t>
            </a:r>
            <a:r>
              <a:rPr lang="fa-IR">
                <a:cs typeface="B Nazanin" panose="00000400000000000000" pitchFamily="2" charset="-78"/>
              </a:rPr>
              <a:t>كه </a:t>
            </a:r>
            <a:r>
              <a:rPr lang="fa-IR" smtClean="0">
                <a:cs typeface="B Nazanin" panose="00000400000000000000" pitchFamily="2" charset="-78"/>
              </a:rPr>
              <a:t>می توانم</a:t>
            </a:r>
            <a:r>
              <a:rPr lang="fa-IR">
                <a:cs typeface="B Nazanin" panose="00000400000000000000" pitchFamily="2" charset="-78"/>
              </a:rPr>
              <a:t>، خدا را </a:t>
            </a:r>
            <a:r>
              <a:rPr lang="fa-IR" smtClean="0">
                <a:cs typeface="B Nazanin" panose="00000400000000000000" pitchFamily="2" charset="-78"/>
              </a:rPr>
              <a:t>می پرستم</a:t>
            </a:r>
            <a:r>
              <a:rPr lang="fa-IR">
                <a:cs typeface="B Nazanin" panose="00000400000000000000" pitchFamily="2" charset="-78"/>
              </a:rPr>
              <a:t>؛ اما از مخلوقاتش بيزارم</a:t>
            </a:r>
            <a:r>
              <a:rPr lang="fa-IR" smtClean="0">
                <a:cs typeface="B Nazanin" panose="00000400000000000000" pitchFamily="2" charset="-78"/>
              </a:rPr>
              <a:t>.»</a:t>
            </a:r>
          </a:p>
          <a:p>
            <a:pPr marL="0" indent="0" algn="just">
              <a:buNone/>
            </a:pPr>
            <a:r>
              <a:rPr lang="fa-IR"/>
              <a:t/>
            </a:r>
            <a:br>
              <a:rPr lang="fa-IR"/>
            </a:br>
            <a:r>
              <a:rPr lang="fa-IR" smtClean="0"/>
              <a:t/>
            </a:r>
            <a:br>
              <a:rPr lang="fa-IR" smtClean="0"/>
            </a:br>
            <a:endParaRPr lang="fa-IR"/>
          </a:p>
        </p:txBody>
      </p:sp>
      <p:sp>
        <p:nvSpPr>
          <p:cNvPr id="4" name="Flowchart: Alternate Process 3"/>
          <p:cNvSpPr/>
          <p:nvPr/>
        </p:nvSpPr>
        <p:spPr>
          <a:xfrm>
            <a:off x="838200" y="4675239"/>
            <a:ext cx="3598606" cy="840658"/>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نظام اجتماعى</a:t>
            </a:r>
            <a:endParaRPr lang="fa-IR"/>
          </a:p>
        </p:txBody>
      </p:sp>
    </p:spTree>
    <p:extLst>
      <p:ext uri="{BB962C8B-B14F-4D97-AF65-F5344CB8AC3E}">
        <p14:creationId xmlns:p14="http://schemas.microsoft.com/office/powerpoint/2010/main" val="18851851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اينكه از قول خطيب تبريزى، شاگرد ابوالعلاء، آورده اند كه ابوالعلاء شكاك بوده است، به فرض ّ صحت نقل از خطيب و ّ صحت تشخيص خطيب، ابوالعلاء نسبت به بعضى معتقدات، يقين رياضى نداشته است و در مقام تحقيق و ّ تحرى حقيقت بوده است. براى كسى ممكن است ّ تحرى حقيقت سالهاى سال به طول بكشد</a:t>
            </a:r>
          </a:p>
        </p:txBody>
      </p:sp>
      <p:sp>
        <p:nvSpPr>
          <p:cNvPr id="4" name="Flowchart: Alternate Process 3"/>
          <p:cNvSpPr/>
          <p:nvPr/>
        </p:nvSpPr>
        <p:spPr>
          <a:xfrm>
            <a:off x="838200" y="4247535"/>
            <a:ext cx="3274142" cy="1061884"/>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يقين رياضى</a:t>
            </a:r>
            <a:endParaRPr lang="fa-IR"/>
          </a:p>
        </p:txBody>
      </p:sp>
    </p:spTree>
    <p:extLst>
      <p:ext uri="{BB962C8B-B14F-4D97-AF65-F5344CB8AC3E}">
        <p14:creationId xmlns:p14="http://schemas.microsoft.com/office/powerpoint/2010/main" val="889941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ابوالعلاء در محيطى واقع شده بود كه محل برخورد اديان و مذاهب </a:t>
            </a:r>
            <a:r>
              <a:rPr lang="fa-IR" smtClean="0">
                <a:cs typeface="B Nazanin" panose="00000400000000000000" pitchFamily="2" charset="-78"/>
              </a:rPr>
              <a:t>بود؛ فضا </a:t>
            </a:r>
            <a:r>
              <a:rPr lang="fa-IR">
                <a:cs typeface="B Nazanin" panose="00000400000000000000" pitchFamily="2" charset="-78"/>
              </a:rPr>
              <a:t>هم فضاى بحث و مجادله نبود؛ بلكه خود به گوش خود </a:t>
            </a:r>
            <a:r>
              <a:rPr lang="fa-IR" smtClean="0">
                <a:cs typeface="B Nazanin" panose="00000400000000000000" pitchFamily="2" charset="-78"/>
              </a:rPr>
              <a:t>می شنيد كه در </a:t>
            </a:r>
            <a:r>
              <a:rPr lang="fa-IR">
                <a:cs typeface="B Nazanin" panose="00000400000000000000" pitchFamily="2" charset="-78"/>
              </a:rPr>
              <a:t>يك شهر، اذان مسلمان و زنگ ناقوس مسيحيت با هم درآميخته است</a:t>
            </a:r>
            <a:r>
              <a:rPr lang="fa-IR" smtClean="0">
                <a:cs typeface="B Nazanin" panose="00000400000000000000" pitchFamily="2" charset="-78"/>
              </a:rPr>
              <a:t>:</a:t>
            </a:r>
          </a:p>
          <a:p>
            <a:pPr marL="0" indent="0" algn="just">
              <a:buNone/>
            </a:pPr>
            <a:endParaRPr lang="fa-IR" smtClean="0"/>
          </a:p>
          <a:p>
            <a:pPr algn="ctr"/>
            <a:r>
              <a:rPr lang="fa-IR" smtClean="0">
                <a:cs typeface="B Nazanin" panose="00000400000000000000" pitchFamily="2" charset="-78"/>
              </a:rPr>
              <a:t>هذا </a:t>
            </a:r>
            <a:r>
              <a:rPr lang="fa-IR">
                <a:cs typeface="B Nazanin" panose="00000400000000000000" pitchFamily="2" charset="-78"/>
              </a:rPr>
              <a:t>ٍ بناقوس </a:t>
            </a:r>
            <a:r>
              <a:rPr lang="fa-IR" smtClean="0">
                <a:cs typeface="B Nazanin" panose="00000400000000000000" pitchFamily="2" charset="-78"/>
              </a:rPr>
              <a:t>َيُدُّق</a:t>
            </a:r>
            <a:r>
              <a:rPr lang="fa-IR">
                <a:cs typeface="B Nazanin" panose="00000400000000000000" pitchFamily="2" charset="-78"/>
              </a:rPr>
              <a:t/>
            </a:r>
            <a:br>
              <a:rPr lang="fa-IR">
                <a:cs typeface="B Nazanin" panose="00000400000000000000" pitchFamily="2" charset="-78"/>
              </a:rPr>
            </a:br>
            <a:r>
              <a:rPr lang="fa-IR">
                <a:cs typeface="B Nazanin" panose="00000400000000000000" pitchFamily="2" charset="-78"/>
              </a:rPr>
              <a:t>و ذا </a:t>
            </a:r>
            <a:r>
              <a:rPr lang="fa-IR" smtClean="0">
                <a:cs typeface="B Nazanin" panose="00000400000000000000" pitchFamily="2" charset="-78"/>
              </a:rPr>
              <a:t>ٍبمأذنته </a:t>
            </a:r>
            <a:r>
              <a:rPr lang="fa-IR">
                <a:cs typeface="B Nazanin" panose="00000400000000000000" pitchFamily="2" charset="-78"/>
              </a:rPr>
              <a:t>يصيح</a:t>
            </a:r>
            <a:br>
              <a:rPr lang="fa-IR">
                <a:cs typeface="B Nazanin" panose="00000400000000000000" pitchFamily="2" charset="-78"/>
              </a:rPr>
            </a:br>
            <a:r>
              <a:rPr lang="fa-IR" smtClean="0">
                <a:cs typeface="B Nazanin" panose="00000400000000000000" pitchFamily="2" charset="-78"/>
              </a:rPr>
              <a:t>كل ُيّعظُم دَينه</a:t>
            </a:r>
            <a:r>
              <a:rPr lang="fa-IR">
                <a:cs typeface="B Nazanin" panose="00000400000000000000" pitchFamily="2" charset="-78"/>
              </a:rPr>
              <a:t/>
            </a:r>
            <a:br>
              <a:rPr lang="fa-IR">
                <a:cs typeface="B Nazanin" panose="00000400000000000000" pitchFamily="2" charset="-78"/>
              </a:rPr>
            </a:br>
            <a:r>
              <a:rPr lang="fa-IR">
                <a:cs typeface="B Nazanin" panose="00000400000000000000" pitchFamily="2" charset="-78"/>
              </a:rPr>
              <a:t>يا ليت أدرى ما تصحيح؟</a:t>
            </a:r>
            <a:r>
              <a:rPr lang="fa-IR" smtClean="0">
                <a:cs typeface="B Nazanin" panose="00000400000000000000" pitchFamily="2" charset="-78"/>
              </a:rPr>
              <a:t> </a:t>
            </a:r>
            <a:r>
              <a:rPr lang="fa-IR" smtClean="0"/>
              <a:t/>
            </a:r>
            <a:br>
              <a:rPr lang="fa-IR" smtClean="0"/>
            </a:br>
            <a:endParaRPr lang="fa-IR"/>
          </a:p>
        </p:txBody>
      </p:sp>
    </p:spTree>
    <p:extLst>
      <p:ext uri="{BB962C8B-B14F-4D97-AF65-F5344CB8AC3E}">
        <p14:creationId xmlns:p14="http://schemas.microsoft.com/office/powerpoint/2010/main" val="1888924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انتقاد ابوالعلاء بر اهل اديان اين است كه دين ماية كينه و </a:t>
            </a:r>
            <a:r>
              <a:rPr lang="fa-IR" smtClean="0">
                <a:cs typeface="B Nazanin" panose="00000400000000000000" pitchFamily="2" charset="-78"/>
              </a:rPr>
              <a:t>كدورت و </a:t>
            </a:r>
            <a:r>
              <a:rPr lang="fa-IR">
                <a:cs typeface="B Nazanin" panose="00000400000000000000" pitchFamily="2" charset="-78"/>
              </a:rPr>
              <a:t>جدايى بين افراد بشر شده و انگيزة تجاوزات گرديده است. </a:t>
            </a:r>
            <a:r>
              <a:rPr lang="fa-IR" smtClean="0">
                <a:cs typeface="B Nazanin" panose="00000400000000000000" pitchFamily="2" charset="-78"/>
              </a:rPr>
              <a:t>جنگهايى كه </a:t>
            </a:r>
            <a:r>
              <a:rPr lang="fa-IR">
                <a:cs typeface="B Nazanin" panose="00000400000000000000" pitchFamily="2" charset="-78"/>
              </a:rPr>
              <a:t>بين مسيحيان و مسلمانان صورت </a:t>
            </a:r>
            <a:r>
              <a:rPr lang="fa-IR" smtClean="0">
                <a:cs typeface="B Nazanin" panose="00000400000000000000" pitchFamily="2" charset="-78"/>
              </a:rPr>
              <a:t>می گرفت </a:t>
            </a:r>
            <a:r>
              <a:rPr lang="fa-IR">
                <a:cs typeface="B Nazanin" panose="00000400000000000000" pitchFamily="2" charset="-78"/>
              </a:rPr>
              <a:t>و برخوردهايى كه </a:t>
            </a:r>
            <a:r>
              <a:rPr lang="fa-IR" smtClean="0">
                <a:cs typeface="B Nazanin" panose="00000400000000000000" pitchFamily="2" charset="-78"/>
              </a:rPr>
              <a:t>ميان فاطميان </a:t>
            </a:r>
            <a:r>
              <a:rPr lang="fa-IR">
                <a:cs typeface="B Nazanin" panose="00000400000000000000" pitchFamily="2" charset="-78"/>
              </a:rPr>
              <a:t>و عباسيان جريان داشت، نمونة </a:t>
            </a:r>
            <a:r>
              <a:rPr lang="fa-IR" smtClean="0">
                <a:cs typeface="B Nazanin" panose="00000400000000000000" pitchFamily="2" charset="-78"/>
              </a:rPr>
              <a:t>زنده اى </a:t>
            </a:r>
            <a:r>
              <a:rPr lang="fa-IR">
                <a:cs typeface="B Nazanin" panose="00000400000000000000" pitchFamily="2" charset="-78"/>
              </a:rPr>
              <a:t>بود كه بر آنچه در </a:t>
            </a:r>
            <a:r>
              <a:rPr lang="fa-IR" smtClean="0">
                <a:cs typeface="B Nazanin" panose="00000400000000000000" pitchFamily="2" charset="-78"/>
              </a:rPr>
              <a:t>تاريخ گذشته </a:t>
            </a:r>
            <a:r>
              <a:rPr lang="fa-IR">
                <a:cs typeface="B Nazanin" panose="00000400000000000000" pitchFamily="2" charset="-78"/>
              </a:rPr>
              <a:t>بود، گواهى </a:t>
            </a:r>
            <a:r>
              <a:rPr lang="fa-IR" smtClean="0">
                <a:cs typeface="B Nazanin" panose="00000400000000000000" pitchFamily="2" charset="-78"/>
              </a:rPr>
              <a:t>می داد</a:t>
            </a:r>
            <a:r>
              <a:rPr lang="fa-IR">
                <a:cs typeface="B Nazanin" panose="00000400000000000000" pitchFamily="2" charset="-78"/>
              </a:rPr>
              <a:t>. ابوالعلاء بر اينكه باطنيان و تعليميان </a:t>
            </a:r>
            <a:r>
              <a:rPr lang="fa-IR" smtClean="0">
                <a:cs typeface="B Nazanin" panose="00000400000000000000" pitchFamily="2" charset="-78"/>
              </a:rPr>
              <a:t>معاصرش عقل </a:t>
            </a:r>
            <a:r>
              <a:rPr lang="fa-IR">
                <a:cs typeface="B Nazanin" panose="00000400000000000000" pitchFamily="2" charset="-78"/>
              </a:rPr>
              <a:t>را از پشتوايي عزل </a:t>
            </a:r>
            <a:r>
              <a:rPr lang="fa-IR" smtClean="0">
                <a:cs typeface="B Nazanin" panose="00000400000000000000" pitchFamily="2" charset="-78"/>
              </a:rPr>
              <a:t>كرده اند</a:t>
            </a:r>
            <a:r>
              <a:rPr lang="fa-IR">
                <a:cs typeface="B Nazanin" panose="00000400000000000000" pitchFamily="2" charset="-78"/>
              </a:rPr>
              <a:t>، ايراد </a:t>
            </a:r>
            <a:r>
              <a:rPr lang="fa-IR" smtClean="0">
                <a:cs typeface="B Nazanin" panose="00000400000000000000" pitchFamily="2" charset="-78"/>
              </a:rPr>
              <a:t>می گيرد </a:t>
            </a:r>
            <a:r>
              <a:rPr lang="fa-IR">
                <a:cs typeface="B Nazanin" panose="00000400000000000000" pitchFamily="2" charset="-78"/>
              </a:rPr>
              <a:t>و </a:t>
            </a:r>
            <a:r>
              <a:rPr lang="fa-IR" smtClean="0">
                <a:cs typeface="B Nazanin" panose="00000400000000000000" pitchFamily="2" charset="-78"/>
              </a:rPr>
              <a:t>م</a:t>
            </a:r>
            <a:r>
              <a:rPr lang="fa-IR" smtClean="0">
                <a:cs typeface="B Nazanin" panose="00000400000000000000" pitchFamily="2" charset="-78"/>
              </a:rPr>
              <a:t>ی </a:t>
            </a:r>
            <a:r>
              <a:rPr lang="fa-IR" smtClean="0">
                <a:cs typeface="B Nazanin" panose="00000400000000000000" pitchFamily="2" charset="-78"/>
              </a:rPr>
              <a:t>گويد</a:t>
            </a:r>
            <a:r>
              <a:rPr lang="fa-IR" smtClean="0">
                <a:cs typeface="B Nazanin" panose="00000400000000000000" pitchFamily="2" charset="-78"/>
              </a:rPr>
              <a:t>:</a:t>
            </a:r>
          </a:p>
          <a:p>
            <a:pPr algn="just"/>
            <a:r>
              <a:rPr lang="fa-IR" smtClean="0">
                <a:cs typeface="B Nazanin" panose="00000400000000000000" pitchFamily="2" charset="-78"/>
              </a:rPr>
              <a:t> «</a:t>
            </a:r>
            <a:r>
              <a:rPr lang="fa-IR" smtClean="0">
                <a:solidFill>
                  <a:srgbClr val="FF0000"/>
                </a:solidFill>
                <a:cs typeface="B Nazanin" panose="00000400000000000000" pitchFamily="2" charset="-78"/>
              </a:rPr>
              <a:t>كذب الناس،لا </a:t>
            </a:r>
            <a:r>
              <a:rPr lang="fa-IR">
                <a:solidFill>
                  <a:srgbClr val="FF0000"/>
                </a:solidFill>
                <a:cs typeface="B Nazanin" panose="00000400000000000000" pitchFamily="2" charset="-78"/>
              </a:rPr>
              <a:t>امام </a:t>
            </a:r>
            <a:r>
              <a:rPr lang="fa-IR" smtClean="0">
                <a:solidFill>
                  <a:srgbClr val="FF0000"/>
                </a:solidFill>
                <a:cs typeface="B Nazanin" panose="00000400000000000000" pitchFamily="2" charset="-78"/>
              </a:rPr>
              <a:t>سوى </a:t>
            </a:r>
            <a:r>
              <a:rPr lang="fa-IR">
                <a:solidFill>
                  <a:srgbClr val="FF0000"/>
                </a:solidFill>
                <a:cs typeface="B Nazanin" panose="00000400000000000000" pitchFamily="2" charset="-78"/>
              </a:rPr>
              <a:t>العقل</a:t>
            </a:r>
            <a:r>
              <a:rPr lang="fa-IR" smtClean="0">
                <a:cs typeface="B Nazanin" panose="00000400000000000000" pitchFamily="2" charset="-78"/>
              </a:rPr>
              <a:t>.»</a:t>
            </a:r>
          </a:p>
          <a:p>
            <a:pPr marL="0" indent="0" algn="just">
              <a:buNone/>
            </a:pPr>
            <a:r>
              <a:rPr lang="fa-IR"/>
              <a:t/>
            </a:r>
            <a:br>
              <a:rPr lang="fa-IR"/>
            </a:br>
            <a:r>
              <a:rPr lang="fa-IR" smtClean="0"/>
              <a:t/>
            </a:r>
            <a:br>
              <a:rPr lang="fa-IR" smtClean="0"/>
            </a:br>
            <a:endParaRPr lang="fa-IR"/>
          </a:p>
        </p:txBody>
      </p:sp>
    </p:spTree>
    <p:extLst>
      <p:ext uri="{BB962C8B-B14F-4D97-AF65-F5344CB8AC3E}">
        <p14:creationId xmlns:p14="http://schemas.microsoft.com/office/powerpoint/2010/main" val="2780147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838200" y="1825625"/>
            <a:ext cx="10515599" cy="4351338"/>
          </a:xfrm>
        </p:spPr>
        <p:txBody>
          <a:bodyPr/>
          <a:lstStyle/>
          <a:p>
            <a:pPr algn="just"/>
            <a:r>
              <a:rPr lang="fa-IR">
                <a:cs typeface="B Nazanin" panose="00000400000000000000" pitchFamily="2" charset="-78"/>
              </a:rPr>
              <a:t>جالب اينكه رئيس تعليميان معاصر ابوالعلاء، داعى الدعاة </a:t>
            </a:r>
            <a:r>
              <a:rPr lang="fa-IR" smtClean="0">
                <a:cs typeface="B Nazanin" panose="00000400000000000000" pitchFamily="2" charset="-78"/>
              </a:rPr>
              <a:t>فاطمى المؤيد </a:t>
            </a:r>
            <a:r>
              <a:rPr lang="fa-IR">
                <a:cs typeface="B Nazanin" panose="00000400000000000000" pitchFamily="2" charset="-78"/>
              </a:rPr>
              <a:t>شيرازى، بحث جالبى با ابوالعلاء در موضوعى به ظاهر ساده، </a:t>
            </a:r>
            <a:r>
              <a:rPr lang="fa-IR" smtClean="0">
                <a:cs typeface="B Nazanin" panose="00000400000000000000" pitchFamily="2" charset="-78"/>
              </a:rPr>
              <a:t>ولى  كليدى </a:t>
            </a:r>
            <a:r>
              <a:rPr lang="fa-IR">
                <a:cs typeface="B Nazanin" panose="00000400000000000000" pitchFamily="2" charset="-78"/>
              </a:rPr>
              <a:t>در فلسفة ابوالعلاء دارد و آن موضوع، تحريم گوشت است </a:t>
            </a:r>
            <a:r>
              <a:rPr lang="fa-IR" smtClean="0">
                <a:cs typeface="B Nazanin" panose="00000400000000000000" pitchFamily="2" charset="-78"/>
              </a:rPr>
              <a:t>كه ابوالعلاء </a:t>
            </a:r>
            <a:r>
              <a:rPr lang="fa-IR">
                <a:cs typeface="B Nazanin" panose="00000400000000000000" pitchFamily="2" charset="-78"/>
              </a:rPr>
              <a:t>حدود نيم قرن آن را بر خود تحميل كرد. ابوالعلاء ّ معرى را </a:t>
            </a:r>
            <a:r>
              <a:rPr lang="fa-IR" smtClean="0">
                <a:cs typeface="B Nazanin" panose="00000400000000000000" pitchFamily="2" charset="-78"/>
              </a:rPr>
              <a:t>پيرو فلسفة </a:t>
            </a:r>
            <a:r>
              <a:rPr lang="fa-IR">
                <a:cs typeface="B Nazanin" panose="00000400000000000000" pitchFamily="2" charset="-78"/>
              </a:rPr>
              <a:t>براهمه </a:t>
            </a:r>
            <a:r>
              <a:rPr lang="fa-IR" smtClean="0">
                <a:cs typeface="B Nazanin" panose="00000400000000000000" pitchFamily="2" charset="-78"/>
              </a:rPr>
              <a:t>شمرده اند</a:t>
            </a:r>
            <a:r>
              <a:rPr lang="fa-IR">
                <a:cs typeface="B Nazanin" panose="00000400000000000000" pitchFamily="2" charset="-78"/>
              </a:rPr>
              <a:t>؛ از آن جهت كه گويند به شرايع عقيده نداشته </a:t>
            </a:r>
            <a:r>
              <a:rPr lang="fa-IR" smtClean="0">
                <a:cs typeface="B Nazanin" panose="00000400000000000000" pitchFamily="2" charset="-78"/>
              </a:rPr>
              <a:t>و «لحم </a:t>
            </a:r>
            <a:r>
              <a:rPr lang="fa-IR">
                <a:cs typeface="B Nazanin" panose="00000400000000000000" pitchFamily="2" charset="-78"/>
              </a:rPr>
              <a:t>نخورد و ذوات لحم نيازرد</a:t>
            </a:r>
            <a:r>
              <a:rPr lang="fa-IR" smtClean="0">
                <a:cs typeface="B Nazanin" panose="00000400000000000000" pitchFamily="2" charset="-78"/>
              </a:rPr>
              <a:t>.» </a:t>
            </a:r>
            <a:r>
              <a:rPr lang="fa-IR">
                <a:cs typeface="B Nazanin" panose="00000400000000000000" pitchFamily="2" charset="-78"/>
              </a:rPr>
              <a:t>المؤيد با لحني مؤدبانه ولى در </a:t>
            </a:r>
            <a:r>
              <a:rPr lang="fa-IR" smtClean="0">
                <a:cs typeface="B Nazanin" panose="00000400000000000000" pitchFamily="2" charset="-78"/>
              </a:rPr>
              <a:t>حقيقت ريشخندآميز</a:t>
            </a:r>
            <a:r>
              <a:rPr lang="fa-IR">
                <a:cs typeface="B Nazanin" panose="00000400000000000000" pitchFamily="2" charset="-78"/>
              </a:rPr>
              <a:t>، به ابوالعلاء مىنويسد كه چون تو </a:t>
            </a:r>
            <a:r>
              <a:rPr lang="fa-IR" smtClean="0">
                <a:cs typeface="B Nazanin" panose="00000400000000000000" pitchFamily="2" charset="-78"/>
              </a:rPr>
              <a:t>سروده اى:</a:t>
            </a:r>
          </a:p>
          <a:p>
            <a:pPr algn="just"/>
            <a:r>
              <a:rPr lang="fa-IR">
                <a:cs typeface="B Nazanin" panose="00000400000000000000" pitchFamily="2" charset="-78"/>
              </a:rPr>
              <a:t>غدوت مريض العقل و الدين فالقنى</a:t>
            </a:r>
          </a:p>
          <a:p>
            <a:pPr algn="just"/>
            <a:r>
              <a:rPr lang="fa-IR">
                <a:cs typeface="B Nazanin" panose="00000400000000000000" pitchFamily="2" charset="-78"/>
              </a:rPr>
              <a:t>لتعلم انباء الأمور الصحائح</a:t>
            </a:r>
          </a:p>
          <a:p>
            <a:pPr algn="just"/>
            <a:endParaRPr lang="fa-IR">
              <a:cs typeface="B Nazanin" panose="00000400000000000000" pitchFamily="2" charset="-78"/>
            </a:endParaRPr>
          </a:p>
        </p:txBody>
      </p:sp>
    </p:spTree>
    <p:extLst>
      <p:ext uri="{BB962C8B-B14F-4D97-AF65-F5344CB8AC3E}">
        <p14:creationId xmlns:p14="http://schemas.microsoft.com/office/powerpoint/2010/main" val="3756272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838200" y="1825625"/>
            <a:ext cx="10515599" cy="4351338"/>
          </a:xfrm>
        </p:spPr>
        <p:txBody>
          <a:bodyPr>
            <a:normAutofit/>
          </a:bodyPr>
          <a:lstStyle/>
          <a:p>
            <a:pPr algn="just"/>
            <a:r>
              <a:rPr lang="fa-IR" smtClean="0">
                <a:cs typeface="B Nazanin" panose="00000400000000000000" pitchFamily="2" charset="-78"/>
              </a:rPr>
              <a:t>من </a:t>
            </a:r>
            <a:r>
              <a:rPr lang="fa-IR">
                <a:cs typeface="B Nazanin" panose="00000400000000000000" pitchFamily="2" charset="-78"/>
              </a:rPr>
              <a:t>براى راه يافتن به امور صحيح در عقل و دين، از </a:t>
            </a:r>
            <a:r>
              <a:rPr lang="fa-IR" smtClean="0">
                <a:cs typeface="B Nazanin" panose="00000400000000000000" pitchFamily="2" charset="-78"/>
              </a:rPr>
              <a:t>تو می پرسیم كه </a:t>
            </a:r>
            <a:r>
              <a:rPr lang="fa-IR" smtClean="0">
                <a:cs typeface="B Nazanin" panose="00000400000000000000" pitchFamily="2" charset="-78"/>
              </a:rPr>
              <a:t>چرا </a:t>
            </a:r>
            <a:r>
              <a:rPr lang="fa-IR">
                <a:cs typeface="B Nazanin" panose="00000400000000000000" pitchFamily="2" charset="-78"/>
              </a:rPr>
              <a:t>گوشتخوارى را بر خود تحريم </a:t>
            </a:r>
            <a:r>
              <a:rPr lang="fa-IR" smtClean="0">
                <a:cs typeface="B Nazanin" panose="00000400000000000000" pitchFamily="2" charset="-78"/>
              </a:rPr>
              <a:t>كرده اى</a:t>
            </a:r>
            <a:r>
              <a:rPr lang="fa-IR">
                <a:cs typeface="B Nazanin" panose="00000400000000000000" pitchFamily="2" charset="-78"/>
              </a:rPr>
              <a:t>؟ ابوالعلاء در پاسخ </a:t>
            </a:r>
            <a:r>
              <a:rPr lang="fa-IR" smtClean="0">
                <a:cs typeface="B Nazanin" panose="00000400000000000000" pitchFamily="2" charset="-78"/>
              </a:rPr>
              <a:t>می نويسد كه اين </a:t>
            </a:r>
            <a:r>
              <a:rPr lang="fa-IR">
                <a:cs typeface="B Nazanin" panose="00000400000000000000" pitchFamily="2" charset="-78"/>
              </a:rPr>
              <a:t>دعوت من براى تعليم امور صحيح دينى و عقلى از نادانان است، </a:t>
            </a:r>
            <a:r>
              <a:rPr lang="fa-IR" smtClean="0">
                <a:cs typeface="B Nazanin" panose="00000400000000000000" pitchFamily="2" charset="-78"/>
              </a:rPr>
              <a:t>نه رئيس </a:t>
            </a:r>
            <a:r>
              <a:rPr lang="fa-IR">
                <a:cs typeface="B Nazanin" panose="00000400000000000000" pitchFamily="2" charset="-78"/>
              </a:rPr>
              <a:t>دانايان. ديگر اينكه از راه عطوفت و ترحم بر جانداران، از خوردن </a:t>
            </a:r>
            <a:r>
              <a:rPr lang="fa-IR" smtClean="0">
                <a:cs typeface="B Nazanin" panose="00000400000000000000" pitchFamily="2" charset="-78"/>
              </a:rPr>
              <a:t>شير و </a:t>
            </a:r>
            <a:r>
              <a:rPr lang="fa-IR">
                <a:cs typeface="B Nazanin" panose="00000400000000000000" pitchFamily="2" charset="-78"/>
              </a:rPr>
              <a:t>عسل و </a:t>
            </a:r>
            <a:r>
              <a:rPr lang="fa-IR" smtClean="0">
                <a:cs typeface="B Nazanin" panose="00000400000000000000" pitchFamily="2" charset="-78"/>
              </a:rPr>
              <a:t>تخم مرغ </a:t>
            </a:r>
            <a:r>
              <a:rPr lang="fa-IR">
                <a:cs typeface="B Nazanin" panose="00000400000000000000" pitchFamily="2" charset="-78"/>
              </a:rPr>
              <a:t>و گوشت </a:t>
            </a:r>
            <a:r>
              <a:rPr lang="fa-IR" smtClean="0">
                <a:cs typeface="B Nazanin" panose="00000400000000000000" pitchFamily="2" charset="-78"/>
              </a:rPr>
              <a:t>ذبح شده </a:t>
            </a:r>
            <a:r>
              <a:rPr lang="fa-IR">
                <a:cs typeface="B Nazanin" panose="00000400000000000000" pitchFamily="2" charset="-78"/>
              </a:rPr>
              <a:t>خودداري مينمايم. مؤيد </a:t>
            </a:r>
            <a:r>
              <a:rPr lang="fa-IR" smtClean="0">
                <a:cs typeface="B Nazanin" panose="00000400000000000000" pitchFamily="2" charset="-78"/>
              </a:rPr>
              <a:t>مي گويد </a:t>
            </a:r>
            <a:r>
              <a:rPr lang="fa-IR" smtClean="0">
                <a:cs typeface="B Nazanin" panose="00000400000000000000" pitchFamily="2" charset="-78"/>
              </a:rPr>
              <a:t>آيا </a:t>
            </a:r>
            <a:r>
              <a:rPr lang="fa-IR">
                <a:cs typeface="B Nazanin" panose="00000400000000000000" pitchFamily="2" charset="-78"/>
              </a:rPr>
              <a:t>تو بر اينها از خالقشان رحيمتري؟ وانگهي، نظام عالم بر همين </a:t>
            </a:r>
            <a:r>
              <a:rPr lang="fa-IR" smtClean="0">
                <a:cs typeface="B Nazanin" panose="00000400000000000000" pitchFamily="2" charset="-78"/>
              </a:rPr>
              <a:t>نهاده شده </a:t>
            </a:r>
            <a:r>
              <a:rPr lang="fa-IR">
                <a:cs typeface="B Nazanin" panose="00000400000000000000" pitchFamily="2" charset="-78"/>
              </a:rPr>
              <a:t>كه حيوان نبات را بخورد و انسان از حيوانات تغذيه كند. به علاوه، </a:t>
            </a:r>
            <a:r>
              <a:rPr lang="fa-IR" smtClean="0">
                <a:cs typeface="B Nazanin" panose="00000400000000000000" pitchFamily="2" charset="-78"/>
              </a:rPr>
              <a:t>ما </a:t>
            </a:r>
            <a:r>
              <a:rPr lang="fa-IR" smtClean="0">
                <a:cs typeface="B Nazanin" panose="00000400000000000000" pitchFamily="2" charset="-78"/>
              </a:rPr>
              <a:t>نمي توانيم </a:t>
            </a:r>
            <a:r>
              <a:rPr lang="fa-IR">
                <a:cs typeface="B Nazanin" panose="00000400000000000000" pitchFamily="2" charset="-78"/>
              </a:rPr>
              <a:t>از خود حلال و حرام </a:t>
            </a:r>
            <a:r>
              <a:rPr lang="fa-IR" smtClean="0">
                <a:cs typeface="B Nazanin" panose="00000400000000000000" pitchFamily="2" charset="-78"/>
              </a:rPr>
              <a:t>بتراشيم</a:t>
            </a:r>
          </a:p>
          <a:p>
            <a:pPr marL="0" indent="0" algn="just">
              <a:buNone/>
            </a:pPr>
            <a:r>
              <a:rPr lang="fa-IR" smtClean="0"/>
              <a:t/>
            </a:r>
            <a:br>
              <a:rPr lang="fa-IR" smtClean="0"/>
            </a:br>
            <a:endParaRPr lang="fa-IR"/>
          </a:p>
        </p:txBody>
      </p:sp>
      <p:sp>
        <p:nvSpPr>
          <p:cNvPr id="4" name="Flowchart: Alternate Process 3"/>
          <p:cNvSpPr/>
          <p:nvPr/>
        </p:nvSpPr>
        <p:spPr>
          <a:xfrm>
            <a:off x="838200" y="4542503"/>
            <a:ext cx="5397910" cy="107663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ما نمي توانيم از خود حلال و حرام بتراشيم</a:t>
            </a:r>
            <a:endParaRPr lang="fa-IR"/>
          </a:p>
        </p:txBody>
      </p:sp>
    </p:spTree>
    <p:extLst>
      <p:ext uri="{BB962C8B-B14F-4D97-AF65-F5344CB8AC3E}">
        <p14:creationId xmlns:p14="http://schemas.microsoft.com/office/powerpoint/2010/main" val="7460134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 ابوالعلاء جواب ميدهد مگر </a:t>
            </a:r>
            <a:r>
              <a:rPr lang="fa-IR" smtClean="0">
                <a:cs typeface="B Nazanin" panose="00000400000000000000" pitchFamily="2" charset="-78"/>
              </a:rPr>
              <a:t>نه اينكه </a:t>
            </a:r>
            <a:r>
              <a:rPr lang="fa-IR">
                <a:cs typeface="B Nazanin" panose="00000400000000000000" pitchFamily="2" charset="-78"/>
              </a:rPr>
              <a:t>علي </a:t>
            </a:r>
            <a:r>
              <a:rPr lang="fa-IR" smtClean="0">
                <a:cs typeface="B Nazanin" panose="00000400000000000000" pitchFamily="2" charset="-78"/>
              </a:rPr>
              <a:t>(ع) </a:t>
            </a:r>
            <a:r>
              <a:rPr lang="fa-IR">
                <a:cs typeface="B Nazanin" panose="00000400000000000000" pitchFamily="2" charset="-78"/>
              </a:rPr>
              <a:t>در خوراك امساك ميكرد؟ و مؤيد </a:t>
            </a:r>
            <a:r>
              <a:rPr lang="fa-IR" smtClean="0">
                <a:cs typeface="B Nazanin" panose="00000400000000000000" pitchFamily="2" charset="-78"/>
              </a:rPr>
              <a:t>مي نويسد</a:t>
            </a:r>
            <a:r>
              <a:rPr lang="fa-IR">
                <a:cs typeface="B Nazanin" panose="00000400000000000000" pitchFamily="2" charset="-78"/>
              </a:rPr>
              <a:t>: مگر نه </a:t>
            </a:r>
            <a:r>
              <a:rPr lang="fa-IR" smtClean="0">
                <a:cs typeface="B Nazanin" panose="00000400000000000000" pitchFamily="2" charset="-78"/>
              </a:rPr>
              <a:t>اينكه پيغمبر (ص) </a:t>
            </a:r>
            <a:r>
              <a:rPr lang="fa-IR">
                <a:cs typeface="B Nazanin" panose="00000400000000000000" pitchFamily="2" charset="-78"/>
              </a:rPr>
              <a:t>گوشت ميخورد؟ ابوالعلاء ً ضمنا عذر فقر ميآورد و </a:t>
            </a:r>
            <a:r>
              <a:rPr lang="fa-IR" smtClean="0">
                <a:cs typeface="B Nazanin" panose="00000400000000000000" pitchFamily="2" charset="-78"/>
              </a:rPr>
              <a:t>المؤيد بدو </a:t>
            </a:r>
            <a:r>
              <a:rPr lang="fa-IR">
                <a:cs typeface="B Nazanin" panose="00000400000000000000" pitchFamily="2" charset="-78"/>
              </a:rPr>
              <a:t>پيشنهاد كمك مالي ارائه مينمايد و ابوالعلاء نميپذيرد </a:t>
            </a:r>
            <a:r>
              <a:rPr lang="fa-IR" smtClean="0">
                <a:cs typeface="B Nazanin" panose="00000400000000000000" pitchFamily="2" charset="-78"/>
              </a:rPr>
              <a:t>(حموي </a:t>
            </a:r>
            <a:r>
              <a:rPr lang="fa-IR">
                <a:cs typeface="B Nazanin" panose="00000400000000000000" pitchFamily="2" charset="-78"/>
              </a:rPr>
              <a:t>: </a:t>
            </a:r>
            <a:r>
              <a:rPr lang="fa-IR" smtClean="0">
                <a:cs typeface="B Nazanin" panose="00000400000000000000" pitchFamily="2" charset="-78"/>
              </a:rPr>
              <a:t>ج 176/212 </a:t>
            </a:r>
            <a:r>
              <a:rPr lang="fa-IR">
                <a:cs typeface="B Nazanin" panose="00000400000000000000" pitchFamily="2" charset="-78"/>
              </a:rPr>
              <a:t>، </a:t>
            </a:r>
            <a:r>
              <a:rPr lang="fa-IR" smtClean="0">
                <a:cs typeface="B Nazanin" panose="00000400000000000000" pitchFamily="2" charset="-78"/>
              </a:rPr>
              <a:t>صص3)</a:t>
            </a:r>
            <a:endParaRPr lang="fa-IR">
              <a:cs typeface="B Nazanin" panose="00000400000000000000" pitchFamily="2" charset="-78"/>
            </a:endParaRPr>
          </a:p>
        </p:txBody>
      </p:sp>
    </p:spTree>
    <p:extLst>
      <p:ext uri="{BB962C8B-B14F-4D97-AF65-F5344CB8AC3E}">
        <p14:creationId xmlns:p14="http://schemas.microsoft.com/office/powerpoint/2010/main" val="34328577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365522" y="1825625"/>
            <a:ext cx="6988277" cy="4351338"/>
          </a:xfrm>
        </p:spPr>
        <p:txBody>
          <a:bodyPr>
            <a:normAutofit lnSpcReduction="10000"/>
          </a:bodyPr>
          <a:lstStyle/>
          <a:p>
            <a:pPr algn="just"/>
            <a:r>
              <a:rPr lang="fa-IR">
                <a:cs typeface="B Nazanin" panose="00000400000000000000" pitchFamily="2" charset="-78"/>
              </a:rPr>
              <a:t>روايت ديگري از اين داستان هست كه پس از آنكه ابوالعلاء </a:t>
            </a:r>
            <a:r>
              <a:rPr lang="fa-IR" smtClean="0">
                <a:cs typeface="B Nazanin" panose="00000400000000000000" pitchFamily="2" charset="-78"/>
              </a:rPr>
              <a:t>پيشنهاد كمك </a:t>
            </a:r>
            <a:r>
              <a:rPr lang="fa-IR">
                <a:cs typeface="B Nazanin" panose="00000400000000000000" pitchFamily="2" charset="-78"/>
              </a:rPr>
              <a:t>مالي و يا برگشت از عقايدش را </a:t>
            </a:r>
            <a:r>
              <a:rPr lang="fa-IR" smtClean="0">
                <a:cs typeface="B Nazanin" panose="00000400000000000000" pitchFamily="2" charset="-78"/>
              </a:rPr>
              <a:t>نمي پذيرد</a:t>
            </a:r>
            <a:r>
              <a:rPr lang="fa-IR">
                <a:cs typeface="B Nazanin" panose="00000400000000000000" pitchFamily="2" charset="-78"/>
              </a:rPr>
              <a:t>، او را </a:t>
            </a:r>
            <a:r>
              <a:rPr lang="fa-IR" smtClean="0">
                <a:cs typeface="B Nazanin" panose="00000400000000000000" pitchFamily="2" charset="-78"/>
              </a:rPr>
              <a:t>اجباراً به </a:t>
            </a:r>
            <a:r>
              <a:rPr lang="fa-IR">
                <a:cs typeface="B Nazanin" panose="00000400000000000000" pitchFamily="2" charset="-78"/>
              </a:rPr>
              <a:t>حلب </a:t>
            </a:r>
            <a:r>
              <a:rPr lang="fa-IR" smtClean="0">
                <a:cs typeface="B Nazanin" panose="00000400000000000000" pitchFamily="2" charset="-78"/>
              </a:rPr>
              <a:t>احضار ميكنند </a:t>
            </a:r>
            <a:r>
              <a:rPr lang="fa-IR">
                <a:cs typeface="B Nazanin" panose="00000400000000000000" pitchFamily="2" charset="-78"/>
              </a:rPr>
              <a:t>و چون ميفهمد كه يا بايد از افكارش دست بكشد و يا كشته </a:t>
            </a:r>
            <a:r>
              <a:rPr lang="fa-IR" smtClean="0">
                <a:cs typeface="B Nazanin" panose="00000400000000000000" pitchFamily="2" charset="-78"/>
              </a:rPr>
              <a:t>شود، خود </a:t>
            </a:r>
            <a:r>
              <a:rPr lang="fa-IR">
                <a:cs typeface="B Nazanin" panose="00000400000000000000" pitchFamily="2" charset="-78"/>
              </a:rPr>
              <a:t>را مسموم </a:t>
            </a:r>
            <a:r>
              <a:rPr lang="fa-IR" smtClean="0">
                <a:cs typeface="B Nazanin" panose="00000400000000000000" pitchFamily="2" charset="-78"/>
              </a:rPr>
              <a:t>مي سازد </a:t>
            </a:r>
            <a:r>
              <a:rPr lang="fa-IR">
                <a:cs typeface="B Nazanin" panose="00000400000000000000" pitchFamily="2" charset="-78"/>
              </a:rPr>
              <a:t>و </a:t>
            </a:r>
            <a:r>
              <a:rPr lang="fa-IR" smtClean="0">
                <a:cs typeface="B Nazanin" panose="00000400000000000000" pitchFamily="2" charset="-78"/>
              </a:rPr>
              <a:t>مي ميرد (حموي </a:t>
            </a:r>
            <a:r>
              <a:rPr lang="fa-IR">
                <a:cs typeface="B Nazanin" panose="00000400000000000000" pitchFamily="2" charset="-78"/>
              </a:rPr>
              <a:t>: </a:t>
            </a:r>
            <a:r>
              <a:rPr lang="fa-IR" smtClean="0">
                <a:cs typeface="B Nazanin" panose="00000400000000000000" pitchFamily="2" charset="-78"/>
              </a:rPr>
              <a:t>175/3) با </a:t>
            </a:r>
            <a:r>
              <a:rPr lang="fa-IR">
                <a:cs typeface="B Nazanin" panose="00000400000000000000" pitchFamily="2" charset="-78"/>
              </a:rPr>
              <a:t>توجه به اينكه </a:t>
            </a:r>
            <a:r>
              <a:rPr lang="fa-IR" smtClean="0">
                <a:cs typeface="B Nazanin" panose="00000400000000000000" pitchFamily="2" charset="-78"/>
              </a:rPr>
              <a:t>در سفرنامة </a:t>
            </a:r>
            <a:r>
              <a:rPr lang="fa-IR">
                <a:cs typeface="B Nazanin" panose="00000400000000000000" pitchFamily="2" charset="-78"/>
              </a:rPr>
              <a:t>ناصرخسرو، مبلّغ فاطمى، نيز از ابوالعلاء با لحني </a:t>
            </a:r>
            <a:r>
              <a:rPr lang="fa-IR" smtClean="0">
                <a:cs typeface="B Nazanin" panose="00000400000000000000" pitchFamily="2" charset="-78"/>
              </a:rPr>
              <a:t>ستايش آميز ياد شده </a:t>
            </a:r>
            <a:r>
              <a:rPr lang="fa-IR">
                <a:cs typeface="B Nazanin" panose="00000400000000000000" pitchFamily="2" charset="-78"/>
              </a:rPr>
              <a:t>است، قسمت اخير اين داستان دروغ به نظر ميرسد. همچنان كه </a:t>
            </a:r>
            <a:r>
              <a:rPr lang="fa-IR" smtClean="0">
                <a:cs typeface="B Nazanin" panose="00000400000000000000" pitchFamily="2" charset="-78"/>
              </a:rPr>
              <a:t>طه حسين </a:t>
            </a:r>
            <a:r>
              <a:rPr lang="fa-IR">
                <a:cs typeface="B Nazanin" panose="00000400000000000000" pitchFamily="2" charset="-78"/>
              </a:rPr>
              <a:t>نيز اندك ّ صحتي براي اين روايت قائل نيست و ميگويد </a:t>
            </a:r>
            <a:r>
              <a:rPr lang="fa-IR" smtClean="0">
                <a:cs typeface="B Nazanin" panose="00000400000000000000" pitchFamily="2" charset="-78"/>
              </a:rPr>
              <a:t>المؤيد نهايت </a:t>
            </a:r>
            <a:r>
              <a:rPr lang="fa-IR">
                <a:cs typeface="B Nazanin" panose="00000400000000000000" pitchFamily="2" charset="-78"/>
              </a:rPr>
              <a:t>احترام را براي ابوالعلاء قائل بوده است </a:t>
            </a:r>
            <a:r>
              <a:rPr lang="fa-IR" smtClean="0">
                <a:cs typeface="B Nazanin" panose="00000400000000000000" pitchFamily="2" charset="-78"/>
              </a:rPr>
              <a:t>(حسين</a:t>
            </a:r>
            <a:r>
              <a:rPr lang="fa-IR">
                <a:cs typeface="B Nazanin" panose="00000400000000000000" pitchFamily="2" charset="-78"/>
              </a:rPr>
              <a:t>، 1974م: . 524 </a:t>
            </a:r>
            <a:r>
              <a:rPr lang="fa-IR" smtClean="0">
                <a:cs typeface="B Nazanin" panose="00000400000000000000" pitchFamily="2" charset="-78"/>
              </a:rPr>
              <a:t>)</a:t>
            </a:r>
          </a:p>
          <a:p>
            <a:pPr marL="0" indent="0" algn="just">
              <a:buNone/>
            </a:pPr>
            <a:r>
              <a:rPr lang="fa-IR" smtClean="0"/>
              <a:t/>
            </a:r>
            <a:br>
              <a:rPr lang="fa-IR" smtClean="0"/>
            </a:br>
            <a:endParaRPr lang="fa-IR"/>
          </a:p>
        </p:txBody>
      </p:sp>
      <p:pic>
        <p:nvPicPr>
          <p:cNvPr id="4" name="Picture 3"/>
          <p:cNvPicPr>
            <a:picLocks noChangeAspect="1"/>
          </p:cNvPicPr>
          <p:nvPr/>
        </p:nvPicPr>
        <p:blipFill>
          <a:blip r:embed="rId2"/>
          <a:stretch>
            <a:fillRect/>
          </a:stretch>
        </p:blipFill>
        <p:spPr>
          <a:xfrm>
            <a:off x="838200" y="1825625"/>
            <a:ext cx="3454298" cy="3454298"/>
          </a:xfrm>
          <a:prstGeom prst="rect">
            <a:avLst/>
          </a:prstGeom>
        </p:spPr>
      </p:pic>
      <p:sp>
        <p:nvSpPr>
          <p:cNvPr id="5" name="TextBox 4"/>
          <p:cNvSpPr txBox="1"/>
          <p:nvPr/>
        </p:nvSpPr>
        <p:spPr>
          <a:xfrm>
            <a:off x="1415845" y="5589639"/>
            <a:ext cx="2138516"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ناصر خسرو</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8241994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احترامي كه المؤيد نسبت به ابوالعلاء به عمل ميآورده، به </a:t>
            </a:r>
            <a:r>
              <a:rPr lang="fa-IR" smtClean="0">
                <a:cs typeface="B Nazanin" panose="00000400000000000000" pitchFamily="2" charset="-78"/>
              </a:rPr>
              <a:t>خاطر دانش </a:t>
            </a:r>
            <a:r>
              <a:rPr lang="fa-IR">
                <a:cs typeface="B Nazanin" panose="00000400000000000000" pitchFamily="2" charset="-78"/>
              </a:rPr>
              <a:t>و ادب ابوالعلاء بوده است؛ همچنان كه رئيس شيعيان </a:t>
            </a:r>
            <a:r>
              <a:rPr lang="fa-IR" smtClean="0">
                <a:cs typeface="B Nazanin" panose="00000400000000000000" pitchFamily="2" charset="-78"/>
              </a:rPr>
              <a:t>اثناعشري، سيدمرتضي (و </a:t>
            </a:r>
            <a:r>
              <a:rPr lang="fa-IR">
                <a:cs typeface="B Nazanin" panose="00000400000000000000" pitchFamily="2" charset="-78"/>
              </a:rPr>
              <a:t>سيدرضي </a:t>
            </a:r>
            <a:r>
              <a:rPr lang="fa-IR" smtClean="0">
                <a:cs typeface="B Nazanin" panose="00000400000000000000" pitchFamily="2" charset="-78"/>
              </a:rPr>
              <a:t>نيز) </a:t>
            </a:r>
            <a:r>
              <a:rPr lang="fa-IR">
                <a:cs typeface="B Nazanin" panose="00000400000000000000" pitchFamily="2" charset="-78"/>
              </a:rPr>
              <a:t>ابوالعلاء را اكرام </a:t>
            </a:r>
            <a:r>
              <a:rPr lang="fa-IR" smtClean="0">
                <a:cs typeface="B Nazanin" panose="00000400000000000000" pitchFamily="2" charset="-78"/>
              </a:rPr>
              <a:t>نموده اند</a:t>
            </a:r>
            <a:r>
              <a:rPr lang="fa-IR">
                <a:cs typeface="B Nazanin" panose="00000400000000000000" pitchFamily="2" charset="-78"/>
              </a:rPr>
              <a:t>. البته المؤيد در </a:t>
            </a:r>
            <a:r>
              <a:rPr lang="fa-IR" smtClean="0">
                <a:cs typeface="B Nazanin" panose="00000400000000000000" pitchFamily="2" charset="-78"/>
              </a:rPr>
              <a:t>مقام يك </a:t>
            </a:r>
            <a:r>
              <a:rPr lang="fa-IR">
                <a:cs typeface="B Nazanin" panose="00000400000000000000" pitchFamily="2" charset="-78"/>
              </a:rPr>
              <a:t>مبلّغ بزرگ كه به ِ وضوح سخن و جنبة خطابي آن اهميت </a:t>
            </a:r>
            <a:r>
              <a:rPr lang="fa-IR" smtClean="0">
                <a:cs typeface="B Nazanin" panose="00000400000000000000" pitchFamily="2" charset="-78"/>
              </a:rPr>
              <a:t>ميدهد، ّ </a:t>
            </a:r>
            <a:r>
              <a:rPr lang="fa-IR">
                <a:cs typeface="B Nazanin" panose="00000400000000000000" pitchFamily="2" charset="-78"/>
              </a:rPr>
              <a:t>تقيد ابوالعلاء به صنايع لفظي را نميپسندد؛ بلكه دست مياندازد. </a:t>
            </a:r>
            <a:r>
              <a:rPr lang="fa-IR" smtClean="0">
                <a:cs typeface="B Nazanin" panose="00000400000000000000" pitchFamily="2" charset="-78"/>
              </a:rPr>
              <a:t>خود ابوالعلاء </a:t>
            </a:r>
            <a:r>
              <a:rPr lang="fa-IR">
                <a:cs typeface="B Nazanin" panose="00000400000000000000" pitchFamily="2" charset="-78"/>
              </a:rPr>
              <a:t>التزام به مشكلات لفظي و صنايع بديع را به دو جهت </a:t>
            </a:r>
            <a:r>
              <a:rPr lang="fa-IR" smtClean="0">
                <a:cs typeface="B Nazanin" panose="00000400000000000000" pitchFamily="2" charset="-78"/>
              </a:rPr>
              <a:t>مرتكب شده </a:t>
            </a:r>
            <a:r>
              <a:rPr lang="fa-IR">
                <a:cs typeface="B Nazanin" panose="00000400000000000000" pitchFamily="2" charset="-78"/>
              </a:rPr>
              <a:t>است؛ يكي نشان دادن مقدرت بياني و قدرتش در ّ ادبيت و ّ </a:t>
            </a:r>
            <a:r>
              <a:rPr lang="fa-IR" smtClean="0">
                <a:cs typeface="B Nazanin" panose="00000400000000000000" pitchFamily="2" charset="-78"/>
              </a:rPr>
              <a:t>عربيت، ديگر </a:t>
            </a:r>
            <a:r>
              <a:rPr lang="fa-IR">
                <a:cs typeface="B Nazanin" panose="00000400000000000000" pitchFamily="2" charset="-78"/>
              </a:rPr>
              <a:t>پوشاندن بعضي افكارش از نامحرم و ِ مجال تأويل</a:t>
            </a:r>
            <a:r>
              <a:rPr lang="fa-IR" smtClean="0">
                <a:cs typeface="B Nazanin" panose="00000400000000000000" pitchFamily="2" charset="-78"/>
              </a:rPr>
              <a:t> </a:t>
            </a:r>
          </a:p>
          <a:p>
            <a:pPr marL="0" indent="0" algn="just">
              <a:buNone/>
            </a:pPr>
            <a:r>
              <a:rPr lang="fa-IR" smtClean="0"/>
              <a:t/>
            </a:r>
            <a:br>
              <a:rPr lang="fa-IR" smtClean="0"/>
            </a:br>
            <a:endParaRPr lang="fa-IR"/>
          </a:p>
        </p:txBody>
      </p:sp>
    </p:spTree>
    <p:extLst>
      <p:ext uri="{BB962C8B-B14F-4D97-AF65-F5344CB8AC3E}">
        <p14:creationId xmlns:p14="http://schemas.microsoft.com/office/powerpoint/2010/main" val="2430457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583858" y="1825625"/>
            <a:ext cx="7769942" cy="4351338"/>
          </a:xfrm>
        </p:spPr>
        <p:txBody>
          <a:bodyPr>
            <a:normAutofit/>
          </a:bodyPr>
          <a:lstStyle/>
          <a:p>
            <a:pPr algn="just"/>
            <a:r>
              <a:rPr lang="fa-IR">
                <a:cs typeface="B Nazanin" panose="00000400000000000000" pitchFamily="2" charset="-78"/>
              </a:rPr>
              <a:t>احمد بن سليمان، معروف به ابوالعلاء ّ معرى </a:t>
            </a:r>
            <a:r>
              <a:rPr lang="fa-IR" smtClean="0">
                <a:cs typeface="B Nazanin" panose="00000400000000000000" pitchFamily="2" charset="-78"/>
              </a:rPr>
              <a:t>(449 </a:t>
            </a:r>
            <a:r>
              <a:rPr lang="fa-IR">
                <a:cs typeface="B Nazanin" panose="00000400000000000000" pitchFamily="2" charset="-78"/>
              </a:rPr>
              <a:t>- </a:t>
            </a:r>
            <a:r>
              <a:rPr lang="fa-IR" smtClean="0">
                <a:cs typeface="B Nazanin" panose="00000400000000000000" pitchFamily="2" charset="-78"/>
              </a:rPr>
              <a:t>363هـ.ق)، شاعر </a:t>
            </a:r>
            <a:r>
              <a:rPr lang="fa-IR">
                <a:cs typeface="B Nazanin" panose="00000400000000000000" pitchFamily="2" charset="-78"/>
              </a:rPr>
              <a:t>انديشمند عرب، در ايران ناشناخته نيست. شادروان حسين </a:t>
            </a:r>
            <a:r>
              <a:rPr lang="fa-IR" smtClean="0">
                <a:cs typeface="B Nazanin" panose="00000400000000000000" pitchFamily="2" charset="-78"/>
              </a:rPr>
              <a:t>خديوجم دو </a:t>
            </a:r>
            <a:r>
              <a:rPr lang="fa-IR">
                <a:cs typeface="B Nazanin" panose="00000400000000000000" pitchFamily="2" charset="-78"/>
              </a:rPr>
              <a:t>كتاب دربارة او ترجمه كرده و استاد عبدالمحمد آيتى ترجمة </a:t>
            </a:r>
            <a:r>
              <a:rPr lang="fa-IR" smtClean="0">
                <a:cs typeface="B Nazanin" panose="00000400000000000000" pitchFamily="2" charset="-78"/>
              </a:rPr>
              <a:t>خلاصهاى از </a:t>
            </a:r>
            <a:r>
              <a:rPr lang="fa-IR">
                <a:cs typeface="B Nazanin" panose="00000400000000000000" pitchFamily="2" charset="-78"/>
              </a:rPr>
              <a:t>رسالة الغفران ابوالعلاء را تحت عنوان آمرزش، سالها پيش به </a:t>
            </a:r>
            <a:r>
              <a:rPr lang="fa-IR" smtClean="0">
                <a:cs typeface="B Nazanin" panose="00000400000000000000" pitchFamily="2" charset="-78"/>
              </a:rPr>
              <a:t>چاپ رسانده </a:t>
            </a:r>
            <a:r>
              <a:rPr lang="fa-IR">
                <a:cs typeface="B Nazanin" panose="00000400000000000000" pitchFamily="2" charset="-78"/>
              </a:rPr>
              <a:t>است. </a:t>
            </a:r>
            <a:endParaRPr lang="fa-IR" smtClean="0">
              <a:cs typeface="B Nazanin" panose="00000400000000000000" pitchFamily="2" charset="-78"/>
            </a:endParaRPr>
          </a:p>
          <a:p>
            <a:pPr marL="0" indent="0" algn="just">
              <a:buNone/>
            </a:pPr>
            <a:r>
              <a:rPr lang="fa-IR" smtClean="0"/>
              <a:t/>
            </a:r>
            <a:br>
              <a:rPr lang="fa-IR" smtClean="0"/>
            </a:br>
            <a:endParaRPr lang="fa-IR"/>
          </a:p>
        </p:txBody>
      </p:sp>
      <p:sp>
        <p:nvSpPr>
          <p:cNvPr id="4" name="Flowchart: Alternate Process 3"/>
          <p:cNvSpPr/>
          <p:nvPr/>
        </p:nvSpPr>
        <p:spPr>
          <a:xfrm>
            <a:off x="5412658" y="4572000"/>
            <a:ext cx="3878826" cy="141584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احمد بن سليمان، معروف به ابوالعلاء ّ معرى</a:t>
            </a:r>
            <a:endParaRPr lang="fa-IR"/>
          </a:p>
        </p:txBody>
      </p:sp>
      <p:pic>
        <p:nvPicPr>
          <p:cNvPr id="5" name="Picture 4"/>
          <p:cNvPicPr>
            <a:picLocks noChangeAspect="1"/>
          </p:cNvPicPr>
          <p:nvPr/>
        </p:nvPicPr>
        <p:blipFill>
          <a:blip r:embed="rId2"/>
          <a:stretch>
            <a:fillRect/>
          </a:stretch>
        </p:blipFill>
        <p:spPr>
          <a:xfrm>
            <a:off x="838200" y="1825625"/>
            <a:ext cx="2745658" cy="2746375"/>
          </a:xfrm>
          <a:prstGeom prst="rect">
            <a:avLst/>
          </a:prstGeom>
        </p:spPr>
      </p:pic>
      <p:sp>
        <p:nvSpPr>
          <p:cNvPr id="6" name="TextBox 5"/>
          <p:cNvSpPr txBox="1"/>
          <p:nvPr/>
        </p:nvSpPr>
        <p:spPr>
          <a:xfrm>
            <a:off x="1312606" y="4896464"/>
            <a:ext cx="1687462"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ابوالعلاء معری</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385553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طه حسين، كه خود همچون ابوالعلاء اديبي نابينا و متفكري مخالف با بيشتر ُعرفيات زمانش بوده است، ميگويد: شايد اين تكلف و تصنع، نوعي بازي و وقتكشي است براي پيرمردي كور و خانهنشين و زمينگير (همان710/3)</a:t>
            </a:r>
          </a:p>
          <a:p>
            <a:pPr marL="0" indent="0" algn="just">
              <a:buNone/>
            </a:pPr>
            <a:r>
              <a:rPr lang="fa-IR" smtClean="0"/>
              <a:t/>
            </a:r>
            <a:br>
              <a:rPr lang="fa-IR" smtClean="0"/>
            </a:br>
            <a:endParaRPr lang="fa-IR"/>
          </a:p>
        </p:txBody>
      </p:sp>
      <p:sp>
        <p:nvSpPr>
          <p:cNvPr id="4" name="Flowchart: Alternate Process 3"/>
          <p:cNvSpPr/>
          <p:nvPr/>
        </p:nvSpPr>
        <p:spPr>
          <a:xfrm>
            <a:off x="1283110" y="3628103"/>
            <a:ext cx="3893574" cy="151908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اديبي نابينا و متفكري مخالف با بيشتر ُعرفيات </a:t>
            </a:r>
            <a:endParaRPr lang="fa-IR"/>
          </a:p>
        </p:txBody>
      </p:sp>
    </p:spTree>
    <p:extLst>
      <p:ext uri="{BB962C8B-B14F-4D97-AF65-F5344CB8AC3E}">
        <p14:creationId xmlns:p14="http://schemas.microsoft.com/office/powerpoint/2010/main" val="15221906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r>
              <a:rPr lang="fa-IR" smtClean="0">
                <a:cs typeface="B Nazanin" panose="00000400000000000000" pitchFamily="2" charset="-78"/>
              </a:rPr>
              <a:t>ابوالعلاء </a:t>
            </a:r>
            <a:r>
              <a:rPr lang="fa-IR">
                <a:cs typeface="B Nazanin" panose="00000400000000000000" pitchFamily="2" charset="-78"/>
              </a:rPr>
              <a:t>تلخكامانه با اشاره به كوري خود گويد:</a:t>
            </a:r>
            <a:br>
              <a:rPr lang="fa-IR">
                <a:cs typeface="B Nazanin" panose="00000400000000000000" pitchFamily="2" charset="-78"/>
              </a:rPr>
            </a:br>
            <a:r>
              <a:rPr lang="fa-IR">
                <a:cs typeface="B Nazanin" panose="00000400000000000000" pitchFamily="2" charset="-78"/>
              </a:rPr>
              <a:t>اباالعلا يابن سليمانا</a:t>
            </a:r>
            <a:br>
              <a:rPr lang="fa-IR">
                <a:cs typeface="B Nazanin" panose="00000400000000000000" pitchFamily="2" charset="-78"/>
              </a:rPr>
            </a:br>
            <a:r>
              <a:rPr lang="fa-IR" smtClean="0">
                <a:cs typeface="B Nazanin" panose="00000400000000000000" pitchFamily="2" charset="-78"/>
              </a:rPr>
              <a:t>إن </a:t>
            </a:r>
            <a:r>
              <a:rPr lang="fa-IR">
                <a:cs typeface="B Nazanin" panose="00000400000000000000" pitchFamily="2" charset="-78"/>
              </a:rPr>
              <a:t>َ العمي اولاك إحسانا</a:t>
            </a:r>
            <a:br>
              <a:rPr lang="fa-IR">
                <a:cs typeface="B Nazanin" panose="00000400000000000000" pitchFamily="2" charset="-78"/>
              </a:rPr>
            </a:br>
            <a:r>
              <a:rPr lang="fa-IR">
                <a:cs typeface="B Nazanin" panose="00000400000000000000" pitchFamily="2" charset="-78"/>
              </a:rPr>
              <a:t>لدعانيت عيناك هذا الوري</a:t>
            </a:r>
            <a:br>
              <a:rPr lang="fa-IR">
                <a:cs typeface="B Nazanin" panose="00000400000000000000" pitchFamily="2" charset="-78"/>
              </a:rPr>
            </a:br>
            <a:r>
              <a:rPr lang="fa-IR">
                <a:cs typeface="B Nazanin" panose="00000400000000000000" pitchFamily="2" charset="-78"/>
              </a:rPr>
              <a:t>لم ير إنسانك إنسانا</a:t>
            </a:r>
            <a:br>
              <a:rPr lang="fa-IR">
                <a:cs typeface="B Nazanin" panose="00000400000000000000" pitchFamily="2" charset="-78"/>
              </a:rPr>
            </a:br>
            <a:r>
              <a:rPr lang="fa-IR" smtClean="0"/>
              <a:t/>
            </a:r>
            <a:br>
              <a:rPr lang="fa-IR" smtClean="0"/>
            </a:br>
            <a:endParaRPr lang="fa-IR"/>
          </a:p>
        </p:txBody>
      </p:sp>
    </p:spTree>
    <p:extLst>
      <p:ext uri="{BB962C8B-B14F-4D97-AF65-F5344CB8AC3E}">
        <p14:creationId xmlns:p14="http://schemas.microsoft.com/office/powerpoint/2010/main" val="18153585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a:cs typeface="B Nazanin" panose="00000400000000000000" pitchFamily="2" charset="-78"/>
              </a:rPr>
              <a:t>كوري در ِ حق او احسان كرده است؛ چون اگر چشمانش باز بود، مردمك </a:t>
            </a:r>
            <a:r>
              <a:rPr lang="fa-IR">
                <a:cs typeface="B Nazanin" panose="00000400000000000000" pitchFamily="2" charset="-78"/>
              </a:rPr>
              <a:t>ديدهاش </a:t>
            </a:r>
            <a:r>
              <a:rPr lang="fa-IR" smtClean="0">
                <a:cs typeface="B Nazanin" panose="00000400000000000000" pitchFamily="2" charset="-78"/>
              </a:rPr>
              <a:t>آدمي نميديد</a:t>
            </a:r>
            <a:r>
              <a:rPr lang="fa-IR">
                <a:cs typeface="B Nazanin" panose="00000400000000000000" pitchFamily="2" charset="-78"/>
              </a:rPr>
              <a:t>؛ و نيز گويد: در عالم چيزي وجود ندارد كه ديده بر نديدنش متأسف شود:</a:t>
            </a:r>
            <a:r>
              <a:rPr lang="fa-IR">
                <a:cs typeface="B Nazanin" panose="00000400000000000000" pitchFamily="2" charset="-78"/>
              </a:rPr>
              <a:t/>
            </a:r>
            <a:br>
              <a:rPr lang="fa-IR">
                <a:cs typeface="B Nazanin" panose="00000400000000000000" pitchFamily="2" charset="-78"/>
              </a:rPr>
            </a:br>
            <a:endParaRPr lang="fa-IR" smtClean="0">
              <a:cs typeface="B Nazanin" panose="00000400000000000000" pitchFamily="2" charset="-78"/>
            </a:endParaRPr>
          </a:p>
          <a:p>
            <a:r>
              <a:rPr lang="fa-IR" smtClean="0">
                <a:cs typeface="B Nazanin" panose="00000400000000000000" pitchFamily="2" charset="-78"/>
              </a:rPr>
              <a:t>و </a:t>
            </a:r>
            <a:r>
              <a:rPr lang="fa-IR">
                <a:cs typeface="B Nazanin" panose="00000400000000000000" pitchFamily="2" charset="-78"/>
              </a:rPr>
              <a:t>االله ما في الوجود شيء</a:t>
            </a:r>
            <a:br>
              <a:rPr lang="fa-IR">
                <a:cs typeface="B Nazanin" panose="00000400000000000000" pitchFamily="2" charset="-78"/>
              </a:rPr>
            </a:br>
            <a:r>
              <a:rPr lang="fa-IR">
                <a:cs typeface="B Nazanin" panose="00000400000000000000" pitchFamily="2" charset="-78"/>
              </a:rPr>
              <a:t>تأسي علي فقده العيون</a:t>
            </a:r>
            <a:r>
              <a:rPr lang="fa-IR">
                <a:cs typeface="B Nazanin" panose="00000400000000000000" pitchFamily="2" charset="-78"/>
              </a:rPr>
              <a:t/>
            </a:r>
            <a:br>
              <a:rPr lang="fa-IR">
                <a:cs typeface="B Nazanin" panose="00000400000000000000" pitchFamily="2" charset="-78"/>
              </a:rPr>
            </a:br>
            <a:endParaRPr lang="fa-IR" smtClean="0">
              <a:cs typeface="B Nazanin" panose="00000400000000000000" pitchFamily="2" charset="-78"/>
            </a:endParaRPr>
          </a:p>
          <a:p>
            <a:r>
              <a:rPr lang="fa-IR" smtClean="0">
                <a:cs typeface="B Nazanin" panose="00000400000000000000" pitchFamily="2" charset="-78"/>
              </a:rPr>
              <a:t>به </a:t>
            </a:r>
            <a:r>
              <a:rPr lang="fa-IR">
                <a:cs typeface="B Nazanin" panose="00000400000000000000" pitchFamily="2" charset="-78"/>
              </a:rPr>
              <a:t>قول </a:t>
            </a:r>
            <a:r>
              <a:rPr lang="fa-IR">
                <a:solidFill>
                  <a:srgbClr val="FF0000"/>
                </a:solidFill>
                <a:cs typeface="B Nazanin" panose="00000400000000000000" pitchFamily="2" charset="-78"/>
              </a:rPr>
              <a:t>صائب</a:t>
            </a:r>
            <a:r>
              <a:rPr lang="fa-IR">
                <a:cs typeface="B Nazanin" panose="00000400000000000000" pitchFamily="2" charset="-78"/>
              </a:rPr>
              <a:t>:</a:t>
            </a:r>
            <a:br>
              <a:rPr lang="fa-IR">
                <a:cs typeface="B Nazanin" panose="00000400000000000000" pitchFamily="2" charset="-78"/>
              </a:rPr>
            </a:br>
            <a:r>
              <a:rPr lang="fa-IR">
                <a:cs typeface="B Nazanin" panose="00000400000000000000" pitchFamily="2" charset="-78"/>
              </a:rPr>
              <a:t>بس كه ناديدني از مردم دنيا ديدم</a:t>
            </a:r>
            <a:br>
              <a:rPr lang="fa-IR">
                <a:cs typeface="B Nazanin" panose="00000400000000000000" pitchFamily="2" charset="-78"/>
              </a:rPr>
            </a:br>
            <a:r>
              <a:rPr lang="fa-IR">
                <a:cs typeface="B Nazanin" panose="00000400000000000000" pitchFamily="2" charset="-78"/>
              </a:rPr>
              <a:t>روشنم گشت كه آسايش نابينا چيست</a:t>
            </a:r>
            <a:endParaRPr lang="fa-IR"/>
          </a:p>
        </p:txBody>
      </p:sp>
    </p:spTree>
    <p:extLst>
      <p:ext uri="{BB962C8B-B14F-4D97-AF65-F5344CB8AC3E}">
        <p14:creationId xmlns:p14="http://schemas.microsoft.com/office/powerpoint/2010/main" val="12237448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r>
              <a:rPr lang="fa-IR">
                <a:cs typeface="B Nazanin" panose="00000400000000000000" pitchFamily="2" charset="-78"/>
              </a:rPr>
              <a:t>از به همين طنز تلخ ميگويد: بهتر بود او را »ابوالنزول« ميناميدند</a:t>
            </a:r>
            <a:br>
              <a:rPr lang="fa-IR">
                <a:cs typeface="B Nazanin" panose="00000400000000000000" pitchFamily="2" charset="-78"/>
              </a:rPr>
            </a:br>
            <a:r>
              <a:rPr lang="fa-IR">
                <a:cs typeface="B Nazanin" panose="00000400000000000000" pitchFamily="2" charset="-78"/>
              </a:rPr>
              <a:t>نه ابوالعلاء:</a:t>
            </a:r>
            <a:br>
              <a:rPr lang="fa-IR">
                <a:cs typeface="B Nazanin" panose="00000400000000000000" pitchFamily="2" charset="-78"/>
              </a:rPr>
            </a:br>
            <a:r>
              <a:rPr lang="fa-IR">
                <a:cs typeface="B Nazanin" panose="00000400000000000000" pitchFamily="2" charset="-78"/>
              </a:rPr>
              <a:t>دعيت اباالعلاء و ذاك ٌ </a:t>
            </a:r>
            <a:r>
              <a:rPr lang="fa-IR" smtClean="0">
                <a:cs typeface="B Nazanin" panose="00000400000000000000" pitchFamily="2" charset="-78"/>
              </a:rPr>
              <a:t>مين </a:t>
            </a:r>
            <a:r>
              <a:rPr lang="fa-IR">
                <a:cs typeface="B Nazanin" panose="00000400000000000000" pitchFamily="2" charset="-78"/>
              </a:rPr>
              <a:t>ولكن الصحيح ابوالنزول</a:t>
            </a:r>
            <a:br>
              <a:rPr lang="fa-IR">
                <a:cs typeface="B Nazanin" panose="00000400000000000000" pitchFamily="2" charset="-78"/>
              </a:rPr>
            </a:br>
            <a:r>
              <a:rPr lang="fa-IR"/>
              <a:t/>
            </a:r>
            <a:br>
              <a:rPr lang="fa-IR"/>
            </a:br>
            <a:r>
              <a:rPr lang="fa-IR" smtClean="0"/>
              <a:t/>
            </a:r>
            <a:br>
              <a:rPr lang="fa-IR" smtClean="0"/>
            </a:br>
            <a:endParaRPr lang="fa-IR"/>
          </a:p>
        </p:txBody>
      </p:sp>
    </p:spTree>
    <p:extLst>
      <p:ext uri="{BB962C8B-B14F-4D97-AF65-F5344CB8AC3E}">
        <p14:creationId xmlns:p14="http://schemas.microsoft.com/office/powerpoint/2010/main" val="6592826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a:cs typeface="B Nazanin" panose="00000400000000000000" pitchFamily="2" charset="-78"/>
              </a:rPr>
              <a:t>از جملة چيزهايي كه ابوالعلاء بر خود تحميل كرده بود، فقر اختياري است؛ نه اينكه در اصل فقير بوده باشد؛ چون از خاندان قضات و رؤساي معره بود. ديدگاه ابوالعلاء چنين است كه همين ِ روزي محدود كه به او ميرسد نيز ِ دوبرابر حق واقعي اوست؛ لذا به دنبال كسب روزي نيست:</a:t>
            </a:r>
            <a:br>
              <a:rPr lang="fa-IR">
                <a:cs typeface="B Nazanin" panose="00000400000000000000" pitchFamily="2" charset="-78"/>
              </a:rPr>
            </a:br>
            <a:r>
              <a:rPr lang="fa-IR">
                <a:cs typeface="B Nazanin" panose="00000400000000000000" pitchFamily="2" charset="-78"/>
              </a:rPr>
              <a:t>لا أَطلَ ُبالأرزاق و المولي ُ فيض َّ علي رزقي</a:t>
            </a:r>
            <a:br>
              <a:rPr lang="fa-IR">
                <a:cs typeface="B Nazanin" panose="00000400000000000000" pitchFamily="2" charset="-78"/>
              </a:rPr>
            </a:br>
            <a:r>
              <a:rPr lang="fa-IR">
                <a:cs typeface="B Nazanin" panose="00000400000000000000" pitchFamily="2" charset="-78"/>
              </a:rPr>
              <a:t>إِن اُعط بعض ِ القوت ُ أعلم ّ أن ِ ذلك ُ ضعف حقي (حموي : 143/3)</a:t>
            </a:r>
            <a:br>
              <a:rPr lang="fa-IR">
                <a:cs typeface="B Nazanin" panose="00000400000000000000" pitchFamily="2" charset="-78"/>
              </a:rPr>
            </a:br>
            <a:endParaRPr lang="fa-IR">
              <a:cs typeface="B Nazanin" panose="00000400000000000000" pitchFamily="2" charset="-78"/>
            </a:endParaRPr>
          </a:p>
          <a:p>
            <a:r>
              <a:rPr lang="fa-IR">
                <a:cs typeface="B Nazanin" panose="00000400000000000000" pitchFamily="2" charset="-78"/>
              </a:rPr>
              <a:t>و لذا هدية مستنصر فاطمي را نپذيرفت.</a:t>
            </a:r>
            <a:endParaRPr lang="fa-IR"/>
          </a:p>
        </p:txBody>
      </p:sp>
    </p:spTree>
    <p:extLst>
      <p:ext uri="{BB962C8B-B14F-4D97-AF65-F5344CB8AC3E}">
        <p14:creationId xmlns:p14="http://schemas.microsoft.com/office/powerpoint/2010/main" val="16708800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اينك به نقل آنچه ناصرخسرو دربارة ابوالعلاء نوشته است، </a:t>
            </a:r>
            <a:r>
              <a:rPr lang="fa-IR" smtClean="0">
                <a:cs typeface="B Nazanin" panose="00000400000000000000" pitchFamily="2" charset="-78"/>
              </a:rPr>
              <a:t>مي پردازيم</a:t>
            </a:r>
            <a:r>
              <a:rPr lang="fa-IR" smtClean="0">
                <a:cs typeface="B Nazanin" panose="00000400000000000000" pitchFamily="2" charset="-78"/>
              </a:rPr>
              <a:t>: در معره مردي بود كه ابوالعلاء ّ معري </a:t>
            </a:r>
            <a:r>
              <a:rPr lang="fa-IR" smtClean="0">
                <a:cs typeface="B Nazanin" panose="00000400000000000000" pitchFamily="2" charset="-78"/>
              </a:rPr>
              <a:t>مي گفتند</a:t>
            </a:r>
            <a:r>
              <a:rPr lang="fa-IR" smtClean="0">
                <a:cs typeface="B Nazanin" panose="00000400000000000000" pitchFamily="2" charset="-78"/>
              </a:rPr>
              <a:t>. نابينا بود و رئيس شهر او بود و نعمتي بسيار داشت و بندگان و كارگران فراوان و خود همة شهر او را چون بندگان بودند و خود طريق زهد پيش گرفته بود. گليمي پوشيده و در خانه نشسته، نيم من ِ نان جوين را تبه كرده كه جز آن، هيچ نخوردي و در سراي باز نهاده است و نواب و ملازمان او كار شهر مي سازند، مگر به كليات كه رجوعي به او كنند و وي نعمت خويش از هيچكس دريغ ندارد و خود </a:t>
            </a:r>
            <a:r>
              <a:rPr lang="fa-IR" smtClean="0">
                <a:cs typeface="B Nazanin" panose="00000400000000000000" pitchFamily="2" charset="-78"/>
              </a:rPr>
              <a:t>صائم الدهر </a:t>
            </a:r>
            <a:r>
              <a:rPr lang="fa-IR" smtClean="0">
                <a:cs typeface="B Nazanin" panose="00000400000000000000" pitchFamily="2" charset="-78"/>
              </a:rPr>
              <a:t>و قائماليل باشد</a:t>
            </a:r>
            <a:endParaRPr lang="fa-IR">
              <a:cs typeface="B Nazanin" panose="00000400000000000000" pitchFamily="2" charset="-78"/>
            </a:endParaRPr>
          </a:p>
        </p:txBody>
      </p:sp>
      <p:sp>
        <p:nvSpPr>
          <p:cNvPr id="4" name="Flowchart: Alternate Process 3"/>
          <p:cNvSpPr/>
          <p:nvPr/>
        </p:nvSpPr>
        <p:spPr>
          <a:xfrm>
            <a:off x="838200" y="4557252"/>
            <a:ext cx="3465871" cy="1120877"/>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ناصرخسرو دربارة ابوالعلاء</a:t>
            </a:r>
            <a:endParaRPr lang="fa-IR"/>
          </a:p>
        </p:txBody>
      </p:sp>
    </p:spTree>
    <p:extLst>
      <p:ext uri="{BB962C8B-B14F-4D97-AF65-F5344CB8AC3E}">
        <p14:creationId xmlns:p14="http://schemas.microsoft.com/office/powerpoint/2010/main" val="900096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اين مرد در شعر و ادب به </a:t>
            </a:r>
            <a:r>
              <a:rPr lang="fa-IR" smtClean="0">
                <a:cs typeface="B Nazanin" panose="00000400000000000000" pitchFamily="2" charset="-78"/>
              </a:rPr>
              <a:t>درجه اي </a:t>
            </a:r>
            <a:r>
              <a:rPr lang="fa-IR" smtClean="0">
                <a:cs typeface="B Nazanin" panose="00000400000000000000" pitchFamily="2" charset="-78"/>
              </a:rPr>
              <a:t>است </a:t>
            </a:r>
            <a:r>
              <a:rPr lang="fa-IR">
                <a:cs typeface="B Nazanin" panose="00000400000000000000" pitchFamily="2" charset="-78"/>
              </a:rPr>
              <a:t>كه افاضل شام و مغرب و عراق ّ مقرند كه در اين عصر كسي به </a:t>
            </a:r>
            <a:r>
              <a:rPr lang="fa-IR" smtClean="0">
                <a:cs typeface="B Nazanin" panose="00000400000000000000" pitchFamily="2" charset="-78"/>
              </a:rPr>
              <a:t>پاية او </a:t>
            </a:r>
            <a:r>
              <a:rPr lang="fa-IR">
                <a:cs typeface="B Nazanin" panose="00000400000000000000" pitchFamily="2" charset="-78"/>
              </a:rPr>
              <a:t>نبوده است و نيست، و كتابي ساخته، آن را الفصول و الغايات نام نهاده </a:t>
            </a:r>
            <a:r>
              <a:rPr lang="fa-IR" smtClean="0">
                <a:cs typeface="B Nazanin" panose="00000400000000000000" pitchFamily="2" charset="-78"/>
              </a:rPr>
              <a:t>و سخنها </a:t>
            </a:r>
            <a:r>
              <a:rPr lang="fa-IR">
                <a:cs typeface="B Nazanin" panose="00000400000000000000" pitchFamily="2" charset="-78"/>
              </a:rPr>
              <a:t>آورده است مرموز، </a:t>
            </a:r>
            <a:r>
              <a:rPr lang="fa-IR" smtClean="0">
                <a:cs typeface="B Nazanin" panose="00000400000000000000" pitchFamily="2" charset="-78"/>
              </a:rPr>
              <a:t>و مَثل </a:t>
            </a:r>
            <a:r>
              <a:rPr lang="fa-IR">
                <a:cs typeface="B Nazanin" panose="00000400000000000000" pitchFamily="2" charset="-78"/>
              </a:rPr>
              <a:t>به الفاظ فصيح و عجيب كه مردم بر </a:t>
            </a:r>
            <a:r>
              <a:rPr lang="fa-IR" smtClean="0">
                <a:cs typeface="B Nazanin" panose="00000400000000000000" pitchFamily="2" charset="-78"/>
              </a:rPr>
              <a:t>آن واقف </a:t>
            </a:r>
            <a:r>
              <a:rPr lang="fa-IR" smtClean="0">
                <a:cs typeface="B Nazanin" panose="00000400000000000000" pitchFamily="2" charset="-78"/>
              </a:rPr>
              <a:t>نمي شوند</a:t>
            </a:r>
            <a:r>
              <a:rPr lang="fa-IR">
                <a:cs typeface="B Nazanin" panose="00000400000000000000" pitchFamily="2" charset="-78"/>
              </a:rPr>
              <a:t>، مگر بر بعضي اندك ... او را تهمت كردند كه تو اين </a:t>
            </a:r>
            <a:r>
              <a:rPr lang="fa-IR" smtClean="0">
                <a:cs typeface="B Nazanin" panose="00000400000000000000" pitchFamily="2" charset="-78"/>
              </a:rPr>
              <a:t>كتاب به </a:t>
            </a:r>
            <a:r>
              <a:rPr lang="fa-IR">
                <a:cs typeface="B Nazanin" panose="00000400000000000000" pitchFamily="2" charset="-78"/>
              </a:rPr>
              <a:t>معارضة قرآن </a:t>
            </a:r>
            <a:r>
              <a:rPr lang="fa-IR" smtClean="0">
                <a:cs typeface="B Nazanin" panose="00000400000000000000" pitchFamily="2" charset="-78"/>
              </a:rPr>
              <a:t>كرده اي</a:t>
            </a:r>
            <a:r>
              <a:rPr lang="fa-IR">
                <a:cs typeface="B Nazanin" panose="00000400000000000000" pitchFamily="2" charset="-78"/>
              </a:rPr>
              <a:t>، و پيوسته زيادت از دويست كس از اطراف </a:t>
            </a:r>
            <a:r>
              <a:rPr lang="fa-IR" smtClean="0">
                <a:cs typeface="B Nazanin" panose="00000400000000000000" pitchFamily="2" charset="-78"/>
              </a:rPr>
              <a:t>آمده باشند </a:t>
            </a:r>
            <a:r>
              <a:rPr lang="fa-IR">
                <a:cs typeface="B Nazanin" panose="00000400000000000000" pitchFamily="2" charset="-78"/>
              </a:rPr>
              <a:t>و ِ پيش او شعر و ادب خوانند.</a:t>
            </a:r>
            <a:r>
              <a:rPr lang="fa-IR" smtClean="0">
                <a:cs typeface="B Nazanin" panose="00000400000000000000" pitchFamily="2" charset="-78"/>
              </a:rPr>
              <a:t> </a:t>
            </a:r>
          </a:p>
          <a:p>
            <a:pPr marL="0" indent="0" algn="just">
              <a:buNone/>
            </a:pPr>
            <a:r>
              <a:rPr lang="fa-IR" smtClean="0"/>
              <a:t/>
            </a:r>
            <a:br>
              <a:rPr lang="fa-IR" smtClean="0"/>
            </a:br>
            <a:endParaRPr lang="fa-IR"/>
          </a:p>
        </p:txBody>
      </p:sp>
      <p:sp>
        <p:nvSpPr>
          <p:cNvPr id="4" name="Flowchart: Process 3"/>
          <p:cNvSpPr/>
          <p:nvPr/>
        </p:nvSpPr>
        <p:spPr>
          <a:xfrm>
            <a:off x="1150374" y="4424516"/>
            <a:ext cx="3200400" cy="1076632"/>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الفصول و الغايات</a:t>
            </a:r>
            <a:endParaRPr lang="fa-IR"/>
          </a:p>
        </p:txBody>
      </p:sp>
    </p:spTree>
    <p:extLst>
      <p:ext uri="{BB962C8B-B14F-4D97-AF65-F5344CB8AC3E}">
        <p14:creationId xmlns:p14="http://schemas.microsoft.com/office/powerpoint/2010/main" val="24882368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آنچه </a:t>
            </a:r>
            <a:r>
              <a:rPr lang="fa-IR">
                <a:cs typeface="B Nazanin" panose="00000400000000000000" pitchFamily="2" charset="-78"/>
              </a:rPr>
              <a:t>ناصرخسرو نوشته است، ماية زيادي از حقيقت دارد و البته </a:t>
            </a:r>
            <a:r>
              <a:rPr lang="fa-IR">
                <a:cs typeface="B Nazanin" panose="00000400000000000000" pitchFamily="2" charset="-78"/>
              </a:rPr>
              <a:t>با </a:t>
            </a:r>
            <a:r>
              <a:rPr lang="fa-IR" smtClean="0">
                <a:cs typeface="B Nazanin" panose="00000400000000000000" pitchFamily="2" charset="-78"/>
              </a:rPr>
              <a:t>شنيده هاي يك سياح علاقه مند </a:t>
            </a:r>
            <a:r>
              <a:rPr lang="fa-IR">
                <a:cs typeface="B Nazanin" panose="00000400000000000000" pitchFamily="2" charset="-78"/>
              </a:rPr>
              <a:t>به مطالب جالب نيز آميخته است. الفصول و الغايات قرنها ناشناخته بوده و بالاخره در قرن ما چاپ شده و مطالب آن جز موعظه و مناجات چيز ديگر نيست و قصد معارضة قرآن در آن لحاظ نشده است؛ گرچه </a:t>
            </a:r>
            <a:r>
              <a:rPr lang="fa-IR">
                <a:cs typeface="B Nazanin" panose="00000400000000000000" pitchFamily="2" charset="-78"/>
              </a:rPr>
              <a:t>از </a:t>
            </a:r>
            <a:r>
              <a:rPr lang="fa-IR" smtClean="0">
                <a:cs typeface="B Nazanin" panose="00000400000000000000" pitchFamily="2" charset="-78"/>
              </a:rPr>
              <a:t>انديشه هايِ </a:t>
            </a:r>
            <a:r>
              <a:rPr lang="fa-IR">
                <a:cs typeface="B Nazanin" panose="00000400000000000000" pitchFamily="2" charset="-78"/>
              </a:rPr>
              <a:t>فلسفي فراتر از معمول </a:t>
            </a:r>
            <a:r>
              <a:rPr lang="fa-IR">
                <a:cs typeface="B Nazanin" panose="00000400000000000000" pitchFamily="2" charset="-78"/>
              </a:rPr>
              <a:t>خالي </a:t>
            </a:r>
            <a:r>
              <a:rPr lang="fa-IR" smtClean="0">
                <a:cs typeface="B Nazanin" panose="00000400000000000000" pitchFamily="2" charset="-78"/>
              </a:rPr>
              <a:t>نمي باشد</a:t>
            </a:r>
            <a:r>
              <a:rPr lang="fa-IR">
                <a:cs typeface="B Nazanin" panose="00000400000000000000" pitchFamily="2" charset="-78"/>
              </a:rPr>
              <a:t>. طه حسين عباراتي از آن را نقل كرده است بدين مضمون </a:t>
            </a:r>
            <a:r>
              <a:rPr lang="fa-IR">
                <a:cs typeface="B Nazanin" panose="00000400000000000000" pitchFamily="2" charset="-78"/>
              </a:rPr>
              <a:t>كه </a:t>
            </a:r>
            <a:r>
              <a:rPr lang="fa-IR" smtClean="0">
                <a:cs typeface="B Nazanin" panose="00000400000000000000" pitchFamily="2" charset="-78"/>
              </a:rPr>
              <a:t>«خدا </a:t>
            </a:r>
            <a:r>
              <a:rPr lang="fa-IR">
                <a:cs typeface="B Nazanin" panose="00000400000000000000" pitchFamily="2" charset="-78"/>
              </a:rPr>
              <a:t>ميتواند پاي انسان را وسيلة ديدن و دست را وسيلة شنيدن و انگشت را جاي گريستن و گوش را ابزار چشيدن </a:t>
            </a:r>
            <a:r>
              <a:rPr lang="fa-IR">
                <a:cs typeface="B Nazanin" panose="00000400000000000000" pitchFamily="2" charset="-78"/>
              </a:rPr>
              <a:t>قرار </a:t>
            </a:r>
            <a:r>
              <a:rPr lang="fa-IR" smtClean="0">
                <a:cs typeface="B Nazanin" panose="00000400000000000000" pitchFamily="2" charset="-78"/>
              </a:rPr>
              <a:t>دهد» </a:t>
            </a:r>
            <a:r>
              <a:rPr lang="fa-IR">
                <a:cs typeface="B Nazanin" panose="00000400000000000000" pitchFamily="2" charset="-78"/>
              </a:rPr>
              <a:t>و </a:t>
            </a:r>
            <a:r>
              <a:rPr lang="fa-IR" smtClean="0">
                <a:cs typeface="B Nazanin" panose="00000400000000000000" pitchFamily="2" charset="-78"/>
              </a:rPr>
              <a:t>مي گويد</a:t>
            </a:r>
            <a:r>
              <a:rPr lang="fa-IR">
                <a:cs typeface="B Nazanin" panose="00000400000000000000" pitchFamily="2" charset="-78"/>
              </a:rPr>
              <a:t>: ظاهر </a:t>
            </a:r>
            <a:r>
              <a:rPr lang="fa-IR">
                <a:cs typeface="B Nazanin" panose="00000400000000000000" pitchFamily="2" charset="-78"/>
              </a:rPr>
              <a:t>اين </a:t>
            </a:r>
            <a:r>
              <a:rPr lang="fa-IR">
                <a:cs typeface="B Nazanin" panose="00000400000000000000" pitchFamily="2" charset="-78"/>
              </a:rPr>
              <a:t>عبارت، ِ تجليل قدرت خداست و باطن آن، بيان اين نظرية مادي است كه اعضا ِ وظايف خود را پديد ميآورند، نه اينكه غايتي در خلقت باشد (حسين، .765/3 :م1974) </a:t>
            </a:r>
            <a:endParaRPr lang="fa-IR">
              <a:cs typeface="B Nazanin" panose="00000400000000000000" pitchFamily="2" charset="-78"/>
            </a:endParaRPr>
          </a:p>
        </p:txBody>
      </p:sp>
    </p:spTree>
    <p:extLst>
      <p:ext uri="{BB962C8B-B14F-4D97-AF65-F5344CB8AC3E}">
        <p14:creationId xmlns:p14="http://schemas.microsoft.com/office/powerpoint/2010/main" val="24386718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اينكه </a:t>
            </a:r>
            <a:r>
              <a:rPr lang="fa-IR" b="1">
                <a:solidFill>
                  <a:srgbClr val="FF0000"/>
                </a:solidFill>
                <a:cs typeface="B Nazanin" panose="00000400000000000000" pitchFamily="2" charset="-78"/>
              </a:rPr>
              <a:t>ناصرخسرو نوشته است ابوالعلاء ثروتمند بوده، بيشتر مايه </a:t>
            </a:r>
            <a:r>
              <a:rPr lang="fa-IR" b="1" smtClean="0">
                <a:solidFill>
                  <a:srgbClr val="FF0000"/>
                </a:solidFill>
                <a:cs typeface="B Nazanin" panose="00000400000000000000" pitchFamily="2" charset="-78"/>
              </a:rPr>
              <a:t>از شايعات </a:t>
            </a:r>
            <a:r>
              <a:rPr lang="fa-IR" b="1">
                <a:solidFill>
                  <a:srgbClr val="FF0000"/>
                </a:solidFill>
                <a:cs typeface="B Nazanin" panose="00000400000000000000" pitchFamily="2" charset="-78"/>
              </a:rPr>
              <a:t>داشته است</a:t>
            </a:r>
            <a:r>
              <a:rPr lang="fa-IR">
                <a:cs typeface="B Nazanin" panose="00000400000000000000" pitchFamily="2" charset="-78"/>
              </a:rPr>
              <a:t>. ابوالعلاء ثروتمندزاده بوده، ولي خود ً عملا </a:t>
            </a:r>
            <a:r>
              <a:rPr lang="fa-IR" smtClean="0">
                <a:cs typeface="B Nazanin" panose="00000400000000000000" pitchFamily="2" charset="-78"/>
              </a:rPr>
              <a:t>ثروتمند نبوده </a:t>
            </a:r>
            <a:r>
              <a:rPr lang="fa-IR">
                <a:cs typeface="B Nazanin" panose="00000400000000000000" pitchFamily="2" charset="-78"/>
              </a:rPr>
              <a:t>است؛ چنان كه گويد: </a:t>
            </a:r>
            <a:r>
              <a:rPr lang="fa-IR" smtClean="0">
                <a:cs typeface="B Nazanin" panose="00000400000000000000" pitchFamily="2" charset="-78"/>
              </a:rPr>
              <a:t>«و </a:t>
            </a:r>
            <a:r>
              <a:rPr lang="fa-IR">
                <a:cs typeface="B Nazanin" panose="00000400000000000000" pitchFamily="2" charset="-78"/>
              </a:rPr>
              <a:t>اتهامي بالمال كلّف ان يطلب ما </a:t>
            </a:r>
            <a:r>
              <a:rPr lang="fa-IR" smtClean="0">
                <a:cs typeface="B Nazanin" panose="00000400000000000000" pitchFamily="2" charset="-78"/>
              </a:rPr>
              <a:t>يقتضي </a:t>
            </a:r>
            <a:r>
              <a:rPr lang="fa-IR" smtClean="0">
                <a:cs typeface="B Nazanin" panose="00000400000000000000" pitchFamily="2" charset="-78"/>
              </a:rPr>
              <a:t>التمويل» </a:t>
            </a:r>
          </a:p>
          <a:p>
            <a:pPr marL="0" indent="0" algn="just">
              <a:buNone/>
            </a:pPr>
            <a:r>
              <a:rPr lang="fa-IR" smtClean="0"/>
              <a:t/>
            </a:r>
            <a:br>
              <a:rPr lang="fa-IR" smtClean="0"/>
            </a:br>
            <a:endParaRPr lang="fa-IR"/>
          </a:p>
        </p:txBody>
      </p:sp>
    </p:spTree>
    <p:extLst>
      <p:ext uri="{BB962C8B-B14F-4D97-AF65-F5344CB8AC3E}">
        <p14:creationId xmlns:p14="http://schemas.microsoft.com/office/powerpoint/2010/main" val="37319621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232786" y="1825625"/>
            <a:ext cx="7121013" cy="4351338"/>
          </a:xfrm>
        </p:spPr>
        <p:txBody>
          <a:bodyPr/>
          <a:lstStyle/>
          <a:p>
            <a:pPr marL="0" indent="0" algn="just">
              <a:buNone/>
            </a:pPr>
            <a:r>
              <a:rPr lang="fa-IR" smtClean="0">
                <a:cs typeface="B Nazanin" panose="00000400000000000000" pitchFamily="2" charset="-78"/>
              </a:rPr>
              <a:t>به </a:t>
            </a:r>
            <a:r>
              <a:rPr lang="fa-IR">
                <a:cs typeface="B Nazanin" panose="00000400000000000000" pitchFamily="2" charset="-78"/>
              </a:rPr>
              <a:t>گفتة آدام متز، ابوالعلاء همچون تولستوي، صاحب مكتبي فكري و ادبي است كه به خردورزي و زندگي ساده دعوت ميكند (متز، :1364ج ،2ص .381) چه بسا ابوالعلاء نيز چون تولستوي اموال خود را بخشيده و فقيرانه ميزيسته است</a:t>
            </a:r>
            <a:endParaRPr lang="fa-IR"/>
          </a:p>
        </p:txBody>
      </p:sp>
      <p:pic>
        <p:nvPicPr>
          <p:cNvPr id="4" name="Picture 3"/>
          <p:cNvPicPr>
            <a:picLocks noChangeAspect="1"/>
          </p:cNvPicPr>
          <p:nvPr/>
        </p:nvPicPr>
        <p:blipFill>
          <a:blip r:embed="rId2"/>
          <a:stretch>
            <a:fillRect/>
          </a:stretch>
        </p:blipFill>
        <p:spPr>
          <a:xfrm>
            <a:off x="838200" y="1825625"/>
            <a:ext cx="3306814" cy="3129833"/>
          </a:xfrm>
          <a:prstGeom prst="rect">
            <a:avLst/>
          </a:prstGeom>
        </p:spPr>
      </p:pic>
      <p:sp>
        <p:nvSpPr>
          <p:cNvPr id="5" name="TextBox 4"/>
          <p:cNvSpPr txBox="1"/>
          <p:nvPr/>
        </p:nvSpPr>
        <p:spPr>
          <a:xfrm>
            <a:off x="1422349" y="5250426"/>
            <a:ext cx="2138516" cy="707886"/>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آدام متز، نویسنده کتاب تمدن اسلامی </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599388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مرحوم داناسرشت نيز مقالة مختصرى دربارة ابوالعلاء نوشته است. با اين حال، در ايران جز عدة معدودى كه آشنايى مستقيم با آثار اين شاعر سترگ و متفكر بزرگ دارند، بقيه سيمايي مبهم و افسانه آلود از وى در نظر می آورند. اين گفتار بحثي بی طرفانه دربارة بعضى از انديشه هاى ابوالعلاء است. به اميد آنكه نويسنده بتواند در فرصتي مناسب يادداشتهاى فراوان خود از لزوميات و الغفران ابوالعلاء را به صورت رساله اى تنظيم و تقديم جامعة كتابخوان كه سخت نيازمند و مشتاق آشنايى به آثار متنوع فرهنگ اسلامى است، بنمايد</a:t>
            </a:r>
            <a:endParaRPr lang="fa-IR">
              <a:cs typeface="B Nazanin" panose="00000400000000000000" pitchFamily="2" charset="-78"/>
            </a:endParaRPr>
          </a:p>
        </p:txBody>
      </p:sp>
      <p:sp>
        <p:nvSpPr>
          <p:cNvPr id="4" name="Flowchart: Alternate Process 3"/>
          <p:cNvSpPr/>
          <p:nvPr/>
        </p:nvSpPr>
        <p:spPr>
          <a:xfrm>
            <a:off x="838200" y="4572001"/>
            <a:ext cx="3583858" cy="128310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سيمايي مبهم و افسانه آلود</a:t>
            </a:r>
            <a:endParaRPr lang="fa-IR"/>
          </a:p>
        </p:txBody>
      </p:sp>
    </p:spTree>
    <p:extLst>
      <p:ext uri="{BB962C8B-B14F-4D97-AF65-F5344CB8AC3E}">
        <p14:creationId xmlns:p14="http://schemas.microsoft.com/office/powerpoint/2010/main" val="5001511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بعضي </a:t>
            </a:r>
            <a:r>
              <a:rPr lang="fa-IR" smtClean="0">
                <a:cs typeface="B Nazanin" panose="00000400000000000000" pitchFamily="2" charset="-78"/>
              </a:rPr>
              <a:t>پنداشته اند </a:t>
            </a:r>
            <a:r>
              <a:rPr lang="fa-IR">
                <a:cs typeface="B Nazanin" panose="00000400000000000000" pitchFamily="2" charset="-78"/>
              </a:rPr>
              <a:t>كه ابوالعلاء افكار سوسياليستي و اشتراكي داشته </a:t>
            </a:r>
            <a:r>
              <a:rPr lang="fa-IR" smtClean="0">
                <a:cs typeface="B Nazanin" panose="00000400000000000000" pitchFamily="2" charset="-78"/>
              </a:rPr>
              <a:t>و به </a:t>
            </a:r>
            <a:r>
              <a:rPr lang="fa-IR">
                <a:cs typeface="B Nazanin" panose="00000400000000000000" pitchFamily="2" charset="-78"/>
              </a:rPr>
              <a:t>اين شعر استناد كردهاند: </a:t>
            </a:r>
            <a:r>
              <a:rPr lang="fa-IR" smtClean="0">
                <a:cs typeface="B Nazanin" panose="00000400000000000000" pitchFamily="2" charset="-78"/>
              </a:rPr>
              <a:t>«لو </a:t>
            </a:r>
            <a:r>
              <a:rPr lang="fa-IR">
                <a:cs typeface="B Nazanin" panose="00000400000000000000" pitchFamily="2" charset="-78"/>
              </a:rPr>
              <a:t>كان لي أو لغيري قدر أنملة من </a:t>
            </a:r>
            <a:r>
              <a:rPr lang="fa-IR" smtClean="0">
                <a:cs typeface="B Nazanin" panose="00000400000000000000" pitchFamily="2" charset="-78"/>
              </a:rPr>
              <a:t>البسيطة خلّت </a:t>
            </a:r>
            <a:r>
              <a:rPr lang="fa-IR">
                <a:cs typeface="B Nazanin" panose="00000400000000000000" pitchFamily="2" charset="-78"/>
              </a:rPr>
              <a:t>الأمر ً </a:t>
            </a:r>
            <a:r>
              <a:rPr lang="fa-IR" smtClean="0">
                <a:cs typeface="B Nazanin" panose="00000400000000000000" pitchFamily="2" charset="-78"/>
              </a:rPr>
              <a:t>مشتركا»؛ </a:t>
            </a:r>
            <a:r>
              <a:rPr lang="fa-IR">
                <a:cs typeface="B Nazanin" panose="00000400000000000000" pitchFamily="2" charset="-78"/>
              </a:rPr>
              <a:t>يعني: </a:t>
            </a:r>
            <a:r>
              <a:rPr lang="fa-IR" smtClean="0">
                <a:cs typeface="B Nazanin" panose="00000400000000000000" pitchFamily="2" charset="-78"/>
              </a:rPr>
              <a:t>«اگر </a:t>
            </a:r>
            <a:r>
              <a:rPr lang="fa-IR">
                <a:cs typeface="B Nazanin" panose="00000400000000000000" pitchFamily="2" charset="-78"/>
              </a:rPr>
              <a:t>من يا ديگري به اندازة يك انگشت </a:t>
            </a:r>
            <a:r>
              <a:rPr lang="fa-IR" smtClean="0">
                <a:cs typeface="B Nazanin" panose="00000400000000000000" pitchFamily="2" charset="-78"/>
              </a:rPr>
              <a:t>از زمين </a:t>
            </a:r>
            <a:r>
              <a:rPr lang="fa-IR">
                <a:cs typeface="B Nazanin" panose="00000400000000000000" pitchFamily="2" charset="-78"/>
              </a:rPr>
              <a:t>را مالك باشيم، اين امر را – مالكيت را – مشترك ميانگارم</a:t>
            </a:r>
            <a:r>
              <a:rPr lang="fa-IR" smtClean="0">
                <a:cs typeface="B Nazanin" panose="00000400000000000000" pitchFamily="2" charset="-78"/>
              </a:rPr>
              <a:t>.» </a:t>
            </a:r>
            <a:r>
              <a:rPr lang="fa-IR" smtClean="0">
                <a:cs typeface="B Nazanin" panose="00000400000000000000" pitchFamily="2" charset="-78"/>
              </a:rPr>
              <a:t>و جاي </a:t>
            </a:r>
            <a:r>
              <a:rPr lang="fa-IR">
                <a:cs typeface="B Nazanin" panose="00000400000000000000" pitchFamily="2" charset="-78"/>
              </a:rPr>
              <a:t>ديگر گويد: </a:t>
            </a:r>
            <a:r>
              <a:rPr lang="fa-IR" smtClean="0">
                <a:cs typeface="B Nazanin" panose="00000400000000000000" pitchFamily="2" charset="-78"/>
              </a:rPr>
              <a:t>« </a:t>
            </a:r>
            <a:r>
              <a:rPr lang="fa-IR">
                <a:cs typeface="B Nazanin" panose="00000400000000000000" pitchFamily="2" charset="-78"/>
              </a:rPr>
              <a:t>كيف لايشرك المضيقين في النّعمة قوم عليهم </a:t>
            </a:r>
            <a:r>
              <a:rPr lang="fa-IR" smtClean="0">
                <a:cs typeface="B Nazanin" panose="00000400000000000000" pitchFamily="2" charset="-78"/>
              </a:rPr>
              <a:t>النعماء»؛ </a:t>
            </a:r>
            <a:r>
              <a:rPr lang="fa-IR" smtClean="0">
                <a:cs typeface="B Nazanin" panose="00000400000000000000" pitchFamily="2" charset="-78"/>
              </a:rPr>
              <a:t>اظهار </a:t>
            </a:r>
            <a:r>
              <a:rPr lang="fa-IR">
                <a:cs typeface="B Nazanin" panose="00000400000000000000" pitchFamily="2" charset="-78"/>
              </a:rPr>
              <a:t>تعجب مينمايد كه چگونه ّ متنعمان تنگدستان را در نعمت </a:t>
            </a:r>
            <a:r>
              <a:rPr lang="fa-IR" smtClean="0">
                <a:cs typeface="B Nazanin" panose="00000400000000000000" pitchFamily="2" charset="-78"/>
              </a:rPr>
              <a:t>شريك نميسازند</a:t>
            </a:r>
            <a:r>
              <a:rPr lang="fa-IR">
                <a:cs typeface="B Nazanin" panose="00000400000000000000" pitchFamily="2" charset="-78"/>
              </a:rPr>
              <a:t>؟</a:t>
            </a:r>
            <a:r>
              <a:rPr lang="fa-IR" smtClean="0">
                <a:cs typeface="B Nazanin" panose="00000400000000000000" pitchFamily="2" charset="-78"/>
              </a:rPr>
              <a:t> </a:t>
            </a:r>
          </a:p>
          <a:p>
            <a:pPr marL="0" indent="0" algn="just">
              <a:buNone/>
            </a:pPr>
            <a:r>
              <a:rPr lang="fa-IR" smtClean="0">
                <a:cs typeface="B Nazanin" panose="00000400000000000000" pitchFamily="2" charset="-78"/>
              </a:rPr>
              <a:t/>
            </a:r>
            <a:br>
              <a:rPr lang="fa-IR" smtClean="0">
                <a:cs typeface="B Nazanin" panose="00000400000000000000" pitchFamily="2" charset="-78"/>
              </a:rPr>
            </a:br>
            <a:endParaRPr lang="fa-IR" smtClean="0">
              <a:cs typeface="B Nazanin" panose="00000400000000000000" pitchFamily="2" charset="-78"/>
            </a:endParaRPr>
          </a:p>
          <a:p>
            <a:endParaRPr lang="fa-IR">
              <a:cs typeface="B Nazanin" panose="00000400000000000000" pitchFamily="2" charset="-78"/>
            </a:endParaRPr>
          </a:p>
        </p:txBody>
      </p:sp>
      <p:sp>
        <p:nvSpPr>
          <p:cNvPr id="4" name="Flowchart: Alternate Process 3"/>
          <p:cNvSpPr/>
          <p:nvPr/>
        </p:nvSpPr>
        <p:spPr>
          <a:xfrm>
            <a:off x="838200" y="4262284"/>
            <a:ext cx="4336025" cy="115037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بعضي پنداشته اند كه ابوالعلاء افكار سوسياليستي و اشتراكي داشته</a:t>
            </a:r>
            <a:endParaRPr lang="fa-IR"/>
          </a:p>
        </p:txBody>
      </p:sp>
    </p:spTree>
    <p:extLst>
      <p:ext uri="{BB962C8B-B14F-4D97-AF65-F5344CB8AC3E}">
        <p14:creationId xmlns:p14="http://schemas.microsoft.com/office/powerpoint/2010/main" val="16685865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آنچه مسلّم است، ابوالعلاء معتقد به عدل و احسان و ايثار بوده و </a:t>
            </a:r>
            <a:r>
              <a:rPr lang="fa-IR" smtClean="0">
                <a:cs typeface="B Nazanin" panose="00000400000000000000" pitchFamily="2" charset="-78"/>
              </a:rPr>
              <a:t>به مساوات </a:t>
            </a:r>
            <a:r>
              <a:rPr lang="fa-IR">
                <a:cs typeface="B Nazanin" panose="00000400000000000000" pitchFamily="2" charset="-78"/>
              </a:rPr>
              <a:t>حقوق تصريح كرده است</a:t>
            </a:r>
            <a:r>
              <a:rPr lang="fa-IR" smtClean="0">
                <a:cs typeface="B Nazanin" panose="00000400000000000000" pitchFamily="2" charset="-78"/>
              </a:rPr>
              <a:t>:</a:t>
            </a:r>
          </a:p>
          <a:p>
            <a:pPr algn="just"/>
            <a:r>
              <a:rPr lang="fa-IR" smtClean="0">
                <a:cs typeface="B Nazanin" panose="00000400000000000000" pitchFamily="2" charset="-78"/>
              </a:rPr>
              <a:t>لاَيَ فخَرَّنُّ </a:t>
            </a:r>
            <a:r>
              <a:rPr lang="fa-IR">
                <a:cs typeface="B Nazanin" panose="00000400000000000000" pitchFamily="2" charset="-78"/>
              </a:rPr>
              <a:t>الهاشمي علي ٍ أمرء من آل </a:t>
            </a:r>
            <a:r>
              <a:rPr lang="fa-IR" smtClean="0">
                <a:cs typeface="B Nazanin" panose="00000400000000000000" pitchFamily="2" charset="-78"/>
              </a:rPr>
              <a:t>بربر</a:t>
            </a:r>
          </a:p>
          <a:p>
            <a:pPr algn="just"/>
            <a:r>
              <a:rPr lang="fa-IR" smtClean="0">
                <a:cs typeface="B Nazanin" panose="00000400000000000000" pitchFamily="2" charset="-78"/>
              </a:rPr>
              <a:t>فاُّ </a:t>
            </a:r>
            <a:r>
              <a:rPr lang="fa-IR">
                <a:cs typeface="B Nazanin" panose="00000400000000000000" pitchFamily="2" charset="-78"/>
              </a:rPr>
              <a:t>لحق يحلف ما ًّ علي عنده ّ الا كقنبر </a:t>
            </a:r>
            <a:r>
              <a:rPr lang="fa-IR" smtClean="0">
                <a:cs typeface="B Nazanin" panose="00000400000000000000" pitchFamily="2" charset="-78"/>
              </a:rPr>
              <a:t>(حسين</a:t>
            </a:r>
            <a:r>
              <a:rPr lang="fa-IR">
                <a:cs typeface="B Nazanin" panose="00000400000000000000" pitchFamily="2" charset="-78"/>
              </a:rPr>
              <a:t>، 1974م: </a:t>
            </a:r>
            <a:r>
              <a:rPr lang="fa-IR" smtClean="0">
                <a:cs typeface="B Nazanin" panose="00000400000000000000" pitchFamily="2" charset="-78"/>
              </a:rPr>
              <a:t>630/3) </a:t>
            </a:r>
            <a:endParaRPr lang="fa-IR" smtClean="0">
              <a:cs typeface="B Nazanin" panose="00000400000000000000" pitchFamily="2" charset="-78"/>
            </a:endParaRPr>
          </a:p>
          <a:p>
            <a:pPr algn="just"/>
            <a:r>
              <a:rPr lang="fa-IR" smtClean="0">
                <a:cs typeface="B Nazanin" panose="00000400000000000000" pitchFamily="2" charset="-78"/>
              </a:rPr>
              <a:t>و </a:t>
            </a:r>
            <a:r>
              <a:rPr lang="fa-IR">
                <a:cs typeface="B Nazanin" panose="00000400000000000000" pitchFamily="2" charset="-78"/>
              </a:rPr>
              <a:t>اين همان اصل اسلامي است كه </a:t>
            </a:r>
            <a:r>
              <a:rPr lang="fa-IR" smtClean="0">
                <a:cs typeface="B Nazanin" panose="00000400000000000000" pitchFamily="2" charset="-78"/>
              </a:rPr>
              <a:t>«سيد </a:t>
            </a:r>
            <a:r>
              <a:rPr lang="fa-IR">
                <a:cs typeface="B Nazanin" panose="00000400000000000000" pitchFamily="2" charset="-78"/>
              </a:rPr>
              <a:t>قريشي و غلام </a:t>
            </a:r>
            <a:r>
              <a:rPr lang="fa-IR" smtClean="0">
                <a:cs typeface="B Nazanin" panose="00000400000000000000" pitchFamily="2" charset="-78"/>
              </a:rPr>
              <a:t>حبشي برابرند</a:t>
            </a:r>
            <a:r>
              <a:rPr lang="fa-IR" smtClean="0">
                <a:cs typeface="B Nazanin" panose="00000400000000000000" pitchFamily="2" charset="-78"/>
              </a:rPr>
              <a:t>.» </a:t>
            </a:r>
            <a:r>
              <a:rPr lang="fa-IR" smtClean="0">
                <a:cs typeface="B Nazanin" panose="00000400000000000000" pitchFamily="2" charset="-78"/>
              </a:rPr>
              <a:t>ابوالعلاء </a:t>
            </a:r>
            <a:r>
              <a:rPr lang="fa-IR">
                <a:cs typeface="B Nazanin" panose="00000400000000000000" pitchFamily="2" charset="-78"/>
              </a:rPr>
              <a:t>در عين مساواتطلب بودن، بدبين است. جهل مردم و </a:t>
            </a:r>
            <a:r>
              <a:rPr lang="fa-IR" smtClean="0">
                <a:cs typeface="B Nazanin" panose="00000400000000000000" pitchFamily="2" charset="-78"/>
              </a:rPr>
              <a:t>آلوده بودنشان </a:t>
            </a:r>
            <a:r>
              <a:rPr lang="fa-IR">
                <a:cs typeface="B Nazanin" panose="00000400000000000000" pitchFamily="2" charset="-78"/>
              </a:rPr>
              <a:t>به ستمگري و ستمكشي و نيز كوري ابوالعلاء، وي را </a:t>
            </a:r>
            <a:r>
              <a:rPr lang="fa-IR" smtClean="0">
                <a:cs typeface="B Nazanin" panose="00000400000000000000" pitchFamily="2" charset="-78"/>
              </a:rPr>
              <a:t>بدبين ساخته است. مخالفت </a:t>
            </a:r>
            <a:r>
              <a:rPr lang="fa-IR">
                <a:cs typeface="B Nazanin" panose="00000400000000000000" pitchFamily="2" charset="-78"/>
              </a:rPr>
              <a:t>ابوالعلاء با زنان، زناشويي و ايجاد نسل نيز با </a:t>
            </a:r>
            <a:r>
              <a:rPr lang="fa-IR" smtClean="0">
                <a:cs typeface="B Nazanin" panose="00000400000000000000" pitchFamily="2" charset="-78"/>
              </a:rPr>
              <a:t>مجموعة جهانبيني </a:t>
            </a:r>
            <a:r>
              <a:rPr lang="fa-IR">
                <a:cs typeface="B Nazanin" panose="00000400000000000000" pitchFamily="2" charset="-78"/>
              </a:rPr>
              <a:t>او سازگار بود. او به پرهيزكاري و روزهداري و نمازگزاري </a:t>
            </a:r>
            <a:r>
              <a:rPr lang="fa-IR" smtClean="0">
                <a:cs typeface="B Nazanin" panose="00000400000000000000" pitchFamily="2" charset="-78"/>
              </a:rPr>
              <a:t>و توحيد </a:t>
            </a:r>
            <a:r>
              <a:rPr lang="fa-IR">
                <a:cs typeface="B Nazanin" panose="00000400000000000000" pitchFamily="2" charset="-78"/>
              </a:rPr>
              <a:t>و تحميد الهى نيز دعوت ّ جدي كرده و خود عمري بدان عمل </a:t>
            </a:r>
            <a:r>
              <a:rPr lang="fa-IR" smtClean="0">
                <a:cs typeface="B Nazanin" panose="00000400000000000000" pitchFamily="2" charset="-78"/>
              </a:rPr>
              <a:t>كرده است</a:t>
            </a:r>
            <a:r>
              <a:rPr lang="fa-IR">
                <a:cs typeface="B Nazanin" panose="00000400000000000000" pitchFamily="2" charset="-78"/>
              </a:rPr>
              <a:t>. اين جهتي است كه بعضي، دانسته يا ندانسته، نميخواهند آن </a:t>
            </a:r>
            <a:r>
              <a:rPr lang="fa-IR" smtClean="0">
                <a:cs typeface="B Nazanin" panose="00000400000000000000" pitchFamily="2" charset="-78"/>
              </a:rPr>
              <a:t>را ببينند </a:t>
            </a:r>
            <a:r>
              <a:rPr lang="fa-IR">
                <a:cs typeface="B Nazanin" panose="00000400000000000000" pitchFamily="2" charset="-78"/>
              </a:rPr>
              <a:t>يا بر زبان بياورند</a:t>
            </a:r>
            <a:r>
              <a:rPr lang="fa-IR" smtClean="0">
                <a:cs typeface="B Nazanin" panose="00000400000000000000" pitchFamily="2" charset="-78"/>
              </a:rPr>
              <a:t> </a:t>
            </a:r>
          </a:p>
          <a:p>
            <a:pPr algn="just"/>
            <a:endParaRPr lang="fa-IR"/>
          </a:p>
        </p:txBody>
      </p:sp>
    </p:spTree>
    <p:extLst>
      <p:ext uri="{BB962C8B-B14F-4D97-AF65-F5344CB8AC3E}">
        <p14:creationId xmlns:p14="http://schemas.microsoft.com/office/powerpoint/2010/main" val="2483215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350774" y="1825625"/>
            <a:ext cx="7003026" cy="4351338"/>
          </a:xfrm>
        </p:spPr>
        <p:txBody>
          <a:bodyPr/>
          <a:lstStyle/>
          <a:p>
            <a:pPr algn="just"/>
            <a:r>
              <a:rPr lang="fa-IR">
                <a:cs typeface="B Nazanin" panose="00000400000000000000" pitchFamily="2" charset="-78"/>
              </a:rPr>
              <a:t>ابوالعلاء را متهم به بددينى با </a:t>
            </a:r>
            <a:r>
              <a:rPr lang="fa-IR" smtClean="0">
                <a:cs typeface="B Nazanin" panose="00000400000000000000" pitchFamily="2" charset="-78"/>
              </a:rPr>
              <a:t>بی دينى </a:t>
            </a:r>
            <a:r>
              <a:rPr lang="fa-IR">
                <a:cs typeface="B Nazanin" panose="00000400000000000000" pitchFamily="2" charset="-78"/>
              </a:rPr>
              <a:t>كردهاند. آنچه مسلّم </a:t>
            </a:r>
            <a:r>
              <a:rPr lang="fa-IR" smtClean="0">
                <a:cs typeface="B Nazanin" panose="00000400000000000000" pitchFamily="2" charset="-78"/>
              </a:rPr>
              <a:t>است، اوّ </a:t>
            </a:r>
            <a:r>
              <a:rPr lang="fa-IR">
                <a:cs typeface="B Nazanin" panose="00000400000000000000" pitchFamily="2" charset="-78"/>
              </a:rPr>
              <a:t>موحد و پارسا بوده است و عامل رقابت و حسادت و </a:t>
            </a:r>
            <a:r>
              <a:rPr lang="fa-IR" smtClean="0">
                <a:cs typeface="B Nazanin" panose="00000400000000000000" pitchFamily="2" charset="-78"/>
              </a:rPr>
              <a:t>كج فهمى </a:t>
            </a:r>
            <a:r>
              <a:rPr lang="fa-IR">
                <a:cs typeface="B Nazanin" panose="00000400000000000000" pitchFamily="2" charset="-78"/>
              </a:rPr>
              <a:t>را </a:t>
            </a:r>
            <a:r>
              <a:rPr lang="fa-IR" smtClean="0">
                <a:cs typeface="B Nazanin" panose="00000400000000000000" pitchFamily="2" charset="-78"/>
              </a:rPr>
              <a:t>در بدنام </a:t>
            </a:r>
            <a:r>
              <a:rPr lang="fa-IR">
                <a:cs typeface="B Nazanin" panose="00000400000000000000" pitchFamily="2" charset="-78"/>
              </a:rPr>
              <a:t>كردن او </a:t>
            </a:r>
            <a:r>
              <a:rPr lang="fa-IR" smtClean="0">
                <a:cs typeface="B Nazanin" panose="00000400000000000000" pitchFamily="2" charset="-78"/>
              </a:rPr>
              <a:t>نمی توان </a:t>
            </a:r>
            <a:r>
              <a:rPr lang="fa-IR">
                <a:cs typeface="B Nazanin" panose="00000400000000000000" pitchFamily="2" charset="-78"/>
              </a:rPr>
              <a:t>از نظر دور داشت. آيا تكفير او از </a:t>
            </a:r>
            <a:r>
              <a:rPr lang="fa-IR" smtClean="0">
                <a:cs typeface="B Nazanin" panose="00000400000000000000" pitchFamily="2" charset="-78"/>
              </a:rPr>
              <a:t>سوى بعضى از </a:t>
            </a:r>
            <a:r>
              <a:rPr lang="fa-IR">
                <a:cs typeface="B Nazanin" panose="00000400000000000000" pitchFamily="2" charset="-78"/>
              </a:rPr>
              <a:t>گذشتگان و معاصران از باب تعقب دينى توأم با صداقت بوده </a:t>
            </a:r>
            <a:r>
              <a:rPr lang="fa-IR" smtClean="0">
                <a:cs typeface="B Nazanin" panose="00000400000000000000" pitchFamily="2" charset="-78"/>
              </a:rPr>
              <a:t>است يا </a:t>
            </a:r>
            <a:r>
              <a:rPr lang="fa-IR">
                <a:cs typeface="B Nazanin" panose="00000400000000000000" pitchFamily="2" charset="-78"/>
              </a:rPr>
              <a:t>بهتان ِ گرى عاملانه و </a:t>
            </a:r>
            <a:r>
              <a:rPr lang="fa-IR" smtClean="0">
                <a:cs typeface="B Nazanin" panose="00000400000000000000" pitchFamily="2" charset="-78"/>
              </a:rPr>
              <a:t>غرض آلود</a:t>
            </a:r>
            <a:r>
              <a:rPr lang="fa-IR">
                <a:cs typeface="B Nazanin" panose="00000400000000000000" pitchFamily="2" charset="-78"/>
              </a:rPr>
              <a:t>؟ </a:t>
            </a:r>
            <a:endParaRPr lang="fa-IR"/>
          </a:p>
        </p:txBody>
      </p:sp>
      <p:pic>
        <p:nvPicPr>
          <p:cNvPr id="4" name="Picture 3"/>
          <p:cNvPicPr>
            <a:picLocks noChangeAspect="1"/>
          </p:cNvPicPr>
          <p:nvPr/>
        </p:nvPicPr>
        <p:blipFill>
          <a:blip r:embed="rId2"/>
          <a:stretch>
            <a:fillRect/>
          </a:stretch>
        </p:blipFill>
        <p:spPr>
          <a:xfrm>
            <a:off x="838200" y="1825624"/>
            <a:ext cx="3397420" cy="3233073"/>
          </a:xfrm>
          <a:prstGeom prst="rect">
            <a:avLst/>
          </a:prstGeom>
        </p:spPr>
      </p:pic>
      <p:sp>
        <p:nvSpPr>
          <p:cNvPr id="5" name="TextBox 4"/>
          <p:cNvSpPr txBox="1"/>
          <p:nvPr/>
        </p:nvSpPr>
        <p:spPr>
          <a:xfrm>
            <a:off x="1607761" y="5397910"/>
            <a:ext cx="1858297"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طه حسین</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3250684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عدهاى از ّ متجددان و به اصطلاح غربزدگان عربى كوشيدند از ابوالعلاء يك آتئيست اروپایی پسند و طراز نوين بسازند و عرضه دارند؛ همان كارى كه در ايران با خيام و حتى حافظ كردند. در مقابل اين گرايش جديد، كه ً عمدتا توسط طه حسين، نويسنده و محقق نامدار مصرى، رهبرى می شد، دو بازتاب رخ داد:</a:t>
            </a:r>
          </a:p>
          <a:p>
            <a:endParaRPr lang="fa-IR"/>
          </a:p>
        </p:txBody>
      </p:sp>
      <p:sp>
        <p:nvSpPr>
          <p:cNvPr id="4" name="Flowchart: Connector 3"/>
          <p:cNvSpPr/>
          <p:nvPr/>
        </p:nvSpPr>
        <p:spPr>
          <a:xfrm>
            <a:off x="838200" y="4001294"/>
            <a:ext cx="1784555" cy="1401097"/>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غربزدگان عربى</a:t>
            </a:r>
            <a:endParaRPr lang="fa-IR"/>
          </a:p>
        </p:txBody>
      </p:sp>
    </p:spTree>
    <p:extLst>
      <p:ext uri="{BB962C8B-B14F-4D97-AF65-F5344CB8AC3E}">
        <p14:creationId xmlns:p14="http://schemas.microsoft.com/office/powerpoint/2010/main" val="1969274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عدهاى قشرى</a:t>
            </a:r>
            <a:r>
              <a:rPr lang="fa-IR">
                <a:cs typeface="B Nazanin" panose="00000400000000000000" pitchFamily="2" charset="-78"/>
              </a:rPr>
              <a:t>، هرچه در توان داشتند، در دشنام و نفرين بر ابوالعلاء مايه </a:t>
            </a:r>
            <a:r>
              <a:rPr lang="fa-IR" smtClean="0">
                <a:cs typeface="B Nazanin" panose="00000400000000000000" pitchFamily="2" charset="-78"/>
              </a:rPr>
              <a:t>گذاشتند و </a:t>
            </a:r>
            <a:r>
              <a:rPr lang="fa-IR">
                <a:cs typeface="B Nazanin" panose="00000400000000000000" pitchFamily="2" charset="-78"/>
              </a:rPr>
              <a:t>بدينگونه بر طرفداران ابوالعلاء، يا به عبارت بهتر، بر طرفداران نگاه </a:t>
            </a:r>
            <a:r>
              <a:rPr lang="fa-IR" smtClean="0">
                <a:cs typeface="B Nazanin" panose="00000400000000000000" pitchFamily="2" charset="-78"/>
              </a:rPr>
              <a:t>به ابوالعلاء </a:t>
            </a:r>
            <a:r>
              <a:rPr lang="fa-IR">
                <a:cs typeface="B Nazanin" panose="00000400000000000000" pitchFamily="2" charset="-78"/>
              </a:rPr>
              <a:t>همچون يك آتئيست روشنفكر، افزودند؛ اما دستة معتدلترى </a:t>
            </a:r>
            <a:r>
              <a:rPr lang="fa-IR" smtClean="0">
                <a:cs typeface="B Nazanin" panose="00000400000000000000" pitchFamily="2" charset="-78"/>
              </a:rPr>
              <a:t>هم پيدا </a:t>
            </a:r>
            <a:r>
              <a:rPr lang="fa-IR">
                <a:cs typeface="B Nazanin" panose="00000400000000000000" pitchFamily="2" charset="-78"/>
              </a:rPr>
              <a:t>شدند كه كوشيدند از ابوالعلاء </a:t>
            </a:r>
            <a:r>
              <a:rPr lang="fa-IR" smtClean="0">
                <a:cs typeface="B Nazanin" panose="00000400000000000000" pitchFamily="2" charset="-78"/>
              </a:rPr>
              <a:t>چهره اى </a:t>
            </a:r>
            <a:r>
              <a:rPr lang="fa-IR">
                <a:cs typeface="B Nazanin" panose="00000400000000000000" pitchFamily="2" charset="-78"/>
              </a:rPr>
              <a:t>آنچنان كه هست، بپردازند </a:t>
            </a:r>
            <a:r>
              <a:rPr lang="fa-IR" smtClean="0">
                <a:cs typeface="B Nazanin" panose="00000400000000000000" pitchFamily="2" charset="-78"/>
              </a:rPr>
              <a:t>و به </a:t>
            </a:r>
            <a:r>
              <a:rPr lang="fa-IR">
                <a:cs typeface="B Nazanin" panose="00000400000000000000" pitchFamily="2" charset="-78"/>
              </a:rPr>
              <a:t>واقع نزديكتر شوند. از اين ديدگاه، ابوالعلاء هرچه باشد، شخصيتى</a:t>
            </a:r>
            <a:br>
              <a:rPr lang="fa-IR">
                <a:cs typeface="B Nazanin" panose="00000400000000000000" pitchFamily="2" charset="-78"/>
              </a:rPr>
            </a:br>
            <a:r>
              <a:rPr lang="fa-IR">
                <a:cs typeface="B Nazanin" panose="00000400000000000000" pitchFamily="2" charset="-78"/>
              </a:rPr>
              <a:t>است كه به هر حال به حوزة فرهنگ </a:t>
            </a:r>
            <a:r>
              <a:rPr lang="fa-IR" smtClean="0">
                <a:cs typeface="B Nazanin" panose="00000400000000000000" pitchFamily="2" charset="-78"/>
              </a:rPr>
              <a:t>اسلام تعلق </a:t>
            </a:r>
            <a:r>
              <a:rPr lang="fa-IR">
                <a:cs typeface="B Nazanin" panose="00000400000000000000" pitchFamily="2" charset="-78"/>
              </a:rPr>
              <a:t>دارد. </a:t>
            </a:r>
            <a:endParaRPr lang="fa-IR" smtClean="0">
              <a:cs typeface="B Nazanin" panose="00000400000000000000" pitchFamily="2" charset="-78"/>
            </a:endParaRPr>
          </a:p>
          <a:p>
            <a:pPr algn="just"/>
            <a:endParaRPr lang="fa-IR"/>
          </a:p>
        </p:txBody>
      </p:sp>
      <p:sp>
        <p:nvSpPr>
          <p:cNvPr id="4" name="Flowchart: Alternate Process 3"/>
          <p:cNvSpPr/>
          <p:nvPr/>
        </p:nvSpPr>
        <p:spPr>
          <a:xfrm>
            <a:off x="838200" y="4306529"/>
            <a:ext cx="2831690" cy="116512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دستة </a:t>
            </a:r>
            <a:r>
              <a:rPr lang="fa-IR" sz="2800" smtClean="0">
                <a:solidFill>
                  <a:prstClr val="black"/>
                </a:solidFill>
                <a:cs typeface="B Nazanin" panose="00000400000000000000" pitchFamily="2" charset="-78"/>
              </a:rPr>
              <a:t>معتدلتر</a:t>
            </a:r>
            <a:endParaRPr lang="fa-IR"/>
          </a:p>
        </p:txBody>
      </p:sp>
    </p:spTree>
    <p:extLst>
      <p:ext uri="{BB962C8B-B14F-4D97-AF65-F5344CB8AC3E}">
        <p14:creationId xmlns:p14="http://schemas.microsoft.com/office/powerpoint/2010/main" val="4063262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خود ابوالعلاء دربارة بعضى از اشعارش كه موهم معنايى بر </a:t>
            </a:r>
            <a:r>
              <a:rPr lang="fa-IR" smtClean="0">
                <a:cs typeface="B Nazanin" panose="00000400000000000000" pitchFamily="2" charset="-78"/>
              </a:rPr>
              <a:t>ضد </a:t>
            </a:r>
            <a:r>
              <a:rPr lang="fa-IR" smtClean="0">
                <a:cs typeface="B Nazanin" panose="00000400000000000000" pitchFamily="2" charset="-78"/>
              </a:rPr>
              <a:t>دين بوده است، در كتاب زجر النابح پاسخ داده است؛ ً مثلا دربارة عبارت «دياناتكم ٌ مكر من القدماء» گويد: مراد، اهل كتاب است كه پيروان خويش را </a:t>
            </a:r>
            <a:r>
              <a:rPr lang="fa-IR" smtClean="0">
                <a:cs typeface="B Nazanin" panose="00000400000000000000" pitchFamily="2" charset="-78"/>
              </a:rPr>
              <a:t>می فريفتند </a:t>
            </a:r>
            <a:r>
              <a:rPr lang="fa-IR" smtClean="0">
                <a:cs typeface="B Nazanin" panose="00000400000000000000" pitchFamily="2" charset="-78"/>
              </a:rPr>
              <a:t>(الدبّاب، 1986م: ،141) </a:t>
            </a:r>
          </a:p>
          <a:p>
            <a:pPr algn="just"/>
            <a:r>
              <a:rPr lang="fa-IR" smtClean="0">
                <a:cs typeface="B Nazanin" panose="00000400000000000000" pitchFamily="2" charset="-78"/>
              </a:rPr>
              <a:t>و دربارة اينكه گفته است: «حج بر زن واجب نيست» آورده است كه در صدر اسلام عقيده بر اين بوده و ّ نص قرآن خطاب به مردان است (همان: ،143) و اينكه گفته است: «الموت ٌ نوم ٌ طويل ماله َ أمد» گويد: مراد اين است كه نمىدانيم قيامت كى واقع خواهد شد (همان: </a:t>
            </a:r>
            <a:r>
              <a:rPr lang="fa-IR" smtClean="0"/>
              <a:t>.</a:t>
            </a:r>
            <a:endParaRPr lang="fa-IR"/>
          </a:p>
        </p:txBody>
      </p:sp>
    </p:spTree>
    <p:extLst>
      <p:ext uri="{BB962C8B-B14F-4D97-AF65-F5344CB8AC3E}">
        <p14:creationId xmlns:p14="http://schemas.microsoft.com/office/powerpoint/2010/main" val="4218984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a:cs typeface="B Nazanin" panose="00000400000000000000" pitchFamily="2" charset="-78"/>
              </a:rPr>
              <a:t>اگر زندگى پاكيزة ابوالعلاء را در نظر بگيريم و </a:t>
            </a:r>
            <a:r>
              <a:rPr lang="fa-IR" smtClean="0">
                <a:cs typeface="B Nazanin" panose="00000400000000000000" pitchFamily="2" charset="-78"/>
              </a:rPr>
              <a:t>اينكه معاصرانشً </a:t>
            </a:r>
            <a:r>
              <a:rPr lang="fa-IR">
                <a:cs typeface="B Nazanin" panose="00000400000000000000" pitchFamily="2" charset="-78"/>
              </a:rPr>
              <a:t>غالبا او را مسلمان </a:t>
            </a:r>
            <a:r>
              <a:rPr lang="fa-IR" smtClean="0">
                <a:cs typeface="B Nazanin" panose="00000400000000000000" pitchFamily="2" charset="-78"/>
              </a:rPr>
              <a:t>می شناختند</a:t>
            </a:r>
            <a:r>
              <a:rPr lang="fa-IR">
                <a:cs typeface="B Nazanin" panose="00000400000000000000" pitchFamily="2" charset="-78"/>
              </a:rPr>
              <a:t>، چنان كه بعد از مرگ بر </a:t>
            </a:r>
            <a:r>
              <a:rPr lang="fa-IR" smtClean="0">
                <a:cs typeface="B Nazanin" panose="00000400000000000000" pitchFamily="2" charset="-78"/>
              </a:rPr>
              <a:t>سر تربتش </a:t>
            </a:r>
            <a:r>
              <a:rPr lang="fa-IR">
                <a:cs typeface="B Nazanin" panose="00000400000000000000" pitchFamily="2" charset="-78"/>
              </a:rPr>
              <a:t>طى يك هفته </a:t>
            </a:r>
            <a:r>
              <a:rPr lang="fa-IR" smtClean="0">
                <a:cs typeface="B Nazanin" panose="00000400000000000000" pitchFamily="2" charset="-78"/>
              </a:rPr>
              <a:t>200 بار </a:t>
            </a:r>
            <a:r>
              <a:rPr lang="fa-IR">
                <a:cs typeface="B Nazanin" panose="00000400000000000000" pitchFamily="2" charset="-78"/>
              </a:rPr>
              <a:t>ختم قرآن كردند </a:t>
            </a:r>
            <a:r>
              <a:rPr lang="fa-IR" smtClean="0">
                <a:cs typeface="B Nazanin" panose="00000400000000000000" pitchFamily="2" charset="-78"/>
              </a:rPr>
              <a:t>(همان</a:t>
            </a:r>
            <a:r>
              <a:rPr lang="fa-IR">
                <a:cs typeface="B Nazanin" panose="00000400000000000000" pitchFamily="2" charset="-78"/>
              </a:rPr>
              <a:t>: </a:t>
            </a:r>
            <a:r>
              <a:rPr lang="fa-IR" smtClean="0">
                <a:cs typeface="B Nazanin" panose="00000400000000000000" pitchFamily="2" charset="-78"/>
              </a:rPr>
              <a:t>،169) می شود نتيجه </a:t>
            </a:r>
            <a:r>
              <a:rPr lang="fa-IR">
                <a:cs typeface="B Nazanin" panose="00000400000000000000" pitchFamily="2" charset="-78"/>
              </a:rPr>
              <a:t>گرفت كه يا </a:t>
            </a:r>
            <a:r>
              <a:rPr lang="fa-IR" smtClean="0">
                <a:cs typeface="B Nazanin" panose="00000400000000000000" pitchFamily="2" charset="-78"/>
              </a:rPr>
              <a:t>بعضى </a:t>
            </a:r>
            <a:r>
              <a:rPr lang="fa-IR">
                <a:cs typeface="B Nazanin" panose="00000400000000000000" pitchFamily="2" charset="-78"/>
              </a:rPr>
              <a:t>از اشعار ِ كفرآميز منتسب به او ً واقعا از او نيست </a:t>
            </a:r>
            <a:r>
              <a:rPr lang="fa-IR" smtClean="0">
                <a:cs typeface="B Nazanin" panose="00000400000000000000" pitchFamily="2" charset="-78"/>
              </a:rPr>
              <a:t>و يا </a:t>
            </a:r>
            <a:r>
              <a:rPr lang="fa-IR">
                <a:cs typeface="B Nazanin" panose="00000400000000000000" pitchFamily="2" charset="-78"/>
              </a:rPr>
              <a:t>اينكه ً بعضا به غلط كفرآميز تلقى شده است و برداشت منطبق با دين </a:t>
            </a:r>
            <a:r>
              <a:rPr lang="fa-IR" smtClean="0">
                <a:cs typeface="B Nazanin" panose="00000400000000000000" pitchFamily="2" charset="-78"/>
              </a:rPr>
              <a:t>يا دستِكم </a:t>
            </a:r>
            <a:r>
              <a:rPr lang="fa-IR">
                <a:cs typeface="B Nazanin" panose="00000400000000000000" pitchFamily="2" charset="-78"/>
              </a:rPr>
              <a:t>غيرمخالف با دين نيز </a:t>
            </a:r>
            <a:r>
              <a:rPr lang="fa-IR" smtClean="0">
                <a:cs typeface="B Nazanin" panose="00000400000000000000" pitchFamily="2" charset="-78"/>
              </a:rPr>
              <a:t>می توان </a:t>
            </a:r>
            <a:r>
              <a:rPr lang="fa-IR">
                <a:cs typeface="B Nazanin" panose="00000400000000000000" pitchFamily="2" charset="-78"/>
              </a:rPr>
              <a:t>از آن اشعار داشت </a:t>
            </a:r>
            <a:r>
              <a:rPr lang="fa-IR" smtClean="0">
                <a:cs typeface="B Nazanin" panose="00000400000000000000" pitchFamily="2" charset="-78"/>
              </a:rPr>
              <a:t>(همان</a:t>
            </a:r>
            <a:r>
              <a:rPr lang="fa-IR">
                <a:cs typeface="B Nazanin" panose="00000400000000000000" pitchFamily="2" charset="-78"/>
              </a:rPr>
              <a:t>: </a:t>
            </a:r>
            <a:r>
              <a:rPr lang="fa-IR" smtClean="0">
                <a:cs typeface="B Nazanin" panose="00000400000000000000" pitchFamily="2" charset="-78"/>
              </a:rPr>
              <a:t>133؛)</a:t>
            </a:r>
          </a:p>
          <a:p>
            <a:pPr marL="0" indent="0" algn="just">
              <a:buNone/>
            </a:pPr>
            <a:r>
              <a:rPr lang="fa-IR" smtClean="0"/>
              <a:t/>
            </a:r>
            <a:br>
              <a:rPr lang="fa-IR" smtClean="0"/>
            </a:br>
            <a:endParaRPr lang="fa-IR"/>
          </a:p>
        </p:txBody>
      </p:sp>
      <p:sp>
        <p:nvSpPr>
          <p:cNvPr id="4" name="Flowchart: Process 3"/>
          <p:cNvSpPr/>
          <p:nvPr/>
        </p:nvSpPr>
        <p:spPr>
          <a:xfrm>
            <a:off x="1944329" y="4439265"/>
            <a:ext cx="8303342" cy="1076632"/>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بعد از مرگ بر سر تربتش طى يك هفته 200 بار ختم قرآن كردند </a:t>
            </a:r>
            <a:endParaRPr lang="fa-IR"/>
          </a:p>
        </p:txBody>
      </p:sp>
    </p:spTree>
    <p:extLst>
      <p:ext uri="{BB962C8B-B14F-4D97-AF65-F5344CB8AC3E}">
        <p14:creationId xmlns:p14="http://schemas.microsoft.com/office/powerpoint/2010/main" val="3262833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مثلا ابوالعلاء </a:t>
            </a:r>
            <a:r>
              <a:rPr lang="fa-IR" b="1" smtClean="0">
                <a:solidFill>
                  <a:srgbClr val="FF0000"/>
                </a:solidFill>
                <a:cs typeface="B Nazanin" panose="00000400000000000000" pitchFamily="2" charset="-78"/>
              </a:rPr>
              <a:t>منكر آن بوده است </a:t>
            </a:r>
            <a:r>
              <a:rPr lang="fa-IR" smtClean="0">
                <a:cs typeface="B Nazanin" panose="00000400000000000000" pitchFamily="2" charset="-78"/>
              </a:rPr>
              <a:t>كه «</a:t>
            </a:r>
            <a:r>
              <a:rPr lang="fa-IR" smtClean="0">
                <a:solidFill>
                  <a:srgbClr val="FF0000"/>
                </a:solidFill>
                <a:cs typeface="B Nazanin" panose="00000400000000000000" pitchFamily="2" charset="-78"/>
              </a:rPr>
              <a:t>حام</a:t>
            </a:r>
            <a:r>
              <a:rPr lang="fa-IR" smtClean="0">
                <a:cs typeface="B Nazanin" panose="00000400000000000000" pitchFamily="2" charset="-78"/>
              </a:rPr>
              <a:t>»، پسر نوح، به خاطر گناهى كه كرد، سياه شد، يا اينكه «خضر» هنوز زنده است، يا اينكه پيش از ابراهيم، علايم پيرى در سر و صورت مردان ظاهر </a:t>
            </a:r>
            <a:r>
              <a:rPr lang="fa-IR" smtClean="0">
                <a:cs typeface="B Nazanin" panose="00000400000000000000" pitchFamily="2" charset="-78"/>
              </a:rPr>
              <a:t>نمی شده </a:t>
            </a:r>
            <a:r>
              <a:rPr lang="fa-IR" smtClean="0">
                <a:cs typeface="B Nazanin" panose="00000400000000000000" pitchFamily="2" charset="-78"/>
              </a:rPr>
              <a:t>است، و اينكه هنگام طلوع، خورشيد را به زور و ضرب به مشرق </a:t>
            </a:r>
            <a:r>
              <a:rPr lang="fa-IR" smtClean="0">
                <a:cs typeface="B Nazanin" panose="00000400000000000000" pitchFamily="2" charset="-78"/>
              </a:rPr>
              <a:t>می آورند </a:t>
            </a:r>
            <a:r>
              <a:rPr lang="fa-IR" smtClean="0">
                <a:cs typeface="B Nazanin" panose="00000400000000000000" pitchFamily="2" charset="-78"/>
              </a:rPr>
              <a:t>...؛ </a:t>
            </a:r>
          </a:p>
          <a:p>
            <a:endParaRPr lang="fa-IR"/>
          </a:p>
        </p:txBody>
      </p:sp>
    </p:spTree>
    <p:extLst>
      <p:ext uri="{BB962C8B-B14F-4D97-AF65-F5344CB8AC3E}">
        <p14:creationId xmlns:p14="http://schemas.microsoft.com/office/powerpoint/2010/main" val="19810464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2516</Words>
  <Application>Microsoft Office PowerPoint</Application>
  <PresentationFormat>Widescreen</PresentationFormat>
  <Paragraphs>74</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B Nazanin</vt:lpstr>
      <vt:lpstr>Calibri</vt:lpstr>
      <vt:lpstr>Calibri Light</vt:lpstr>
      <vt:lpstr>Times New Roman</vt:lpstr>
      <vt:lpstr>Office Theme</vt:lpstr>
      <vt:lpstr>عنوان مقاله: بررسی آراء و اندیشه های شاعر عرب  ابوالعلای معری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بررسی اندیشه های شاعر عرب  ابوالعلای معری</dc:title>
  <dc:creator>MaZz!i</dc:creator>
  <cp:lastModifiedBy>MaZz!i</cp:lastModifiedBy>
  <cp:revision>15</cp:revision>
  <cp:lastPrinted>2025-04-03T18:30:07Z</cp:lastPrinted>
  <dcterms:created xsi:type="dcterms:W3CDTF">2025-04-03T14:57:51Z</dcterms:created>
  <dcterms:modified xsi:type="dcterms:W3CDTF">2025-04-03T18:30:25Z</dcterms:modified>
</cp:coreProperties>
</file>