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321" r:id="rId6"/>
    <p:sldId id="260" r:id="rId7"/>
    <p:sldId id="322" r:id="rId8"/>
    <p:sldId id="261" r:id="rId9"/>
    <p:sldId id="263" r:id="rId10"/>
    <p:sldId id="262" r:id="rId11"/>
    <p:sldId id="264" r:id="rId12"/>
    <p:sldId id="323" r:id="rId13"/>
    <p:sldId id="265" r:id="rId14"/>
    <p:sldId id="266" r:id="rId15"/>
    <p:sldId id="267" r:id="rId16"/>
    <p:sldId id="324" r:id="rId17"/>
    <p:sldId id="268" r:id="rId18"/>
    <p:sldId id="269" r:id="rId19"/>
    <p:sldId id="270" r:id="rId20"/>
    <p:sldId id="271" r:id="rId21"/>
    <p:sldId id="272" r:id="rId22"/>
    <p:sldId id="273" r:id="rId23"/>
    <p:sldId id="328" r:id="rId24"/>
    <p:sldId id="274" r:id="rId25"/>
    <p:sldId id="275" r:id="rId26"/>
    <p:sldId id="329" r:id="rId27"/>
    <p:sldId id="276" r:id="rId28"/>
    <p:sldId id="277" r:id="rId29"/>
    <p:sldId id="278" r:id="rId30"/>
    <p:sldId id="279" r:id="rId31"/>
    <p:sldId id="280" r:id="rId32"/>
    <p:sldId id="281" r:id="rId33"/>
    <p:sldId id="282" r:id="rId34"/>
    <p:sldId id="283" r:id="rId35"/>
    <p:sldId id="339" r:id="rId36"/>
    <p:sldId id="284" r:id="rId37"/>
    <p:sldId id="285" r:id="rId38"/>
    <p:sldId id="340" r:id="rId39"/>
    <p:sldId id="286" r:id="rId40"/>
    <p:sldId id="289" r:id="rId41"/>
    <p:sldId id="287" r:id="rId42"/>
    <p:sldId id="288" r:id="rId43"/>
    <p:sldId id="341" r:id="rId44"/>
    <p:sldId id="290" r:id="rId45"/>
    <p:sldId id="291" r:id="rId46"/>
    <p:sldId id="327" r:id="rId47"/>
    <p:sldId id="292" r:id="rId48"/>
    <p:sldId id="293" r:id="rId49"/>
    <p:sldId id="326" r:id="rId50"/>
    <p:sldId id="294" r:id="rId51"/>
    <p:sldId id="295" r:id="rId52"/>
    <p:sldId id="296" r:id="rId53"/>
    <p:sldId id="325" r:id="rId54"/>
    <p:sldId id="297" r:id="rId55"/>
    <p:sldId id="298" r:id="rId56"/>
    <p:sldId id="306" r:id="rId57"/>
    <p:sldId id="299" r:id="rId58"/>
    <p:sldId id="300" r:id="rId59"/>
    <p:sldId id="301" r:id="rId60"/>
    <p:sldId id="302" r:id="rId61"/>
    <p:sldId id="303" r:id="rId62"/>
    <p:sldId id="304" r:id="rId63"/>
    <p:sldId id="305" r:id="rId64"/>
    <p:sldId id="307" r:id="rId65"/>
    <p:sldId id="308" r:id="rId66"/>
    <p:sldId id="309" r:id="rId67"/>
    <p:sldId id="310" r:id="rId68"/>
    <p:sldId id="311" r:id="rId69"/>
    <p:sldId id="312" r:id="rId70"/>
    <p:sldId id="313" r:id="rId71"/>
    <p:sldId id="314" r:id="rId72"/>
    <p:sldId id="315" r:id="rId73"/>
    <p:sldId id="316" r:id="rId74"/>
    <p:sldId id="317" r:id="rId75"/>
    <p:sldId id="318" r:id="rId76"/>
    <p:sldId id="319" r:id="rId77"/>
    <p:sldId id="320" r:id="rId78"/>
    <p:sldId id="330" r:id="rId79"/>
    <p:sldId id="338" r:id="rId80"/>
    <p:sldId id="331" r:id="rId81"/>
    <p:sldId id="332" r:id="rId82"/>
    <p:sldId id="333" r:id="rId83"/>
    <p:sldId id="334" r:id="rId84"/>
    <p:sldId id="336" r:id="rId85"/>
    <p:sldId id="335" r:id="rId86"/>
    <p:sldId id="337" r:id="rId87"/>
    <p:sldId id="342" r:id="rId88"/>
  </p:sldIdLst>
  <p:sldSz cx="12192000" cy="6858000"/>
  <p:notesSz cx="7099300" cy="10234613"/>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5019" autoAdjust="0"/>
    <p:restoredTop sz="94434" autoAdjust="0"/>
  </p:normalViewPr>
  <p:slideViewPr>
    <p:cSldViewPr snapToGrid="0">
      <p:cViewPr varScale="1">
        <p:scale>
          <a:sx n="68" d="100"/>
          <a:sy n="68" d="100"/>
        </p:scale>
        <p:origin x="72" y="114"/>
      </p:cViewPr>
      <p:guideLst/>
    </p:cSldViewPr>
  </p:slideViewPr>
  <p:outlineViewPr>
    <p:cViewPr>
      <p:scale>
        <a:sx n="33" d="100"/>
        <a:sy n="33" d="100"/>
      </p:scale>
      <p:origin x="0" y="-82626"/>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presProps" Target="presProp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viewProps" Target="viewProps.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tableStyles" Target="tableStyles.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a-I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4D8A7718-5D11-47ED-92B1-975910A65CFD}" type="datetimeFigureOut">
              <a:rPr lang="fa-IR" smtClean="0"/>
              <a:t>12/10/1446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899A1A5C-32B0-4B08-A701-7E6FB3E54D2F}" type="slidenum">
              <a:rPr lang="fa-IR" smtClean="0"/>
              <a:t>‹#›</a:t>
            </a:fld>
            <a:endParaRPr lang="fa-IR"/>
          </a:p>
        </p:txBody>
      </p:sp>
    </p:spTree>
    <p:extLst>
      <p:ext uri="{BB962C8B-B14F-4D97-AF65-F5344CB8AC3E}">
        <p14:creationId xmlns:p14="http://schemas.microsoft.com/office/powerpoint/2010/main" val="2526535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4D8A7718-5D11-47ED-92B1-975910A65CFD}" type="datetimeFigureOut">
              <a:rPr lang="fa-IR" smtClean="0"/>
              <a:t>12/10/1446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899A1A5C-32B0-4B08-A701-7E6FB3E54D2F}" type="slidenum">
              <a:rPr lang="fa-IR" smtClean="0"/>
              <a:t>‹#›</a:t>
            </a:fld>
            <a:endParaRPr lang="fa-IR"/>
          </a:p>
        </p:txBody>
      </p:sp>
    </p:spTree>
    <p:extLst>
      <p:ext uri="{BB962C8B-B14F-4D97-AF65-F5344CB8AC3E}">
        <p14:creationId xmlns:p14="http://schemas.microsoft.com/office/powerpoint/2010/main" val="962150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4D8A7718-5D11-47ED-92B1-975910A65CFD}" type="datetimeFigureOut">
              <a:rPr lang="fa-IR" smtClean="0"/>
              <a:t>12/10/1446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899A1A5C-32B0-4B08-A701-7E6FB3E54D2F}" type="slidenum">
              <a:rPr lang="fa-IR" smtClean="0"/>
              <a:t>‹#›</a:t>
            </a:fld>
            <a:endParaRPr lang="fa-IR"/>
          </a:p>
        </p:txBody>
      </p:sp>
    </p:spTree>
    <p:extLst>
      <p:ext uri="{BB962C8B-B14F-4D97-AF65-F5344CB8AC3E}">
        <p14:creationId xmlns:p14="http://schemas.microsoft.com/office/powerpoint/2010/main" val="10157366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4D8A7718-5D11-47ED-92B1-975910A65CFD}" type="datetimeFigureOut">
              <a:rPr lang="fa-IR" smtClean="0"/>
              <a:t>12/10/1446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899A1A5C-32B0-4B08-A701-7E6FB3E54D2F}" type="slidenum">
              <a:rPr lang="fa-IR" smtClean="0"/>
              <a:t>‹#›</a:t>
            </a:fld>
            <a:endParaRPr lang="fa-IR"/>
          </a:p>
        </p:txBody>
      </p:sp>
    </p:spTree>
    <p:extLst>
      <p:ext uri="{BB962C8B-B14F-4D97-AF65-F5344CB8AC3E}">
        <p14:creationId xmlns:p14="http://schemas.microsoft.com/office/powerpoint/2010/main" val="1445653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a-I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D8A7718-5D11-47ED-92B1-975910A65CFD}" type="datetimeFigureOut">
              <a:rPr lang="fa-IR" smtClean="0"/>
              <a:t>12/10/1446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899A1A5C-32B0-4B08-A701-7E6FB3E54D2F}" type="slidenum">
              <a:rPr lang="fa-IR" smtClean="0"/>
              <a:t>‹#›</a:t>
            </a:fld>
            <a:endParaRPr lang="fa-IR"/>
          </a:p>
        </p:txBody>
      </p:sp>
    </p:spTree>
    <p:extLst>
      <p:ext uri="{BB962C8B-B14F-4D97-AF65-F5344CB8AC3E}">
        <p14:creationId xmlns:p14="http://schemas.microsoft.com/office/powerpoint/2010/main" val="17160998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4D8A7718-5D11-47ED-92B1-975910A65CFD}" type="datetimeFigureOut">
              <a:rPr lang="fa-IR" smtClean="0"/>
              <a:t>12/10/1446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899A1A5C-32B0-4B08-A701-7E6FB3E54D2F}" type="slidenum">
              <a:rPr lang="fa-IR" smtClean="0"/>
              <a:t>‹#›</a:t>
            </a:fld>
            <a:endParaRPr lang="fa-IR"/>
          </a:p>
        </p:txBody>
      </p:sp>
    </p:spTree>
    <p:extLst>
      <p:ext uri="{BB962C8B-B14F-4D97-AF65-F5344CB8AC3E}">
        <p14:creationId xmlns:p14="http://schemas.microsoft.com/office/powerpoint/2010/main" val="51095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a-I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4D8A7718-5D11-47ED-92B1-975910A65CFD}" type="datetimeFigureOut">
              <a:rPr lang="fa-IR" smtClean="0"/>
              <a:t>12/10/1446</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899A1A5C-32B0-4B08-A701-7E6FB3E54D2F}" type="slidenum">
              <a:rPr lang="fa-IR" smtClean="0"/>
              <a:t>‹#›</a:t>
            </a:fld>
            <a:endParaRPr lang="fa-IR"/>
          </a:p>
        </p:txBody>
      </p:sp>
    </p:spTree>
    <p:extLst>
      <p:ext uri="{BB962C8B-B14F-4D97-AF65-F5344CB8AC3E}">
        <p14:creationId xmlns:p14="http://schemas.microsoft.com/office/powerpoint/2010/main" val="31718696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4D8A7718-5D11-47ED-92B1-975910A65CFD}" type="datetimeFigureOut">
              <a:rPr lang="fa-IR" smtClean="0"/>
              <a:t>12/10/1446</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899A1A5C-32B0-4B08-A701-7E6FB3E54D2F}" type="slidenum">
              <a:rPr lang="fa-IR" smtClean="0"/>
              <a:t>‹#›</a:t>
            </a:fld>
            <a:endParaRPr lang="fa-IR"/>
          </a:p>
        </p:txBody>
      </p:sp>
    </p:spTree>
    <p:extLst>
      <p:ext uri="{BB962C8B-B14F-4D97-AF65-F5344CB8AC3E}">
        <p14:creationId xmlns:p14="http://schemas.microsoft.com/office/powerpoint/2010/main" val="20480209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8A7718-5D11-47ED-92B1-975910A65CFD}" type="datetimeFigureOut">
              <a:rPr lang="fa-IR" smtClean="0"/>
              <a:t>12/10/1446</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899A1A5C-32B0-4B08-A701-7E6FB3E54D2F}" type="slidenum">
              <a:rPr lang="fa-IR" smtClean="0"/>
              <a:t>‹#›</a:t>
            </a:fld>
            <a:endParaRPr lang="fa-IR"/>
          </a:p>
        </p:txBody>
      </p:sp>
    </p:spTree>
    <p:extLst>
      <p:ext uri="{BB962C8B-B14F-4D97-AF65-F5344CB8AC3E}">
        <p14:creationId xmlns:p14="http://schemas.microsoft.com/office/powerpoint/2010/main" val="39127625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8A7718-5D11-47ED-92B1-975910A65CFD}" type="datetimeFigureOut">
              <a:rPr lang="fa-IR" smtClean="0"/>
              <a:t>12/10/1446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899A1A5C-32B0-4B08-A701-7E6FB3E54D2F}" type="slidenum">
              <a:rPr lang="fa-IR" smtClean="0"/>
              <a:t>‹#›</a:t>
            </a:fld>
            <a:endParaRPr lang="fa-IR"/>
          </a:p>
        </p:txBody>
      </p:sp>
    </p:spTree>
    <p:extLst>
      <p:ext uri="{BB962C8B-B14F-4D97-AF65-F5344CB8AC3E}">
        <p14:creationId xmlns:p14="http://schemas.microsoft.com/office/powerpoint/2010/main" val="19334987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8A7718-5D11-47ED-92B1-975910A65CFD}" type="datetimeFigureOut">
              <a:rPr lang="fa-IR" smtClean="0"/>
              <a:t>12/10/1446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899A1A5C-32B0-4B08-A701-7E6FB3E54D2F}" type="slidenum">
              <a:rPr lang="fa-IR" smtClean="0"/>
              <a:t>‹#›</a:t>
            </a:fld>
            <a:endParaRPr lang="fa-IR"/>
          </a:p>
        </p:txBody>
      </p:sp>
    </p:spTree>
    <p:extLst>
      <p:ext uri="{BB962C8B-B14F-4D97-AF65-F5344CB8AC3E}">
        <p14:creationId xmlns:p14="http://schemas.microsoft.com/office/powerpoint/2010/main" val="2434199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4D8A7718-5D11-47ED-92B1-975910A65CFD}" type="datetimeFigureOut">
              <a:rPr lang="fa-IR" smtClean="0"/>
              <a:t>12/10/1446</a:t>
            </a:fld>
            <a:endParaRPr lang="fa-I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899A1A5C-32B0-4B08-A701-7E6FB3E54D2F}" type="slidenum">
              <a:rPr lang="fa-IR" smtClean="0"/>
              <a:t>‹#›</a:t>
            </a:fld>
            <a:endParaRPr lang="fa-IR"/>
          </a:p>
        </p:txBody>
      </p:sp>
    </p:spTree>
    <p:extLst>
      <p:ext uri="{BB962C8B-B14F-4D97-AF65-F5344CB8AC3E}">
        <p14:creationId xmlns:p14="http://schemas.microsoft.com/office/powerpoint/2010/main" val="40763140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fa-IR" sz="4000" smtClean="0">
                <a:solidFill>
                  <a:srgbClr val="FF0000"/>
                </a:solidFill>
                <a:cs typeface="B Nazanin" panose="00000400000000000000" pitchFamily="2" charset="-78"/>
              </a:rPr>
              <a:t>عنوان مقاله </a:t>
            </a:r>
            <a:r>
              <a:rPr lang="fa-IR" sz="4000" smtClean="0">
                <a:cs typeface="B Nazanin" panose="00000400000000000000" pitchFamily="2" charset="-78"/>
              </a:rPr>
              <a:t>: جهان عرب در ابتدای قرن بیست و یکم</a:t>
            </a:r>
            <a:endParaRPr lang="fa-IR" sz="4000">
              <a:cs typeface="B Nazanin" panose="00000400000000000000" pitchFamily="2" charset="-78"/>
            </a:endParaRPr>
          </a:p>
        </p:txBody>
      </p:sp>
      <p:sp>
        <p:nvSpPr>
          <p:cNvPr id="3" name="Subtitle 2"/>
          <p:cNvSpPr>
            <a:spLocks noGrp="1"/>
          </p:cNvSpPr>
          <p:nvPr>
            <p:ph type="subTitle" idx="1"/>
          </p:nvPr>
        </p:nvSpPr>
        <p:spPr/>
        <p:txBody>
          <a:bodyPr/>
          <a:lstStyle/>
          <a:p>
            <a:r>
              <a:rPr lang="fa-IR" smtClean="0">
                <a:solidFill>
                  <a:srgbClr val="FF0000"/>
                </a:solidFill>
                <a:cs typeface="B Nazanin" panose="00000400000000000000" pitchFamily="2" charset="-78"/>
              </a:rPr>
              <a:t>نویسنده: </a:t>
            </a:r>
            <a:r>
              <a:rPr lang="fa-IR" smtClean="0">
                <a:cs typeface="B Nazanin" panose="00000400000000000000" pitchFamily="2" charset="-78"/>
              </a:rPr>
              <a:t>احمد یوسف احمد</a:t>
            </a:r>
          </a:p>
          <a:p>
            <a:r>
              <a:rPr lang="fa-IR" smtClean="0">
                <a:solidFill>
                  <a:srgbClr val="FF0000"/>
                </a:solidFill>
                <a:cs typeface="B Nazanin" panose="00000400000000000000" pitchFamily="2" charset="-78"/>
              </a:rPr>
              <a:t>مترجم: </a:t>
            </a:r>
            <a:r>
              <a:rPr lang="fa-IR" smtClean="0">
                <a:cs typeface="B Nazanin" panose="00000400000000000000" pitchFamily="2" charset="-78"/>
              </a:rPr>
              <a:t>سید محممود موسوی بجنوری</a:t>
            </a:r>
            <a:endParaRPr lang="fa-IR">
              <a:cs typeface="B Nazanin" panose="00000400000000000000" pitchFamily="2" charset="-78"/>
            </a:endParaRPr>
          </a:p>
        </p:txBody>
      </p:sp>
    </p:spTree>
    <p:extLst>
      <p:ext uri="{BB962C8B-B14F-4D97-AF65-F5344CB8AC3E}">
        <p14:creationId xmlns:p14="http://schemas.microsoft.com/office/powerpoint/2010/main" val="37314010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marL="0" indent="0" algn="just">
              <a:buNone/>
            </a:pPr>
            <a:r>
              <a:rPr lang="fa-IR" smtClean="0">
                <a:cs typeface="B Nazanin" panose="00000400000000000000" pitchFamily="2" charset="-78"/>
              </a:rPr>
              <a:t>2- افزون بر اختلاف میان کشورهای عربی از جهت ملاک های قومی و پیشینه تاریخی این کشورها، بادی به تفاوت های متعدد موجود دیگر همانند، نابرابری در جمعیت، ثروت و اختلاف ر نوع نظام سیاسی کشورهای عربی توجه داشت. این اختلاف ها نتایج منفی مشخص بر کارکرد نظام عربی داشته است. به ویژه تفاوت های موجود در دو دسته از کشورهای عربی پرچمعیت اما فقیر، در مقابل کشورهای کم جمعیت اما ثروتمند عاملی بوده که پدیده مهاجرت نیروی کار را از کشورهای گروه اول به کشورهای عربی گروه دوم موجب شده است. از این رو تقابل فقر و ثروت از موانع عمده تکامل عربی بوده و چالش هایی در برابر توانایی های این نظام موجب شده است. </a:t>
            </a:r>
            <a:endParaRPr lang="fa-IR">
              <a:cs typeface="B Nazanin" panose="00000400000000000000" pitchFamily="2" charset="-78"/>
            </a:endParaRPr>
          </a:p>
        </p:txBody>
      </p:sp>
      <p:sp>
        <p:nvSpPr>
          <p:cNvPr id="4" name="Flowchart: Alternate Process 3"/>
          <p:cNvSpPr/>
          <p:nvPr/>
        </p:nvSpPr>
        <p:spPr>
          <a:xfrm>
            <a:off x="1223889" y="4811151"/>
            <a:ext cx="4529797" cy="1097280"/>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ملاک های قومی و پیشینه تاریخی</a:t>
            </a:r>
            <a:endParaRPr lang="fa-IR"/>
          </a:p>
        </p:txBody>
      </p:sp>
    </p:spTree>
    <p:extLst>
      <p:ext uri="{BB962C8B-B14F-4D97-AF65-F5344CB8AC3E}">
        <p14:creationId xmlns:p14="http://schemas.microsoft.com/office/powerpoint/2010/main" val="22507819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تضاد در حکومت های سیاسی هم موجب کشمکش های شدیدی در درون نظام عربی شده که احیانا به تناقض در رویکردهای این نظام در قبال مسائل مهم  و روابط خارجی آن منجر شده است. با این همه در فرایند گسترش نظام عربی برخی جنبه های این تضاد اوج گرفت و برخی دیگر کاهش یافت و برخی نیز در وضعیت پیشین خود باقی ماند، </a:t>
            </a:r>
            <a:endParaRPr lang="fa-IR">
              <a:cs typeface="B Nazanin" panose="00000400000000000000" pitchFamily="2" charset="-78"/>
            </a:endParaRPr>
          </a:p>
        </p:txBody>
      </p:sp>
    </p:spTree>
    <p:extLst>
      <p:ext uri="{BB962C8B-B14F-4D97-AF65-F5344CB8AC3E}">
        <p14:creationId xmlns:p14="http://schemas.microsoft.com/office/powerpoint/2010/main" val="19188869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برای مثال می توان به وجود شکاف در ثروت کشورهای عربی اشاره کرد که در نیمه دوم دهه هفتاد با </a:t>
            </a:r>
            <a:r>
              <a:rPr lang="fa-IR" smtClean="0">
                <a:cs typeface="B Nazanin" panose="00000400000000000000" pitchFamily="2" charset="-78"/>
              </a:rPr>
              <a:t>افزایش عمیق </a:t>
            </a:r>
            <a:r>
              <a:rPr lang="fa-IR">
                <a:cs typeface="B Nazanin" panose="00000400000000000000" pitchFamily="2" charset="-78"/>
              </a:rPr>
              <a:t>تر شد و  سریع بهای نفت به مراتب و حتی پس از کاهش دوباره بهای نفت و یا به هدر رفتن درآمدهای نفتی کشورهای عربی در جنگ های منطقه ای و عربی که با مداخله بین المللی در ابتدای دهه 1990 در پی جنگ خلیج فارس به بهانه حمایت از امنیت منطقه، صورت گرفت از میزان این شکاف کاسته نشد. از این رو جهان عرب در آستانه قرن بیست و یکم به وضعیتی ویژه دچار است. </a:t>
            </a:r>
          </a:p>
          <a:p>
            <a:pPr algn="just"/>
            <a:endParaRPr lang="fa-IR">
              <a:cs typeface="B Nazanin" panose="00000400000000000000" pitchFamily="2" charset="-78"/>
            </a:endParaRPr>
          </a:p>
        </p:txBody>
      </p:sp>
      <p:sp>
        <p:nvSpPr>
          <p:cNvPr id="4" name="Flowchart: Alternate Process 3"/>
          <p:cNvSpPr/>
          <p:nvPr/>
        </p:nvSpPr>
        <p:spPr>
          <a:xfrm>
            <a:off x="1364566" y="4459458"/>
            <a:ext cx="3629465" cy="1069145"/>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نیمه دوم دهه هفتاد</a:t>
            </a:r>
            <a:endParaRPr lang="fa-IR"/>
          </a:p>
        </p:txBody>
      </p:sp>
    </p:spTree>
    <p:extLst>
      <p:ext uri="{BB962C8B-B14F-4D97-AF65-F5344CB8AC3E}">
        <p14:creationId xmlns:p14="http://schemas.microsoft.com/office/powerpoint/2010/main" val="36915054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در یک کشور عربی تولید ناخالص ملی طبق آمار رسمی حدود 130 میلیارد دلار و در کشور دیگر تنها یک میلیارد دلار است و یا درآمد سرانه یک کشور عربی 19 هزار دلار و در کشور عربی دیگر حدود 500 دلار است. در زمینه نابرابری در جمعیت کشورهای عربی هم تحولی ریشه ای به چشم نمی خورد. </a:t>
            </a:r>
            <a:r>
              <a:rPr lang="fa-IR" b="1">
                <a:solidFill>
                  <a:srgbClr val="FF0000"/>
                </a:solidFill>
                <a:cs typeface="B Nazanin" panose="00000400000000000000" pitchFamily="2" charset="-78"/>
              </a:rPr>
              <a:t>کشور مصر به تنهایی یک چهارم جمعیت عرب را در بر می گیرد </a:t>
            </a:r>
            <a:r>
              <a:rPr lang="fa-IR">
                <a:cs typeface="B Nazanin" panose="00000400000000000000" pitchFamily="2" charset="-78"/>
              </a:rPr>
              <a:t>و کشورهای مغرب، الجزایر و سودان حدود یک سوم جمعیت اعراب را شامل می شوند. در مرحله بعد ما شاهد کشورهای عربی با جمعیت متوسط و یا کم هستیم. نظر به همه این مسائل، مشکلات دیگری چون پیچیدگی های رابطه میان کشورهای بزرگ و کوچک، رفت و آمدهای کارگری و بعضا مشکلات امنیتی در کشورهای عربی وجود دارد که موانعی موجب شده و راه حل هایی را می طلبد.</a:t>
            </a:r>
          </a:p>
        </p:txBody>
      </p:sp>
    </p:spTree>
    <p:extLst>
      <p:ext uri="{BB962C8B-B14F-4D97-AF65-F5344CB8AC3E}">
        <p14:creationId xmlns:p14="http://schemas.microsoft.com/office/powerpoint/2010/main" val="27987435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نکته قابل توجه دیگر تضاد در شکل حکومت های عربی است که به نظر می رسد با گذشت زمان کاملا دگرگون شده است. جهان عرب با هفت کشور موجودیت یافت که در هر دو کشور عربی با یک سوم آن نظام جمهوری و در بقیه آنها نظام پادشاهی موروثی حاکم بود ولی اکنون و در آستانه قرن بیست و یکم این نسبت ها دگرگون شده است و از میان بیست و دو کشور عربی چهارده کشور یا حدود دو سوم دارای نظام جمهوری اند و هشت کشور با نظام پادشاهی اداری می شوند. علاوه بر این نماد تضاد ما شاهد سطح نازل  مشارکت سیاسی مردم در کشورهای عربی هستیم. </a:t>
            </a:r>
            <a:endParaRPr lang="fa-IR">
              <a:cs typeface="B Nazanin" panose="00000400000000000000" pitchFamily="2" charset="-78"/>
            </a:endParaRPr>
          </a:p>
        </p:txBody>
      </p:sp>
      <p:sp>
        <p:nvSpPr>
          <p:cNvPr id="4" name="Flowchart: Alternate Process 3"/>
          <p:cNvSpPr/>
          <p:nvPr/>
        </p:nvSpPr>
        <p:spPr>
          <a:xfrm>
            <a:off x="1139483" y="4529797"/>
            <a:ext cx="3474720" cy="1167618"/>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نظام پادشاهی موروثی</a:t>
            </a:r>
            <a:endParaRPr lang="fa-IR"/>
          </a:p>
        </p:txBody>
      </p:sp>
    </p:spTree>
    <p:extLst>
      <p:ext uri="{BB962C8B-B14F-4D97-AF65-F5344CB8AC3E}">
        <p14:creationId xmlns:p14="http://schemas.microsoft.com/office/powerpoint/2010/main" val="18513873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در ابتدا برخی حکومت های عربی با نظام های پادشاهی یا جمهوری روش های </a:t>
            </a:r>
            <a:r>
              <a:rPr lang="fa-IR" smtClean="0">
                <a:cs typeface="B Nazanin" panose="00000400000000000000" pitchFamily="2" charset="-78"/>
              </a:rPr>
              <a:t>لیبرالیستی  </a:t>
            </a:r>
            <a:r>
              <a:rPr lang="fa-IR">
                <a:cs typeface="B Nazanin" panose="00000400000000000000" pitchFamily="2" charset="-78"/>
              </a:rPr>
              <a:t>ناقصی را تجربه کردند، اما بعد ها همین میزان نیز رها شد. همچنین  با به قدرت رسیدن حکوت های انقلابی عربی این کشورها هم نتوانستند شیوه های درست اجرای برنامه های خود را انتخاب کنند. حکومت های پادشاهی محافظه کار هم به علل مشخص عمدتا قادر به این کار بودند. کشمکش میان این دو گروه از دولت های عربی به ادامه این وضعیت کمک کرده است</a:t>
            </a:r>
            <a:r>
              <a:rPr lang="fa-IR" smtClean="0">
                <a:cs typeface="B Nazanin" panose="00000400000000000000" pitchFamily="2" charset="-78"/>
              </a:rPr>
              <a:t>. </a:t>
            </a:r>
            <a:endParaRPr lang="fa-IR">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12751992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در پی ضربه ای که دولت های انقلابی عرب از شکست در جنگ 1967 اعراب و اسراییل متحمل شدند و همچنین در پی تحولاتی که حاکی از پیروزی قاطع و جهانی لیبرالیسم در دهه هشتاد بود دولت های عربی به درجه های متفاوت قدم هایی در جهت نظام چند حزبی برداشتند و یا طرح هایی را به اجرا گذاردند</a:t>
            </a:r>
          </a:p>
        </p:txBody>
      </p:sp>
      <p:sp>
        <p:nvSpPr>
          <p:cNvPr id="4" name="Flowchart: Alternate Process 3"/>
          <p:cNvSpPr/>
          <p:nvPr/>
        </p:nvSpPr>
        <p:spPr>
          <a:xfrm>
            <a:off x="1280160" y="4276578"/>
            <a:ext cx="3334043" cy="1223890"/>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نظام چند حزبی</a:t>
            </a:r>
            <a:endParaRPr lang="fa-IR"/>
          </a:p>
        </p:txBody>
      </p:sp>
    </p:spTree>
    <p:extLst>
      <p:ext uri="{BB962C8B-B14F-4D97-AF65-F5344CB8AC3E}">
        <p14:creationId xmlns:p14="http://schemas.microsoft.com/office/powerpoint/2010/main" val="41849296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بر این مبنا در تقریبا دو سوم کشورهای عربی به احزاب اجازه فعالیت محدود داده شد و در ده کشور از چهارده کشور عربی دارای انتخابات یا همه پرسی ریاست جمهوری و در همه این کشورها به استثنای آنها که وضعیت ویژه داشتند انتخابات مجلس برگزار شد. همچنین در سه کشور عربی با حکومت پادشاهی قوه مقننه منتخب وجود دارد و در برخی از این حکومت ها شیوه های برگرفته از معیارهای غربی تجربه می شود. دیگر دولت های عربی پادشاهی هم تا یک درجه خاص دارای نهاد مقننه اند که به تدریج گسترش می یابد و یا مجالس شورای خاص خود را دارند. </a:t>
            </a:r>
            <a:endParaRPr lang="fa-IR">
              <a:cs typeface="B Nazanin" panose="00000400000000000000" pitchFamily="2" charset="-78"/>
            </a:endParaRPr>
          </a:p>
        </p:txBody>
      </p:sp>
      <p:sp>
        <p:nvSpPr>
          <p:cNvPr id="4" name="Flowchart: Alternate Process 3"/>
          <p:cNvSpPr/>
          <p:nvPr/>
        </p:nvSpPr>
        <p:spPr>
          <a:xfrm>
            <a:off x="1491174" y="4740811"/>
            <a:ext cx="3516923" cy="787791"/>
          </a:xfrm>
          <a:prstGeom prst="flowChartAlternateProcess">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اجازه فعالیت محدود</a:t>
            </a:r>
            <a:endParaRPr lang="fa-IR"/>
          </a:p>
        </p:txBody>
      </p:sp>
    </p:spTree>
    <p:extLst>
      <p:ext uri="{BB962C8B-B14F-4D97-AF65-F5344CB8AC3E}">
        <p14:creationId xmlns:p14="http://schemas.microsoft.com/office/powerpoint/2010/main" val="8859871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بدون اینکه قصد انکار این تحولات را داشته باشیم، باید اذعان کرد که دموکراسی تاکنون در جهان عرب درونی نشده است. بخش اعظم احزاب فعال سیاسی عربی ماهیت شکل دارند و تاکنون در هیچ انتخاباتی یک رییس جمهور عرب از قدرت کار نرفته  و همچنین موانعی قانونی و آشکار در برابر مجالس این کشورها پیش بینی شده است که حق رای عدم اعتماد به دولت ها را از آنها سلب می کند. در عین </a:t>
            </a:r>
            <a:r>
              <a:rPr lang="fa-IR" smtClean="0">
                <a:cs typeface="B Nazanin" panose="00000400000000000000" pitchFamily="2" charset="-78"/>
              </a:rPr>
              <a:t>حال </a:t>
            </a:r>
            <a:r>
              <a:rPr lang="fa-IR" smtClean="0">
                <a:cs typeface="B Nazanin" panose="00000400000000000000" pitchFamily="2" charset="-78"/>
              </a:rPr>
              <a:t>موانع سیاسی دیگری پیش روی حرکت مجالس در نظر گرفته شده است</a:t>
            </a:r>
            <a:endParaRPr lang="fa-IR">
              <a:cs typeface="B Nazanin" panose="00000400000000000000" pitchFamily="2" charset="-78"/>
            </a:endParaRPr>
          </a:p>
        </p:txBody>
      </p:sp>
      <p:sp>
        <p:nvSpPr>
          <p:cNvPr id="4" name="Flowchart: Alternate Process 3"/>
          <p:cNvSpPr/>
          <p:nvPr/>
        </p:nvSpPr>
        <p:spPr>
          <a:xfrm>
            <a:off x="838200" y="4360985"/>
            <a:ext cx="2504049" cy="1026941"/>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400" b="1" smtClean="0">
                <a:solidFill>
                  <a:schemeClr val="tx1"/>
                </a:solidFill>
                <a:cs typeface="B Nazanin" panose="00000400000000000000" pitchFamily="2" charset="-78"/>
              </a:rPr>
              <a:t>درونی شدن</a:t>
            </a:r>
            <a:endParaRPr lang="fa-IR" sz="2400" b="1">
              <a:solidFill>
                <a:schemeClr val="tx1"/>
              </a:solidFill>
              <a:cs typeface="B Nazanin" panose="00000400000000000000" pitchFamily="2" charset="-78"/>
            </a:endParaRPr>
          </a:p>
        </p:txBody>
      </p:sp>
    </p:spTree>
    <p:extLst>
      <p:ext uri="{BB962C8B-B14F-4D97-AF65-F5344CB8AC3E}">
        <p14:creationId xmlns:p14="http://schemas.microsoft.com/office/powerpoint/2010/main" val="6433476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و ما شاهد انتقادهای بسیاری به روند انتخابات اغلب کشورهای عربی و ادامه نفوذ عوامل نظامی و امنیتی در تعدادی از این </a:t>
            </a:r>
            <a:r>
              <a:rPr lang="fa-IR" smtClean="0">
                <a:cs typeface="B Nazanin" panose="00000400000000000000" pitchFamily="2" charset="-78"/>
              </a:rPr>
              <a:t>حکومت </a:t>
            </a:r>
            <a:r>
              <a:rPr lang="fa-IR">
                <a:cs typeface="B Nazanin" panose="00000400000000000000" pitchFamily="2" charset="-78"/>
              </a:rPr>
              <a:t>ها و رخداد های پیچیده برای تقویت </a:t>
            </a:r>
            <a:r>
              <a:rPr lang="fa-IR" smtClean="0">
                <a:cs typeface="B Nazanin" panose="00000400000000000000" pitchFamily="2" charset="-78"/>
              </a:rPr>
              <a:t>نقش </a:t>
            </a:r>
            <a:r>
              <a:rPr lang="fa-IR">
                <a:cs typeface="B Nazanin" panose="00000400000000000000" pitchFamily="2" charset="-78"/>
              </a:rPr>
              <a:t>خانواده های حاکم وسایلی از این قبیل هستیم و در مقابل به علت حضور مخالفین که به شکل بی سابقه ای در مبارزات سیاسی از خشونت استفاده می کنند درگیری های خونین را در برخی کشورهای عربی شاهدیم. از این رو وضعیت سیاسی کشورهای عربی در ابتدای قرن بیست و یکم حاکی از نقص در تجربه دموکراتیک به گونه ای نگران کننده است. </a:t>
            </a:r>
          </a:p>
        </p:txBody>
      </p:sp>
      <p:sp>
        <p:nvSpPr>
          <p:cNvPr id="4" name="Flowchart: Alternate Process 3"/>
          <p:cNvSpPr/>
          <p:nvPr/>
        </p:nvSpPr>
        <p:spPr>
          <a:xfrm>
            <a:off x="838200" y="4403188"/>
            <a:ext cx="3981157" cy="1139483"/>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تقویت نقش خانواده های حاکم</a:t>
            </a:r>
            <a:endParaRPr lang="fa-IR"/>
          </a:p>
        </p:txBody>
      </p:sp>
    </p:spTree>
    <p:extLst>
      <p:ext uri="{BB962C8B-B14F-4D97-AF65-F5344CB8AC3E}">
        <p14:creationId xmlns:p14="http://schemas.microsoft.com/office/powerpoint/2010/main" val="21594883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b="1" smtClean="0">
                <a:solidFill>
                  <a:srgbClr val="FF0000"/>
                </a:solidFill>
                <a:cs typeface="B Nazanin" panose="00000400000000000000" pitchFamily="2" charset="-78"/>
              </a:rPr>
              <a:t>اشاره</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وضعیت سیاسی اعراب در قرن بیست و یکم طلب می کند که برای درک وضعیت سیاسی جهان عرب ویژگی های ساختاری و چارچوب های رفتاری این کشور ها در طول قرن بیست و یکم در چهار مقوله مد نظر قرار گیرد. این مقولات عبارتند از : مسئله استقلال هفت کشور عربی در 1945، مسئله موج استقلال خواهی دهه های پنجاه و شصت که به پیدایش 22 کشور عربی منجر شد و مسئله اختلاف میان کشورهای عربی با توجه به ملاک های عربیت و پیشینه تاریخی و ترکیب جمعیتی برخی کشورهای عربی و </a:t>
            </a:r>
            <a:r>
              <a:rPr lang="fa-IR" b="1" smtClean="0">
                <a:solidFill>
                  <a:srgbClr val="FF0000"/>
                </a:solidFill>
                <a:cs typeface="B Nazanin" panose="00000400000000000000" pitchFamily="2" charset="-78"/>
              </a:rPr>
              <a:t>مشکلات مرزی و منطقه ای اعراب</a:t>
            </a:r>
            <a:r>
              <a:rPr lang="fa-IR" smtClean="0">
                <a:cs typeface="B Nazanin" panose="00000400000000000000" pitchFamily="2" charset="-78"/>
              </a:rPr>
              <a:t>، این چهار مقوله توسط نویسنده در مقاله زیر مورد بررسی قرار گرفته است. </a:t>
            </a:r>
            <a:endParaRPr lang="fa-IR">
              <a:cs typeface="B Nazanin" panose="00000400000000000000" pitchFamily="2" charset="-78"/>
            </a:endParaRPr>
          </a:p>
        </p:txBody>
      </p:sp>
    </p:spTree>
    <p:extLst>
      <p:ext uri="{BB962C8B-B14F-4D97-AF65-F5344CB8AC3E}">
        <p14:creationId xmlns:p14="http://schemas.microsoft.com/office/powerpoint/2010/main" val="7936877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بدین معنا که فرد محوری در فرایند تصمیم گیری در جهان عرب همچنان غلبه دارد و این امر موجب شده است که سطح تصمیم گیری در کشورهای عربی ارتقا نیابد. با توجه به حرکت های ابتدایی و محدودی که در زمینه دموکراسی برداشته شده و موانعی که پیشاروی تکامل این حرکت وجود دارد این احتمال را تقویت </a:t>
            </a:r>
            <a:r>
              <a:rPr lang="fa-IR" smtClean="0">
                <a:cs typeface="B Nazanin" panose="00000400000000000000" pitchFamily="2" charset="-78"/>
              </a:rPr>
              <a:t>می </a:t>
            </a:r>
            <a:r>
              <a:rPr lang="fa-IR">
                <a:cs typeface="B Nazanin" panose="00000400000000000000" pitchFamily="2" charset="-78"/>
              </a:rPr>
              <a:t>کند که در ربع اول قرن بیست و یکم فشارهایی برای حرکت در جهت تحول دموکراتیک در جهان عرب شکل گیرد و از این ناحیه بی ثباتی هایی را در کشورهای عربی به وجود آورد که بر کارکرد نظام در داخل و سطوح منطه ای و بین المللی تاثیر سوء دارد. </a:t>
            </a:r>
          </a:p>
          <a:p>
            <a:pPr algn="just"/>
            <a:endParaRPr lang="fa-IR">
              <a:cs typeface="B Nazanin" panose="00000400000000000000" pitchFamily="2" charset="-78"/>
            </a:endParaRPr>
          </a:p>
        </p:txBody>
      </p:sp>
      <p:sp>
        <p:nvSpPr>
          <p:cNvPr id="4" name="Flowchart: Alternate Process 3"/>
          <p:cNvSpPr/>
          <p:nvPr/>
        </p:nvSpPr>
        <p:spPr>
          <a:xfrm>
            <a:off x="1153551" y="4656406"/>
            <a:ext cx="2799471" cy="1026942"/>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فرد محوری</a:t>
            </a:r>
            <a:endParaRPr lang="fa-IR"/>
          </a:p>
        </p:txBody>
      </p:sp>
    </p:spTree>
    <p:extLst>
      <p:ext uri="{BB962C8B-B14F-4D97-AF65-F5344CB8AC3E}">
        <p14:creationId xmlns:p14="http://schemas.microsoft.com/office/powerpoint/2010/main" val="39851726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چنین احتمالاتی هنگامی بیشتر تقویت می شود که همزمان با تغییر قطعی شماری از حکام عرب در دهه اول قرن بیست و یکم دست کمبه علت کهولت سن روبرو خواهیم بود و همچنین نیروهای عمده مخالف در تعدادی از کشورهای عربی در مبارزه خودخواسته یا ناخواسته شیوه های غیردموکراتیک را برگزیده اند. این مسایل سوال های واقعی  را درباره آینده تحول دموکراسی در جهان عرب مطرح می کند. </a:t>
            </a:r>
            <a:endParaRPr lang="fa-IR">
              <a:cs typeface="B Nazanin" panose="00000400000000000000" pitchFamily="2" charset="-78"/>
            </a:endParaRPr>
          </a:p>
        </p:txBody>
      </p:sp>
    </p:spTree>
    <p:extLst>
      <p:ext uri="{BB962C8B-B14F-4D97-AF65-F5344CB8AC3E}">
        <p14:creationId xmlns:p14="http://schemas.microsoft.com/office/powerpoint/2010/main" val="21807785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2- ترکیب جمعیتی در برخی کشورهای عربی حاکی از وجود اقلیت های غیر عرب است که از وضعیت نامتناسب اقتصادی و سیاسی و فرهنگی رنج می برند و این امر انها را به چالش با حکومت های خود و یاجاد بی ثباتی سیاسی در این کشورها سوق داده است. (3)</a:t>
            </a:r>
            <a:endParaRPr lang="fa-IR">
              <a:cs typeface="B Nazanin" panose="00000400000000000000" pitchFamily="2" charset="-78"/>
            </a:endParaRPr>
          </a:p>
        </p:txBody>
      </p:sp>
    </p:spTree>
    <p:extLst>
      <p:ext uri="{BB962C8B-B14F-4D97-AF65-F5344CB8AC3E}">
        <p14:creationId xmlns:p14="http://schemas.microsoft.com/office/powerpoint/2010/main" val="4979852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این وضعیت در حالی که همچنان ادامه دارد که نشانه ایاز بهبود شرایط عمومی دیده نمی شود. در برخی کشورهای عربی این وضعیت ده ها سال و حتی در برخی کشورها 40 یا 50 سال است  که ادامه دارد و آثار زیانبار اقتصادی و سیاسی ان گریبان آنها را گرفته است، به ویژه این که کشورهایی در منطقه و جهان افکار جدایی خواهانه در جهان عرب را تقویت می کنند تا توجه این کشورها را معطوف به مشکلات ناشی از اقلیت ها نمایند و یا حتی بعضا این کشورها را تجزیه کنند. در برخی از این کشورها به علت وجود توازن طایفه ای حساس هر گاه یکی از گروه ها کوشیده  است موازنه را به نفع خود تغییر دهد قدرت های منطقه ای و بین المللی فرصت و امکان مداخله یافته اند. </a:t>
            </a:r>
          </a:p>
          <a:p>
            <a:endParaRPr lang="fa-IR"/>
          </a:p>
        </p:txBody>
      </p:sp>
      <p:sp>
        <p:nvSpPr>
          <p:cNvPr id="4" name="Flowchart: Alternate Process 3"/>
          <p:cNvSpPr/>
          <p:nvPr/>
        </p:nvSpPr>
        <p:spPr>
          <a:xfrm>
            <a:off x="1336431" y="4698609"/>
            <a:ext cx="3657600" cy="1181686"/>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اقلیت ها</a:t>
            </a:r>
            <a:endParaRPr lang="fa-IR"/>
          </a:p>
        </p:txBody>
      </p:sp>
    </p:spTree>
    <p:extLst>
      <p:ext uri="{BB962C8B-B14F-4D97-AF65-F5344CB8AC3E}">
        <p14:creationId xmlns:p14="http://schemas.microsoft.com/office/powerpoint/2010/main" val="1991853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عامل دیگر در این زمینه، میراث نظام استبدادی است. از این رو دست کم چهار کشور عرب از جنگ های ویرانگر داخلی رنج برده اند، به نحوی که یکی از ان ها در سال 2000 به وضعیت فروپاشی کامل و فقدان دولت رسید و در دو کشور عربی دیگر مناطق تحت سلطه اقلیت از دایره نفوذ و سیطره دولت مرکزی خارج شده است و این همه بدین معنا است که نظام عربی از مدتی پیش تاکنون وارد مرحله دفاع، نه تنها از همبستگی که حتی از سلامت منطقه ای برخی واحدهای خود شده است. </a:t>
            </a:r>
            <a:endParaRPr lang="fa-IR">
              <a:cs typeface="B Nazanin" panose="00000400000000000000" pitchFamily="2" charset="-78"/>
            </a:endParaRPr>
          </a:p>
        </p:txBody>
      </p:sp>
      <p:sp>
        <p:nvSpPr>
          <p:cNvPr id="4" name="Flowchart: Alternate Process 3"/>
          <p:cNvSpPr/>
          <p:nvPr/>
        </p:nvSpPr>
        <p:spPr>
          <a:xfrm>
            <a:off x="838200" y="4431323"/>
            <a:ext cx="2940148" cy="942536"/>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میراث نظام استبدادی</a:t>
            </a:r>
            <a:endParaRPr lang="fa-IR"/>
          </a:p>
        </p:txBody>
      </p:sp>
    </p:spTree>
    <p:extLst>
      <p:ext uri="{BB962C8B-B14F-4D97-AF65-F5344CB8AC3E}">
        <p14:creationId xmlns:p14="http://schemas.microsoft.com/office/powerpoint/2010/main" val="32999789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4- حدود یک سوم کشورهای عربی به طرح درخواست های منطقه ای می پردازند که مشکلات مرزی با دیگر کشورهای عربی را موجب می شود و اگر بر شمار کشورهای عرب را که این درخواست ها در ارتباط با آنها مطرح شده و یا اینکه در قبال این درخواست ها مواضعی مشخص در چهارچوب موازنه نیرو در داخل میهن عربی با یکی از مناط فرعی آن دارند بیافزاییم در آن صورت این نسبت دست کم به حدود نیمی از کشورهای عربی افزایش می یابد. </a:t>
            </a:r>
            <a:endParaRPr lang="fa-IR">
              <a:cs typeface="B Nazanin" panose="00000400000000000000" pitchFamily="2" charset="-78"/>
            </a:endParaRPr>
          </a:p>
        </p:txBody>
      </p:sp>
      <p:sp>
        <p:nvSpPr>
          <p:cNvPr id="4" name="Flowchart: Alternate Process 3"/>
          <p:cNvSpPr/>
          <p:nvPr/>
        </p:nvSpPr>
        <p:spPr>
          <a:xfrm>
            <a:off x="1351127" y="4312693"/>
            <a:ext cx="3985147" cy="1160059"/>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طرح درخواست های منطقه ای</a:t>
            </a:r>
            <a:endParaRPr lang="fa-IR"/>
          </a:p>
        </p:txBody>
      </p:sp>
    </p:spTree>
    <p:extLst>
      <p:ext uri="{BB962C8B-B14F-4D97-AF65-F5344CB8AC3E}">
        <p14:creationId xmlns:p14="http://schemas.microsoft.com/office/powerpoint/2010/main" val="1362816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این امر بدین معنا است که </a:t>
            </a:r>
            <a:r>
              <a:rPr lang="fa-IR" smtClean="0">
                <a:cs typeface="B Nazanin" panose="00000400000000000000" pitchFamily="2" charset="-78"/>
              </a:rPr>
              <a:t>نیمی </a:t>
            </a:r>
            <a:r>
              <a:rPr lang="fa-IR">
                <a:cs typeface="B Nazanin" panose="00000400000000000000" pitchFamily="2" charset="-78"/>
              </a:rPr>
              <a:t>از اعضای نظام عربی درگیر مسائل مرزی است که بعضا آرام می گیرد و به مشکلات بلاتکلیف تبدیل می شود و بعضا به غلیان در می آید </a:t>
            </a:r>
            <a:r>
              <a:rPr lang="fa-IR" smtClean="0">
                <a:cs typeface="B Nazanin" panose="00000400000000000000" pitchFamily="2" charset="-78"/>
              </a:rPr>
              <a:t>و </a:t>
            </a:r>
            <a:r>
              <a:rPr lang="fa-IR">
                <a:cs typeface="B Nazanin" panose="00000400000000000000" pitchFamily="2" charset="-78"/>
              </a:rPr>
              <a:t>تا مرز درگیری مسلحانه و جنگ مرزی با جنگ تمام عیار پیش می رود و این در حالی است که مشکلات مرزی چون دیگر موارد اختلافی در  درون اعراب به صورت مسئله ای مزمن و لاینحل طی ده ها سال ادامه یافته است (5)</a:t>
            </a:r>
          </a:p>
          <a:p>
            <a:endParaRPr lang="fa-IR"/>
          </a:p>
        </p:txBody>
      </p:sp>
      <p:sp>
        <p:nvSpPr>
          <p:cNvPr id="4" name="Flowchart: Alternate Process 3"/>
          <p:cNvSpPr/>
          <p:nvPr/>
        </p:nvSpPr>
        <p:spPr>
          <a:xfrm>
            <a:off x="984738" y="4318782"/>
            <a:ext cx="3094893" cy="1083212"/>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درگیر مسائل مرزی</a:t>
            </a:r>
            <a:endParaRPr lang="fa-IR"/>
          </a:p>
        </p:txBody>
      </p:sp>
    </p:spTree>
    <p:extLst>
      <p:ext uri="{BB962C8B-B14F-4D97-AF65-F5344CB8AC3E}">
        <p14:creationId xmlns:p14="http://schemas.microsoft.com/office/powerpoint/2010/main" val="13304055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این مشکل همچنین گاه و بیگاه به نسبت های متفاوت بر همبستگی جهان عرب تاثیر گذارده و زمینه مداخله های گسترده خارجی را پدید آورده است. هم اکنون و در ابتدای قرن بیست و یکم می توان نمونه های روشنی از این مشکلات را در جهان عرب مشاهده کرد، مواردی چون مشکلات در مغرب عربی و جزیره العرب و مشرق عربی و با یک مورد حاد </a:t>
            </a:r>
            <a:r>
              <a:rPr lang="fa-IR" b="1" smtClean="0">
                <a:solidFill>
                  <a:srgbClr val="FF0000"/>
                </a:solidFill>
                <a:cs typeface="B Nazanin" panose="00000400000000000000" pitchFamily="2" charset="-78"/>
              </a:rPr>
              <a:t>در حوزه نیل </a:t>
            </a:r>
            <a:r>
              <a:rPr lang="fa-IR" smtClean="0">
                <a:cs typeface="B Nazanin" panose="00000400000000000000" pitchFamily="2" charset="-78"/>
              </a:rPr>
              <a:t>که اخیرا به علت تحولاتی داخلی در یکی از کشورهای طرف دعوا تا حدی فروکش کرده است و به هر تقدیر نمی توان گفت که سرانجامش  حل نهایی خواهد بود. </a:t>
            </a:r>
            <a:endParaRPr lang="fa-IR">
              <a:cs typeface="B Nazanin" panose="00000400000000000000" pitchFamily="2" charset="-78"/>
            </a:endParaRPr>
          </a:p>
        </p:txBody>
      </p:sp>
    </p:spTree>
    <p:extLst>
      <p:ext uri="{BB962C8B-B14F-4D97-AF65-F5344CB8AC3E}">
        <p14:creationId xmlns:p14="http://schemas.microsoft.com/office/powerpoint/2010/main" val="4793850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در عین حال دست کم شش کشور عربی با کشورهای همجوار خود مشکلات منطقه ای یا اقتصادی و حقوقی دارند که کشمکش میان آنها را پیچیده تر کرده و وضعیتی چون کشمکش اعراب و اسراییل را ناشی شده است. اختلافاتی هم که سبب ساز بحران های منطقه می باشد از این زمره اند، از جمله ادعای امارات نسبت به برخی جزایر در خلیج فارس یا مسئله آب میان دو کشور سوریه و عراق از یک سو و ترکیه از سوی دیگر، یا کشمکش های باقی مانده و حل نشده ای که فعلا آتش زیر خاکستر است مثل ادعای سوریه در مورد استان اسکندرونه ترکیه یا ادعای مغرب نسبت به دو شهر سبقه و ملیله اسپانیا. </a:t>
            </a:r>
            <a:endParaRPr lang="fa-IR">
              <a:cs typeface="B Nazanin" panose="00000400000000000000" pitchFamily="2" charset="-78"/>
            </a:endParaRPr>
          </a:p>
        </p:txBody>
      </p:sp>
      <p:sp>
        <p:nvSpPr>
          <p:cNvPr id="4" name="Flowchart: Alternate Process 3"/>
          <p:cNvSpPr/>
          <p:nvPr/>
        </p:nvSpPr>
        <p:spPr>
          <a:xfrm>
            <a:off x="1252025" y="4600135"/>
            <a:ext cx="3305907" cy="1153551"/>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مشکلات منطقه ای یا اقتصادی و حقوقی</a:t>
            </a:r>
            <a:endParaRPr lang="fa-IR"/>
          </a:p>
        </p:txBody>
      </p:sp>
    </p:spTree>
    <p:extLst>
      <p:ext uri="{BB962C8B-B14F-4D97-AF65-F5344CB8AC3E}">
        <p14:creationId xmlns:p14="http://schemas.microsoft.com/office/powerpoint/2010/main" val="419068936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یمن </a:t>
            </a:r>
            <a:r>
              <a:rPr lang="fa-IR" b="1">
                <a:solidFill>
                  <a:srgbClr val="FF0000"/>
                </a:solidFill>
                <a:cs typeface="B Nazanin" panose="00000400000000000000" pitchFamily="2" charset="-78"/>
              </a:rPr>
              <a:t>تنها</a:t>
            </a:r>
            <a:r>
              <a:rPr lang="fa-IR">
                <a:cs typeface="B Nazanin" panose="00000400000000000000" pitchFamily="2" charset="-78"/>
              </a:rPr>
              <a:t> کشور عربی است که در پایان قرن بیستم توانست صرفا مشکل مرزی خود را با کشور همجوار با استفاده از روش قضایی حل کند و آن مشکل تسلط نظامی اریتره بر جزایر حنیش در سال 1995 بود. این وضعیت بدان معنا است که نظام عربی همچنان و با آغاز قرن بیست و یکم در کشمکش هایی غوطه ور است، به نحوی که برخی آنها امنیت ملی اعراب را آشکارا تهدید می کنند و این پرسش مطرح </a:t>
            </a:r>
            <a:r>
              <a:rPr lang="fa-IR">
                <a:cs typeface="B Nazanin" panose="00000400000000000000" pitchFamily="2" charset="-78"/>
              </a:rPr>
              <a:t>می </a:t>
            </a:r>
            <a:r>
              <a:rPr lang="fa-IR">
                <a:cs typeface="B Nazanin" panose="00000400000000000000" pitchFamily="2" charset="-78"/>
              </a:rPr>
              <a:t>شود که ابزار نظام عربی برای اداره این کشمکش ها چیست و این شرایط چه تاثیری بر آینده این نظام دارد. این پرسش ها در بحث تحلیلی سوم (منطقه ای) این مقاله با توجه به مسایل با اهمیت تر به بحث گذارده می شود. </a:t>
            </a:r>
          </a:p>
          <a:p>
            <a:pPr algn="just"/>
            <a:endParaRPr lang="fa-IR">
              <a:cs typeface="B Nazanin" panose="00000400000000000000" pitchFamily="2" charset="-78"/>
            </a:endParaRPr>
          </a:p>
        </p:txBody>
      </p:sp>
      <p:sp>
        <p:nvSpPr>
          <p:cNvPr id="4" name="Flowchart: Alternate Process 3"/>
          <p:cNvSpPr/>
          <p:nvPr/>
        </p:nvSpPr>
        <p:spPr>
          <a:xfrm>
            <a:off x="1237957" y="4965895"/>
            <a:ext cx="3488788" cy="970671"/>
          </a:xfrm>
          <a:prstGeom prst="flowChartAlternateProcess">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با استفاده از روش قضایی</a:t>
            </a:r>
            <a:endParaRPr lang="fa-IR"/>
          </a:p>
        </p:txBody>
      </p:sp>
    </p:spTree>
    <p:extLst>
      <p:ext uri="{BB962C8B-B14F-4D97-AF65-F5344CB8AC3E}">
        <p14:creationId xmlns:p14="http://schemas.microsoft.com/office/powerpoint/2010/main" val="30916889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838200" y="1825625"/>
            <a:ext cx="10515599" cy="4351338"/>
          </a:xfrm>
        </p:spPr>
        <p:txBody>
          <a:bodyPr/>
          <a:lstStyle/>
          <a:p>
            <a:pPr algn="just"/>
            <a:r>
              <a:rPr lang="fa-IR" smtClean="0">
                <a:cs typeface="B Nazanin" panose="00000400000000000000" pitchFamily="2" charset="-78"/>
              </a:rPr>
              <a:t>طبعا وضعیت نظام عربی، کارکردهای منطقه نظام عربی و مسئله نگاه به آینده از جمله مطالبی است که درون آن مسئله اتحادیه عرب کار مشترک اعراب از نظر کمی و کیفی مبارزه با ضعف های نظم رسمی عربی، کشمکش های درون اعراب، جنگ خلیج فارس، فرایندهای کند راه حل سیاسی در میان اعراب تجربه صلح و جنگ از 1967 به بعد و چارچوب همکاری ها و  ریشه های صلح مد نظر قرار گرفته اس تا رفتار اعراب و نگرانی های آنها در آغاز قرن بیت و یکم و مقاطع پویایی های آینده را توضیح دهد. </a:t>
            </a:r>
            <a:endParaRPr lang="fa-IR">
              <a:cs typeface="B Nazanin" panose="00000400000000000000" pitchFamily="2" charset="-78"/>
            </a:endParaRPr>
          </a:p>
        </p:txBody>
      </p:sp>
      <p:sp>
        <p:nvSpPr>
          <p:cNvPr id="6" name="Flowchart: Alternate Process 5"/>
          <p:cNvSpPr/>
          <p:nvPr/>
        </p:nvSpPr>
        <p:spPr>
          <a:xfrm>
            <a:off x="1350498" y="4431323"/>
            <a:ext cx="4431324" cy="1195754"/>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مبارزه با ضعف های نظم رسمی عربی</a:t>
            </a:r>
            <a:endParaRPr lang="fa-IR"/>
          </a:p>
        </p:txBody>
      </p:sp>
    </p:spTree>
    <p:extLst>
      <p:ext uri="{BB962C8B-B14F-4D97-AF65-F5344CB8AC3E}">
        <p14:creationId xmlns:p14="http://schemas.microsoft.com/office/powerpoint/2010/main" val="219441095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mtClean="0">
                <a:solidFill>
                  <a:srgbClr val="FF0000"/>
                </a:solidFill>
                <a:cs typeface="B Nazanin" panose="00000400000000000000" pitchFamily="2" charset="-78"/>
              </a:rPr>
              <a:t>دوم: وضعیت نظام عربی</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نظام عربی به طور رسمی در سال 1945 شکل </a:t>
            </a:r>
            <a:r>
              <a:rPr lang="fa-IR" smtClean="0">
                <a:cs typeface="B Nazanin" panose="00000400000000000000" pitchFamily="2" charset="-78"/>
              </a:rPr>
              <a:t>گرفت </a:t>
            </a:r>
            <a:r>
              <a:rPr lang="fa-IR" smtClean="0">
                <a:cs typeface="B Nazanin" panose="00000400000000000000" pitchFamily="2" charset="-78"/>
              </a:rPr>
              <a:t>که خود راه حلی میانه در </a:t>
            </a:r>
            <a:r>
              <a:rPr lang="fa-IR" smtClean="0">
                <a:cs typeface="B Nazanin" panose="00000400000000000000" pitchFamily="2" charset="-78"/>
              </a:rPr>
              <a:t>قبال دو </a:t>
            </a:r>
            <a:r>
              <a:rPr lang="fa-IR" smtClean="0">
                <a:cs typeface="B Nazanin" panose="00000400000000000000" pitchFamily="2" charset="-78"/>
              </a:rPr>
              <a:t>دیدگاه وحدت کامل عبری و حفظ وضع موجود بود. در این چارچوب اتحادیه عرب به عنوان رابطه کشورهای عربی مستقل و نه قدرتی مافوق آنها شکل گرفت و این در حالی است که در منشور اتحادیه عرب برای گسترش این ارتباط و ورود به مرحله </a:t>
            </a:r>
            <a:r>
              <a:rPr lang="fa-IR" smtClean="0">
                <a:cs typeface="B Nazanin" panose="00000400000000000000" pitchFamily="2" charset="-78"/>
              </a:rPr>
              <a:t>محکم </a:t>
            </a:r>
            <a:r>
              <a:rPr lang="fa-IR" smtClean="0">
                <a:cs typeface="B Nazanin" panose="00000400000000000000" pitchFamily="2" charset="-78"/>
              </a:rPr>
              <a:t>تر راه بسته نیست و برای </a:t>
            </a:r>
            <a:r>
              <a:rPr lang="fa-IR" b="1" smtClean="0">
                <a:solidFill>
                  <a:srgbClr val="FF0000"/>
                </a:solidFill>
                <a:cs typeface="B Nazanin" panose="00000400000000000000" pitchFamily="2" charset="-78"/>
              </a:rPr>
              <a:t>دو شیوه </a:t>
            </a:r>
            <a:r>
              <a:rPr lang="fa-IR" smtClean="0">
                <a:cs typeface="B Nazanin" panose="00000400000000000000" pitchFamily="2" charset="-78"/>
              </a:rPr>
              <a:t>گسترش نظام عربی به صورت زیر راه هموار است: </a:t>
            </a:r>
          </a:p>
          <a:p>
            <a:pPr algn="just"/>
            <a:endParaRPr lang="fa-IR">
              <a:cs typeface="B Nazanin" panose="00000400000000000000" pitchFamily="2" charset="-78"/>
            </a:endParaRPr>
          </a:p>
        </p:txBody>
      </p:sp>
    </p:spTree>
    <p:extLst>
      <p:ext uri="{BB962C8B-B14F-4D97-AF65-F5344CB8AC3E}">
        <p14:creationId xmlns:p14="http://schemas.microsoft.com/office/powerpoint/2010/main" val="31035404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1- </a:t>
            </a:r>
            <a:r>
              <a:rPr lang="fa-IR" smtClean="0">
                <a:cs typeface="B Nazanin" panose="00000400000000000000" pitchFamily="2" charset="-78"/>
              </a:rPr>
              <a:t>گستره </a:t>
            </a:r>
            <a:r>
              <a:rPr lang="fa-IR" smtClean="0">
                <a:cs typeface="B Nazanin" panose="00000400000000000000" pitchFamily="2" charset="-78"/>
              </a:rPr>
              <a:t>اتحادیه عرب به روالی که در ماده نوزدهم میثاق پیش بینی شده </a:t>
            </a:r>
            <a:r>
              <a:rPr lang="fa-IR" smtClean="0">
                <a:cs typeface="B Nazanin" panose="00000400000000000000" pitchFamily="2" charset="-78"/>
              </a:rPr>
              <a:t>است</a:t>
            </a:r>
            <a:r>
              <a:rPr lang="fa-IR" smtClean="0">
                <a:cs typeface="B Nazanin" panose="00000400000000000000" pitchFamily="2" charset="-78"/>
              </a:rPr>
              <a:t>، یعنی امکان ایجاد روابطی محکمتر و فراگیرتر میان اعضا و ایجاد دادگستری عربی مشروط به موافقت اکثریت دو سوم اعضا با تعدیل میثاق. </a:t>
            </a:r>
            <a:endParaRPr lang="fa-IR">
              <a:cs typeface="B Nazanin" panose="00000400000000000000" pitchFamily="2" charset="-78"/>
            </a:endParaRPr>
          </a:p>
        </p:txBody>
      </p:sp>
    </p:spTree>
    <p:extLst>
      <p:ext uri="{BB962C8B-B14F-4D97-AF65-F5344CB8AC3E}">
        <p14:creationId xmlns:p14="http://schemas.microsoft.com/office/powerpoint/2010/main" val="253629581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2- ایجاد روابطی مستحکم تر از آنچه در میثاق اتحادیه عرب پیش بینی شده است میان دو کشور یا بیشتر در چارچوب مفاد ماده مهم میثاق اتحادیه عرب. </a:t>
            </a:r>
          </a:p>
        </p:txBody>
      </p:sp>
    </p:spTree>
    <p:extLst>
      <p:ext uri="{BB962C8B-B14F-4D97-AF65-F5344CB8AC3E}">
        <p14:creationId xmlns:p14="http://schemas.microsoft.com/office/powerpoint/2010/main" val="249816064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a:solidFill>
                  <a:srgbClr val="FF0000"/>
                </a:solidFill>
                <a:cs typeface="B Nazanin" panose="00000400000000000000" pitchFamily="2" charset="-78"/>
              </a:rPr>
              <a:t>این دو شیوه بیش از این تجربه شده و این ملاحظات به عنوان نتیجه آن قابل طرح است</a:t>
            </a:r>
            <a:r>
              <a:rPr lang="fa-IR">
                <a:cs typeface="B Nazanin" panose="00000400000000000000" pitchFamily="2" charset="-78"/>
              </a:rPr>
              <a:t>: </a:t>
            </a:r>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1- اتحادیه عرب کوشید در این زمینه ها نیز هماهنگی اعضای خود را با امضای معاهده امنیتی دفاع مشترک در سال 1950 گسترش دهد و حتی تلاش برای گسترش تکامل اقتصادی عربی به موجب همان </a:t>
            </a:r>
            <a:r>
              <a:rPr lang="fa-IR" b="1" smtClean="0">
                <a:solidFill>
                  <a:srgbClr val="FF0000"/>
                </a:solidFill>
                <a:cs typeface="B Nazanin" panose="00000400000000000000" pitchFamily="2" charset="-78"/>
              </a:rPr>
              <a:t>معاهده دفاع مشترک و همکاری اقتصادی </a:t>
            </a:r>
            <a:r>
              <a:rPr lang="fa-IR" smtClean="0">
                <a:cs typeface="B Nazanin" panose="00000400000000000000" pitchFamily="2" charset="-78"/>
              </a:rPr>
              <a:t>نامیده شد و سپس به موجب آن معاهده شماری از توافقنامه  ها و راهبردهای بعدی از جمله توافقنامه  تسهیل توسعه مبادلات تجاری عربی در سال 1981 و مصوبه اجلاس سران در قاهره در سال 1996 پیش بینی گردید که برنامه ده ساله اجرای آن را از تاریخ آغاز 1997 تا پایان 2006 در نظر گرفت. در زمینه قضایی با تلاش برای اجرای ماده نوزدهم </a:t>
            </a:r>
            <a:r>
              <a:rPr lang="fa-IR" smtClean="0">
                <a:cs typeface="B Nazanin" panose="00000400000000000000" pitchFamily="2" charset="-78"/>
              </a:rPr>
              <a:t>میثاق </a:t>
            </a:r>
            <a:r>
              <a:rPr lang="fa-IR" smtClean="0">
                <a:cs typeface="B Nazanin" panose="00000400000000000000" pitchFamily="2" charset="-78"/>
              </a:rPr>
              <a:t>و ایجاد دادگستری عربی و بالاخره تلاش برای ایجاد شبکه گسترده سازمان های کار عربی با هدف ایجاد زیر ساخت تکامل عربی این کار دنبال شد. </a:t>
            </a:r>
            <a:endParaRPr lang="fa-IR">
              <a:cs typeface="B Nazanin" panose="00000400000000000000" pitchFamily="2" charset="-78"/>
            </a:endParaRPr>
          </a:p>
        </p:txBody>
      </p:sp>
    </p:spTree>
    <p:extLst>
      <p:ext uri="{BB962C8B-B14F-4D97-AF65-F5344CB8AC3E}">
        <p14:creationId xmlns:p14="http://schemas.microsoft.com/office/powerpoint/2010/main" val="12170318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اما این اقدامات یا به نتیجه نرسید و یا اصولا در عمل اقدامی برای پیشبرد آنها انجام نگرفت. مثلا در مزنیه دفاع مشترک راهکارهایی منطقی برای پاسداری از امنیت عمومی اعراب مطرح شده بود. طبق ماده ششم این طرح شورای دفاع مشترک از وزرای خارجه و دفاع کشورهای عضو تشکیل می شد که با اکثریت دو سوم آرا اجرای مصوبات آن برای همه اعضا لازم بود و این برخلاف  میثاق اتحادیه عرب تلقی می شد که در آن تصمیمات اکثریت برای اعضا الزام آور نیست و اجرای مصوبات بستگی به موافقت همه کشورها دارد. </a:t>
            </a:r>
            <a:endParaRPr lang="fa-IR">
              <a:cs typeface="B Nazanin" panose="00000400000000000000" pitchFamily="2" charset="-78"/>
            </a:endParaRPr>
          </a:p>
        </p:txBody>
      </p:sp>
      <p:sp>
        <p:nvSpPr>
          <p:cNvPr id="4" name="Flowchart: Alternate Process 3"/>
          <p:cNvSpPr/>
          <p:nvPr/>
        </p:nvSpPr>
        <p:spPr>
          <a:xfrm>
            <a:off x="1448972" y="4557932"/>
            <a:ext cx="3179299" cy="1083213"/>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اجرای مصوبات</a:t>
            </a:r>
            <a:endParaRPr lang="fa-IR"/>
          </a:p>
        </p:txBody>
      </p:sp>
    </p:spTree>
    <p:extLst>
      <p:ext uri="{BB962C8B-B14F-4D97-AF65-F5344CB8AC3E}">
        <p14:creationId xmlns:p14="http://schemas.microsoft.com/office/powerpoint/2010/main" val="15139451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با این همه طرح دفاع مشترک در خطرناک ترین  بحرانی که جهان عرب در </a:t>
            </a:r>
            <a:r>
              <a:rPr lang="fa-IR">
                <a:cs typeface="B Nazanin" panose="00000400000000000000" pitchFamily="2" charset="-78"/>
              </a:rPr>
              <a:t>دهه </a:t>
            </a:r>
            <a:r>
              <a:rPr lang="fa-IR" smtClean="0">
                <a:cs typeface="B Nazanin" panose="00000400000000000000" pitchFamily="2" charset="-78"/>
              </a:rPr>
              <a:t>آخر </a:t>
            </a:r>
            <a:r>
              <a:rPr lang="fa-IR">
                <a:cs typeface="B Nazanin" panose="00000400000000000000" pitchFamily="2" charset="-78"/>
              </a:rPr>
              <a:t>قرن بیستم با آن روبرو شد یعنی بحران ناشی از حمله عراق به  کویت کارساز نبود و مانع از مداخله نیروهای </a:t>
            </a:r>
            <a:r>
              <a:rPr lang="fa-IR">
                <a:cs typeface="B Nazanin" panose="00000400000000000000" pitchFamily="2" charset="-78"/>
              </a:rPr>
              <a:t>بیگانه </a:t>
            </a:r>
            <a:r>
              <a:rPr lang="fa-IR" smtClean="0">
                <a:cs typeface="B Nazanin" panose="00000400000000000000" pitchFamily="2" charset="-78"/>
              </a:rPr>
              <a:t>در منطقه </a:t>
            </a:r>
            <a:r>
              <a:rPr lang="fa-IR">
                <a:cs typeface="B Nazanin" panose="00000400000000000000" pitchFamily="2" charset="-78"/>
              </a:rPr>
              <a:t>نشد. این ناکامی موجب شد در ابتدای قرن بیست و یکم در معادلات امنیتی جهان عرب نیروهای بیگانه نقش محوری داشته باشند و بار دیگر جهان عرب شرایط نیمه دوم دهه پنجاه  و یا شرایط پس از شکست است 1967 و حتی پس از جنگ اکتبر 1972 را تجربه کند. </a:t>
            </a:r>
          </a:p>
          <a:p>
            <a:endParaRPr lang="fa-IR"/>
          </a:p>
        </p:txBody>
      </p:sp>
    </p:spTree>
    <p:extLst>
      <p:ext uri="{BB962C8B-B14F-4D97-AF65-F5344CB8AC3E}">
        <p14:creationId xmlns:p14="http://schemas.microsoft.com/office/powerpoint/2010/main" val="402072673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زمینه اقتصادی تلاش اصلی عرب ها ایجاد تکامل اقتصادی و مشخصا در سال های اخیر تصویب برنامه های اجرایی منطقه آزاد تجاری بوده است. اما به رغم تلاش  با توجه به اقتصاد مشابه این کشورها و عدم هماهنگی میان برنامه </a:t>
            </a:r>
            <a:r>
              <a:rPr lang="fa-IR" smtClean="0">
                <a:cs typeface="B Nazanin" panose="00000400000000000000" pitchFamily="2" charset="-78"/>
              </a:rPr>
              <a:t>های </a:t>
            </a:r>
            <a:r>
              <a:rPr lang="fa-IR" smtClean="0">
                <a:cs typeface="B Nazanin" panose="00000400000000000000" pitchFamily="2" charset="-78"/>
              </a:rPr>
              <a:t>توسعه آنها و تلاش هر یک از کشورهای عربی برای به دست آوردن امتیازهای ویژه پیش بینی نمی شود که منطقه آزاد جاری عربی بتواند به صورت قابل توجه فعال شود. </a:t>
            </a:r>
            <a:endParaRPr lang="fa-IR">
              <a:cs typeface="B Nazanin" panose="00000400000000000000" pitchFamily="2" charset="-78"/>
            </a:endParaRPr>
          </a:p>
        </p:txBody>
      </p:sp>
      <p:sp>
        <p:nvSpPr>
          <p:cNvPr id="4" name="Flowchart: Alternate Process 3"/>
          <p:cNvSpPr/>
          <p:nvPr/>
        </p:nvSpPr>
        <p:spPr>
          <a:xfrm>
            <a:off x="1308294" y="4248443"/>
            <a:ext cx="4923693" cy="1294228"/>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عدم هماهنگی میان برنامه های توسعه آنها</a:t>
            </a:r>
            <a:endParaRPr lang="fa-IR"/>
          </a:p>
        </p:txBody>
      </p:sp>
    </p:spTree>
    <p:extLst>
      <p:ext uri="{BB962C8B-B14F-4D97-AF65-F5344CB8AC3E}">
        <p14:creationId xmlns:p14="http://schemas.microsoft.com/office/powerpoint/2010/main" val="424631931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در زمینه تشکیلاتی نیز کشورهای عربی به طرح کارشناسان در مورد دیوان دادگستری عربی اعتراض کردند، اما آنگاه که دیدگاه این کشورها درباره این طرح جمع آوری شد اعتراض ها غیرمتجانس تشخیص داده شد. همچنین این تمایل وجود داشت که موضوع به این بهانه که بررسی آن مربوط به اجلاس سران است و نه اتحادیه عرب از دستور کار جلسه اتحادیه عرب خارج شود و این در حالی بود که سران بررسی این موضوع را چندین بار به شورا واگذار کرده و از شورا خواسته بودند این طرح را به مرحله اجرا درآورد و آخرین بار در اجلاس سران عرب در سال 1996 این درخواست تکرار شد</a:t>
            </a:r>
            <a:r>
              <a:rPr lang="fa-IR" smtClean="0">
                <a:cs typeface="B Nazanin" panose="00000400000000000000" pitchFamily="2" charset="-78"/>
              </a:rPr>
              <a:t>.. </a:t>
            </a:r>
            <a:endParaRPr lang="fa-IR">
              <a:cs typeface="B Nazanin" panose="00000400000000000000" pitchFamily="2" charset="-78"/>
            </a:endParaRPr>
          </a:p>
        </p:txBody>
      </p:sp>
    </p:spTree>
    <p:extLst>
      <p:ext uri="{BB962C8B-B14F-4D97-AF65-F5344CB8AC3E}">
        <p14:creationId xmlns:p14="http://schemas.microsoft.com/office/powerpoint/2010/main" val="230520398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با این همه شور نتوانست کاری از پیش ببرد و نظام عربی در سال 2000 همچنان از تحقق این طرح ناتوان ماند. هر چند که تاسیس دیوان دادگستری عرب کمکی به حال کشمکش های حاد عربی- عربی نخواهد کرد، اما تحقق این طرح بی شک، نشانه تمایل این کشورها به دست کم حل برخی اختلاف های خود به شیوه های قانونی خواهد بود و می تواند </a:t>
            </a:r>
            <a:r>
              <a:rPr lang="fa-IR">
                <a:cs typeface="B Nazanin" panose="00000400000000000000" pitchFamily="2" charset="-78"/>
              </a:rPr>
              <a:t>سرآغاز </a:t>
            </a:r>
            <a:r>
              <a:rPr lang="fa-IR" smtClean="0">
                <a:cs typeface="B Nazanin" panose="00000400000000000000" pitchFamily="2" charset="-78"/>
              </a:rPr>
              <a:t>مرحله </a:t>
            </a:r>
            <a:r>
              <a:rPr lang="fa-IR">
                <a:cs typeface="B Nazanin" panose="00000400000000000000" pitchFamily="2" charset="-78"/>
              </a:rPr>
              <a:t>جدیدی تلقی شود که در آن با گذشت زمان به تدریج کشورهای عربی منازعات دو جانبه خود را به شیوه های قضایی حل کنند</a:t>
            </a:r>
            <a:endParaRPr lang="fa-IR"/>
          </a:p>
        </p:txBody>
      </p:sp>
      <p:sp>
        <p:nvSpPr>
          <p:cNvPr id="4" name="Flowchart: Alternate Process 3"/>
          <p:cNvSpPr/>
          <p:nvPr/>
        </p:nvSpPr>
        <p:spPr>
          <a:xfrm>
            <a:off x="1055077" y="4614203"/>
            <a:ext cx="3910818" cy="1097280"/>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تاسیس دیوان دادگستری عرب</a:t>
            </a:r>
            <a:endParaRPr lang="fa-IR"/>
          </a:p>
        </p:txBody>
      </p:sp>
    </p:spTree>
    <p:extLst>
      <p:ext uri="{BB962C8B-B14F-4D97-AF65-F5344CB8AC3E}">
        <p14:creationId xmlns:p14="http://schemas.microsoft.com/office/powerpoint/2010/main" val="138358724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از جنبه های سازمان های کار مشترک عربی هم به رغم  جهش کمی و کیفی که سازمان های فنی عربی پس از جنگ اکتبر 1973 یافته اند، اما خیلی زو انتقادهایی به فراوانی و توجیه ناپذیر این سازمان ها و توانایی آنها مطرح شد. در سال 1988 شورای اقتصادی و اجتماعی قانونی را تصویب کرد که نظارت بر کاهش تعداد این سازمان ها و جلوگیری تز ایجاد سازمان های جدید بود. آن تصمیم به عنوان سرآغاز فعال سازی سازمان های موجود تلقی شد، اما تحولات بعدی نوعی سرگردانی در مورد کار مشترک عربی و پر هزینه بودن آن به ویژه پس از بحران 1990 خلیج فارس و بحرانی شدن روابط عربی- عربی را مطرح کرد. </a:t>
            </a:r>
            <a:endParaRPr lang="fa-IR">
              <a:cs typeface="B Nazanin" panose="00000400000000000000" pitchFamily="2" charset="-78"/>
            </a:endParaRPr>
          </a:p>
        </p:txBody>
      </p:sp>
    </p:spTree>
    <p:extLst>
      <p:ext uri="{BB962C8B-B14F-4D97-AF65-F5344CB8AC3E}">
        <p14:creationId xmlns:p14="http://schemas.microsoft.com/office/powerpoint/2010/main" val="27105912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mtClean="0">
                <a:solidFill>
                  <a:srgbClr val="FF0000"/>
                </a:solidFill>
                <a:cs typeface="B Nazanin" panose="00000400000000000000" pitchFamily="2" charset="-78"/>
              </a:rPr>
              <a:t>مقدمه</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دو مرکز پژوهشی عربی، مرکز بررسی های وحدت عربی (بیروت) و مرکز مطبوعات و چاپ و نشر خلیج فارس (شارجه) در سال 2000 سمینار مشترکی با هدف بررسی وضعتی جهان عرب در ابتدای قرن بیست و یکم تحت عنوان اعراب در سال 2000 برگزار کردند در این سمینار اندیشمندان عرب دیدگاه های خود را در مورد وضعیت سیاسی، اقتصادی و فرهنگی جهان و جهان عرب ارائه کردند که حاصل و نتیجه این سمینار به صورت کتابی با عنوان جهان عرب میان دو قرن – درس هایی از قرن بیستم و ایده هایی برای قرن بیست و یکم منتشر شد. </a:t>
            </a:r>
            <a:endParaRPr lang="fa-IR">
              <a:cs typeface="B Nazanin" panose="00000400000000000000" pitchFamily="2" charset="-78"/>
            </a:endParaRPr>
          </a:p>
        </p:txBody>
      </p:sp>
      <p:sp>
        <p:nvSpPr>
          <p:cNvPr id="4" name="Flowchart: Alternate Process 3"/>
          <p:cNvSpPr/>
          <p:nvPr/>
        </p:nvSpPr>
        <p:spPr>
          <a:xfrm>
            <a:off x="1308295" y="4586068"/>
            <a:ext cx="4023360" cy="1336430"/>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مرکز مطبوعات و چاپ و نشر خلیج فارس (شارجه)</a:t>
            </a:r>
            <a:endParaRPr lang="fa-IR"/>
          </a:p>
        </p:txBody>
      </p:sp>
      <p:sp>
        <p:nvSpPr>
          <p:cNvPr id="5" name="Flowchart: Alternate Process 4"/>
          <p:cNvSpPr/>
          <p:nvPr/>
        </p:nvSpPr>
        <p:spPr>
          <a:xfrm>
            <a:off x="6246055" y="4586068"/>
            <a:ext cx="3924887" cy="1336430"/>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مرکز بررسی های وحدت عربی (بیروت)</a:t>
            </a:r>
            <a:endParaRPr lang="fa-IR"/>
          </a:p>
        </p:txBody>
      </p:sp>
    </p:spTree>
    <p:extLst>
      <p:ext uri="{BB962C8B-B14F-4D97-AF65-F5344CB8AC3E}">
        <p14:creationId xmlns:p14="http://schemas.microsoft.com/office/powerpoint/2010/main" val="428955331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از این رو در سال 2000 می توان </a:t>
            </a:r>
            <a:r>
              <a:rPr lang="fa-IR" b="1">
                <a:solidFill>
                  <a:srgbClr val="FF0000"/>
                </a:solidFill>
                <a:cs typeface="B Nazanin" panose="00000400000000000000" pitchFamily="2" charset="-78"/>
              </a:rPr>
              <a:t>سازمان های فنی عربی </a:t>
            </a:r>
            <a:r>
              <a:rPr lang="fa-IR">
                <a:cs typeface="B Nazanin" panose="00000400000000000000" pitchFamily="2" charset="-78"/>
              </a:rPr>
              <a:t>را مشاهده کرد که به فقر شدید و ضعف بنیه دچارند و این شرایط تردید هایی را در مورد امکان ادامه کار و یا تاثیرگذاری این سازمان ها مطرح کرده است. روشن است که عامل موثر در همه این تحولات اولویت داشتن منافع ملی هر کشور عربی بر منافع کلی همه اعراب است. </a:t>
            </a:r>
          </a:p>
          <a:p>
            <a:pPr algn="just"/>
            <a:endParaRPr lang="fa-IR">
              <a:cs typeface="B Nazanin" panose="00000400000000000000" pitchFamily="2" charset="-78"/>
            </a:endParaRPr>
          </a:p>
        </p:txBody>
      </p:sp>
    </p:spTree>
    <p:extLst>
      <p:ext uri="{BB962C8B-B14F-4D97-AF65-F5344CB8AC3E}">
        <p14:creationId xmlns:p14="http://schemas.microsoft.com/office/powerpoint/2010/main" val="113963616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2- بر مبارزه با ضعف نظام رسمی عربی تلاش های درونی برای گسترش این نظام با بهبود عملکرد آن و مقابله با عوامل ضعف انجام گرفت. از جمله این تلاش ها کوشش برای تحقق وحدت فراتر از مرزهای ملی مانند وحدت مصر و سوریه، تلاش برای افزایش ارتباط ها و موثراسزی کارکرد نظام به ویژه در برابر چالش های خارجی با برگزاری نشست سران و همچنین تلاش برای حل مشکلات نظام در سطحی گسترده و یا برگزاری نشست های فرعی بود. در این باره باید خاطر نشانئ کرد که نشست های سران عرب از ابتدا یعنی سال 1962 که نخستین نشست سران برگزار شد تا سال 2000 سه مرحله را پشت سر گذاشته است.</a:t>
            </a:r>
            <a:endParaRPr lang="fa-IR">
              <a:cs typeface="B Nazanin" panose="00000400000000000000" pitchFamily="2" charset="-78"/>
            </a:endParaRPr>
          </a:p>
        </p:txBody>
      </p:sp>
      <p:sp>
        <p:nvSpPr>
          <p:cNvPr id="4" name="Flowchart: Alternate Process 3"/>
          <p:cNvSpPr/>
          <p:nvPr/>
        </p:nvSpPr>
        <p:spPr>
          <a:xfrm>
            <a:off x="1223889" y="4895557"/>
            <a:ext cx="3530991" cy="1111348"/>
          </a:xfrm>
          <a:prstGeom prst="flowChartAlternateProcess">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وحدت مصر و سوریه</a:t>
            </a:r>
            <a:endParaRPr lang="fa-IR"/>
          </a:p>
        </p:txBody>
      </p:sp>
    </p:spTree>
    <p:extLst>
      <p:ext uri="{BB962C8B-B14F-4D97-AF65-F5344CB8AC3E}">
        <p14:creationId xmlns:p14="http://schemas.microsoft.com/office/powerpoint/2010/main" val="151382734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مرحله نخست، </a:t>
            </a:r>
            <a:r>
              <a:rPr lang="fa-IR" smtClean="0">
                <a:cs typeface="B Nazanin" panose="00000400000000000000" pitchFamily="2" charset="-78"/>
              </a:rPr>
              <a:t>ابزار اجلاس </a:t>
            </a:r>
            <a:r>
              <a:rPr lang="fa-IR" smtClean="0">
                <a:cs typeface="B Nazanin" panose="00000400000000000000" pitchFamily="2" charset="-78"/>
              </a:rPr>
              <a:t>سران عرب با دو معیار عمل کرد . یکی اسکان برگزاری نشست و دیگری تحقق هدف های مشخص این مرحله تا پایان دهه 60 ادامه یافت. در این مرحله چند جلسه سران برگزار و از میزان کشمکش های درون عربی تا حدودی کاسته شد و طی آن فرماندهی نظامی مشترک عربی ایجاد گردید. در مورد طرح های مقابله با برنامه های اسراییل در رود اردن (اجلاس سران عرب در سال 1964 در قاهره و اسکندریه) توافق به عمل آمد. </a:t>
            </a:r>
            <a:endParaRPr lang="fa-IR">
              <a:cs typeface="B Nazanin" panose="00000400000000000000" pitchFamily="2" charset="-78"/>
            </a:endParaRPr>
          </a:p>
        </p:txBody>
      </p:sp>
    </p:spTree>
    <p:extLst>
      <p:ext uri="{BB962C8B-B14F-4D97-AF65-F5344CB8AC3E}">
        <p14:creationId xmlns:p14="http://schemas.microsoft.com/office/powerpoint/2010/main" val="222310486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مهم ترین نشست سران در این مرحله  اجلاس سران عرب در سال 1967 در خرطوم بود که با موفقیت توانست سنگ بنای امنیت ناسیونالیستی عربی را در برابر پیامدهای شکست 1967 و اشغال بخش دیگری از اراضی عرب به دست اسراییل پایه گذاری کند. همچنین باید اجلاس سران عرب در قاهره در سال 1970 را به این مرحله افزود که موافق شد درگیری مسلحانه اردن و مقاومت فلسطین را مهار کند. </a:t>
            </a:r>
          </a:p>
          <a:p>
            <a:endParaRPr lang="fa-IR"/>
          </a:p>
        </p:txBody>
      </p:sp>
      <p:sp>
        <p:nvSpPr>
          <p:cNvPr id="4" name="Flowchart: Alternate Process 3"/>
          <p:cNvSpPr/>
          <p:nvPr/>
        </p:nvSpPr>
        <p:spPr>
          <a:xfrm>
            <a:off x="1463040" y="4304714"/>
            <a:ext cx="4923692" cy="1491175"/>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سنگ بنای امنیت ناسیونالیستی عربی</a:t>
            </a:r>
            <a:endParaRPr lang="fa-IR"/>
          </a:p>
        </p:txBody>
      </p:sp>
    </p:spTree>
    <p:extLst>
      <p:ext uri="{BB962C8B-B14F-4D97-AF65-F5344CB8AC3E}">
        <p14:creationId xmlns:p14="http://schemas.microsoft.com/office/powerpoint/2010/main" val="401536103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solidFill>
                  <a:srgbClr val="FF0000"/>
                </a:solidFill>
                <a:cs typeface="B Nazanin" panose="00000400000000000000" pitchFamily="2" charset="-78"/>
              </a:rPr>
              <a:t>مرحله دوم، </a:t>
            </a:r>
            <a:r>
              <a:rPr lang="fa-IR" smtClean="0">
                <a:cs typeface="B Nazanin" panose="00000400000000000000" pitchFamily="2" charset="-78"/>
              </a:rPr>
              <a:t>این مرحله طی دهه های هفتاد و هشتاد و تا اجلاس سران عرب در سال 1996 ادامه یافت. از نشانه های عمومی این مرحله نشست های بی نتیجه سران عرب است. سران عرب پس از سفر سادات به فلسطین اشغالی در سال 1977 پی در پی تشکیل جلسه دادند، اما هیچگاه نتوانستند در عمل مانع از سیاست های عادی سازی مصر با اسراییل شوند. همچنین سران عرب در اوت 1990 در قاهره تشکیل جلسه دادند، ولی نتوانستند، با تجاوز عراق به خاک کویت مقابله ای موثر بکنند. این وضعیت و رویکرد عمومی در مصوبات جلسه سران عرب در سال 1996 هم وجود داشت. </a:t>
            </a:r>
            <a:endParaRPr lang="fa-IR">
              <a:cs typeface="B Nazanin" panose="00000400000000000000" pitchFamily="2" charset="-78"/>
            </a:endParaRPr>
          </a:p>
        </p:txBody>
      </p:sp>
    </p:spTree>
    <p:extLst>
      <p:ext uri="{BB962C8B-B14F-4D97-AF65-F5344CB8AC3E}">
        <p14:creationId xmlns:p14="http://schemas.microsoft.com/office/powerpoint/2010/main" val="125963238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solidFill>
                  <a:srgbClr val="FF0000"/>
                </a:solidFill>
                <a:cs typeface="B Nazanin" panose="00000400000000000000" pitchFamily="2" charset="-78"/>
              </a:rPr>
              <a:t>مرحله سوم: </a:t>
            </a:r>
            <a:r>
              <a:rPr lang="fa-IR" smtClean="0">
                <a:cs typeface="B Nazanin" panose="00000400000000000000" pitchFamily="2" charset="-78"/>
              </a:rPr>
              <a:t>این مرحله از سال 1996 آغاز شده و تا پایان سال 2000 همچنان ادامه یافت. از مشخصات این مرحله ناتوانی در برگزاری اجلاس سران به رغم ضرورت برگزاری آن از جهت چالش های خارجی و یا داخلی بیش از هر زمان دیگر است. بهانه ای که بدین منظور عنوان می شود ضرورت برنامه ریزی و تدارک عالی اجلاس سران است، اما به رغم این ادعا به نظر می رسد مشکل در این باشد که بار دیگر منافع ملی کشورها بر منافع مجموعه نظام عربی غلبه کرده است. </a:t>
            </a:r>
            <a:endParaRPr lang="fa-IR">
              <a:cs typeface="B Nazanin" panose="00000400000000000000" pitchFamily="2" charset="-78"/>
            </a:endParaRPr>
          </a:p>
        </p:txBody>
      </p:sp>
    </p:spTree>
    <p:extLst>
      <p:ext uri="{BB962C8B-B14F-4D97-AF65-F5344CB8AC3E}">
        <p14:creationId xmlns:p14="http://schemas.microsoft.com/office/powerpoint/2010/main" val="190231737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همچنین به نظر م</a:t>
            </a:r>
            <a:r>
              <a:rPr lang="fa-IR" smtClean="0">
                <a:cs typeface="B Nazanin" panose="00000400000000000000" pitchFamily="2" charset="-78"/>
              </a:rPr>
              <a:t>ی </a:t>
            </a:r>
            <a:r>
              <a:rPr lang="fa-IR">
                <a:cs typeface="B Nazanin" panose="00000400000000000000" pitchFamily="2" charset="-78"/>
              </a:rPr>
              <a:t>رسد که این ناکامی با چگونگی موازنه  قدرت در جهان عرب ارتباط داشته باشد. البته لازم به توضیح  است که چند قطبی شدن قدرت اعراب از همبستگی آنها می کاهد و هم اکنون کشوری عربی که بتواند به تنهایی اعراب چنین نقشی وجود ندارد. حتی ائتلافی نیز میان چند قطب قدرت عربی برای ایفای چنین نقشی وجود ندارد. از این رو با آغاز دهه هشتاد نظام عربی، با پدیده تشکل های فرعی روبرو شد.  </a:t>
            </a:r>
          </a:p>
          <a:p>
            <a:pPr algn="just"/>
            <a:endParaRPr lang="fa-IR">
              <a:cs typeface="B Nazanin" panose="00000400000000000000" pitchFamily="2" charset="-78"/>
            </a:endParaRPr>
          </a:p>
        </p:txBody>
      </p:sp>
      <p:sp>
        <p:nvSpPr>
          <p:cNvPr id="4" name="Flowchart: Alternate Process 3"/>
          <p:cNvSpPr/>
          <p:nvPr/>
        </p:nvSpPr>
        <p:spPr>
          <a:xfrm>
            <a:off x="838200" y="4192172"/>
            <a:ext cx="3516923" cy="1266092"/>
          </a:xfrm>
          <a:prstGeom prst="flowChartAlternateProcess">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چند قطبی شدن قدرت اعراب</a:t>
            </a:r>
            <a:endParaRPr lang="fa-IR"/>
          </a:p>
        </p:txBody>
      </p:sp>
    </p:spTree>
    <p:extLst>
      <p:ext uri="{BB962C8B-B14F-4D97-AF65-F5344CB8AC3E}">
        <p14:creationId xmlns:p14="http://schemas.microsoft.com/office/powerpoint/2010/main" val="12113847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بنابراین شورای همکاری خلیج فارس در سال 1981، شورای همکاری عرب و اتحاد مغرب عربی در سال 1989 شکل گرفت. این رویکرد از این زمینه فکری نشات گرفت که تشکل های فرعی عربی می توانند جایگزین کارایی ضعیف نظام فراگیر عربی باشند و می توان از این طریق میان آن دسته از کشورهای عربی که بیشترین شباهت و تجانس را دارند روابطی مستحکم آفرید و این وضعیت را دوره ای انتقالی در فرایند همکاری گسترده عربی تلقی کرد. همچنین چنین وانمود شد که این تشکل ها گسترش خواهد یافت تا دیگر تشکل های فعال در نظام عربی را در برگیرند. این تلقی مشخصا پس از توافقنامه موسوم به بیانیه دمشق در سال 1991بیشتر دامن زده شد و سوریه در این چهارچوب توانست برای نخستین بار وارد یکی از تشکل های فرعی عربی شود. </a:t>
            </a:r>
            <a:endParaRPr lang="fa-IR">
              <a:cs typeface="B Nazanin" panose="00000400000000000000" pitchFamily="2" charset="-78"/>
            </a:endParaRPr>
          </a:p>
        </p:txBody>
      </p:sp>
    </p:spTree>
    <p:extLst>
      <p:ext uri="{BB962C8B-B14F-4D97-AF65-F5344CB8AC3E}">
        <p14:creationId xmlns:p14="http://schemas.microsoft.com/office/powerpoint/2010/main" val="88715603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صرف نظر از اهداف واقعی تشکل های فرعی، اعتراض به آنها از این بابت نیست که با همکاری مشترک عربی در سطح عمومی منافات دارند و یا از دیدگاه ناسیونالیستی معقول نیست که با ایجاد این تشکل ها و تقویت همبستگی برخی کشورهای عربی با این استدلال که توانایی مهار این کشمکش ها را چه در نتیجه همبستگی درونی این نظام در سایه یک رهبری مانند وضعیت ادعای عراق نسبت به خاک کویت در سال 1961 ، با مقابله  با چالش های خارجی همانند شکست 1967 و تحولات پس از آن تا جنگ اکتبر 1972 داشته است. </a:t>
            </a:r>
            <a:endParaRPr lang="fa-IR">
              <a:cs typeface="B Nazanin" panose="00000400000000000000" pitchFamily="2" charset="-78"/>
            </a:endParaRPr>
          </a:p>
        </p:txBody>
      </p:sp>
    </p:spTree>
    <p:extLst>
      <p:ext uri="{BB962C8B-B14F-4D97-AF65-F5344CB8AC3E}">
        <p14:creationId xmlns:p14="http://schemas.microsoft.com/office/powerpoint/2010/main" val="38161471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با این همه به این علت که نظام عربی در متحول کردن ویژگی های زیر ساختی خود </a:t>
            </a:r>
            <a:r>
              <a:rPr lang="fa-IR" smtClean="0">
                <a:cs typeface="B Nazanin" panose="00000400000000000000" pitchFamily="2" charset="-78"/>
              </a:rPr>
              <a:t>ناتوان </a:t>
            </a:r>
            <a:r>
              <a:rPr lang="fa-IR">
                <a:cs typeface="B Nazanin" panose="00000400000000000000" pitchFamily="2" charset="-78"/>
              </a:rPr>
              <a:t>بوده نتوانسته است برای این کشمکش ها که برخی از آنها ده ها سال و حتی طی دو ثلث قرن ادامه داشته راه جلل بیابد. این موضوع  موجب شده است که کشمکش های عربی- عربی عامل خطرناکی برای هدر رفتن منابع عربی تلقی شود و این هرز رفتن منابع آنگاه که نظام نتواند وضعیت خود را بهبود بخشد افزایش می یابد.  </a:t>
            </a:r>
          </a:p>
          <a:p>
            <a:pPr algn="just"/>
            <a:endParaRPr lang="fa-IR">
              <a:cs typeface="B Nazanin" panose="00000400000000000000" pitchFamily="2" charset="-78"/>
            </a:endParaRPr>
          </a:p>
        </p:txBody>
      </p:sp>
      <p:sp>
        <p:nvSpPr>
          <p:cNvPr id="4" name="Flowchart: Alternate Process 3"/>
          <p:cNvSpPr/>
          <p:nvPr/>
        </p:nvSpPr>
        <p:spPr>
          <a:xfrm>
            <a:off x="838200" y="4178105"/>
            <a:ext cx="4051496" cy="1252025"/>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متحول کردن ویژگی های زیر ساختی خود</a:t>
            </a:r>
            <a:endParaRPr lang="fa-IR"/>
          </a:p>
        </p:txBody>
      </p:sp>
    </p:spTree>
    <p:extLst>
      <p:ext uri="{BB962C8B-B14F-4D97-AF65-F5344CB8AC3E}">
        <p14:creationId xmlns:p14="http://schemas.microsoft.com/office/powerpoint/2010/main" val="25838823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احمد یوسف احمد، مدیر </a:t>
            </a:r>
            <a:r>
              <a:rPr lang="fa-IR" b="1">
                <a:solidFill>
                  <a:srgbClr val="FF0000"/>
                </a:solidFill>
                <a:cs typeface="B Nazanin" panose="00000400000000000000" pitchFamily="2" charset="-78"/>
              </a:rPr>
              <a:t>مرکز پژوهش ها و بررسی های عربی – قاهره  </a:t>
            </a:r>
            <a:r>
              <a:rPr lang="fa-IR">
                <a:cs typeface="B Nazanin" panose="00000400000000000000" pitchFamily="2" charset="-78"/>
              </a:rPr>
              <a:t>در این سمینار مقاله خود را در زمینه وضعیت سیاسی اعراب در سال 2000 عرضه کرد که با بحث ها و تضارب آرای اندیشمندان عرب شرکت کننده در اجلاس روبرو شد. نظر به برجستگی علمی این استاد مصری و اهمیت موضوع، برگردان فارسی این </a:t>
            </a:r>
            <a:r>
              <a:rPr lang="fa-IR" smtClean="0">
                <a:cs typeface="B Nazanin" panose="00000400000000000000" pitchFamily="2" charset="-78"/>
              </a:rPr>
              <a:t>مقاله </a:t>
            </a:r>
            <a:r>
              <a:rPr lang="fa-IR">
                <a:cs typeface="B Nazanin" panose="00000400000000000000" pitchFamily="2" charset="-78"/>
              </a:rPr>
              <a:t>تقدیم خوانندگان محترم می شود. امید است این اثر پژوهشگران ایرانی را در درک وضعیت سیاسی جهان عرب یاری دهد. </a:t>
            </a:r>
          </a:p>
          <a:p>
            <a:pPr algn="just"/>
            <a:endParaRPr lang="fa-IR">
              <a:cs typeface="B Nazanin" panose="00000400000000000000" pitchFamily="2" charset="-78"/>
            </a:endParaRPr>
          </a:p>
        </p:txBody>
      </p:sp>
    </p:spTree>
    <p:extLst>
      <p:ext uri="{BB962C8B-B14F-4D97-AF65-F5344CB8AC3E}">
        <p14:creationId xmlns:p14="http://schemas.microsoft.com/office/powerpoint/2010/main" val="279183403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سال 1990 نظام عربی با پدیده منحصر به فردی از کشمکش های درونی روبرو شد. عراق پس از ورود به خاک کویت این کشور را به خود منضم کرد. در واقع از این جهت که از زمان تاسیس نظام رسمی عربی در سال 1925 یک کشور عربی هرگز چنین کاری نکرده بود این کشمکش بی سابقه بود. پیش از آن اعراب دوبار با درخواست های منطقه ای مشابه روبرو شده بودند، اما هیچ یک از این موارد به برخورد مسلحانه منجر نشد و هر بار تنها درگیری های محدود مرزی روی داد. در عین حال تجاوز عراق به کویت چند دستگی واقعی عرب ها را موجب شد و آنها را به دو گروه نسبتا همسنگ تقسیم کرد. اگرچه حتی یک دولت عربی تجاوز عراق به کویت را تایید کرد. </a:t>
            </a:r>
            <a:endParaRPr lang="fa-IR">
              <a:cs typeface="B Nazanin" panose="00000400000000000000" pitchFamily="2" charset="-78"/>
            </a:endParaRPr>
          </a:p>
        </p:txBody>
      </p:sp>
      <p:sp>
        <p:nvSpPr>
          <p:cNvPr id="4" name="Flowchart: Alternate Process 3"/>
          <p:cNvSpPr/>
          <p:nvPr/>
        </p:nvSpPr>
        <p:spPr>
          <a:xfrm>
            <a:off x="1364566" y="4909625"/>
            <a:ext cx="3713871" cy="956603"/>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چند دستگی واقعی عرب ها</a:t>
            </a:r>
            <a:endParaRPr lang="fa-IR"/>
          </a:p>
        </p:txBody>
      </p:sp>
    </p:spTree>
    <p:extLst>
      <p:ext uri="{BB962C8B-B14F-4D97-AF65-F5344CB8AC3E}">
        <p14:creationId xmlns:p14="http://schemas.microsoft.com/office/powerpoint/2010/main" val="115553402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اگر چه حتی یک دولت عربی تجاوز عراق به کویت را تایید نکرد، ولی اختلاف مشی عرب ها در این تجاوز به گونه ای بود که در عمل کشورهای عربی به دودسته حامی عراق و یا حامی کویت تقسیم شدند. تجربه گذشته عموما چنین بوده است که در کشمکش عربی به دو دسته حامی عراق و یا حامی کویت تقسیم شدند. </a:t>
            </a:r>
            <a:endParaRPr lang="fa-IR">
              <a:cs typeface="B Nazanin" panose="00000400000000000000" pitchFamily="2" charset="-78"/>
            </a:endParaRPr>
          </a:p>
        </p:txBody>
      </p:sp>
      <p:sp>
        <p:nvSpPr>
          <p:cNvPr id="4" name="Flowchart: Alternate Process 3"/>
          <p:cNvSpPr/>
          <p:nvPr/>
        </p:nvSpPr>
        <p:spPr>
          <a:xfrm>
            <a:off x="838200" y="4001294"/>
            <a:ext cx="3362179" cy="1294228"/>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اختلاف مشی عرب ها</a:t>
            </a:r>
            <a:endParaRPr lang="fa-IR"/>
          </a:p>
        </p:txBody>
      </p:sp>
    </p:spTree>
    <p:extLst>
      <p:ext uri="{BB962C8B-B14F-4D97-AF65-F5344CB8AC3E}">
        <p14:creationId xmlns:p14="http://schemas.microsoft.com/office/powerpoint/2010/main" val="63922643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تجربه گذشته عموما چنین بوده است که در کشمکش های عربی یک کشور عربی به تنهایی رفتاری بر خلاف نظام و ارزش های عربی بروز می داد و در مقابل همه کشورهای عربی با موضع گیری در برابر این رفتار آن کشور را ناگزیر از احترام به اصول نظام و رفتاری پسندیده می کردند. این تجربه </a:t>
            </a:r>
            <a:r>
              <a:rPr lang="fa-IR" smtClean="0">
                <a:cs typeface="B Nazanin" panose="00000400000000000000" pitchFamily="2" charset="-78"/>
              </a:rPr>
              <a:t>به </a:t>
            </a:r>
            <a:r>
              <a:rPr lang="fa-IR">
                <a:cs typeface="B Nazanin" panose="00000400000000000000" pitchFamily="2" charset="-78"/>
              </a:rPr>
              <a:t>هنگام انضمام اردن به کرانه باختری در سال 1950 و پیوستن عراق به پیمان بغداد در سال 1955 و طرح ادعای ارضی عراق نسبت به کویت در سال 1961 و تلاش این کشور برای ضمیمه سازی خاک کویت به عراق و همچنین درگیری مسلحانه اردن با نیروهای مقاومت فلسطین در سال 1970 و سفر سادات به فلسطین اشغالی در سال 1977 مرتب تکرار شد، اما این تجربه در </a:t>
            </a:r>
            <a:r>
              <a:rPr lang="fa-IR" smtClean="0">
                <a:cs typeface="B Nazanin" panose="00000400000000000000" pitchFamily="2" charset="-78"/>
              </a:rPr>
              <a:t>تجاوز عراق به کویت در سال 1990 تکرار نشد.. </a:t>
            </a:r>
            <a:endParaRPr lang="fa-IR">
              <a:cs typeface="B Nazanin" panose="00000400000000000000" pitchFamily="2" charset="-78"/>
            </a:endParaRPr>
          </a:p>
        </p:txBody>
      </p:sp>
    </p:spTree>
    <p:extLst>
      <p:ext uri="{BB962C8B-B14F-4D97-AF65-F5344CB8AC3E}">
        <p14:creationId xmlns:p14="http://schemas.microsoft.com/office/powerpoint/2010/main" val="363625940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5092504" y="1825625"/>
            <a:ext cx="6261295" cy="4351338"/>
          </a:xfrm>
        </p:spPr>
        <p:txBody>
          <a:bodyPr/>
          <a:lstStyle/>
          <a:p>
            <a:pPr algn="just"/>
            <a:r>
              <a:rPr lang="fa-IR">
                <a:cs typeface="B Nazanin" panose="00000400000000000000" pitchFamily="2" charset="-78"/>
              </a:rPr>
              <a:t>همچنین بحران جنگ خلیج فارس در سال 1990 به علت پیچیدگی ها و علل خاص خود برای نخستین بار به بروز اختلاف حاد میان اعراب منجر شد و از کشمکش های عربی- عربی که اصولا میان کشورهای عربی روی داده چهره جدید و خاصی به نمایش گذاشت</a:t>
            </a:r>
          </a:p>
        </p:txBody>
      </p:sp>
      <p:pic>
        <p:nvPicPr>
          <p:cNvPr id="4" name="Picture 3"/>
          <p:cNvPicPr>
            <a:picLocks noChangeAspect="1"/>
          </p:cNvPicPr>
          <p:nvPr/>
        </p:nvPicPr>
        <p:blipFill>
          <a:blip r:embed="rId2"/>
          <a:stretch>
            <a:fillRect/>
          </a:stretch>
        </p:blipFill>
        <p:spPr>
          <a:xfrm>
            <a:off x="838200" y="1825625"/>
            <a:ext cx="4112594" cy="2619766"/>
          </a:xfrm>
          <a:prstGeom prst="rect">
            <a:avLst/>
          </a:prstGeom>
        </p:spPr>
      </p:pic>
    </p:spTree>
    <p:extLst>
      <p:ext uri="{BB962C8B-B14F-4D97-AF65-F5344CB8AC3E}">
        <p14:creationId xmlns:p14="http://schemas.microsoft.com/office/powerpoint/2010/main" val="236414716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این جنگ همچنین بر روابط عربی- عربی آثار منفی و خطرناکی بر جای گذاشت، زیرا دولت های عربی غیر مستقیم درگیر این نبرد شدند و پیامدهای منفی آن چنان گریبان اعراب را گرفته است که نمی توان روابط عربی- عربی در منطقه خلیج فارس را به حالت گذشته باز گرداند. ضمن این که شرایط کنونی کمکی به بهبود وضعیت فعلی امنیت خلیج فارس که  عامل خارجی همچنان نقش اصلی را در آن ایفا می کند نخواهد کرد. </a:t>
            </a:r>
            <a:endParaRPr lang="fa-IR">
              <a:cs typeface="B Nazanin" panose="00000400000000000000" pitchFamily="2" charset="-78"/>
            </a:endParaRPr>
          </a:p>
        </p:txBody>
      </p:sp>
      <p:sp>
        <p:nvSpPr>
          <p:cNvPr id="4" name="Flowchart: Alternate Process 3"/>
          <p:cNvSpPr/>
          <p:nvPr/>
        </p:nvSpPr>
        <p:spPr>
          <a:xfrm>
            <a:off x="1223889" y="4389120"/>
            <a:ext cx="4023360" cy="1111348"/>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وضعیت فعلی امنیت خلیج فارس</a:t>
            </a:r>
            <a:endParaRPr lang="fa-IR"/>
          </a:p>
        </p:txBody>
      </p:sp>
    </p:spTree>
    <p:extLst>
      <p:ext uri="{BB962C8B-B14F-4D97-AF65-F5344CB8AC3E}">
        <p14:creationId xmlns:p14="http://schemas.microsoft.com/office/powerpoint/2010/main" val="77725078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smtClean="0">
                <a:solidFill>
                  <a:srgbClr val="FF0000"/>
                </a:solidFill>
                <a:cs typeface="B Nazanin" panose="00000400000000000000" pitchFamily="2" charset="-78"/>
              </a:rPr>
              <a:t>سوم. کارکرد های منطقه ای نظام عربی</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شاید مهم ترین بعد کارکرد منطقه ای نظام عربی کارکرد آن در مورد کشمکش اعراب و اسراییل باشد. این کشمکش پس از جنگ 1967 تحولی مشخص یافت و وارد مرحله راه حل سیاسی شد. در یان هنگام طرف های موثر عربی دریافتند تحقق اهداف استراتژیک چون احقاق  حقوق کامل فلسطینیان با توجه به موازنه نیروهای منطقه ای و جهانی که جنگ 1967 آن را نشان داد امکان پذیر نیست. </a:t>
            </a:r>
            <a:endParaRPr lang="fa-IR">
              <a:cs typeface="B Nazanin" panose="00000400000000000000" pitchFamily="2" charset="-78"/>
            </a:endParaRPr>
          </a:p>
        </p:txBody>
      </p:sp>
      <p:sp>
        <p:nvSpPr>
          <p:cNvPr id="4" name="Flowchart: Alternate Process 3"/>
          <p:cNvSpPr/>
          <p:nvPr/>
        </p:nvSpPr>
        <p:spPr>
          <a:xfrm>
            <a:off x="1308295" y="4135902"/>
            <a:ext cx="2686930" cy="1139483"/>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حقوق کامل</a:t>
            </a:r>
            <a:endParaRPr lang="fa-IR"/>
          </a:p>
        </p:txBody>
      </p:sp>
    </p:spTree>
    <p:extLst>
      <p:ext uri="{BB962C8B-B14F-4D97-AF65-F5344CB8AC3E}">
        <p14:creationId xmlns:p14="http://schemas.microsoft.com/office/powerpoint/2010/main" val="89118784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از این رو این گروه از کشورهای عربی کوشیدند هدف خود را بر محو آثار تجاوز یعنی بازگشت به وضعیت بیش از جنگ در ازای پذیرش موجودیت اسراییل در محدوده مرزهای 4 ژوئن 1967 قرار دهند. اسراییل هم پذیرفت وارد این فرایند شود، زیرا اعتقاد داشت ورود به راه حل سیاسی نشانه شکست طرف مقابل است و در عین حال بیش از پیش تعیین کرده بود که با توجه به جهش ایجاد شده در قدرت نظام اعراب پس از جنگ 1967 ادامه دستاوردهای غیر طبیعی این جنگ برایش ناممکن است. </a:t>
            </a:r>
          </a:p>
          <a:p>
            <a:pPr algn="just"/>
            <a:endParaRPr lang="fa-IR">
              <a:cs typeface="B Nazanin" panose="00000400000000000000" pitchFamily="2" charset="-78"/>
            </a:endParaRPr>
          </a:p>
        </p:txBody>
      </p:sp>
    </p:spTree>
    <p:extLst>
      <p:ext uri="{BB962C8B-B14F-4D97-AF65-F5344CB8AC3E}">
        <p14:creationId xmlns:p14="http://schemas.microsoft.com/office/powerpoint/2010/main" val="344998893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تجربه حل سیاسی کشمکش اعراب و اسراییل که به تدریج پس از جنگ 1967 آغاز شد چند ویژگی مهم را بدین شرح آشکار کرد:</a:t>
            </a:r>
          </a:p>
          <a:p>
            <a:pPr algn="just"/>
            <a:endParaRPr lang="fa-IR">
              <a:cs typeface="B Nazanin" panose="00000400000000000000" pitchFamily="2" charset="-78"/>
            </a:endParaRPr>
          </a:p>
        </p:txBody>
      </p:sp>
    </p:spTree>
    <p:extLst>
      <p:ext uri="{BB962C8B-B14F-4D97-AF65-F5344CB8AC3E}">
        <p14:creationId xmlns:p14="http://schemas.microsoft.com/office/powerpoint/2010/main" val="308031830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1- روند بسیار کند فرایند راه حل سیاسی. کافی است دراین باره توجه کنیم که یک سوم قرن از زمانی که مصر قطعنامه 242 را در نوامبر 1967 پذیرفت می گذرد بدون این که صلحی مگر در دو محور حاصل شده باشد، </a:t>
            </a:r>
            <a:r>
              <a:rPr lang="fa-IR" smtClean="0">
                <a:solidFill>
                  <a:srgbClr val="FF0000"/>
                </a:solidFill>
                <a:cs typeface="B Nazanin" panose="00000400000000000000" pitchFamily="2" charset="-78"/>
              </a:rPr>
              <a:t>نخست</a:t>
            </a:r>
            <a:r>
              <a:rPr lang="fa-IR" smtClean="0">
                <a:cs typeface="B Nazanin" panose="00000400000000000000" pitchFamily="2" charset="-78"/>
              </a:rPr>
              <a:t> روند مصری مذاکرات صلح و </a:t>
            </a:r>
            <a:r>
              <a:rPr lang="fa-IR" smtClean="0">
                <a:solidFill>
                  <a:srgbClr val="FF0000"/>
                </a:solidFill>
                <a:cs typeface="B Nazanin" panose="00000400000000000000" pitchFamily="2" charset="-78"/>
              </a:rPr>
              <a:t>دوم</a:t>
            </a:r>
            <a:r>
              <a:rPr lang="fa-IR" smtClean="0">
                <a:cs typeface="B Nazanin" panose="00000400000000000000" pitchFamily="2" charset="-78"/>
              </a:rPr>
              <a:t>، روند اردنی این مذاکرات که در این روند مسائل مهمی چون مذاکره درباره کرانه باختری مسکوت گذاشته شده است. نکته قابل توجه این که روند مصری مذاکرات ویژگی های خاص خود را دارد زیرا پاداش سیاسی و راهبردی صلح با مصر برای اسراییل بسیار ارزشمند بوده است. </a:t>
            </a:r>
            <a:endParaRPr lang="fa-IR">
              <a:cs typeface="B Nazanin" panose="00000400000000000000" pitchFamily="2" charset="-78"/>
            </a:endParaRPr>
          </a:p>
        </p:txBody>
      </p:sp>
    </p:spTree>
    <p:extLst>
      <p:ext uri="{BB962C8B-B14F-4D97-AF65-F5344CB8AC3E}">
        <p14:creationId xmlns:p14="http://schemas.microsoft.com/office/powerpoint/2010/main" val="230064143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اسراییل با این فرایند توانست</a:t>
            </a:r>
            <a:r>
              <a:rPr lang="fa-IR">
                <a:solidFill>
                  <a:srgbClr val="FF0000"/>
                </a:solidFill>
                <a:cs typeface="B Nazanin" panose="00000400000000000000" pitchFamily="2" charset="-78"/>
              </a:rPr>
              <a:t> مصر </a:t>
            </a:r>
            <a:r>
              <a:rPr lang="fa-IR">
                <a:cs typeface="B Nazanin" panose="00000400000000000000" pitchFamily="2" charset="-78"/>
              </a:rPr>
              <a:t>را دستکم از کشمکش خاورمیانه دور و اثبات کند که دستیابی به صلح ممکن است و این امر را می توان در چارچوب مذاکرات دوجانبه تحقق بخشید. در واقع امتیازهایی را که اسراییل در این محور به مصر داد جنبه استثنایی دارد و بدین معنا نیست که در دیگر محورهای مذاکره امتیازات مشابه خواهد داد. </a:t>
            </a:r>
          </a:p>
        </p:txBody>
      </p:sp>
      <p:pic>
        <p:nvPicPr>
          <p:cNvPr id="4" name="Picture 3"/>
          <p:cNvPicPr>
            <a:picLocks noChangeAspect="1"/>
          </p:cNvPicPr>
          <p:nvPr/>
        </p:nvPicPr>
        <p:blipFill>
          <a:blip r:embed="rId2"/>
          <a:stretch>
            <a:fillRect/>
          </a:stretch>
        </p:blipFill>
        <p:spPr>
          <a:xfrm>
            <a:off x="945833" y="4193614"/>
            <a:ext cx="2331940" cy="1560280"/>
          </a:xfrm>
          <a:prstGeom prst="rect">
            <a:avLst/>
          </a:prstGeom>
        </p:spPr>
      </p:pic>
    </p:spTree>
    <p:extLst>
      <p:ext uri="{BB962C8B-B14F-4D97-AF65-F5344CB8AC3E}">
        <p14:creationId xmlns:p14="http://schemas.microsoft.com/office/powerpoint/2010/main" val="20286751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smtClean="0">
                <a:solidFill>
                  <a:srgbClr val="FF0000"/>
                </a:solidFill>
                <a:cs typeface="B Nazanin" panose="00000400000000000000" pitchFamily="2" charset="-78"/>
              </a:rPr>
              <a:t>یکم: وضعیت سیاسی کشورهای عربی</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برای درک وضعیت سیاسی جهان عرب در ابتدای قرن بیست و یکم لازم است ویژگی های ساختاری و چارچوب های رفتاری این کشورها را درک کرد. در این باره چهار ملاحظه اساسی مد نظر است: </a:t>
            </a:r>
          </a:p>
          <a:p>
            <a:pPr algn="just"/>
            <a:r>
              <a:rPr lang="fa-IR" smtClean="0">
                <a:cs typeface="B Nazanin" panose="00000400000000000000" pitchFamily="2" charset="-78"/>
              </a:rPr>
              <a:t>1- در سال 1945 با استقلال هفت کشور عربی نخستین بار نظام سیاسی عربی موجودیت یافت و با امواج استقلال خواهی سیاسی در دهه های پنجاه و شصت و ابتدای دهه هفتاد شمار دیگری از کشورهای عربی به استقلال رسیدند به طوری که هم اکنون شاهد موجودیت 22 کشور عربی هستیم که رسما به عضویت اتحادیه عرب پذیرفته شده اند. </a:t>
            </a:r>
            <a:endParaRPr lang="fa-IR">
              <a:cs typeface="B Nazanin" panose="00000400000000000000" pitchFamily="2" charset="-78"/>
            </a:endParaRPr>
          </a:p>
        </p:txBody>
      </p:sp>
      <p:sp>
        <p:nvSpPr>
          <p:cNvPr id="4" name="Flowchart: Alternate Process 3"/>
          <p:cNvSpPr/>
          <p:nvPr/>
        </p:nvSpPr>
        <p:spPr>
          <a:xfrm>
            <a:off x="970671" y="4979962"/>
            <a:ext cx="5416062" cy="886265"/>
          </a:xfrm>
          <a:prstGeom prst="flowChartAlternateProcess">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ویژگی های ساختاری و چارچوب های رفتاری</a:t>
            </a:r>
            <a:endParaRPr lang="fa-IR"/>
          </a:p>
        </p:txBody>
      </p:sp>
    </p:spTree>
    <p:extLst>
      <p:ext uri="{BB962C8B-B14F-4D97-AF65-F5344CB8AC3E}">
        <p14:creationId xmlns:p14="http://schemas.microsoft.com/office/powerpoint/2010/main" val="149041560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از همین رو در روند مذاکرات صلح فلسطینی و سوری تاکنون هیچ تحول ماهوی روی نداده است و این در حالی است که یک دهه کامل از اجلاس مادرید در اکتبر 1991 می گذارد. این کندی ناشی از دو موضوع است: </a:t>
            </a:r>
            <a:r>
              <a:rPr lang="fa-IR">
                <a:solidFill>
                  <a:srgbClr val="FF0000"/>
                </a:solidFill>
                <a:cs typeface="B Nazanin" panose="00000400000000000000" pitchFamily="2" charset="-78"/>
              </a:rPr>
              <a:t>نخست</a:t>
            </a:r>
            <a:r>
              <a:rPr lang="fa-IR">
                <a:cs typeface="B Nazanin" panose="00000400000000000000" pitchFamily="2" charset="-78"/>
              </a:rPr>
              <a:t> پیچیدگی بسیار زیاد کشمکش و </a:t>
            </a:r>
            <a:r>
              <a:rPr lang="fa-IR">
                <a:solidFill>
                  <a:srgbClr val="FF0000"/>
                </a:solidFill>
                <a:cs typeface="B Nazanin" panose="00000400000000000000" pitchFamily="2" charset="-78"/>
              </a:rPr>
              <a:t>دوم</a:t>
            </a:r>
            <a:r>
              <a:rPr lang="fa-IR">
                <a:cs typeface="B Nazanin" panose="00000400000000000000" pitchFamily="2" charset="-78"/>
              </a:rPr>
              <a:t>، تعمد اسراییل در تعلل ورزیدن در این روندها به ویژه اینکه با اشغال اراضی در وضعیت بهتری قرار دارد و در دو دهه گذشته با چالش نظامی عربی عمده ای روبرو نشده است. </a:t>
            </a:r>
          </a:p>
          <a:p>
            <a:pPr algn="just"/>
            <a:endParaRPr lang="fa-IR">
              <a:cs typeface="B Nazanin" panose="00000400000000000000" pitchFamily="2" charset="-78"/>
            </a:endParaRPr>
          </a:p>
        </p:txBody>
      </p:sp>
      <p:sp>
        <p:nvSpPr>
          <p:cNvPr id="4" name="Flowchart: Connector 3"/>
          <p:cNvSpPr/>
          <p:nvPr/>
        </p:nvSpPr>
        <p:spPr>
          <a:xfrm>
            <a:off x="1477108" y="4051495"/>
            <a:ext cx="2264898" cy="1505243"/>
          </a:xfrm>
          <a:prstGeom prst="flowChartConnector">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تحول ماهوی</a:t>
            </a:r>
            <a:endParaRPr lang="fa-IR"/>
          </a:p>
        </p:txBody>
      </p:sp>
    </p:spTree>
    <p:extLst>
      <p:ext uri="{BB962C8B-B14F-4D97-AF65-F5344CB8AC3E}">
        <p14:creationId xmlns:p14="http://schemas.microsoft.com/office/powerpoint/2010/main" val="216963747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از این رو اسراییل با وقت گذرانی در فرایند صلح می کوشد از فرصت هایی که پیش می آید استفاده کند و مهاجران یهودی بیشتری را بپذیرد و برنامه های شهرک سازی در اراضی اشغالی را تشدید کند. </a:t>
            </a:r>
            <a:endParaRPr lang="fa-IR">
              <a:cs typeface="B Nazanin" panose="00000400000000000000" pitchFamily="2" charset="-78"/>
            </a:endParaRPr>
          </a:p>
        </p:txBody>
      </p:sp>
      <p:sp>
        <p:nvSpPr>
          <p:cNvPr id="4" name="Flowchart: Alternate Process 3"/>
          <p:cNvSpPr/>
          <p:nvPr/>
        </p:nvSpPr>
        <p:spPr>
          <a:xfrm>
            <a:off x="838200" y="3727938"/>
            <a:ext cx="3376246" cy="1026941"/>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وقت گذرانی در فرایند صلح</a:t>
            </a:r>
            <a:endParaRPr lang="fa-IR"/>
          </a:p>
        </p:txBody>
      </p:sp>
    </p:spTree>
    <p:extLst>
      <p:ext uri="{BB962C8B-B14F-4D97-AF65-F5344CB8AC3E}">
        <p14:creationId xmlns:p14="http://schemas.microsoft.com/office/powerpoint/2010/main" val="377679574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2- تجربه صلح که از پایان سال 1967 گسترش یافت، کاربرد زور را به معنای فراگیر آن در هیچ مرحله ای مردود ندانسته و از این رو است که طی یک سوم قرنی که از فرایند صلح می گذرد، شاهد جنگ فرسایشی در جبهه مصر و جنگ اکتبر در جبهه مصر و سوریه و استفاده اعراب از اسلحه نفت و افزایش مقاومت فلسطین و مقاومت لبنان و انتفاضه فلسطینیان بوده ایم. اسراییل هم تنها هنگامی حاضر به امتیاز دادن به اعراب شده است که آنها در این کشمکش از زور استفاده کرده اند. </a:t>
            </a:r>
            <a:endParaRPr lang="fa-IR">
              <a:cs typeface="B Nazanin" panose="00000400000000000000" pitchFamily="2" charset="-78"/>
            </a:endParaRPr>
          </a:p>
        </p:txBody>
      </p:sp>
      <p:sp>
        <p:nvSpPr>
          <p:cNvPr id="4" name="Flowchart: Connector 3"/>
          <p:cNvSpPr/>
          <p:nvPr/>
        </p:nvSpPr>
        <p:spPr>
          <a:xfrm>
            <a:off x="1645920" y="4248443"/>
            <a:ext cx="2630658" cy="1617785"/>
          </a:xfrm>
          <a:prstGeom prst="flowChartConnector">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کاربرد زور</a:t>
            </a:r>
            <a:endParaRPr lang="fa-IR"/>
          </a:p>
        </p:txBody>
      </p:sp>
    </p:spTree>
    <p:extLst>
      <p:ext uri="{BB962C8B-B14F-4D97-AF65-F5344CB8AC3E}">
        <p14:creationId xmlns:p14="http://schemas.microsoft.com/office/powerpoint/2010/main" val="378877642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3545058" y="1825625"/>
            <a:ext cx="7808742" cy="4351338"/>
          </a:xfrm>
        </p:spPr>
        <p:txBody>
          <a:bodyPr/>
          <a:lstStyle/>
          <a:p>
            <a:pPr algn="just"/>
            <a:r>
              <a:rPr lang="fa-IR">
                <a:cs typeface="B Nazanin" panose="00000400000000000000" pitchFamily="2" charset="-78"/>
              </a:rPr>
              <a:t>عبدالناصر، رییس جمهور مصر، پس از جنگ نوامبر 1967 قطعنامه 242 را پذیرفت اما طرح راجرز تنها پس از جنگ فرسایشی سال 1970 به جریان افتاد. در فوریه سال 1971 سادات در ارایه طرح صلح پیش قدم شد، اما کسی به این درخواست پاسخ نداد. مگر پس از جنگ اکتبر 1973 فلسطینیان نیز ده ها سال است خواستار استیفای حقوق خود هستند اما تنها وقتی حقوق آنها مورد توجه قرار گرفت که مقاومت فلسطینیان به صورت عام و انتفاضه به طور خاص افزایش یافت </a:t>
            </a:r>
          </a:p>
          <a:p>
            <a:pPr algn="just"/>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5"/>
            <a:ext cx="2706858" cy="2600325"/>
          </a:xfrm>
          <a:prstGeom prst="rect">
            <a:avLst/>
          </a:prstGeom>
        </p:spPr>
      </p:pic>
      <p:sp>
        <p:nvSpPr>
          <p:cNvPr id="5" name="TextBox 4"/>
          <p:cNvSpPr txBox="1"/>
          <p:nvPr/>
        </p:nvSpPr>
        <p:spPr>
          <a:xfrm>
            <a:off x="1410872" y="4839791"/>
            <a:ext cx="1561514" cy="461665"/>
          </a:xfrm>
          <a:prstGeom prst="rect">
            <a:avLst/>
          </a:prstGeom>
          <a:noFill/>
        </p:spPr>
        <p:txBody>
          <a:bodyPr wrap="square" rtlCol="1">
            <a:spAutoFit/>
          </a:bodyPr>
          <a:lstStyle/>
          <a:p>
            <a:pPr algn="ctr"/>
            <a:r>
              <a:rPr lang="fa-IR" sz="2400" b="1" smtClean="0">
                <a:solidFill>
                  <a:srgbClr val="FF0000"/>
                </a:solidFill>
                <a:cs typeface="B Nazanin" panose="00000400000000000000" pitchFamily="2" charset="-78"/>
              </a:rPr>
              <a:t>انور سادات</a:t>
            </a:r>
            <a:endParaRPr lang="fa-IR" sz="2400" b="1">
              <a:solidFill>
                <a:srgbClr val="FF0000"/>
              </a:solidFill>
              <a:cs typeface="B Nazanin" panose="00000400000000000000" pitchFamily="2" charset="-78"/>
            </a:endParaRPr>
          </a:p>
        </p:txBody>
      </p:sp>
    </p:spTree>
    <p:extLst>
      <p:ext uri="{BB962C8B-B14F-4D97-AF65-F5344CB8AC3E}">
        <p14:creationId xmlns:p14="http://schemas.microsoft.com/office/powerpoint/2010/main" val="240269208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این چارچوب همچنین شاهدیم که تنها برهه ای که در زمینه پایان دادن به اشغالگری اسراییل در اراضی عربی قرین موفقیت بود. جبهه جنوب لبنان است که با افزایش مقاومت مسلحانه لبنان هزینه نظامی و سیاسی ادامه حضور اسراییل در اراضی لبنان  هم افزایش مقاومت مسلحانه لبنان هزینه نظامی و سیاسی ادامه حضور اسراییل در اراضی لبنان هم افزایش یافت. </a:t>
            </a:r>
            <a:endParaRPr lang="fa-IR">
              <a:cs typeface="B Nazanin" panose="00000400000000000000" pitchFamily="2" charset="-78"/>
            </a:endParaRPr>
          </a:p>
        </p:txBody>
      </p:sp>
      <p:sp>
        <p:nvSpPr>
          <p:cNvPr id="4" name="Flowchart: Alternate Process 3"/>
          <p:cNvSpPr/>
          <p:nvPr/>
        </p:nvSpPr>
        <p:spPr>
          <a:xfrm>
            <a:off x="1153551" y="4304714"/>
            <a:ext cx="2827606" cy="1041009"/>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جبهه جنوب لبنان</a:t>
            </a:r>
            <a:endParaRPr lang="fa-IR"/>
          </a:p>
        </p:txBody>
      </p:sp>
    </p:spTree>
    <p:extLst>
      <p:ext uri="{BB962C8B-B14F-4D97-AF65-F5344CB8AC3E}">
        <p14:creationId xmlns:p14="http://schemas.microsoft.com/office/powerpoint/2010/main" val="32238403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بنابراین نتیجه می گیرم که آنها که فکر می کنند خروج از تنگنای صلح رعایت بیشتر ادب در برخورد با اسراییل و قبول خواست های این رژیم و حسن نیت بیشتر نشان دادن است کاملا در اشتباهند، زیرا پیشبرد صلح و تحقق حداقل خواست اعراب تنها در سایه تصحیح موازنه قدرت اعراب با اسراییل امکان پذیر است و در شرایط کنونی جهان، داشتن توانایی های سیاسی و اقتصادی از اهمیت بیشتری برخوردار است. </a:t>
            </a:r>
          </a:p>
          <a:p>
            <a:pPr algn="just"/>
            <a:endParaRPr lang="fa-IR">
              <a:cs typeface="B Nazanin" panose="00000400000000000000" pitchFamily="2" charset="-78"/>
            </a:endParaRPr>
          </a:p>
        </p:txBody>
      </p:sp>
      <p:sp>
        <p:nvSpPr>
          <p:cNvPr id="4" name="Flowchart: Alternate Process 3"/>
          <p:cNvSpPr/>
          <p:nvPr/>
        </p:nvSpPr>
        <p:spPr>
          <a:xfrm>
            <a:off x="1378634" y="4234375"/>
            <a:ext cx="2672861" cy="1097280"/>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حسن نیت</a:t>
            </a:r>
            <a:endParaRPr lang="fa-IR"/>
          </a:p>
        </p:txBody>
      </p:sp>
    </p:spTree>
    <p:extLst>
      <p:ext uri="{BB962C8B-B14F-4D97-AF65-F5344CB8AC3E}">
        <p14:creationId xmlns:p14="http://schemas.microsoft.com/office/powerpoint/2010/main" val="174786053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3- فرایند صلح در عمل بر پایه محورهای مذاکره دوجانبه بیان اسراییل و هر یک از کشورهای عربی هم مرز پیش رفت که بر خلاف تلاش های عربی در اجلاس سران در خارطوم در اوت 1967 بود که بر موضع دسته جمعی  اعراب در مذاکرات تاکید داشت. کشورهای عربی برای تحقق استراتژی خود کوشیدند گردهمایی بین المللی را تدارک ببینند که در ان طرف های کشمکش و طرف های بین المللی موثر مستقیما حضور داشته باشد، اما این تلاش ها با سفر سادات به فلسطین اشغالی در سال 1977 شکست خورد و باعث از هم گسیختگی صفوف اعراب شد.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4452938"/>
            <a:ext cx="2647950" cy="1724025"/>
          </a:xfrm>
          <a:prstGeom prst="rect">
            <a:avLst/>
          </a:prstGeom>
        </p:spPr>
      </p:pic>
    </p:spTree>
    <p:extLst>
      <p:ext uri="{BB962C8B-B14F-4D97-AF65-F5344CB8AC3E}">
        <p14:creationId xmlns:p14="http://schemas.microsoft.com/office/powerpoint/2010/main" val="58038434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اعراب نتوانستند راه حلی جایگزین ارائه کنند تا این که آمریکا با دیپلماسی خود توانست فرمول مادرید را در سال 1991 ارائه کند و بدین صورت آبروی اعراب را حفظ کند. اجلاس مادرید در مرحله مراسم افتتاحیه نشستی واقعا بین المللی بود اما بلافاصله به روندهای دوجانبه تقسیم شد. مذاکرات چند جانبه هم در همه زمینه ها موضوعات خود را به اموری اختصاص داد که موفقیت در آنها بیش از تحقق صلح در روندهای دو جانبه امکان پذیر نبود. در این روند حتی هیچ مانعی در برار حرکت های تک روائی کشورهای عربی و هماهنگی های پراکنده آنها نبود تا انجا که بار دیگر منافع کشور </a:t>
            </a:r>
            <a:r>
              <a:rPr lang="fa-IR" smtClean="0">
                <a:cs typeface="B Nazanin" panose="00000400000000000000" pitchFamily="2" charset="-78"/>
              </a:rPr>
              <a:t>بر </a:t>
            </a:r>
            <a:r>
              <a:rPr lang="fa-IR">
                <a:cs typeface="B Nazanin" panose="00000400000000000000" pitchFamily="2" charset="-78"/>
              </a:rPr>
              <a:t>منافع ناسیونالیستی غلبه کرد. </a:t>
            </a:r>
          </a:p>
          <a:p>
            <a:pPr algn="just"/>
            <a:endParaRPr lang="fa-IR">
              <a:cs typeface="B Nazanin" panose="00000400000000000000" pitchFamily="2" charset="-78"/>
            </a:endParaRPr>
          </a:p>
        </p:txBody>
      </p:sp>
      <p:sp>
        <p:nvSpPr>
          <p:cNvPr id="4" name="Flowchart: Alternate Process 3"/>
          <p:cNvSpPr/>
          <p:nvPr/>
        </p:nvSpPr>
        <p:spPr>
          <a:xfrm>
            <a:off x="1252025" y="4895557"/>
            <a:ext cx="3249637" cy="886265"/>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روندهای دو جانبه</a:t>
            </a:r>
            <a:endParaRPr lang="fa-IR"/>
          </a:p>
        </p:txBody>
      </p:sp>
    </p:spTree>
    <p:extLst>
      <p:ext uri="{BB962C8B-B14F-4D97-AF65-F5344CB8AC3E}">
        <p14:creationId xmlns:p14="http://schemas.microsoft.com/office/powerpoint/2010/main" val="335705288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marL="0" indent="0" algn="just">
              <a:buNone/>
            </a:pPr>
            <a:r>
              <a:rPr lang="fa-IR" smtClean="0">
                <a:cs typeface="B Nazanin" panose="00000400000000000000" pitchFamily="2" charset="-78"/>
              </a:rPr>
              <a:t>نتیجه قابل توجه پیشرفت صلح در روندهای دوجانبه برتری آشکار اسراییل برای مانور دادن در روندهای مختلف مذاکره عربی با هدف افزایش دستاوردهای خود بوده و تاسف انگیز اینکه اعراب چندان به این امر توجه نکردند و اغلب آنها به ساز اسراییلی ها رقصیدند. فرایند صلح با چنین وضعیتی تا سال 2000 دچار دور و تسلسل است، </a:t>
            </a:r>
            <a:endParaRPr lang="fa-IR">
              <a:cs typeface="B Nazanin" panose="00000400000000000000" pitchFamily="2" charset="-78"/>
            </a:endParaRPr>
          </a:p>
        </p:txBody>
      </p:sp>
    </p:spTree>
    <p:extLst>
      <p:ext uri="{BB962C8B-B14F-4D97-AF65-F5344CB8AC3E}">
        <p14:creationId xmlns:p14="http://schemas.microsoft.com/office/powerpoint/2010/main" val="63295189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این گونه که در مذاکرات دوجانبه عربی- اسراییلی مشخص می شود اسراییل به هیچ عنوان تغییری اساسی  در مواضع دیرینه خود نداده است. از این رو در پی هر بحران </a:t>
            </a:r>
            <a:r>
              <a:rPr lang="fa-IR" smtClean="0">
                <a:cs typeface="B Nazanin" panose="00000400000000000000" pitchFamily="2" charset="-78"/>
              </a:rPr>
              <a:t>طرف </a:t>
            </a:r>
            <a:r>
              <a:rPr lang="fa-IR">
                <a:cs typeface="B Nazanin" panose="00000400000000000000" pitchFamily="2" charset="-78"/>
              </a:rPr>
              <a:t>های عربی  موثر مواضع لفظی حادی اتحاذ می کنند آمریکا و یا  حتی طرف های عربی میانجیگیری می کنند و بار دیگر مذاکرات از سر گرفته می شود ولی دوباره روشن می شود که اسراییل  در مواضع خود تغییری نداده است و این چنین زمان به سود و خواست اسراییل می گذرد تا این رژیم بتواند شرایط را در اراضی اشغالی عربی به گونه ای تغییر دهد که همه چیز را مناسب با صلح مورد نظر خود </a:t>
            </a:r>
            <a:r>
              <a:rPr lang="fa-IR" smtClean="0">
                <a:cs typeface="B Nazanin" panose="00000400000000000000" pitchFamily="2" charset="-78"/>
              </a:rPr>
              <a:t>آماده </a:t>
            </a:r>
            <a:r>
              <a:rPr lang="fa-IR">
                <a:cs typeface="B Nazanin" panose="00000400000000000000" pitchFamily="2" charset="-78"/>
              </a:rPr>
              <a:t>کند. </a:t>
            </a:r>
          </a:p>
          <a:p>
            <a:pPr algn="just"/>
            <a:endParaRPr lang="fa-IR">
              <a:cs typeface="B Nazanin" panose="00000400000000000000" pitchFamily="2" charset="-78"/>
            </a:endParaRPr>
          </a:p>
        </p:txBody>
      </p:sp>
      <p:sp>
        <p:nvSpPr>
          <p:cNvPr id="4" name="Flowchart: Alternate Process 3"/>
          <p:cNvSpPr/>
          <p:nvPr/>
        </p:nvSpPr>
        <p:spPr>
          <a:xfrm>
            <a:off x="838200" y="4684542"/>
            <a:ext cx="3953022" cy="998806"/>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مواضع لفظی </a:t>
            </a:r>
            <a:r>
              <a:rPr lang="fa-IR" sz="2800" smtClean="0">
                <a:solidFill>
                  <a:prstClr val="black"/>
                </a:solidFill>
                <a:cs typeface="B Nazanin" panose="00000400000000000000" pitchFamily="2" charset="-78"/>
              </a:rPr>
              <a:t>حاد</a:t>
            </a:r>
            <a:endParaRPr lang="fa-IR"/>
          </a:p>
        </p:txBody>
      </p:sp>
    </p:spTree>
    <p:extLst>
      <p:ext uri="{BB962C8B-B14F-4D97-AF65-F5344CB8AC3E}">
        <p14:creationId xmlns:p14="http://schemas.microsoft.com/office/powerpoint/2010/main" val="27114916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افزایش شمار کشورهای عربی در عین حال که </a:t>
            </a:r>
            <a:r>
              <a:rPr lang="fa-IR" smtClean="0">
                <a:cs typeface="B Nazanin" panose="00000400000000000000" pitchFamily="2" charset="-78"/>
              </a:rPr>
              <a:t>مایه </a:t>
            </a:r>
            <a:r>
              <a:rPr lang="fa-IR">
                <a:cs typeface="B Nazanin" panose="00000400000000000000" pitchFamily="2" charset="-78"/>
              </a:rPr>
              <a:t>قدرت است می تواند عامل ضعف نیز تلقی شود، زیرا نظام عربی از سویی نمی تواند آن دسته ازکشورهای عربی را که قادر نیستند با قدرت در فرایند </a:t>
            </a:r>
            <a:r>
              <a:rPr lang="fa-IR" smtClean="0">
                <a:cs typeface="B Nazanin" panose="00000400000000000000" pitchFamily="2" charset="-78"/>
              </a:rPr>
              <a:t>های </a:t>
            </a:r>
            <a:r>
              <a:rPr lang="fa-IR">
                <a:cs typeface="B Nazanin" panose="00000400000000000000" pitchFamily="2" charset="-78"/>
              </a:rPr>
              <a:t>ناسیونالیستی گام بردارند کنار بگذارد و از سوی دیگر با حداقل سطح توافق میان کشورهای عربی پیش می رود.</a:t>
            </a:r>
          </a:p>
          <a:p>
            <a:pPr algn="just"/>
            <a:endParaRPr lang="fa-IR">
              <a:cs typeface="B Nazanin" panose="00000400000000000000" pitchFamily="2" charset="-78"/>
            </a:endParaRPr>
          </a:p>
        </p:txBody>
      </p:sp>
      <p:sp>
        <p:nvSpPr>
          <p:cNvPr id="4" name="Flowchart: Alternate Process 3"/>
          <p:cNvSpPr/>
          <p:nvPr/>
        </p:nvSpPr>
        <p:spPr>
          <a:xfrm>
            <a:off x="1406769" y="4164037"/>
            <a:ext cx="3235569" cy="1252025"/>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فرایند های ناسیونالیستی</a:t>
            </a:r>
            <a:endParaRPr lang="fa-IR"/>
          </a:p>
        </p:txBody>
      </p:sp>
    </p:spTree>
    <p:extLst>
      <p:ext uri="{BB962C8B-B14F-4D97-AF65-F5344CB8AC3E}">
        <p14:creationId xmlns:p14="http://schemas.microsoft.com/office/powerpoint/2010/main" val="3238044449"/>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4- ریشه های صلح با تلاش برای از بین بردن نظام عربی به عنوان چارچوب همکاری کشورهای عربی پیوند خورده است، درست است که دستیابی به صلح دوجانبه خود به خود تا حدی به معنای ورود اسراییل به عنوان یک طرف موثر در نظام است، اما دیدگاه آمریکا و اسراییل نسبت به صلح و آینده منطقه در مرحله پس از صلح بر پایه ایجاد نظام خاورمیانه ای و نه عربی است. نکته  قابل توجه اینکه این دیدگاه زاییده فرایند صلح و دهه آخر از قرن بیستم نیست بلکه ریشه های آن به دیدگاه غرب نسبت به آینده منطقه در پی جنگ جهانی دوم باز می گردد. </a:t>
            </a:r>
            <a:endParaRPr lang="fa-IR">
              <a:cs typeface="B Nazanin" panose="00000400000000000000" pitchFamily="2" charset="-78"/>
            </a:endParaRPr>
          </a:p>
        </p:txBody>
      </p:sp>
      <p:sp>
        <p:nvSpPr>
          <p:cNvPr id="4" name="Flowchart: Connector 3"/>
          <p:cNvSpPr/>
          <p:nvPr/>
        </p:nvSpPr>
        <p:spPr>
          <a:xfrm>
            <a:off x="1420837" y="4389120"/>
            <a:ext cx="2363372" cy="1364566"/>
          </a:xfrm>
          <a:prstGeom prst="flowChartConnector">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ورود اسراییل</a:t>
            </a:r>
            <a:endParaRPr lang="fa-IR"/>
          </a:p>
        </p:txBody>
      </p:sp>
    </p:spTree>
    <p:extLst>
      <p:ext uri="{BB962C8B-B14F-4D97-AF65-F5344CB8AC3E}">
        <p14:creationId xmlns:p14="http://schemas.microsoft.com/office/powerpoint/2010/main" val="941215668"/>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در این باره اتحادیه عرب تنها طرف ذی ربط غایب در اجلاس مادرید در سال 1991 بود، زیرا در اصل به این اجلاس دعوت نشده بود و در عین حال بارها آمریکا و اسراییل کم و بیش درخواست و اظهار تمایل کرده بودند که این اتحادیه کمرنگ شود و جای خود را به یک سازمان خاورمیانه ای بدهد و متاسفانه حتی برخی کشورهای عربی هم با این درخواست ها و تمایلات همراهی و همدلی کرده بودند. مسئله سومی که از جزییات طرح خاورمیانه ای مستفاد می شود ملاحظه این امر است که خطر این طرح صرفا این نیست که مایلند ان را بر ویرانه نظام عربی بنا کنند، </a:t>
            </a:r>
            <a:r>
              <a:rPr lang="fa-IR" b="1">
                <a:solidFill>
                  <a:srgbClr val="FF0000"/>
                </a:solidFill>
                <a:cs typeface="B Nazanin" panose="00000400000000000000" pitchFamily="2" charset="-78"/>
              </a:rPr>
              <a:t>بلکه همچنین آنها تصمیم دارند اسراییل را مرکز اقتصادی و راهبردی و سپس سیاسی این نظام قرار دهند</a:t>
            </a:r>
            <a:r>
              <a:rPr lang="fa-IR">
                <a:cs typeface="B Nazanin" panose="00000400000000000000" pitchFamily="2" charset="-78"/>
              </a:rPr>
              <a:t>. </a:t>
            </a:r>
          </a:p>
          <a:p>
            <a:pPr algn="just"/>
            <a:endParaRPr lang="fa-IR">
              <a:cs typeface="B Nazanin" panose="00000400000000000000" pitchFamily="2" charset="-78"/>
            </a:endParaRPr>
          </a:p>
        </p:txBody>
      </p:sp>
    </p:spTree>
    <p:extLst>
      <p:ext uri="{BB962C8B-B14F-4D97-AF65-F5344CB8AC3E}">
        <p14:creationId xmlns:p14="http://schemas.microsoft.com/office/powerpoint/2010/main" val="26207500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برخی کشورهای عربی در اهرم های طرح خاورمیانه ای شرکت کرده اند که مهم ترین آنها نشست های همکاری منطقه ای بود که نخستین جلسه ی آن در سال 1994 در دارالبیضاء مغرب برگزار شد و سپس جلسات بعدی آن در سال 1995 در عمان، و در سال 1996 در قاهره پی گیری شد تا این که در سال 1997 در دوحه همزمان با بن بست فرایند صلح در دوره حکومت نتانیاهو (1991-1996) متوقف شد. </a:t>
            </a:r>
            <a:endParaRPr lang="fa-IR">
              <a:cs typeface="B Nazanin" panose="00000400000000000000" pitchFamily="2" charset="-78"/>
            </a:endParaRPr>
          </a:p>
        </p:txBody>
      </p:sp>
      <p:sp>
        <p:nvSpPr>
          <p:cNvPr id="4" name="Flowchart: Alternate Process 3"/>
          <p:cNvSpPr/>
          <p:nvPr/>
        </p:nvSpPr>
        <p:spPr>
          <a:xfrm>
            <a:off x="838200" y="4164038"/>
            <a:ext cx="3770142" cy="1308295"/>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نشست های همکاری منطقه ای</a:t>
            </a:r>
            <a:endParaRPr lang="fa-IR"/>
          </a:p>
        </p:txBody>
      </p:sp>
    </p:spTree>
    <p:extLst>
      <p:ext uri="{BB962C8B-B14F-4D97-AF65-F5344CB8AC3E}">
        <p14:creationId xmlns:p14="http://schemas.microsoft.com/office/powerpoint/2010/main" val="39311291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نکته قابل توجه اینکه نظام عربی به رغم ضعف و فقدان </a:t>
            </a:r>
            <a:r>
              <a:rPr lang="fa-IR" smtClean="0">
                <a:cs typeface="B Nazanin" panose="00000400000000000000" pitchFamily="2" charset="-78"/>
              </a:rPr>
              <a:t>یکپارچگی </a:t>
            </a:r>
            <a:r>
              <a:rPr lang="fa-IR">
                <a:cs typeface="B Nazanin" panose="00000400000000000000" pitchFamily="2" charset="-78"/>
              </a:rPr>
              <a:t>توانست هر چند جزئی مقابل طرح خاورمیانه ای به مصالح اعراب و از جمله منافع ملی کشورهای عربی دانست که موجب شد شماری از کشورهای بزرگتر عربی احساس کنند که منافع ملی شان در نظر گرفته نمی شود و یا </a:t>
            </a:r>
            <a:r>
              <a:rPr lang="fa-IR" smtClean="0">
                <a:cs typeface="B Nazanin" panose="00000400000000000000" pitchFamily="2" charset="-78"/>
              </a:rPr>
              <a:t>انکه </a:t>
            </a:r>
            <a:r>
              <a:rPr lang="fa-IR">
                <a:cs typeface="B Nazanin" panose="00000400000000000000" pitchFamily="2" charset="-78"/>
              </a:rPr>
              <a:t>از آنها خواسته می شود که تبعیض هایی را بدون اینکه سوء </a:t>
            </a:r>
            <a:r>
              <a:rPr lang="fa-IR" smtClean="0">
                <a:cs typeface="B Nazanin" panose="00000400000000000000" pitchFamily="2" charset="-78"/>
              </a:rPr>
              <a:t>آشکاری </a:t>
            </a:r>
            <a:r>
              <a:rPr lang="fa-IR">
                <a:cs typeface="B Nazanin" panose="00000400000000000000" pitchFamily="2" charset="-78"/>
              </a:rPr>
              <a:t>برایشان داشته باشد، تحمل کنند. </a:t>
            </a:r>
          </a:p>
          <a:p>
            <a:pPr algn="just"/>
            <a:endParaRPr lang="fa-IR">
              <a:cs typeface="B Nazanin" panose="00000400000000000000" pitchFamily="2" charset="-78"/>
            </a:endParaRPr>
          </a:p>
        </p:txBody>
      </p:sp>
      <p:sp>
        <p:nvSpPr>
          <p:cNvPr id="4" name="Flowchart: Alternate Process 3"/>
          <p:cNvSpPr/>
          <p:nvPr/>
        </p:nvSpPr>
        <p:spPr>
          <a:xfrm>
            <a:off x="838200" y="4234376"/>
            <a:ext cx="3179298" cy="1139483"/>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ضعف و فقدان یکپارچگی</a:t>
            </a:r>
            <a:endParaRPr lang="fa-IR"/>
          </a:p>
        </p:txBody>
      </p:sp>
      <p:sp>
        <p:nvSpPr>
          <p:cNvPr id="5" name="Flowchart: Connector 4"/>
          <p:cNvSpPr/>
          <p:nvPr/>
        </p:nvSpPr>
        <p:spPr>
          <a:xfrm>
            <a:off x="6893169" y="4051495"/>
            <a:ext cx="1927274" cy="1322364"/>
          </a:xfrm>
          <a:prstGeom prst="flowChartConnector">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منافع ملی</a:t>
            </a:r>
            <a:endParaRPr lang="fa-IR"/>
          </a:p>
        </p:txBody>
      </p:sp>
    </p:spTree>
    <p:extLst>
      <p:ext uri="{BB962C8B-B14F-4D97-AF65-F5344CB8AC3E}">
        <p14:creationId xmlns:p14="http://schemas.microsoft.com/office/powerpoint/2010/main" val="279256887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از جمله این علل همچنین مقاومت شدید نخبگان فرهنگی و برخی نخبگان سیاسی در بیشتر کشورهای عربی بود که مقابل طرح خاورمیانه ای ایستادند و شکی نیست که این مقاومت متکی به آرای عمومی و قدرتمند عربی بود که با هر گونه عای سازی روابط با اسراییل مخالفت می ورزند. این مخالفت همچنین در آن دسته از کشورهای عربی که با اسراییل قرار داد صلح امضا کرده اند وجود داشت. </a:t>
            </a:r>
            <a:endParaRPr lang="fa-IR">
              <a:cs typeface="B Nazanin" panose="00000400000000000000" pitchFamily="2" charset="-78"/>
            </a:endParaRPr>
          </a:p>
        </p:txBody>
      </p:sp>
      <p:sp>
        <p:nvSpPr>
          <p:cNvPr id="4" name="Flowchart: Alternate Process 3"/>
          <p:cNvSpPr/>
          <p:nvPr/>
        </p:nvSpPr>
        <p:spPr>
          <a:xfrm>
            <a:off x="838200" y="4149968"/>
            <a:ext cx="4445390" cy="1364566"/>
          </a:xfrm>
          <a:prstGeom prst="flowChartAlternateProcess">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مقاومت شدید نخبگان فرهنگی و برخی نخبگان سیاسی</a:t>
            </a:r>
            <a:endParaRPr lang="fa-IR"/>
          </a:p>
        </p:txBody>
      </p:sp>
    </p:spTree>
    <p:extLst>
      <p:ext uri="{BB962C8B-B14F-4D97-AF65-F5344CB8AC3E}">
        <p14:creationId xmlns:p14="http://schemas.microsoft.com/office/powerpoint/2010/main" val="178148760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همچنین اصرار آمریکا بر ادامه فعالیت اهرم همکاری اقتصادی منطقه ی پس از اجلاس دوحه  در سال 1997 به رغم توقف عملی فرایند صلح بود، ولی این ضوعیت موجب شد بسیاری از کشورهای عربی این اجلاس را تحریم کنند. مقابله نظام عربی با نظام خاورمیانه نشان داد که نظام عربی به رغم ضعف آشکار و حد نازل همبستگی و غلبه گرایش های ملی بر رفتار اعضا همچنان به صورت محدود می تواند در منازعات از موجودیت خود دفاع کند. </a:t>
            </a:r>
          </a:p>
          <a:p>
            <a:pPr algn="just"/>
            <a:endParaRPr lang="fa-IR">
              <a:cs typeface="B Nazanin" panose="00000400000000000000" pitchFamily="2" charset="-78"/>
            </a:endParaRPr>
          </a:p>
        </p:txBody>
      </p:sp>
      <p:sp>
        <p:nvSpPr>
          <p:cNvPr id="4" name="Flowchart: Alternate Process 3"/>
          <p:cNvSpPr/>
          <p:nvPr/>
        </p:nvSpPr>
        <p:spPr>
          <a:xfrm>
            <a:off x="1269241" y="4380931"/>
            <a:ext cx="3684895" cy="1282890"/>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غلبه گرایش های ملی بر رفتار اعضا</a:t>
            </a:r>
            <a:endParaRPr lang="fa-IR"/>
          </a:p>
        </p:txBody>
      </p:sp>
      <p:sp>
        <p:nvSpPr>
          <p:cNvPr id="5" name="Flowchart: Alternate Process 4"/>
          <p:cNvSpPr/>
          <p:nvPr/>
        </p:nvSpPr>
        <p:spPr>
          <a:xfrm>
            <a:off x="6114197" y="4380931"/>
            <a:ext cx="3835021" cy="1282890"/>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ضعف آشکار و حد نازل همبستگی</a:t>
            </a:r>
            <a:endParaRPr lang="fa-IR"/>
          </a:p>
        </p:txBody>
      </p:sp>
    </p:spTree>
    <p:extLst>
      <p:ext uri="{BB962C8B-B14F-4D97-AF65-F5344CB8AC3E}">
        <p14:creationId xmlns:p14="http://schemas.microsoft.com/office/powerpoint/2010/main" val="31855274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smtClean="0">
                <a:solidFill>
                  <a:srgbClr val="FF0000"/>
                </a:solidFill>
                <a:cs typeface="B Nazanin" panose="00000400000000000000" pitchFamily="2" charset="-78"/>
              </a:rPr>
              <a:t>خلاصه و نگاه به آینده</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بر پایه ی آنچه گفته شد وضعیت سیاسی جهان عرب در سال 2000 مایه نگرانی شدید و بیم واقعی نسبت به آینده کشورهای عربی یا نظام عربی است. دست کم چهار کشور عربی با خطر تجزیه رو در رو شده اند و یا در عمل تجزیه شده اند و سطح تحول دموکراتیک در جهان عرب در مجموع و در مقایسه با من</a:t>
            </a:r>
            <a:r>
              <a:rPr lang="fa-IR">
                <a:cs typeface="B Nazanin" panose="00000400000000000000" pitchFamily="2" charset="-78"/>
              </a:rPr>
              <a:t>ا</a:t>
            </a:r>
            <a:r>
              <a:rPr lang="fa-IR" smtClean="0">
                <a:cs typeface="B Nazanin" panose="00000400000000000000" pitchFamily="2" charset="-78"/>
              </a:rPr>
              <a:t>طق دیگر جهان که شرایطی برابر  دارند نازل بوده و به نظر می رسد که نظام عربی قادر به فعال کردن موسسات خود نیست و وحدت عربی تبدیل به یک خواست رویایی شده است که حتی معتقدان به آن در شرایط کنونی آن را امکان پذیر نمی دانند</a:t>
            </a:r>
            <a:endParaRPr lang="fa-IR">
              <a:cs typeface="B Nazanin" panose="00000400000000000000" pitchFamily="2" charset="-78"/>
            </a:endParaRPr>
          </a:p>
        </p:txBody>
      </p:sp>
      <p:sp>
        <p:nvSpPr>
          <p:cNvPr id="4" name="Flowchart: Alternate Process 3"/>
          <p:cNvSpPr/>
          <p:nvPr/>
        </p:nvSpPr>
        <p:spPr>
          <a:xfrm>
            <a:off x="1336431" y="4698609"/>
            <a:ext cx="4586067" cy="1041009"/>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سطح تحول دموکراتیک در جهان عرب</a:t>
            </a:r>
            <a:endParaRPr lang="fa-IR"/>
          </a:p>
        </p:txBody>
      </p:sp>
    </p:spTree>
    <p:extLst>
      <p:ext uri="{BB962C8B-B14F-4D97-AF65-F5344CB8AC3E}">
        <p14:creationId xmlns:p14="http://schemas.microsoft.com/office/powerpoint/2010/main" val="605918353"/>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و تمام جایگزین هایی که نظام عربی برای مقابله با ناتوانی موسسات رسمی ایجاد کرده خود نیز دچار رکود و ناتوانی اند. اجلاس سران عرب به رغم نیاز برگزار نمی شود و دیگر تجمعات ناشی از اتحادیه عرب هم تنها نامی بر کاعذ هستند و یا در </a:t>
            </a:r>
            <a:r>
              <a:rPr lang="fa-IR" smtClean="0">
                <a:cs typeface="B Nazanin" panose="00000400000000000000" pitchFamily="2" charset="-78"/>
              </a:rPr>
              <a:t>بهتر</a:t>
            </a:r>
            <a:r>
              <a:rPr lang="fa-IR">
                <a:cs typeface="B Nazanin" panose="00000400000000000000" pitchFamily="2" charset="-78"/>
              </a:rPr>
              <a:t>ی</a:t>
            </a:r>
            <a:r>
              <a:rPr lang="fa-IR" smtClean="0">
                <a:cs typeface="B Nazanin" panose="00000400000000000000" pitchFamily="2" charset="-78"/>
              </a:rPr>
              <a:t>ن </a:t>
            </a:r>
            <a:r>
              <a:rPr lang="fa-IR">
                <a:cs typeface="B Nazanin" panose="00000400000000000000" pitchFamily="2" charset="-78"/>
              </a:rPr>
              <a:t>حالت دستاورد هایی محدود به همراه داشته اند که با سال هایی که برای تاسیس و شکل بخشیدن به آنها اختصاص یافته و چالش هایی که آنها را احاطه کرده است تناسبی ندارد. </a:t>
            </a:r>
          </a:p>
          <a:p>
            <a:pPr algn="just"/>
            <a:endParaRPr lang="fa-IR">
              <a:cs typeface="B Nazanin" panose="00000400000000000000" pitchFamily="2" charset="-78"/>
            </a:endParaRPr>
          </a:p>
        </p:txBody>
      </p:sp>
      <p:sp>
        <p:nvSpPr>
          <p:cNvPr id="4" name="Flowchart: Alternate Process 3"/>
          <p:cNvSpPr/>
          <p:nvPr/>
        </p:nvSpPr>
        <p:spPr>
          <a:xfrm>
            <a:off x="1255594" y="4326339"/>
            <a:ext cx="2920621" cy="1214651"/>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دستاورد هایی محدود</a:t>
            </a:r>
            <a:endParaRPr lang="fa-IR"/>
          </a:p>
        </p:txBody>
      </p:sp>
    </p:spTree>
    <p:extLst>
      <p:ext uri="{BB962C8B-B14F-4D97-AF65-F5344CB8AC3E}">
        <p14:creationId xmlns:p14="http://schemas.microsoft.com/office/powerpoint/2010/main" val="1333156027"/>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جامعه مدنی عربی هم همچنان  در دوره جنینی قرار دارد که بعضا مورد تعرض و تهاجم دولت های عربی و یا نیروهای خارجی قرار می گیرد و به نظر می رسد که قادر به عرضه جایگزینی غیر رسمی  برای فعال کردن نظام عربی نیست. </a:t>
            </a:r>
            <a:endParaRPr lang="fa-IR">
              <a:cs typeface="B Nazanin" panose="00000400000000000000" pitchFamily="2" charset="-78"/>
            </a:endParaRPr>
          </a:p>
        </p:txBody>
      </p:sp>
    </p:spTree>
    <p:extLst>
      <p:ext uri="{BB962C8B-B14F-4D97-AF65-F5344CB8AC3E}">
        <p14:creationId xmlns:p14="http://schemas.microsoft.com/office/powerpoint/2010/main" val="60889474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کشمکش های عربی- عربی به طور کلی  و کشمکش های مرزی میان کشورهای عربی به طور ویژه همچنان باقی است، بدون این که طی ده ها سال و یا در بعضی موارد پس از نیم قرن راه حلی برای آنها یافت شود. ادامه این وضعیت تاثیر بسیار منفی بر منابع نظام عربی و همبستگی این نظام می گذارد. نقطه اوج این وضعیت را در منطقه خلیج فارس شاهدیم تا ان جا که این کشمکش ها مفهوم امنیت قومی عربی را از بین برده است و راه را برای سلطه نیروی خارجی در معادله امنیت این منطقه بسیار حساس همواره کرده است. </a:t>
            </a:r>
          </a:p>
          <a:p>
            <a:endParaRPr lang="fa-IR"/>
          </a:p>
        </p:txBody>
      </p:sp>
      <p:sp>
        <p:nvSpPr>
          <p:cNvPr id="4" name="Flowchart: Alternate Process 3"/>
          <p:cNvSpPr/>
          <p:nvPr/>
        </p:nvSpPr>
        <p:spPr>
          <a:xfrm>
            <a:off x="1111348" y="4698609"/>
            <a:ext cx="3404381" cy="984739"/>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مفهوم امنیت قومی عربی</a:t>
            </a:r>
            <a:endParaRPr lang="fa-IR"/>
          </a:p>
        </p:txBody>
      </p:sp>
    </p:spTree>
    <p:extLst>
      <p:ext uri="{BB962C8B-B14F-4D97-AF65-F5344CB8AC3E}">
        <p14:creationId xmlns:p14="http://schemas.microsoft.com/office/powerpoint/2010/main" val="11494588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در عین حال افزایش شمار کشورهای عربی موجب شده است که ملاک های ساده ای برای مقوله قومیت کشورها مطرح شود. نتیجه این نرمش پیوستن کشورهایی چون سومالی، جیبوتی و جزایر کومور(قمر) به نظام عربی است، بدون  اینکه به معنای متعارف این کشورها شرایط قویمت عربی را داشته و یا این که نخبگان حاکم بر آنها قدمی در راه تقویت  این شرایط برداشته باشند. از این رو به نظر می رسد که نظام عربی قادر تاثیرگذاری در این کشورها نیست، ولی در عین حال ناگزیر است بعضا تاثیرات سوء عضویت  آنها در اتحادیه عرب را متحمل شود. </a:t>
            </a:r>
            <a:endParaRPr lang="fa-IR">
              <a:cs typeface="B Nazanin" panose="00000400000000000000" pitchFamily="2" charset="-78"/>
            </a:endParaRPr>
          </a:p>
        </p:txBody>
      </p:sp>
      <p:sp>
        <p:nvSpPr>
          <p:cNvPr id="4" name="Flowchart: Alternate Process 3"/>
          <p:cNvSpPr/>
          <p:nvPr/>
        </p:nvSpPr>
        <p:spPr>
          <a:xfrm>
            <a:off x="1167618" y="4628271"/>
            <a:ext cx="4093699" cy="1153551"/>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تاثیرات سوء عضویت  آنها</a:t>
            </a:r>
            <a:endParaRPr lang="fa-IR"/>
          </a:p>
        </p:txBody>
      </p:sp>
    </p:spTree>
    <p:extLst>
      <p:ext uri="{BB962C8B-B14F-4D97-AF65-F5344CB8AC3E}">
        <p14:creationId xmlns:p14="http://schemas.microsoft.com/office/powerpoint/2010/main" val="1838596271"/>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مورد فعل و انفعالات منطقه ای عربی، فرایند صلح سیاسی در کشمش اعراب و اسراییل دستاوردهای بسیار محدودی داشته است و در مسیر تنگ خود به آهستگی پیش می رود و سلطه خود را بر اراضی عربی به عنوان واقعیت تحمیل کند و بدون این که مجبور باشد به هماهنگی با اعراب بپردازد به صلح دو جانبه با کشورهای عربی ادامه می دهد. اسراییل از این شرایط به سود خود استفاده می کند و افزون بر این همه این موارد برخی مسایل نیز در روابط کشورهای عربی با دو کشور بزرگ همچوار یعنی ترکیه و ایران وجود دارد و به نشانه </a:t>
            </a:r>
            <a:r>
              <a:rPr lang="fa-IR">
                <a:cs typeface="B Nazanin" panose="00000400000000000000" pitchFamily="2" charset="-78"/>
              </a:rPr>
              <a:t>امانت داری هم باید گفت که در وضعیت سیاسی جهان عرب در سال 2000 ابعاد مثبت هر چند اندک ولی مهم وجود درد که در سه دسته زیر قابل بررسی است: </a:t>
            </a:r>
          </a:p>
          <a:p>
            <a:endParaRPr lang="fa-IR"/>
          </a:p>
        </p:txBody>
      </p:sp>
    </p:spTree>
    <p:extLst>
      <p:ext uri="{BB962C8B-B14F-4D97-AF65-F5344CB8AC3E}">
        <p14:creationId xmlns:p14="http://schemas.microsoft.com/office/powerpoint/2010/main" val="1347845684"/>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b="1" smtClean="0">
                <a:solidFill>
                  <a:srgbClr val="FF0000"/>
                </a:solidFill>
                <a:cs typeface="B Nazanin" panose="00000400000000000000" pitchFamily="2" charset="-78"/>
              </a:rPr>
              <a:t>یکم، </a:t>
            </a:r>
            <a:r>
              <a:rPr lang="fa-IR" smtClean="0">
                <a:cs typeface="B Nazanin" panose="00000400000000000000" pitchFamily="2" charset="-78"/>
              </a:rPr>
              <a:t>افکار عمومی عربی توانست در برخی مقاطع پویایی و اشتراک نظر خود را نشان دهد به نحوی که بر روند تحولات تاثیرگذار بوده است. هر چند گفته می شود که این موارد هیجان های موقت بوده، اما ماهیت افکار عمومی عربی همواره چنین بوده است و این احتمال قابل بررسی وجود دارد که انلاب ماهواره ها به صورت کلی و ماهواره های عربی به طور مشخص بر افزایش انگیزش افکار عمومی اعراب تاثیر گذارده است. </a:t>
            </a:r>
            <a:endParaRPr lang="fa-IR">
              <a:cs typeface="B Nazanin" panose="00000400000000000000" pitchFamily="2" charset="-78"/>
            </a:endParaRPr>
          </a:p>
        </p:txBody>
      </p:sp>
    </p:spTree>
    <p:extLst>
      <p:ext uri="{BB962C8B-B14F-4D97-AF65-F5344CB8AC3E}">
        <p14:creationId xmlns:p14="http://schemas.microsoft.com/office/powerpoint/2010/main" val="3866939982"/>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b="1" smtClean="0">
                <a:solidFill>
                  <a:srgbClr val="FF0000"/>
                </a:solidFill>
                <a:cs typeface="B Nazanin" panose="00000400000000000000" pitchFamily="2" charset="-78"/>
              </a:rPr>
              <a:t>دوم، </a:t>
            </a:r>
            <a:r>
              <a:rPr lang="fa-IR" smtClean="0">
                <a:cs typeface="B Nazanin" panose="00000400000000000000" pitchFamily="2" charset="-78"/>
              </a:rPr>
              <a:t>نظام عربی رسمی و غیر رسمی توانسته است تاکنون در مقابله با طرح های جایگزینی که از ناحیه فرایند صلح اعراب و اسراییل عنوان شده و مشخصا با طرح خاورمیانه ای مقابله کند و اغلب کشورهای عربی حاضر به  همراهی با سیاست های آمریکایی- اسراییلی در خاورمیانه نشده اند</a:t>
            </a:r>
            <a:r>
              <a:rPr lang="fa-IR" smtClean="0"/>
              <a:t>. </a:t>
            </a:r>
            <a:endParaRPr lang="fa-IR"/>
          </a:p>
        </p:txBody>
      </p:sp>
      <p:sp>
        <p:nvSpPr>
          <p:cNvPr id="4" name="Flowchart: Alternate Process 3"/>
          <p:cNvSpPr/>
          <p:nvPr/>
        </p:nvSpPr>
        <p:spPr>
          <a:xfrm>
            <a:off x="1561514" y="3910818"/>
            <a:ext cx="2799471" cy="1181687"/>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سیاست های آمریکایی- اسراییلی</a:t>
            </a:r>
            <a:endParaRPr lang="fa-IR"/>
          </a:p>
        </p:txBody>
      </p:sp>
    </p:spTree>
    <p:extLst>
      <p:ext uri="{BB962C8B-B14F-4D97-AF65-F5344CB8AC3E}">
        <p14:creationId xmlns:p14="http://schemas.microsoft.com/office/powerpoint/2010/main" val="1015611589"/>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در این باره برخی کشورهای عربی به طور کلی این طرح ها را در کرده اند و برخی دیگر آنها را قابل بررسی از این زاویه که نقطه شروعی  برای تبیین مفهوم پیشرفت در فرایند صلح و منافع متقابل باشد و نه به معنای پذیرش سلطه اسراییل بر منطقه، تلقی کردند. </a:t>
            </a:r>
            <a:endParaRPr lang="fa-IR"/>
          </a:p>
        </p:txBody>
      </p:sp>
      <p:sp>
        <p:nvSpPr>
          <p:cNvPr id="4" name="Flowchart: Alternate Process 3"/>
          <p:cNvSpPr/>
          <p:nvPr/>
        </p:nvSpPr>
        <p:spPr>
          <a:xfrm>
            <a:off x="1350498" y="4192172"/>
            <a:ext cx="2869810" cy="1181686"/>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پذیرش سلطه اسراییل</a:t>
            </a:r>
            <a:endParaRPr lang="fa-IR"/>
          </a:p>
        </p:txBody>
      </p:sp>
    </p:spTree>
    <p:extLst>
      <p:ext uri="{BB962C8B-B14F-4D97-AF65-F5344CB8AC3E}">
        <p14:creationId xmlns:p14="http://schemas.microsoft.com/office/powerpoint/2010/main" val="311186963"/>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نخبگان فکری و سیاسی جریان های ناسیونالیستی عربی نقش بزرگ و مشخص در اگاهی بخشی نسبت به خطرات این طرح ها داشته اند و افکار عمومی را بر ضد آن بسیج نموده اند و در این راه از مخالفت افکار عمومی اعراب با بهبود رابطه با اسراییل با توجه به وضعیت جاری فراین صلح استفاده کردند. جالب اینکه مخالفت مردمی با عادی سازی روابط اسراییل  در آن دسته از کشورهای عربی که تعهدات رسمی نسبت به صلح با اسراییل دارند چشمگیر تر است. </a:t>
            </a:r>
          </a:p>
          <a:p>
            <a:endParaRPr lang="fa-IR"/>
          </a:p>
        </p:txBody>
      </p:sp>
      <p:sp>
        <p:nvSpPr>
          <p:cNvPr id="4" name="Flowchart: Alternate Process 3"/>
          <p:cNvSpPr/>
          <p:nvPr/>
        </p:nvSpPr>
        <p:spPr>
          <a:xfrm>
            <a:off x="1252025" y="4473526"/>
            <a:ext cx="3742006" cy="1195754"/>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جنبشی رهایی بخش و ملی</a:t>
            </a:r>
            <a:endParaRPr lang="fa-IR"/>
          </a:p>
        </p:txBody>
      </p:sp>
    </p:spTree>
    <p:extLst>
      <p:ext uri="{BB962C8B-B14F-4D97-AF65-F5344CB8AC3E}">
        <p14:creationId xmlns:p14="http://schemas.microsoft.com/office/powerpoint/2010/main" val="546039544"/>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b="1" smtClean="0">
                <a:solidFill>
                  <a:srgbClr val="FF0000"/>
                </a:solidFill>
                <a:cs typeface="B Nazanin" panose="00000400000000000000" pitchFamily="2" charset="-78"/>
              </a:rPr>
              <a:t>سوم، </a:t>
            </a:r>
            <a:r>
              <a:rPr lang="fa-IR" smtClean="0">
                <a:cs typeface="B Nazanin" panose="00000400000000000000" pitchFamily="2" charset="-78"/>
              </a:rPr>
              <a:t>با عملکرد نیروی مقاومت لبنان در نوار مرزی اشغالی جنوب لبنان به طور طبیعی جنبشی رهایی بخش و ملی شکل گرفت که توانست هزینه های اشغالگری را تا حدی بالا ببرد که از میزان فایده امنیتی مورد نظر اشغالگران برای اشغال این مناطق فزونتر شود و متجاوزان را وادار سازد که با تغییر روش در روش ماه می سال 2000 پس از افزایش خسارت های مادی و انسانی به اشغالگری خود در این منطقه پایان دهد. </a:t>
            </a:r>
            <a:endParaRPr lang="fa-IR">
              <a:cs typeface="B Nazanin" panose="00000400000000000000" pitchFamily="2" charset="-78"/>
            </a:endParaRPr>
          </a:p>
        </p:txBody>
      </p:sp>
      <p:sp>
        <p:nvSpPr>
          <p:cNvPr id="4" name="Flowchart: Alternate Process 3"/>
          <p:cNvSpPr/>
          <p:nvPr/>
        </p:nvSpPr>
        <p:spPr>
          <a:xfrm>
            <a:off x="1266092" y="4403188"/>
            <a:ext cx="3291840" cy="1153550"/>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جنبشی رهایی بخش و ملی</a:t>
            </a:r>
            <a:endParaRPr lang="fa-IR"/>
          </a:p>
        </p:txBody>
      </p:sp>
    </p:spTree>
    <p:extLst>
      <p:ext uri="{BB962C8B-B14F-4D97-AF65-F5344CB8AC3E}">
        <p14:creationId xmlns:p14="http://schemas.microsoft.com/office/powerpoint/2010/main" val="4273088720"/>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pic>
        <p:nvPicPr>
          <p:cNvPr id="4" name="Content Placeholder 3"/>
          <p:cNvPicPr>
            <a:picLocks noGrp="1" noChangeAspect="1"/>
          </p:cNvPicPr>
          <p:nvPr>
            <p:ph idx="1"/>
          </p:nvPr>
        </p:nvPicPr>
        <p:blipFill>
          <a:blip r:embed="rId2"/>
          <a:stretch>
            <a:fillRect/>
          </a:stretch>
        </p:blipFill>
        <p:spPr>
          <a:xfrm>
            <a:off x="675249" y="456375"/>
            <a:ext cx="10874326" cy="5720588"/>
          </a:xfrm>
          <a:prstGeom prst="rect">
            <a:avLst/>
          </a:prstGeom>
        </p:spPr>
      </p:pic>
    </p:spTree>
    <p:extLst>
      <p:ext uri="{BB962C8B-B14F-4D97-AF65-F5344CB8AC3E}">
        <p14:creationId xmlns:p14="http://schemas.microsoft.com/office/powerpoint/2010/main" val="1147481437"/>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pic>
        <p:nvPicPr>
          <p:cNvPr id="4" name="Content Placeholder 3"/>
          <p:cNvPicPr>
            <a:picLocks noGrp="1" noChangeAspect="1"/>
          </p:cNvPicPr>
          <p:nvPr>
            <p:ph idx="1"/>
          </p:nvPr>
        </p:nvPicPr>
        <p:blipFill>
          <a:blip r:embed="rId2"/>
          <a:stretch>
            <a:fillRect/>
          </a:stretch>
        </p:blipFill>
        <p:spPr>
          <a:xfrm>
            <a:off x="1168125" y="2700997"/>
            <a:ext cx="9855750" cy="1848863"/>
          </a:xfrm>
          <a:prstGeom prst="rect">
            <a:avLst/>
          </a:prstGeom>
        </p:spPr>
      </p:pic>
    </p:spTree>
    <p:extLst>
      <p:ext uri="{BB962C8B-B14F-4D97-AF65-F5344CB8AC3E}">
        <p14:creationId xmlns:p14="http://schemas.microsoft.com/office/powerpoint/2010/main" val="28195679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مثلا نسبت به یک کشمکش منطقه ای زیانبار که یکی از این کشورها دستخوش آن شود، موضع بگیرد یا به طور کلی با آن منطقه قطع رابطه کند و یا با پدیده هایی مثل مداخله خارجی در این کشورها و </a:t>
            </a:r>
            <a:r>
              <a:rPr lang="fa-IR" b="1" smtClean="0">
                <a:solidFill>
                  <a:srgbClr val="FF0000"/>
                </a:solidFill>
                <a:cs typeface="B Nazanin" panose="00000400000000000000" pitchFamily="2" charset="-78"/>
              </a:rPr>
              <a:t>همچنین تجزیه بخشی از خاک این کشورها روبرو شود</a:t>
            </a:r>
            <a:r>
              <a:rPr lang="fa-IR" smtClean="0">
                <a:cs typeface="B Nazanin" panose="00000400000000000000" pitchFamily="2" charset="-78"/>
              </a:rPr>
              <a:t>. از این رو گسترش دایره کشورهای عربی و افزایش شمار اعضای آن به عنوان منابع جدید قدرت نظام عربی موجب شد که در سال 2000 شاهد گروهی از کشورهای عربی باشیم که یا کاملا مضمحل شده اند و در نتیجه یا فاقد دولت و در آستانه فروپاشی هستند و این شرایط از قدرت نظام عربی  کاسته است. </a:t>
            </a:r>
          </a:p>
          <a:p>
            <a:pPr algn="just"/>
            <a:endParaRPr lang="fa-IR">
              <a:cs typeface="B Nazanin" panose="00000400000000000000" pitchFamily="2" charset="-78"/>
            </a:endParaRPr>
          </a:p>
        </p:txBody>
      </p:sp>
    </p:spTree>
    <p:extLst>
      <p:ext uri="{BB962C8B-B14F-4D97-AF65-F5344CB8AC3E}">
        <p14:creationId xmlns:p14="http://schemas.microsoft.com/office/powerpoint/2010/main" val="41798445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500</TotalTime>
  <Words>7904</Words>
  <Application>Microsoft Office PowerPoint</Application>
  <PresentationFormat>Widescreen</PresentationFormat>
  <Paragraphs>148</Paragraphs>
  <Slides>87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87</vt:i4>
      </vt:variant>
    </vt:vector>
  </HeadingPairs>
  <TitlesOfParts>
    <vt:vector size="93" baseType="lpstr">
      <vt:lpstr>Arial</vt:lpstr>
      <vt:lpstr>B Nazanin</vt:lpstr>
      <vt:lpstr>Calibri</vt:lpstr>
      <vt:lpstr>Calibri Light</vt:lpstr>
      <vt:lpstr>Times New Roman</vt:lpstr>
      <vt:lpstr>Office Theme</vt:lpstr>
      <vt:lpstr>عنوان مقاله : جهان عرب در ابتدای قرن بیست و یکم</vt:lpstr>
      <vt:lpstr>اشاره</vt:lpstr>
      <vt:lpstr>PowerPoint Presentation</vt:lpstr>
      <vt:lpstr>مقدمه</vt:lpstr>
      <vt:lpstr>PowerPoint Presentation</vt:lpstr>
      <vt:lpstr>یکم: وضعیت سیاسی کشورهای عربی</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دوم: وضعیت نظام عربی</vt:lpstr>
      <vt:lpstr>PowerPoint Presentation</vt:lpstr>
      <vt:lpstr>PowerPoint Presentation</vt:lpstr>
      <vt:lpstr>این دو شیوه بیش از این تجربه شده و این ملاحظات به عنوان نتیجه آن قابل طرح است: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سوم. کارکرد های منطقه ای نظام عربی</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خلاصه و نگاه به آینده</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عنوان مقاله : جهان عرب در ابتدای قرن بیست و یکم</dc:title>
  <dc:creator>MaZz!i</dc:creator>
  <cp:lastModifiedBy>MaZz!i</cp:lastModifiedBy>
  <cp:revision>63</cp:revision>
  <cp:lastPrinted>2025-04-10T19:38:51Z</cp:lastPrinted>
  <dcterms:created xsi:type="dcterms:W3CDTF">2025-04-05T09:18:43Z</dcterms:created>
  <dcterms:modified xsi:type="dcterms:W3CDTF">2025-04-10T19:39:11Z</dcterms:modified>
</cp:coreProperties>
</file>