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5" r:id="rId26"/>
    <p:sldId id="280" r:id="rId27"/>
    <p:sldId id="281" r:id="rId28"/>
    <p:sldId id="282" r:id="rId29"/>
    <p:sldId id="283" r:id="rId30"/>
    <p:sldId id="284" r:id="rId31"/>
  </p:sldIdLst>
  <p:sldSz cx="12192000" cy="6858000"/>
  <p:notesSz cx="7099300" cy="10234613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934" autoAdjust="0"/>
    <p:restoredTop sz="94434" autoAdjust="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outlineViewPr>
    <p:cViewPr>
      <p:scale>
        <a:sx n="33" d="100"/>
        <a:sy n="33" d="100"/>
      </p:scale>
      <p:origin x="0" y="-2110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28121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9266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1006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12812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95682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13636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1047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5330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2177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1591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0015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11C00-5B08-411E-959C-6EDA009F6B87}" type="datetimeFigureOut">
              <a:rPr lang="fa-IR" smtClean="0"/>
              <a:t>02/11/1446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02486-3CE1-4263-85C6-9D8FF5A9F5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24269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4000" smtClean="0">
                <a:solidFill>
                  <a:srgbClr val="FF0000"/>
                </a:solidFill>
                <a:cs typeface="B Nazanin" panose="00000400000000000000" pitchFamily="2" charset="-78"/>
              </a:rPr>
              <a:t>عنوان مقاله:</a:t>
            </a:r>
            <a:r>
              <a:rPr lang="fa-IR" sz="4000" smtClean="0">
                <a:cs typeface="B Nazanin" panose="00000400000000000000" pitchFamily="2" charset="-78"/>
              </a:rPr>
              <a:t>عامل افکار عمومی عرب در معادلات منطقه</a:t>
            </a:r>
            <a:endParaRPr lang="fa-IR" sz="4000"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smtClean="0">
                <a:solidFill>
                  <a:srgbClr val="FF0000"/>
                </a:solidFill>
                <a:cs typeface="B Nazanin" panose="00000400000000000000" pitchFamily="2" charset="-78"/>
              </a:rPr>
              <a:t>نویسنده: </a:t>
            </a:r>
            <a:r>
              <a:rPr lang="fa-IR" smtClean="0">
                <a:cs typeface="B Nazanin" panose="00000400000000000000" pitchFamily="2" charset="-78"/>
              </a:rPr>
              <a:t>علی </a:t>
            </a:r>
            <a:r>
              <a:rPr lang="fa-IR" smtClean="0">
                <a:cs typeface="B Nazanin" panose="00000400000000000000" pitchFamily="2" charset="-78"/>
              </a:rPr>
              <a:t>بهجت</a:t>
            </a:r>
          </a:p>
          <a:p>
            <a:r>
              <a:rPr lang="fa-IR" smtClean="0">
                <a:solidFill>
                  <a:srgbClr val="FF0000"/>
                </a:solidFill>
                <a:cs typeface="B Nazanin" panose="00000400000000000000" pitchFamily="2" charset="-78"/>
              </a:rPr>
              <a:t>منبع: </a:t>
            </a:r>
            <a:r>
              <a:rPr lang="fa-IR">
                <a:cs typeface="B Nazanin" panose="00000400000000000000" pitchFamily="2" charset="-78"/>
              </a:rPr>
              <a:t>قاموس پاییز 1362 </a:t>
            </a:r>
            <a:r>
              <a:rPr lang="fa-IR">
                <a:cs typeface="B Nazanin" panose="00000400000000000000" pitchFamily="2" charset="-78"/>
              </a:rPr>
              <a:t>شماره </a:t>
            </a:r>
            <a:r>
              <a:rPr lang="fa-IR" smtClean="0">
                <a:cs typeface="B Nazanin" panose="00000400000000000000" pitchFamily="2" charset="-78"/>
              </a:rPr>
              <a:t>4</a:t>
            </a:r>
          </a:p>
          <a:p>
            <a:r>
              <a:rPr lang="fa-IR" smtClean="0">
                <a:cs typeface="B Nazanin" panose="00000400000000000000" pitchFamily="2" charset="-78"/>
              </a:rPr>
              <a:t>صص 359-367</a:t>
            </a:r>
            <a:endParaRPr lang="fa-IR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5790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مطلب قابل توجه اینکه، افکار و احساسات و هیجانات ملی مردم عرب دو گونه تاثیر در سیاست های رهبران می گذاشت. نسبت به رهبران وابسته و وفادار به منافع بیگانه به گونه ای و نسبت به رهبران متعهد به خواسته های مردم به گونه ای دیگر.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نسبت به دسته اول گاهی اوقات موجب موضع گیری آنان به نفع مردم می شد و در مورد سدته دوم در عین حال که از یک طرف باعث تشدید مواضع ضد استعماری و نیز مانع سازشکاری گاه به گاه می شدند، بعضی مواقع به لحاظ بالاتر رفتن سطح انتظارات مردم از ظرفت و قدرت حکومت، رهبران ناگزیر از تصمیم هایی می دند که شرایط و امکانات در جهت عکس آن گواهی می داد.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5036234"/>
            <a:ext cx="4515729" cy="815926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رهبران وابسته و وفادار به منافع بیگانه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18307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490" y="1825625"/>
            <a:ext cx="7544309" cy="4351338"/>
          </a:xfrm>
        </p:spPr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برای روشن تر شدن مطلب، در مورد دسته نخست، به عنوان مثال می توان به نمونه های زیر اشاره کرد: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در سال 1945 که </a:t>
            </a:r>
            <a:r>
              <a:rPr lang="fa-IR">
                <a:cs typeface="B Nazanin" panose="00000400000000000000" pitchFamily="2" charset="-78"/>
              </a:rPr>
              <a:t>مطالبات </a:t>
            </a:r>
            <a:r>
              <a:rPr lang="fa-IR" smtClean="0">
                <a:cs typeface="B Nazanin" panose="00000400000000000000" pitchFamily="2" charset="-78"/>
              </a:rPr>
              <a:t>مردم مصر عمدتا از طریق حزب «وفد» (نیروهای ملی گرا) و سازمان «</a:t>
            </a:r>
            <a:r>
              <a:rPr lang="fa-IR" smtClean="0">
                <a:solidFill>
                  <a:srgbClr val="FF0000"/>
                </a:solidFill>
                <a:cs typeface="B Nazanin" panose="00000400000000000000" pitchFamily="2" charset="-78"/>
              </a:rPr>
              <a:t>اخوان المسلمین</a:t>
            </a:r>
            <a:r>
              <a:rPr lang="fa-IR" smtClean="0">
                <a:cs typeface="B Nazanin" panose="00000400000000000000" pitchFamily="2" charset="-78"/>
              </a:rPr>
              <a:t>» (نیروی اسلامی) منعکس می شد. دولت «نقراشی- پاشا» </a:t>
            </a:r>
            <a:r>
              <a:rPr lang="fa-IR" smtClean="0">
                <a:cs typeface="B Nazanin" panose="00000400000000000000" pitchFamily="2" charset="-78"/>
              </a:rPr>
              <a:t>را </a:t>
            </a:r>
            <a:r>
              <a:rPr lang="fa-IR" smtClean="0">
                <a:cs typeface="B Nazanin" panose="00000400000000000000" pitchFamily="2" charset="-78"/>
              </a:rPr>
              <a:t>مجبور به کشاندن انگلستان به پای میز مذاکره بر سر خروج نیروهای خارجی از کانال سوئز کرد. </a:t>
            </a:r>
            <a:endParaRPr lang="fa-IR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2971291" cy="28106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9445" y="5037302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b="1" smtClean="0">
                <a:solidFill>
                  <a:srgbClr val="FF0000"/>
                </a:solidFill>
                <a:cs typeface="B Nazanin" panose="00000400000000000000" pitchFamily="2" charset="-78"/>
              </a:rPr>
              <a:t>محمود النقراشی پاشا</a:t>
            </a:r>
            <a:endParaRPr lang="fa-IR" b="1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23472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در سال 1955 احساسات ضد استعماری مردم اردن که طی تظاهرات با شکوهی به نمایش گذاشته شد، شاه اردن را مجبور به انصراف از عضویت در پیمان بغداد نمود.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838200" y="3713871"/>
            <a:ext cx="1955409" cy="1448973"/>
          </a:xfrm>
          <a:prstGeom prst="flowChartConnecto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پیمان بغداد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96101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480" y="1825625"/>
            <a:ext cx="7513320" cy="4351338"/>
          </a:xfrm>
        </p:spPr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در سال 1929 هنگامی که کنفرانس از رهبران عرب و یهود، در لندن، پیرامون آینده </a:t>
            </a:r>
            <a:r>
              <a:rPr lang="fa-IR" smtClean="0">
                <a:cs typeface="B Nazanin" panose="00000400000000000000" pitchFamily="2" charset="-78"/>
              </a:rPr>
              <a:t>فلسطین </a:t>
            </a:r>
            <a:r>
              <a:rPr lang="fa-IR" smtClean="0">
                <a:cs typeface="B Nazanin" panose="00000400000000000000" pitchFamily="2" charset="-78"/>
              </a:rPr>
              <a:t>و صلح بین نیروهای متخاصم گشایش یافت، «</a:t>
            </a:r>
            <a:r>
              <a:rPr lang="fa-IR" smtClean="0">
                <a:solidFill>
                  <a:srgbClr val="FF0000"/>
                </a:solidFill>
                <a:cs typeface="B Nazanin" panose="00000400000000000000" pitchFamily="2" charset="-78"/>
              </a:rPr>
              <a:t>نوری سعید</a:t>
            </a:r>
            <a:r>
              <a:rPr lang="fa-IR" smtClean="0">
                <a:cs typeface="B Nazanin" panose="00000400000000000000" pitchFamily="2" charset="-78"/>
              </a:rPr>
              <a:t>» عامل مهم </a:t>
            </a:r>
            <a:r>
              <a:rPr lang="fa-IR" smtClean="0">
                <a:cs typeface="B Nazanin" panose="00000400000000000000" pitchFamily="2" charset="-78"/>
              </a:rPr>
              <a:t>بریتانیا </a:t>
            </a:r>
            <a:r>
              <a:rPr lang="fa-IR" smtClean="0">
                <a:cs typeface="B Nazanin" panose="00000400000000000000" pitchFamily="2" charset="-78"/>
              </a:rPr>
              <a:t>در عراق و کلا در بین اعراب که سال های طولانی بر عراق حکومت کرد، به گونه ای برخورد و طرح هایی پیشنهاد کرد که هیچ گونه توافقی حاصل نشود. زیرا در پشت هر قراردادی مضموم به امضاء «</a:t>
            </a:r>
            <a:r>
              <a:rPr lang="fa-IR" smtClean="0">
                <a:solidFill>
                  <a:srgbClr val="FF0000"/>
                </a:solidFill>
                <a:cs typeface="B Nazanin" panose="00000400000000000000" pitchFamily="2" charset="-78"/>
              </a:rPr>
              <a:t>نوری سعید</a:t>
            </a:r>
            <a:r>
              <a:rPr lang="fa-IR" smtClean="0">
                <a:cs typeface="B Nazanin" panose="00000400000000000000" pitchFamily="2" charset="-78"/>
              </a:rPr>
              <a:t>» که صلح بین فلسطینیان و صهیونیست ها در آن قید شده باشد، شورش هایی که توان برکناری وی را از صحنه سیاسی عراق داشته باشد. در بغداد وجود داشت. </a:t>
            </a:r>
            <a:endParaRPr lang="fa-IR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38166"/>
            <a:ext cx="3002280" cy="23812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14854" y="4848079"/>
            <a:ext cx="14489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000" b="1" smtClean="0">
                <a:solidFill>
                  <a:srgbClr val="FF0000"/>
                </a:solidFill>
                <a:cs typeface="B Nazanin" panose="00000400000000000000" pitchFamily="2" charset="-78"/>
              </a:rPr>
              <a:t>نوری سعید</a:t>
            </a:r>
            <a:endParaRPr lang="fa-IR" sz="2000" b="1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90196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همین «نوری سعید» در اوت 1945 با مصر که در آن موقع محور و سمبل مبارزات ملی اعراب بود، به لحاظ جو عمومی علیرغم میل و سیاست های خود، وارد پیمان دو جانبه «</a:t>
            </a:r>
            <a:r>
              <a:rPr lang="fa-IR" smtClean="0">
                <a:solidFill>
                  <a:srgbClr val="FF0000"/>
                </a:solidFill>
                <a:cs typeface="B Nazanin" panose="00000400000000000000" pitchFamily="2" charset="-78"/>
              </a:rPr>
              <a:t>سرسنگ</a:t>
            </a:r>
            <a:r>
              <a:rPr lang="fa-IR" smtClean="0">
                <a:cs typeface="B Nazanin" panose="00000400000000000000" pitchFamily="2" charset="-78"/>
              </a:rPr>
              <a:t>» شد.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4001294"/>
            <a:ext cx="4023361" cy="1069145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محور و سمبل مبارزات ملی اعراب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22442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طبق این پیمان هیچ یک از دو دولت مصر و عراق حق  عضویت در پیمان های منطقه ای را که هدفش پاسداری منافع غرب باشد نداشتند. اما به رغم عضویت عراق در پیمان مزبور، به فاصله کوتاهی به بهانه </a:t>
            </a:r>
            <a:r>
              <a:rPr lang="fa-IR" b="1" smtClean="0">
                <a:solidFill>
                  <a:srgbClr val="FF0000"/>
                </a:solidFill>
                <a:cs typeface="B Nazanin" panose="00000400000000000000" pitchFamily="2" charset="-78"/>
              </a:rPr>
              <a:t>خطر کمونیسم</a:t>
            </a:r>
            <a:r>
              <a:rPr lang="fa-IR" smtClean="0">
                <a:cs typeface="B Nazanin" panose="00000400000000000000" pitchFamily="2" charset="-78"/>
              </a:rPr>
              <a:t>، صحبت از پیمان بغداد و نقش فعالی که عراق به رهبری نوری سعید می بایست در آن بازی کند به میان آمد- لیکن هنوز سه سال از ورود عراق به پیمان بغداد نگذشته بود که  انقلاب 1958 طومار سلطنت طلبان را بست.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1406769" y="4487594"/>
            <a:ext cx="4614203" cy="1041009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حق  عضویت در پیمان های منطقه ای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74690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البته نمی خواهیم بگوییم وقوع انقلاب، دراثر ورود عراق به پیمان </a:t>
            </a:r>
            <a:r>
              <a:rPr lang="fa-IR" smtClean="0">
                <a:cs typeface="B Nazanin" panose="00000400000000000000" pitchFamily="2" charset="-78"/>
              </a:rPr>
              <a:t>بغداد بود، </a:t>
            </a:r>
            <a:r>
              <a:rPr lang="fa-IR" smtClean="0">
                <a:cs typeface="B Nazanin" panose="00000400000000000000" pitchFamily="2" charset="-78"/>
              </a:rPr>
              <a:t>لیکن نقش مهمی در افکار عمومی مردم عراق داشت، که رژیم جدید با موضع گیری بر علیه آن و خروج از پیمان، می توانست چهره مطلوبی پیدا کند. مثال فلسطین شاید بیش از هر مثالی برای برجسته کردن نقش افکار عمومی عرب مفید فایده باشد.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1434905" y="4178105"/>
            <a:ext cx="3137095" cy="98473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خروج از پیمان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2541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به جرات می توان گفت اگر افکار عمومی مردم عرب تحت تاثیر موضوع فلسطین، اعاده حقوق فلسطینیان را مظهر تجلی شرافت و قومیت عرب محسوب نمی کرد و حمایت از آرمان فلسطین را مساوی تحقق بخشیدن به آرمان کلیه اعراب نمی دانست، در همان  روزهای نخست آخرین معامله بر سر مسئله فلسطین صورت گرفته بود.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4346917"/>
            <a:ext cx="4107766" cy="970671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مظهر تجلی شرافت و قومیت عرب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97774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تاثیر مساله فلسطین بر افکار عمومی مردم عرب به قدری وسیع و عمیق است که برای ملت های عرب، موضع گیری حکام در برابر قضیه فلسطینیان، به مثابه ملاک و محک انقلابی یا ضد انقلابی تلقی می شود. در واقع مسئله فلسطین نیز به نوبه خود تمامی رهبران عرب را در تنگنا و فشار قرار داده که همان تناقض رهبران عرب را در رابطه با تعهدات ملی و وابستگی به خارج نتیجه داده است. البته اگر چه مسئله فلسطین تا حد افشا کردن سیاست های ضد ملی رهبران عرب قدرت و توان دارد- لیکن حساسیت موضوع باعث بعضی مواقع، رهبران خائنی بنا بر ملاحظات سیاسی به دروغ سنگ فلسطینیان را بر سینه زنند و بر سیاست های ارتجاعی خود سایه اندازند.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4905662"/>
            <a:ext cx="3760631" cy="953036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تعهدات ملی و وابستگی به خارج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19372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4118" y="1825625"/>
            <a:ext cx="7219682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گذشته از مسئله فلسطین، مساله جنگ ها نیز مورد روشن کننده ای است.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در جنگ مه 1948 ارتش های عرب به رغم ضعف های درونی به لحاظ هیجان عمومی اعراب در قبال اعلام کشور اسراییل، چاره ای  جز شرکت در جنگ نداشتند.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ملک عبدالله شاه اردن(پدر بزرگ ملک حسین) این تناقض را بدین صورت حل کرد که به طور پنهانی با انگلستان و صهیونیست ها وارد مذاکره شد و مناطقی را که باید اشغال کند، با توافق نخست وزیر بریتانیا و نیز گلدامایر تعیین کرد و انگاه ظاهرا وارد جنگ با اسراییل شد و در حقیقت از پشت بر مردم عرب خصوصا فلسطینیان خنجر زد.</a:t>
            </a:r>
            <a:endParaRPr lang="fa-IR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3154251" cy="30297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797" y="5061397"/>
            <a:ext cx="208637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000" b="1" smtClean="0">
                <a:solidFill>
                  <a:srgbClr val="FF0000"/>
                </a:solidFill>
                <a:cs typeface="B Nazanin" panose="00000400000000000000" pitchFamily="2" charset="-78"/>
              </a:rPr>
              <a:t>ملک حسین</a:t>
            </a:r>
            <a:endParaRPr lang="fa-IR" sz="2000" b="1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9369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افکار عمومی مردم عرب که تا قبل از جنگ جهانی اول در قالب گرایشات ملی، استقلال در حد خودمختاری در محدوده امپراطوری عثمانی را مطالبه، و سپس در خلال جنگ(1916-1918) به واسطه قراردادی (حسین- مک ماهون) با انگلستان، دامنه خواست های خود را تا مرز جدایی از عثمانی و </a:t>
            </a:r>
            <a:r>
              <a:rPr lang="fa-IR" smtClean="0">
                <a:cs typeface="B Nazanin" panose="00000400000000000000" pitchFamily="2" charset="-78"/>
              </a:rPr>
              <a:t>تشکیل </a:t>
            </a:r>
            <a:r>
              <a:rPr lang="fa-IR" smtClean="0">
                <a:cs typeface="B Nazanin" panose="00000400000000000000" pitchFamily="2" charset="-78"/>
              </a:rPr>
              <a:t>حکومت متحده عربی گسترش، و خلاصه متعاقب پایان یافتن جنگ، جهت  کسب استقلال کامل، در مقابل فاتحین </a:t>
            </a:r>
            <a:r>
              <a:rPr lang="fa-IR">
                <a:cs typeface="B Nazanin" panose="00000400000000000000" pitchFamily="2" charset="-78"/>
              </a:rPr>
              <a:t>یعنی </a:t>
            </a:r>
            <a:r>
              <a:rPr lang="fa-IR" smtClean="0">
                <a:cs typeface="B Nazanin" panose="00000400000000000000" pitchFamily="2" charset="-78"/>
              </a:rPr>
              <a:t>بریتانیا و فرانسه، مبارزات ملی خود را عمق بخشیدند، رهبران عرب را به گونه ای پیچده </a:t>
            </a:r>
            <a:r>
              <a:rPr lang="fa-IR" smtClean="0">
                <a:cs typeface="B Nazanin" panose="00000400000000000000" pitchFamily="2" charset="-78"/>
              </a:rPr>
              <a:t>در </a:t>
            </a:r>
            <a:r>
              <a:rPr lang="fa-IR" smtClean="0">
                <a:cs typeface="B Nazanin" panose="00000400000000000000" pitchFamily="2" charset="-78"/>
              </a:rPr>
              <a:t>تناقضی آشکار ما بین منافع ملی و منافع استعماری قرار دارند.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4652627"/>
            <a:ext cx="4094329" cy="95534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خودمختاری در محدوده امپراطوری عثمانی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06293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5176" y="1825625"/>
            <a:ext cx="7438623" cy="4351338"/>
          </a:xfrm>
        </p:spPr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جنگ 1913 را نیز به مردم مصر به ویژه قشرهای دانشگاهی شدیدا انتظار می کشیدند و در این رابطه «سادات» مجبور به تعطیل سه دانشگاه قاهره گردید.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البته این طور تصور نشود که می خواهم نتیجه بگیریم که تمامی جنگ های اعراب با اسراییل  نتیجه فشار افکار عمومی عرب در دولت ها بوده است- بلکه نظرمان این است که احساسات و افکار عمومی اعراب عامل بسیار مهمی در این جریانات بوده است. اگر چه افکار عمومی در همه جا وجود دارد ولی نه به این گونه وسیع و فعال- در جاهایی مثل ایران قبل از شاه اصولا نباید سراغ عاملی به اسم نقش افکار عمومی را گرفت. </a:t>
            </a:r>
            <a:endParaRPr lang="fa-IR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3076976" cy="26003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85015" y="4700789"/>
            <a:ext cx="19833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400" b="1" smtClean="0">
                <a:solidFill>
                  <a:srgbClr val="FF0000"/>
                </a:solidFill>
                <a:cs typeface="B Nazanin" panose="00000400000000000000" pitchFamily="2" charset="-78"/>
              </a:rPr>
              <a:t>انور سادات</a:t>
            </a:r>
            <a:endParaRPr lang="fa-IR" sz="2400" b="1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1029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1328" y="1825625"/>
            <a:ext cx="7752471" cy="4351338"/>
          </a:xfrm>
        </p:spPr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اما در مورد تاثیری که افکار عمومی اعراب، بر رهبران دسته دوم یعنی کسانی که وفادار به منافع ملی بودند، می توان به حکومت «</a:t>
            </a:r>
            <a:r>
              <a:rPr lang="fa-IR" smtClean="0">
                <a:solidFill>
                  <a:srgbClr val="FF0000"/>
                </a:solidFill>
                <a:cs typeface="B Nazanin" panose="00000400000000000000" pitchFamily="2" charset="-78"/>
              </a:rPr>
              <a:t>جمال عبدالناصر</a:t>
            </a:r>
            <a:r>
              <a:rPr lang="fa-IR" smtClean="0">
                <a:cs typeface="B Nazanin" panose="00000400000000000000" pitchFamily="2" charset="-78"/>
              </a:rPr>
              <a:t>» </a:t>
            </a:r>
            <a:r>
              <a:rPr lang="fa-IR" smtClean="0">
                <a:cs typeface="B Nazanin" panose="00000400000000000000" pitchFamily="2" charset="-78"/>
              </a:rPr>
              <a:t>اشاره </a:t>
            </a:r>
            <a:r>
              <a:rPr lang="fa-IR" smtClean="0">
                <a:cs typeface="B Nazanin" panose="00000400000000000000" pitchFamily="2" charset="-78"/>
              </a:rPr>
              <a:t>کرد.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«ناصر» عضو «</a:t>
            </a:r>
            <a:r>
              <a:rPr lang="fa-IR" smtClean="0">
                <a:solidFill>
                  <a:srgbClr val="FF0000"/>
                </a:solidFill>
                <a:cs typeface="B Nazanin" panose="00000400000000000000" pitchFamily="2" charset="-78"/>
              </a:rPr>
              <a:t>افسران آزاد</a:t>
            </a:r>
            <a:r>
              <a:rPr lang="fa-IR" smtClean="0">
                <a:cs typeface="B Nazanin" panose="00000400000000000000" pitchFamily="2" charset="-78"/>
              </a:rPr>
              <a:t>» ارتش مصر بود که به واسطه کودتای «نجیب» در 1952 بر سر کار امد و در کنار «</a:t>
            </a:r>
            <a:r>
              <a:rPr lang="fa-IR" smtClean="0">
                <a:solidFill>
                  <a:srgbClr val="FF0000"/>
                </a:solidFill>
                <a:cs typeface="B Nazanin" panose="00000400000000000000" pitchFamily="2" charset="-78"/>
              </a:rPr>
              <a:t>نجیب</a:t>
            </a:r>
            <a:r>
              <a:rPr lang="fa-IR" smtClean="0">
                <a:cs typeface="B Nazanin" panose="00000400000000000000" pitchFamily="2" charset="-78"/>
              </a:rPr>
              <a:t>» به عنوان معاون رییس شورای انقلاب و نیز معاون نخست وزیر  که همان «نجیب» بود ظاهر شد.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«نجیب» متمایل به صلح مشروط با </a:t>
            </a:r>
            <a:r>
              <a:rPr lang="fa-IR" smtClean="0">
                <a:cs typeface="B Nazanin" panose="00000400000000000000" pitchFamily="2" charset="-78"/>
              </a:rPr>
              <a:t>اسراییل و </a:t>
            </a:r>
            <a:r>
              <a:rPr lang="fa-IR" smtClean="0">
                <a:cs typeface="B Nazanin" panose="00000400000000000000" pitchFamily="2" charset="-78"/>
              </a:rPr>
              <a:t>«ناصر» نیز ضرورت آن را درک و تایید می کرد. </a:t>
            </a:r>
            <a:endParaRPr lang="fa-IR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2602984" cy="33090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80160" y="5486400"/>
            <a:ext cx="16318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000" b="1" smtClean="0">
                <a:solidFill>
                  <a:srgbClr val="FF0000"/>
                </a:solidFill>
                <a:cs typeface="B Nazanin" panose="00000400000000000000" pitchFamily="2" charset="-78"/>
              </a:rPr>
              <a:t>جمال عبدالناصر</a:t>
            </a:r>
            <a:endParaRPr lang="fa-IR" sz="2000" b="1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353933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اما در سال 1954 که «نجیب» از تمامی پست ها بر کنار و «ناصر» جانشین برتر آن شد، سیاست جنگ طلبانه با اسراییل در پی گرفته شد. چرا؟ - شاید تحت افکار عمومی مردم مصر و مردم </a:t>
            </a:r>
            <a:r>
              <a:rPr lang="fa-IR" smtClean="0">
                <a:cs typeface="B Nazanin" panose="00000400000000000000" pitchFamily="2" charset="-78"/>
              </a:rPr>
              <a:t>منطقه </a:t>
            </a:r>
            <a:r>
              <a:rPr lang="fa-IR" smtClean="0">
                <a:cs typeface="B Nazanin" panose="00000400000000000000" pitchFamily="2" charset="-78"/>
              </a:rPr>
              <a:t>و نیز قراردادن مصر در نوک پیکان مبارزه اعراب با استعمار و قرار گرفتن در محور جهان غرب.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به عبارتی «ناصر» دریافت که قراردادن مصر در مرکز مبارزه اعراب بر علیه استعمار و به دست گرفتن زمان جنبش عربی ملازمه حتمی با سیاست ضد اسراییلی دارد.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1237957" y="4628271"/>
            <a:ext cx="4712677" cy="106914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قراردادن مصر در مرکز مبارزه اعراب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026772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اگرچه «ناصر» مصر ار درگیر هزاران مشکل داخلی و بین العربی می دید و در پیش گرفتن سیاست خصمانه بر علیه اسراییل را به صلاح جامعه تازه متحول شده نمی دید، اما برای تثبیت پیشتازی مصر در جهان عرب راه دیگری وجود نداشت.</a:t>
            </a:r>
            <a:endParaRPr lang="fa-IR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7076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همچنین اگر چه ملی شدن کانال سوئز اقدام به جا و شجاعانه ای  بود که از طرف «ناصر» اما عملی بود که مردم مصر بی صبرانه آن را انتظار می کشیدند و بدون انکه بخواهیم بگوییم ملی شدن کانال سوئز تحت فشار مردم بوده است، می گوییم جواب مثبتی به مردم بود که با تمام وجود ان را طلب می کردند. </a:t>
            </a:r>
          </a:p>
        </p:txBody>
      </p:sp>
    </p:spTree>
    <p:extLst>
      <p:ext uri="{BB962C8B-B14F-4D97-AF65-F5344CB8AC3E}">
        <p14:creationId xmlns:p14="http://schemas.microsoft.com/office/powerpoint/2010/main" val="17325482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>
                <a:cs typeface="B Nazanin" panose="00000400000000000000" pitchFamily="2" charset="-78"/>
              </a:rPr>
              <a:t>در جنگ 1967 همچنان که در  فوق گذشت سوریه در معرض تهاجم احتمالی اسراییل قرار داشت و ناصر صرفا متمایل بود که شرایط تهدید آمیزی برای انصراف اسراییل از حمله سوریه ایجاد کنند. </a:t>
            </a:r>
          </a:p>
          <a:p>
            <a:pPr algn="just"/>
            <a:r>
              <a:rPr lang="fa-IR">
                <a:cs typeface="B Nazanin" panose="00000400000000000000" pitchFamily="2" charset="-78"/>
              </a:rPr>
              <a:t>اما در اندک </a:t>
            </a:r>
            <a:r>
              <a:rPr lang="fa-IR">
                <a:cs typeface="B Nazanin" panose="00000400000000000000" pitchFamily="2" charset="-78"/>
              </a:rPr>
              <a:t>مدتی </a:t>
            </a:r>
            <a:r>
              <a:rPr lang="fa-IR" smtClean="0">
                <a:cs typeface="B Nazanin" panose="00000400000000000000" pitchFamily="2" charset="-78"/>
              </a:rPr>
              <a:t>افکار عمومی </a:t>
            </a:r>
            <a:r>
              <a:rPr lang="fa-IR">
                <a:cs typeface="B Nazanin" panose="00000400000000000000" pitchFamily="2" charset="-78"/>
              </a:rPr>
              <a:t>اعراب و نیز توده های ارتشی آنچنان تهییج شد و انچنان محیط حماسی به وجود آمد که به چیزی کمتر از ریختن صهیونیست ها به دریا </a:t>
            </a:r>
            <a:r>
              <a:rPr lang="fa-IR">
                <a:cs typeface="B Nazanin" panose="00000400000000000000" pitchFamily="2" charset="-78"/>
              </a:rPr>
              <a:t>تن </a:t>
            </a:r>
            <a:r>
              <a:rPr lang="fa-IR" smtClean="0">
                <a:cs typeface="B Nazanin" panose="00000400000000000000" pitchFamily="2" charset="-78"/>
              </a:rPr>
              <a:t>داده </a:t>
            </a:r>
            <a:r>
              <a:rPr lang="fa-IR">
                <a:cs typeface="B Nazanin" panose="00000400000000000000" pitchFamily="2" charset="-78"/>
              </a:rPr>
              <a:t>نمی شد</a:t>
            </a:r>
          </a:p>
          <a:p>
            <a:endParaRPr lang="fa-IR"/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4726745"/>
            <a:ext cx="2996418" cy="858130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محیط حماسی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459951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آنچه که در جامعه جریان داشت به عنوان تمایل حکومت ناصر تبلیغ می شد و این خود «ناصر» را هر چه بیشتر  به دامن جنگ سوق می داد البته سیاست های غیر مستقیم شوروی و آمریکا در این جنگ و شکست اعراب نقش داشت، اما افکار عمومی در تخاصم و مبارز طلبی بر علیه اسراییل به نقطه ای رسیده بود که ره گونه موضع گیری « ناصر» یا سوری ها که حاکی از ممانعت از جنگ باشد، محکوم به صلح طلبی و سازشکاری با اسراییل می شد و ...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4642338"/>
            <a:ext cx="3108960" cy="970671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تخاصم و مبارز طلبی بر علیه اسراییل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818530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در چنین فضایی اعراب غافلگیر و اسراییل بدانان حمله برد و </a:t>
            </a:r>
            <a:r>
              <a:rPr lang="fa-IR" b="1" smtClean="0">
                <a:solidFill>
                  <a:srgbClr val="FF0000"/>
                </a:solidFill>
                <a:cs typeface="B Nazanin" panose="00000400000000000000" pitchFamily="2" charset="-78"/>
              </a:rPr>
              <a:t>جنگ شش روزه </a:t>
            </a:r>
            <a:r>
              <a:rPr lang="fa-IR" smtClean="0">
                <a:cs typeface="B Nazanin" panose="00000400000000000000" pitchFamily="2" charset="-78"/>
              </a:rPr>
              <a:t>که طی آن صحرای سینا، نوار غزه، بلندهای جولان و کرانه باختری رود اردن به اشغال اسراییل درآمد، رخ داد.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تهییج اعراب به قدری منطقه را در تب و تاب قرار داده که بود که «شاه حسین» علیرغم مواضع کاملا ضد ملی و به رغم آنکه حداکثر، تمایل داشت موضع بی طرفی اتخاذ کند، به سمت وحدت با مصر و سوریه بر علیه اسراییل رانده شد چه آنکه تصور می شد عدم همراهی وی با آرمان اعراب، باعث سقوطش از جانب مردم اردن شود. </a:t>
            </a:r>
            <a:endParaRPr lang="fa-IR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79133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a-IR" smtClean="0">
                <a:cs typeface="B Nazanin" panose="00000400000000000000" pitchFamily="2" charset="-78"/>
              </a:rPr>
              <a:t>به هر حال در چنین جوی مصر به دامنه جنگی غلطید که «ناصر» مطمئن نبود توانایی پیروز بیرون آمدن از آن را داشته باشد. </a:t>
            </a:r>
          </a:p>
          <a:p>
            <a:pPr marL="0" indent="0" algn="just">
              <a:buNone/>
            </a:pPr>
            <a:r>
              <a:rPr lang="fa-IR" b="1" smtClean="0">
                <a:solidFill>
                  <a:srgbClr val="FF0000"/>
                </a:solidFill>
                <a:cs typeface="B Nazanin" panose="00000400000000000000" pitchFamily="2" charset="-78"/>
              </a:rPr>
              <a:t>بعد از جنگ «ناصر» از ریاست جمهوری استعفا داد  </a:t>
            </a:r>
            <a:r>
              <a:rPr lang="fa-IR" smtClean="0">
                <a:cs typeface="B Nazanin" panose="00000400000000000000" pitchFamily="2" charset="-78"/>
              </a:rPr>
              <a:t>لیکن تظاهرات وسیع مردم مصر و در واقع به خروش درآمدن افکار عمومی مردم وی را در پست ریاست جمهوری ابقاء کرد. </a:t>
            </a:r>
            <a:endParaRPr lang="fa-IR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75020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در خلال آنچه که گذشت می توان به نقش مهم عامل افکار عمومی عرب و شور و حرارت ضد اتسعماری آنان پی برد- لیکن شاید به دلیل آنکه این شور و شوق در بسترهای ملیت گرایی جریان می یابد به انحراف کشیده شدن آن چندار دور از انتظار نباشد.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شاید اگر بعد اسلامی بینش سیاسی توده های عرب تقویت شود توان بیشتری در ادامه راه بیابند.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1378634" y="4473526"/>
            <a:ext cx="3601329" cy="900332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بعد اسلامی بینش سیاسی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06146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قابل ذکر است، شکل گیری این </a:t>
            </a:r>
            <a:r>
              <a:rPr lang="fa-IR" smtClean="0">
                <a:cs typeface="B Nazanin" panose="00000400000000000000" pitchFamily="2" charset="-78"/>
              </a:rPr>
              <a:t>تناقض </a:t>
            </a:r>
            <a:r>
              <a:rPr lang="fa-IR" smtClean="0">
                <a:cs typeface="B Nazanin" panose="00000400000000000000" pitchFamily="2" charset="-78"/>
              </a:rPr>
              <a:t>به موازات جایگزینی دو دولت اروپایی به جای سلطه عثمانیان در بین اعراب به وجود آمد. شکافتن تناقض مزبور، می تواند تفسیر کننده جهات عمده ای از حرکات ناهمگون رهبران عرب و نیز بیان گر چرایی ضعف اعراب علیرغم قدرت ظاهری شان باشد.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طبعا برآورده نمودن حق مطلب فوق نیازمند صفحات متعددی است که ما به ناگزیر در حد یک مقال کوتاه، آن را فشرده می کنیم.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4614203"/>
            <a:ext cx="3953022" cy="1012874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جایگزینی دو دولت اروپایی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459628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آنچه را که اعراب به عنوان خمیرمایه مبارزه ضد امپریالیستی  و صهیونیستی در اختیار دارند و افکار عمومی آنان را به طور لاینقطع در جهت مبارزه با غرب قرار </a:t>
            </a:r>
            <a:r>
              <a:rPr lang="fa-IR">
                <a:cs typeface="B Nazanin" panose="00000400000000000000" pitchFamily="2" charset="-78"/>
              </a:rPr>
              <a:t>م</a:t>
            </a:r>
            <a:r>
              <a:rPr lang="fa-IR" smtClean="0">
                <a:cs typeface="B Nazanin" panose="00000400000000000000" pitchFamily="2" charset="-78"/>
              </a:rPr>
              <a:t>ی دهد همانا حقوق مردم فلسطین به عنوان مظهر شرافت اعراب و حضور پر نکبت صهیونیست ها در قلب خاورمیانه است.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لذا هیچ زمانی را نمی توان یافت که افکار عمومی مردم عرب دلیلی برای دشمنی نورزیدن با غرب نداشته باشند و لذا شاید آنچه را که کم دارند عدم رهبران شایسته و کمرنگی اسلام در خطوط مبارزاتی آنان باشد.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امید که انقلاب اسلامی ایران با وفاداری به اصول مکتبی، به مثابه الگو و پشتوانه انقلابی اعراب عمل کند. </a:t>
            </a:r>
            <a:endParaRPr lang="fa-IR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16720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به دنبال </a:t>
            </a:r>
            <a:r>
              <a:rPr lang="fa-IR" b="1" smtClean="0">
                <a:solidFill>
                  <a:srgbClr val="0070C0"/>
                </a:solidFill>
                <a:cs typeface="B Nazanin" panose="00000400000000000000" pitchFamily="2" charset="-78"/>
              </a:rPr>
              <a:t>پایان یافتن جنگ جهانی اول </a:t>
            </a:r>
            <a:r>
              <a:rPr lang="fa-IR" smtClean="0">
                <a:cs typeface="B Nazanin" panose="00000400000000000000" pitchFamily="2" charset="-78"/>
              </a:rPr>
              <a:t>و </a:t>
            </a:r>
            <a:r>
              <a:rPr lang="fa-IR" b="1" smtClean="0">
                <a:solidFill>
                  <a:srgbClr val="FF0000"/>
                </a:solidFill>
                <a:cs typeface="B Nazanin" panose="00000400000000000000" pitchFamily="2" charset="-78"/>
              </a:rPr>
              <a:t>تقسیم مناطق آزاد شده عربی از سیطره عثمانیان</a:t>
            </a:r>
            <a:r>
              <a:rPr lang="fa-IR" smtClean="0">
                <a:cs typeface="B Nazanin" panose="00000400000000000000" pitchFamily="2" charset="-78"/>
              </a:rPr>
              <a:t>، بین بریتانیا و فرانسه، قدرت اعراب که </a:t>
            </a:r>
            <a:r>
              <a:rPr lang="fa-IR" smtClean="0">
                <a:cs typeface="B Nazanin" panose="00000400000000000000" pitchFamily="2" charset="-78"/>
              </a:rPr>
              <a:t>تبلور نیرومندی </a:t>
            </a:r>
            <a:r>
              <a:rPr lang="fa-IR" smtClean="0">
                <a:cs typeface="B Nazanin" panose="00000400000000000000" pitchFamily="2" charset="-78"/>
              </a:rPr>
              <a:t>از اعتقادات اسلامی و نیز تعصبات ملی بود، در برابر استعمارگران جدید قد علم کرد و در ادامه مبارزات گذشته، برای تامین استقلال کامل، به طور جدی د صحنه حضور یافت. </a:t>
            </a:r>
            <a:endParaRPr lang="fa-IR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38186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در برابر، دولت بریتانیا و </a:t>
            </a:r>
            <a:r>
              <a:rPr lang="fa-IR" smtClean="0">
                <a:cs typeface="B Nazanin" panose="00000400000000000000" pitchFamily="2" charset="-78"/>
              </a:rPr>
              <a:t>فرانسه</a:t>
            </a:r>
            <a:r>
              <a:rPr lang="fa-IR" smtClean="0">
                <a:cs typeface="B Nazanin" panose="00000400000000000000" pitchFamily="2" charset="-78"/>
              </a:rPr>
              <a:t>، چاره ای جز گردن نهادن به خواست های آنان نداشتند در واقع بدین نتیجه رسیدند که برای فرو نشاندن احساسات استقلال طلبانه آنان، دست به تحریف و منحرف کردن آمال اعراب بزنند و با اعطای یک استقلال ظاهری و عاری از هر گونه محتوا، بر ان سرپوش بگذارند.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3882683"/>
            <a:ext cx="3488788" cy="970671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اعطای یک استقلال ظاهری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67034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آنچه  که ابزار این انحراف می توانست قرار گیرد، قدرت بخشیدن به رهبرانی بود که جز به آستان قیومان اروپایی سر نمی سائیدند.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البته زمینه  چنین کرنشی برای رهبران عرب تا حدی مهیا بود- چرا که اعراب جدا شده از امپراطوری عثمانی فاقد سازمان های سیاسی، نظامی، اقتصادی و ...جهت ایجاد یک سیستم و نظام لازم بودند و لذا توسل جستن به دولت های خارجی، خصوصا دولت هایی که به طور فریبکارانه در چهره دوست رخ نموده بودند، امری طبیعی و پذیرفتنی بود.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4754880"/>
            <a:ext cx="3263704" cy="787791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قیومان اروپایی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59196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لذا رهبران عربی که در خط وابستگی به صورت غیر ملی یا ضد ملی حرکت می کردند، توجیهات معقولی نیز می توانستند داشته باشند و این عملی شدن خواست خارجیان را تسهیل می </a:t>
            </a:r>
            <a:r>
              <a:rPr lang="fa-IR" smtClean="0">
                <a:cs typeface="B Nazanin" panose="00000400000000000000" pitchFamily="2" charset="-78"/>
              </a:rPr>
              <a:t>کرد .</a:t>
            </a:r>
            <a:r>
              <a:rPr lang="fa-IR" smtClean="0">
                <a:cs typeface="B Nazanin" panose="00000400000000000000" pitchFamily="2" charset="-78"/>
              </a:rPr>
              <a:t>به این ترتیب رهبران </a:t>
            </a:r>
            <a:r>
              <a:rPr lang="fa-IR" smtClean="0">
                <a:cs typeface="B Nazanin" panose="00000400000000000000" pitchFamily="2" charset="-78"/>
              </a:rPr>
              <a:t>نخست </a:t>
            </a:r>
            <a:r>
              <a:rPr lang="fa-IR" smtClean="0">
                <a:cs typeface="B Nazanin" panose="00000400000000000000" pitchFamily="2" charset="-78"/>
              </a:rPr>
              <a:t>عرب از یک سو در مقابل تعهدات خود نسبت به اربابانشان و از سوی دیگر در برابر انتظارات به جای توده های عرب قرار گرفتند و خواه ناخواه گرزی جز ایفای نقشی دوگانه نداشتند.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4149969"/>
            <a:ext cx="3713870" cy="1167619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غیر ملی یا ضد ملی</a:t>
            </a:r>
            <a:endParaRPr lang="fa-IR"/>
          </a:p>
        </p:txBody>
      </p:sp>
      <p:sp>
        <p:nvSpPr>
          <p:cNvPr id="5" name="Flowchart: Alternate Process 4"/>
          <p:cNvSpPr/>
          <p:nvPr/>
        </p:nvSpPr>
        <p:spPr>
          <a:xfrm>
            <a:off x="6569612" y="4149968"/>
            <a:ext cx="3390314" cy="1167619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ایفای نقشی دوگانه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53944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اگر برای جلب مردم به حمایت از خود، خواست های آنان را محترم می شمردند مورد بی مهری مقامات بریتانیا و فرانسه و طبعا تهدید به سلب پشتیبانی های </a:t>
            </a:r>
            <a:r>
              <a:rPr lang="fa-IR" smtClean="0">
                <a:cs typeface="B Nazanin" panose="00000400000000000000" pitchFamily="2" charset="-78"/>
              </a:rPr>
              <a:t>سیاسی، </a:t>
            </a:r>
            <a:r>
              <a:rPr lang="fa-IR" smtClean="0">
                <a:cs typeface="B Nazanin" panose="00000400000000000000" pitchFamily="2" charset="-78"/>
              </a:rPr>
              <a:t>نظامی و اقتصادی می شدند و نیز اگر به آرمان های مردم خود پشت پا می زدند، مورد سوء ظن و مواجه با سقوط از طریق شورش های مردمی می گشتند.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1491175" y="4346917"/>
            <a:ext cx="3390314" cy="1097280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سقوط از طریق شورش های مردمی</a:t>
            </a:r>
            <a:endParaRPr lang="fa-IR"/>
          </a:p>
        </p:txBody>
      </p:sp>
      <p:sp>
        <p:nvSpPr>
          <p:cNvPr id="5" name="Flowchart: Connector 4"/>
          <p:cNvSpPr/>
          <p:nvPr/>
        </p:nvSpPr>
        <p:spPr>
          <a:xfrm>
            <a:off x="7484012" y="4346917"/>
            <a:ext cx="2053883" cy="1097280"/>
          </a:xfrm>
          <a:prstGeom prst="flowChartConnecto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سوء ظن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58964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fa-IR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a-IR" smtClean="0">
                <a:cs typeface="B Nazanin" panose="00000400000000000000" pitchFamily="2" charset="-78"/>
              </a:rPr>
              <a:t>لذا در این برزخ در عین حال که وانمود می کردند منافع ملت خود را پیگیری می کنند، سعی </a:t>
            </a:r>
            <a:r>
              <a:rPr lang="fa-IR" smtClean="0">
                <a:cs typeface="B Nazanin" panose="00000400000000000000" pitchFamily="2" charset="-78"/>
              </a:rPr>
              <a:t>در تحمیق </a:t>
            </a:r>
            <a:r>
              <a:rPr lang="fa-IR" smtClean="0">
                <a:cs typeface="B Nazanin" panose="00000400000000000000" pitchFamily="2" charset="-78"/>
              </a:rPr>
              <a:t>و تحریف اهداف مردم به سوء قیمومان خود </a:t>
            </a:r>
            <a:r>
              <a:rPr lang="fa-IR" smtClean="0">
                <a:cs typeface="B Nazanin" panose="00000400000000000000" pitchFamily="2" charset="-78"/>
              </a:rPr>
              <a:t>می </a:t>
            </a:r>
            <a:r>
              <a:rPr lang="fa-IR" smtClean="0">
                <a:cs typeface="B Nazanin" panose="00000400000000000000" pitchFamily="2" charset="-78"/>
              </a:rPr>
              <a:t>کردند. </a:t>
            </a:r>
          </a:p>
          <a:p>
            <a:pPr algn="just"/>
            <a:r>
              <a:rPr lang="fa-IR" smtClean="0">
                <a:cs typeface="B Nazanin" panose="00000400000000000000" pitchFamily="2" charset="-78"/>
              </a:rPr>
              <a:t>البته از </a:t>
            </a:r>
            <a:r>
              <a:rPr lang="fa-IR" smtClean="0">
                <a:cs typeface="B Nazanin" panose="00000400000000000000" pitchFamily="2" charset="-78"/>
              </a:rPr>
              <a:t>این </a:t>
            </a:r>
            <a:r>
              <a:rPr lang="fa-IR" smtClean="0">
                <a:cs typeface="B Nazanin" panose="00000400000000000000" pitchFamily="2" charset="-78"/>
              </a:rPr>
              <a:t>نکته غفلت </a:t>
            </a:r>
            <a:r>
              <a:rPr lang="fa-IR" smtClean="0">
                <a:cs typeface="B Nazanin" panose="00000400000000000000" pitchFamily="2" charset="-78"/>
              </a:rPr>
              <a:t>نشود </a:t>
            </a:r>
            <a:r>
              <a:rPr lang="fa-IR" smtClean="0">
                <a:cs typeface="B Nazanin" panose="00000400000000000000" pitchFamily="2" charset="-78"/>
              </a:rPr>
              <a:t>که وجود چنی تناقضی برای بعضی از رهبران که تا حدی از تیز بینی سیاسی برخوردار بودند. به مثابه یک امتیاز عمل می کرد- بدین معنی که این رهبران برای افزایش خود گاها علیرغم میل دول به شورش ها </a:t>
            </a:r>
            <a:r>
              <a:rPr lang="fa-IR" smtClean="0">
                <a:cs typeface="B Nazanin" panose="00000400000000000000" pitchFamily="2" charset="-78"/>
              </a:rPr>
              <a:t>و اعتراضات </a:t>
            </a:r>
            <a:r>
              <a:rPr lang="fa-IR" smtClean="0">
                <a:cs typeface="B Nazanin" panose="00000400000000000000" pitchFamily="2" charset="-78"/>
              </a:rPr>
              <a:t>ضد استعماری مردم میدان می دادند تا کمک های نظامی – اقتصادی بیشتر برای حکومتشان جلب کنند. </a:t>
            </a:r>
            <a:endParaRPr lang="fa-IR">
              <a:cs typeface="B Nazanin" panose="00000400000000000000" pitchFamily="2" charset="-78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838200" y="4783015"/>
            <a:ext cx="3953021" cy="942535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>
                <a:solidFill>
                  <a:prstClr val="black"/>
                </a:solidFill>
                <a:cs typeface="B Nazanin" panose="00000400000000000000" pitchFamily="2" charset="-78"/>
              </a:rPr>
              <a:t>اعتراضات ضد استعماری مردم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52867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2536</Words>
  <Application>Microsoft Office PowerPoint</Application>
  <PresentationFormat>Widescreen</PresentationFormat>
  <Paragraphs>75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B Nazanin</vt:lpstr>
      <vt:lpstr>Calibri</vt:lpstr>
      <vt:lpstr>Calibri Light</vt:lpstr>
      <vt:lpstr>Times New Roman</vt:lpstr>
      <vt:lpstr>Office Theme</vt:lpstr>
      <vt:lpstr>عنوان مقاله:عامل افکار عمومی عرب در معادلات منطقه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مقاله:عامل افکار عمومی عرب در معادلات منطقه</dc:title>
  <dc:creator>MaZz!i</dc:creator>
  <cp:lastModifiedBy>MaZz!i</cp:lastModifiedBy>
  <cp:revision>19</cp:revision>
  <cp:lastPrinted>2025-04-29T19:12:07Z</cp:lastPrinted>
  <dcterms:created xsi:type="dcterms:W3CDTF">2025-04-27T18:08:35Z</dcterms:created>
  <dcterms:modified xsi:type="dcterms:W3CDTF">2025-04-29T19:12:21Z</dcterms:modified>
</cp:coreProperties>
</file>