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4"/>
  </p:notesMasterIdLst>
  <p:sldIdLst>
    <p:sldId id="256" r:id="rId2"/>
    <p:sldId id="257" r:id="rId3"/>
    <p:sldId id="258" r:id="rId4"/>
    <p:sldId id="259" r:id="rId5"/>
    <p:sldId id="294" r:id="rId6"/>
    <p:sldId id="260" r:id="rId7"/>
    <p:sldId id="295" r:id="rId8"/>
    <p:sldId id="261" r:id="rId9"/>
    <p:sldId id="262" r:id="rId10"/>
    <p:sldId id="263" r:id="rId11"/>
    <p:sldId id="264" r:id="rId12"/>
    <p:sldId id="265" r:id="rId13"/>
    <p:sldId id="296" r:id="rId14"/>
    <p:sldId id="266" r:id="rId15"/>
    <p:sldId id="267" r:id="rId16"/>
    <p:sldId id="268" r:id="rId17"/>
    <p:sldId id="269" r:id="rId18"/>
    <p:sldId id="270" r:id="rId19"/>
    <p:sldId id="271" r:id="rId20"/>
    <p:sldId id="297" r:id="rId21"/>
    <p:sldId id="272" r:id="rId22"/>
    <p:sldId id="273" r:id="rId23"/>
    <p:sldId id="274" r:id="rId24"/>
    <p:sldId id="276" r:id="rId25"/>
    <p:sldId id="275" r:id="rId26"/>
    <p:sldId id="277" r:id="rId27"/>
    <p:sldId id="278" r:id="rId28"/>
    <p:sldId id="279" r:id="rId29"/>
    <p:sldId id="299" r:id="rId30"/>
    <p:sldId id="280" r:id="rId31"/>
    <p:sldId id="281" r:id="rId32"/>
    <p:sldId id="298" r:id="rId33"/>
    <p:sldId id="282" r:id="rId34"/>
    <p:sldId id="283" r:id="rId35"/>
    <p:sldId id="314" r:id="rId36"/>
    <p:sldId id="315" r:id="rId37"/>
    <p:sldId id="316" r:id="rId38"/>
    <p:sldId id="317" r:id="rId39"/>
    <p:sldId id="318" r:id="rId40"/>
    <p:sldId id="311" r:id="rId41"/>
    <p:sldId id="312" r:id="rId42"/>
    <p:sldId id="313" r:id="rId43"/>
    <p:sldId id="306" r:id="rId44"/>
    <p:sldId id="307" r:id="rId45"/>
    <p:sldId id="308" r:id="rId46"/>
    <p:sldId id="309" r:id="rId47"/>
    <p:sldId id="303" r:id="rId48"/>
    <p:sldId id="304" r:id="rId49"/>
    <p:sldId id="305" r:id="rId50"/>
    <p:sldId id="300" r:id="rId51"/>
    <p:sldId id="301" r:id="rId52"/>
    <p:sldId id="319" r:id="rId53"/>
    <p:sldId id="302" r:id="rId54"/>
    <p:sldId id="284" r:id="rId55"/>
    <p:sldId id="293" r:id="rId56"/>
    <p:sldId id="288" r:id="rId57"/>
    <p:sldId id="289" r:id="rId58"/>
    <p:sldId id="290" r:id="rId59"/>
    <p:sldId id="285" r:id="rId60"/>
    <p:sldId id="292" r:id="rId61"/>
    <p:sldId id="286" r:id="rId62"/>
    <p:sldId id="287" r:id="rId63"/>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7"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282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2937" y="0"/>
            <a:ext cx="3076363" cy="513508"/>
          </a:xfrm>
          <a:prstGeom prst="rect">
            <a:avLst/>
          </a:prstGeom>
        </p:spPr>
        <p:txBody>
          <a:bodyPr vert="horz" lIns="99048" tIns="49524" rIns="99048" bIns="49524" rtlCol="1"/>
          <a:lstStyle>
            <a:lvl1pPr algn="r">
              <a:defRPr sz="1300"/>
            </a:lvl1pPr>
          </a:lstStyle>
          <a:p>
            <a:endParaRPr lang="fa-IR"/>
          </a:p>
        </p:txBody>
      </p:sp>
      <p:sp>
        <p:nvSpPr>
          <p:cNvPr id="3" name="Date Placeholder 2"/>
          <p:cNvSpPr>
            <a:spLocks noGrp="1"/>
          </p:cNvSpPr>
          <p:nvPr>
            <p:ph type="dt" idx="1"/>
          </p:nvPr>
        </p:nvSpPr>
        <p:spPr>
          <a:xfrm>
            <a:off x="1644" y="0"/>
            <a:ext cx="3076363" cy="513508"/>
          </a:xfrm>
          <a:prstGeom prst="rect">
            <a:avLst/>
          </a:prstGeom>
        </p:spPr>
        <p:txBody>
          <a:bodyPr vert="horz" lIns="99048" tIns="49524" rIns="99048" bIns="49524" rtlCol="1"/>
          <a:lstStyle>
            <a:lvl1pPr algn="l">
              <a:defRPr sz="1300"/>
            </a:lvl1pPr>
          </a:lstStyle>
          <a:p>
            <a:fld id="{20267EAF-7B43-4B8E-8EAB-F6DDDC5D2A62}" type="datetimeFigureOut">
              <a:rPr lang="fa-IR" smtClean="0"/>
              <a:t>27/10/1446</a:t>
            </a:fld>
            <a:endParaRPr lang="fa-IR"/>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1" anchor="ctr"/>
          <a:lstStyle/>
          <a:p>
            <a:endParaRPr lang="fa-IR"/>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4022937" y="9721107"/>
            <a:ext cx="3076363" cy="513507"/>
          </a:xfrm>
          <a:prstGeom prst="rect">
            <a:avLst/>
          </a:prstGeom>
        </p:spPr>
        <p:txBody>
          <a:bodyPr vert="horz" lIns="99048" tIns="49524" rIns="99048" bIns="49524" rtlCol="1" anchor="b"/>
          <a:lstStyle>
            <a:lvl1pPr algn="r">
              <a:defRPr sz="1300"/>
            </a:lvl1pPr>
          </a:lstStyle>
          <a:p>
            <a:endParaRPr lang="fa-IR"/>
          </a:p>
        </p:txBody>
      </p:sp>
      <p:sp>
        <p:nvSpPr>
          <p:cNvPr id="7" name="Slide Number Placeholder 6"/>
          <p:cNvSpPr>
            <a:spLocks noGrp="1"/>
          </p:cNvSpPr>
          <p:nvPr>
            <p:ph type="sldNum" sz="quarter" idx="5"/>
          </p:nvPr>
        </p:nvSpPr>
        <p:spPr>
          <a:xfrm>
            <a:off x="1644" y="9721107"/>
            <a:ext cx="3076363" cy="513507"/>
          </a:xfrm>
          <a:prstGeom prst="rect">
            <a:avLst/>
          </a:prstGeom>
        </p:spPr>
        <p:txBody>
          <a:bodyPr vert="horz" lIns="99048" tIns="49524" rIns="99048" bIns="49524" rtlCol="1" anchor="b"/>
          <a:lstStyle>
            <a:lvl1pPr algn="l">
              <a:defRPr sz="1300"/>
            </a:lvl1pPr>
          </a:lstStyle>
          <a:p>
            <a:fld id="{D66FA069-A0D9-45FD-B451-F4D4E58A61A2}" type="slidenum">
              <a:rPr lang="fa-IR" smtClean="0"/>
              <a:t>‹#›</a:t>
            </a:fld>
            <a:endParaRPr lang="fa-IR"/>
          </a:p>
        </p:txBody>
      </p:sp>
    </p:spTree>
    <p:extLst>
      <p:ext uri="{BB962C8B-B14F-4D97-AF65-F5344CB8AC3E}">
        <p14:creationId xmlns:p14="http://schemas.microsoft.com/office/powerpoint/2010/main" val="30881098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D66FA069-A0D9-45FD-B451-F4D4E58A61A2}" type="slidenum">
              <a:rPr lang="fa-IR" smtClean="0"/>
              <a:t>19</a:t>
            </a:fld>
            <a:endParaRPr lang="fa-IR"/>
          </a:p>
        </p:txBody>
      </p:sp>
    </p:spTree>
    <p:extLst>
      <p:ext uri="{BB962C8B-B14F-4D97-AF65-F5344CB8AC3E}">
        <p14:creationId xmlns:p14="http://schemas.microsoft.com/office/powerpoint/2010/main" val="1693943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96185497-D3BA-4042-8F9C-B12D12372243}" type="datetimeFigureOut">
              <a:rPr lang="fa-IR" smtClean="0"/>
              <a:t>27/10/1446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70896B3-8B9F-4CB0-B3EB-95116BBE9401}" type="slidenum">
              <a:rPr lang="fa-IR" smtClean="0"/>
              <a:t>‹#›</a:t>
            </a:fld>
            <a:endParaRPr lang="fa-IR"/>
          </a:p>
        </p:txBody>
      </p:sp>
    </p:spTree>
    <p:extLst>
      <p:ext uri="{BB962C8B-B14F-4D97-AF65-F5344CB8AC3E}">
        <p14:creationId xmlns:p14="http://schemas.microsoft.com/office/powerpoint/2010/main" val="3772366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6185497-D3BA-4042-8F9C-B12D12372243}" type="datetimeFigureOut">
              <a:rPr lang="fa-IR" smtClean="0"/>
              <a:t>27/10/1446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70896B3-8B9F-4CB0-B3EB-95116BBE9401}" type="slidenum">
              <a:rPr lang="fa-IR" smtClean="0"/>
              <a:t>‹#›</a:t>
            </a:fld>
            <a:endParaRPr lang="fa-IR"/>
          </a:p>
        </p:txBody>
      </p:sp>
    </p:spTree>
    <p:extLst>
      <p:ext uri="{BB962C8B-B14F-4D97-AF65-F5344CB8AC3E}">
        <p14:creationId xmlns:p14="http://schemas.microsoft.com/office/powerpoint/2010/main" val="4215967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6185497-D3BA-4042-8F9C-B12D12372243}" type="datetimeFigureOut">
              <a:rPr lang="fa-IR" smtClean="0"/>
              <a:t>27/10/1446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70896B3-8B9F-4CB0-B3EB-95116BBE9401}" type="slidenum">
              <a:rPr lang="fa-IR" smtClean="0"/>
              <a:t>‹#›</a:t>
            </a:fld>
            <a:endParaRPr lang="fa-IR"/>
          </a:p>
        </p:txBody>
      </p:sp>
    </p:spTree>
    <p:extLst>
      <p:ext uri="{BB962C8B-B14F-4D97-AF65-F5344CB8AC3E}">
        <p14:creationId xmlns:p14="http://schemas.microsoft.com/office/powerpoint/2010/main" val="422881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6185497-D3BA-4042-8F9C-B12D12372243}" type="datetimeFigureOut">
              <a:rPr lang="fa-IR" smtClean="0"/>
              <a:t>27/10/1446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70896B3-8B9F-4CB0-B3EB-95116BBE9401}" type="slidenum">
              <a:rPr lang="fa-IR" smtClean="0"/>
              <a:t>‹#›</a:t>
            </a:fld>
            <a:endParaRPr lang="fa-IR"/>
          </a:p>
        </p:txBody>
      </p:sp>
    </p:spTree>
    <p:extLst>
      <p:ext uri="{BB962C8B-B14F-4D97-AF65-F5344CB8AC3E}">
        <p14:creationId xmlns:p14="http://schemas.microsoft.com/office/powerpoint/2010/main" val="309535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185497-D3BA-4042-8F9C-B12D12372243}" type="datetimeFigureOut">
              <a:rPr lang="fa-IR" smtClean="0"/>
              <a:t>27/10/1446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70896B3-8B9F-4CB0-B3EB-95116BBE9401}" type="slidenum">
              <a:rPr lang="fa-IR" smtClean="0"/>
              <a:t>‹#›</a:t>
            </a:fld>
            <a:endParaRPr lang="fa-IR"/>
          </a:p>
        </p:txBody>
      </p:sp>
    </p:spTree>
    <p:extLst>
      <p:ext uri="{BB962C8B-B14F-4D97-AF65-F5344CB8AC3E}">
        <p14:creationId xmlns:p14="http://schemas.microsoft.com/office/powerpoint/2010/main" val="2392568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96185497-D3BA-4042-8F9C-B12D12372243}" type="datetimeFigureOut">
              <a:rPr lang="fa-IR" smtClean="0"/>
              <a:t>27/10/1446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70896B3-8B9F-4CB0-B3EB-95116BBE9401}" type="slidenum">
              <a:rPr lang="fa-IR" smtClean="0"/>
              <a:t>‹#›</a:t>
            </a:fld>
            <a:endParaRPr lang="fa-IR"/>
          </a:p>
        </p:txBody>
      </p:sp>
    </p:spTree>
    <p:extLst>
      <p:ext uri="{BB962C8B-B14F-4D97-AF65-F5344CB8AC3E}">
        <p14:creationId xmlns:p14="http://schemas.microsoft.com/office/powerpoint/2010/main" val="2084009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6185497-D3BA-4042-8F9C-B12D12372243}" type="datetimeFigureOut">
              <a:rPr lang="fa-IR" smtClean="0"/>
              <a:t>27/10/1446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70896B3-8B9F-4CB0-B3EB-95116BBE9401}" type="slidenum">
              <a:rPr lang="fa-IR" smtClean="0"/>
              <a:t>‹#›</a:t>
            </a:fld>
            <a:endParaRPr lang="fa-IR"/>
          </a:p>
        </p:txBody>
      </p:sp>
    </p:spTree>
    <p:extLst>
      <p:ext uri="{BB962C8B-B14F-4D97-AF65-F5344CB8AC3E}">
        <p14:creationId xmlns:p14="http://schemas.microsoft.com/office/powerpoint/2010/main" val="49455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96185497-D3BA-4042-8F9C-B12D12372243}" type="datetimeFigureOut">
              <a:rPr lang="fa-IR" smtClean="0"/>
              <a:t>27/10/1446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70896B3-8B9F-4CB0-B3EB-95116BBE9401}" type="slidenum">
              <a:rPr lang="fa-IR" smtClean="0"/>
              <a:t>‹#›</a:t>
            </a:fld>
            <a:endParaRPr lang="fa-IR"/>
          </a:p>
        </p:txBody>
      </p:sp>
    </p:spTree>
    <p:extLst>
      <p:ext uri="{BB962C8B-B14F-4D97-AF65-F5344CB8AC3E}">
        <p14:creationId xmlns:p14="http://schemas.microsoft.com/office/powerpoint/2010/main" val="256065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85497-D3BA-4042-8F9C-B12D12372243}" type="datetimeFigureOut">
              <a:rPr lang="fa-IR" smtClean="0"/>
              <a:t>27/10/1446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70896B3-8B9F-4CB0-B3EB-95116BBE9401}" type="slidenum">
              <a:rPr lang="fa-IR" smtClean="0"/>
              <a:t>‹#›</a:t>
            </a:fld>
            <a:endParaRPr lang="fa-IR"/>
          </a:p>
        </p:txBody>
      </p:sp>
    </p:spTree>
    <p:extLst>
      <p:ext uri="{BB962C8B-B14F-4D97-AF65-F5344CB8AC3E}">
        <p14:creationId xmlns:p14="http://schemas.microsoft.com/office/powerpoint/2010/main" val="2266532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85497-D3BA-4042-8F9C-B12D12372243}" type="datetimeFigureOut">
              <a:rPr lang="fa-IR" smtClean="0"/>
              <a:t>27/10/1446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70896B3-8B9F-4CB0-B3EB-95116BBE9401}" type="slidenum">
              <a:rPr lang="fa-IR" smtClean="0"/>
              <a:t>‹#›</a:t>
            </a:fld>
            <a:endParaRPr lang="fa-IR"/>
          </a:p>
        </p:txBody>
      </p:sp>
    </p:spTree>
    <p:extLst>
      <p:ext uri="{BB962C8B-B14F-4D97-AF65-F5344CB8AC3E}">
        <p14:creationId xmlns:p14="http://schemas.microsoft.com/office/powerpoint/2010/main" val="113576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85497-D3BA-4042-8F9C-B12D12372243}" type="datetimeFigureOut">
              <a:rPr lang="fa-IR" smtClean="0"/>
              <a:t>27/10/1446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70896B3-8B9F-4CB0-B3EB-95116BBE9401}" type="slidenum">
              <a:rPr lang="fa-IR" smtClean="0"/>
              <a:t>‹#›</a:t>
            </a:fld>
            <a:endParaRPr lang="fa-IR"/>
          </a:p>
        </p:txBody>
      </p:sp>
    </p:spTree>
    <p:extLst>
      <p:ext uri="{BB962C8B-B14F-4D97-AF65-F5344CB8AC3E}">
        <p14:creationId xmlns:p14="http://schemas.microsoft.com/office/powerpoint/2010/main" val="78369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6185497-D3BA-4042-8F9C-B12D12372243}" type="datetimeFigureOut">
              <a:rPr lang="fa-IR" smtClean="0"/>
              <a:t>27/10/1446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70896B3-8B9F-4CB0-B3EB-95116BBE9401}" type="slidenum">
              <a:rPr lang="fa-IR" smtClean="0"/>
              <a:t>‹#›</a:t>
            </a:fld>
            <a:endParaRPr lang="fa-IR"/>
          </a:p>
        </p:txBody>
      </p:sp>
    </p:spTree>
    <p:extLst>
      <p:ext uri="{BB962C8B-B14F-4D97-AF65-F5344CB8AC3E}">
        <p14:creationId xmlns:p14="http://schemas.microsoft.com/office/powerpoint/2010/main" val="1578700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200" smtClean="0">
                <a:solidFill>
                  <a:srgbClr val="FF0000"/>
                </a:solidFill>
                <a:cs typeface="B Nazanin" panose="00000400000000000000" pitchFamily="2" charset="-78"/>
              </a:rPr>
              <a:t>عنوان مقاله: </a:t>
            </a:r>
            <a:r>
              <a:rPr lang="fa-IR" sz="3200" smtClean="0">
                <a:cs typeface="B Nazanin" panose="00000400000000000000" pitchFamily="2" charset="-78"/>
              </a:rPr>
              <a:t>تاملی در ادبیات حماسی عرب در عصر حاضر</a:t>
            </a:r>
            <a:endParaRPr lang="fa-IR" sz="3200">
              <a:cs typeface="B Nazanin"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Nazanin" panose="00000400000000000000" pitchFamily="2" charset="-78"/>
              </a:rPr>
              <a:t>نویسنده: </a:t>
            </a:r>
            <a:r>
              <a:rPr lang="fa-IR" smtClean="0">
                <a:cs typeface="B Nazanin" panose="00000400000000000000" pitchFamily="2" charset="-78"/>
              </a:rPr>
              <a:t>زهرا رفیعی راد</a:t>
            </a:r>
          </a:p>
          <a:p>
            <a:r>
              <a:rPr lang="fa-IR" smtClean="0">
                <a:solidFill>
                  <a:srgbClr val="FF0000"/>
                </a:solidFill>
                <a:cs typeface="B Nazanin" panose="00000400000000000000" pitchFamily="2" charset="-78"/>
              </a:rPr>
              <a:t>منبع: </a:t>
            </a:r>
            <a:r>
              <a:rPr lang="fa-IR">
                <a:cs typeface="B Nazanin" panose="00000400000000000000" pitchFamily="2" charset="-78"/>
              </a:rPr>
              <a:t>زمستان 1379، سال چهل و چهارم - شماره 4 </a:t>
            </a:r>
            <a:endParaRPr lang="fa-IR" smtClean="0">
              <a:cs typeface="B Nazanin" panose="00000400000000000000" pitchFamily="2" charset="-78"/>
            </a:endParaRPr>
          </a:p>
          <a:p>
            <a:r>
              <a:rPr lang="fa-IR" smtClean="0">
                <a:cs typeface="B Nazanin" panose="00000400000000000000" pitchFamily="2" charset="-78"/>
              </a:rPr>
              <a:t>صص 397-416</a:t>
            </a:r>
            <a:endParaRPr lang="fa-IR">
              <a:cs typeface="B Nazanin" panose="00000400000000000000" pitchFamily="2" charset="-78"/>
            </a:endParaRPr>
          </a:p>
        </p:txBody>
      </p:sp>
    </p:spTree>
    <p:extLst>
      <p:ext uri="{BB962C8B-B14F-4D97-AF65-F5344CB8AC3E}">
        <p14:creationId xmlns:p14="http://schemas.microsoft.com/office/powerpoint/2010/main" val="4233701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ویژگی های شعر حماسی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1- شعر حماسی از آ؛از برخوردار است که معمولا با خطاب الهه با یکی از قدیسان آغاز می شود و طبق عقاید هر ملیتی یا مذهبی صورت می گیرد. </a:t>
            </a:r>
          </a:p>
          <a:p>
            <a:pPr algn="just"/>
            <a:r>
              <a:rPr lang="fa-IR" smtClean="0">
                <a:cs typeface="B Nazanin" panose="00000400000000000000" pitchFamily="2" charset="-78"/>
              </a:rPr>
              <a:t>2- ابهام در  زمان و مکان که هر چه بیشتر باشد حماسه ممتازتر است. </a:t>
            </a:r>
          </a:p>
          <a:p>
            <a:pPr algn="just"/>
            <a:r>
              <a:rPr lang="fa-IR" smtClean="0">
                <a:cs typeface="B Nazanin" panose="00000400000000000000" pitchFamily="2" charset="-78"/>
              </a:rPr>
              <a:t>3- شعر حماسی باید مدت ها پس از  حوادثی که از انها سخن می گویند به وجود آمده باشد. </a:t>
            </a:r>
          </a:p>
          <a:p>
            <a:pPr algn="just"/>
            <a:r>
              <a:rPr lang="fa-IR" smtClean="0">
                <a:cs typeface="B Nazanin" panose="00000400000000000000" pitchFamily="2" charset="-78"/>
              </a:rPr>
              <a:t>4- در عین توصیف قهرمانی ها و مردانگی های قوم، نماینده عقاید و آرا و تمدن او نیز باشد. (صفا، ذبیح الله، حماسه سرایی، صص 7 و 9)</a:t>
            </a:r>
          </a:p>
          <a:p>
            <a:pPr algn="just"/>
            <a:r>
              <a:rPr lang="fa-IR" smtClean="0">
                <a:cs typeface="B Nazanin" panose="00000400000000000000" pitchFamily="2" charset="-78"/>
              </a:rPr>
              <a:t>5- سادگی موضوع یعین حماسه باید از سادگی برخوردار باشد. </a:t>
            </a:r>
          </a:p>
          <a:p>
            <a:pPr algn="just"/>
            <a:r>
              <a:rPr lang="fa-IR" smtClean="0">
                <a:cs typeface="B Nazanin" panose="00000400000000000000" pitchFamily="2" charset="-78"/>
              </a:rPr>
              <a:t>6- پرداخت شدن موضوع حماسه همراه با خیال غنی تراوش شده از ذهن شاعر</a:t>
            </a:r>
            <a:endParaRPr lang="fa-IR">
              <a:cs typeface="B Nazanin" panose="00000400000000000000" pitchFamily="2" charset="-78"/>
            </a:endParaRPr>
          </a:p>
        </p:txBody>
      </p:sp>
    </p:spTree>
    <p:extLst>
      <p:ext uri="{BB962C8B-B14F-4D97-AF65-F5344CB8AC3E}">
        <p14:creationId xmlns:p14="http://schemas.microsoft.com/office/powerpoint/2010/main" val="266341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ویژگی های شعر حماسی</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7- داشتن اسلوب روایی(داستانی)</a:t>
            </a:r>
          </a:p>
          <a:p>
            <a:pPr algn="just"/>
            <a:r>
              <a:rPr lang="fa-IR" smtClean="0">
                <a:cs typeface="B Nazanin" panose="00000400000000000000" pitchFamily="2" charset="-78"/>
              </a:rPr>
              <a:t>8- داشتن گفتگو (گفتگوی حماسی </a:t>
            </a:r>
            <a:r>
              <a:rPr lang="en-US" smtClean="0">
                <a:cs typeface="B Nazanin" panose="00000400000000000000" pitchFamily="2" charset="-78"/>
              </a:rPr>
              <a:t>Epic dialoga</a:t>
            </a:r>
            <a:r>
              <a:rPr lang="fa-IR" smtClean="0">
                <a:cs typeface="B Nazanin" panose="00000400000000000000" pitchFamily="2" charset="-78"/>
              </a:rPr>
              <a:t>)</a:t>
            </a:r>
          </a:p>
          <a:p>
            <a:pPr algn="just"/>
            <a:r>
              <a:rPr lang="fa-IR" smtClean="0">
                <a:cs typeface="B Nazanin" panose="00000400000000000000" pitchFamily="2" charset="-78"/>
              </a:rPr>
              <a:t>9- اعما خارق العاده (شمیسا، سیروس، انواع ادبی، ص 65)</a:t>
            </a:r>
            <a:endParaRPr lang="fa-IR">
              <a:cs typeface="B Nazanin" panose="00000400000000000000" pitchFamily="2" charset="-78"/>
            </a:endParaRPr>
          </a:p>
        </p:txBody>
      </p:sp>
    </p:spTree>
    <p:extLst>
      <p:ext uri="{BB962C8B-B14F-4D97-AF65-F5344CB8AC3E}">
        <p14:creationId xmlns:p14="http://schemas.microsoft.com/office/powerpoint/2010/main" val="280048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عناصر شعر حماسی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1- موضوعی با موضوعاتی که انگیزه جنگ ملت ها است 2- جهان حماسی بر اساس باورهای اساطیری 3- قهرمان یا قهرمانان حماسه (ترحینی، فایز، الادب انواع و مذاهب، ص 21) 4- عنصر داستان 5- عصر اغراق و مبالغه 6-اسطوره (</a:t>
            </a:r>
            <a:r>
              <a:rPr lang="en-US" smtClean="0">
                <a:cs typeface="B Nazanin" panose="00000400000000000000" pitchFamily="2" charset="-78"/>
              </a:rPr>
              <a:t>Myth</a:t>
            </a:r>
            <a:r>
              <a:rPr lang="fa-IR" smtClean="0">
                <a:cs typeface="B Nazanin" panose="00000400000000000000" pitchFamily="2" charset="-78"/>
              </a:rPr>
              <a:t>) 7- تصویر حماسی ملت 8- عنصر دین که سبب پرورش خوارق می شود. </a:t>
            </a:r>
          </a:p>
          <a:p>
            <a:pPr algn="just"/>
            <a:r>
              <a:rPr lang="fa-IR" smtClean="0">
                <a:cs typeface="B Nazanin" panose="00000400000000000000" pitchFamily="2" charset="-78"/>
              </a:rPr>
              <a:t>باید توجه داشت که شعر حماسی انواع مختلفی دارد که شامل حماسه های سنتی (</a:t>
            </a:r>
            <a:r>
              <a:rPr lang="en-US" smtClean="0">
                <a:cs typeface="B Nazanin" panose="00000400000000000000" pitchFamily="2" charset="-78"/>
              </a:rPr>
              <a:t>Epics Primary</a:t>
            </a:r>
            <a:r>
              <a:rPr lang="fa-IR" smtClean="0">
                <a:cs typeface="B Nazanin" panose="00000400000000000000" pitchFamily="2" charset="-78"/>
              </a:rPr>
              <a:t>)، مانند ایلیاد، حماسه ثانوی (</a:t>
            </a:r>
            <a:r>
              <a:rPr lang="en-US" smtClean="0">
                <a:cs typeface="B Nazanin" panose="00000400000000000000" pitchFamily="2" charset="-78"/>
              </a:rPr>
              <a:t>Literary Epic</a:t>
            </a:r>
            <a:r>
              <a:rPr lang="fa-IR" smtClean="0">
                <a:cs typeface="B Nazanin" panose="00000400000000000000" pitchFamily="2" charset="-78"/>
              </a:rPr>
              <a:t>) نظیر انه ئید و حماسه های متاخر (</a:t>
            </a:r>
            <a:r>
              <a:rPr lang="en-US" smtClean="0">
                <a:cs typeface="B Nazanin" panose="00000400000000000000" pitchFamily="2" charset="-78"/>
              </a:rPr>
              <a:t>Teritay Epic</a:t>
            </a:r>
            <a:r>
              <a:rPr lang="fa-IR" smtClean="0">
                <a:cs typeface="B Nazanin" panose="00000400000000000000" pitchFamily="2" charset="-78"/>
              </a:rPr>
              <a:t>) می باشد(شمیسا، سیروس، انواع ادبی، ص 52)</a:t>
            </a:r>
            <a:endParaRPr lang="fa-IR">
              <a:cs typeface="B Nazanin" panose="00000400000000000000" pitchFamily="2" charset="-78"/>
            </a:endParaRPr>
          </a:p>
        </p:txBody>
      </p:sp>
    </p:spTree>
    <p:extLst>
      <p:ext uri="{BB962C8B-B14F-4D97-AF65-F5344CB8AC3E}">
        <p14:creationId xmlns:p14="http://schemas.microsoft.com/office/powerpoint/2010/main" val="2155087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از سوی دیگر میان شاعر حماسی با مورخ، تفاوت عمیقی وجود دارد چه شاعر حماسه سرا بدون ذکر زمان </a:t>
            </a:r>
            <a:r>
              <a:rPr lang="fa-IR" smtClean="0">
                <a:cs typeface="B Nazanin" panose="00000400000000000000" pitchFamily="2" charset="-78"/>
              </a:rPr>
              <a:t>رخداد </a:t>
            </a:r>
            <a:r>
              <a:rPr lang="fa-IR">
                <a:cs typeface="B Nazanin" panose="00000400000000000000" pitchFamily="2" charset="-78"/>
              </a:rPr>
              <a:t>به بیان </a:t>
            </a:r>
            <a:r>
              <a:rPr lang="fa-IR" smtClean="0">
                <a:cs typeface="B Nazanin" panose="00000400000000000000" pitchFamily="2" charset="-78"/>
              </a:rPr>
              <a:t>آن </a:t>
            </a:r>
            <a:r>
              <a:rPr lang="fa-IR">
                <a:cs typeface="B Nazanin" panose="00000400000000000000" pitchFamily="2" charset="-78"/>
              </a:rPr>
              <a:t>می پردازد در حالی که مورخ طبق نظم و ترتیب خاصی حوادث را به تصویر می کشد، ضمن این که مورخ هر چه را که می گوید تخیل نمی کند در حالی که شاعر حماسه سا عناصری از خیال شاعرانه را در ساخت حماسی خود به کار می برد، و تاریخ را با  زبانی تخیلی به تصویر می کشد(بول، وان نیگم، المذاهب الادبیه الکبری، ص 62، نیز ر ک بستانی، سلیمان، مقدمه ترجمه ایلیاد، ص 166)</a:t>
            </a:r>
          </a:p>
          <a:p>
            <a:endParaRPr lang="fa-IR"/>
          </a:p>
        </p:txBody>
      </p:sp>
      <p:sp>
        <p:nvSpPr>
          <p:cNvPr id="4" name="Flowchart: Alternate Process 3"/>
          <p:cNvSpPr/>
          <p:nvPr/>
        </p:nvSpPr>
        <p:spPr>
          <a:xfrm>
            <a:off x="1579418" y="4779818"/>
            <a:ext cx="3616037" cy="928255"/>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طبق نظم و ترتیب خاصی</a:t>
            </a:r>
            <a:endParaRPr lang="fa-IR"/>
          </a:p>
        </p:txBody>
      </p:sp>
    </p:spTree>
    <p:extLst>
      <p:ext uri="{BB962C8B-B14F-4D97-AF65-F5344CB8AC3E}">
        <p14:creationId xmlns:p14="http://schemas.microsoft.com/office/powerpoint/2010/main" val="177916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تاریخچه شعر حماسی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3976254" y="1825625"/>
            <a:ext cx="7377545" cy="4351338"/>
          </a:xfrm>
        </p:spPr>
        <p:txBody>
          <a:bodyPr/>
          <a:lstStyle/>
          <a:p>
            <a:pPr algn="just"/>
            <a:r>
              <a:rPr lang="fa-IR" smtClean="0">
                <a:cs typeface="B Nazanin" panose="00000400000000000000" pitchFamily="2" charset="-78"/>
              </a:rPr>
              <a:t>به طور کلی شعر حماسی در میان هندوان، پارسیان، یونانیان، مصریان و ...وجود داشت . هندیان با حماسه رامایانا (پنجم پیش از میلاد) و ایرانیان با حماسه معروف شاهنامه و یونانیان با حماسه ایلیاد اثر هومر معروفند، رومیان و فرانسویان و ژرمن ها نیز حماسه داشتند.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199" y="1825625"/>
            <a:ext cx="3138055" cy="3273136"/>
          </a:xfrm>
          <a:prstGeom prst="rect">
            <a:avLst/>
          </a:prstGeom>
        </p:spPr>
      </p:pic>
      <p:sp>
        <p:nvSpPr>
          <p:cNvPr id="5" name="TextBox 4"/>
          <p:cNvSpPr txBox="1"/>
          <p:nvPr/>
        </p:nvSpPr>
        <p:spPr>
          <a:xfrm>
            <a:off x="1302327" y="5486400"/>
            <a:ext cx="1911928"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هومر</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1085933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حماسه در ادبیات عربی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هر چند که عرب حماسه ای مستقل و معروف در جهان نداشت، در عصر جاهلی لفظ حماسه در میان شعرا بسیار شایع بود و قطعات مبتنی بر بیان مفاخر و امجاد قبیله در قالب رجز و در میادین جنگ از قهرمانان و جنگاوران عرب بر جای مانده است که حاکی از وجود روح حماسه در میان اعراب جاهلی بود. ناقدان معلقات را اساس حماسه های عرب می دانند چرا که به شعر داستانی نزدیکتر است (بستانی، سلیمان، مقدمه، ترجمه ایلیان، ص 172)</a:t>
            </a:r>
            <a:endParaRPr lang="fa-IR">
              <a:cs typeface="B Nazanin" panose="00000400000000000000" pitchFamily="2" charset="-78"/>
            </a:endParaRPr>
          </a:p>
        </p:txBody>
      </p:sp>
      <p:sp>
        <p:nvSpPr>
          <p:cNvPr id="4" name="Flowchart: Alternate Process 3"/>
          <p:cNvSpPr/>
          <p:nvPr/>
        </p:nvSpPr>
        <p:spPr>
          <a:xfrm>
            <a:off x="838200" y="4453713"/>
            <a:ext cx="4533363" cy="96591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بیان مفاخر و امجاد قبیله در قالب رجز</a:t>
            </a:r>
            <a:endParaRPr lang="fa-IR"/>
          </a:p>
        </p:txBody>
      </p:sp>
    </p:spTree>
    <p:extLst>
      <p:ext uri="{BB962C8B-B14F-4D97-AF65-F5344CB8AC3E}">
        <p14:creationId xmlns:p14="http://schemas.microsoft.com/office/powerpoint/2010/main" val="1318590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768436" y="1825625"/>
            <a:ext cx="7585364" cy="4351338"/>
          </a:xfrm>
        </p:spPr>
        <p:txBody>
          <a:bodyPr/>
          <a:lstStyle/>
          <a:p>
            <a:pPr algn="just"/>
            <a:r>
              <a:rPr lang="fa-IR" smtClean="0">
                <a:cs typeface="B Nazanin" panose="00000400000000000000" pitchFamily="2" charset="-78"/>
              </a:rPr>
              <a:t>استاد سلیمان بستانی مترجم ایلیاد هومر می گوید: «وقتی ایلیاد را ترجمه می کردم متوجه شدم که عرب در وصف صحنه جنگ تواناتر از یونان است، حتی گنجینه لغوی عرب در فنون جنگی بیشتر از یونان می باشد. مثلا اسب جنگی خود انواع داشت: اجید (اسب درازگردن) اجره (اسب، کم مو) رعیل(گروه اسبان) و ...»(همان منبع، ص 193، 195)</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930236" cy="2676525"/>
          </a:xfrm>
          <a:prstGeom prst="rect">
            <a:avLst/>
          </a:prstGeom>
        </p:spPr>
      </p:pic>
      <p:sp>
        <p:nvSpPr>
          <p:cNvPr id="5" name="TextBox 4"/>
          <p:cNvSpPr txBox="1"/>
          <p:nvPr/>
        </p:nvSpPr>
        <p:spPr>
          <a:xfrm>
            <a:off x="1305791" y="4739391"/>
            <a:ext cx="1995054"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سلیمان بستانی</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3698227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هر چند که ذخیره لغوی غنی و امجاد قبیله ای در میان اعراب وجود داشت و قهرمان حماسی نظیر عنتره، مرکز ثقل اثر حماسی بود و الفاظ فراوان حماسی نظیر </a:t>
            </a:r>
            <a:r>
              <a:rPr lang="fa-IR" smtClean="0">
                <a:solidFill>
                  <a:srgbClr val="FF0000"/>
                </a:solidFill>
                <a:cs typeface="B Nazanin" panose="00000400000000000000" pitchFamily="2" charset="-78"/>
              </a:rPr>
              <a:t>مِغوار، باسِل، نجد، بطل، کمی، مغامر الحماسه، الملحمه،</a:t>
            </a:r>
            <a:r>
              <a:rPr lang="fa-IR" smtClean="0">
                <a:cs typeface="B Nazanin" panose="00000400000000000000" pitchFamily="2" charset="-78"/>
              </a:rPr>
              <a:t> در اشعار عرب به کار می رفت (الهمدانی، عبدالرحمن بن عیسی، الالفاظ المتابیه، صص 62-65) متاسفانه شعر حماسی در میان شعرای جاهلی ظهور نکرد. </a:t>
            </a:r>
            <a:endParaRPr lang="fa-IR">
              <a:cs typeface="B Nazanin" panose="00000400000000000000" pitchFamily="2" charset="-78"/>
            </a:endParaRPr>
          </a:p>
        </p:txBody>
      </p:sp>
      <p:sp>
        <p:nvSpPr>
          <p:cNvPr id="4" name="Flowchart: Alternate Process 3"/>
          <p:cNvSpPr/>
          <p:nvPr/>
        </p:nvSpPr>
        <p:spPr>
          <a:xfrm>
            <a:off x="838200" y="4239490"/>
            <a:ext cx="3422073" cy="997528"/>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الفاظ فراوان حماسی</a:t>
            </a:r>
            <a:endParaRPr lang="fa-IR"/>
          </a:p>
        </p:txBody>
      </p:sp>
    </p:spTree>
    <p:extLst>
      <p:ext uri="{BB962C8B-B14F-4D97-AF65-F5344CB8AC3E}">
        <p14:creationId xmlns:p14="http://schemas.microsoft.com/office/powerpoint/2010/main" val="2980945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عصر اموی با وجود تاکید بر ملیت عرب، شعر حماسی مجال ظهور نیافت آنهم به دلیل حاکمیت فضای خشک سیاسی که عرصه را بر تخیل شاعرانه و عاطفه دقیق تنگ می کرد(ابوحافه، احمد، فی الشعر الملحمی، ص 115)</a:t>
            </a:r>
            <a:endParaRPr lang="fa-IR">
              <a:cs typeface="B Nazanin" panose="00000400000000000000" pitchFamily="2" charset="-78"/>
            </a:endParaRPr>
          </a:p>
        </p:txBody>
      </p:sp>
      <p:sp>
        <p:nvSpPr>
          <p:cNvPr id="4" name="Flowchart: Alternate Process 3"/>
          <p:cNvSpPr/>
          <p:nvPr/>
        </p:nvSpPr>
        <p:spPr>
          <a:xfrm>
            <a:off x="838200" y="4001294"/>
            <a:ext cx="3616037" cy="1094509"/>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تاکید بر ملیت عرب</a:t>
            </a:r>
            <a:endParaRPr lang="fa-IR"/>
          </a:p>
        </p:txBody>
      </p:sp>
    </p:spTree>
    <p:extLst>
      <p:ext uri="{BB962C8B-B14F-4D97-AF65-F5344CB8AC3E}">
        <p14:creationId xmlns:p14="http://schemas.microsoft.com/office/powerpoint/2010/main" val="1350983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و در عصر عباسی که عرب ملت واحده شده بود و تخیل و قصه در میان شعرا به اوج خود رسیده بود، شعر حماسی مجال بیشتری برای عرض اندام یافت. از سوی دیگر در در اثر ارتباط با ایران زمینه ظهور شعر داستانی از طریق شعرایی چون «ابان بن عبدالحمید بن لاحق بن عقیر» (200 هجری) فراهم شد که مطوله های (داستانی) نظیر کلیله و دمنه را به نظم کشند. </a:t>
            </a:r>
            <a:endParaRPr lang="fa-IR">
              <a:cs typeface="B Nazanin" panose="00000400000000000000" pitchFamily="2" charset="-78"/>
            </a:endParaRPr>
          </a:p>
        </p:txBody>
      </p:sp>
      <p:sp>
        <p:nvSpPr>
          <p:cNvPr id="4" name="Flowchart: Connector 3"/>
          <p:cNvSpPr/>
          <p:nvPr/>
        </p:nvSpPr>
        <p:spPr>
          <a:xfrm>
            <a:off x="838200" y="4128654"/>
            <a:ext cx="2258291" cy="1233055"/>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Nazanin" panose="00000400000000000000" pitchFamily="2" charset="-78"/>
              </a:rPr>
              <a:t>ملت واحده</a:t>
            </a:r>
            <a:endParaRPr lang="fa-IR" sz="2400" b="1">
              <a:solidFill>
                <a:srgbClr val="FF0000"/>
              </a:solidFill>
            </a:endParaRPr>
          </a:p>
        </p:txBody>
      </p:sp>
    </p:spTree>
    <p:extLst>
      <p:ext uri="{BB962C8B-B14F-4D97-AF65-F5344CB8AC3E}">
        <p14:creationId xmlns:p14="http://schemas.microsoft.com/office/powerpoint/2010/main" val="3230251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pPr algn="just"/>
            <a:r>
              <a:rPr lang="fa-IR" b="1" smtClean="0">
                <a:solidFill>
                  <a:srgbClr val="FF0000"/>
                </a:solidFill>
                <a:cs typeface="B Nazanin" panose="00000400000000000000" pitchFamily="2" charset="-78"/>
              </a:rPr>
              <a:t>چکیده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شرح شاعرانه از پهلوانی های قهرمانان اساطیری در راه حفظ کیان ملت و در قالب داستان های جذاب و اوزانی دلنشین و متنوع «شعر حماسی» نامیده می شود. </a:t>
            </a:r>
          </a:p>
          <a:p>
            <a:pPr algn="just"/>
            <a:r>
              <a:rPr lang="fa-IR" b="1" smtClean="0">
                <a:solidFill>
                  <a:srgbClr val="FF0000"/>
                </a:solidFill>
                <a:cs typeface="B Nazanin" panose="00000400000000000000" pitchFamily="2" charset="-78"/>
              </a:rPr>
              <a:t>هر چند که ادبیات عربی با  شعر حماسی به معنی اخص آن آشنایی نداشت</a:t>
            </a:r>
            <a:r>
              <a:rPr lang="fa-IR" smtClean="0">
                <a:cs typeface="B Nazanin" panose="00000400000000000000" pitchFamily="2" charset="-78"/>
              </a:rPr>
              <a:t>، در عصر حاضر و بنا به دلایل گوناگون، ادبیات حاسی در میان ادبای عرب مطرح شد و در آثار شعرای حماسه سرا نظیر احمد محرم ظهور یافت. از سوی دیگر خاصئص شعر حماسی  به زیباترین شکل در آثار فوزی معلوف (سراینده حماسه  علی بساط الریح) و شفیق معطوف (با حماسه عبقر) تجلی یافت و با جریان های ادبی عصر همراه شد و صفحات جدیدی به شعر حماسی افزوده شد که حتی در ادبیات حماسی هم سابقه نداشت. </a:t>
            </a:r>
            <a:endParaRPr lang="fa-IR">
              <a:cs typeface="B Nazanin" panose="00000400000000000000" pitchFamily="2" charset="-78"/>
            </a:endParaRPr>
          </a:p>
        </p:txBody>
      </p:sp>
    </p:spTree>
    <p:extLst>
      <p:ext uri="{BB962C8B-B14F-4D97-AF65-F5344CB8AC3E}">
        <p14:creationId xmlns:p14="http://schemas.microsoft.com/office/powerpoint/2010/main" val="1687469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ضمن اینکه مدح خلفا و ذکر فتوحات و مغازی آنان نیاز به اشعار طولانی داشت که شعرا را به سمت </a:t>
            </a:r>
            <a:r>
              <a:rPr lang="fa-IR" smtClean="0">
                <a:cs typeface="B Nazanin" panose="00000400000000000000" pitchFamily="2" charset="-78"/>
              </a:rPr>
              <a:t>تطویل </a:t>
            </a:r>
            <a:r>
              <a:rPr lang="fa-IR">
                <a:cs typeface="B Nazanin" panose="00000400000000000000" pitchFamily="2" charset="-78"/>
              </a:rPr>
              <a:t>در قصاید سوق می داد و سبب تشکیل ارجوزه هایی در بحر رجز می شد و زمینه ظهور رجازی چون محمد بن عبدربه، ابن معتز و ابوالاغلب العجلی را فراهم می کرد(کفافی، عبدالسلام ، الادب المقارن، ص 275) در مجموع شعرای عصر عباسی، موفق به تشکیل شعر حماسی نشدند چرا که غوطه ور شدن در بحث های فلسفی  خشک و عدم عنایت به شعر حماسی نظیر شاهنامه یا ایلیا، ظهور شعر حماسی را مسکوت می گذارد. </a:t>
            </a:r>
          </a:p>
          <a:p>
            <a:endParaRPr lang="fa-IR"/>
          </a:p>
        </p:txBody>
      </p:sp>
      <p:sp>
        <p:nvSpPr>
          <p:cNvPr id="4" name="Flowchart: Alternate Process 3"/>
          <p:cNvSpPr/>
          <p:nvPr/>
        </p:nvSpPr>
        <p:spPr>
          <a:xfrm>
            <a:off x="1191491" y="4710545"/>
            <a:ext cx="5084618" cy="101138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غوطه ور شدن در بحث های فلسفی  خشک</a:t>
            </a:r>
            <a:endParaRPr lang="fa-IR"/>
          </a:p>
        </p:txBody>
      </p:sp>
    </p:spTree>
    <p:extLst>
      <p:ext uri="{BB962C8B-B14F-4D97-AF65-F5344CB8AC3E}">
        <p14:creationId xmlns:p14="http://schemas.microsoft.com/office/powerpoint/2010/main" val="2795304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488872" y="1825625"/>
            <a:ext cx="6864927" cy="4351338"/>
          </a:xfrm>
        </p:spPr>
        <p:txBody>
          <a:bodyPr/>
          <a:lstStyle/>
          <a:p>
            <a:pPr algn="just"/>
            <a:r>
              <a:rPr lang="fa-IR" smtClean="0">
                <a:cs typeface="B Nazanin" panose="00000400000000000000" pitchFamily="2" charset="-78"/>
              </a:rPr>
              <a:t>استاد عبدالمنعم خفاجی، معتقد است که ادبیات عرب، فاقد شعر حماسی به معنی اخص و فنی آن بود. اما در ادبیات مردمی حماسه هایی مردمی نظیر ابی زید هلالی، زیر سالم، ظاهر بیبرس و عنتره وجود داشت و اگر مقصود از شعر حماسی جمع میان تاریخ و حوادث باشد، که شعر عرب پر از این گونه شعرها است (خفاجی، عبدالمنعم، الادب العربی الحدیث، الجز الثالث، صص 109، 111)</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650672" cy="3151059"/>
          </a:xfrm>
          <a:prstGeom prst="rect">
            <a:avLst/>
          </a:prstGeom>
        </p:spPr>
      </p:pic>
      <p:sp>
        <p:nvSpPr>
          <p:cNvPr id="5" name="TextBox 4"/>
          <p:cNvSpPr txBox="1"/>
          <p:nvPr/>
        </p:nvSpPr>
        <p:spPr>
          <a:xfrm>
            <a:off x="1595004" y="5376768"/>
            <a:ext cx="2137064" cy="400110"/>
          </a:xfrm>
          <a:prstGeom prst="rect">
            <a:avLst/>
          </a:prstGeom>
          <a:noFill/>
        </p:spPr>
        <p:txBody>
          <a:bodyPr wrap="square" rtlCol="1">
            <a:spAutoFit/>
          </a:bodyPr>
          <a:lstStyle/>
          <a:p>
            <a:pPr algn="ctr"/>
            <a:r>
              <a:rPr lang="fa-IR" sz="2000" b="1">
                <a:solidFill>
                  <a:srgbClr val="FF0000"/>
                </a:solidFill>
                <a:cs typeface="B Nazanin" panose="00000400000000000000" pitchFamily="2" charset="-78"/>
              </a:rPr>
              <a:t>عبدالمنعم خفاجی</a:t>
            </a:r>
            <a:endParaRPr lang="fa-IR" sz="1400" b="1">
              <a:solidFill>
                <a:srgbClr val="FF0000"/>
              </a:solidFill>
            </a:endParaRPr>
          </a:p>
        </p:txBody>
      </p:sp>
    </p:spTree>
    <p:extLst>
      <p:ext uri="{BB962C8B-B14F-4D97-AF65-F5344CB8AC3E}">
        <p14:creationId xmlns:p14="http://schemas.microsoft.com/office/powerpoint/2010/main" val="3248529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045526" y="1825625"/>
            <a:ext cx="7308273" cy="4351338"/>
          </a:xfrm>
        </p:spPr>
        <p:txBody>
          <a:bodyPr/>
          <a:lstStyle/>
          <a:p>
            <a:pPr algn="just"/>
            <a:r>
              <a:rPr lang="fa-IR" smtClean="0">
                <a:cs typeface="B Nazanin" panose="00000400000000000000" pitchFamily="2" charset="-78"/>
              </a:rPr>
              <a:t>دکتر شوقی ضیف، علت عدم توفیق عرب در سرودن شعر حماسی را به کوتاهی مقطوعات آن نسبت می دهد و تنفس کوتاه شعری را علت عدم تاسیس شعر حماسی، مطرح می نماید نیز عدم آشنایی اعراب نسبت به شعر نمایشی را به آن عوامل اضافه می کند(ضیف، شوقی، دراسات فی الشعر العربی المعاصر، صص 44-45)</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207326" cy="2343150"/>
          </a:xfrm>
          <a:prstGeom prst="rect">
            <a:avLst/>
          </a:prstGeom>
        </p:spPr>
      </p:pic>
      <p:sp>
        <p:nvSpPr>
          <p:cNvPr id="5" name="TextBox 4"/>
          <p:cNvSpPr txBox="1"/>
          <p:nvPr/>
        </p:nvSpPr>
        <p:spPr>
          <a:xfrm>
            <a:off x="1340427" y="4480371"/>
            <a:ext cx="2202872" cy="461665"/>
          </a:xfrm>
          <a:prstGeom prst="rect">
            <a:avLst/>
          </a:prstGeom>
          <a:noFill/>
        </p:spPr>
        <p:txBody>
          <a:bodyPr wrap="square" rtlCol="1">
            <a:spAutoFit/>
          </a:bodyPr>
          <a:lstStyle/>
          <a:p>
            <a:pPr algn="ctr"/>
            <a:r>
              <a:rPr lang="fa-IR" sz="2400" b="1">
                <a:solidFill>
                  <a:srgbClr val="FF0000"/>
                </a:solidFill>
                <a:cs typeface="B Nazanin" panose="00000400000000000000" pitchFamily="2" charset="-78"/>
              </a:rPr>
              <a:t>شوقی ضیف</a:t>
            </a:r>
            <a:endParaRPr lang="fa-IR" sz="2400" b="1">
              <a:solidFill>
                <a:srgbClr val="FF0000"/>
              </a:solidFill>
            </a:endParaRPr>
          </a:p>
        </p:txBody>
      </p:sp>
    </p:spTree>
    <p:extLst>
      <p:ext uri="{BB962C8B-B14F-4D97-AF65-F5344CB8AC3E}">
        <p14:creationId xmlns:p14="http://schemas.microsoft.com/office/powerpoint/2010/main" val="1182731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شعر حماسی عرب در عصر حاضر</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1077351" y="1690688"/>
            <a:ext cx="10515600" cy="4351338"/>
          </a:xfrm>
        </p:spPr>
        <p:txBody>
          <a:bodyPr>
            <a:normAutofit/>
          </a:bodyPr>
          <a:lstStyle/>
          <a:p>
            <a:pPr algn="just"/>
            <a:r>
              <a:rPr lang="fa-IR" b="1" smtClean="0">
                <a:solidFill>
                  <a:srgbClr val="FF0000"/>
                </a:solidFill>
                <a:cs typeface="B Nazanin" panose="00000400000000000000" pitchFamily="2" charset="-78"/>
              </a:rPr>
              <a:t>آغاز قرن نوزده میلادی</a:t>
            </a:r>
            <a:r>
              <a:rPr lang="fa-IR" smtClean="0">
                <a:cs typeface="B Nazanin" panose="00000400000000000000" pitchFamily="2" charset="-78"/>
              </a:rPr>
              <a:t>، آغاز تحولات و تطورات وسیعی در همه زمینه ها به خصوص ادبیات بود. این تحولات به حدی سریع بود که در فاصله کوتاهی همه جای جهان را فرا گرفت. به ویژه جهان عرب را زیر پوشش خود قرار داد. وقوع جریان های عمده نظیر گرایش نئوکلاسیکی، رمانتیکی، سمبولیکی و ...در ادبایت جهان شایع شد.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4037714"/>
            <a:ext cx="1271588" cy="1163368"/>
          </a:xfrm>
          <a:prstGeom prst="rect">
            <a:avLst/>
          </a:prstGeom>
        </p:spPr>
      </p:pic>
    </p:spTree>
    <p:extLst>
      <p:ext uri="{BB962C8B-B14F-4D97-AF65-F5344CB8AC3E}">
        <p14:creationId xmlns:p14="http://schemas.microsoft.com/office/powerpoint/2010/main" val="216537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ادبیات ارزشمند عربی که از دیرباز با تحولات دگرگونی های ادبی آشنا بود، اینک در آستانه شکوفایی دیگر قرار گرفت و با امتزاج با ادبیات اروپا، مهجر و جریان های سیاسی- اجتماعی- ادبی داخل کشورهای عربی، دست به احیای مجدد عظمت گذشته خود و ساختن آینده ای روشن برای نسل های بعدی علم و ادب زد. یکی از این احیاگری ها تطور و شکوفایی ادبیات حماسی بود که همگام با جریان های ادبی و هم صدا با گرایش های ادبی نظیر رمانتیسم، سمبولیسم و ... ایجاد شده بود که به ابداعی جدید در عرصه ادب پرداخت . </a:t>
            </a:r>
          </a:p>
          <a:p>
            <a:pPr algn="just"/>
            <a:endParaRPr lang="fa-IR">
              <a:cs typeface="B Nazanin" panose="00000400000000000000" pitchFamily="2" charset="-78"/>
            </a:endParaRPr>
          </a:p>
        </p:txBody>
      </p:sp>
      <p:sp>
        <p:nvSpPr>
          <p:cNvPr id="4" name="Flowchart: Alternate Process 3"/>
          <p:cNvSpPr/>
          <p:nvPr/>
        </p:nvSpPr>
        <p:spPr>
          <a:xfrm>
            <a:off x="838200" y="4627418"/>
            <a:ext cx="4668983" cy="886691"/>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جریان های سیاسی- اجتماعی- ادبی</a:t>
            </a:r>
            <a:endParaRPr lang="fa-IR"/>
          </a:p>
        </p:txBody>
      </p:sp>
    </p:spTree>
    <p:extLst>
      <p:ext uri="{BB962C8B-B14F-4D97-AF65-F5344CB8AC3E}">
        <p14:creationId xmlns:p14="http://schemas.microsoft.com/office/powerpoint/2010/main" val="3268522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505200" y="1825625"/>
            <a:ext cx="7848600" cy="4351338"/>
          </a:xfrm>
        </p:spPr>
        <p:txBody>
          <a:bodyPr/>
          <a:lstStyle/>
          <a:p>
            <a:pPr algn="just"/>
            <a:r>
              <a:rPr lang="fa-IR">
                <a:cs typeface="B Nazanin" panose="00000400000000000000" pitchFamily="2" charset="-78"/>
              </a:rPr>
              <a:t>از پیشگامان این  گرایش ادبی جدید (حماسه سرایی) در کشورهای مختلف عربی از مصر گرفته تا لبنان و عراق و مهجر و عربستان و </a:t>
            </a:r>
            <a:r>
              <a:rPr lang="fa-IR" smtClean="0">
                <a:cs typeface="B Nazanin" panose="00000400000000000000" pitchFamily="2" charset="-78"/>
              </a:rPr>
              <a:t>سوریه، </a:t>
            </a:r>
            <a:r>
              <a:rPr lang="fa-IR">
                <a:cs typeface="B Nazanin" panose="00000400000000000000" pitchFamily="2" charset="-78"/>
              </a:rPr>
              <a:t>چهره های شاخصی را می توان یافت. این ادبا، ضمن احیا و پی گیری شعر تعلیمی دست به شکوفایی آن شعر ، مطابق با مقتضیات جامعه خود زدند و همراه با تحولات ادبی حاکم  بر کشورشان به پویایی آن پرداختند. سلیمان بستانی احمد شوقی، حافظ ابراهیم، فوزی معلوف، خلیل مطران، جمیل صدقی زهاوی، نسیب عریضه ، پولس سلامه، احمد محرم و ... از حمسه سرایان معاصر عربند که هر یک به نوعی مراحل تکامل شعر حماسی را پیمودند و آ</a:t>
            </a:r>
            <a:r>
              <a:rPr lang="fa-IR" smtClean="0">
                <a:cs typeface="B Nazanin" panose="00000400000000000000" pitchFamily="2" charset="-78"/>
              </a:rPr>
              <a:t>ن </a:t>
            </a:r>
            <a:r>
              <a:rPr lang="fa-IR">
                <a:cs typeface="B Nazanin" panose="00000400000000000000" pitchFamily="2" charset="-78"/>
              </a:rPr>
              <a:t>را به اوج قله معرفت و عرفان رسانیدند. </a:t>
            </a:r>
          </a:p>
        </p:txBody>
      </p:sp>
      <p:pic>
        <p:nvPicPr>
          <p:cNvPr id="4" name="Picture 3"/>
          <p:cNvPicPr>
            <a:picLocks noChangeAspect="1"/>
          </p:cNvPicPr>
          <p:nvPr/>
        </p:nvPicPr>
        <p:blipFill>
          <a:blip r:embed="rId2"/>
          <a:stretch>
            <a:fillRect/>
          </a:stretch>
        </p:blipFill>
        <p:spPr>
          <a:xfrm>
            <a:off x="838200" y="1825625"/>
            <a:ext cx="2667000" cy="2514600"/>
          </a:xfrm>
          <a:prstGeom prst="rect">
            <a:avLst/>
          </a:prstGeom>
        </p:spPr>
      </p:pic>
      <p:sp>
        <p:nvSpPr>
          <p:cNvPr id="5" name="TextBox 4"/>
          <p:cNvSpPr txBox="1"/>
          <p:nvPr/>
        </p:nvSpPr>
        <p:spPr>
          <a:xfrm>
            <a:off x="734291" y="4682837"/>
            <a:ext cx="2521527"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جمیل صدقی زهاوی</a:t>
            </a:r>
            <a:endParaRPr lang="fa-IR">
              <a:solidFill>
                <a:srgbClr val="FF0000"/>
              </a:solidFill>
              <a:cs typeface="B Nazanin" panose="00000400000000000000" pitchFamily="2" charset="-78"/>
            </a:endParaRPr>
          </a:p>
        </p:txBody>
      </p:sp>
    </p:spTree>
    <p:extLst>
      <p:ext uri="{BB962C8B-B14F-4D97-AF65-F5344CB8AC3E}">
        <p14:creationId xmlns:p14="http://schemas.microsoft.com/office/powerpoint/2010/main" val="306969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علل تطور شعر حماسی عرب در عصر حاضر</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آنچه سبب شد شعر حماسی به سرعت در عصر حاضر رشد کند، رویکرد شعرا به سمت تطویل شعری و تخیل عمیق و ملی گرایی بود. ضمن اینکه عناصری بلاغی نظیر استعاره با شکوه و ایقاع حماسی به آن اضافه شد. </a:t>
            </a:r>
          </a:p>
          <a:p>
            <a:pPr algn="just"/>
            <a:r>
              <a:rPr lang="fa-IR" smtClean="0">
                <a:cs typeface="B Nazanin" panose="00000400000000000000" pitchFamily="2" charset="-78"/>
              </a:rPr>
              <a:t>عوامل تمهیدی ظهور شعر حماسی عرب در عصر حاضر عبارتند از: 1- نهضت ترجمه 2- استشراق 3- تطور شعر داستانی 4- تطور شعر تعلیمی 5- مطرح شدن نهضت و ملیت عرب</a:t>
            </a:r>
          </a:p>
          <a:p>
            <a:pPr algn="just"/>
            <a:endParaRPr lang="fa-IR">
              <a:cs typeface="B Nazanin" panose="00000400000000000000" pitchFamily="2" charset="-78"/>
            </a:endParaRPr>
          </a:p>
        </p:txBody>
      </p:sp>
      <p:sp>
        <p:nvSpPr>
          <p:cNvPr id="4" name="Flowchart: Alternate Process 3"/>
          <p:cNvSpPr/>
          <p:nvPr/>
        </p:nvSpPr>
        <p:spPr>
          <a:xfrm>
            <a:off x="838200" y="4516581"/>
            <a:ext cx="5223164" cy="1149927"/>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 تطویل شعری و تخیل عمیق و ملی گرایی </a:t>
            </a:r>
            <a:endParaRPr lang="fa-IR"/>
          </a:p>
        </p:txBody>
      </p:sp>
    </p:spTree>
    <p:extLst>
      <p:ext uri="{BB962C8B-B14F-4D97-AF65-F5344CB8AC3E}">
        <p14:creationId xmlns:p14="http://schemas.microsoft.com/office/powerpoint/2010/main" val="3413601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1- نهضت ترجمه </a:t>
            </a:r>
          </a:p>
        </p:txBody>
      </p:sp>
      <p:sp>
        <p:nvSpPr>
          <p:cNvPr id="3" name="Content Placeholder 2"/>
          <p:cNvSpPr>
            <a:spLocks noGrp="1"/>
          </p:cNvSpPr>
          <p:nvPr>
            <p:ph idx="1"/>
          </p:nvPr>
        </p:nvSpPr>
        <p:spPr>
          <a:xfrm>
            <a:off x="4461164" y="1825625"/>
            <a:ext cx="6892636" cy="4351338"/>
          </a:xfrm>
        </p:spPr>
        <p:txBody>
          <a:bodyPr/>
          <a:lstStyle/>
          <a:p>
            <a:pPr algn="just"/>
            <a:r>
              <a:rPr lang="fa-IR" smtClean="0">
                <a:cs typeface="B Nazanin" panose="00000400000000000000" pitchFamily="2" charset="-78"/>
              </a:rPr>
              <a:t>این نهضت تحول عظیمی در افکار ادبای عرب پدید آورد، چه ترجمه های فارسی چه ترجمه های اروپایی، ترجمه ایلیاد هومر توسط سلیمان بستانی (حطیط کاظم، اعلام و رواد فی الادب اعربی، ص 184-186) و ترجمه شاهنامه فردوسی توسط دکتر عبدالوهاب عزام از مهم ترین کارهای فرهنگی عصر نهضت است که فتح بای بود در جهت آشنایی ادبای عرب با ادبیات حماسی. </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199" y="1825625"/>
            <a:ext cx="3558601" cy="2607830"/>
          </a:xfrm>
          <a:prstGeom prst="rect">
            <a:avLst/>
          </a:prstGeom>
        </p:spPr>
      </p:pic>
      <p:sp>
        <p:nvSpPr>
          <p:cNvPr id="5" name="TextBox 4"/>
          <p:cNvSpPr txBox="1"/>
          <p:nvPr/>
        </p:nvSpPr>
        <p:spPr>
          <a:xfrm>
            <a:off x="1440873" y="4696690"/>
            <a:ext cx="1995054"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عبدالوهاب عزام</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116660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2- استشراق</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مقدمات ادبیات تطبیقی را در ادبیات معاصر عرب به وجود آورد، سبب شد  مساله (</a:t>
            </a:r>
            <a:r>
              <a:rPr lang="en-US" smtClean="0">
                <a:cs typeface="B Nazanin" panose="00000400000000000000" pitchFamily="2" charset="-78"/>
              </a:rPr>
              <a:t>Comparitivst Literature</a:t>
            </a:r>
            <a:r>
              <a:rPr lang="fa-IR" smtClean="0">
                <a:cs typeface="B Nazanin" panose="00000400000000000000" pitchFamily="2" charset="-78"/>
              </a:rPr>
              <a:t>) نقد تطبیقی در میان ناقدان به طور جدی تر دنبال شود. </a:t>
            </a:r>
          </a:p>
        </p:txBody>
      </p:sp>
    </p:spTree>
    <p:extLst>
      <p:ext uri="{BB962C8B-B14F-4D97-AF65-F5344CB8AC3E}">
        <p14:creationId xmlns:p14="http://schemas.microsoft.com/office/powerpoint/2010/main" val="510322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3- </a:t>
            </a:r>
            <a:r>
              <a:rPr lang="fa-IR" b="1">
                <a:solidFill>
                  <a:srgbClr val="FF0000"/>
                </a:solidFill>
                <a:cs typeface="B Nazanin" panose="00000400000000000000" pitchFamily="2" charset="-78"/>
              </a:rPr>
              <a:t>شعر داستانی </a:t>
            </a:r>
            <a:endParaRPr lang="fa-IR" b="1">
              <a:solidFill>
                <a:srgbClr val="FF0000"/>
              </a:solidFill>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قصه شعری </a:t>
            </a:r>
            <a:r>
              <a:rPr lang="fa-IR">
                <a:cs typeface="B Nazanin" panose="00000400000000000000" pitchFamily="2" charset="-78"/>
              </a:rPr>
              <a:t>که توسط خلیل مطران تبلور یافت ضمن اینکه گرایش های گوناگون ادبی نظیر رمانتیسم، سمبولیسم و ...در ان حل شد. </a:t>
            </a:r>
          </a:p>
          <a:p>
            <a:pPr algn="just"/>
            <a:r>
              <a:rPr lang="fa-IR">
                <a:cs typeface="B Nazanin" panose="00000400000000000000" pitchFamily="2" charset="-78"/>
              </a:rPr>
              <a:t>به مدد شعر داستانی مساله حوار و گفت و گو در شعر شاعران حماسه سرا مطرح گردید (همان منبع، صص 257، 259)</a:t>
            </a:r>
          </a:p>
          <a:p>
            <a:endParaRPr lang="fa-IR"/>
          </a:p>
        </p:txBody>
      </p:sp>
      <p:sp>
        <p:nvSpPr>
          <p:cNvPr id="4" name="Flowchart: Alternate Process 3"/>
          <p:cNvSpPr/>
          <p:nvPr/>
        </p:nvSpPr>
        <p:spPr>
          <a:xfrm>
            <a:off x="1136073" y="4433455"/>
            <a:ext cx="3380509" cy="1205345"/>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مساله حوار و گفت و گو</a:t>
            </a:r>
            <a:endParaRPr lang="fa-IR"/>
          </a:p>
        </p:txBody>
      </p:sp>
    </p:spTree>
    <p:extLst>
      <p:ext uri="{BB962C8B-B14F-4D97-AF65-F5344CB8AC3E}">
        <p14:creationId xmlns:p14="http://schemas.microsoft.com/office/powerpoint/2010/main" val="908779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a:solidFill>
                  <a:srgbClr val="FF0000"/>
                </a:solidFill>
                <a:cs typeface="B Nazanin" panose="00000400000000000000" pitchFamily="2" charset="-78"/>
              </a:rPr>
              <a:t>واژه های کلیدی: </a:t>
            </a:r>
          </a:p>
        </p:txBody>
      </p:sp>
      <p:sp>
        <p:nvSpPr>
          <p:cNvPr id="3" name="Content Placeholder 2"/>
          <p:cNvSpPr>
            <a:spLocks noGrp="1"/>
          </p:cNvSpPr>
          <p:nvPr>
            <p:ph idx="1"/>
          </p:nvPr>
        </p:nvSpPr>
        <p:spPr>
          <a:xfrm>
            <a:off x="838200" y="1890020"/>
            <a:ext cx="10515600" cy="4351338"/>
          </a:xfrm>
        </p:spPr>
        <p:txBody>
          <a:bodyPr/>
          <a:lstStyle/>
          <a:p>
            <a:pPr algn="just"/>
            <a:r>
              <a:rPr lang="fa-IR" smtClean="0">
                <a:cs typeface="B Nazanin" panose="00000400000000000000" pitchFamily="2" charset="-78"/>
              </a:rPr>
              <a:t>ادبیات حماسی عرب، عصر حاضر، شعر تطبیقی، ادبیات هومری، حماسه های اسلامی. </a:t>
            </a:r>
            <a:endParaRPr lang="fa-IR">
              <a:cs typeface="B Nazanin" panose="00000400000000000000" pitchFamily="2" charset="-78"/>
            </a:endParaRPr>
          </a:p>
        </p:txBody>
      </p:sp>
    </p:spTree>
    <p:extLst>
      <p:ext uri="{BB962C8B-B14F-4D97-AF65-F5344CB8AC3E}">
        <p14:creationId xmlns:p14="http://schemas.microsoft.com/office/powerpoint/2010/main" val="3048011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4- تطور شعر تعلیمی </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شعر تعلیمی در عصر عباسی شکوفایی عجیبی داشت. به مدد بحر عروضی رجز در جامعه عرب ظهور کرد که قصد آموزش علوم و معارف را داشت که بعدها به صورت ارجوزه هایی طولانی در  مدح خلفا و ماجراهایشان در آمد. </a:t>
            </a:r>
            <a:endParaRPr lang="fa-IR">
              <a:cs typeface="B Nazanin" panose="00000400000000000000" pitchFamily="2" charset="-78"/>
            </a:endParaRPr>
          </a:p>
        </p:txBody>
      </p:sp>
      <p:sp>
        <p:nvSpPr>
          <p:cNvPr id="4" name="Flowchart: Connector 3"/>
          <p:cNvSpPr/>
          <p:nvPr/>
        </p:nvSpPr>
        <p:spPr>
          <a:xfrm>
            <a:off x="1427018" y="3851564"/>
            <a:ext cx="2092037" cy="1191491"/>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عصر عباسی</a:t>
            </a:r>
            <a:endParaRPr lang="fa-IR"/>
          </a:p>
        </p:txBody>
      </p:sp>
    </p:spTree>
    <p:extLst>
      <p:ext uri="{BB962C8B-B14F-4D97-AF65-F5344CB8AC3E}">
        <p14:creationId xmlns:p14="http://schemas.microsoft.com/office/powerpoint/2010/main" val="27018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a:solidFill>
                  <a:srgbClr val="FF0000"/>
                </a:solidFill>
                <a:cs typeface="B Nazanin" panose="00000400000000000000" pitchFamily="2" charset="-78"/>
              </a:rPr>
              <a:t>پیشگامان شعر </a:t>
            </a:r>
            <a:r>
              <a:rPr lang="fa-IR" b="1" smtClean="0">
                <a:solidFill>
                  <a:srgbClr val="FF0000"/>
                </a:solidFill>
                <a:cs typeface="B Nazanin" panose="00000400000000000000" pitchFamily="2" charset="-78"/>
              </a:rPr>
              <a:t>حماسی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4059382" y="1825625"/>
            <a:ext cx="7294418" cy="4351338"/>
          </a:xfrm>
        </p:spPr>
        <p:txBody>
          <a:bodyPr/>
          <a:lstStyle/>
          <a:p>
            <a:pPr algn="just"/>
            <a:r>
              <a:rPr lang="fa-IR" smtClean="0">
                <a:cs typeface="B Nazanin" panose="00000400000000000000" pitchFamily="2" charset="-78"/>
              </a:rPr>
              <a:t>اولین زمزمه های شعر حماسی از شاعرانی چون احمد شوقی و حافظ ابراهیم شنیده شد که دریاب احیای امجاد تاریخ اسلام، اشعار طولانی از آنان بر جای مانده است، نیز عبدالحلیم معزی با ملمحه بکریه خود و شیخ محمد عبدالمطلب با قصیده حماسی علویه در حماسه امام علی (ع) و همچنین  احمد محرم سراینده ایلیاد اسلامی از مهم ترین پیشگام شعر حماسی عرب در عصر حاضرند.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50316"/>
            <a:ext cx="3148541" cy="2095211"/>
          </a:xfrm>
          <a:prstGeom prst="rect">
            <a:avLst/>
          </a:prstGeom>
        </p:spPr>
      </p:pic>
      <p:sp>
        <p:nvSpPr>
          <p:cNvPr id="5" name="TextBox 4"/>
          <p:cNvSpPr txBox="1"/>
          <p:nvPr/>
        </p:nvSpPr>
        <p:spPr>
          <a:xfrm>
            <a:off x="1020088" y="4305155"/>
            <a:ext cx="3039294" cy="523220"/>
          </a:xfrm>
          <a:prstGeom prst="rect">
            <a:avLst/>
          </a:prstGeom>
          <a:noFill/>
        </p:spPr>
        <p:txBody>
          <a:bodyPr wrap="square" rtlCol="1">
            <a:spAutoFit/>
          </a:bodyPr>
          <a:lstStyle/>
          <a:p>
            <a:pPr algn="ctr"/>
            <a:r>
              <a:rPr lang="fa-IR" sz="2800" b="1">
                <a:solidFill>
                  <a:srgbClr val="FF0000"/>
                </a:solidFill>
                <a:cs typeface="B Nazanin" panose="00000400000000000000" pitchFamily="2" charset="-78"/>
              </a:rPr>
              <a:t>شیخ محمد عبدالمطلب</a:t>
            </a:r>
            <a:endParaRPr lang="fa-IR" b="1">
              <a:solidFill>
                <a:srgbClr val="FF0000"/>
              </a:solidFill>
            </a:endParaRPr>
          </a:p>
        </p:txBody>
      </p:sp>
    </p:spTree>
    <p:extLst>
      <p:ext uri="{BB962C8B-B14F-4D97-AF65-F5344CB8AC3E}">
        <p14:creationId xmlns:p14="http://schemas.microsoft.com/office/powerpoint/2010/main" val="2196135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7232932" y="2381611"/>
            <a:ext cx="2278214" cy="2869262"/>
          </a:xfrm>
          <a:prstGeom prst="rect">
            <a:avLst/>
          </a:prstGeom>
        </p:spPr>
      </p:pic>
      <p:sp>
        <p:nvSpPr>
          <p:cNvPr id="5" name="TextBox 4"/>
          <p:cNvSpPr txBox="1"/>
          <p:nvPr/>
        </p:nvSpPr>
        <p:spPr>
          <a:xfrm>
            <a:off x="7561548" y="5430850"/>
            <a:ext cx="1620982"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احمد شوقی</a:t>
            </a:r>
            <a:endParaRPr lang="fa-IR" sz="2000" b="1">
              <a:solidFill>
                <a:srgbClr val="FF0000"/>
              </a:solidFill>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2576943" y="2381611"/>
            <a:ext cx="2341419" cy="2869262"/>
          </a:xfrm>
          <a:prstGeom prst="rect">
            <a:avLst/>
          </a:prstGeom>
        </p:spPr>
      </p:pic>
      <p:sp>
        <p:nvSpPr>
          <p:cNvPr id="7" name="TextBox 6"/>
          <p:cNvSpPr txBox="1"/>
          <p:nvPr/>
        </p:nvSpPr>
        <p:spPr>
          <a:xfrm>
            <a:off x="2951015" y="5430850"/>
            <a:ext cx="1593273"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حافظ ابراهیم</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2302554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زکی المحاسنی با «المحلمه العربیه» و کامل امین و عبدالمنهم خفاجی با «ملحمه السیره الخالده» از دیگر پیشگامان شعر حماسیند. استاد سلیمان بستانی به عنوان پایه گذار نقد تطبیقی و مترجم ایلیاد هومر به عربی از دیگر پایه گذاران شعر حماسی عرب است که مقدمه ای برای ظهور حماسه های «</a:t>
            </a:r>
            <a:r>
              <a:rPr lang="fa-IR" smtClean="0">
                <a:solidFill>
                  <a:srgbClr val="FF0000"/>
                </a:solidFill>
                <a:cs typeface="B Nazanin" panose="00000400000000000000" pitchFamily="2" charset="-78"/>
              </a:rPr>
              <a:t>عبقر</a:t>
            </a:r>
            <a:r>
              <a:rPr lang="fa-IR" smtClean="0">
                <a:cs typeface="B Nazanin" panose="00000400000000000000" pitchFamily="2" charset="-78"/>
              </a:rPr>
              <a:t>» از </a:t>
            </a:r>
            <a:r>
              <a:rPr lang="fa-IR" smtClean="0">
                <a:solidFill>
                  <a:srgbClr val="00B0F0"/>
                </a:solidFill>
                <a:cs typeface="B Nazanin" panose="00000400000000000000" pitchFamily="2" charset="-78"/>
              </a:rPr>
              <a:t>شفیق معلوف  </a:t>
            </a:r>
            <a:r>
              <a:rPr lang="fa-IR" smtClean="0">
                <a:cs typeface="B Nazanin" panose="00000400000000000000" pitchFamily="2" charset="-78"/>
              </a:rPr>
              <a:t>و «</a:t>
            </a:r>
            <a:r>
              <a:rPr lang="fa-IR" smtClean="0">
                <a:solidFill>
                  <a:srgbClr val="FF0000"/>
                </a:solidFill>
                <a:cs typeface="B Nazanin" panose="00000400000000000000" pitchFamily="2" charset="-78"/>
              </a:rPr>
              <a:t>علی بساط الریح</a:t>
            </a:r>
            <a:r>
              <a:rPr lang="fa-IR" smtClean="0">
                <a:cs typeface="B Nazanin" panose="00000400000000000000" pitchFamily="2" charset="-78"/>
              </a:rPr>
              <a:t>» از </a:t>
            </a:r>
            <a:r>
              <a:rPr lang="fa-IR" smtClean="0">
                <a:solidFill>
                  <a:srgbClr val="00B0F0"/>
                </a:solidFill>
                <a:cs typeface="B Nazanin" panose="00000400000000000000" pitchFamily="2" charset="-78"/>
              </a:rPr>
              <a:t>فوزی المعلوف </a:t>
            </a:r>
            <a:r>
              <a:rPr lang="fa-IR" smtClean="0">
                <a:cs typeface="B Nazanin" panose="00000400000000000000" pitchFamily="2" charset="-78"/>
              </a:rPr>
              <a:t>و «</a:t>
            </a:r>
            <a:r>
              <a:rPr lang="fa-IR" smtClean="0">
                <a:solidFill>
                  <a:srgbClr val="FF0000"/>
                </a:solidFill>
                <a:cs typeface="B Nazanin" panose="00000400000000000000" pitchFamily="2" charset="-78"/>
              </a:rPr>
              <a:t>الملحمه المطرانیه</a:t>
            </a:r>
            <a:r>
              <a:rPr lang="fa-IR" smtClean="0">
                <a:cs typeface="B Nazanin" panose="00000400000000000000" pitchFamily="2" charset="-78"/>
              </a:rPr>
              <a:t>» از </a:t>
            </a:r>
            <a:r>
              <a:rPr lang="fa-IR" smtClean="0">
                <a:solidFill>
                  <a:srgbClr val="00B0F0"/>
                </a:solidFill>
                <a:cs typeface="B Nazanin" panose="00000400000000000000" pitchFamily="2" charset="-78"/>
              </a:rPr>
              <a:t>خلیل مطران </a:t>
            </a:r>
            <a:r>
              <a:rPr lang="fa-IR" smtClean="0">
                <a:cs typeface="B Nazanin" panose="00000400000000000000" pitchFamily="2" charset="-78"/>
              </a:rPr>
              <a:t>و «</a:t>
            </a:r>
            <a:r>
              <a:rPr lang="fa-IR" smtClean="0">
                <a:solidFill>
                  <a:srgbClr val="FF0000"/>
                </a:solidFill>
                <a:cs typeface="B Nazanin" panose="00000400000000000000" pitchFamily="2" charset="-78"/>
              </a:rPr>
              <a:t>ملحمه الغدیر</a:t>
            </a:r>
            <a:r>
              <a:rPr lang="fa-IR" smtClean="0">
                <a:cs typeface="B Nazanin" panose="00000400000000000000" pitchFamily="2" charset="-78"/>
              </a:rPr>
              <a:t>» از </a:t>
            </a:r>
            <a:r>
              <a:rPr lang="fa-IR" smtClean="0">
                <a:solidFill>
                  <a:srgbClr val="00B0F0"/>
                </a:solidFill>
                <a:cs typeface="B Nazanin" panose="00000400000000000000" pitchFamily="2" charset="-78"/>
              </a:rPr>
              <a:t>پولس سلامه </a:t>
            </a:r>
            <a:r>
              <a:rPr lang="fa-IR" smtClean="0">
                <a:cs typeface="B Nazanin" panose="00000400000000000000" pitchFamily="2" charset="-78"/>
              </a:rPr>
              <a:t>«</a:t>
            </a:r>
            <a:r>
              <a:rPr lang="fa-IR" smtClean="0">
                <a:solidFill>
                  <a:srgbClr val="FF0000"/>
                </a:solidFill>
                <a:cs typeface="B Nazanin" panose="00000400000000000000" pitchFamily="2" charset="-78"/>
              </a:rPr>
              <a:t>ملحمه اهل البیت</a:t>
            </a:r>
            <a:r>
              <a:rPr lang="fa-IR" smtClean="0">
                <a:cs typeface="B Nazanin" panose="00000400000000000000" pitchFamily="2" charset="-78"/>
              </a:rPr>
              <a:t>» از </a:t>
            </a:r>
            <a:r>
              <a:rPr lang="fa-IR" smtClean="0">
                <a:solidFill>
                  <a:srgbClr val="00B0F0"/>
                </a:solidFill>
                <a:cs typeface="B Nazanin" panose="00000400000000000000" pitchFamily="2" charset="-78"/>
              </a:rPr>
              <a:t>عبدالمنعم فرطوسی </a:t>
            </a:r>
            <a:r>
              <a:rPr lang="fa-IR" smtClean="0">
                <a:cs typeface="B Nazanin" panose="00000400000000000000" pitchFamily="2" charset="-78"/>
              </a:rPr>
              <a:t>شد. در این بخش از مقال، سخن را کوتاه کرده به معرفی و نقد حماسه سرایان معاصر عرب می پردازیم. </a:t>
            </a:r>
            <a:endParaRPr lang="fa-IR">
              <a:cs typeface="B Nazanin" panose="00000400000000000000" pitchFamily="2" charset="-78"/>
            </a:endParaRPr>
          </a:p>
        </p:txBody>
      </p:sp>
    </p:spTree>
    <p:extLst>
      <p:ext uri="{BB962C8B-B14F-4D97-AF65-F5344CB8AC3E}">
        <p14:creationId xmlns:p14="http://schemas.microsoft.com/office/powerpoint/2010/main" val="1728451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9383151" y="2293387"/>
            <a:ext cx="1970649" cy="2571750"/>
          </a:xfrm>
          <a:prstGeom prst="rect">
            <a:avLst/>
          </a:prstGeom>
        </p:spPr>
      </p:pic>
      <p:sp>
        <p:nvSpPr>
          <p:cNvPr id="5" name="TextBox 4"/>
          <p:cNvSpPr txBox="1"/>
          <p:nvPr/>
        </p:nvSpPr>
        <p:spPr>
          <a:xfrm>
            <a:off x="9700259" y="5283172"/>
            <a:ext cx="1336431"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زکی المحاسنه</a:t>
            </a:r>
            <a:endParaRPr lang="fa-IR" b="1">
              <a:solidFill>
                <a:srgbClr val="FF0000"/>
              </a:solidFill>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6228251" y="2293388"/>
            <a:ext cx="2240500" cy="2676525"/>
          </a:xfrm>
          <a:prstGeom prst="rect">
            <a:avLst/>
          </a:prstGeom>
        </p:spPr>
      </p:pic>
      <p:sp>
        <p:nvSpPr>
          <p:cNvPr id="7" name="TextBox 6"/>
          <p:cNvSpPr txBox="1"/>
          <p:nvPr/>
        </p:nvSpPr>
        <p:spPr>
          <a:xfrm>
            <a:off x="6780628" y="5239204"/>
            <a:ext cx="1420837"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سلیمان بستانی</a:t>
            </a:r>
            <a:endParaRPr lang="fa-IR" b="1">
              <a:solidFill>
                <a:srgbClr val="FF0000"/>
              </a:solidFill>
              <a:cs typeface="B Nazanin" panose="00000400000000000000" pitchFamily="2" charset="-78"/>
            </a:endParaRPr>
          </a:p>
        </p:txBody>
      </p:sp>
      <p:pic>
        <p:nvPicPr>
          <p:cNvPr id="8" name="Picture 7"/>
          <p:cNvPicPr>
            <a:picLocks noChangeAspect="1"/>
          </p:cNvPicPr>
          <p:nvPr/>
        </p:nvPicPr>
        <p:blipFill>
          <a:blip r:embed="rId4"/>
          <a:stretch>
            <a:fillRect/>
          </a:stretch>
        </p:blipFill>
        <p:spPr>
          <a:xfrm>
            <a:off x="3540875" y="2293387"/>
            <a:ext cx="2004810" cy="2676525"/>
          </a:xfrm>
          <a:prstGeom prst="rect">
            <a:avLst/>
          </a:prstGeom>
        </p:spPr>
      </p:pic>
      <p:sp>
        <p:nvSpPr>
          <p:cNvPr id="9" name="TextBox 8"/>
          <p:cNvSpPr txBox="1"/>
          <p:nvPr/>
        </p:nvSpPr>
        <p:spPr>
          <a:xfrm>
            <a:off x="3804726" y="5303262"/>
            <a:ext cx="1477108"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شفیق معلوف</a:t>
            </a:r>
            <a:endParaRPr lang="fa-IR" b="1">
              <a:solidFill>
                <a:srgbClr val="FF0000"/>
              </a:solidFill>
              <a:cs typeface="B Nazanin" panose="00000400000000000000" pitchFamily="2" charset="-78"/>
            </a:endParaRPr>
          </a:p>
        </p:txBody>
      </p:sp>
      <p:pic>
        <p:nvPicPr>
          <p:cNvPr id="10" name="Picture 9"/>
          <p:cNvPicPr>
            <a:picLocks noChangeAspect="1"/>
          </p:cNvPicPr>
          <p:nvPr/>
        </p:nvPicPr>
        <p:blipFill>
          <a:blip r:embed="rId5"/>
          <a:stretch>
            <a:fillRect/>
          </a:stretch>
        </p:blipFill>
        <p:spPr>
          <a:xfrm>
            <a:off x="838200" y="2293387"/>
            <a:ext cx="1877562" cy="2676525"/>
          </a:xfrm>
          <a:prstGeom prst="rect">
            <a:avLst/>
          </a:prstGeom>
        </p:spPr>
      </p:pic>
      <p:sp>
        <p:nvSpPr>
          <p:cNvPr id="11" name="TextBox 10"/>
          <p:cNvSpPr txBox="1"/>
          <p:nvPr/>
        </p:nvSpPr>
        <p:spPr>
          <a:xfrm>
            <a:off x="1026941" y="5303262"/>
            <a:ext cx="1416001"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فوزی المعلوف</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3440757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سلیمان بستانی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مترجم ایلیاد هومر به عربی منظوم است که مقدمه بسیار طولانی و وافی در باب نقد و مقایسه جاهلیت عرب و جاهلیت یونان و علت فقدان شعر حماسی در ادب عرب قدیم عرب آورده است. وی در اواخر سال 1887 به نظم ایلیاد هومر پرداخت و در ابتدا به مطالعه ترجمه های انگلیسی و ایتالیایی آن پرداخت تا بتواند ارتباط بهتری میان ملت خود و ملت های دیگر برقرار کند. (حطیط، کاظم، اعلام ورواد ص 294)</a:t>
            </a:r>
            <a:endParaRPr lang="fa-IR">
              <a:cs typeface="B Nazanin" panose="00000400000000000000" pitchFamily="2" charset="-78"/>
            </a:endParaRPr>
          </a:p>
        </p:txBody>
      </p:sp>
      <p:sp>
        <p:nvSpPr>
          <p:cNvPr id="4" name="Flowchart: Alternate Process 3"/>
          <p:cNvSpPr/>
          <p:nvPr/>
        </p:nvSpPr>
        <p:spPr>
          <a:xfrm>
            <a:off x="1269243" y="4271749"/>
            <a:ext cx="2715904" cy="1132764"/>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نظم ایلیاد هومر</a:t>
            </a:r>
            <a:endParaRPr lang="fa-IR"/>
          </a:p>
        </p:txBody>
      </p:sp>
    </p:spTree>
    <p:extLst>
      <p:ext uri="{BB962C8B-B14F-4D97-AF65-F5344CB8AC3E}">
        <p14:creationId xmlns:p14="http://schemas.microsoft.com/office/powerpoint/2010/main" val="3292883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826412" y="1825625"/>
            <a:ext cx="7527388" cy="4351338"/>
          </a:xfrm>
        </p:spPr>
        <p:txBody>
          <a:bodyPr/>
          <a:lstStyle/>
          <a:p>
            <a:pPr algn="just"/>
            <a:r>
              <a:rPr lang="fa-IR" smtClean="0">
                <a:cs typeface="B Nazanin" panose="00000400000000000000" pitchFamily="2" charset="-78"/>
              </a:rPr>
              <a:t>استاد بستانی معتقد بود که همه ملت ها مایه افتخارشان داشتن حماسه و نمایشنامه است و از این که علمای عصر عباسی در بیت الحکمه از ترجمه ایلیاد غافل ماندند متالم می شد. لذا در صدد برامد تا جبران مافات کند و ان را ترجمه کند و ایلیاد و ادبیات حماسی آن را به ملت عرب معرفی نماید(فاخوری، حنا الجامع فی الادب العربی الحدیث، ص 162-168) هارتمان (</a:t>
            </a:r>
            <a:r>
              <a:rPr lang="en-US" smtClean="0">
                <a:cs typeface="B Nazanin" panose="00000400000000000000" pitchFamily="2" charset="-78"/>
              </a:rPr>
              <a:t>M. Hartman</a:t>
            </a:r>
            <a:r>
              <a:rPr lang="fa-IR" smtClean="0">
                <a:cs typeface="B Nazanin" panose="00000400000000000000" pitchFamily="2" charset="-78"/>
              </a:rPr>
              <a:t>) در مورد ترجمه ایلیاد به عربی توسط بستانی در کتابش (</a:t>
            </a:r>
            <a:r>
              <a:rPr lang="en-US" smtClean="0">
                <a:cs typeface="B Nazanin" panose="00000400000000000000" pitchFamily="2" charset="-78"/>
              </a:rPr>
              <a:t>De. Arab Frag</a:t>
            </a:r>
            <a:r>
              <a:rPr lang="fa-IR" smtClean="0">
                <a:cs typeface="B Nazanin" panose="00000400000000000000" pitchFamily="2" charset="-78"/>
              </a:rPr>
              <a:t>) می گوید: « کاری که سلیمان بستانی در ترجمه منظوم ایلیاد کرد از شاهکارهای بسیار بزرگ و قابل تقدیر است» (دایره المعارف الاسلامیه، جلد 7، ص 628)</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007012" y="1825625"/>
            <a:ext cx="2712500" cy="2712500"/>
          </a:xfrm>
          <a:prstGeom prst="rect">
            <a:avLst/>
          </a:prstGeom>
        </p:spPr>
      </p:pic>
      <p:sp>
        <p:nvSpPr>
          <p:cNvPr id="5" name="TextBox 4"/>
          <p:cNvSpPr txBox="1"/>
          <p:nvPr/>
        </p:nvSpPr>
        <p:spPr>
          <a:xfrm>
            <a:off x="1547336" y="4783016"/>
            <a:ext cx="1631852"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حنا الفاخوری</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2775587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مقدمه بستانی بر ایلیاد، شامل پنج باب است: همر و معرفی او، ایلیاد، مساله تعریب، ایلیاد و شعر عربی، خاتمه در این مقدمه، وی به شرح احوال راویان شعر و حماسه های عرب می پردازد. بستانی که در  صدد یافتن نقاط مشترک میان شاعر عرب جاهلی و شاعر یونان است می گوید: « شاعر عرب در نظم اشعارش مثل شاعر یونانی بود، او هم شیطان داشت. آنجا پادشاهان  بزرگ بودند که بر قبایل  کوچک حکمرانی می کردند و به جدال می پرداختند و اینجا یونان و تراوا هم پیمانان جنگ جویی بودند که گاه در جنگ و گاه در صلح به سر می بردند.» (بستانی، سلیمان، ترجمه ایلیاد، ص 105-163)</a:t>
            </a:r>
            <a:endParaRPr lang="fa-IR">
              <a:cs typeface="B Nazanin" panose="00000400000000000000" pitchFamily="2" charset="-78"/>
            </a:endParaRPr>
          </a:p>
        </p:txBody>
      </p:sp>
      <p:sp>
        <p:nvSpPr>
          <p:cNvPr id="4" name="Flowchart: Alternate Process 3"/>
          <p:cNvSpPr/>
          <p:nvPr/>
        </p:nvSpPr>
        <p:spPr>
          <a:xfrm>
            <a:off x="838200" y="5008098"/>
            <a:ext cx="6499274" cy="75965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یافتن نقاط مشترک میان شاعر عرب جاهلی و شاعر یونان</a:t>
            </a:r>
            <a:endParaRPr lang="fa-IR"/>
          </a:p>
        </p:txBody>
      </p:sp>
    </p:spTree>
    <p:extLst>
      <p:ext uri="{BB962C8B-B14F-4D97-AF65-F5344CB8AC3E}">
        <p14:creationId xmlns:p14="http://schemas.microsoft.com/office/powerpoint/2010/main" val="867171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وی د ر بخش دیگری از مقدمه خود به نقد ادبیات ایلیاد می پردازد و ادبیات عربی را بر آن ترجیح می دهد، چه ادب هومری به دروغ پردازی های زیادی متوسل شده است و ادبیات عربی را ادبی راستگرا و صادق در احساس و عاطفه مطرح می کند.. ضمن اینکه زبان و ادبیات ایلیاد از بین رفته و متروک شده در حالی که زبان و ادبیات عربی همچنان باقی است(همان منبع، ص 113-115)</a:t>
            </a:r>
            <a:endParaRPr lang="fa-IR">
              <a:cs typeface="B Nazanin" panose="00000400000000000000" pitchFamily="2" charset="-78"/>
            </a:endParaRPr>
          </a:p>
        </p:txBody>
      </p:sp>
      <p:sp>
        <p:nvSpPr>
          <p:cNvPr id="4" name="Flowchart: Connector 3"/>
          <p:cNvSpPr/>
          <p:nvPr/>
        </p:nvSpPr>
        <p:spPr>
          <a:xfrm>
            <a:off x="838200" y="3882683"/>
            <a:ext cx="2715064" cy="1631852"/>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نقد ادبیات ایلیاد</a:t>
            </a:r>
            <a:endParaRPr lang="fa-IR"/>
          </a:p>
        </p:txBody>
      </p:sp>
    </p:spTree>
    <p:extLst>
      <p:ext uri="{BB962C8B-B14F-4D97-AF65-F5344CB8AC3E}">
        <p14:creationId xmlns:p14="http://schemas.microsoft.com/office/powerpoint/2010/main" val="3038200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a:bodyPr>
          <a:lstStyle/>
          <a:p>
            <a:pPr algn="just"/>
            <a:r>
              <a:rPr lang="fa-IR" smtClean="0">
                <a:cs typeface="B Nazanin" panose="00000400000000000000" pitchFamily="2" charset="-78"/>
              </a:rPr>
              <a:t>بستانی در ترجمه منظوم خود به وزن واحدی مقید نبود، بلکه به علت حجم بسیار بالای اشعار هومر، اوزان متعددی را برای آن  در نظر گرفته است که با فضای حاکم بر آن بیت ارتباط نزدیک دارد: </a:t>
            </a:r>
          </a:p>
          <a:p>
            <a:pPr marL="0" indent="0">
              <a:buNone/>
            </a:pPr>
            <a:r>
              <a:rPr lang="fa-IR" smtClean="0">
                <a:cs typeface="B Nazanin" panose="00000400000000000000" pitchFamily="2" charset="-78"/>
              </a:rPr>
              <a:t>زَحَفَ الطَروادَهٌ عَن بُعدٍ		بِصَدیدٍ عالٍ مُشتدِ</a:t>
            </a:r>
          </a:p>
          <a:p>
            <a:pPr marL="0" indent="0">
              <a:buNone/>
            </a:pPr>
            <a:r>
              <a:rPr lang="fa-IR" smtClean="0">
                <a:cs typeface="B Nazanin" panose="00000400000000000000" pitchFamily="2" charset="-78"/>
              </a:rPr>
              <a:t>و دَویً یَقصد کالرعدِ</a:t>
            </a:r>
          </a:p>
          <a:p>
            <a:pPr marL="0" indent="0">
              <a:buNone/>
            </a:pPr>
            <a:r>
              <a:rPr lang="fa-IR" smtClean="0">
                <a:cs typeface="B Nazanin" panose="00000400000000000000" pitchFamily="2" charset="-78"/>
              </a:rPr>
              <a:t>کالزهو اذا اشتدَ المطرُ</a:t>
            </a:r>
          </a:p>
          <a:p>
            <a:pPr marL="0" indent="0">
              <a:buNone/>
            </a:pPr>
            <a:r>
              <a:rPr lang="fa-IR" smtClean="0">
                <a:cs typeface="B Nazanin" panose="00000400000000000000" pitchFamily="2" charset="-78"/>
              </a:rPr>
              <a:t>والقُرُ مَواطنُه بَدَرُ</a:t>
            </a:r>
          </a:p>
          <a:p>
            <a:pPr marL="0" indent="0">
              <a:buNone/>
            </a:pPr>
            <a:r>
              <a:rPr lang="fa-IR">
                <a:cs typeface="B Nazanin" panose="00000400000000000000" pitchFamily="2" charset="-78"/>
              </a:rPr>
              <a:t>فی الجو تعُجُ له زُمَرٌ</a:t>
            </a:r>
          </a:p>
          <a:p>
            <a:pPr marL="0" indent="0">
              <a:buNone/>
            </a:pPr>
            <a:r>
              <a:rPr lang="fa-IR">
                <a:cs typeface="B Nazanin" panose="00000400000000000000" pitchFamily="2" charset="-78"/>
              </a:rPr>
              <a:t>فَوقَ الاقیانُس تَنتشرُ</a:t>
            </a:r>
          </a:p>
          <a:p>
            <a:pPr marL="0" indent="0">
              <a:buNone/>
            </a:pPr>
            <a:r>
              <a:rPr lang="fa-IR">
                <a:cs typeface="B Nazanin" panose="00000400000000000000" pitchFamily="2" charset="-78"/>
              </a:rPr>
              <a:t>(بستانی، سلیمان، تعریب ایلیاذه، صص 311-312)</a:t>
            </a:r>
          </a:p>
          <a:p>
            <a:endParaRPr lang="fa-IR"/>
          </a:p>
        </p:txBody>
      </p:sp>
    </p:spTree>
    <p:extLst>
      <p:ext uri="{BB962C8B-B14F-4D97-AF65-F5344CB8AC3E}">
        <p14:creationId xmlns:p14="http://schemas.microsoft.com/office/powerpoint/2010/main" val="1273788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مقدمه</a:t>
            </a:r>
            <a:br>
              <a:rPr lang="fa-IR" b="1" smtClean="0">
                <a:solidFill>
                  <a:srgbClr val="FF0000"/>
                </a:solidFill>
                <a:cs typeface="B Nazanin" panose="00000400000000000000" pitchFamily="2" charset="-78"/>
              </a:rPr>
            </a:br>
            <a:r>
              <a:rPr lang="fa-IR" b="1" smtClean="0">
                <a:solidFill>
                  <a:srgbClr val="FF0000"/>
                </a:solidFill>
                <a:cs typeface="B Nazanin" panose="00000400000000000000" pitchFamily="2" charset="-78"/>
              </a:rPr>
              <a:t>تعریف لغوی حماسه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حماسه به فتح اول یعنی دفاع و جنگ. این منظور در لسان عرب می گوید: </a:t>
            </a:r>
          </a:p>
          <a:p>
            <a:pPr algn="just"/>
            <a:r>
              <a:rPr lang="fa-IR" smtClean="0">
                <a:cs typeface="B Nazanin" panose="00000400000000000000" pitchFamily="2" charset="-78"/>
              </a:rPr>
              <a:t>«حمس الامر حمسا ای اشتد و تحامس القوم تحامسا و حماسا ای تشادوا واقتتلوا</a:t>
            </a:r>
          </a:p>
          <a:p>
            <a:pPr algn="just"/>
            <a:r>
              <a:rPr lang="fa-IR" smtClean="0">
                <a:cs typeface="B Nazanin" panose="00000400000000000000" pitchFamily="2" charset="-78"/>
              </a:rPr>
              <a:t>که به معنی در هم آمیختن و کشتن به کار برده است(این منظور، ابوالفضل جمال الدین محمد بن مکرم، لسان العرب، چاپ اول، لبنان، ج 3، باب الحاء)</a:t>
            </a:r>
          </a:p>
          <a:p>
            <a:pPr algn="just"/>
            <a:r>
              <a:rPr lang="fa-IR" smtClean="0">
                <a:cs typeface="B Nazanin" panose="00000400000000000000" pitchFamily="2" charset="-78"/>
              </a:rPr>
              <a:t>نیزعرب لفاظ ملحمه را مترادف یا حماسه می داند و ترجمه ملحمه را غالبا حماسه بیان می کند. </a:t>
            </a:r>
          </a:p>
        </p:txBody>
      </p:sp>
    </p:spTree>
    <p:extLst>
      <p:ext uri="{BB962C8B-B14F-4D97-AF65-F5344CB8AC3E}">
        <p14:creationId xmlns:p14="http://schemas.microsoft.com/office/powerpoint/2010/main" val="1428248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mtClean="0"/>
              <a:t/>
            </a:r>
            <a:br>
              <a:rPr lang="fa-IR" smtClean="0"/>
            </a:br>
            <a:r>
              <a:rPr lang="fa-IR" b="1" smtClean="0">
                <a:solidFill>
                  <a:srgbClr val="FF0000"/>
                </a:solidFill>
                <a:cs typeface="B Nazanin" panose="00000400000000000000" pitchFamily="2" charset="-78"/>
              </a:rPr>
              <a:t>احمد </a:t>
            </a:r>
            <a:r>
              <a:rPr lang="fa-IR" b="1">
                <a:solidFill>
                  <a:srgbClr val="FF0000"/>
                </a:solidFill>
                <a:cs typeface="B Nazanin" panose="00000400000000000000" pitchFamily="2" charset="-78"/>
              </a:rPr>
              <a:t>شوقی </a:t>
            </a:r>
            <a:r>
              <a:rPr lang="fa-IR" smtClean="0">
                <a:solidFill>
                  <a:srgbClr val="FF0000"/>
                </a:solidFill>
              </a:rPr>
              <a:t/>
            </a:r>
            <a:br>
              <a:rPr lang="fa-IR" smtClean="0">
                <a:solidFill>
                  <a:srgbClr val="FF0000"/>
                </a:solidFill>
              </a:rPr>
            </a:br>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قصاید حماسی چون کار </a:t>
            </a:r>
            <a:r>
              <a:rPr lang="fa-IR" b="1" smtClean="0">
                <a:solidFill>
                  <a:srgbClr val="FF0000"/>
                </a:solidFill>
                <a:cs typeface="B Nazanin" panose="00000400000000000000" pitchFamily="2" charset="-78"/>
              </a:rPr>
              <a:t>حوادث النیل (ملحمه مصر) </a:t>
            </a:r>
            <a:r>
              <a:rPr lang="fa-IR" smtClean="0">
                <a:cs typeface="B Nazanin" panose="00000400000000000000" pitchFamily="2" charset="-78"/>
              </a:rPr>
              <a:t>در ادبیات حماسی مطرح است وی با داشتن حمیت لازم در شعر حماسی در خصوص بیان فتوحات مسلمانان و گستردگی قلمروی آنان و داشتن </a:t>
            </a:r>
            <a:r>
              <a:rPr lang="fa-IR" b="1" smtClean="0">
                <a:solidFill>
                  <a:srgbClr val="FF0000"/>
                </a:solidFill>
                <a:cs typeface="B Nazanin" panose="00000400000000000000" pitchFamily="2" charset="-78"/>
              </a:rPr>
              <a:t>قصایدی چون ابوالهول، کلوپاترا، </a:t>
            </a:r>
            <a:r>
              <a:rPr lang="fa-IR" smtClean="0">
                <a:cs typeface="B Nazanin" panose="00000400000000000000" pitchFamily="2" charset="-78"/>
              </a:rPr>
              <a:t>شخصیتی مهم در شعر حماسی عرب به شمار می رود(بستانی، پطرس، جلد 3- ص 281)</a:t>
            </a:r>
          </a:p>
          <a:p>
            <a:pPr algn="just"/>
            <a:r>
              <a:rPr lang="fa-IR" smtClean="0">
                <a:cs typeface="B Nazanin" panose="00000400000000000000" pitchFamily="2" charset="-78"/>
              </a:rPr>
              <a:t>نیز دیوان «</a:t>
            </a:r>
            <a:r>
              <a:rPr lang="fa-IR" smtClean="0">
                <a:solidFill>
                  <a:srgbClr val="FF0000"/>
                </a:solidFill>
                <a:cs typeface="B Nazanin" panose="00000400000000000000" pitchFamily="2" charset="-78"/>
              </a:rPr>
              <a:t>دول العرب و عظماء الاسلام</a:t>
            </a:r>
            <a:r>
              <a:rPr lang="fa-IR" smtClean="0">
                <a:cs typeface="B Nazanin" panose="00000400000000000000" pitchFamily="2" charset="-78"/>
              </a:rPr>
              <a:t>» از اوست که به سبک شعر تعلیمی، حوادث مهم تاریخ اسلام را به همراه قهرمانان آن به تصویر کشیده است(خفاجی، عبدالمنعم، الادب العربی الحدیث، الجزء الاول، 77-72)</a:t>
            </a:r>
            <a:endParaRPr lang="fa-IR">
              <a:cs typeface="B Nazanin" panose="00000400000000000000" pitchFamily="2" charset="-78"/>
            </a:endParaRPr>
          </a:p>
        </p:txBody>
      </p:sp>
    </p:spTree>
    <p:extLst>
      <p:ext uri="{BB962C8B-B14F-4D97-AF65-F5344CB8AC3E}">
        <p14:creationId xmlns:p14="http://schemas.microsoft.com/office/powerpoint/2010/main" val="2943854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685734" y="1825625"/>
            <a:ext cx="7668065" cy="4351338"/>
          </a:xfrm>
        </p:spPr>
        <p:txBody>
          <a:bodyPr/>
          <a:lstStyle/>
          <a:p>
            <a:pPr algn="just"/>
            <a:r>
              <a:rPr lang="fa-IR" smtClean="0">
                <a:cs typeface="B Nazanin" panose="00000400000000000000" pitchFamily="2" charset="-78"/>
              </a:rPr>
              <a:t>اما قصیده  «</a:t>
            </a:r>
            <a:r>
              <a:rPr lang="fa-IR" smtClean="0">
                <a:solidFill>
                  <a:srgbClr val="FF0000"/>
                </a:solidFill>
                <a:cs typeface="B Nazanin" panose="00000400000000000000" pitchFamily="2" charset="-78"/>
              </a:rPr>
              <a:t>کبار حوادث النیل</a:t>
            </a:r>
            <a:r>
              <a:rPr lang="fa-IR" smtClean="0">
                <a:cs typeface="B Nazanin" panose="00000400000000000000" pitchFamily="2" charset="-78"/>
              </a:rPr>
              <a:t>» که تحت تاثیر قصیده «</a:t>
            </a:r>
            <a:r>
              <a:rPr lang="fa-IR" smtClean="0">
                <a:solidFill>
                  <a:srgbClr val="FF0000"/>
                </a:solidFill>
                <a:cs typeface="B Nazanin" panose="00000400000000000000" pitchFamily="2" charset="-78"/>
              </a:rPr>
              <a:t>اسطوره قرون</a:t>
            </a:r>
            <a:r>
              <a:rPr lang="fa-IR" smtClean="0">
                <a:cs typeface="B Nazanin" panose="00000400000000000000" pitchFamily="2" charset="-78"/>
              </a:rPr>
              <a:t>» ویکتور هوگو و قصاید متنبی است، وزن واحدی دارد و سادگی بیان حماسی در آن مشهود است(فاخوری، جنا، الجامع فی </a:t>
            </a:r>
            <a:r>
              <a:rPr lang="fa-IR" smtClean="0">
                <a:cs typeface="B Nazanin" panose="00000400000000000000" pitchFamily="2" charset="-78"/>
              </a:rPr>
              <a:t>الادب العربی الحدیث، ص 445) هر چند که فقدان عاطفه و تخیل حماسی در ان چشمگیر است و به تعبیر استاد دکتر عباس محمود عقاد رابطه رمانتیکی با طبیعت ندارد و صنعت بر ذوق غلبه کرده است (عقاد، عباس محمود، شعرا مصر و بیئاتهم، ص 45) اما مقدمه خوبی برای شعرای حماسه پرداز معاصر عرب، نظیر احمد محرم و فوزی معلوف و شفیق معلوف بود.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199" y="1825625"/>
            <a:ext cx="2692791" cy="2924175"/>
          </a:xfrm>
          <a:prstGeom prst="rect">
            <a:avLst/>
          </a:prstGeom>
        </p:spPr>
      </p:pic>
      <p:sp>
        <p:nvSpPr>
          <p:cNvPr id="5" name="TextBox 4"/>
          <p:cNvSpPr txBox="1"/>
          <p:nvPr/>
        </p:nvSpPr>
        <p:spPr>
          <a:xfrm>
            <a:off x="1252025" y="5176911"/>
            <a:ext cx="1758461" cy="461665"/>
          </a:xfrm>
          <a:prstGeom prst="rect">
            <a:avLst/>
          </a:prstGeom>
          <a:noFill/>
        </p:spPr>
        <p:txBody>
          <a:bodyPr wrap="square" rtlCol="1">
            <a:spAutoFit/>
          </a:bodyPr>
          <a:lstStyle/>
          <a:p>
            <a:pPr algn="ctr"/>
            <a:r>
              <a:rPr lang="fa-IR" sz="2400" smtClean="0">
                <a:solidFill>
                  <a:srgbClr val="FF0000"/>
                </a:solidFill>
                <a:cs typeface="B Nazanin" panose="00000400000000000000" pitchFamily="2" charset="-78"/>
              </a:rPr>
              <a:t>ویکتور هوگو</a:t>
            </a:r>
            <a:endParaRPr lang="fa-IR" sz="2400">
              <a:solidFill>
                <a:srgbClr val="FF0000"/>
              </a:solidFill>
              <a:cs typeface="B Nazanin" panose="00000400000000000000" pitchFamily="2" charset="-78"/>
            </a:endParaRPr>
          </a:p>
        </p:txBody>
      </p:sp>
    </p:spTree>
    <p:extLst>
      <p:ext uri="{BB962C8B-B14F-4D97-AF65-F5344CB8AC3E}">
        <p14:creationId xmlns:p14="http://schemas.microsoft.com/office/powerpoint/2010/main" val="25682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cs typeface="B Nazanin" panose="00000400000000000000" pitchFamily="2" charset="-78"/>
              </a:rPr>
              <a:t>وی در بخشی از این حماسه سروده: </a:t>
            </a:r>
          </a:p>
          <a:p>
            <a:r>
              <a:rPr lang="fa-IR" smtClean="0">
                <a:cs typeface="B Nazanin" panose="00000400000000000000" pitchFamily="2" charset="-78"/>
              </a:rPr>
              <a:t>اجفَلَ الجِنُ عَن عَزائمِ فِرعَونَ و انتَ لِباسهَا الاباءُ</a:t>
            </a:r>
          </a:p>
          <a:p>
            <a:r>
              <a:rPr lang="fa-IR" smtClean="0">
                <a:cs typeface="B Nazanin" panose="00000400000000000000" pitchFamily="2" charset="-78"/>
              </a:rPr>
              <a:t>شادَ مالم یشدَ زمانُ و لا ان</a:t>
            </a:r>
          </a:p>
          <a:p>
            <a:r>
              <a:rPr lang="fa-IR" smtClean="0">
                <a:cs typeface="B Nazanin" panose="00000400000000000000" pitchFamily="2" charset="-78"/>
              </a:rPr>
              <a:t>شَاعَصرٌ وَلابنی بَنَاءُ</a:t>
            </a:r>
          </a:p>
          <a:p>
            <a:r>
              <a:rPr lang="fa-IR" smtClean="0">
                <a:cs typeface="B Nazanin" panose="00000400000000000000" pitchFamily="2" charset="-78"/>
              </a:rPr>
              <a:t>مِصرً موسی عندَاتماءٍ وَ موسی</a:t>
            </a:r>
          </a:p>
          <a:p>
            <a:endParaRPr lang="fa-IR"/>
          </a:p>
        </p:txBody>
      </p:sp>
    </p:spTree>
    <p:extLst>
      <p:ext uri="{BB962C8B-B14F-4D97-AF65-F5344CB8AC3E}">
        <p14:creationId xmlns:p14="http://schemas.microsoft.com/office/powerpoint/2010/main" val="1558168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cs typeface="B Nazanin" panose="00000400000000000000" pitchFamily="2" charset="-78"/>
              </a:rPr>
              <a:t>مِصرُ ان کان نسبتهٌ و انتماءُ</a:t>
            </a:r>
          </a:p>
          <a:p>
            <a:r>
              <a:rPr lang="fa-IR" smtClean="0">
                <a:cs typeface="B Nazanin" panose="00000400000000000000" pitchFamily="2" charset="-78"/>
              </a:rPr>
              <a:t>وُلد الرفق یَومَ مَولد عینی</a:t>
            </a:r>
          </a:p>
          <a:p>
            <a:r>
              <a:rPr lang="fa-IR" smtClean="0">
                <a:cs typeface="B Nazanin" panose="00000400000000000000" pitchFamily="2" charset="-78"/>
              </a:rPr>
              <a:t>و المروءاتُ و الهدی و الحیاءُ</a:t>
            </a:r>
          </a:p>
          <a:p>
            <a:r>
              <a:rPr lang="fa-IR" smtClean="0">
                <a:cs typeface="B Nazanin" panose="00000400000000000000" pitchFamily="2" charset="-78"/>
              </a:rPr>
              <a:t>(شوقی، احمد شوقیات، جزء اول ص 17-22)</a:t>
            </a:r>
            <a:endParaRPr lang="fa-IR">
              <a:cs typeface="B Nazanin" panose="00000400000000000000" pitchFamily="2" charset="-78"/>
            </a:endParaRPr>
          </a:p>
        </p:txBody>
      </p:sp>
    </p:spTree>
    <p:extLst>
      <p:ext uri="{BB962C8B-B14F-4D97-AF65-F5344CB8AC3E}">
        <p14:creationId xmlns:p14="http://schemas.microsoft.com/office/powerpoint/2010/main" val="4059085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احمد </a:t>
            </a:r>
            <a:r>
              <a:rPr lang="fa-IR" smtClean="0">
                <a:solidFill>
                  <a:srgbClr val="FF0000"/>
                </a:solidFill>
                <a:cs typeface="B Nazanin" panose="00000400000000000000" pitchFamily="2" charset="-78"/>
              </a:rPr>
              <a:t>محرم</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داشتن مجموعه اشعار حماسی و تاریخی به نام ایلیاد اسلامی معروف است. دکتر شوقی ضیف که در کتاب ارزشمند خویش «دراسات فی الشعر العربی المعاصر» به بررسی دقیق ایلیاد اسلامی احمد محرم پرداخته می گوید: «مبرهن است که محرم در ایلیاد اسلامی شعر حماسی نظیر ایلیاد هومر ندارد چه میان نظم سیه پیامبر و شعر داستانی تفاوت بسیار است. چون اولی جنبه تاریخی بر آن غلبه  دارد و دومی با تخیل حماسی آراسته شده (ضیف، شوقی، دراسات فی الشعر العربی المعاصر، ص 54) به نظر دکتر شوقی ضیف محرم نتوانست از فرصت های طلایی سیره پیامبر نظیر معراج، امداد های غیبی، ملائکه، جبرئیل و .. بهره جوید و در جهت ساخت شعر حماسی خود ان را به کار برد و ثنویت موجود در شعر حماسی را قوت بخشد. </a:t>
            </a:r>
            <a:endParaRPr lang="fa-IR">
              <a:cs typeface="B Nazanin" panose="00000400000000000000" pitchFamily="2" charset="-78"/>
            </a:endParaRPr>
          </a:p>
        </p:txBody>
      </p:sp>
    </p:spTree>
    <p:extLst>
      <p:ext uri="{BB962C8B-B14F-4D97-AF65-F5344CB8AC3E}">
        <p14:creationId xmlns:p14="http://schemas.microsoft.com/office/powerpoint/2010/main" val="495970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لذا کار وی به آمارگیری بیشتر شبیه است تا حماسی! البته با وجود وارد بودن این ایرادها، احمد محرم به عنوان مطرح کننده شعر حماسی در میان شعرای معاصر عرب، مقدمه خوبی به شمار می رود</a:t>
            </a:r>
            <a:endParaRPr lang="fa-IR">
              <a:cs typeface="B Nazanin" panose="00000400000000000000" pitchFamily="2" charset="-78"/>
            </a:endParaRPr>
          </a:p>
        </p:txBody>
      </p:sp>
      <p:sp>
        <p:nvSpPr>
          <p:cNvPr id="4" name="Flowchart: Connector 3"/>
          <p:cNvSpPr/>
          <p:nvPr/>
        </p:nvSpPr>
        <p:spPr>
          <a:xfrm>
            <a:off x="838200" y="3840480"/>
            <a:ext cx="2968283" cy="1308296"/>
          </a:xfrm>
          <a:prstGeom prst="flowChartConnec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prstClr val="black"/>
                </a:solidFill>
                <a:cs typeface="B Nazanin" panose="00000400000000000000" pitchFamily="2" charset="-78"/>
              </a:rPr>
              <a:t>آمارگیری!</a:t>
            </a:r>
            <a:endParaRPr lang="fa-IR"/>
          </a:p>
        </p:txBody>
      </p:sp>
    </p:spTree>
    <p:extLst>
      <p:ext uri="{BB962C8B-B14F-4D97-AF65-F5344CB8AC3E}">
        <p14:creationId xmlns:p14="http://schemas.microsoft.com/office/powerpoint/2010/main" val="2654221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فوزی معلوف</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وی از حماسه سرایان معروف معاصر عرب است که ملحمه «علی بساط الریح» را سروده است که رنگ آمیزی های عرفانی در آن چشمگیر است و مجموعه داستان هایی است که در عوالم برتر صورت گرفته و بر رهایی روح  از جسم اصرار دارد و شرح مبارزات و پیکارهای انسان با دیو ماده است</a:t>
            </a:r>
            <a:r>
              <a:rPr lang="fa-IR">
                <a:cs typeface="B Nazanin" panose="00000400000000000000" pitchFamily="2" charset="-78"/>
              </a:rPr>
              <a:t>(حطیط ، کاظم، اعلام و رواد، صص391-392)</a:t>
            </a:r>
          </a:p>
          <a:p>
            <a:endParaRPr lang="fa-IR"/>
          </a:p>
        </p:txBody>
      </p:sp>
    </p:spTree>
    <p:extLst>
      <p:ext uri="{BB962C8B-B14F-4D97-AF65-F5344CB8AC3E}">
        <p14:creationId xmlns:p14="http://schemas.microsoft.com/office/powerpoint/2010/main" val="3603771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قصیده مزیجی است از ادب قدیم و جدید عرب، امیخته ای از رساله الغفران ابو العلاء و سبک موشحات و تصوف اسلامی- مسیحی و نیز یاداور شعرهای ابن شهید اندلسی (التوابع و الزوابع) است. </a:t>
            </a:r>
          </a:p>
          <a:p>
            <a:pPr algn="just"/>
            <a:r>
              <a:rPr lang="fa-IR" smtClean="0">
                <a:cs typeface="B Nazanin" panose="00000400000000000000" pitchFamily="2" charset="-78"/>
              </a:rPr>
              <a:t>در این قصیده اشراق ها و خیزش های حماسی در پروازهای فرا جسمانی در نقطه ای خیال انگیز به اوج خود می رسد(همان منبع، ص 395-396) و نشانه ای از گریز رمانتیکی شاعر از واقعیت موجود است (جندی، اتمام، الرائد، الجزء الثانی، ص 418) به هر تقدیر تلاش وی در بخش داستانی شعر حماسی قابل تحسین است. چرا که تخیلی کردن، شعر حماسی را زیباتر جلوه می دهد. </a:t>
            </a:r>
            <a:endParaRPr lang="fa-IR">
              <a:cs typeface="B Nazanin" panose="00000400000000000000" pitchFamily="2" charset="-78"/>
            </a:endParaRPr>
          </a:p>
        </p:txBody>
      </p:sp>
    </p:spTree>
    <p:extLst>
      <p:ext uri="{BB962C8B-B14F-4D97-AF65-F5344CB8AC3E}">
        <p14:creationId xmlns:p14="http://schemas.microsoft.com/office/powerpoint/2010/main" val="12100298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شفیق </a:t>
            </a:r>
            <a:r>
              <a:rPr lang="fa-IR" smtClean="0">
                <a:solidFill>
                  <a:srgbClr val="FF0000"/>
                </a:solidFill>
                <a:cs typeface="B Nazanin" panose="00000400000000000000" pitchFamily="2" charset="-78"/>
              </a:rPr>
              <a:t>معلوف</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برادر فوزی از خانواده ای اندیشمند و ادیب بود. حماسه معروف وی «عبقر» (سرزمین اجنه و عقاربت) است. در این حماسه، اسطوره و خیال به اوج قله های بلندی رسیده اند به ویژ</a:t>
            </a:r>
            <a:r>
              <a:rPr lang="fa-IR">
                <a:cs typeface="B Nazanin" panose="00000400000000000000" pitchFamily="2" charset="-78"/>
              </a:rPr>
              <a:t>ه</a:t>
            </a:r>
            <a:r>
              <a:rPr lang="fa-IR" smtClean="0">
                <a:cs typeface="B Nazanin" panose="00000400000000000000" pitchFamily="2" charset="-78"/>
              </a:rPr>
              <a:t> اسطروه های عربی نظیر اساطیر جاهلی ها، خرافه های فارس و یونان روم، مصر و بابل(جحا، میشال خلیل، الشعر العربی الحدیث من احمد شوقی الی محمود درویش، ص 180)</a:t>
            </a:r>
            <a:endParaRPr lang="fa-IR">
              <a:cs typeface="B Nazanin" panose="00000400000000000000" pitchFamily="2" charset="-78"/>
            </a:endParaRPr>
          </a:p>
        </p:txBody>
      </p:sp>
      <p:sp>
        <p:nvSpPr>
          <p:cNvPr id="4" name="Flowchart: Alternate Process 3"/>
          <p:cNvSpPr/>
          <p:nvPr/>
        </p:nvSpPr>
        <p:spPr>
          <a:xfrm>
            <a:off x="838200" y="4258102"/>
            <a:ext cx="2702256" cy="1023582"/>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اسطوره و خیال</a:t>
            </a:r>
            <a:endParaRPr lang="fa-IR"/>
          </a:p>
        </p:txBody>
      </p:sp>
    </p:spTree>
    <p:extLst>
      <p:ext uri="{BB962C8B-B14F-4D97-AF65-F5344CB8AC3E}">
        <p14:creationId xmlns:p14="http://schemas.microsoft.com/office/powerpoint/2010/main" val="4179471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میخاییل نعیمه در «</a:t>
            </a:r>
            <a:r>
              <a:rPr lang="fa-IR" smtClean="0">
                <a:solidFill>
                  <a:srgbClr val="FF0000"/>
                </a:solidFill>
                <a:cs typeface="B Nazanin" panose="00000400000000000000" pitchFamily="2" charset="-78"/>
              </a:rPr>
              <a:t>فی الغربال الجدید</a:t>
            </a:r>
            <a:r>
              <a:rPr lang="fa-IR" smtClean="0">
                <a:cs typeface="B Nazanin" panose="00000400000000000000" pitchFamily="2" charset="-78"/>
              </a:rPr>
              <a:t>» درباره آن می گوید: شاعر در این سفر خیالی که به همراهی شیطان صورت می گیرد به عبقری ها (شعرا) می رسد که به صورت اسکلت هایی هستند و به کسوتی عربی درآمده اند (نعیمه، میخائیل، فی الغربال الجدید، ص 483- 488)</a:t>
            </a:r>
          </a:p>
          <a:p>
            <a:pPr algn="just"/>
            <a:r>
              <a:rPr lang="fa-IR" smtClean="0">
                <a:cs typeface="B Nazanin" panose="00000400000000000000" pitchFamily="2" charset="-78"/>
              </a:rPr>
              <a:t>هم او نیز </a:t>
            </a:r>
            <a:r>
              <a:rPr lang="fa-IR" smtClean="0">
                <a:cs typeface="B Nazanin" panose="00000400000000000000" pitchFamily="2" charset="-78"/>
              </a:rPr>
              <a:t>در بخشی از نامه خود به شفیق که درباره «</a:t>
            </a:r>
            <a:r>
              <a:rPr lang="fa-IR" smtClean="0">
                <a:solidFill>
                  <a:srgbClr val="FF0000"/>
                </a:solidFill>
                <a:cs typeface="B Nazanin" panose="00000400000000000000" pitchFamily="2" charset="-78"/>
              </a:rPr>
              <a:t>عبقر</a:t>
            </a:r>
            <a:r>
              <a:rPr lang="fa-IR" smtClean="0">
                <a:cs typeface="B Nazanin" panose="00000400000000000000" pitchFamily="2" charset="-78"/>
              </a:rPr>
              <a:t>»  اوست نوشته « تو با این اقدام گام بزرگی در پرواز دادن شاعریتت به عواملی برتر از عوالم محسوسات برداشتی چه عبقر تو- جهانی است که نه اشکالش جدی دارد و نه رنگ هایش را، پایانی است...» (نعیمه میخاییل، رسائل میخاییل نعیمه(المجموعه الکامله) ، جلد 8 ص 429)</a:t>
            </a:r>
            <a:endParaRPr lang="fa-IR">
              <a:cs typeface="B Nazanin" panose="00000400000000000000" pitchFamily="2" charset="-78"/>
            </a:endParaRPr>
          </a:p>
        </p:txBody>
      </p:sp>
    </p:spTree>
    <p:extLst>
      <p:ext uri="{BB962C8B-B14F-4D97-AF65-F5344CB8AC3E}">
        <p14:creationId xmlns:p14="http://schemas.microsoft.com/office/powerpoint/2010/main" val="3288511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لسان عرب ملحمه به معنی جنگ بسیار بزرگ است و تاء مربوطه در آن دلالت بر کثرت دارد. یعنی جایی که در آن جنگ تن به تن بسیار است (همان منبع، جلد 12 باب اللام) در زبان انگلیسی از حماسه با کلمه </a:t>
            </a:r>
            <a:r>
              <a:rPr lang="en-US">
                <a:cs typeface="B Nazanin" panose="00000400000000000000" pitchFamily="2" charset="-78"/>
              </a:rPr>
              <a:t>Epic</a:t>
            </a:r>
            <a:r>
              <a:rPr lang="fa-IR">
                <a:cs typeface="B Nazanin" panose="00000400000000000000" pitchFamily="2" charset="-78"/>
              </a:rPr>
              <a:t> تعبیر می شود که به معنی خزافه و داستان های رزمی است </a:t>
            </a:r>
          </a:p>
          <a:p>
            <a:endParaRPr lang="fa-IR"/>
          </a:p>
        </p:txBody>
      </p:sp>
      <p:sp>
        <p:nvSpPr>
          <p:cNvPr id="4" name="Flowchart: Alternate Process 3"/>
          <p:cNvSpPr/>
          <p:nvPr/>
        </p:nvSpPr>
        <p:spPr>
          <a:xfrm>
            <a:off x="838200" y="4100946"/>
            <a:ext cx="2576945" cy="1108363"/>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جنگ بسیار بزرگ</a:t>
            </a:r>
            <a:endParaRPr lang="fa-IR"/>
          </a:p>
        </p:txBody>
      </p:sp>
      <p:sp>
        <p:nvSpPr>
          <p:cNvPr id="5" name="Flowchart: Connector 4"/>
          <p:cNvSpPr/>
          <p:nvPr/>
        </p:nvSpPr>
        <p:spPr>
          <a:xfrm>
            <a:off x="7592290" y="4001294"/>
            <a:ext cx="1704109" cy="1233054"/>
          </a:xfrm>
          <a:prstGeom prst="flowChartConnec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ملحمه</a:t>
            </a:r>
            <a:endParaRPr lang="fa-IR"/>
          </a:p>
        </p:txBody>
      </p:sp>
    </p:spTree>
    <p:extLst>
      <p:ext uri="{BB962C8B-B14F-4D97-AF65-F5344CB8AC3E}">
        <p14:creationId xmlns:p14="http://schemas.microsoft.com/office/powerpoint/2010/main" val="387245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جمیل صدقی زهاوی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a:xfrm>
            <a:off x="3516922" y="1825625"/>
            <a:ext cx="7836877" cy="4351338"/>
          </a:xfrm>
        </p:spPr>
        <p:txBody>
          <a:bodyPr/>
          <a:lstStyle/>
          <a:p>
            <a:pPr marL="0" indent="0" algn="just">
              <a:buNone/>
            </a:pPr>
            <a:r>
              <a:rPr lang="fa-IR" smtClean="0">
                <a:cs typeface="B Nazanin" panose="00000400000000000000" pitchFamily="2" charset="-78"/>
              </a:rPr>
              <a:t>وی که به عنوان شاعری </a:t>
            </a:r>
            <a:r>
              <a:rPr lang="fa-IR" smtClean="0">
                <a:cs typeface="B Nazanin" panose="00000400000000000000" pitchFamily="2" charset="-78"/>
              </a:rPr>
              <a:t>عالم، </a:t>
            </a:r>
            <a:r>
              <a:rPr lang="fa-IR" smtClean="0">
                <a:cs typeface="B Nazanin" panose="00000400000000000000" pitchFamily="2" charset="-78"/>
              </a:rPr>
              <a:t>مطرح است و قصاید تعلیمی زیادی از وی بر جای مانده در باب شعر حماسی نیز یا قصیده بلند «ثوره فی الجحیم» معروف است. </a:t>
            </a:r>
          </a:p>
          <a:p>
            <a:pPr marL="0" indent="0" algn="just">
              <a:buNone/>
            </a:pPr>
            <a:r>
              <a:rPr lang="fa-IR" smtClean="0">
                <a:cs typeface="B Nazanin" panose="00000400000000000000" pitchFamily="2" charset="-78"/>
              </a:rPr>
              <a:t>این حماسه، شرح اسفار بعد از مرگ شاعر است که در عالم برزخ صورت گرفته که برگرفته از کمدی الهی دانته و رساله الغفران ابوالعلاء است و جنگ میان ملائکه و شیاطین را در جهنم که بر اثر انقلابی رخ داده به تصویر می کشد(فاخوری، حنا، الجماع، ص 440)</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678722" cy="2683633"/>
          </a:xfrm>
          <a:prstGeom prst="rect">
            <a:avLst/>
          </a:prstGeom>
        </p:spPr>
      </p:pic>
      <p:sp>
        <p:nvSpPr>
          <p:cNvPr id="5" name="TextBox 4"/>
          <p:cNvSpPr txBox="1"/>
          <p:nvPr/>
        </p:nvSpPr>
        <p:spPr>
          <a:xfrm>
            <a:off x="1052146" y="4881445"/>
            <a:ext cx="2250830" cy="461665"/>
          </a:xfrm>
          <a:prstGeom prst="rect">
            <a:avLst/>
          </a:prstGeom>
          <a:noFill/>
        </p:spPr>
        <p:txBody>
          <a:bodyPr wrap="square" rtlCol="1">
            <a:spAutoFit/>
          </a:bodyPr>
          <a:lstStyle/>
          <a:p>
            <a:r>
              <a:rPr lang="fa-IR" sz="2400" b="1">
                <a:solidFill>
                  <a:srgbClr val="FF0000"/>
                </a:solidFill>
                <a:latin typeface="Calibri Light" panose="020F0302020204030204"/>
                <a:ea typeface="+mj-ea"/>
                <a:cs typeface="B Nazanin" panose="00000400000000000000" pitchFamily="2" charset="-78"/>
              </a:rPr>
              <a:t>جمیل صدقی زهاوی</a:t>
            </a:r>
            <a:endParaRPr lang="fa-IR" sz="1050" b="1"/>
          </a:p>
        </p:txBody>
      </p:sp>
    </p:spTree>
    <p:extLst>
      <p:ext uri="{BB962C8B-B14F-4D97-AF65-F5344CB8AC3E}">
        <p14:creationId xmlns:p14="http://schemas.microsoft.com/office/powerpoint/2010/main" val="5204362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الیاس ابوشبکه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وی با حماسه معروف خود «غلواء» معروف است. رزوق فرج </a:t>
            </a:r>
            <a:r>
              <a:rPr lang="fa-IR" smtClean="0">
                <a:cs typeface="B Nazanin" panose="00000400000000000000" pitchFamily="2" charset="-78"/>
              </a:rPr>
              <a:t>رزوق </a:t>
            </a:r>
            <a:r>
              <a:rPr lang="fa-IR" smtClean="0">
                <a:cs typeface="B Nazanin" panose="00000400000000000000" pitchFamily="2" charset="-78"/>
              </a:rPr>
              <a:t>در مورد این قصیده می گوید: «اصلی ترین هدف شاعر از سرودن این قصیده بلند و حماسی بیان صورتی </a:t>
            </a:r>
            <a:r>
              <a:rPr lang="fa-IR" smtClean="0">
                <a:cs typeface="B Nazanin" panose="00000400000000000000" pitchFamily="2" charset="-78"/>
              </a:rPr>
              <a:t>از </a:t>
            </a:r>
            <a:r>
              <a:rPr lang="fa-IR" smtClean="0">
                <a:cs typeface="B Nazanin" panose="00000400000000000000" pitchFamily="2" charset="-78"/>
              </a:rPr>
              <a:t>جامعه معاصر و تمدن کنونی در قالب داستان است. به طوری که جامعه را مستعد خیر و شر معرفی می کند. خیری به نام غلواء و سری به نام ورده (ابوشبکه، الیاس، مقدمه دیوان، ص 35</a:t>
            </a:r>
            <a:r>
              <a:rPr lang="fa-IR" smtClean="0">
                <a:cs typeface="B Nazanin" panose="00000400000000000000" pitchFamily="2" charset="-78"/>
              </a:rPr>
              <a:t>)</a:t>
            </a:r>
            <a:endParaRPr lang="fa-IR" smtClean="0">
              <a:cs typeface="B Nazanin" panose="00000400000000000000" pitchFamily="2" charset="-78"/>
            </a:endParaRPr>
          </a:p>
        </p:txBody>
      </p:sp>
      <p:sp>
        <p:nvSpPr>
          <p:cNvPr id="4" name="Flowchart: Alternate Process 3"/>
          <p:cNvSpPr/>
          <p:nvPr/>
        </p:nvSpPr>
        <p:spPr>
          <a:xfrm>
            <a:off x="1195754" y="4389120"/>
            <a:ext cx="3123028" cy="1083212"/>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مستعد خیر و شر</a:t>
            </a:r>
            <a:endParaRPr lang="fa-IR"/>
          </a:p>
        </p:txBody>
      </p:sp>
    </p:spTree>
    <p:extLst>
      <p:ext uri="{BB962C8B-B14F-4D97-AF65-F5344CB8AC3E}">
        <p14:creationId xmlns:p14="http://schemas.microsoft.com/office/powerpoint/2010/main" val="3873485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مجموعه مراحل (اسفار)  چهارگانه: </a:t>
            </a:r>
            <a:r>
              <a:rPr lang="fa-IR">
                <a:solidFill>
                  <a:srgbClr val="FF0000"/>
                </a:solidFill>
                <a:cs typeface="B Nazanin" panose="00000400000000000000" pitchFamily="2" charset="-78"/>
              </a:rPr>
              <a:t>معرفی غلواء</a:t>
            </a:r>
            <a:r>
              <a:rPr lang="fa-IR">
                <a:cs typeface="B Nazanin" panose="00000400000000000000" pitchFamily="2" charset="-78"/>
              </a:rPr>
              <a:t>- </a:t>
            </a:r>
            <a:r>
              <a:rPr lang="fa-IR">
                <a:solidFill>
                  <a:srgbClr val="00B0F0"/>
                </a:solidFill>
                <a:cs typeface="B Nazanin" panose="00000400000000000000" pitchFamily="2" charset="-78"/>
              </a:rPr>
              <a:t>مرحله عذاب درون</a:t>
            </a:r>
            <a:r>
              <a:rPr lang="fa-IR">
                <a:cs typeface="B Nazanin" panose="00000400000000000000" pitchFamily="2" charset="-78"/>
              </a:rPr>
              <a:t>- </a:t>
            </a:r>
            <a:r>
              <a:rPr lang="fa-IR">
                <a:solidFill>
                  <a:srgbClr val="FF0000"/>
                </a:solidFill>
                <a:cs typeface="B Nazanin" panose="00000400000000000000" pitchFamily="2" charset="-78"/>
              </a:rPr>
              <a:t>تجلی درونی </a:t>
            </a:r>
            <a:r>
              <a:rPr lang="fa-IR">
                <a:cs typeface="B Nazanin" panose="00000400000000000000" pitchFamily="2" charset="-78"/>
              </a:rPr>
              <a:t>و </a:t>
            </a:r>
            <a:r>
              <a:rPr lang="fa-IR">
                <a:solidFill>
                  <a:schemeClr val="accent6">
                    <a:lumMod val="75000"/>
                  </a:schemeClr>
                </a:solidFill>
                <a:cs typeface="B Nazanin" panose="00000400000000000000" pitchFamily="2" charset="-78"/>
              </a:rPr>
              <a:t>ع</a:t>
            </a:r>
            <a:r>
              <a:rPr lang="fa-IR" smtClean="0">
                <a:solidFill>
                  <a:schemeClr val="accent6">
                    <a:lumMod val="75000"/>
                  </a:schemeClr>
                </a:solidFill>
                <a:cs typeface="B Nazanin" panose="00000400000000000000" pitchFamily="2" charset="-78"/>
              </a:rPr>
              <a:t>فران</a:t>
            </a:r>
            <a:r>
              <a:rPr lang="fa-IR" smtClean="0">
                <a:cs typeface="B Nazanin" panose="00000400000000000000" pitchFamily="2" charset="-78"/>
              </a:rPr>
              <a:t> </a:t>
            </a:r>
            <a:r>
              <a:rPr lang="fa-IR">
                <a:cs typeface="B Nazanin" panose="00000400000000000000" pitchFamily="2" charset="-78"/>
              </a:rPr>
              <a:t>را دارد(رزوق، فرج رزوق، الیاس ابو شبکه و شعره، صص 152-161)</a:t>
            </a:r>
          </a:p>
          <a:p>
            <a:pPr algn="just"/>
            <a:r>
              <a:rPr lang="fa-IR">
                <a:cs typeface="B Nazanin" panose="00000400000000000000" pitchFamily="2" charset="-78"/>
              </a:rPr>
              <a:t>ایلیا الحاوی درباره غلواء می گوید: اسلوب روانی حاکم بر غلواء است که به گفت گوی حماسی معروف بوده و از سوی دیگر اسطوره های معروف عربی نظیر </a:t>
            </a:r>
            <a:r>
              <a:rPr lang="fa-IR" b="1">
                <a:solidFill>
                  <a:srgbClr val="FF0000"/>
                </a:solidFill>
                <a:cs typeface="B Nazanin" panose="00000400000000000000" pitchFamily="2" charset="-78"/>
              </a:rPr>
              <a:t>جمیل بثینه </a:t>
            </a:r>
            <a:r>
              <a:rPr lang="fa-IR">
                <a:cs typeface="B Nazanin" panose="00000400000000000000" pitchFamily="2" charset="-78"/>
              </a:rPr>
              <a:t>در آن چشمگیر است (الحایو، ایلیا، الیاس ابوشبکه، شاعر النعیم و الجحیم ، ص 43-96)</a:t>
            </a:r>
          </a:p>
          <a:p>
            <a:endParaRPr lang="fa-IR"/>
          </a:p>
        </p:txBody>
      </p:sp>
    </p:spTree>
    <p:extLst>
      <p:ext uri="{BB962C8B-B14F-4D97-AF65-F5344CB8AC3E}">
        <p14:creationId xmlns:p14="http://schemas.microsoft.com/office/powerpoint/2010/main" val="4133728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Nazanin" panose="00000400000000000000" pitchFamily="2" charset="-78"/>
              </a:rPr>
              <a:t>خلیل مطران و الملحمه المطرانیه</a:t>
            </a:r>
            <a:endParaRPr lang="fa-IR">
              <a:cs typeface="B Nazanin" panose="00000400000000000000" pitchFamily="2" charset="-78"/>
            </a:endParaRPr>
          </a:p>
        </p:txBody>
      </p:sp>
      <p:sp>
        <p:nvSpPr>
          <p:cNvPr id="3" name="Content Placeholder 2"/>
          <p:cNvSpPr>
            <a:spLocks noGrp="1"/>
          </p:cNvSpPr>
          <p:nvPr>
            <p:ph idx="1"/>
          </p:nvPr>
        </p:nvSpPr>
        <p:spPr>
          <a:xfrm>
            <a:off x="3821372" y="1825625"/>
            <a:ext cx="7532427" cy="4351338"/>
          </a:xfrm>
        </p:spPr>
        <p:txBody>
          <a:bodyPr/>
          <a:lstStyle/>
          <a:p>
            <a:pPr algn="just"/>
            <a:r>
              <a:rPr lang="fa-IR" smtClean="0">
                <a:cs typeface="B Nazanin" panose="00000400000000000000" pitchFamily="2" charset="-78"/>
              </a:rPr>
              <a:t>وی تحت تاثیر ادبیات آلفرد دو موسه قرار داشت و به عنوان بنیانگذار  نوگرایی در شعر معاصر عرب مطرح است. تفکر او مزیجی بود از عقل و عاطفه، فکر و خیال و </a:t>
            </a:r>
            <a:r>
              <a:rPr lang="fa-IR">
                <a:cs typeface="B Nazanin" panose="00000400000000000000" pitchFamily="2" charset="-78"/>
              </a:rPr>
              <a:t>ذوق سلیم (جحا، میشال خلیل، خلیل مطران باکوره التجدید فی الشعر العرب یالاحادیث، ص 100)</a:t>
            </a:r>
          </a:p>
        </p:txBody>
      </p:sp>
      <p:pic>
        <p:nvPicPr>
          <p:cNvPr id="4" name="Picture 3"/>
          <p:cNvPicPr>
            <a:picLocks noChangeAspect="1"/>
          </p:cNvPicPr>
          <p:nvPr/>
        </p:nvPicPr>
        <p:blipFill>
          <a:blip r:embed="rId2"/>
          <a:stretch>
            <a:fillRect/>
          </a:stretch>
        </p:blipFill>
        <p:spPr>
          <a:xfrm>
            <a:off x="838200" y="1825625"/>
            <a:ext cx="2983172" cy="2524125"/>
          </a:xfrm>
          <a:prstGeom prst="rect">
            <a:avLst/>
          </a:prstGeom>
        </p:spPr>
      </p:pic>
      <p:sp>
        <p:nvSpPr>
          <p:cNvPr id="5" name="TextBox 4"/>
          <p:cNvSpPr txBox="1"/>
          <p:nvPr/>
        </p:nvSpPr>
        <p:spPr>
          <a:xfrm>
            <a:off x="1333500" y="4663191"/>
            <a:ext cx="1992573"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خلیل مطران</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35168907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نیز تکیه برتاریخ، عنصر اصلی تفکرات او در  داستان سرایی است. قصد اصلی وی از اشعار حماسی برانگیختن حس آزادی و آزادگی و قیام علیه ظالمین است. (عشقوفی، منیر، خلیل مطران، ص 57) مهمترین قصیده حماسی وی قصیده «</a:t>
            </a:r>
            <a:r>
              <a:rPr lang="fa-IR" b="1" smtClean="0">
                <a:solidFill>
                  <a:srgbClr val="FF0000"/>
                </a:solidFill>
                <a:cs typeface="B Nazanin" panose="00000400000000000000" pitchFamily="2" charset="-78"/>
              </a:rPr>
              <a:t>نرون</a:t>
            </a:r>
            <a:r>
              <a:rPr lang="fa-IR" smtClean="0">
                <a:cs typeface="B Nazanin" panose="00000400000000000000" pitchFamily="2" charset="-78"/>
              </a:rPr>
              <a:t>» است که با استناد به تاریخ سروده شده است.</a:t>
            </a:r>
            <a:endParaRPr lang="fa-IR">
              <a:cs typeface="B Nazanin" panose="00000400000000000000" pitchFamily="2" charset="-78"/>
            </a:endParaRPr>
          </a:p>
        </p:txBody>
      </p:sp>
    </p:spTree>
    <p:extLst>
      <p:ext uri="{BB962C8B-B14F-4D97-AF65-F5344CB8AC3E}">
        <p14:creationId xmlns:p14="http://schemas.microsoft.com/office/powerpoint/2010/main" val="21700991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نسیب عریضه </a:t>
            </a:r>
          </a:p>
        </p:txBody>
      </p:sp>
      <p:sp>
        <p:nvSpPr>
          <p:cNvPr id="3" name="Content Placeholder 2"/>
          <p:cNvSpPr>
            <a:spLocks noGrp="1"/>
          </p:cNvSpPr>
          <p:nvPr>
            <p:ph idx="1"/>
          </p:nvPr>
        </p:nvSpPr>
        <p:spPr>
          <a:xfrm>
            <a:off x="4294908" y="1825625"/>
            <a:ext cx="7058891" cy="4351338"/>
          </a:xfrm>
        </p:spPr>
        <p:txBody>
          <a:bodyPr/>
          <a:lstStyle/>
          <a:p>
            <a:pPr algn="just"/>
            <a:r>
              <a:rPr lang="fa-IR" smtClean="0">
                <a:cs typeface="B Nazanin" panose="00000400000000000000" pitchFamily="2" charset="-78"/>
              </a:rPr>
              <a:t>به شاعر الطریق معروف است. وی در  این قصیده حماسی بلند با عنوان (علی طریق ارم) به تعبیر میخاییل نعیمه دست به نوآوری زده و جهان روحانی را به زیبایی به تصویر کشیده و اوزان و تقاطع و قوافی گوناگون را در آن به کار برده است که داستن رسید انسان به ارم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199" y="1825624"/>
            <a:ext cx="3345873" cy="3203575"/>
          </a:xfrm>
          <a:prstGeom prst="rect">
            <a:avLst/>
          </a:prstGeom>
        </p:spPr>
      </p:pic>
      <p:sp>
        <p:nvSpPr>
          <p:cNvPr id="5" name="TextBox 4"/>
          <p:cNvSpPr txBox="1"/>
          <p:nvPr/>
        </p:nvSpPr>
        <p:spPr>
          <a:xfrm>
            <a:off x="1361207" y="5278582"/>
            <a:ext cx="2299855"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نسیب عریضه </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19075852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807526" y="1825625"/>
            <a:ext cx="6546273" cy="4351338"/>
          </a:xfrm>
        </p:spPr>
        <p:txBody>
          <a:bodyPr>
            <a:normAutofit lnSpcReduction="10000"/>
          </a:bodyPr>
          <a:lstStyle/>
          <a:p>
            <a:pPr algn="just"/>
            <a:r>
              <a:rPr lang="fa-IR" smtClean="0">
                <a:cs typeface="B Nazanin" panose="00000400000000000000" pitchFamily="2" charset="-78"/>
              </a:rPr>
              <a:t>ادبیات اسلامی باید از خصایص ادیب یونانی رها شود و قید و بندهای آن را بگسلد تا ادبی پویا را تشکیل دهد چرا که این ادبیات ملل دیگر است که نیازمند ادبیات غنی اسلام است (النحوی، عدنان علی رضا، ملحمه الاقصی، ص 32)</a:t>
            </a:r>
          </a:p>
          <a:p>
            <a:pPr algn="just"/>
            <a:r>
              <a:rPr lang="fa-IR" smtClean="0">
                <a:cs typeface="B Nazanin" panose="00000400000000000000" pitchFamily="2" charset="-78"/>
              </a:rPr>
              <a:t>بنابراین ادبای اسلام باید هر گونه وابستگی خود را به آداب دیگر قطع کنند و با استناد حوادث و رخداد های تاریخ درخشان تاریخ اسلام ادبیات حماسی را به نمایش بگذارند. این مقصد عالی، توسط پولس سلامه بر اورده شد و ان همه شکوه تعبیر، تشبیهات و عبارات برگزیده و زیبا و تخیلات عمیق تجسید یافت:</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53924"/>
            <a:ext cx="3664528" cy="3324657"/>
          </a:xfrm>
          <a:prstGeom prst="rect">
            <a:avLst/>
          </a:prstGeom>
        </p:spPr>
      </p:pic>
      <p:sp>
        <p:nvSpPr>
          <p:cNvPr id="5" name="TextBox 4"/>
          <p:cNvSpPr txBox="1"/>
          <p:nvPr/>
        </p:nvSpPr>
        <p:spPr>
          <a:xfrm>
            <a:off x="1610591" y="5541817"/>
            <a:ext cx="2119745"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پولس سلامه</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1470450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و اذا بالنبیِّ فی شِبه رویا</a:t>
            </a:r>
          </a:p>
          <a:p>
            <a:pPr algn="just"/>
            <a:r>
              <a:rPr lang="fa-IR" smtClean="0">
                <a:cs typeface="B Nazanin" panose="00000400000000000000" pitchFamily="2" charset="-78"/>
              </a:rPr>
              <a:t>تَکشِفُ الغیبَ و اضحاً</a:t>
            </a:r>
          </a:p>
          <a:p>
            <a:pPr algn="just"/>
            <a:r>
              <a:rPr lang="fa-IR" smtClean="0">
                <a:cs typeface="B Nazanin" panose="00000400000000000000" pitchFamily="2" charset="-78"/>
              </a:rPr>
              <a:t>مَدَّ سبّابهً یُشیرُ الی الغَبراءِ</a:t>
            </a:r>
          </a:p>
          <a:p>
            <a:pPr algn="just"/>
            <a:r>
              <a:rPr lang="fa-IR" smtClean="0">
                <a:cs typeface="B Nazanin" panose="00000400000000000000" pitchFamily="2" charset="-78"/>
              </a:rPr>
              <a:t>یُحصی مَضارع الاُشقیاء</a:t>
            </a:r>
          </a:p>
          <a:p>
            <a:pPr algn="just"/>
            <a:r>
              <a:rPr lang="fa-IR" smtClean="0">
                <a:cs typeface="B Nazanin" panose="00000400000000000000" pitchFamily="2" charset="-78"/>
              </a:rPr>
              <a:t>تَسکُبُ الشمسُ فی الاَصیلِ شُفاعاً </a:t>
            </a:r>
          </a:p>
          <a:p>
            <a:pPr algn="just"/>
            <a:r>
              <a:rPr lang="fa-IR" smtClean="0">
                <a:cs typeface="B Nazanin" panose="00000400000000000000" pitchFamily="2" charset="-78"/>
              </a:rPr>
              <a:t>یَبعثُ الدفءَ فی صَمیم البُدور</a:t>
            </a:r>
          </a:p>
          <a:p>
            <a:pPr algn="just"/>
            <a:r>
              <a:rPr lang="fa-IR" smtClean="0">
                <a:cs typeface="B Nazanin" panose="00000400000000000000" pitchFamily="2" charset="-78"/>
              </a:rPr>
              <a:t>بَلَغَ العائِدونَ بَطحاءَ خُمٍ</a:t>
            </a:r>
          </a:p>
          <a:p>
            <a:pPr algn="just"/>
            <a:r>
              <a:rPr lang="fa-IR" smtClean="0">
                <a:cs typeface="B Nazanin" panose="00000400000000000000" pitchFamily="2" charset="-78"/>
              </a:rPr>
              <a:t>فَمَکانُ الرُکبانِ فی التَنُورِ...(سلامه، پولس، دیوان، ص 118)</a:t>
            </a:r>
          </a:p>
          <a:p>
            <a:pPr algn="just"/>
            <a:endParaRPr lang="fa-IR">
              <a:cs typeface="B Nazanin" panose="00000400000000000000" pitchFamily="2" charset="-78"/>
            </a:endParaRPr>
          </a:p>
        </p:txBody>
      </p:sp>
    </p:spTree>
    <p:extLst>
      <p:ext uri="{BB962C8B-B14F-4D97-AF65-F5344CB8AC3E}">
        <p14:creationId xmlns:p14="http://schemas.microsoft.com/office/powerpoint/2010/main" val="11299943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عبدالمنعم فرطوسی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3200400" y="1825625"/>
            <a:ext cx="8153400" cy="4351338"/>
          </a:xfrm>
        </p:spPr>
        <p:txBody>
          <a:bodyPr>
            <a:normAutofit lnSpcReduction="10000"/>
          </a:bodyPr>
          <a:lstStyle/>
          <a:p>
            <a:pPr algn="just"/>
            <a:r>
              <a:rPr lang="fa-IR" smtClean="0">
                <a:cs typeface="B Nazanin" panose="00000400000000000000" pitchFamily="2" charset="-78"/>
              </a:rPr>
              <a:t>وی از ادبای شیعه معاصر است که در خصوص اهل بیت به نظم حماسه ای طولانی پرداحته که آن را در 20 هزار بیت سروده است: </a:t>
            </a:r>
          </a:p>
          <a:p>
            <a:pPr algn="just"/>
            <a:r>
              <a:rPr lang="fa-IR" smtClean="0">
                <a:cs typeface="B Nazanin" panose="00000400000000000000" pitchFamily="2" charset="-78"/>
              </a:rPr>
              <a:t>جاءَ جبریلُ بالبُراقِ الیهِ</a:t>
            </a:r>
          </a:p>
          <a:p>
            <a:pPr algn="just"/>
            <a:r>
              <a:rPr lang="fa-IR" smtClean="0">
                <a:cs typeface="B Nazanin" panose="00000400000000000000" pitchFamily="2" charset="-78"/>
              </a:rPr>
              <a:t>و هو فی موکبٍ مِنَ الاضواءِ</a:t>
            </a:r>
          </a:p>
          <a:p>
            <a:pPr algn="just"/>
            <a:r>
              <a:rPr lang="fa-IR" smtClean="0">
                <a:cs typeface="B Nazanin" panose="00000400000000000000" pitchFamily="2" charset="-78"/>
              </a:rPr>
              <a:t>قالَ هذا محمدٌ حینَ ابدی</a:t>
            </a:r>
          </a:p>
          <a:p>
            <a:pPr algn="just"/>
            <a:r>
              <a:rPr lang="fa-IR" smtClean="0">
                <a:cs typeface="B Nazanin" panose="00000400000000000000" pitchFamily="2" charset="-78"/>
              </a:rPr>
              <a:t>شدهَ الامتناعِ فی الابتداءِ</a:t>
            </a:r>
          </a:p>
          <a:p>
            <a:pPr algn="just"/>
            <a:r>
              <a:rPr lang="fa-IR" smtClean="0">
                <a:cs typeface="B Nazanin" panose="00000400000000000000" pitchFamily="2" charset="-78"/>
              </a:rPr>
              <a:t>فارتَقی فوقَ ظهره فَتَامی</a:t>
            </a:r>
          </a:p>
          <a:p>
            <a:pPr algn="just"/>
            <a:r>
              <a:rPr lang="fa-IR" smtClean="0">
                <a:cs typeface="B Nazanin" panose="00000400000000000000" pitchFamily="2" charset="-78"/>
              </a:rPr>
              <a:t>یَسبقُ البرقَ طائراً فی الهواءٍ</a:t>
            </a:r>
          </a:p>
          <a:p>
            <a:pPr algn="just"/>
            <a:r>
              <a:rPr lang="fa-IR" smtClean="0">
                <a:cs typeface="B Nazanin" panose="00000400000000000000" pitchFamily="2" charset="-78"/>
              </a:rPr>
              <a:t>(فرطوسی، عبدالمنعم ملحمه اهل البیت، الجزء الاول، ص 252-253)</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697922" y="1825625"/>
            <a:ext cx="2421533" cy="3522230"/>
          </a:xfrm>
          <a:prstGeom prst="rect">
            <a:avLst/>
          </a:prstGeom>
        </p:spPr>
      </p:pic>
      <p:sp>
        <p:nvSpPr>
          <p:cNvPr id="5" name="TextBox 4"/>
          <p:cNvSpPr txBox="1"/>
          <p:nvPr/>
        </p:nvSpPr>
        <p:spPr>
          <a:xfrm>
            <a:off x="980433" y="5611091"/>
            <a:ext cx="1856509" cy="369332"/>
          </a:xfrm>
          <a:prstGeom prst="rect">
            <a:avLst/>
          </a:prstGeom>
          <a:noFill/>
        </p:spPr>
        <p:txBody>
          <a:bodyPr wrap="square" rtlCol="1">
            <a:spAutoFit/>
          </a:bodyPr>
          <a:lstStyle/>
          <a:p>
            <a:r>
              <a:rPr lang="fa-IR" b="1">
                <a:solidFill>
                  <a:srgbClr val="FF0000"/>
                </a:solidFill>
                <a:latin typeface="Calibri Light" panose="020F0302020204030204"/>
                <a:ea typeface="+mj-ea"/>
                <a:cs typeface="B Nazanin" panose="00000400000000000000" pitchFamily="2" charset="-78"/>
              </a:rPr>
              <a:t>عبدالمنعم فرطوسی</a:t>
            </a:r>
            <a:endParaRPr lang="fa-IR" sz="900"/>
          </a:p>
        </p:txBody>
      </p:sp>
    </p:spTree>
    <p:extLst>
      <p:ext uri="{BB962C8B-B14F-4D97-AF65-F5344CB8AC3E}">
        <p14:creationId xmlns:p14="http://schemas.microsoft.com/office/powerpoint/2010/main" val="38552265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Nazanin" panose="00000400000000000000" pitchFamily="2" charset="-78"/>
              </a:rPr>
              <a:t>لازم به ذکر است شعرایی نظیر عزیز اباظه با حماسه من اشراقات السیره الزکیه و ثروت اباظه با حماسه تاریخی خود صلاح لبکی با حماسه «من اعماق الجبل» و حلیم و دموس با حماسه من اناشید الملحمه العربیه الکبری و زکی المحاسنی با حماسه «الملحمه العربیه» بر نازک ادبیات حماسی درخشیده اند که به علت ضیق مجال در این مقال وجیز و به آنها پرداخته نشد...</a:t>
            </a:r>
          </a:p>
          <a:p>
            <a:pPr marL="0" indent="0" algn="just">
              <a:buNone/>
            </a:pPr>
            <a:endParaRPr lang="fa-IR">
              <a:cs typeface="B Nazanin" panose="00000400000000000000" pitchFamily="2" charset="-78"/>
            </a:endParaRPr>
          </a:p>
        </p:txBody>
      </p:sp>
    </p:spTree>
    <p:extLst>
      <p:ext uri="{BB962C8B-B14F-4D97-AF65-F5344CB8AC3E}">
        <p14:creationId xmlns:p14="http://schemas.microsoft.com/office/powerpoint/2010/main" val="3458473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معنا و مفهوم </a:t>
            </a:r>
            <a:r>
              <a:rPr lang="fa-IR" b="1" smtClean="0">
                <a:solidFill>
                  <a:srgbClr val="FF0000"/>
                </a:solidFill>
                <a:cs typeface="B Nazanin" panose="00000400000000000000" pitchFamily="2" charset="-78"/>
              </a:rPr>
              <a:t>حماسه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حماسه زاده اسطوره است. یعنی اسطوره  می پرورد، در می گسترد و زمینه آفرینش فرهنگی را پدید می آورد که آن حماسه است (کزازی، میر جلال الدین حماسه، اسطوره، رویا، ص 183)</a:t>
            </a:r>
          </a:p>
          <a:p>
            <a:pPr algn="just"/>
            <a:r>
              <a:rPr lang="fa-IR" smtClean="0">
                <a:cs typeface="B Nazanin" panose="00000400000000000000" pitchFamily="2" charset="-78"/>
              </a:rPr>
              <a:t>اما اسطوره تاریخی است مینوی شده و از خودآگاهی به ناخودآگاهی رسیده، در هر پدیده ی حماسی دو ناساز (</a:t>
            </a:r>
            <a:r>
              <a:rPr lang="en-US" smtClean="0">
                <a:cs typeface="B Nazanin" panose="00000400000000000000" pitchFamily="2" charset="-78"/>
              </a:rPr>
              <a:t>Paradoxe</a:t>
            </a:r>
            <a:r>
              <a:rPr lang="fa-IR" smtClean="0">
                <a:cs typeface="B Nazanin" panose="00000400000000000000" pitchFamily="2" charset="-78"/>
              </a:rPr>
              <a:t>) رویاروی یکدیگرند، اسطوره، داستان ها و اتفاقاتی است که زاییده خیال است و دارای دیدگاه جهان شناسی می باشد. </a:t>
            </a:r>
            <a:endParaRPr lang="fa-IR">
              <a:cs typeface="B Nazanin" panose="00000400000000000000" pitchFamily="2" charset="-78"/>
            </a:endParaRPr>
          </a:p>
        </p:txBody>
      </p:sp>
      <p:sp>
        <p:nvSpPr>
          <p:cNvPr id="4" name="Flowchart: Alternate Process 3"/>
          <p:cNvSpPr/>
          <p:nvPr/>
        </p:nvSpPr>
        <p:spPr>
          <a:xfrm>
            <a:off x="1385455" y="4572000"/>
            <a:ext cx="3782290" cy="1025236"/>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از خودآگاهی به ناخودآگاهی</a:t>
            </a:r>
            <a:endParaRPr lang="fa-IR"/>
          </a:p>
        </p:txBody>
      </p:sp>
    </p:spTree>
    <p:extLst>
      <p:ext uri="{BB962C8B-B14F-4D97-AF65-F5344CB8AC3E}">
        <p14:creationId xmlns:p14="http://schemas.microsoft.com/office/powerpoint/2010/main" val="39495385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762134" y="2483788"/>
            <a:ext cx="2427712" cy="2379158"/>
          </a:xfrm>
          <a:prstGeom prst="rect">
            <a:avLst/>
          </a:prstGeom>
        </p:spPr>
      </p:pic>
      <p:sp>
        <p:nvSpPr>
          <p:cNvPr id="5" name="TextBox 4"/>
          <p:cNvSpPr txBox="1"/>
          <p:nvPr/>
        </p:nvSpPr>
        <p:spPr>
          <a:xfrm>
            <a:off x="9240982" y="5264727"/>
            <a:ext cx="1496291"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عزیز اباظه</a:t>
            </a:r>
            <a:endParaRPr lang="fa-IR" sz="2000" b="1">
              <a:solidFill>
                <a:srgbClr val="FF0000"/>
              </a:solidFill>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5017941" y="2468444"/>
            <a:ext cx="2286868" cy="2409846"/>
          </a:xfrm>
          <a:prstGeom prst="rect">
            <a:avLst/>
          </a:prstGeom>
        </p:spPr>
      </p:pic>
      <p:sp>
        <p:nvSpPr>
          <p:cNvPr id="7" name="TextBox 6"/>
          <p:cNvSpPr txBox="1"/>
          <p:nvPr/>
        </p:nvSpPr>
        <p:spPr>
          <a:xfrm>
            <a:off x="5347854" y="5255936"/>
            <a:ext cx="1745673"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صلاح لبکی</a:t>
            </a:r>
            <a:endParaRPr lang="fa-IR" sz="2000" b="1">
              <a:solidFill>
                <a:srgbClr val="FF0000"/>
              </a:solidFill>
              <a:cs typeface="B Nazanin" panose="00000400000000000000" pitchFamily="2" charset="-78"/>
            </a:endParaRPr>
          </a:p>
        </p:txBody>
      </p:sp>
      <p:pic>
        <p:nvPicPr>
          <p:cNvPr id="8" name="Picture 7"/>
          <p:cNvPicPr>
            <a:picLocks noChangeAspect="1"/>
          </p:cNvPicPr>
          <p:nvPr/>
        </p:nvPicPr>
        <p:blipFill>
          <a:blip r:embed="rId4"/>
          <a:stretch>
            <a:fillRect/>
          </a:stretch>
        </p:blipFill>
        <p:spPr>
          <a:xfrm>
            <a:off x="1464684" y="2387492"/>
            <a:ext cx="2095933" cy="2506142"/>
          </a:xfrm>
          <a:prstGeom prst="rect">
            <a:avLst/>
          </a:prstGeom>
        </p:spPr>
      </p:pic>
      <p:sp>
        <p:nvSpPr>
          <p:cNvPr id="9" name="TextBox 8"/>
          <p:cNvSpPr txBox="1"/>
          <p:nvPr/>
        </p:nvSpPr>
        <p:spPr>
          <a:xfrm>
            <a:off x="1593273" y="5264727"/>
            <a:ext cx="1607127"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زکی المحاسنه</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29018247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4800" b="1" smtClean="0">
                <a:solidFill>
                  <a:srgbClr val="FF0000"/>
                </a:solidFill>
                <a:cs typeface="B Nazanin" panose="00000400000000000000" pitchFamily="2" charset="-78"/>
              </a:rPr>
              <a:t>نتیجه</a:t>
            </a:r>
            <a:endParaRPr lang="fa-IR" sz="4800"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ادبیات حماسی در عصر حاضر، میان ادبای عرب به معنای اخص آن مطرح شده است و ارتباط با ادبیات فارسی (شاهنامه فردوسی) و ادبیات اروپایی (ایلیاد هومر) ادبای عرب را به سمت احیای اسطوره های تاریخ درخشان اسلام سوق داده است. </a:t>
            </a:r>
          </a:p>
          <a:p>
            <a:pPr algn="just"/>
            <a:r>
              <a:rPr lang="fa-IR" smtClean="0">
                <a:cs typeface="B Nazanin" panose="00000400000000000000" pitchFamily="2" charset="-78"/>
              </a:rPr>
              <a:t>از حماسه پردازان معاصر عرب، آثار حماسی فراوانی بر جای مانده است. </a:t>
            </a:r>
          </a:p>
          <a:p>
            <a:pPr algn="just"/>
            <a:r>
              <a:rPr lang="fa-IR" smtClean="0">
                <a:cs typeface="B Nazanin" panose="00000400000000000000" pitchFamily="2" charset="-78"/>
              </a:rPr>
              <a:t>وجود اساطیر عربی، اهتمام به قصه پردازی و شعر داستانی و تشکیل ملیت عرب از جمله انگیزه های ظهور شعر حماسی عرب در عصر حاضر بوده است ضمن اینکه حرکت های نقدی، نظیر نقد تطبیقی در این امر دخالت مستقیم داشته است. از سوی دیگر گرایش جدیدی در شعر حماسی معاصر عرب مشاهده می شود که با رنگ آمیزی های عارفانه همراه بوده و در آثار فوزی معلوف و شفیق معلوف انعکاس شدیدی یافته است. </a:t>
            </a:r>
          </a:p>
          <a:p>
            <a:pPr algn="just"/>
            <a:endParaRPr lang="fa-IR">
              <a:cs typeface="B Nazanin" panose="00000400000000000000" pitchFamily="2" charset="-78"/>
            </a:endParaRPr>
          </a:p>
        </p:txBody>
      </p:sp>
    </p:spTree>
    <p:extLst>
      <p:ext uri="{BB962C8B-B14F-4D97-AF65-F5344CB8AC3E}">
        <p14:creationId xmlns:p14="http://schemas.microsoft.com/office/powerpoint/2010/main" val="8548400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سپاسگزاری و تشکر:</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تشکر فراوان از راهنمایی های ارزنده اساتید محترم گروه زبان و ادبیات عربی در تدوین و نگارش این مقاله جناب آقای دکتر سید امیر محدود انوار دانشمند گرانمایه و ادیب فرزانه، جناب آقای دکتر محمود شکیب استاد بزرگوار و اندیشمند عالی مقدار، جناب آقای دکتر فیروز حریرچی محقق بی بدیل و علامه جلیل که روشنگر  افق های پر نور در برابرم بود.</a:t>
            </a:r>
            <a:endParaRPr lang="fa-IR">
              <a:cs typeface="B Nazanin" panose="00000400000000000000" pitchFamily="2" charset="-78"/>
            </a:endParaRPr>
          </a:p>
        </p:txBody>
      </p:sp>
    </p:spTree>
    <p:extLst>
      <p:ext uri="{BB962C8B-B14F-4D97-AF65-F5344CB8AC3E}">
        <p14:creationId xmlns:p14="http://schemas.microsoft.com/office/powerpoint/2010/main" val="2959303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اسطوره به همراه حماسه ها از مینویه گیتی می آید  و جنبه گیتیگ به خود می گیرد. روندهای گیتیگ شدن، بنیادها و نمادهای اسطوره ای ساز و کارهای حماسی را پدید می آورد. رویارویی خدایان و پدیده های مینوی که در سرشت حماسی است، اندک اندک به رویارویی پهلوانان بزرگ و آئینی می انجامد. در این خصوص می توان به جنگ های ایرانیان و تورانیان، بزم و رزم، مهر و کین، نوش و نیش اشاره کرد (همان منبع، صص 186-187)</a:t>
            </a:r>
          </a:p>
          <a:p>
            <a:endParaRPr lang="fa-IR"/>
          </a:p>
        </p:txBody>
      </p:sp>
      <p:sp>
        <p:nvSpPr>
          <p:cNvPr id="4" name="Flowchart: Alternate Process 3"/>
          <p:cNvSpPr/>
          <p:nvPr/>
        </p:nvSpPr>
        <p:spPr>
          <a:xfrm>
            <a:off x="1260764" y="4502727"/>
            <a:ext cx="4281054" cy="106680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بنیادها و نمادهای اسطوره ای ساز و کارهای حماسی</a:t>
            </a:r>
            <a:endParaRPr lang="fa-IR"/>
          </a:p>
        </p:txBody>
      </p:sp>
    </p:spTree>
    <p:extLst>
      <p:ext uri="{BB962C8B-B14F-4D97-AF65-F5344CB8AC3E}">
        <p14:creationId xmlns:p14="http://schemas.microsoft.com/office/powerpoint/2010/main" val="2330336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دکتر ذبیح الله صفا درباره اسطوره ای بودن حماسه می گوید: «حماسه جنبه اسطوره ای دارد و هر چند از جنبه اساطیری و ابهام روایات کاسته شود و وقایع تاریخی در حماسه راه یابد از ارزش حماسی روایت کاسته می گردد و بر ارزش تاریخی آن افزوده می شود(صفا، ذبیح الله، حماسه سرایی، ص 11)</a:t>
            </a:r>
            <a:endParaRPr lang="fa-IR">
              <a:cs typeface="B Nazanin" panose="00000400000000000000" pitchFamily="2" charset="-78"/>
            </a:endParaRPr>
          </a:p>
        </p:txBody>
      </p:sp>
      <p:sp>
        <p:nvSpPr>
          <p:cNvPr id="4" name="Flowchart: Alternate Process 3"/>
          <p:cNvSpPr/>
          <p:nvPr/>
        </p:nvSpPr>
        <p:spPr>
          <a:xfrm>
            <a:off x="942109" y="4114800"/>
            <a:ext cx="3588328" cy="1191491"/>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ارزش تاریخی آن</a:t>
            </a:r>
            <a:endParaRPr lang="fa-IR"/>
          </a:p>
        </p:txBody>
      </p:sp>
    </p:spTree>
    <p:extLst>
      <p:ext uri="{BB962C8B-B14F-4D97-AF65-F5344CB8AC3E}">
        <p14:creationId xmlns:p14="http://schemas.microsoft.com/office/powerpoint/2010/main" val="4230076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Nazanin" panose="00000400000000000000" pitchFamily="2" charset="-78"/>
              </a:rPr>
              <a:t>معنا و مفهوم شعر حماسی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Nazanin" panose="00000400000000000000" pitchFamily="2" charset="-78"/>
              </a:rPr>
              <a:t>ارسطو در تعریف شعر حماسی گوید: در حوزه شعر، سه ساختار بنا شده است: </a:t>
            </a:r>
            <a:r>
              <a:rPr lang="fa-IR" smtClean="0">
                <a:solidFill>
                  <a:srgbClr val="FF0000"/>
                </a:solidFill>
                <a:cs typeface="B Nazanin" panose="00000400000000000000" pitchFamily="2" charset="-78"/>
              </a:rPr>
              <a:t>تراژدی</a:t>
            </a:r>
            <a:r>
              <a:rPr lang="fa-IR" smtClean="0">
                <a:cs typeface="B Nazanin" panose="00000400000000000000" pitchFamily="2" charset="-78"/>
              </a:rPr>
              <a:t>، </a:t>
            </a:r>
            <a:r>
              <a:rPr lang="fa-IR" smtClean="0">
                <a:solidFill>
                  <a:srgbClr val="FF0000"/>
                </a:solidFill>
                <a:cs typeface="B Nazanin" panose="00000400000000000000" pitchFamily="2" charset="-78"/>
              </a:rPr>
              <a:t>کمدی</a:t>
            </a:r>
            <a:r>
              <a:rPr lang="fa-IR" smtClean="0">
                <a:cs typeface="B Nazanin" panose="00000400000000000000" pitchFamily="2" charset="-78"/>
              </a:rPr>
              <a:t> </a:t>
            </a:r>
            <a:r>
              <a:rPr lang="fa-IR" smtClean="0">
                <a:solidFill>
                  <a:srgbClr val="FF0000"/>
                </a:solidFill>
                <a:cs typeface="B Nazanin" panose="00000400000000000000" pitchFamily="2" charset="-78"/>
              </a:rPr>
              <a:t>حماسه</a:t>
            </a:r>
            <a:r>
              <a:rPr lang="fa-IR" smtClean="0">
                <a:cs typeface="B Nazanin" panose="00000400000000000000" pitchFamily="2" charset="-78"/>
              </a:rPr>
              <a:t>. در حماسه یک نوع تقلید و محاکات وجود دارد که به وسیله وزن از احوال و اطوار مردمان بزرگ انجام می شود و وزن واحدی دارد و طولانی می باشد(ارسطو، فن الشعر، ترجمه دکتر زرین کوب، ص 121)</a:t>
            </a:r>
            <a:endParaRPr lang="fa-IR">
              <a:cs typeface="B Nazanin" panose="00000400000000000000" pitchFamily="2" charset="-78"/>
            </a:endParaRPr>
          </a:p>
        </p:txBody>
      </p:sp>
    </p:spTree>
    <p:extLst>
      <p:ext uri="{BB962C8B-B14F-4D97-AF65-F5344CB8AC3E}">
        <p14:creationId xmlns:p14="http://schemas.microsoft.com/office/powerpoint/2010/main" val="1498602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TotalTime>
  <Words>4861</Words>
  <Application>Microsoft Office PowerPoint</Application>
  <PresentationFormat>Widescreen</PresentationFormat>
  <Paragraphs>187</Paragraphs>
  <Slides>62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B Nazanin</vt:lpstr>
      <vt:lpstr>Calibri</vt:lpstr>
      <vt:lpstr>Calibri Light</vt:lpstr>
      <vt:lpstr>Times New Roman</vt:lpstr>
      <vt:lpstr>Office Theme</vt:lpstr>
      <vt:lpstr>عنوان مقاله: تاملی در ادبیات حماسی عرب در عصر حاضر</vt:lpstr>
      <vt:lpstr>چکیده</vt:lpstr>
      <vt:lpstr>واژه های کلیدی: </vt:lpstr>
      <vt:lpstr>مقدمه تعریف لغوی حماسه</vt:lpstr>
      <vt:lpstr>PowerPoint Presentation</vt:lpstr>
      <vt:lpstr>معنا و مفهوم حماسه</vt:lpstr>
      <vt:lpstr>PowerPoint Presentation</vt:lpstr>
      <vt:lpstr>PowerPoint Presentation</vt:lpstr>
      <vt:lpstr>معنا و مفهوم شعر حماسی</vt:lpstr>
      <vt:lpstr>ویژگی های شعر حماسی</vt:lpstr>
      <vt:lpstr>ویژگی های شعر حماسی</vt:lpstr>
      <vt:lpstr>عناصر شعر حماسی</vt:lpstr>
      <vt:lpstr>PowerPoint Presentation</vt:lpstr>
      <vt:lpstr>تاریخچه شعر حماسی</vt:lpstr>
      <vt:lpstr>حماسه در ادبیات عربی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شعر حماسی عرب در عصر حاضر</vt:lpstr>
      <vt:lpstr>PowerPoint Presentation</vt:lpstr>
      <vt:lpstr>PowerPoint Presentation</vt:lpstr>
      <vt:lpstr>علل تطور شعر حماسی عرب در عصر حاضر</vt:lpstr>
      <vt:lpstr>1- نهضت ترجمه </vt:lpstr>
      <vt:lpstr>2- استشراق</vt:lpstr>
      <vt:lpstr>3- شعر داستانی </vt:lpstr>
      <vt:lpstr>4- تطور شعر تعلیمی </vt:lpstr>
      <vt:lpstr>پیشگامان شعر حماسی</vt:lpstr>
      <vt:lpstr>PowerPoint Presentation</vt:lpstr>
      <vt:lpstr>PowerPoint Presentation</vt:lpstr>
      <vt:lpstr>PowerPoint Presentation</vt:lpstr>
      <vt:lpstr>سلیمان بستانی</vt:lpstr>
      <vt:lpstr>PowerPoint Presentation</vt:lpstr>
      <vt:lpstr>PowerPoint Presentation</vt:lpstr>
      <vt:lpstr>PowerPoint Presentation</vt:lpstr>
      <vt:lpstr>PowerPoint Presentation</vt:lpstr>
      <vt:lpstr> احمد شوقی  </vt:lpstr>
      <vt:lpstr>PowerPoint Presentation</vt:lpstr>
      <vt:lpstr>PowerPoint Presentation</vt:lpstr>
      <vt:lpstr>PowerPoint Presentation</vt:lpstr>
      <vt:lpstr>احمد محرم</vt:lpstr>
      <vt:lpstr>PowerPoint Presentation</vt:lpstr>
      <vt:lpstr>فوزی معلوف</vt:lpstr>
      <vt:lpstr>PowerPoint Presentation</vt:lpstr>
      <vt:lpstr>شفیق معلوف</vt:lpstr>
      <vt:lpstr>PowerPoint Presentation</vt:lpstr>
      <vt:lpstr>جمیل صدقی زهاوی</vt:lpstr>
      <vt:lpstr>الیاس ابوشبکه</vt:lpstr>
      <vt:lpstr>PowerPoint Presentation</vt:lpstr>
      <vt:lpstr>خلیل مطران و الملحمه المطرانیه</vt:lpstr>
      <vt:lpstr>PowerPoint Presentation</vt:lpstr>
      <vt:lpstr>نسیب عریضه </vt:lpstr>
      <vt:lpstr>PowerPoint Presentation</vt:lpstr>
      <vt:lpstr>PowerPoint Presentation</vt:lpstr>
      <vt:lpstr>عبدالمنعم فرطوسی</vt:lpstr>
      <vt:lpstr>PowerPoint Presentation</vt:lpstr>
      <vt:lpstr>PowerPoint Presentation</vt:lpstr>
      <vt:lpstr>نتیجه</vt:lpstr>
      <vt:lpstr>سپاسگزاری و تشکر: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تاملی در ادبیات حماسی عرب در عصر حاضر</dc:title>
  <dc:creator>MaZz!i</dc:creator>
  <cp:lastModifiedBy>MaZz!i</cp:lastModifiedBy>
  <cp:revision>56</cp:revision>
  <cp:lastPrinted>2025-04-25T20:15:19Z</cp:lastPrinted>
  <dcterms:created xsi:type="dcterms:W3CDTF">2025-04-18T20:58:04Z</dcterms:created>
  <dcterms:modified xsi:type="dcterms:W3CDTF">2025-04-25T20:17:06Z</dcterms:modified>
</cp:coreProperties>
</file>