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300" r:id="rId12"/>
    <p:sldId id="301" r:id="rId13"/>
    <p:sldId id="266" r:id="rId14"/>
    <p:sldId id="267" r:id="rId15"/>
    <p:sldId id="268" r:id="rId16"/>
    <p:sldId id="269" r:id="rId17"/>
    <p:sldId id="302" r:id="rId18"/>
    <p:sldId id="303" r:id="rId19"/>
    <p:sldId id="304" r:id="rId20"/>
    <p:sldId id="270" r:id="rId21"/>
    <p:sldId id="271" r:id="rId22"/>
    <p:sldId id="272" r:id="rId23"/>
    <p:sldId id="273" r:id="rId24"/>
    <p:sldId id="274" r:id="rId25"/>
    <p:sldId id="275" r:id="rId26"/>
    <p:sldId id="276" r:id="rId27"/>
    <p:sldId id="277" r:id="rId28"/>
    <p:sldId id="278" r:id="rId29"/>
    <p:sldId id="305" r:id="rId30"/>
    <p:sldId id="279" r:id="rId31"/>
    <p:sldId id="280" r:id="rId32"/>
    <p:sldId id="281" r:id="rId33"/>
    <p:sldId id="306" r:id="rId34"/>
    <p:sldId id="282" r:id="rId35"/>
    <p:sldId id="283" r:id="rId36"/>
    <p:sldId id="284" r:id="rId37"/>
    <p:sldId id="307" r:id="rId38"/>
    <p:sldId id="308" r:id="rId39"/>
    <p:sldId id="285" r:id="rId40"/>
    <p:sldId id="286" r:id="rId41"/>
    <p:sldId id="309" r:id="rId42"/>
    <p:sldId id="287" r:id="rId43"/>
    <p:sldId id="288" r:id="rId44"/>
    <p:sldId id="289" r:id="rId45"/>
    <p:sldId id="299" r:id="rId46"/>
    <p:sldId id="290" r:id="rId47"/>
    <p:sldId id="298" r:id="rId48"/>
    <p:sldId id="297" r:id="rId49"/>
    <p:sldId id="291" r:id="rId50"/>
    <p:sldId id="296" r:id="rId51"/>
    <p:sldId id="292" r:id="rId52"/>
    <p:sldId id="293" r:id="rId53"/>
    <p:sldId id="294" r:id="rId54"/>
    <p:sldId id="295" r:id="rId55"/>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07"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3007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B32B129A-FF8C-40D1-8CF8-1BEBF4317471}" type="datetimeFigureOut">
              <a:rPr lang="fa-IR" smtClean="0"/>
              <a:t>17/10/1446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87C1D0C-0A56-448B-AAFF-B071805CBFB5}" type="slidenum">
              <a:rPr lang="fa-IR" smtClean="0"/>
              <a:t>‹#›</a:t>
            </a:fld>
            <a:endParaRPr lang="fa-IR"/>
          </a:p>
        </p:txBody>
      </p:sp>
    </p:spTree>
    <p:extLst>
      <p:ext uri="{BB962C8B-B14F-4D97-AF65-F5344CB8AC3E}">
        <p14:creationId xmlns:p14="http://schemas.microsoft.com/office/powerpoint/2010/main" val="3286562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B32B129A-FF8C-40D1-8CF8-1BEBF4317471}" type="datetimeFigureOut">
              <a:rPr lang="fa-IR" smtClean="0"/>
              <a:t>17/10/1446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87C1D0C-0A56-448B-AAFF-B071805CBFB5}" type="slidenum">
              <a:rPr lang="fa-IR" smtClean="0"/>
              <a:t>‹#›</a:t>
            </a:fld>
            <a:endParaRPr lang="fa-IR"/>
          </a:p>
        </p:txBody>
      </p:sp>
    </p:spTree>
    <p:extLst>
      <p:ext uri="{BB962C8B-B14F-4D97-AF65-F5344CB8AC3E}">
        <p14:creationId xmlns:p14="http://schemas.microsoft.com/office/powerpoint/2010/main" val="909631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B32B129A-FF8C-40D1-8CF8-1BEBF4317471}" type="datetimeFigureOut">
              <a:rPr lang="fa-IR" smtClean="0"/>
              <a:t>17/10/1446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87C1D0C-0A56-448B-AAFF-B071805CBFB5}" type="slidenum">
              <a:rPr lang="fa-IR" smtClean="0"/>
              <a:t>‹#›</a:t>
            </a:fld>
            <a:endParaRPr lang="fa-IR"/>
          </a:p>
        </p:txBody>
      </p:sp>
    </p:spTree>
    <p:extLst>
      <p:ext uri="{BB962C8B-B14F-4D97-AF65-F5344CB8AC3E}">
        <p14:creationId xmlns:p14="http://schemas.microsoft.com/office/powerpoint/2010/main" val="2536653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B32B129A-FF8C-40D1-8CF8-1BEBF4317471}" type="datetimeFigureOut">
              <a:rPr lang="fa-IR" smtClean="0"/>
              <a:t>17/10/1446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87C1D0C-0A56-448B-AAFF-B071805CBFB5}" type="slidenum">
              <a:rPr lang="fa-IR" smtClean="0"/>
              <a:t>‹#›</a:t>
            </a:fld>
            <a:endParaRPr lang="fa-IR"/>
          </a:p>
        </p:txBody>
      </p:sp>
    </p:spTree>
    <p:extLst>
      <p:ext uri="{BB962C8B-B14F-4D97-AF65-F5344CB8AC3E}">
        <p14:creationId xmlns:p14="http://schemas.microsoft.com/office/powerpoint/2010/main" val="366882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2B129A-FF8C-40D1-8CF8-1BEBF4317471}" type="datetimeFigureOut">
              <a:rPr lang="fa-IR" smtClean="0"/>
              <a:t>17/10/1446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87C1D0C-0A56-448B-AAFF-B071805CBFB5}" type="slidenum">
              <a:rPr lang="fa-IR" smtClean="0"/>
              <a:t>‹#›</a:t>
            </a:fld>
            <a:endParaRPr lang="fa-IR"/>
          </a:p>
        </p:txBody>
      </p:sp>
    </p:spTree>
    <p:extLst>
      <p:ext uri="{BB962C8B-B14F-4D97-AF65-F5344CB8AC3E}">
        <p14:creationId xmlns:p14="http://schemas.microsoft.com/office/powerpoint/2010/main" val="3149402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B32B129A-FF8C-40D1-8CF8-1BEBF4317471}" type="datetimeFigureOut">
              <a:rPr lang="fa-IR" smtClean="0"/>
              <a:t>17/10/1446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87C1D0C-0A56-448B-AAFF-B071805CBFB5}" type="slidenum">
              <a:rPr lang="fa-IR" smtClean="0"/>
              <a:t>‹#›</a:t>
            </a:fld>
            <a:endParaRPr lang="fa-IR"/>
          </a:p>
        </p:txBody>
      </p:sp>
    </p:spTree>
    <p:extLst>
      <p:ext uri="{BB962C8B-B14F-4D97-AF65-F5344CB8AC3E}">
        <p14:creationId xmlns:p14="http://schemas.microsoft.com/office/powerpoint/2010/main" val="1441466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B32B129A-FF8C-40D1-8CF8-1BEBF4317471}" type="datetimeFigureOut">
              <a:rPr lang="fa-IR" smtClean="0"/>
              <a:t>17/10/1446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087C1D0C-0A56-448B-AAFF-B071805CBFB5}" type="slidenum">
              <a:rPr lang="fa-IR" smtClean="0"/>
              <a:t>‹#›</a:t>
            </a:fld>
            <a:endParaRPr lang="fa-IR"/>
          </a:p>
        </p:txBody>
      </p:sp>
    </p:spTree>
    <p:extLst>
      <p:ext uri="{BB962C8B-B14F-4D97-AF65-F5344CB8AC3E}">
        <p14:creationId xmlns:p14="http://schemas.microsoft.com/office/powerpoint/2010/main" val="1061073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B32B129A-FF8C-40D1-8CF8-1BEBF4317471}" type="datetimeFigureOut">
              <a:rPr lang="fa-IR" smtClean="0"/>
              <a:t>17/10/1446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087C1D0C-0A56-448B-AAFF-B071805CBFB5}" type="slidenum">
              <a:rPr lang="fa-IR" smtClean="0"/>
              <a:t>‹#›</a:t>
            </a:fld>
            <a:endParaRPr lang="fa-IR"/>
          </a:p>
        </p:txBody>
      </p:sp>
    </p:spTree>
    <p:extLst>
      <p:ext uri="{BB962C8B-B14F-4D97-AF65-F5344CB8AC3E}">
        <p14:creationId xmlns:p14="http://schemas.microsoft.com/office/powerpoint/2010/main" val="3933505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2B129A-FF8C-40D1-8CF8-1BEBF4317471}" type="datetimeFigureOut">
              <a:rPr lang="fa-IR" smtClean="0"/>
              <a:t>17/10/1446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087C1D0C-0A56-448B-AAFF-B071805CBFB5}" type="slidenum">
              <a:rPr lang="fa-IR" smtClean="0"/>
              <a:t>‹#›</a:t>
            </a:fld>
            <a:endParaRPr lang="fa-IR"/>
          </a:p>
        </p:txBody>
      </p:sp>
    </p:spTree>
    <p:extLst>
      <p:ext uri="{BB962C8B-B14F-4D97-AF65-F5344CB8AC3E}">
        <p14:creationId xmlns:p14="http://schemas.microsoft.com/office/powerpoint/2010/main" val="2378527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2B129A-FF8C-40D1-8CF8-1BEBF4317471}" type="datetimeFigureOut">
              <a:rPr lang="fa-IR" smtClean="0"/>
              <a:t>17/10/1446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87C1D0C-0A56-448B-AAFF-B071805CBFB5}" type="slidenum">
              <a:rPr lang="fa-IR" smtClean="0"/>
              <a:t>‹#›</a:t>
            </a:fld>
            <a:endParaRPr lang="fa-IR"/>
          </a:p>
        </p:txBody>
      </p:sp>
    </p:spTree>
    <p:extLst>
      <p:ext uri="{BB962C8B-B14F-4D97-AF65-F5344CB8AC3E}">
        <p14:creationId xmlns:p14="http://schemas.microsoft.com/office/powerpoint/2010/main" val="3671229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2B129A-FF8C-40D1-8CF8-1BEBF4317471}" type="datetimeFigureOut">
              <a:rPr lang="fa-IR" smtClean="0"/>
              <a:t>17/10/1446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87C1D0C-0A56-448B-AAFF-B071805CBFB5}" type="slidenum">
              <a:rPr lang="fa-IR" smtClean="0"/>
              <a:t>‹#›</a:t>
            </a:fld>
            <a:endParaRPr lang="fa-IR"/>
          </a:p>
        </p:txBody>
      </p:sp>
    </p:spTree>
    <p:extLst>
      <p:ext uri="{BB962C8B-B14F-4D97-AF65-F5344CB8AC3E}">
        <p14:creationId xmlns:p14="http://schemas.microsoft.com/office/powerpoint/2010/main" val="3437475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32B129A-FF8C-40D1-8CF8-1BEBF4317471}" type="datetimeFigureOut">
              <a:rPr lang="fa-IR" smtClean="0"/>
              <a:t>17/10/1446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87C1D0C-0A56-448B-AAFF-B071805CBFB5}" type="slidenum">
              <a:rPr lang="fa-IR" smtClean="0"/>
              <a:t>‹#›</a:t>
            </a:fld>
            <a:endParaRPr lang="fa-IR"/>
          </a:p>
        </p:txBody>
      </p:sp>
    </p:spTree>
    <p:extLst>
      <p:ext uri="{BB962C8B-B14F-4D97-AF65-F5344CB8AC3E}">
        <p14:creationId xmlns:p14="http://schemas.microsoft.com/office/powerpoint/2010/main" val="861131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200" smtClean="0">
                <a:solidFill>
                  <a:srgbClr val="FF0000"/>
                </a:solidFill>
                <a:latin typeface="B Nazaniin"/>
                <a:cs typeface="B Nazanin" panose="00000400000000000000" pitchFamily="2" charset="-78"/>
              </a:rPr>
              <a:t>عنوان مقاله: </a:t>
            </a:r>
            <a:r>
              <a:rPr lang="fa-IR" sz="3200" smtClean="0">
                <a:latin typeface="B Nazaniin"/>
                <a:cs typeface="B Nazanin" panose="00000400000000000000" pitchFamily="2" charset="-78"/>
              </a:rPr>
              <a:t>جرجی زیدان، نقد و بررسی داستان های تاریخی- اسلامی</a:t>
            </a:r>
            <a:br>
              <a:rPr lang="fa-IR" sz="3200" smtClean="0">
                <a:latin typeface="B Nazaniin"/>
                <a:cs typeface="B Nazanin" panose="00000400000000000000" pitchFamily="2" charset="-78"/>
              </a:rPr>
            </a:br>
            <a:r>
              <a:rPr lang="fa-IR" sz="3200" smtClean="0">
                <a:latin typeface="B Nazaniin"/>
                <a:cs typeface="B Nazanin" panose="00000400000000000000" pitchFamily="2" charset="-78"/>
              </a:rPr>
              <a:t>رمان نویس معاصر عرب</a:t>
            </a:r>
            <a:endParaRPr lang="fa-IR" sz="3200">
              <a:latin typeface="B Nazaniin"/>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زیبا اکبرزاده</a:t>
            </a:r>
          </a:p>
          <a:p>
            <a:r>
              <a:rPr lang="fa-IR" smtClean="0">
                <a:solidFill>
                  <a:srgbClr val="FF0000"/>
                </a:solidFill>
                <a:cs typeface="B Nazanin" panose="00000400000000000000" pitchFamily="2" charset="-78"/>
              </a:rPr>
              <a:t>منبع:</a:t>
            </a:r>
            <a:r>
              <a:rPr lang="fa-IR">
                <a:cs typeface="B Nazanin" panose="00000400000000000000" pitchFamily="2" charset="-78"/>
              </a:rPr>
              <a:t>کتاب ماه ادبیات تیر 1388 - شماره 141 </a:t>
            </a:r>
            <a:endParaRPr lang="fa-IR" smtClean="0">
              <a:cs typeface="B Nazanin" panose="00000400000000000000" pitchFamily="2" charset="-78"/>
            </a:endParaRPr>
          </a:p>
          <a:p>
            <a:r>
              <a:rPr lang="fa-IR" smtClean="0">
                <a:cs typeface="B Nazanin" panose="00000400000000000000" pitchFamily="2" charset="-78"/>
              </a:rPr>
              <a:t>صص 13-8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452437" y="3750138"/>
            <a:ext cx="2777271" cy="2777271"/>
          </a:xfrm>
          <a:prstGeom prst="rect">
            <a:avLst/>
          </a:prstGeom>
        </p:spPr>
      </p:pic>
    </p:spTree>
    <p:extLst>
      <p:ext uri="{BB962C8B-B14F-4D97-AF65-F5344CB8AC3E}">
        <p14:creationId xmlns:p14="http://schemas.microsoft.com/office/powerpoint/2010/main" val="24028141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فرانسوی ها در مصر، مدرسه و کتابخانه و روزنامه تاسیس کردند و دانشمندان آنان به باستان شناسی پرداختد و دانش مصر شناسی (</a:t>
            </a:r>
            <a:r>
              <a:rPr lang="en-US" smtClean="0">
                <a:cs typeface="B Nazanin" panose="00000400000000000000" pitchFamily="2" charset="-78"/>
              </a:rPr>
              <a:t>Eguptology</a:t>
            </a:r>
            <a:r>
              <a:rPr lang="fa-IR" smtClean="0">
                <a:cs typeface="B Nazanin" panose="00000400000000000000" pitchFamily="2" charset="-78"/>
              </a:rPr>
              <a:t>) را پایه گذاری کردند. محمد علی (ف 1849 میلادی/ 1315 قمری) نایب السلطنه مصر، اداره ای را برای ترجمه آثار تخصصی غرب و مخصوصا برای علوم نظامی و طبی برپا کرد. ولی در این میان، گروهی که بیشتر تحت تاثیر انتقال عقاید جدید قرار گرفته بودند، محقان لبنانی بودند که با هیئت های تربیتی و فرهنگی عرب در بیروت تماس مستقیم داشتند. </a:t>
            </a:r>
            <a:endParaRPr lang="fa-IR">
              <a:cs typeface="B Nazanin" panose="00000400000000000000" pitchFamily="2" charset="-78"/>
            </a:endParaRPr>
          </a:p>
        </p:txBody>
      </p:sp>
    </p:spTree>
    <p:extLst>
      <p:ext uri="{BB962C8B-B14F-4D97-AF65-F5344CB8AC3E}">
        <p14:creationId xmlns:p14="http://schemas.microsoft.com/office/powerpoint/2010/main" val="210430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a:t>
            </a:r>
            <a:r>
              <a:rPr lang="fa-IR">
                <a:cs typeface="B Nazanin" panose="00000400000000000000" pitchFamily="2" charset="-78"/>
              </a:rPr>
              <a:t>اشخاص </a:t>
            </a:r>
            <a:r>
              <a:rPr lang="fa-IR" smtClean="0">
                <a:cs typeface="B Nazanin" panose="00000400000000000000" pitchFamily="2" charset="-78"/>
              </a:rPr>
              <a:t>خالقان </a:t>
            </a:r>
            <a:r>
              <a:rPr lang="fa-IR">
                <a:cs typeface="B Nazanin" panose="00000400000000000000" pitchFamily="2" charset="-78"/>
              </a:rPr>
              <a:t>مطبوعات دوره ای و روزنامه نگاری جدید نیز بودند. ایشان که پیوندهایی با مصر داشتند، در ابتدا به شدت تحت تاثیر تمایلات لبنانی بودند. ولی به زودی آثار ادبی ملی مصری را با نیروی هرچه تمام تر دنبال کردند و ثابت نمودند که مصر، بستر گرم واقعی ادبیات جدید عرب است. علاوه بر روزنامه نگاری و نویسندگی به مفهوم اصلی، ترجمه آثار  ادبی غربی نقشی اساسی و زنده در توسعه و گسترش ادبیات جدید ایفا </a:t>
            </a:r>
            <a:r>
              <a:rPr lang="fa-IR">
                <a:cs typeface="B Nazanin" panose="00000400000000000000" pitchFamily="2" charset="-78"/>
              </a:rPr>
              <a:t>نبود </a:t>
            </a:r>
            <a:r>
              <a:rPr lang="fa-IR" smtClean="0">
                <a:cs typeface="B Nazanin" panose="00000400000000000000" pitchFamily="2" charset="-78"/>
              </a:rPr>
              <a:t>و از </a:t>
            </a:r>
            <a:r>
              <a:rPr lang="fa-IR">
                <a:cs typeface="B Nazanin" panose="00000400000000000000" pitchFamily="2" charset="-78"/>
              </a:rPr>
              <a:t>مترجمان مشهور داستان در </a:t>
            </a:r>
            <a:r>
              <a:rPr lang="fa-IR">
                <a:cs typeface="B Nazanin" panose="00000400000000000000" pitchFamily="2" charset="-78"/>
              </a:rPr>
              <a:t>این </a:t>
            </a:r>
            <a:r>
              <a:rPr lang="fa-IR" smtClean="0">
                <a:cs typeface="B Nazanin" panose="00000400000000000000" pitchFamily="2" charset="-78"/>
              </a:rPr>
              <a:t>دوره </a:t>
            </a:r>
            <a:r>
              <a:rPr lang="fa-IR">
                <a:cs typeface="B Nazanin" panose="00000400000000000000" pitchFamily="2" charset="-78"/>
              </a:rPr>
              <a:t>نجیب حداد، طالیوس عبده و فرح آنطون بودند (ترجانی زاده، 1348 شمسی، 297)</a:t>
            </a:r>
          </a:p>
          <a:p>
            <a:endParaRPr lang="fa-IR"/>
          </a:p>
        </p:txBody>
      </p:sp>
      <p:sp>
        <p:nvSpPr>
          <p:cNvPr id="4" name="Flowchart: Alternate Process 3"/>
          <p:cNvSpPr/>
          <p:nvPr/>
        </p:nvSpPr>
        <p:spPr>
          <a:xfrm>
            <a:off x="1237957" y="4670474"/>
            <a:ext cx="5008098" cy="1026941"/>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مطبوعات دوره ای و روزنامه نگاری جدید</a:t>
            </a:r>
            <a:endParaRPr lang="fa-IR"/>
          </a:p>
        </p:txBody>
      </p:sp>
    </p:spTree>
    <p:extLst>
      <p:ext uri="{BB962C8B-B14F-4D97-AF65-F5344CB8AC3E}">
        <p14:creationId xmlns:p14="http://schemas.microsoft.com/office/powerpoint/2010/main" val="2794979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p:cNvPicPr>
            <a:picLocks noGrp="1" noChangeAspect="1"/>
          </p:cNvPicPr>
          <p:nvPr>
            <p:ph idx="1"/>
          </p:nvPr>
        </p:nvPicPr>
        <p:blipFill>
          <a:blip r:embed="rId2"/>
          <a:stretch>
            <a:fillRect/>
          </a:stretch>
        </p:blipFill>
        <p:spPr>
          <a:xfrm>
            <a:off x="8693833" y="1934148"/>
            <a:ext cx="2505075" cy="2979337"/>
          </a:xfrm>
          <a:prstGeom prst="rect">
            <a:avLst/>
          </a:prstGeom>
        </p:spPr>
      </p:pic>
      <p:pic>
        <p:nvPicPr>
          <p:cNvPr id="5" name="Picture 4"/>
          <p:cNvPicPr>
            <a:picLocks noChangeAspect="1"/>
          </p:cNvPicPr>
          <p:nvPr/>
        </p:nvPicPr>
        <p:blipFill>
          <a:blip r:embed="rId3"/>
          <a:stretch>
            <a:fillRect/>
          </a:stretch>
        </p:blipFill>
        <p:spPr>
          <a:xfrm>
            <a:off x="4698610" y="1934148"/>
            <a:ext cx="2567558" cy="3102086"/>
          </a:xfrm>
          <a:prstGeom prst="rect">
            <a:avLst/>
          </a:prstGeom>
        </p:spPr>
      </p:pic>
      <p:pic>
        <p:nvPicPr>
          <p:cNvPr id="6" name="Picture 5"/>
          <p:cNvPicPr>
            <a:picLocks noChangeAspect="1"/>
          </p:cNvPicPr>
          <p:nvPr/>
        </p:nvPicPr>
        <p:blipFill>
          <a:blip r:embed="rId4"/>
          <a:stretch>
            <a:fillRect/>
          </a:stretch>
        </p:blipFill>
        <p:spPr>
          <a:xfrm>
            <a:off x="838200" y="1934148"/>
            <a:ext cx="2552114" cy="3216735"/>
          </a:xfrm>
          <a:prstGeom prst="rect">
            <a:avLst/>
          </a:prstGeom>
        </p:spPr>
      </p:pic>
      <p:sp>
        <p:nvSpPr>
          <p:cNvPr id="7" name="TextBox 6"/>
          <p:cNvSpPr txBox="1"/>
          <p:nvPr/>
        </p:nvSpPr>
        <p:spPr>
          <a:xfrm>
            <a:off x="9031458" y="5387926"/>
            <a:ext cx="1744394"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نجیب حداد</a:t>
            </a:r>
            <a:endParaRPr lang="fa-IR" sz="2000" b="1">
              <a:solidFill>
                <a:srgbClr val="FF0000"/>
              </a:solidFill>
              <a:cs typeface="B Nazanin" panose="00000400000000000000" pitchFamily="2" charset="-78"/>
            </a:endParaRPr>
          </a:p>
        </p:txBody>
      </p:sp>
      <p:sp>
        <p:nvSpPr>
          <p:cNvPr id="9" name="TextBox 8"/>
          <p:cNvSpPr txBox="1"/>
          <p:nvPr/>
        </p:nvSpPr>
        <p:spPr>
          <a:xfrm>
            <a:off x="5271970" y="5418704"/>
            <a:ext cx="1336431"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طالیوس عبده</a:t>
            </a:r>
            <a:endParaRPr lang="fa-IR" b="1">
              <a:solidFill>
                <a:srgbClr val="FF0000"/>
              </a:solidFill>
              <a:cs typeface="B Nazanin" panose="00000400000000000000" pitchFamily="2" charset="-78"/>
            </a:endParaRPr>
          </a:p>
        </p:txBody>
      </p:sp>
      <p:sp>
        <p:nvSpPr>
          <p:cNvPr id="10" name="TextBox 9"/>
          <p:cNvSpPr txBox="1"/>
          <p:nvPr/>
        </p:nvSpPr>
        <p:spPr>
          <a:xfrm>
            <a:off x="1242060" y="5387926"/>
            <a:ext cx="1744394"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فرح آنطون</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3782662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طرف دیگر، در نوشتن رمان نیز پیشرفت هایی، به ویژه در رمان تاریخی، حاصل شد. ظهور رمان تاریخی ریشه در ابعاد مختلف مکتب ادبی رمانتیسم داشت. گذشته گرایی، گرایش به خیال پردازی و علاقه به ملی گرایی و حال و هوای بومی، از مهم ترین ویژگی های مکتب رمانتیسم بود که زمینه ساز شکل گیری رمان تاریخی شد (غلام، 1381، ش 46)</a:t>
            </a:r>
            <a:endParaRPr lang="fa-IR">
              <a:cs typeface="B Nazanin" panose="00000400000000000000" pitchFamily="2" charset="-78"/>
            </a:endParaRPr>
          </a:p>
        </p:txBody>
      </p:sp>
      <p:sp>
        <p:nvSpPr>
          <p:cNvPr id="4" name="Flowchart: Alternate Process 3"/>
          <p:cNvSpPr/>
          <p:nvPr/>
        </p:nvSpPr>
        <p:spPr>
          <a:xfrm>
            <a:off x="2785403" y="4001294"/>
            <a:ext cx="6372664" cy="1772529"/>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smtClean="0">
                <a:solidFill>
                  <a:prstClr val="black"/>
                </a:solidFill>
                <a:cs typeface="B Nazanin" panose="00000400000000000000" pitchFamily="2" charset="-78"/>
              </a:rPr>
              <a:t>1- گذشته </a:t>
            </a:r>
            <a:r>
              <a:rPr lang="fa-IR" sz="2800">
                <a:solidFill>
                  <a:prstClr val="black"/>
                </a:solidFill>
                <a:cs typeface="B Nazanin" panose="00000400000000000000" pitchFamily="2" charset="-78"/>
              </a:rPr>
              <a:t>گرایی</a:t>
            </a:r>
            <a:r>
              <a:rPr lang="fa-IR" sz="2800" smtClean="0">
                <a:solidFill>
                  <a:prstClr val="black"/>
                </a:solidFill>
                <a:cs typeface="B Nazanin" panose="00000400000000000000" pitchFamily="2" charset="-78"/>
              </a:rPr>
              <a:t>،</a:t>
            </a:r>
          </a:p>
          <a:p>
            <a:pPr algn="ctr"/>
            <a:r>
              <a:rPr lang="fa-IR" sz="2800" smtClean="0">
                <a:solidFill>
                  <a:prstClr val="black"/>
                </a:solidFill>
                <a:cs typeface="B Nazanin" panose="00000400000000000000" pitchFamily="2" charset="-78"/>
              </a:rPr>
              <a:t>2- </a:t>
            </a:r>
            <a:r>
              <a:rPr lang="fa-IR" sz="2800">
                <a:solidFill>
                  <a:prstClr val="black"/>
                </a:solidFill>
                <a:cs typeface="B Nazanin" panose="00000400000000000000" pitchFamily="2" charset="-78"/>
              </a:rPr>
              <a:t>گرایش به خیال </a:t>
            </a:r>
            <a:r>
              <a:rPr lang="fa-IR" sz="2800">
                <a:solidFill>
                  <a:prstClr val="black"/>
                </a:solidFill>
                <a:cs typeface="B Nazanin" panose="00000400000000000000" pitchFamily="2" charset="-78"/>
              </a:rPr>
              <a:t>پردازی </a:t>
            </a:r>
            <a:endParaRPr lang="fa-IR" sz="2800" smtClean="0">
              <a:solidFill>
                <a:prstClr val="black"/>
              </a:solidFill>
              <a:cs typeface="B Nazanin" panose="00000400000000000000" pitchFamily="2" charset="-78"/>
            </a:endParaRPr>
          </a:p>
          <a:p>
            <a:pPr algn="ctr"/>
            <a:r>
              <a:rPr lang="fa-IR" sz="2800" smtClean="0">
                <a:solidFill>
                  <a:prstClr val="black"/>
                </a:solidFill>
                <a:cs typeface="B Nazanin" panose="00000400000000000000" pitchFamily="2" charset="-78"/>
              </a:rPr>
              <a:t>3- </a:t>
            </a:r>
            <a:r>
              <a:rPr lang="fa-IR" sz="2800">
                <a:solidFill>
                  <a:prstClr val="black"/>
                </a:solidFill>
                <a:cs typeface="B Nazanin" panose="00000400000000000000" pitchFamily="2" charset="-78"/>
              </a:rPr>
              <a:t>علاقه به ملی </a:t>
            </a:r>
            <a:r>
              <a:rPr lang="fa-IR" sz="2800">
                <a:solidFill>
                  <a:prstClr val="black"/>
                </a:solidFill>
                <a:cs typeface="B Nazanin" panose="00000400000000000000" pitchFamily="2" charset="-78"/>
              </a:rPr>
              <a:t>گرایی </a:t>
            </a:r>
            <a:endParaRPr lang="fa-IR" sz="2800" smtClean="0">
              <a:solidFill>
                <a:prstClr val="black"/>
              </a:solidFill>
              <a:cs typeface="B Nazanin" panose="00000400000000000000" pitchFamily="2" charset="-78"/>
            </a:endParaRPr>
          </a:p>
          <a:p>
            <a:pPr algn="ctr"/>
            <a:r>
              <a:rPr lang="fa-IR" sz="2800" smtClean="0">
                <a:solidFill>
                  <a:prstClr val="black"/>
                </a:solidFill>
                <a:cs typeface="B Nazanin" panose="00000400000000000000" pitchFamily="2" charset="-78"/>
              </a:rPr>
              <a:t>4- </a:t>
            </a:r>
            <a:r>
              <a:rPr lang="fa-IR" sz="2800">
                <a:solidFill>
                  <a:prstClr val="black"/>
                </a:solidFill>
                <a:cs typeface="B Nazanin" panose="00000400000000000000" pitchFamily="2" charset="-78"/>
              </a:rPr>
              <a:t>حال و هوای بومی</a:t>
            </a:r>
            <a:endParaRPr lang="fa-IR"/>
          </a:p>
        </p:txBody>
      </p:sp>
    </p:spTree>
    <p:extLst>
      <p:ext uri="{BB962C8B-B14F-4D97-AF65-F5344CB8AC3E}">
        <p14:creationId xmlns:p14="http://schemas.microsoft.com/office/powerpoint/2010/main" val="4269080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473526" y="1825625"/>
            <a:ext cx="6880274" cy="4351338"/>
          </a:xfrm>
        </p:spPr>
        <p:txBody>
          <a:bodyPr/>
          <a:lstStyle/>
          <a:p>
            <a:pPr algn="just"/>
            <a:r>
              <a:rPr lang="fa-IR" smtClean="0">
                <a:cs typeface="B Nazanin" panose="00000400000000000000" pitchFamily="2" charset="-78"/>
              </a:rPr>
              <a:t>رمان تاریخی در لبنان ظهور کرد. سلیم البستانی، نخستین نویسنده لبنانی است که به نوشتن این نوع داستانی روی آورد و به ترتیب رمان های تاریخی زنوبیا (1871)، بدور (1873) و الهیام فی فتوح الشام (1874) را نوشت (الدیب، 1998 میلادی،  45)</a:t>
            </a:r>
            <a:endParaRPr lang="fa-IR" b="1">
              <a:cs typeface="B Nazanin" panose="00000400000000000000" pitchFamily="2" charset="-78"/>
            </a:endParaRPr>
          </a:p>
        </p:txBody>
      </p:sp>
      <p:sp>
        <p:nvSpPr>
          <p:cNvPr id="4" name="Flowchart: Alternate Process 3"/>
          <p:cNvSpPr/>
          <p:nvPr/>
        </p:nvSpPr>
        <p:spPr>
          <a:xfrm>
            <a:off x="1389771" y="5261317"/>
            <a:ext cx="2349304" cy="1111347"/>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رمان تاریخی</a:t>
            </a:r>
            <a:endParaRPr lang="fa-IR"/>
          </a:p>
        </p:txBody>
      </p:sp>
      <p:pic>
        <p:nvPicPr>
          <p:cNvPr id="5" name="Picture 4"/>
          <p:cNvPicPr>
            <a:picLocks noChangeAspect="1"/>
          </p:cNvPicPr>
          <p:nvPr/>
        </p:nvPicPr>
        <p:blipFill>
          <a:blip r:embed="rId2"/>
          <a:stretch>
            <a:fillRect/>
          </a:stretch>
        </p:blipFill>
        <p:spPr>
          <a:xfrm>
            <a:off x="838200" y="1825625"/>
            <a:ext cx="3452446" cy="2419350"/>
          </a:xfrm>
          <a:prstGeom prst="rect">
            <a:avLst/>
          </a:prstGeom>
        </p:spPr>
      </p:pic>
      <p:sp>
        <p:nvSpPr>
          <p:cNvPr id="6" name="TextBox 5"/>
          <p:cNvSpPr txBox="1"/>
          <p:nvPr/>
        </p:nvSpPr>
        <p:spPr>
          <a:xfrm>
            <a:off x="1621887" y="4553091"/>
            <a:ext cx="1885071"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سلیم البستانی</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2985236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smtClean="0">
                <a:solidFill>
                  <a:srgbClr val="FF0000"/>
                </a:solidFill>
                <a:cs typeface="B Nazanin" panose="00000400000000000000" pitchFamily="2" charset="-78"/>
              </a:rPr>
              <a:t>عصر طلایی رمان تاریخی در مصر بود. </a:t>
            </a:r>
            <a:r>
              <a:rPr lang="fa-IR" smtClean="0">
                <a:cs typeface="B Nazanin" panose="00000400000000000000" pitchFamily="2" charset="-78"/>
              </a:rPr>
              <a:t>زیرا جو نامساعد حاکم بر لبنان تعدادی از ادبا را مجبور کرد که به مصر مهاجرت کنند. جرجی زیدان که در زمره مهاجران </a:t>
            </a:r>
            <a:r>
              <a:rPr lang="fa-IR" smtClean="0">
                <a:cs typeface="B Nazanin" panose="00000400000000000000" pitchFamily="2" charset="-78"/>
              </a:rPr>
              <a:t>بود توانست </a:t>
            </a:r>
            <a:r>
              <a:rPr lang="fa-IR" smtClean="0">
                <a:cs typeface="B Nazanin" panose="00000400000000000000" pitchFamily="2" charset="-78"/>
              </a:rPr>
              <a:t>با بنیان نهادن اصول رمان </a:t>
            </a:r>
            <a:r>
              <a:rPr lang="fa-IR" smtClean="0">
                <a:cs typeface="B Nazanin" panose="00000400000000000000" pitchFamily="2" charset="-78"/>
              </a:rPr>
              <a:t>تاریخی، </a:t>
            </a:r>
            <a:r>
              <a:rPr lang="fa-IR" smtClean="0">
                <a:cs typeface="B Nazanin" panose="00000400000000000000" pitchFamily="2" charset="-78"/>
              </a:rPr>
              <a:t>لقب «بنیان گذار رمان تاریخی» را در ادبیات عرب احراز نماید و به عنوان نخستین نویسنده عرب، توانست مقاطع مختلفی از تاریخ اسلام و عرب را در قالب سلسله داستان تاریخی عرضه نماید و نخستین مجموعه از این نوع را در ادبیات معاصر عربی به وجود آورد (محفوظ، 1998 میلادی، 85)</a:t>
            </a:r>
            <a:endParaRPr lang="fa-IR">
              <a:cs typeface="B Nazanin" panose="00000400000000000000" pitchFamily="2" charset="-78"/>
            </a:endParaRPr>
          </a:p>
        </p:txBody>
      </p:sp>
      <p:sp>
        <p:nvSpPr>
          <p:cNvPr id="4" name="Flowchart: Alternate Process 3"/>
          <p:cNvSpPr/>
          <p:nvPr/>
        </p:nvSpPr>
        <p:spPr>
          <a:xfrm>
            <a:off x="838200" y="4318782"/>
            <a:ext cx="4135901" cy="1237957"/>
          </a:xfrm>
          <a:prstGeom prst="flowChartAlternateProcess">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 بنیان نهادن اصول رمان تاریخی</a:t>
            </a:r>
            <a:endParaRPr lang="fa-IR"/>
          </a:p>
        </p:txBody>
      </p:sp>
    </p:spTree>
    <p:extLst>
      <p:ext uri="{BB962C8B-B14F-4D97-AF65-F5344CB8AC3E}">
        <p14:creationId xmlns:p14="http://schemas.microsoft.com/office/powerpoint/2010/main" val="38459547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جرجی زیدان، فرزند حبیب زیدان، در 14 دسامبر 1861 میلادی در بیروت و در خانواده ای تنگدست دبده به جهان گشود. پدرش غذاخوری کوچکی دایر کرده بود و بسیاری از دانشجویان و فضلای دانشگاه آمریکایی بیروت به انجا رفت و آمد داشتند. جرجی زیدان زودتر از سن مقرر و در پنج سالگی روانه مدرسه شد تا با آموختن سواد و حساب، در کار حساب و کتاب غذاخوری به پدرش کمک کند. حدود یازده سال داشت که به دلیل تنگدستی پدرش مجبور به تک مدرسه شد. </a:t>
            </a:r>
            <a:endParaRPr lang="fa-IR">
              <a:cs typeface="B Nazanin" panose="00000400000000000000" pitchFamily="2" charset="-78"/>
            </a:endParaRPr>
          </a:p>
        </p:txBody>
      </p:sp>
    </p:spTree>
    <p:extLst>
      <p:ext uri="{BB962C8B-B14F-4D97-AF65-F5344CB8AC3E}">
        <p14:creationId xmlns:p14="http://schemas.microsoft.com/office/powerpoint/2010/main" val="9629913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a:cs typeface="B Nazanin" panose="00000400000000000000" pitchFamily="2" charset="-78"/>
              </a:rPr>
              <a:t>پدرش که توان مالی استخدام کارگر را نداشت از او خواست که مدت چند هفته کمک کار او باشد. ولی این چند هفته تا 8 سال طول کشید. با وجود این کار و کمک به خانواده او را از مطالعه و علم اندوزی منصرف نکرد</a:t>
            </a:r>
            <a:r>
              <a:rPr lang="fa-IR">
                <a:cs typeface="B Nazanin" panose="00000400000000000000" pitchFamily="2" charset="-78"/>
              </a:rPr>
              <a:t>. </a:t>
            </a:r>
            <a:endParaRPr lang="fa-IR"/>
          </a:p>
        </p:txBody>
      </p:sp>
    </p:spTree>
    <p:extLst>
      <p:ext uri="{BB962C8B-B14F-4D97-AF65-F5344CB8AC3E}">
        <p14:creationId xmlns:p14="http://schemas.microsoft.com/office/powerpoint/2010/main" val="37284337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او که دریافته بود به خاطر وضعیت مالی خانواده نمی تواند به مدرسه برود تصمیم گرفت معلم خودش بادش و از هر فرصتی برای مطالعه استفاده کند. او زبان انگلیسی را در مدرسه شبانه تعلیم دید و سپس به عضویت انجمن «شمس البر» درامد عضویت در این انجمن و آشنایی اش با فضلایی مانند دکتر </a:t>
            </a:r>
            <a:r>
              <a:rPr lang="fa-IR">
                <a:cs typeface="B Nazanin" panose="00000400000000000000" pitchFamily="2" charset="-78"/>
              </a:rPr>
              <a:t>یعقوب </a:t>
            </a:r>
            <a:r>
              <a:rPr lang="fa-IR" smtClean="0">
                <a:cs typeface="B Nazanin" panose="00000400000000000000" pitchFamily="2" charset="-78"/>
              </a:rPr>
              <a:t>صروف، </a:t>
            </a:r>
            <a:r>
              <a:rPr lang="fa-IR">
                <a:cs typeface="B Nazanin" panose="00000400000000000000" pitchFamily="2" charset="-78"/>
              </a:rPr>
              <a:t>فارس نمر و بطرس بستانی و پسرش، سلیم، </a:t>
            </a:r>
            <a:r>
              <a:rPr lang="fa-IR">
                <a:cs typeface="B Nazanin" panose="00000400000000000000" pitchFamily="2" charset="-78"/>
              </a:rPr>
              <a:t>در </a:t>
            </a:r>
            <a:r>
              <a:rPr lang="fa-IR" smtClean="0">
                <a:cs typeface="B Nazanin" panose="00000400000000000000" pitchFamily="2" charset="-78"/>
              </a:rPr>
              <a:t>آینده </a:t>
            </a:r>
            <a:r>
              <a:rPr lang="fa-IR">
                <a:cs typeface="B Nazanin" panose="00000400000000000000" pitchFamily="2" charset="-78"/>
              </a:rPr>
              <a:t>فکری و علمی جرجی زیدان تاثیری بسزا داشت (ادیب، 1998 میلادی، ص 76)</a:t>
            </a:r>
          </a:p>
          <a:p>
            <a:endParaRPr lang="fa-IR"/>
          </a:p>
        </p:txBody>
      </p:sp>
    </p:spTree>
    <p:extLst>
      <p:ext uri="{BB962C8B-B14F-4D97-AF65-F5344CB8AC3E}">
        <p14:creationId xmlns:p14="http://schemas.microsoft.com/office/powerpoint/2010/main" val="40098336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p:cNvPicPr>
            <a:picLocks noGrp="1" noChangeAspect="1"/>
          </p:cNvPicPr>
          <p:nvPr>
            <p:ph idx="1"/>
          </p:nvPr>
        </p:nvPicPr>
        <p:blipFill>
          <a:blip r:embed="rId2"/>
          <a:stretch>
            <a:fillRect/>
          </a:stretch>
        </p:blipFill>
        <p:spPr>
          <a:xfrm>
            <a:off x="7150856" y="2055115"/>
            <a:ext cx="2487087" cy="3290607"/>
          </a:xfrm>
          <a:prstGeom prst="rect">
            <a:avLst/>
          </a:prstGeom>
        </p:spPr>
      </p:pic>
      <p:sp>
        <p:nvSpPr>
          <p:cNvPr id="5" name="TextBox 4"/>
          <p:cNvSpPr txBox="1"/>
          <p:nvPr/>
        </p:nvSpPr>
        <p:spPr>
          <a:xfrm>
            <a:off x="7691014" y="5525483"/>
            <a:ext cx="1406769"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یعقوب صروف</a:t>
            </a:r>
            <a:endParaRPr lang="fa-IR" b="1">
              <a:solidFill>
                <a:srgbClr val="FF0000"/>
              </a:solidFill>
              <a:cs typeface="B Nazanin" panose="00000400000000000000" pitchFamily="2" charset="-78"/>
            </a:endParaRPr>
          </a:p>
        </p:txBody>
      </p:sp>
      <p:pic>
        <p:nvPicPr>
          <p:cNvPr id="7" name="Picture 6"/>
          <p:cNvPicPr>
            <a:picLocks noChangeAspect="1"/>
          </p:cNvPicPr>
          <p:nvPr/>
        </p:nvPicPr>
        <p:blipFill>
          <a:blip r:embed="rId3"/>
          <a:stretch>
            <a:fillRect/>
          </a:stretch>
        </p:blipFill>
        <p:spPr>
          <a:xfrm>
            <a:off x="2242331" y="2055115"/>
            <a:ext cx="2456277" cy="3290607"/>
          </a:xfrm>
          <a:prstGeom prst="rect">
            <a:avLst/>
          </a:prstGeom>
        </p:spPr>
      </p:pic>
      <p:sp>
        <p:nvSpPr>
          <p:cNvPr id="8" name="TextBox 7"/>
          <p:cNvSpPr txBox="1"/>
          <p:nvPr/>
        </p:nvSpPr>
        <p:spPr>
          <a:xfrm>
            <a:off x="2668612" y="5538217"/>
            <a:ext cx="1477108"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بطرس بستانی</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1380826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چکیده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دنیای امروز دانشمندان و صاحبان نظریه های گوناگون در پی کند که به شیوه های متعدد، اندیشه های مورد نظر خویش را رواج دهد. یکی از این دانشمندان که از پیشگامان نهضت فکری – ادبی معاصر جهان عرب در اواخر قرن نوزدهم و اوایل قرن بیستم، به شمار می رود. جرجی زیدان، مورخ، نویسنده و روزنامه نگار برجسته لبنانی مسیحی است. او در معرفی علم تاریخ زبان شناسی به شیوه نوین و علمی و آشنا ساختن توده های مردم با تاریخ اسلام و عرب نقشی مهم داشته است. رمان های او، که با هدف تعلیم تاریخ نوشته شده، بسیار مورد استقبال فرار گرفته است. </a:t>
            </a:r>
            <a:endParaRPr lang="fa-IR">
              <a:cs typeface="B Nazanin" panose="00000400000000000000" pitchFamily="2" charset="-78"/>
            </a:endParaRPr>
          </a:p>
        </p:txBody>
      </p:sp>
      <p:sp>
        <p:nvSpPr>
          <p:cNvPr id="4" name="Flowchart: Alternate Process 3"/>
          <p:cNvSpPr/>
          <p:nvPr/>
        </p:nvSpPr>
        <p:spPr>
          <a:xfrm>
            <a:off x="838200" y="4557512"/>
            <a:ext cx="4503761" cy="107817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اواخر قرن نوزدهم و اوایل قرن بیستم</a:t>
            </a:r>
            <a:endParaRPr lang="fa-IR"/>
          </a:p>
        </p:txBody>
      </p:sp>
    </p:spTree>
    <p:extLst>
      <p:ext uri="{BB962C8B-B14F-4D97-AF65-F5344CB8AC3E}">
        <p14:creationId xmlns:p14="http://schemas.microsoft.com/office/powerpoint/2010/main" val="25820230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یکی از استادان به نام دکتر لویس، نظریه تکامل داروین را در کلاس درس مطرح کرد و </a:t>
            </a:r>
            <a:r>
              <a:rPr lang="fa-IR" smtClean="0">
                <a:cs typeface="B Nazanin" panose="00000400000000000000" pitchFamily="2" charset="-78"/>
              </a:rPr>
              <a:t>با </a:t>
            </a:r>
            <a:r>
              <a:rPr lang="fa-IR" smtClean="0">
                <a:cs typeface="B Nazanin" panose="00000400000000000000" pitchFamily="2" charset="-78"/>
              </a:rPr>
              <a:t>این که معترض باورهای دینی </a:t>
            </a:r>
            <a:r>
              <a:rPr lang="fa-IR" smtClean="0">
                <a:cs typeface="B Nazanin" panose="00000400000000000000" pitchFamily="2" charset="-78"/>
              </a:rPr>
              <a:t>نشد، </a:t>
            </a:r>
            <a:r>
              <a:rPr lang="fa-IR" smtClean="0">
                <a:cs typeface="B Nazanin" panose="00000400000000000000" pitchFamily="2" charset="-78"/>
              </a:rPr>
              <a:t>اما از آنجا که این نظریه در آن زمان تازگی داشت و بسیاری از گروه های مذهبی آن را مخالف شرع می دانستند، نسبت به این اقدام اعتراض کردند و خواستار استعفای او شدند، دانشجویان که بر کنار شدن استاد را  خلاف آزادی اندیشه می دانستند، نسبت به این امر دست به اعتراض زدند و در نتیجه، دانشجویان رشته پزشکی از دانشگاه انصراف دادند با وجود این جرجی زیدان ناامید نشد و در رشته دارویی امتحان داد و توانست در زبان لاتین و علوم طبیعی و گیاه شناسی و شیمی مدرک دانشگاهی دریافت کند (ادیب، 1998 میلادی، ص 76)</a:t>
            </a:r>
            <a:endParaRPr lang="fa-IR">
              <a:cs typeface="B Nazanin" panose="00000400000000000000" pitchFamily="2" charset="-78"/>
            </a:endParaRPr>
          </a:p>
        </p:txBody>
      </p:sp>
      <p:sp>
        <p:nvSpPr>
          <p:cNvPr id="4" name="Flowchart: Alternate Process 3"/>
          <p:cNvSpPr/>
          <p:nvPr/>
        </p:nvSpPr>
        <p:spPr>
          <a:xfrm>
            <a:off x="1378634" y="4867422"/>
            <a:ext cx="3277772" cy="87219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نظریه تکامل داروین</a:t>
            </a:r>
            <a:endParaRPr lang="fa-IR"/>
          </a:p>
        </p:txBody>
      </p:sp>
    </p:spTree>
    <p:extLst>
      <p:ext uri="{BB962C8B-B14F-4D97-AF65-F5344CB8AC3E}">
        <p14:creationId xmlns:p14="http://schemas.microsoft.com/office/powerpoint/2010/main" val="14812587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826412" y="1825625"/>
            <a:ext cx="7527388" cy="4351338"/>
          </a:xfrm>
        </p:spPr>
        <p:txBody>
          <a:bodyPr/>
          <a:lstStyle/>
          <a:p>
            <a:pPr algn="just"/>
            <a:r>
              <a:rPr lang="fa-IR" smtClean="0">
                <a:cs typeface="B Nazanin" panose="00000400000000000000" pitchFamily="2" charset="-78"/>
              </a:rPr>
              <a:t>زیدان پس از اخراج از دانشگاه آمریکایی بیروت برای تحصیل در دانشگاه القصر العینی در سال 1883 میلادی روانه مصر شد . البته وضعیت شهر در آن زمان به دلیل قیام احمد اعرابی تاسف بار بود (همان، 78) با این که جرجی زیدان برای ادامه تحصیل به </a:t>
            </a:r>
            <a:r>
              <a:rPr lang="fa-IR">
                <a:cs typeface="B Nazanin" panose="00000400000000000000" pitchFamily="2" charset="-78"/>
              </a:rPr>
              <a:t>مصر </a:t>
            </a:r>
            <a:r>
              <a:rPr lang="fa-IR" smtClean="0">
                <a:cs typeface="B Nazanin" panose="00000400000000000000" pitchFamily="2" charset="-78"/>
              </a:rPr>
              <a:t>رفته بود ولی به دلایلی، از جمله مشکلات مالی، از ادامه تحصیل منصرف شد و به دنبال </a:t>
            </a:r>
            <a:r>
              <a:rPr lang="fa-IR" smtClean="0">
                <a:cs typeface="B Nazanin" panose="00000400000000000000" pitchFamily="2" charset="-78"/>
              </a:rPr>
              <a:t>منبع </a:t>
            </a:r>
            <a:r>
              <a:rPr lang="fa-IR" smtClean="0">
                <a:cs typeface="B Nazanin" panose="00000400000000000000" pitchFamily="2" charset="-78"/>
              </a:rPr>
              <a:t>درآمد گشت و توانست در روزنامه الزمان که در ان هنگام تنها روزنامه مصر بود مشغول به کار شود.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988212" cy="2533650"/>
          </a:xfrm>
          <a:prstGeom prst="rect">
            <a:avLst/>
          </a:prstGeom>
        </p:spPr>
      </p:pic>
      <p:sp>
        <p:nvSpPr>
          <p:cNvPr id="5" name="TextBox 4"/>
          <p:cNvSpPr txBox="1"/>
          <p:nvPr/>
        </p:nvSpPr>
        <p:spPr>
          <a:xfrm>
            <a:off x="1350498" y="4667954"/>
            <a:ext cx="1659988"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احمد اعرابی</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41875898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سال 1884 میلادی همراه با نیروهای مصری به سودان عزیمت کرد و مدت ده ماه به عنوان مترجم در خدمت نیروهای مصری بود . سپس به مصر بازگشت و به خاطر حسن انجام وظیفه چند شان افتخار مصری و انگلیسی دریافت نمود(همان، 77)</a:t>
            </a:r>
            <a:endParaRPr lang="fa-IR">
              <a:cs typeface="B Nazanin" panose="00000400000000000000" pitchFamily="2" charset="-78"/>
            </a:endParaRPr>
          </a:p>
        </p:txBody>
      </p:sp>
      <p:sp>
        <p:nvSpPr>
          <p:cNvPr id="4" name="Flowchart: Process 3"/>
          <p:cNvSpPr/>
          <p:nvPr/>
        </p:nvSpPr>
        <p:spPr>
          <a:xfrm>
            <a:off x="838200" y="3657600"/>
            <a:ext cx="3545059" cy="1195754"/>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حسن انجام وظیفه</a:t>
            </a:r>
            <a:endParaRPr lang="fa-IR"/>
          </a:p>
        </p:txBody>
      </p:sp>
    </p:spTree>
    <p:extLst>
      <p:ext uri="{BB962C8B-B14F-4D97-AF65-F5344CB8AC3E}">
        <p14:creationId xmlns:p14="http://schemas.microsoft.com/office/powerpoint/2010/main" val="41997923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سال 1885 میلادی به بیروت بازگشت و به یادگیری زبان های عبری و سریانی پرداخت و حصال اندوخته خود را در کتابی با عنوان الالفاظ  العربیه و الفلسفه  اللغویه به رشته تحریر درآورد و با ارسال یک نسخه از این کتاب به مجمع علمی و شرق شناسی اروپا، بنیاد علوم شرقی در آسیا او را به عضویت پذیرفت (همان: 78)</a:t>
            </a:r>
            <a:endParaRPr lang="fa-IR">
              <a:cs typeface="B Nazanin" panose="00000400000000000000" pitchFamily="2" charset="-78"/>
            </a:endParaRPr>
          </a:p>
        </p:txBody>
      </p:sp>
      <p:sp>
        <p:nvSpPr>
          <p:cNvPr id="4" name="Flowchart: Alternate Process 3"/>
          <p:cNvSpPr/>
          <p:nvPr/>
        </p:nvSpPr>
        <p:spPr>
          <a:xfrm>
            <a:off x="838200" y="4001294"/>
            <a:ext cx="4192172" cy="1266093"/>
          </a:xfrm>
          <a:prstGeom prst="flowChartAlternateProcess">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مجمع علمی و شرق شناسی اروپا،</a:t>
            </a:r>
            <a:endParaRPr lang="fa-IR"/>
          </a:p>
        </p:txBody>
      </p:sp>
    </p:spTree>
    <p:extLst>
      <p:ext uri="{BB962C8B-B14F-4D97-AF65-F5344CB8AC3E}">
        <p14:creationId xmlns:p14="http://schemas.microsoft.com/office/powerpoint/2010/main" val="11776592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سال 1886 میلادی اداره مجله المقنطف را بر عهده گرفت و پس از حدود دو سال از انجا استعفا داد تا به تالیف بپردازد و در همان سال کتاب تاریخ مصر الحدیث را تالیف کرد. </a:t>
            </a:r>
          </a:p>
          <a:p>
            <a:pPr algn="just"/>
            <a:r>
              <a:rPr lang="fa-IR" smtClean="0">
                <a:cs typeface="B Nazanin" panose="00000400000000000000" pitchFamily="2" charset="-78"/>
              </a:rPr>
              <a:t>در اواخر همان سال مدرسه </a:t>
            </a:r>
            <a:r>
              <a:rPr lang="fa-IR" b="1" smtClean="0">
                <a:solidFill>
                  <a:srgbClr val="FF0000"/>
                </a:solidFill>
                <a:cs typeface="B Nazanin" panose="00000400000000000000" pitchFamily="2" charset="-78"/>
              </a:rPr>
              <a:t>العبیدیه الکبری </a:t>
            </a:r>
            <a:r>
              <a:rPr lang="fa-IR" smtClean="0">
                <a:cs typeface="B Nazanin" panose="00000400000000000000" pitchFamily="2" charset="-78"/>
              </a:rPr>
              <a:t>از او دعوت کرد که در ان مدرسه به تدریس زبان و ادبیات عرب بپردازد. او نیز پذیرفت و دو سال در </a:t>
            </a:r>
            <a:r>
              <a:rPr lang="fa-IR" smtClean="0">
                <a:cs typeface="B Nazanin" panose="00000400000000000000" pitchFamily="2" charset="-78"/>
              </a:rPr>
              <a:t>آنجا </a:t>
            </a:r>
            <a:r>
              <a:rPr lang="fa-IR" smtClean="0">
                <a:cs typeface="B Nazanin" panose="00000400000000000000" pitchFamily="2" charset="-78"/>
              </a:rPr>
              <a:t>تدریس کرد در جلال همین مدت بود که </a:t>
            </a:r>
            <a:r>
              <a:rPr lang="fa-IR" b="1" smtClean="0">
                <a:solidFill>
                  <a:srgbClr val="FF0000"/>
                </a:solidFill>
                <a:cs typeface="B Nazanin" panose="00000400000000000000" pitchFamily="2" charset="-78"/>
              </a:rPr>
              <a:t>نخستین رمان تاریخی خود </a:t>
            </a:r>
            <a:r>
              <a:rPr lang="fa-IR" smtClean="0">
                <a:cs typeface="B Nazanin" panose="00000400000000000000" pitchFamily="2" charset="-78"/>
              </a:rPr>
              <a:t>را با عنوان </a:t>
            </a:r>
            <a:r>
              <a:rPr lang="fa-IR" b="1" smtClean="0">
                <a:solidFill>
                  <a:srgbClr val="FF0000"/>
                </a:solidFill>
                <a:cs typeface="B Nazanin" panose="00000400000000000000" pitchFamily="2" charset="-78"/>
              </a:rPr>
              <a:t>المملوک الشارد </a:t>
            </a:r>
            <a:r>
              <a:rPr lang="fa-IR" smtClean="0">
                <a:cs typeface="B Nazanin" panose="00000400000000000000" pitchFamily="2" charset="-78"/>
              </a:rPr>
              <a:t>نوشت که چندین بار تجدید چاپ شد. </a:t>
            </a:r>
            <a:endParaRPr lang="fa-IR">
              <a:cs typeface="B Nazanin" panose="00000400000000000000" pitchFamily="2" charset="-78"/>
            </a:endParaRPr>
          </a:p>
        </p:txBody>
      </p:sp>
    </p:spTree>
    <p:extLst>
      <p:ext uri="{BB962C8B-B14F-4D97-AF65-F5344CB8AC3E}">
        <p14:creationId xmlns:p14="http://schemas.microsoft.com/office/powerpoint/2010/main" val="4176636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530990" y="1825625"/>
            <a:ext cx="7822809" cy="4351338"/>
          </a:xfrm>
        </p:spPr>
        <p:txBody>
          <a:bodyPr/>
          <a:lstStyle/>
          <a:p>
            <a:pPr algn="just"/>
            <a:r>
              <a:rPr lang="fa-IR" smtClean="0">
                <a:cs typeface="B Nazanin" panose="00000400000000000000" pitchFamily="2" charset="-78"/>
              </a:rPr>
              <a:t>زیدان در سال 1981 </a:t>
            </a:r>
            <a:r>
              <a:rPr lang="fa-IR" smtClean="0">
                <a:cs typeface="B Nazanin" panose="00000400000000000000" pitchFamily="2" charset="-78"/>
              </a:rPr>
              <a:t>میلادی </a:t>
            </a:r>
            <a:r>
              <a:rPr lang="fa-IR" smtClean="0">
                <a:cs typeface="B Nazanin" panose="00000400000000000000" pitchFamily="2" charset="-78"/>
              </a:rPr>
              <a:t>با مشاکت نجیب متری، موسس انتشارات دار المعارف، چاپخانه ای به نام التالیف تاسیس کرد. اما پس از یک سال شراکتشان به هم خورد و جرجی زیدان آن را مستقلا اداره کرد و نام آن را به «الهلال» تغییر داد. در عرض کمتر از پنج سال، مجله الهلال نه تنها در جهان عرب، بلکه در میان عرب زبانان تمام کشورهای عربی جای خودرا باز کردد و به منزله پلی میان جرجی زیدان و مخطبانش شد</a:t>
            </a:r>
            <a:r>
              <a:rPr lang="fa-IR" smtClean="0">
                <a:cs typeface="B Nazanin" panose="00000400000000000000" pitchFamily="2" charset="-78"/>
              </a:rPr>
              <a:t>. زیدان </a:t>
            </a:r>
            <a:r>
              <a:rPr lang="fa-IR" smtClean="0">
                <a:cs typeface="B Nazanin" panose="00000400000000000000" pitchFamily="2" charset="-78"/>
              </a:rPr>
              <a:t>بیشتر تالیفات و داستان هایش را پیش از آنکه به صورت کتاب های مستقلی دراورد، نخست در مجله و به صورت مسلسل به چاپ می رساند. مجله الهلال در زندگی علمی و فکری او و به شهرت رسیدنش نقشی بسزا داشت(عصام، 1988 میلادی، 142)</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52234"/>
            <a:ext cx="2692790" cy="2581275"/>
          </a:xfrm>
          <a:prstGeom prst="rect">
            <a:avLst/>
          </a:prstGeom>
        </p:spPr>
      </p:pic>
      <p:sp>
        <p:nvSpPr>
          <p:cNvPr id="5" name="TextBox 4"/>
          <p:cNvSpPr txBox="1"/>
          <p:nvPr/>
        </p:nvSpPr>
        <p:spPr>
          <a:xfrm>
            <a:off x="1294228" y="4795246"/>
            <a:ext cx="1533378"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نجیب متری</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13391381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تابستان 1912 برای دومین بار سفری به اروپا کرد و این بار به کشورهای مختلف، از جمله فرانسه و انگلستان و سوییس رفت. خاطرات او از این سفر در مجله الهلال طی چند فصل به چاپ رسید و چند سال پس از درگذشتش، در سال 1933 میلادی در قالب یک کتابی به نام </a:t>
            </a:r>
            <a:r>
              <a:rPr lang="fa-IR" b="1" smtClean="0">
                <a:solidFill>
                  <a:srgbClr val="FF0000"/>
                </a:solidFill>
                <a:cs typeface="B Nazanin" panose="00000400000000000000" pitchFamily="2" charset="-78"/>
              </a:rPr>
              <a:t>رحله جرجی زیدان الی اروپا </a:t>
            </a:r>
            <a:r>
              <a:rPr lang="fa-IR" smtClean="0">
                <a:cs typeface="B Nazanin" panose="00000400000000000000" pitchFamily="2" charset="-78"/>
              </a:rPr>
              <a:t>سنه 1912 منتشر شد (الدیب، 1998 میلادی،  78)</a:t>
            </a:r>
          </a:p>
          <a:p>
            <a:pPr algn="just"/>
            <a:r>
              <a:rPr lang="fa-IR">
                <a:cs typeface="B Nazanin" panose="00000400000000000000" pitchFamily="2" charset="-78"/>
              </a:rPr>
              <a:t>روز سه </a:t>
            </a:r>
            <a:r>
              <a:rPr lang="fa-IR" smtClean="0">
                <a:cs typeface="B Nazanin" panose="00000400000000000000" pitchFamily="2" charset="-78"/>
              </a:rPr>
              <a:t>شنبه </a:t>
            </a:r>
            <a:r>
              <a:rPr lang="fa-IR" smtClean="0">
                <a:cs typeface="B Nazanin" panose="00000400000000000000" pitchFamily="2" charset="-78"/>
              </a:rPr>
              <a:t>21ژوئیه سال 1914 میلادی، جرجی </a:t>
            </a:r>
            <a:r>
              <a:rPr lang="fa-IR" smtClean="0">
                <a:cs typeface="B Nazanin" panose="00000400000000000000" pitchFamily="2" charset="-78"/>
              </a:rPr>
              <a:t>زیدان </a:t>
            </a:r>
            <a:r>
              <a:rPr lang="fa-IR" smtClean="0">
                <a:cs typeface="B Nazanin" panose="00000400000000000000" pitchFamily="2" charset="-78"/>
              </a:rPr>
              <a:t>مثل هر روز به سر کار رفت و در حین کار، همانگونه که خود آرزو داشت درگذشت (همان، 79)</a:t>
            </a:r>
            <a:endParaRPr lang="fa-IR">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7658093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جرجی زیدان در طول عمر نسبتا کوتاه خود آثار و تالیفات متعددی پدید آورد که بیشتر درباره تاریخ و تمدن عربی و اسلامی است و از آن جمله است تاریخ آداب اللعه العربیه درچهارجلد </a:t>
            </a:r>
            <a:endParaRPr lang="fa-IR">
              <a:cs typeface="B Nazanin" panose="00000400000000000000" pitchFamily="2" charset="-78"/>
            </a:endParaRPr>
          </a:p>
        </p:txBody>
      </p:sp>
    </p:spTree>
    <p:extLst>
      <p:ext uri="{BB962C8B-B14F-4D97-AF65-F5344CB8AC3E}">
        <p14:creationId xmlns:p14="http://schemas.microsoft.com/office/powerpoint/2010/main" val="29777054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000">
                <a:solidFill>
                  <a:srgbClr val="FF0000"/>
                </a:solidFill>
                <a:cs typeface="B Nazanin" panose="00000400000000000000" pitchFamily="2" charset="-78"/>
              </a:rPr>
              <a:t>و اینک به اجمال بهنقد و بررسی کلی رمان های جرجی زیدان می پردازیم</a:t>
            </a:r>
            <a:r>
              <a:rPr lang="fa-IR" sz="4000">
                <a:solidFill>
                  <a:srgbClr val="FF0000"/>
                </a:solidFill>
                <a:cs typeface="B Nazanin" panose="00000400000000000000" pitchFamily="2" charset="-78"/>
              </a:rPr>
              <a:t>. </a:t>
            </a:r>
            <a:endParaRPr lang="fa-IR" sz="4000">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b="1" smtClean="0">
                <a:solidFill>
                  <a:srgbClr val="FF0000"/>
                </a:solidFill>
                <a:cs typeface="B Nazanin" panose="00000400000000000000" pitchFamily="2" charset="-78"/>
              </a:rPr>
              <a:t>خصوصیات </a:t>
            </a:r>
            <a:r>
              <a:rPr lang="fa-IR" b="1" smtClean="0">
                <a:solidFill>
                  <a:srgbClr val="FF0000"/>
                </a:solidFill>
                <a:cs typeface="B Nazanin" panose="00000400000000000000" pitchFamily="2" charset="-78"/>
              </a:rPr>
              <a:t>ظاهری: </a:t>
            </a:r>
            <a:r>
              <a:rPr lang="fa-IR" smtClean="0">
                <a:cs typeface="B Nazanin" panose="00000400000000000000" pitchFamily="2" charset="-78"/>
              </a:rPr>
              <a:t>معمولا نویسنده در آ؛از داستان هایش یک یا دوصفحه را تحت عنوان «فذلکه تاریخیه» به بیان مقدمه ای تاریخی درباره داستانی که قصد روایت آن را دارد، اختصاص می دهد و در خلال این مقدمه،  به اطلاعات تاریخی و جغرافیایی درباره آن دوران می پردازد. </a:t>
            </a:r>
            <a:endParaRPr lang="fa-IR">
              <a:cs typeface="B Nazanin" panose="00000400000000000000" pitchFamily="2" charset="-78"/>
            </a:endParaRPr>
          </a:p>
        </p:txBody>
      </p:sp>
    </p:spTree>
    <p:extLst>
      <p:ext uri="{BB962C8B-B14F-4D97-AF65-F5344CB8AC3E}">
        <p14:creationId xmlns:p14="http://schemas.microsoft.com/office/powerpoint/2010/main" val="2757798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solidFill>
                  <a:srgbClr val="FF0000"/>
                </a:solidFill>
                <a:cs typeface="B Nazanin" panose="00000400000000000000" pitchFamily="2" charset="-78"/>
              </a:rPr>
              <a:t>در آغاز هر داستان، طی چند جمله موضوع داستان  را برای خواننده معرفی می کند </a:t>
            </a:r>
            <a:r>
              <a:rPr lang="fa-IR">
                <a:cs typeface="B Nazanin" panose="00000400000000000000" pitchFamily="2" charset="-78"/>
              </a:rPr>
              <a:t>و به او اطلاع می دهد که می خواهد از چه موضوعاتی در این داستان سخن بگوید دیگر خصوصیت ظاهری داستان های زیدان این است که نویسنده در آغاز داستان هایش قهرمانان و شخصیت های اصلی داستان را برای خواننده مطرح می کند. همچنین در تمام رمان های مربوط به صدر اسلام، تا </a:t>
            </a:r>
            <a:r>
              <a:rPr lang="fa-IR" b="1">
                <a:solidFill>
                  <a:srgbClr val="FF0000"/>
                </a:solidFill>
                <a:cs typeface="B Nazanin" panose="00000400000000000000" pitchFamily="2" charset="-78"/>
              </a:rPr>
              <a:t>رمان شجره الدر </a:t>
            </a:r>
            <a:r>
              <a:rPr lang="fa-IR">
                <a:cs typeface="B Nazanin" panose="00000400000000000000" pitchFamily="2" charset="-78"/>
              </a:rPr>
              <a:t>منابع تاریخی را که استفاده کرده ذکر کرده است و این خود نشانه اهتمام مولف به تاریخ و وفاداری اش به حقایق تاریخی است تنها درباره داستان هایی که به دوران  معاصر و نزدیک به معاصر بودند، مولف منابع را ذکر نکرده است. </a:t>
            </a:r>
          </a:p>
          <a:p>
            <a:endParaRPr lang="fa-IR"/>
          </a:p>
        </p:txBody>
      </p:sp>
    </p:spTree>
    <p:extLst>
      <p:ext uri="{BB962C8B-B14F-4D97-AF65-F5344CB8AC3E}">
        <p14:creationId xmlns:p14="http://schemas.microsoft.com/office/powerpoint/2010/main" val="150572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واژه های کلیدی: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ادبیات داستانی، رمان تاریخی، جرجی زیدان</a:t>
            </a:r>
            <a:endParaRPr lang="fa-IR">
              <a:cs typeface="B Nazanin" panose="00000400000000000000" pitchFamily="2" charset="-78"/>
            </a:endParaRPr>
          </a:p>
        </p:txBody>
      </p:sp>
    </p:spTree>
    <p:extLst>
      <p:ext uri="{BB962C8B-B14F-4D97-AF65-F5344CB8AC3E}">
        <p14:creationId xmlns:p14="http://schemas.microsoft.com/office/powerpoint/2010/main" val="30700551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آنچه از این چهار ویژگی مذکور استنباط می شود این است که چنین تالیفاتی با چنین روش شروع داستان و این مقدمه چینی ها و ای معرفی ها، به قصد  ارتقای سطح دانش و آگاهی مردم است و روح تعلیم و گزارش به یاددادن در داستان ها به خوبی مشهود است. </a:t>
            </a:r>
            <a:endParaRPr lang="fa-IR">
              <a:cs typeface="B Nazanin" panose="00000400000000000000" pitchFamily="2" charset="-78"/>
            </a:endParaRPr>
          </a:p>
        </p:txBody>
      </p:sp>
    </p:spTree>
    <p:extLst>
      <p:ext uri="{BB962C8B-B14F-4D97-AF65-F5344CB8AC3E}">
        <p14:creationId xmlns:p14="http://schemas.microsoft.com/office/powerpoint/2010/main" val="42346745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موضوع و زمان:</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جرجی زیدان موضوعات داستان هایش را از دوره های آرام و بی دغدغه تاریخ عرب انتخاب نکرده بلکه سعی کرد؛ بلکه سعی کرده است به سراغ مقاطعی از تاریخ ورود که دو عنصر یا دو فرهنگ و یا دو نیرو و قدرت با هم در جنگ و ستیزند و البته رمان تاریخی نیز این گونه تعریف می شود. </a:t>
            </a:r>
            <a:endParaRPr lang="fa-IR">
              <a:cs typeface="B Nazanin" panose="00000400000000000000" pitchFamily="2" charset="-78"/>
            </a:endParaRPr>
          </a:p>
        </p:txBody>
      </p:sp>
    </p:spTree>
    <p:extLst>
      <p:ext uri="{BB962C8B-B14F-4D97-AF65-F5344CB8AC3E}">
        <p14:creationId xmlns:p14="http://schemas.microsoft.com/office/powerpoint/2010/main" val="22686836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طرح آثار:</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طرحی که جری زیادان برای داستان های خود انتخاب می کندف تقریبا یکسان است. دو جوان که هر دو پاک طینت و پاک نهادند به هم دل  می بازند؛ ولی موانع متعددی بر راهشان قرار می گیرد و گره داستان پدید می آید. حادث تاریخی، یک رقیب، مخالفت خانواده بود، باعث می شود که دو دلداده از هم جدا شوند  و ماجراهای متعددی را پشت سر بگذارد؛ ماجراهایی پر از دلهره و اضطراب و در بسیاری از موارد  همراه با توطئه.  شایان   ذکر است که گاهی این دو دلداده، هر  دو شخصیتی تخیلی و غیر واقعی هستند. </a:t>
            </a:r>
            <a:endParaRPr lang="fa-IR">
              <a:cs typeface="B Nazanin" panose="00000400000000000000" pitchFamily="2" charset="-78"/>
            </a:endParaRPr>
          </a:p>
        </p:txBody>
      </p:sp>
    </p:spTree>
    <p:extLst>
      <p:ext uri="{BB962C8B-B14F-4D97-AF65-F5344CB8AC3E}">
        <p14:creationId xmlns:p14="http://schemas.microsoft.com/office/powerpoint/2010/main" val="31801316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مثلا در </a:t>
            </a:r>
            <a:r>
              <a:rPr lang="fa-IR" b="1">
                <a:solidFill>
                  <a:srgbClr val="FF0000"/>
                </a:solidFill>
                <a:cs typeface="B Nazanin" panose="00000400000000000000" pitchFamily="2" charset="-78"/>
              </a:rPr>
              <a:t>رمان غاده کربلا</a:t>
            </a:r>
            <a:r>
              <a:rPr lang="fa-IR">
                <a:cs typeface="B Nazanin" panose="00000400000000000000" pitchFamily="2" charset="-78"/>
              </a:rPr>
              <a:t>، </a:t>
            </a:r>
            <a:r>
              <a:rPr lang="fa-IR" smtClean="0">
                <a:cs typeface="B Nazanin" panose="00000400000000000000" pitchFamily="2" charset="-78"/>
              </a:rPr>
              <a:t>سلمی، </a:t>
            </a:r>
            <a:r>
              <a:rPr lang="fa-IR">
                <a:cs typeface="B Nazanin" panose="00000400000000000000" pitchFamily="2" charset="-78"/>
              </a:rPr>
              <a:t>دختر حجر بن عدی، و عبدالرحمن، پسرعمویش، واقعیتی  تاریخی ندارند؛ و یا گاهی یک شخصیت خیالی و یک شخصیت واقعی است؛ مانند اسماء دختر مریم و محمد ابن ابی بکر، در رمان  عذراء قریش؛ و گاهی هر دو شخصیت واقعی هستند.</a:t>
            </a:r>
            <a:endParaRPr lang="fa-IR"/>
          </a:p>
        </p:txBody>
      </p:sp>
    </p:spTree>
    <p:extLst>
      <p:ext uri="{BB962C8B-B14F-4D97-AF65-F5344CB8AC3E}">
        <p14:creationId xmlns:p14="http://schemas.microsoft.com/office/powerpoint/2010/main" val="18880825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مثلا در رمان العباسه اخت الرشید، عباسه و جعفر برمکی. در بیشتر موارد داستان پایان خوشی دارد و دو دلداده، پس از پشت سر گذاشتن سختی ها و حوادث بسیار، به هم می رسند، مگر این که واقعیات تاریخی مانع از این امر شوند. </a:t>
            </a:r>
          </a:p>
          <a:p>
            <a:pPr algn="just"/>
            <a:r>
              <a:rPr lang="fa-IR" smtClean="0">
                <a:cs typeface="B Nazanin" panose="00000400000000000000" pitchFamily="2" charset="-78"/>
              </a:rPr>
              <a:t>زیدان در مواردی، برای تشویق خواننده، یک یا گاهی چند راز را در خلال داستان می گنجاند تا خواننده برای فهم حقیقت و کشف این راز، به ادامه مطالعه مشتاق شود. بهره گیری از عامل تصادف و اتفاق برای هم به پیوستن حوادث و وقایع نیز از جمله ابزارهایی است که نویسنده از انها بهره گرفته است. </a:t>
            </a:r>
            <a:endParaRPr lang="fa-IR">
              <a:cs typeface="B Nazanin" panose="00000400000000000000" pitchFamily="2" charset="-78"/>
            </a:endParaRPr>
          </a:p>
        </p:txBody>
      </p:sp>
    </p:spTree>
    <p:extLst>
      <p:ext uri="{BB962C8B-B14F-4D97-AF65-F5344CB8AC3E}">
        <p14:creationId xmlns:p14="http://schemas.microsoft.com/office/powerpoint/2010/main" val="3185293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عمده نقصی که در طرح داستان ها وجود دارد و تا حدی از ترکیب آن کاسته است و از طرفی </a:t>
            </a:r>
            <a:r>
              <a:rPr lang="fa-IR" smtClean="0">
                <a:cs typeface="B Nazanin" panose="00000400000000000000" pitchFamily="2" charset="-78"/>
              </a:rPr>
              <a:t>دیگر </a:t>
            </a:r>
            <a:r>
              <a:rPr lang="fa-IR" smtClean="0">
                <a:cs typeface="B Nazanin" panose="00000400000000000000" pitchFamily="2" charset="-78"/>
              </a:rPr>
              <a:t>باعث کندی روند داستان و ایجاد بی میلی به مطالعه در خواننده شده است. حضور و دخالت نویسنده در روایت آثار است که گاهی مطالبی را خارج از بافت داستان ارائه می دهد و ارزش آن را تا سطح نوشته ای گزارشی- آموزشی تنزل می دهد. </a:t>
            </a:r>
            <a:endParaRPr lang="fa-IR">
              <a:cs typeface="B Nazanin" panose="00000400000000000000" pitchFamily="2" charset="-78"/>
            </a:endParaRPr>
          </a:p>
        </p:txBody>
      </p:sp>
      <p:sp>
        <p:nvSpPr>
          <p:cNvPr id="4" name="Flowchart: Alternate Process 3"/>
          <p:cNvSpPr/>
          <p:nvPr/>
        </p:nvSpPr>
        <p:spPr>
          <a:xfrm>
            <a:off x="1322363" y="4290646"/>
            <a:ext cx="4065563" cy="1252025"/>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نوشته ای گزارشی- آموزشی</a:t>
            </a:r>
            <a:endParaRPr lang="fa-IR"/>
          </a:p>
        </p:txBody>
      </p:sp>
    </p:spTree>
    <p:extLst>
      <p:ext uri="{BB962C8B-B14F-4D97-AF65-F5344CB8AC3E}">
        <p14:creationId xmlns:p14="http://schemas.microsoft.com/office/powerpoint/2010/main" val="24464441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شخصیت و شخصیت پردازی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جرجی زیدان توجهی به شخصیت پردازی ندارد. او از تحلیل ذهنیات شخصیت ها عاجز است و تنها به وصف ویژگی های ظاهری و نقل اعمال و گفتارشان می پردازد. او شخصیت هایش را به صورت ناتمام و هنگام ظاهر شدنشان در داستان به خوانده معرفی می کند. شخصیت های اوایستا و بی تحولند. آنها نمونه های کلی خیر و شرند و در واقع نوعی «تیپ» هستند تا شخصیت با ویژگی های ثابت که خیلی زود خواننده انها را می شناسد. </a:t>
            </a:r>
            <a:endParaRPr lang="fa-IR">
              <a:cs typeface="B Nazanin" panose="00000400000000000000" pitchFamily="2" charset="-78"/>
            </a:endParaRPr>
          </a:p>
        </p:txBody>
      </p:sp>
    </p:spTree>
    <p:extLst>
      <p:ext uri="{BB962C8B-B14F-4D97-AF65-F5344CB8AC3E}">
        <p14:creationId xmlns:p14="http://schemas.microsoft.com/office/powerpoint/2010/main" val="3549939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خواننده وقتی با مطالعه یک داستان با این نوع تیپ </a:t>
            </a:r>
            <a:r>
              <a:rPr lang="fa-IR">
                <a:cs typeface="B Nazanin" panose="00000400000000000000" pitchFamily="2" charset="-78"/>
              </a:rPr>
              <a:t>ها </a:t>
            </a:r>
            <a:r>
              <a:rPr lang="fa-IR" smtClean="0">
                <a:cs typeface="B Nazanin" panose="00000400000000000000" pitchFamily="2" charset="-78"/>
              </a:rPr>
              <a:t>آشنا </a:t>
            </a:r>
            <a:r>
              <a:rPr lang="fa-IR">
                <a:cs typeface="B Nazanin" panose="00000400000000000000" pitchFamily="2" charset="-78"/>
              </a:rPr>
              <a:t>می شود. </a:t>
            </a:r>
            <a:r>
              <a:rPr lang="fa-IR">
                <a:cs typeface="B Nazanin" panose="00000400000000000000" pitchFamily="2" charset="-78"/>
              </a:rPr>
              <a:t>هنگام </a:t>
            </a:r>
            <a:r>
              <a:rPr lang="fa-IR" smtClean="0">
                <a:cs typeface="B Nazanin" panose="00000400000000000000" pitchFamily="2" charset="-78"/>
              </a:rPr>
              <a:t>مطالعه </a:t>
            </a:r>
            <a:r>
              <a:rPr lang="fa-IR">
                <a:cs typeface="B Nazanin" panose="00000400000000000000" pitchFamily="2" charset="-78"/>
              </a:rPr>
              <a:t>داستان های بعدی، به سرعت می تواند آن شخصیت های تیپیک را بازشناسد، نویسنده، شخصیت های تاریخی را کامل، دقیق </a:t>
            </a:r>
            <a:r>
              <a:rPr lang="fa-IR">
                <a:cs typeface="B Nazanin" panose="00000400000000000000" pitchFamily="2" charset="-78"/>
              </a:rPr>
              <a:t>و </a:t>
            </a:r>
            <a:r>
              <a:rPr lang="fa-IR" smtClean="0">
                <a:cs typeface="B Nazanin" panose="00000400000000000000" pitchFamily="2" charset="-78"/>
              </a:rPr>
              <a:t>عمیق </a:t>
            </a:r>
            <a:r>
              <a:rPr lang="fa-IR">
                <a:cs typeface="B Nazanin" panose="00000400000000000000" pitchFamily="2" charset="-78"/>
              </a:rPr>
              <a:t>معرفی نمی کند و خواننده نمی تواند علل و انگیزه اعمال و رفتار آن شخصیت ها را دقیقا بفهمد. او صرفا </a:t>
            </a:r>
            <a:r>
              <a:rPr lang="fa-IR">
                <a:cs typeface="B Nazanin" panose="00000400000000000000" pitchFamily="2" charset="-78"/>
              </a:rPr>
              <a:t>به </a:t>
            </a:r>
            <a:r>
              <a:rPr lang="fa-IR" smtClean="0">
                <a:cs typeface="B Nazanin" panose="00000400000000000000" pitchFamily="2" charset="-78"/>
              </a:rPr>
              <a:t>این </a:t>
            </a:r>
            <a:r>
              <a:rPr lang="fa-IR">
                <a:cs typeface="B Nazanin" panose="00000400000000000000" pitchFamily="2" charset="-78"/>
              </a:rPr>
              <a:t>حوادث تاریخی از طریق اعمال و رفتار شخصیت ها اکتفا می کند. اما ریشه ها و علل این وقایع را برای رفتار شخصیت ها اکتفا می کند. اما ریشه ها و علل این وقایع را برای خواننده روشن </a:t>
            </a:r>
            <a:r>
              <a:rPr lang="fa-IR">
                <a:cs typeface="B Nazanin" panose="00000400000000000000" pitchFamily="2" charset="-78"/>
              </a:rPr>
              <a:t>نمی </a:t>
            </a:r>
            <a:r>
              <a:rPr lang="fa-IR" smtClean="0">
                <a:cs typeface="B Nazanin" panose="00000400000000000000" pitchFamily="2" charset="-78"/>
              </a:rPr>
              <a:t>کند</a:t>
            </a:r>
            <a:endParaRPr lang="fa-IR"/>
          </a:p>
        </p:txBody>
      </p:sp>
    </p:spTree>
    <p:extLst>
      <p:ext uri="{BB962C8B-B14F-4D97-AF65-F5344CB8AC3E}">
        <p14:creationId xmlns:p14="http://schemas.microsoft.com/office/powerpoint/2010/main" val="29946638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و بدین ترتیب، خواننده علمی که مطالعات تاریخی ندارد، نمی تواند علت وقوع خیلی از وقایع و حوادث را درک کد. یکی دیگر از ویژگی های داستان های زیدان در این زمینه، حضور مثبت و موثر زاهدان و </a:t>
            </a:r>
            <a:r>
              <a:rPr lang="fa-IR">
                <a:cs typeface="B Nazanin" panose="00000400000000000000" pitchFamily="2" charset="-78"/>
              </a:rPr>
              <a:t>جایگاه </a:t>
            </a:r>
            <a:r>
              <a:rPr lang="fa-IR" smtClean="0">
                <a:cs typeface="B Nazanin" panose="00000400000000000000" pitchFamily="2" charset="-78"/>
              </a:rPr>
              <a:t>حساس «</a:t>
            </a:r>
            <a:r>
              <a:rPr lang="fa-IR" smtClean="0">
                <a:solidFill>
                  <a:srgbClr val="FF0000"/>
                </a:solidFill>
                <a:cs typeface="B Nazanin" panose="00000400000000000000" pitchFamily="2" charset="-78"/>
              </a:rPr>
              <a:t>دیر</a:t>
            </a:r>
            <a:r>
              <a:rPr lang="fa-IR">
                <a:cs typeface="B Nazanin" panose="00000400000000000000" pitchFamily="2" charset="-78"/>
              </a:rPr>
              <a:t>» در کمک و پناه دادن به شخصیت های مثبت داستان است و این مساله </a:t>
            </a:r>
            <a:r>
              <a:rPr lang="fa-IR">
                <a:cs typeface="B Nazanin" panose="00000400000000000000" pitchFamily="2" charset="-78"/>
              </a:rPr>
              <a:t>را </a:t>
            </a:r>
            <a:r>
              <a:rPr lang="fa-IR" smtClean="0">
                <a:cs typeface="B Nazanin" panose="00000400000000000000" pitchFamily="2" charset="-78"/>
              </a:rPr>
              <a:t>می </a:t>
            </a:r>
            <a:r>
              <a:rPr lang="fa-IR">
                <a:cs typeface="B Nazanin" panose="00000400000000000000" pitchFamily="2" charset="-78"/>
              </a:rPr>
              <a:t>شود این گونه توجیه کرد که ممکن است این راهبان مسیحی در داستان های او نمادی از خود نویسنده  و حضور او در یک کشور اسلامی، مانند مصر باشد که به نقش مثبت خود در کمک به فرهنگ و تمدن مصریان مسلمان تاکید می کند. </a:t>
            </a:r>
          </a:p>
          <a:p>
            <a:endParaRPr lang="fa-IR"/>
          </a:p>
        </p:txBody>
      </p:sp>
      <p:sp>
        <p:nvSpPr>
          <p:cNvPr id="4" name="Flowchart: Alternate Process 3"/>
          <p:cNvSpPr/>
          <p:nvPr/>
        </p:nvSpPr>
        <p:spPr>
          <a:xfrm>
            <a:off x="1252025" y="4642338"/>
            <a:ext cx="3305907" cy="94253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حضور مثبت و موثر زاهدان</a:t>
            </a:r>
            <a:endParaRPr lang="fa-IR"/>
          </a:p>
        </p:txBody>
      </p:sp>
    </p:spTree>
    <p:extLst>
      <p:ext uri="{BB962C8B-B14F-4D97-AF65-F5344CB8AC3E}">
        <p14:creationId xmlns:p14="http://schemas.microsoft.com/office/powerpoint/2010/main" val="17234601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زاویه دید و گفت و گو</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جرجی زیدان تمام داستان های خود را از زاویده دید سوم شخص روایت می کند. گاهی نیز شخصیت های داستان روایت آن را به عهده می گیرد. ولی در این صورت افکار و احساسات و دنیای انها برای خواننده معلوم نمی شود. اغلب تحلیل های سیاسی  و تاریخی و اجتماعی و ... زندان در لابه لای محاورات داستانی خود به بیان افکار و اندیشه هایش می پردازد. </a:t>
            </a:r>
            <a:endParaRPr lang="fa-IR">
              <a:cs typeface="B Nazanin" panose="00000400000000000000" pitchFamily="2" charset="-78"/>
            </a:endParaRPr>
          </a:p>
        </p:txBody>
      </p:sp>
      <p:sp>
        <p:nvSpPr>
          <p:cNvPr id="4" name="Flowchart: Alternate Process 3"/>
          <p:cNvSpPr/>
          <p:nvPr/>
        </p:nvSpPr>
        <p:spPr>
          <a:xfrm>
            <a:off x="1364566" y="4178105"/>
            <a:ext cx="3727939" cy="115355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زاویده دید سوم شخص</a:t>
            </a:r>
            <a:endParaRPr lang="fa-IR"/>
          </a:p>
        </p:txBody>
      </p:sp>
    </p:spTree>
    <p:extLst>
      <p:ext uri="{BB962C8B-B14F-4D97-AF65-F5344CB8AC3E}">
        <p14:creationId xmlns:p14="http://schemas.microsoft.com/office/powerpoint/2010/main" val="976268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ادبیات، ثبت میراث ملی برجای انده از عصرها و نسل ها است و متون شناختی و علمی نظم و نثر کهن و نو را که به گونه ای زیبا، درخشان و موثر بیان شده اند، شامل می شود (الخیاط، 1385، ش7) ادبیات در دگرگونی های سیاسی و اجتماعی و زندگی مردمان نقشی اثرگذار و آشکار دارند. در جهان، خیزش های بسیاری علیه ستم و زیاده خواهی با اثرپذیری از نوشته های بزرگ ادبی روی داده است و متون فراوانی مشعل مبارزه و خیزش در برابر بندگی و بردگی و استعمار را بر دوش گرفته و به چالش با زیاده خواهان و اشغال گران فرا خوانده اند. </a:t>
            </a:r>
            <a:endParaRPr lang="fa-IR">
              <a:cs typeface="B Nazanin" panose="00000400000000000000" pitchFamily="2" charset="-78"/>
            </a:endParaRPr>
          </a:p>
        </p:txBody>
      </p:sp>
    </p:spTree>
    <p:extLst>
      <p:ext uri="{BB962C8B-B14F-4D97-AF65-F5344CB8AC3E}">
        <p14:creationId xmlns:p14="http://schemas.microsoft.com/office/powerpoint/2010/main" val="31453067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داستان های زیدان عموما از جهت لحن، یکدست و به لحاظ مایه عاطفی، خشکند و نویسنده هیچ تلاشی برای ایجاد تناسب لحن گفت و گوها با میزان درک و فهم و طبقه اجتماعی اشخاص صورت نداده است. </a:t>
            </a:r>
          </a:p>
        </p:txBody>
      </p:sp>
    </p:spTree>
    <p:extLst>
      <p:ext uri="{BB962C8B-B14F-4D97-AF65-F5344CB8AC3E}">
        <p14:creationId xmlns:p14="http://schemas.microsoft.com/office/powerpoint/2010/main" val="41169277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توصیف: در رمان های جرجی زیدان شمار توصیفات مکان ها بسیار زیاد است. ویژگی عمده این توصیفات، این است که اغلب خارج از بافت داستانی اثر ارائه می شوند. یعنی نویسنده به هر بهانه ی ممکنف خواننده را به مکانی می کشاند </a:t>
            </a:r>
            <a:r>
              <a:rPr lang="fa-IR">
                <a:cs typeface="B Nazanin" panose="00000400000000000000" pitchFamily="2" charset="-78"/>
              </a:rPr>
              <a:t>و </a:t>
            </a:r>
            <a:r>
              <a:rPr lang="fa-IR" smtClean="0">
                <a:cs typeface="B Nazanin" panose="00000400000000000000" pitchFamily="2" charset="-78"/>
              </a:rPr>
              <a:t>آنگاه </a:t>
            </a:r>
            <a:r>
              <a:rPr lang="fa-IR">
                <a:cs typeface="B Nazanin" panose="00000400000000000000" pitchFamily="2" charset="-78"/>
              </a:rPr>
              <a:t>اطلاعات  خود درباره آن مکان را به او عرضه یم کند. از این رو حذف این </a:t>
            </a:r>
            <a:r>
              <a:rPr lang="fa-IR">
                <a:cs typeface="B Nazanin" panose="00000400000000000000" pitchFamily="2" charset="-78"/>
              </a:rPr>
              <a:t>توصیفات </a:t>
            </a:r>
            <a:r>
              <a:rPr lang="fa-IR" smtClean="0">
                <a:cs typeface="B Nazanin" panose="00000400000000000000" pitchFamily="2" charset="-78"/>
              </a:rPr>
              <a:t>لطمه </a:t>
            </a:r>
            <a:r>
              <a:rPr lang="fa-IR">
                <a:cs typeface="B Nazanin" panose="00000400000000000000" pitchFamily="2" charset="-78"/>
              </a:rPr>
              <a:t>ای به بافت داستان ها وارد نمی آورد. به علاوه جرجی زیدان از این توصیفات برای تقویت ابعاد آموزشی خود بهره می گیرد. </a:t>
            </a:r>
            <a:r>
              <a:rPr lang="fa-IR" b="1">
                <a:solidFill>
                  <a:srgbClr val="FF0000"/>
                </a:solidFill>
                <a:cs typeface="B Nazanin" panose="00000400000000000000" pitchFamily="2" charset="-78"/>
              </a:rPr>
              <a:t>او هیچ اهمیتی به توصیف زمان و صحنه و مناظر طبیعت نداده و این یک عیب فنی بزرگ است</a:t>
            </a:r>
            <a:r>
              <a:rPr lang="fa-IR">
                <a:cs typeface="B Nazanin" panose="00000400000000000000" pitchFamily="2" charset="-78"/>
              </a:rPr>
              <a:t>؛ چرا که توصیف محیط خارجی و مناظر طبیعت، حوادث و شخصیت ها را زنده تر جلوه می دهد. </a:t>
            </a:r>
          </a:p>
          <a:p>
            <a:endParaRPr lang="fa-IR"/>
          </a:p>
        </p:txBody>
      </p:sp>
      <p:sp>
        <p:nvSpPr>
          <p:cNvPr id="4" name="Flowchart: Alternate Process 3"/>
          <p:cNvSpPr/>
          <p:nvPr/>
        </p:nvSpPr>
        <p:spPr>
          <a:xfrm>
            <a:off x="1350498" y="4937760"/>
            <a:ext cx="3657600" cy="886265"/>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بافت داستان ها</a:t>
            </a:r>
            <a:endParaRPr lang="fa-IR"/>
          </a:p>
        </p:txBody>
      </p:sp>
    </p:spTree>
    <p:extLst>
      <p:ext uri="{BB962C8B-B14F-4D97-AF65-F5344CB8AC3E}">
        <p14:creationId xmlns:p14="http://schemas.microsoft.com/office/powerpoint/2010/main" val="31703868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سبک نگارشی آثار: </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زبان </a:t>
            </a:r>
            <a:r>
              <a:rPr lang="fa-IR" smtClean="0">
                <a:cs typeface="B Nazanin" panose="00000400000000000000" pitchFamily="2" charset="-78"/>
              </a:rPr>
              <a:t>و شبکه نگارش جرجی زیدان، خالی از هر نوع صنایع ادبی و لفظی است، از آنجا که هدف او این بود که مطلب و معلومات مورد نظر خود را به خواننده منتقل کندف از زبانی ساده و بی آلایش، که برای همه قال فهم باشد، استفاده کرده است، با توجه به طرز فکر و هدف او، بهره گیری از این نوع سبک نگارش طبیعی است. زیرا به عقیده او، نثر ابزار عقل است و قلم در این میان وظیفه انتقال اندیشه به مخاطب را دارد و این انتقال باید واقعی و دور از تزیینات لفظی و آرایه های ادبی باشد (نجم، 1914؛ 188)</a:t>
            </a:r>
            <a:endParaRPr lang="fa-IR">
              <a:cs typeface="B Nazanin" panose="00000400000000000000" pitchFamily="2" charset="-78"/>
            </a:endParaRPr>
          </a:p>
        </p:txBody>
      </p:sp>
      <p:sp>
        <p:nvSpPr>
          <p:cNvPr id="4" name="Flowchart: Alternate Process 3"/>
          <p:cNvSpPr/>
          <p:nvPr/>
        </p:nvSpPr>
        <p:spPr>
          <a:xfrm>
            <a:off x="731520" y="4262511"/>
            <a:ext cx="2686929" cy="1252024"/>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نثر ابزار عقل است</a:t>
            </a:r>
            <a:endParaRPr lang="fa-IR"/>
          </a:p>
        </p:txBody>
      </p:sp>
    </p:spTree>
    <p:extLst>
      <p:ext uri="{BB962C8B-B14F-4D97-AF65-F5344CB8AC3E}">
        <p14:creationId xmlns:p14="http://schemas.microsoft.com/office/powerpoint/2010/main" val="39739271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سوی </a:t>
            </a:r>
            <a:r>
              <a:rPr lang="fa-IR" smtClean="0">
                <a:cs typeface="B Nazanin" panose="00000400000000000000" pitchFamily="2" charset="-78"/>
              </a:rPr>
              <a:t>ریشه </a:t>
            </a:r>
            <a:r>
              <a:rPr lang="fa-IR" smtClean="0">
                <a:cs typeface="B Nazanin" panose="00000400000000000000" pitchFamily="2" charset="-78"/>
              </a:rPr>
              <a:t>این نوع سبک را </a:t>
            </a:r>
            <a:r>
              <a:rPr lang="fa-IR">
                <a:cs typeface="B Nazanin" panose="00000400000000000000" pitchFamily="2" charset="-78"/>
              </a:rPr>
              <a:t>می </a:t>
            </a:r>
            <a:r>
              <a:rPr lang="fa-IR" smtClean="0">
                <a:cs typeface="B Nazanin" panose="00000400000000000000" pitchFamily="2" charset="-78"/>
              </a:rPr>
              <a:t>توان </a:t>
            </a:r>
            <a:r>
              <a:rPr lang="fa-IR" smtClean="0">
                <a:cs typeface="B Nazanin" panose="00000400000000000000" pitchFamily="2" charset="-78"/>
              </a:rPr>
              <a:t>در دو عامل جست و جو کرد: یکی اینکه او با </a:t>
            </a:r>
            <a:r>
              <a:rPr lang="fa-IR" b="1" smtClean="0">
                <a:solidFill>
                  <a:srgbClr val="FF0000"/>
                </a:solidFill>
                <a:cs typeface="B Nazanin" panose="00000400000000000000" pitchFamily="2" charset="-78"/>
              </a:rPr>
              <a:t>هدف تعلیم و نه لفاظی</a:t>
            </a:r>
            <a:r>
              <a:rPr lang="fa-IR" smtClean="0">
                <a:cs typeface="B Nazanin" panose="00000400000000000000" pitchFamily="2" charset="-78"/>
              </a:rPr>
              <a:t> داستان </a:t>
            </a:r>
            <a:r>
              <a:rPr lang="fa-IR">
                <a:cs typeface="B Nazanin" panose="00000400000000000000" pitchFamily="2" charset="-78"/>
              </a:rPr>
              <a:t>می </a:t>
            </a:r>
            <a:r>
              <a:rPr lang="fa-IR" smtClean="0">
                <a:cs typeface="B Nazanin" panose="00000400000000000000" pitchFamily="2" charset="-78"/>
              </a:rPr>
              <a:t>نوشت و در این حالت، آنچه برای نویسنده در درجه اول اهمیت قرار دارد، سهولت و سادگی دریافت مطالب توسط خواننده است و این امر بستگی به سادگی و روانی کلام نویسنده دارد. از طرف دیگر، زیدان یک ادیب به معنای واعی نبود؛ او بیشتر روزنامه نگار و مورخ بود تا ادیب؛ به همین دلیل سبک نویسندگی او مانند یک مورخ و روزنامه نگار، کاملا ساده  و بی آلایش است. </a:t>
            </a:r>
            <a:endParaRPr lang="fa-IR">
              <a:cs typeface="B Nazanin" panose="00000400000000000000" pitchFamily="2" charset="-78"/>
            </a:endParaRPr>
          </a:p>
        </p:txBody>
      </p:sp>
    </p:spTree>
    <p:extLst>
      <p:ext uri="{BB962C8B-B14F-4D97-AF65-F5344CB8AC3E}">
        <p14:creationId xmlns:p14="http://schemas.microsoft.com/office/powerpoint/2010/main" val="38213157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درون مایه آثار: </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منتقدان </a:t>
            </a:r>
            <a:r>
              <a:rPr lang="fa-IR" smtClean="0">
                <a:cs typeface="B Nazanin" panose="00000400000000000000" pitchFamily="2" charset="-78"/>
              </a:rPr>
              <a:t>زیادی به نقد ساختار رمان های جرجی زیدان پرداخته اند. ولی کمتر کسی پیدا </a:t>
            </a:r>
            <a:r>
              <a:rPr lang="fa-IR">
                <a:cs typeface="B Nazanin" panose="00000400000000000000" pitchFamily="2" charset="-78"/>
              </a:rPr>
              <a:t>م</a:t>
            </a:r>
            <a:r>
              <a:rPr lang="fa-IR" smtClean="0">
                <a:cs typeface="B Nazanin" panose="00000400000000000000" pitchFamily="2" charset="-78"/>
              </a:rPr>
              <a:t>ی شود که به مضامین آنها توجه کرده باشد. علت این امر را شاید بتوان در طرز نگرش نویسنده به تاریخ اسلام و عرب جست و جو کرد. زیدان با وجود اینکه اسم سلسله رمان هایش را رمان های تاریخ اسلام گذاشته، ولی دید او نسبت به عناصر عربی و اسلامی، حاکی از غرض ورزی است. او در موارد زیادی به طرفداری و تمید عناصر مسیحی پرداخته است. اختصاص فضا برای توصیف شعائر دین مسیحیت، ارائه تصویری درخشان از راهبان، کلیساها، دیرها و استفاده از واژگانی چون موبد و انجیل و ... خود دلایلی بر اثبات این ادعا است. </a:t>
            </a:r>
          </a:p>
        </p:txBody>
      </p:sp>
    </p:spTree>
    <p:extLst>
      <p:ext uri="{BB962C8B-B14F-4D97-AF65-F5344CB8AC3E}">
        <p14:creationId xmlns:p14="http://schemas.microsoft.com/office/powerpoint/2010/main" val="8274340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روی هم رفته می توان گفت که از آنجایی که جرجی زیدان بیش از انکه ادیب و داستان نویس باشد، مورخ و روزنامه نگار بود و هدفش از داستان </a:t>
            </a:r>
            <a:r>
              <a:rPr lang="fa-IR" smtClean="0">
                <a:cs typeface="B Nazanin" panose="00000400000000000000" pitchFamily="2" charset="-78"/>
              </a:rPr>
              <a:t>نویسی، </a:t>
            </a:r>
            <a:r>
              <a:rPr lang="fa-IR">
                <a:cs typeface="B Nazanin" panose="00000400000000000000" pitchFamily="2" charset="-78"/>
              </a:rPr>
              <a:t>تعلیم تاریخ، همین امر جنبه هنری و فنی داستان های او را تحت تاثیر قرار داد و سبب شد که عناصر فنی داستان در آثار او ضعیف گردد. </a:t>
            </a:r>
          </a:p>
          <a:p>
            <a:endParaRPr lang="fa-IR"/>
          </a:p>
        </p:txBody>
      </p:sp>
      <p:sp>
        <p:nvSpPr>
          <p:cNvPr id="4" name="Flowchart: Alternate Process 3"/>
          <p:cNvSpPr/>
          <p:nvPr/>
        </p:nvSpPr>
        <p:spPr>
          <a:xfrm>
            <a:off x="838200" y="3854548"/>
            <a:ext cx="2926080" cy="122389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عناصر فنی داستان</a:t>
            </a:r>
            <a:endParaRPr lang="fa-IR"/>
          </a:p>
        </p:txBody>
      </p:sp>
    </p:spTree>
    <p:extLst>
      <p:ext uri="{BB962C8B-B14F-4D97-AF65-F5344CB8AC3E}">
        <p14:creationId xmlns:p14="http://schemas.microsoft.com/office/powerpoint/2010/main" val="7127881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709411" y="1877141"/>
            <a:ext cx="10515600" cy="4351338"/>
          </a:xfrm>
        </p:spPr>
        <p:txBody>
          <a:bodyPr>
            <a:normAutofit/>
          </a:bodyPr>
          <a:lstStyle/>
          <a:p>
            <a:pPr algn="just"/>
            <a:r>
              <a:rPr lang="fa-IR" smtClean="0">
                <a:cs typeface="B Nazanin" panose="00000400000000000000" pitchFamily="2" charset="-78"/>
              </a:rPr>
              <a:t>از طرف دیگر، او می خواست تاریخ را به گونه ای عرضه کند که مخاطبان عادی و عامی به مطالعه آن مشتاق شوند و با کنجکاوی آن را دنبال کنند. </a:t>
            </a:r>
          </a:p>
          <a:p>
            <a:pPr algn="just"/>
            <a:r>
              <a:rPr lang="fa-IR" smtClean="0">
                <a:cs typeface="B Nazanin" panose="00000400000000000000" pitchFamily="2" charset="-78"/>
              </a:rPr>
              <a:t>اکنون این سوال مطرح می شود که </a:t>
            </a:r>
            <a:r>
              <a:rPr lang="fa-IR" b="1" smtClean="0">
                <a:solidFill>
                  <a:srgbClr val="FF0000"/>
                </a:solidFill>
                <a:cs typeface="B Nazanin" panose="00000400000000000000" pitchFamily="2" charset="-78"/>
              </a:rPr>
              <a:t>آیا داستان های زیدان توانست تاثیری در داستان نویسی واقع گرایانه ادبیات عرب بگذارد و این تاثیر از چه جنبه ای است؟ </a:t>
            </a:r>
            <a:r>
              <a:rPr lang="fa-IR" smtClean="0">
                <a:cs typeface="B Nazanin" panose="00000400000000000000" pitchFamily="2" charset="-78"/>
              </a:rPr>
              <a:t>برای جواب دادن به این سوال، باید ابتدا علت توجه جرجی زیدان علاقه ای خاص به تاریخ داشت، اگر به عناوین کتاب های او توجه کنیم، می بنیم که اغلب ان ها به تاریخ مربوطند. از طرف دیگر، شرایط فکری و فرهنگی روزگار او را باید در تشدید این گرایش و علاقه او موثر دانست. </a:t>
            </a:r>
            <a:endParaRPr lang="fa-IR">
              <a:cs typeface="B Nazanin" panose="00000400000000000000" pitchFamily="2" charset="-78"/>
            </a:endParaRPr>
          </a:p>
        </p:txBody>
      </p:sp>
    </p:spTree>
    <p:extLst>
      <p:ext uri="{BB962C8B-B14F-4D97-AF65-F5344CB8AC3E}">
        <p14:creationId xmlns:p14="http://schemas.microsoft.com/office/powerpoint/2010/main" val="21141180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840480" y="1825625"/>
            <a:ext cx="7513320" cy="4351338"/>
          </a:xfrm>
        </p:spPr>
        <p:txBody>
          <a:bodyPr/>
          <a:lstStyle/>
          <a:p>
            <a:pPr algn="just"/>
            <a:r>
              <a:rPr lang="fa-IR">
                <a:cs typeface="B Nazanin" panose="00000400000000000000" pitchFamily="2" charset="-78"/>
              </a:rPr>
              <a:t>از دوران حکومت خدیو اسماعیل، حاکم مصر، از سال 1863-1882 ، روشنفکران و فرهیختگان مصری توجهی خاص به تاریخ و گذشته ملل عرب و تاریخ غرب نشان دادند. آنها از یک سو کوشیدند تاریخ ملل عرب را بشناسند و آن را در قالب آثار متعددی به جامعه معرفی کنند و از سوی دیگر، به مطالعه سرگذشت مللل پیشرفته اروپا و شناخت رمز موفقیت و ترقی آنها پرداختند(طه بدر، 1963، 92-91)</a:t>
            </a:r>
          </a:p>
          <a:p>
            <a:endParaRPr lang="fa-IR"/>
          </a:p>
        </p:txBody>
      </p:sp>
      <p:pic>
        <p:nvPicPr>
          <p:cNvPr id="4" name="Picture 3"/>
          <p:cNvPicPr>
            <a:picLocks noChangeAspect="1"/>
          </p:cNvPicPr>
          <p:nvPr/>
        </p:nvPicPr>
        <p:blipFill>
          <a:blip r:embed="rId2"/>
          <a:stretch>
            <a:fillRect/>
          </a:stretch>
        </p:blipFill>
        <p:spPr>
          <a:xfrm>
            <a:off x="838200" y="1825625"/>
            <a:ext cx="2875671" cy="3623345"/>
          </a:xfrm>
          <a:prstGeom prst="rect">
            <a:avLst/>
          </a:prstGeom>
        </p:spPr>
      </p:pic>
      <p:sp>
        <p:nvSpPr>
          <p:cNvPr id="5" name="TextBox 4"/>
          <p:cNvSpPr txBox="1"/>
          <p:nvPr/>
        </p:nvSpPr>
        <p:spPr>
          <a:xfrm>
            <a:off x="1431973" y="5583907"/>
            <a:ext cx="1688123"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خدیو اسماعیل</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22852922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شرایط فکری و فرهنگی، که توجه به تاریخ از مشخصه های قابل توجه آن به شمار می رفت، زیدان را بر </a:t>
            </a:r>
            <a:r>
              <a:rPr lang="fa-IR" smtClean="0">
                <a:cs typeface="B Nazanin" panose="00000400000000000000" pitchFamily="2" charset="-78"/>
              </a:rPr>
              <a:t>آن </a:t>
            </a:r>
            <a:r>
              <a:rPr lang="fa-IR">
                <a:cs typeface="B Nazanin" panose="00000400000000000000" pitchFamily="2" charset="-78"/>
              </a:rPr>
              <a:t>داشت تا به تالیف آثار متعددی در زمینه تاریخ بپردازد. </a:t>
            </a:r>
          </a:p>
          <a:p>
            <a:endParaRPr lang="fa-IR"/>
          </a:p>
        </p:txBody>
      </p:sp>
      <p:sp>
        <p:nvSpPr>
          <p:cNvPr id="4" name="Flowchart: Alternate Process 3"/>
          <p:cNvSpPr/>
          <p:nvPr/>
        </p:nvSpPr>
        <p:spPr>
          <a:xfrm>
            <a:off x="1406769" y="3910818"/>
            <a:ext cx="3573194" cy="1322364"/>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آثار متعددی در زمینه تاریخ</a:t>
            </a:r>
            <a:endParaRPr lang="fa-IR"/>
          </a:p>
        </p:txBody>
      </p:sp>
    </p:spTree>
    <p:extLst>
      <p:ext uri="{BB962C8B-B14F-4D97-AF65-F5344CB8AC3E}">
        <p14:creationId xmlns:p14="http://schemas.microsoft.com/office/powerpoint/2010/main" val="153679818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573194" y="1825625"/>
            <a:ext cx="7780606" cy="4351338"/>
          </a:xfrm>
        </p:spPr>
        <p:txBody>
          <a:bodyPr>
            <a:normAutofit/>
          </a:bodyPr>
          <a:lstStyle/>
          <a:p>
            <a:pPr algn="just"/>
            <a:r>
              <a:rPr lang="fa-IR" smtClean="0">
                <a:cs typeface="B Nazanin" panose="00000400000000000000" pitchFamily="2" charset="-78"/>
              </a:rPr>
              <a:t>عامل دیگری که در گرایش جرجی زیدان به داستان نویسی تاریخ موثر بود، آشنایی او با ادبیات غرب است (غلام، 1381، 81) او در نوشتن تاریخ در قالب داستان برای مخاطبان عادی و عامی، آن هم به صورت یک مجموعه، تحت تاثیر الکساندر دوما قرار گرفته است و بدین ترتیب آشنایی او با ادبیات عرب، او را به این فکر انداخت تا تاریخ عرب و اسلام را در قالب داستان برای توده های مردم بازگو کند و انها را به مطالعه تاریخ تشویق کند(الدیب، 1998میلادی، 82)</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734994" cy="2533650"/>
          </a:xfrm>
          <a:prstGeom prst="rect">
            <a:avLst/>
          </a:prstGeom>
        </p:spPr>
      </p:pic>
      <p:sp>
        <p:nvSpPr>
          <p:cNvPr id="5" name="TextBox 4"/>
          <p:cNvSpPr txBox="1"/>
          <p:nvPr/>
        </p:nvSpPr>
        <p:spPr>
          <a:xfrm>
            <a:off x="1153551" y="4740812"/>
            <a:ext cx="1758461" cy="369332"/>
          </a:xfrm>
          <a:prstGeom prst="rect">
            <a:avLst/>
          </a:prstGeom>
          <a:noFill/>
        </p:spPr>
        <p:txBody>
          <a:bodyPr wrap="square" rtlCol="1">
            <a:spAutoFit/>
          </a:bodyPr>
          <a:lstStyle/>
          <a:p>
            <a:r>
              <a:rPr lang="fa-IR" smtClean="0"/>
              <a:t>الکساندر دوما</a:t>
            </a:r>
            <a:endParaRPr lang="fa-IR"/>
          </a:p>
        </p:txBody>
      </p:sp>
    </p:spTree>
    <p:extLst>
      <p:ext uri="{BB962C8B-B14F-4D97-AF65-F5344CB8AC3E}">
        <p14:creationId xmlns:p14="http://schemas.microsoft.com/office/powerpoint/2010/main" val="121429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واژه ادب به سان مجموعه ای است که در آن، انواع و اشکال گوناگون بافت می شود. این شکل ها و قالب ها در دو بخش عمده- شعرو نثر- جای می گیرند. نثر خود اقسام مختلفی دارد که در میان آنها «</a:t>
            </a:r>
            <a:r>
              <a:rPr lang="fa-IR" b="1" smtClean="0">
                <a:solidFill>
                  <a:srgbClr val="FF0000"/>
                </a:solidFill>
                <a:cs typeface="B Nazanin" panose="00000400000000000000" pitchFamily="2" charset="-78"/>
              </a:rPr>
              <a:t>داستان</a:t>
            </a:r>
            <a:r>
              <a:rPr lang="fa-IR" smtClean="0">
                <a:cs typeface="B Nazanin" panose="00000400000000000000" pitchFamily="2" charset="-78"/>
              </a:rPr>
              <a:t>» از اهمیتی </a:t>
            </a:r>
            <a:r>
              <a:rPr lang="fa-IR" smtClean="0">
                <a:cs typeface="B Nazanin" panose="00000400000000000000" pitchFamily="2" charset="-78"/>
              </a:rPr>
              <a:t>ویژه </a:t>
            </a:r>
            <a:r>
              <a:rPr lang="fa-IR" smtClean="0">
                <a:cs typeface="B Nazanin" panose="00000400000000000000" pitchFamily="2" charset="-78"/>
              </a:rPr>
              <a:t>برخوردار است و توانسته است به جایگاهی مهم دست یابد و از صورت نفس و سرگرمی به شکل یک رشته هنری جدی و فنی تبدیل شود و آثار ماندگاری به جهان ادبیات تقدیم کند. داستان در ادبیات عرب مانند بسیاری از کشورها با اساطیر و خرافات شروع شد، آنگاه به واقعیت ها پرداخت و امروز از مرز واقعیت فراتر رفته و جنبه رمزی و نمادین به خود گرفته است. </a:t>
            </a:r>
            <a:endParaRPr lang="fa-IR">
              <a:cs typeface="B Nazanin" panose="00000400000000000000" pitchFamily="2" charset="-78"/>
            </a:endParaRPr>
          </a:p>
        </p:txBody>
      </p:sp>
      <p:sp>
        <p:nvSpPr>
          <p:cNvPr id="4" name="Flowchart: Alternate Process 3"/>
          <p:cNvSpPr/>
          <p:nvPr/>
        </p:nvSpPr>
        <p:spPr>
          <a:xfrm>
            <a:off x="1228300" y="4640239"/>
            <a:ext cx="3425587" cy="94169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جنبه رمزی و نمادین</a:t>
            </a:r>
            <a:endParaRPr lang="fa-IR"/>
          </a:p>
        </p:txBody>
      </p:sp>
    </p:spTree>
    <p:extLst>
      <p:ext uri="{BB962C8B-B14F-4D97-AF65-F5344CB8AC3E}">
        <p14:creationId xmlns:p14="http://schemas.microsoft.com/office/powerpoint/2010/main" val="359647257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375052" y="1825625"/>
            <a:ext cx="6978748" cy="4351338"/>
          </a:xfrm>
        </p:spPr>
        <p:txBody>
          <a:bodyPr/>
          <a:lstStyle/>
          <a:p>
            <a:pPr algn="just"/>
            <a:r>
              <a:rPr lang="fa-IR" smtClean="0">
                <a:cs typeface="B Nazanin" panose="00000400000000000000" pitchFamily="2" charset="-78"/>
              </a:rPr>
              <a:t>شایان ذکر </a:t>
            </a:r>
            <a:r>
              <a:rPr lang="fa-IR">
                <a:cs typeface="B Nazanin" panose="00000400000000000000" pitchFamily="2" charset="-78"/>
              </a:rPr>
              <a:t>است که رویکرد جرجی زیدان به تاریخ ب</a:t>
            </a:r>
            <a:r>
              <a:rPr lang="fa-IR" smtClean="0">
                <a:cs typeface="B Nazanin" panose="00000400000000000000" pitchFamily="2" charset="-78"/>
              </a:rPr>
              <a:t>ر </a:t>
            </a:r>
            <a:r>
              <a:rPr lang="fa-IR">
                <a:cs typeface="B Nazanin" panose="00000400000000000000" pitchFamily="2" charset="-78"/>
              </a:rPr>
              <a:t>خلاف ادبای غربی مانند والتر اسکات، ریشه ملل گرایانه نداشت. زیرا در آن دوران هنوز اندیشه های ملی گرایانه و قوم گرایی در یمان </a:t>
            </a:r>
            <a:r>
              <a:rPr lang="fa-IR" smtClean="0">
                <a:cs typeface="B Nazanin" panose="00000400000000000000" pitchFamily="2" charset="-78"/>
              </a:rPr>
              <a:t>مردم عرب </a:t>
            </a:r>
            <a:r>
              <a:rPr lang="fa-IR">
                <a:cs typeface="B Nazanin" panose="00000400000000000000" pitchFamily="2" charset="-78"/>
              </a:rPr>
              <a:t>زبان به وجود نیامده بود. به همین دلیل، زیدان در صدد احیای گذشته و ستایش آن نبود.  </a:t>
            </a:r>
          </a:p>
          <a:p>
            <a:endParaRPr lang="fa-IR"/>
          </a:p>
        </p:txBody>
      </p:sp>
      <p:pic>
        <p:nvPicPr>
          <p:cNvPr id="4" name="Picture 3"/>
          <p:cNvPicPr>
            <a:picLocks noChangeAspect="1"/>
          </p:cNvPicPr>
          <p:nvPr/>
        </p:nvPicPr>
        <p:blipFill>
          <a:blip r:embed="rId2"/>
          <a:stretch>
            <a:fillRect/>
          </a:stretch>
        </p:blipFill>
        <p:spPr>
          <a:xfrm>
            <a:off x="838200" y="1825625"/>
            <a:ext cx="3536852" cy="3536852"/>
          </a:xfrm>
          <a:prstGeom prst="rect">
            <a:avLst/>
          </a:prstGeom>
        </p:spPr>
      </p:pic>
      <p:sp>
        <p:nvSpPr>
          <p:cNvPr id="5" name="TextBox 4"/>
          <p:cNvSpPr txBox="1"/>
          <p:nvPr/>
        </p:nvSpPr>
        <p:spPr>
          <a:xfrm>
            <a:off x="1758462" y="5711483"/>
            <a:ext cx="1758461"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والتر اسکات</a:t>
            </a:r>
            <a:endParaRPr lang="fa-IR" sz="2400" b="1">
              <a:solidFill>
                <a:srgbClr val="FF0000"/>
              </a:solidFill>
              <a:cs typeface="B Nazanin" panose="00000400000000000000" pitchFamily="2" charset="-78"/>
            </a:endParaRPr>
          </a:p>
        </p:txBody>
      </p:sp>
      <p:sp>
        <p:nvSpPr>
          <p:cNvPr id="6" name="Flowchart: Alternate Process 5"/>
          <p:cNvSpPr/>
          <p:nvPr/>
        </p:nvSpPr>
        <p:spPr>
          <a:xfrm>
            <a:off x="5416062" y="4389120"/>
            <a:ext cx="4543864" cy="118168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اندیشه های ملی گرایانه و قوم گرایی</a:t>
            </a:r>
            <a:endParaRPr lang="fa-IR"/>
          </a:p>
        </p:txBody>
      </p:sp>
    </p:spTree>
    <p:extLst>
      <p:ext uri="{BB962C8B-B14F-4D97-AF65-F5344CB8AC3E}">
        <p14:creationId xmlns:p14="http://schemas.microsoft.com/office/powerpoint/2010/main" val="272629795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بلکه به دنبال تعلیم تاریخ بود. گرایش به ملیت و احیای گذشته، پس از جنگ جهانی دوم در میان ملل عرب زبان شکل گرفت و نویسندگان و ادبایی مانند نجیب محفوظ، عادل کامل، فرید ابوحدید، علی احمد باکتیر، در داستان های تاریخی خود به این موضوع پرداخت (طه بدر، 1962، 91-90)</a:t>
            </a:r>
            <a:endParaRPr lang="fa-IR">
              <a:cs typeface="B Nazanin" panose="00000400000000000000" pitchFamily="2" charset="-78"/>
            </a:endParaRPr>
          </a:p>
        </p:txBody>
      </p:sp>
    </p:spTree>
    <p:extLst>
      <p:ext uri="{BB962C8B-B14F-4D97-AF65-F5344CB8AC3E}">
        <p14:creationId xmlns:p14="http://schemas.microsoft.com/office/powerpoint/2010/main" val="130363397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با نگاه به ادبیات داستانی عرب می توان نقش جرجی زیدان در شکوفایی آن را به وضوح مشاهده کرد بزرگترین خدمتی که زیدان به جامعه ادبی عرب کرد، این است که او علاوه بر فتح باب، تالیف تاریخ ادبیات عربی، نگارش تاریخ به شیوه جدید علمی را معمول کرد. وی داستان را در خدمت تاریخ قرار داد و از طریق آن، تاریخ را به مردم تعلیم داد. </a:t>
            </a:r>
            <a:endParaRPr lang="fa-IR">
              <a:cs typeface="B Nazanin" panose="00000400000000000000" pitchFamily="2" charset="-78"/>
            </a:endParaRPr>
          </a:p>
        </p:txBody>
      </p:sp>
      <p:sp>
        <p:nvSpPr>
          <p:cNvPr id="4" name="Flowchart: Alternate Process 3"/>
          <p:cNvSpPr/>
          <p:nvPr/>
        </p:nvSpPr>
        <p:spPr>
          <a:xfrm>
            <a:off x="1241946" y="4053385"/>
            <a:ext cx="4121624" cy="103723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نگارش تاریخ به شیوه جدید علمی</a:t>
            </a:r>
            <a:endParaRPr lang="fa-IR"/>
          </a:p>
        </p:txBody>
      </p:sp>
    </p:spTree>
    <p:extLst>
      <p:ext uri="{BB962C8B-B14F-4D97-AF65-F5344CB8AC3E}">
        <p14:creationId xmlns:p14="http://schemas.microsoft.com/office/powerpoint/2010/main" val="40885004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اما نگارش این نوع رمان ها بعد از زیدان به محاق فراموشی  افتاد و جز تعدادی معدود، مانند ابوالحمید، با رمان آینه المملوک (1926)، معروف الارناووط، با رمان های سید قریش (1931) و عمر بن الخطاب (1932) و محمد حسین هیکل، کسی به تالیف رمان تاریخی کمر همر نبست (عبدالجلیل، 1381، 29)</a:t>
            </a:r>
            <a:endParaRPr lang="fa-IR">
              <a:cs typeface="B Nazanin" panose="00000400000000000000" pitchFamily="2" charset="-78"/>
            </a:endParaRPr>
          </a:p>
        </p:txBody>
      </p:sp>
    </p:spTree>
    <p:extLst>
      <p:ext uri="{BB962C8B-B14F-4D97-AF65-F5344CB8AC3E}">
        <p14:creationId xmlns:p14="http://schemas.microsoft.com/office/powerpoint/2010/main" val="18366500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هر چند نگارش رمان تاریخی بعد از جرجی زیدان </a:t>
            </a:r>
            <a:r>
              <a:rPr lang="fa-IR" b="1" smtClean="0">
                <a:solidFill>
                  <a:srgbClr val="FF0000"/>
                </a:solidFill>
                <a:cs typeface="B Nazanin" panose="00000400000000000000" pitchFamily="2" charset="-78"/>
              </a:rPr>
              <a:t>کم رونق شد، </a:t>
            </a:r>
            <a:r>
              <a:rPr lang="fa-IR" smtClean="0">
                <a:cs typeface="B Nazanin" panose="00000400000000000000" pitchFamily="2" charset="-78"/>
              </a:rPr>
              <a:t>ولی با مطالعه داستان ها او و تامل در نثر داستان های نویسندگان قبل  و بعد از او به صراحت می توان ادعا کرد که رجی زیدان با داستان هایش تاثیری چشمگیر در عرصه ادبیات داستانی عربی گذاشت و آن، خلق سبک ساده داستان نویسی در ادبیات معاصر است در حقیقت، داستان های زیدان نمونه ای از نثرهای روزنامه ای عصر او است که از سادگی و روایی خای برخوردار است. </a:t>
            </a:r>
            <a:endParaRPr lang="fa-IR">
              <a:cs typeface="B Nazanin" panose="00000400000000000000" pitchFamily="2" charset="-78"/>
            </a:endParaRPr>
          </a:p>
        </p:txBody>
      </p:sp>
    </p:spTree>
    <p:extLst>
      <p:ext uri="{BB962C8B-B14F-4D97-AF65-F5344CB8AC3E}">
        <p14:creationId xmlns:p14="http://schemas.microsoft.com/office/powerpoint/2010/main" val="2854637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قدیم </a:t>
            </a:r>
            <a:r>
              <a:rPr lang="fa-IR" smtClean="0">
                <a:cs typeface="B Nazanin" panose="00000400000000000000" pitchFamily="2" charset="-78"/>
              </a:rPr>
              <a:t>اعراب </a:t>
            </a:r>
            <a:r>
              <a:rPr lang="fa-IR" smtClean="0">
                <a:cs typeface="B Nazanin" panose="00000400000000000000" pitchFamily="2" charset="-78"/>
              </a:rPr>
              <a:t>بدوی از </a:t>
            </a:r>
            <a:r>
              <a:rPr lang="fa-IR" smtClean="0">
                <a:cs typeface="B Nazanin" panose="00000400000000000000" pitchFamily="2" charset="-78"/>
              </a:rPr>
              <a:t>آنجا </a:t>
            </a:r>
            <a:r>
              <a:rPr lang="fa-IR" smtClean="0">
                <a:cs typeface="B Nazanin" panose="00000400000000000000" pitchFamily="2" charset="-78"/>
              </a:rPr>
              <a:t>که نوشتن نمی دانستند و وسیله دیگری برای ثبت اسطوره ها و داستان ها در اختیار نداشتند آن ها را شفاها سینه به سینه نقل می کردند و یا در الب شعر بیان می نودند تا راحت تر به خاطر سپرده شود. در این میان، داستان های عاشقانه از جایگاهی ویژه برخوردار بود که از آن جمله می  توان به داستان عنتره مشهورترین قهرمان افسانه ای عصر جاهلی عرب اشاره کرد. </a:t>
            </a:r>
            <a:endParaRPr lang="fa-IR">
              <a:cs typeface="B Nazanin" panose="00000400000000000000" pitchFamily="2" charset="-78"/>
            </a:endParaRPr>
          </a:p>
        </p:txBody>
      </p:sp>
      <p:sp>
        <p:nvSpPr>
          <p:cNvPr id="4" name="Flowchart: Alternate Process 3"/>
          <p:cNvSpPr/>
          <p:nvPr/>
        </p:nvSpPr>
        <p:spPr>
          <a:xfrm>
            <a:off x="1125415" y="4389120"/>
            <a:ext cx="5078437" cy="1139483"/>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عنتره مشهورترین قهرمان افسانه ای عصر جاهلی عرب</a:t>
            </a:r>
            <a:endParaRPr lang="fa-IR"/>
          </a:p>
        </p:txBody>
      </p:sp>
    </p:spTree>
    <p:extLst>
      <p:ext uri="{BB962C8B-B14F-4D97-AF65-F5344CB8AC3E}">
        <p14:creationId xmlns:p14="http://schemas.microsoft.com/office/powerpoint/2010/main" val="4286878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عصر اموی توجه مردم به قصه </a:t>
            </a:r>
            <a:r>
              <a:rPr lang="fa-IR" smtClean="0">
                <a:cs typeface="B Nazanin" panose="00000400000000000000" pitchFamily="2" charset="-78"/>
              </a:rPr>
              <a:t>ها فزونی </a:t>
            </a:r>
            <a:r>
              <a:rPr lang="fa-IR" smtClean="0">
                <a:cs typeface="B Nazanin" panose="00000400000000000000" pitchFamily="2" charset="-78"/>
              </a:rPr>
              <a:t>یافت. این در حالی بود که اعراب دارای دین و دولتی جامع بودند. </a:t>
            </a:r>
            <a:r>
              <a:rPr lang="fa-IR" b="1" smtClean="0">
                <a:solidFill>
                  <a:srgbClr val="FF0000"/>
                </a:solidFill>
                <a:cs typeface="B Nazanin" panose="00000400000000000000" pitchFamily="2" charset="-78"/>
              </a:rPr>
              <a:t>در این عصر، زندگی مردم با لهو و لعب و نیز جنگ و نبرد همراه بود. </a:t>
            </a:r>
            <a:r>
              <a:rPr lang="fa-IR" smtClean="0">
                <a:cs typeface="B Nazanin" panose="00000400000000000000" pitchFamily="2" charset="-78"/>
              </a:rPr>
              <a:t>همچنین ارتباط عرب ها با خارج از شبه جزیره عربستان گسترش یافت و آنها از بسیاری از قصه </a:t>
            </a:r>
            <a:r>
              <a:rPr lang="fa-IR" smtClean="0">
                <a:cs typeface="B Nazanin" panose="00000400000000000000" pitchFamily="2" charset="-78"/>
              </a:rPr>
              <a:t>های </a:t>
            </a:r>
            <a:r>
              <a:rPr lang="fa-IR" smtClean="0">
                <a:cs typeface="B Nazanin" panose="00000400000000000000" pitchFamily="2" charset="-78"/>
              </a:rPr>
              <a:t>ایرانیان، رومیان، هندیان و دیگر امت های قدیمی آگاهی یافتند و در نتیجه دایره خیالشان گسترش یافت و استعدادشان در این زمینه رشد یافت (عبدالمنعم حفاجی، 1980 میلادی، ج4، ص 139) </a:t>
            </a:r>
            <a:endParaRPr lang="fa-IR">
              <a:cs typeface="B Nazanin" panose="00000400000000000000" pitchFamily="2" charset="-78"/>
            </a:endParaRPr>
          </a:p>
        </p:txBody>
      </p:sp>
    </p:spTree>
    <p:extLst>
      <p:ext uri="{BB962C8B-B14F-4D97-AF65-F5344CB8AC3E}">
        <p14:creationId xmlns:p14="http://schemas.microsoft.com/office/powerpoint/2010/main" val="3348403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عصر عباسی قصه ها و حکایت ها از نظر کمیت در ادب عربی فراوان گشت. اما از نظر کیفیت پیشرفتی در محتوا و اسلوب آنها حاصل نشد . برای نخستین بار در آغاز این عصر، قصه ها  تدوین گشت: اولین فرد نیز عبدالله بن مقفع بود که کتاب کلیله و دمنه را از فارسی به عربی ترجمه کرد. کتاب های زیادی در این دوره تالیف شد که حاوی  قصه ها و حکایت ها بودند و در این عصر عرب در نتیجه امتزاج و ارتباط با دیگر ملل بسیاری از علوم و فنون را از آنان اقتباس و در عصر  نهضت ترجمه کزد و به زبان عربی برگرداند(البستانی، 1989، ج 3،ص 404)</a:t>
            </a:r>
            <a:endParaRPr lang="fa-IR">
              <a:cs typeface="B Nazanin" panose="00000400000000000000" pitchFamily="2" charset="-78"/>
            </a:endParaRPr>
          </a:p>
        </p:txBody>
      </p:sp>
      <p:sp>
        <p:nvSpPr>
          <p:cNvPr id="4" name="Flowchart: Alternate Process 3"/>
          <p:cNvSpPr/>
          <p:nvPr/>
        </p:nvSpPr>
        <p:spPr>
          <a:xfrm>
            <a:off x="1505243" y="4670474"/>
            <a:ext cx="3685735" cy="984738"/>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عبدالله بن مقفع</a:t>
            </a:r>
            <a:endParaRPr lang="fa-IR"/>
          </a:p>
        </p:txBody>
      </p:sp>
    </p:spTree>
    <p:extLst>
      <p:ext uri="{BB962C8B-B14F-4D97-AF65-F5344CB8AC3E}">
        <p14:creationId xmlns:p14="http://schemas.microsoft.com/office/powerpoint/2010/main" val="1124601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615396" y="1825625"/>
            <a:ext cx="7738403" cy="4351338"/>
          </a:xfrm>
        </p:spPr>
        <p:txBody>
          <a:bodyPr/>
          <a:lstStyle/>
          <a:p>
            <a:pPr algn="just"/>
            <a:r>
              <a:rPr lang="fa-IR" smtClean="0">
                <a:cs typeface="B Nazanin" panose="00000400000000000000" pitchFamily="2" charset="-78"/>
              </a:rPr>
              <a:t>ادبیات عرب </a:t>
            </a:r>
            <a:r>
              <a:rPr lang="fa-IR" b="1" smtClean="0">
                <a:solidFill>
                  <a:srgbClr val="FF0000"/>
                </a:solidFill>
                <a:cs typeface="B Nazanin" panose="00000400000000000000" pitchFamily="2" charset="-78"/>
              </a:rPr>
              <a:t>بیش از شش قرن </a:t>
            </a:r>
            <a:r>
              <a:rPr lang="fa-IR" smtClean="0">
                <a:cs typeface="B Nazanin" panose="00000400000000000000" pitchFamily="2" charset="-78"/>
              </a:rPr>
              <a:t>در خواب قرون وسطایی فرو رفت و به دلیل جنگ ها، بیماری های مسری، حکومت نالایق و بسیاری عوامل دیگر رنگ و جلوه ای نداشت. اما هنوز قرن نوزدهم پایان نیافته بود که ورود ناپلئون در سال 1789/1212 به مصر، این سکوت ششصد ساله را شکستاو که با یک ناوگان 54 هزار نفری به سوی مصر امده بود و کتابخانه ای شامل 287 کتاب با ملزوماتی علمی و نظامی و چند دانشمند اعم از فیزیکدان و زیست شناس به همراه دشت. با پذیرفتن الله به عنوان خدای یگانه، اعتماد اعراب  را به خود جلب کرد و از آنان خواست در سازندگی مصر به او کمک کنند (فرزاد: 152)</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777196" cy="2887052"/>
          </a:xfrm>
          <a:prstGeom prst="rect">
            <a:avLst/>
          </a:prstGeom>
        </p:spPr>
      </p:pic>
      <p:sp>
        <p:nvSpPr>
          <p:cNvPr id="5" name="TextBox 4"/>
          <p:cNvSpPr txBox="1"/>
          <p:nvPr/>
        </p:nvSpPr>
        <p:spPr>
          <a:xfrm>
            <a:off x="1195754" y="5120640"/>
            <a:ext cx="1800664"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ناپلئون</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27770779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TotalTime>
  <Words>4627</Words>
  <Application>Microsoft Office PowerPoint</Application>
  <PresentationFormat>Widescreen</PresentationFormat>
  <Paragraphs>103</Paragraphs>
  <Slides>54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54</vt:i4>
      </vt:variant>
    </vt:vector>
  </HeadingPairs>
  <TitlesOfParts>
    <vt:vector size="61" baseType="lpstr">
      <vt:lpstr>Arial</vt:lpstr>
      <vt:lpstr>B Nazaniin</vt:lpstr>
      <vt:lpstr>B Nazanin</vt:lpstr>
      <vt:lpstr>Calibri</vt:lpstr>
      <vt:lpstr>Calibri Light</vt:lpstr>
      <vt:lpstr>Times New Roman</vt:lpstr>
      <vt:lpstr>Office Theme</vt:lpstr>
      <vt:lpstr>عنوان مقاله: جرجی زیدان، نقد و بررسی داستان های تاریخی- اسلامی رمان نویس معاصر عرب</vt:lpstr>
      <vt:lpstr>چکیده</vt:lpstr>
      <vt:lpstr>واژه های کلیدی: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و اینک به اجمال بهنقد و بررسی کلی رمان های جرجی زیدان می پردازیم. </vt:lpstr>
      <vt:lpstr>PowerPoint Presentation</vt:lpstr>
      <vt:lpstr>PowerPoint Presentation</vt:lpstr>
      <vt:lpstr>موضوع و زمان:</vt:lpstr>
      <vt:lpstr>طرح آثار:</vt:lpstr>
      <vt:lpstr>PowerPoint Presentation</vt:lpstr>
      <vt:lpstr>PowerPoint Presentation</vt:lpstr>
      <vt:lpstr>PowerPoint Presentation</vt:lpstr>
      <vt:lpstr>شخصیت و شخصیت پردازی</vt:lpstr>
      <vt:lpstr>PowerPoint Presentation</vt:lpstr>
      <vt:lpstr>PowerPoint Presentation</vt:lpstr>
      <vt:lpstr>زاویه دید و گفت و گو</vt:lpstr>
      <vt:lpstr>PowerPoint Presentation</vt:lpstr>
      <vt:lpstr>PowerPoint Presentation</vt:lpstr>
      <vt:lpstr>سبک نگارشی آثار: </vt:lpstr>
      <vt:lpstr>PowerPoint Presentation</vt:lpstr>
      <vt:lpstr>درون مایه آثار: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جرجی زیدان نقد و بررسی داستان های تاریخی- اسلامی رمان نویس معاصر عرب</dc:title>
  <dc:creator>MaZz!i</dc:creator>
  <cp:lastModifiedBy>MaZz!i</cp:lastModifiedBy>
  <cp:revision>45</cp:revision>
  <cp:lastPrinted>2025-04-14T21:22:09Z</cp:lastPrinted>
  <dcterms:created xsi:type="dcterms:W3CDTF">2025-04-05T07:56:47Z</dcterms:created>
  <dcterms:modified xsi:type="dcterms:W3CDTF">2025-04-14T21:22:24Z</dcterms:modified>
</cp:coreProperties>
</file>