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94" r:id="rId4"/>
    <p:sldId id="258" r:id="rId5"/>
    <p:sldId id="259" r:id="rId6"/>
    <p:sldId id="266" r:id="rId7"/>
    <p:sldId id="260" r:id="rId8"/>
    <p:sldId id="261" r:id="rId9"/>
    <p:sldId id="267" r:id="rId10"/>
    <p:sldId id="262" r:id="rId11"/>
    <p:sldId id="263" r:id="rId12"/>
    <p:sldId id="264" r:id="rId13"/>
    <p:sldId id="268" r:id="rId14"/>
    <p:sldId id="265" r:id="rId15"/>
    <p:sldId id="269" r:id="rId16"/>
    <p:sldId id="270" r:id="rId17"/>
    <p:sldId id="271" r:id="rId18"/>
    <p:sldId id="295" r:id="rId19"/>
    <p:sldId id="272" r:id="rId20"/>
    <p:sldId id="273" r:id="rId21"/>
    <p:sldId id="296" r:id="rId22"/>
    <p:sldId id="274" r:id="rId23"/>
    <p:sldId id="275" r:id="rId24"/>
    <p:sldId id="297" r:id="rId25"/>
    <p:sldId id="276" r:id="rId26"/>
    <p:sldId id="277" r:id="rId27"/>
    <p:sldId id="278" r:id="rId28"/>
    <p:sldId id="279" r:id="rId29"/>
    <p:sldId id="280" r:id="rId30"/>
    <p:sldId id="281" r:id="rId31"/>
    <p:sldId id="282" r:id="rId32"/>
    <p:sldId id="283" r:id="rId33"/>
    <p:sldId id="284" r:id="rId34"/>
    <p:sldId id="285" r:id="rId35"/>
    <p:sldId id="286" r:id="rId36"/>
    <p:sldId id="298" r:id="rId37"/>
    <p:sldId id="287" r:id="rId38"/>
    <p:sldId id="288" r:id="rId39"/>
    <p:sldId id="299" r:id="rId40"/>
    <p:sldId id="289" r:id="rId41"/>
    <p:sldId id="290" r:id="rId42"/>
    <p:sldId id="291" r:id="rId43"/>
    <p:sldId id="300" r:id="rId44"/>
    <p:sldId id="292" r:id="rId45"/>
    <p:sldId id="293" r:id="rId46"/>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007" autoAdjust="0"/>
    <p:restoredTop sz="94434" autoAdjust="0"/>
  </p:normalViewPr>
  <p:slideViewPr>
    <p:cSldViewPr snapToGrid="0">
      <p:cViewPr varScale="1">
        <p:scale>
          <a:sx n="68" d="100"/>
          <a:sy n="68" d="100"/>
        </p:scale>
        <p:origin x="72" y="114"/>
      </p:cViewPr>
      <p:guideLst/>
    </p:cSldViewPr>
  </p:slideViewPr>
  <p:outlineViewPr>
    <p:cViewPr>
      <p:scale>
        <a:sx n="33" d="100"/>
        <a:sy n="33" d="100"/>
      </p:scale>
      <p:origin x="0" y="-36804"/>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4A38F68C-013D-49FF-9BF2-17D040F88FD5}" type="datetimeFigureOut">
              <a:rPr lang="fa-IR" smtClean="0"/>
              <a:t>07/10/1446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1937125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A38F68C-013D-49FF-9BF2-17D040F88FD5}" type="datetimeFigureOut">
              <a:rPr lang="fa-IR" smtClean="0"/>
              <a:t>07/10/1446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3621552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A38F68C-013D-49FF-9BF2-17D040F88FD5}" type="datetimeFigureOut">
              <a:rPr lang="fa-IR" smtClean="0"/>
              <a:t>07/10/1446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3866622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4A38F68C-013D-49FF-9BF2-17D040F88FD5}" type="datetimeFigureOut">
              <a:rPr lang="fa-IR" smtClean="0"/>
              <a:t>07/10/1446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3479408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38F68C-013D-49FF-9BF2-17D040F88FD5}" type="datetimeFigureOut">
              <a:rPr lang="fa-IR" smtClean="0"/>
              <a:t>07/10/1446</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4189728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4A38F68C-013D-49FF-9BF2-17D040F88FD5}" type="datetimeFigureOut">
              <a:rPr lang="fa-IR" smtClean="0"/>
              <a:t>07/10/1446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645186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4A38F68C-013D-49FF-9BF2-17D040F88FD5}" type="datetimeFigureOut">
              <a:rPr lang="fa-IR" smtClean="0"/>
              <a:t>07/10/1446</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3279324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4A38F68C-013D-49FF-9BF2-17D040F88FD5}" type="datetimeFigureOut">
              <a:rPr lang="fa-IR" smtClean="0"/>
              <a:t>07/10/1446</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1947895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38F68C-013D-49FF-9BF2-17D040F88FD5}" type="datetimeFigureOut">
              <a:rPr lang="fa-IR" smtClean="0"/>
              <a:t>07/10/1446</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3089474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38F68C-013D-49FF-9BF2-17D040F88FD5}" type="datetimeFigureOut">
              <a:rPr lang="fa-IR" smtClean="0"/>
              <a:t>07/10/1446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1864323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38F68C-013D-49FF-9BF2-17D040F88FD5}" type="datetimeFigureOut">
              <a:rPr lang="fa-IR" smtClean="0"/>
              <a:t>07/10/1446</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2FD52F5F-110F-49AF-9C49-CC4CEB89BD2D}" type="slidenum">
              <a:rPr lang="fa-IR" smtClean="0"/>
              <a:t>‹#›</a:t>
            </a:fld>
            <a:endParaRPr lang="fa-IR"/>
          </a:p>
        </p:txBody>
      </p:sp>
    </p:spTree>
    <p:extLst>
      <p:ext uri="{BB962C8B-B14F-4D97-AF65-F5344CB8AC3E}">
        <p14:creationId xmlns:p14="http://schemas.microsoft.com/office/powerpoint/2010/main" val="984632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A38F68C-013D-49FF-9BF2-17D040F88FD5}" type="datetimeFigureOut">
              <a:rPr lang="fa-IR" smtClean="0"/>
              <a:t>07/10/1446</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FD52F5F-110F-49AF-9C49-CC4CEB89BD2D}" type="slidenum">
              <a:rPr lang="fa-IR" smtClean="0"/>
              <a:t>‹#›</a:t>
            </a:fld>
            <a:endParaRPr lang="fa-IR"/>
          </a:p>
        </p:txBody>
      </p:sp>
    </p:spTree>
    <p:extLst>
      <p:ext uri="{BB962C8B-B14F-4D97-AF65-F5344CB8AC3E}">
        <p14:creationId xmlns:p14="http://schemas.microsoft.com/office/powerpoint/2010/main" val="19448536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3200" smtClean="0">
                <a:solidFill>
                  <a:srgbClr val="FF0000"/>
                </a:solidFill>
                <a:cs typeface="B Nazanin" panose="00000400000000000000" pitchFamily="2" charset="-78"/>
              </a:rPr>
              <a:t>عنوان مقاله: </a:t>
            </a:r>
            <a:r>
              <a:rPr lang="fa-IR" sz="3200" smtClean="0">
                <a:cs typeface="B Nazanin" panose="00000400000000000000" pitchFamily="2" charset="-78"/>
              </a:rPr>
              <a:t>نیروی ناسیونالیسم: کنترل و رهایی آن در شوروی سابق</a:t>
            </a:r>
            <a:endParaRPr lang="fa-IR" sz="3200">
              <a:cs typeface="B Nazanin" panose="00000400000000000000" pitchFamily="2" charset="-78"/>
            </a:endParaRPr>
          </a:p>
        </p:txBody>
      </p:sp>
      <p:sp>
        <p:nvSpPr>
          <p:cNvPr id="3" name="Subtitle 2"/>
          <p:cNvSpPr>
            <a:spLocks noGrp="1"/>
          </p:cNvSpPr>
          <p:nvPr>
            <p:ph type="subTitle" idx="1"/>
          </p:nvPr>
        </p:nvSpPr>
        <p:spPr/>
        <p:txBody>
          <a:bodyPr/>
          <a:lstStyle/>
          <a:p>
            <a:r>
              <a:rPr lang="fa-IR" smtClean="0">
                <a:solidFill>
                  <a:srgbClr val="FF0000"/>
                </a:solidFill>
                <a:cs typeface="B Nazanin" panose="00000400000000000000" pitchFamily="2" charset="-78"/>
              </a:rPr>
              <a:t>نویسنده: </a:t>
            </a:r>
            <a:r>
              <a:rPr lang="fa-IR" smtClean="0">
                <a:cs typeface="B Nazanin" panose="00000400000000000000" pitchFamily="2" charset="-78"/>
              </a:rPr>
              <a:t>حمید رضا جلایی </a:t>
            </a:r>
            <a:r>
              <a:rPr lang="fa-IR" smtClean="0">
                <a:cs typeface="B Nazanin" panose="00000400000000000000" pitchFamily="2" charset="-78"/>
              </a:rPr>
              <a:t>پور</a:t>
            </a:r>
          </a:p>
          <a:p>
            <a:r>
              <a:rPr lang="fa-IR" smtClean="0">
                <a:solidFill>
                  <a:srgbClr val="FF0000"/>
                </a:solidFill>
                <a:cs typeface="B Nazanin" panose="00000400000000000000" pitchFamily="2" charset="-78"/>
              </a:rPr>
              <a:t>منبع: </a:t>
            </a:r>
            <a:r>
              <a:rPr lang="fa-IR">
                <a:cs typeface="B Nazanin" panose="00000400000000000000" pitchFamily="2" charset="-78"/>
              </a:rPr>
              <a:t>مطالعات آسیای مرکزی و قفقاز زمستان 1376 </a:t>
            </a:r>
            <a:r>
              <a:rPr lang="fa-IR">
                <a:cs typeface="B Nazanin" panose="00000400000000000000" pitchFamily="2" charset="-78"/>
              </a:rPr>
              <a:t>شماره </a:t>
            </a:r>
            <a:r>
              <a:rPr lang="fa-IR" smtClean="0">
                <a:cs typeface="B Nazanin" panose="00000400000000000000" pitchFamily="2" charset="-78"/>
              </a:rPr>
              <a:t>20</a:t>
            </a:r>
          </a:p>
          <a:p>
            <a:r>
              <a:rPr lang="fa-IR" smtClean="0">
                <a:solidFill>
                  <a:srgbClr val="FF0000"/>
                </a:solidFill>
                <a:cs typeface="B Nazanin" panose="00000400000000000000" pitchFamily="2" charset="-78"/>
              </a:rPr>
              <a:t>صص 41-61</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1737832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پنجم و نکته آخر این که در این مطالعه توجه ما به ویژگی های ناسیونالیزم (یا قومیت) در درون هر یک از گروه های قومی در شوروی نیست، بلکه تمرکز ما به چگونگی کنترل و رهایی نیروی ناسیونالیزم در سطح اقوام و ملت های شوروی سابق با توجه به سیاست روس ها است. (6)</a:t>
            </a:r>
            <a:endParaRPr lang="fa-IR">
              <a:cs typeface="B Nazanin" panose="00000400000000000000" pitchFamily="2" charset="-78"/>
            </a:endParaRPr>
          </a:p>
        </p:txBody>
      </p:sp>
    </p:spTree>
    <p:extLst>
      <p:ext uri="{BB962C8B-B14F-4D97-AF65-F5344CB8AC3E}">
        <p14:creationId xmlns:p14="http://schemas.microsoft.com/office/powerpoint/2010/main" val="1119224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دوره تزارها</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پادشاهی روسی در اوایل قرن 15 در مسکو شکل گرفت. به تدریج حوزه قدرت سیاسی آن از چهار طرف در طی چهار قرن گسترش یافت (خصوصا بعد از سقوط قازان خان – 1552 و استراخان – 1556 در منطقه بزرگ ولگا) اوج این گسترش و تسلط در دوره تزارها در قرن 19 بود. به طوری که در آغاز قرن 18 جمعیت روسیه چهل میلیون و در پایان قرن 19 صد و سی میلیون نفر گردید که در میان آنها بیش از دویست گروه قومی وجود داشت. درسرشماری 1929 دویست گروه قومی تشخیص داده شده بود اما در سال 1939 به خاطر ادغام گروه های قومی کوچک در گروه های بزرگتر و تعبیر در تعاریف مردم شناسی (در تشخیص گروه های قومی)، تعداد گروه های قومی تقلیل یافت. در سرشماری 1979، صد و چهار قومیت در شوروی تشخیص داده شده است . (7)</a:t>
            </a:r>
            <a:endParaRPr lang="fa-IR">
              <a:cs typeface="B Nazanin" panose="00000400000000000000" pitchFamily="2" charset="-78"/>
            </a:endParaRPr>
          </a:p>
        </p:txBody>
      </p:sp>
    </p:spTree>
    <p:extLst>
      <p:ext uri="{BB962C8B-B14F-4D97-AF65-F5344CB8AC3E}">
        <p14:creationId xmlns:p14="http://schemas.microsoft.com/office/powerpoint/2010/main" val="317363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(برای آشنایی با گروه های زبانی- قومی در سال 1897 نگاه کنید به جدول شماره یک که در پیوست مقاله می باشد) تسلط (کنترل و در مواقع لازم سرکوب) بر اوام متنوع یکی از مسائل اصلی تزارها بود و این تسلط بر اقوامی که غیر از زبان در مذاهب هم با روسها تفاوت داشتند جدی تر می شد</a:t>
            </a:r>
            <a:r>
              <a:rPr lang="fa-IR">
                <a:cs typeface="B Nazanin" panose="00000400000000000000" pitchFamily="2" charset="-78"/>
              </a:rPr>
              <a:t> </a:t>
            </a:r>
            <a:r>
              <a:rPr lang="fa-IR" smtClean="0">
                <a:cs typeface="B Nazanin" panose="00000400000000000000" pitchFamily="2" charset="-78"/>
              </a:rPr>
              <a:t>مانند </a:t>
            </a:r>
            <a:r>
              <a:rPr lang="fa-IR" smtClean="0">
                <a:cs typeface="B Nazanin" panose="00000400000000000000" pitchFamily="2" charset="-78"/>
              </a:rPr>
              <a:t>مسلمانان </a:t>
            </a:r>
            <a:r>
              <a:rPr lang="fa-IR" smtClean="0">
                <a:cs typeface="B Nazanin" panose="00000400000000000000" pitchFamily="2" charset="-78"/>
              </a:rPr>
              <a:t>آسیای مرکزی و قفقاز و مسیحیان کاتولیک (در جدول شماره 2) مذهب اصلی شوروی به همراه جمعیت آنها آمده است)</a:t>
            </a:r>
            <a:endParaRPr lang="fa-IR">
              <a:cs typeface="B Nazanin" panose="00000400000000000000" pitchFamily="2" charset="-78"/>
            </a:endParaRPr>
          </a:p>
        </p:txBody>
      </p:sp>
      <p:sp>
        <p:nvSpPr>
          <p:cNvPr id="4" name="Flowchart: Alternate Process 3"/>
          <p:cNvSpPr/>
          <p:nvPr/>
        </p:nvSpPr>
        <p:spPr>
          <a:xfrm>
            <a:off x="838200" y="4138001"/>
            <a:ext cx="4039737" cy="1351129"/>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مسلمانان آسیای مرکزی و قفقاز</a:t>
            </a:r>
            <a:endParaRPr lang="fa-IR"/>
          </a:p>
        </p:txBody>
      </p:sp>
    </p:spTree>
    <p:extLst>
      <p:ext uri="{BB962C8B-B14F-4D97-AF65-F5344CB8AC3E}">
        <p14:creationId xmlns:p14="http://schemas.microsoft.com/office/powerpoint/2010/main" val="3000954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685734" y="1825625"/>
            <a:ext cx="7668065" cy="4351338"/>
          </a:xfrm>
        </p:spPr>
        <p:txBody>
          <a:bodyPr/>
          <a:lstStyle/>
          <a:p>
            <a:pPr algn="just"/>
            <a:r>
              <a:rPr lang="fa-IR">
                <a:cs typeface="B Nazanin" panose="00000400000000000000" pitchFamily="2" charset="-78"/>
              </a:rPr>
              <a:t>طبق گفته لنین، روسیه تزاری که در واقع  «زندان اقوام» بود به دو گروه اجتماعی- حقوقی تقسیم شده بودند. گروه حاکم و گروه بیگانه (8). گروه اول اغلب روس ها(روسیه کبیر) و اکراینی ها(روس های کوچکتر) و بیلوروسی ها(طفیلی روس ها) ر در بر می گرفت. این گروه بزرگ یعنی سه گروه اسلاو شرقی در منطقه مهم اروپایی روسیه وسیبری جمعیت غالب را تشکیل می دادند. تزارها برای ایجاد یگانگ قومی (یا روسی کردن مردم) آموزش زبان اوکراینی و بیلوروسی را ممنوع کرده بودند(این دست کاری فرهنگی نیروی ناسیونالیزم را در بین آنها زنده نگهداشت)</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38165"/>
            <a:ext cx="2844849" cy="2844849"/>
          </a:xfrm>
          <a:prstGeom prst="rect">
            <a:avLst/>
          </a:prstGeom>
        </p:spPr>
      </p:pic>
      <p:sp>
        <p:nvSpPr>
          <p:cNvPr id="5" name="TextBox 4"/>
          <p:cNvSpPr txBox="1"/>
          <p:nvPr/>
        </p:nvSpPr>
        <p:spPr>
          <a:xfrm>
            <a:off x="1489832" y="5249156"/>
            <a:ext cx="1463040"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لنین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8489555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گروه بگانه، شامل همه مردم غیر اسلواک می شد. به بیان دیگر دربرگیرنده مردم بومی منطقه ولگا، شمال و ماورای قفقاز، قزاقستان، اسیای مرکزی و سیبری بود. اگر چه در معنای رسمی، کلمه «بیگانه» به قبایل منطاق یاد شده اطلاق می شد. حقوق اجتماعی این گروه «بیگانه» با روس ها تفاوت داشت و آنها </a:t>
            </a:r>
            <a:r>
              <a:rPr lang="fa-IR">
                <a:cs typeface="B Nazanin" panose="00000400000000000000" pitchFamily="2" charset="-78"/>
              </a:rPr>
              <a:t>م</a:t>
            </a:r>
            <a:r>
              <a:rPr lang="fa-IR" smtClean="0">
                <a:cs typeface="B Nazanin" panose="00000400000000000000" pitchFamily="2" charset="-78"/>
              </a:rPr>
              <a:t>ی بایست سهم مشخصی را به عنوان مالیات می پرداختند و اجازه عضویت در خدمات نظامی را نداشتند. تزارها در تسلط قومی بر بیگانه ها از حمایت همه جانبه کلیسای ارتدوکس(حتی هنگام اعمال خشونت) برخوردار بدند. شعارشان به همراه کلیسا این بود: ایمان، تزار، میهن، </a:t>
            </a:r>
            <a:endParaRPr lang="fa-IR">
              <a:cs typeface="B Nazanin" panose="00000400000000000000" pitchFamily="2" charset="-78"/>
            </a:endParaRPr>
          </a:p>
        </p:txBody>
      </p:sp>
      <p:sp>
        <p:nvSpPr>
          <p:cNvPr id="4" name="Explosion 2 3"/>
          <p:cNvSpPr/>
          <p:nvPr/>
        </p:nvSpPr>
        <p:spPr>
          <a:xfrm>
            <a:off x="1505242" y="4404434"/>
            <a:ext cx="4895557" cy="1772529"/>
          </a:xfrm>
          <a:prstGeom prst="irregularSeal2">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ایمان، تزار، میهن،</a:t>
            </a:r>
            <a:endParaRPr lang="fa-IR"/>
          </a:p>
        </p:txBody>
      </p:sp>
    </p:spTree>
    <p:extLst>
      <p:ext uri="{BB962C8B-B14F-4D97-AF65-F5344CB8AC3E}">
        <p14:creationId xmlns:p14="http://schemas.microsoft.com/office/powerpoint/2010/main" val="26623590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تزارها </a:t>
            </a:r>
            <a:r>
              <a:rPr lang="fa-IR" smtClean="0">
                <a:cs typeface="B Nazanin" panose="00000400000000000000" pitchFamily="2" charset="-78"/>
              </a:rPr>
              <a:t>برای تغییر مذهب قوام، در بین فرقه های کوچک مذهبی (غیر مسیحی) موفق بودند  اما در مورد مسلمانان آسیای مرکزی و قفقاز و ارمنی ها موفق نبودند. مرزهای تقسیمات کشوری (استان ها و مناطق) را از درون خاک گروه های قومی می گذارندند و حتی الامکان از ایجاد همبستگی قومی و تشکیل نهادهای قومی در بین آنها جلوگیری می کردند. </a:t>
            </a:r>
            <a:r>
              <a:rPr lang="fa-IR" b="1" smtClean="0">
                <a:solidFill>
                  <a:srgbClr val="FF0000"/>
                </a:solidFill>
                <a:cs typeface="B Nazanin" panose="00000400000000000000" pitchFamily="2" charset="-78"/>
              </a:rPr>
              <a:t>زبان و فرهنگ آنها را در مقابل فرهنگ و تمدن برتر روسی تحقیر می کردند. </a:t>
            </a:r>
            <a:r>
              <a:rPr lang="fa-IR" smtClean="0">
                <a:cs typeface="B Nazanin" panose="00000400000000000000" pitchFamily="2" charset="-78"/>
              </a:rPr>
              <a:t>به اختلافات قومی دامن می زدند(مانند قتل عام مسلمانان در منطقه ارمنستان و یهودیان در جنوب) مقام منهای قومی را سرکوب می کردند و آنها را به مناطق دور افتاده (و از لحاظ اقتصادی پست) تبعید می کردند. </a:t>
            </a:r>
            <a:endParaRPr lang="fa-IR">
              <a:cs typeface="B Nazanin" panose="00000400000000000000" pitchFamily="2" charset="-78"/>
            </a:endParaRPr>
          </a:p>
        </p:txBody>
      </p:sp>
    </p:spTree>
    <p:extLst>
      <p:ext uri="{BB962C8B-B14F-4D97-AF65-F5344CB8AC3E}">
        <p14:creationId xmlns:p14="http://schemas.microsoft.com/office/powerpoint/2010/main" val="27195038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بدین ترتیب قدرت نظامی تزارها، ناسیونالیزم افراطی روسی(طبق تفسیر طبقات حاکم)، حمایت و توجیه همه جانبه کلیسای </a:t>
            </a:r>
            <a:r>
              <a:rPr lang="fa-IR" smtClean="0">
                <a:cs typeface="B Nazanin" panose="00000400000000000000" pitchFamily="2" charset="-78"/>
              </a:rPr>
              <a:t>ارتدوکس </a:t>
            </a:r>
            <a:r>
              <a:rPr lang="fa-IR">
                <a:cs typeface="B Nazanin" panose="00000400000000000000" pitchFamily="2" charset="-78"/>
              </a:rPr>
              <a:t>عوامل مهم کنترل نیروی قومی تا پایان قرن 19 در امپراتوری روسیه بودند و به رغم گسترش پدیده جدید دولت های ملی در اروپا و آسیا نتوانستند دولت های مستقل تشکیل بدهند. </a:t>
            </a:r>
          </a:p>
          <a:p>
            <a:pPr algn="just"/>
            <a:endParaRPr lang="fa-IR">
              <a:cs typeface="B Nazanin" panose="00000400000000000000" pitchFamily="2" charset="-78"/>
            </a:endParaRPr>
          </a:p>
        </p:txBody>
      </p:sp>
      <p:sp>
        <p:nvSpPr>
          <p:cNvPr id="4" name="Flowchart: Alternate Process 3"/>
          <p:cNvSpPr/>
          <p:nvPr/>
        </p:nvSpPr>
        <p:spPr>
          <a:xfrm>
            <a:off x="675249" y="4290646"/>
            <a:ext cx="3643532" cy="970671"/>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حمایت و توجیه همه جانبه کلیسای ارتدوکس</a:t>
            </a:r>
            <a:endParaRPr lang="fa-IR"/>
          </a:p>
        </p:txBody>
      </p:sp>
      <p:sp>
        <p:nvSpPr>
          <p:cNvPr id="5" name="Flowchart: Connector 4"/>
          <p:cNvSpPr/>
          <p:nvPr/>
        </p:nvSpPr>
        <p:spPr>
          <a:xfrm>
            <a:off x="6991643" y="4001294"/>
            <a:ext cx="2588456" cy="1463040"/>
          </a:xfrm>
          <a:prstGeom prst="flowChartConnector">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دولت های مستقل</a:t>
            </a:r>
            <a:endParaRPr lang="fa-IR"/>
          </a:p>
        </p:txBody>
      </p:sp>
    </p:spTree>
    <p:extLst>
      <p:ext uri="{BB962C8B-B14F-4D97-AF65-F5344CB8AC3E}">
        <p14:creationId xmlns:p14="http://schemas.microsoft.com/office/powerpoint/2010/main" val="3036546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دوره کمونیست ها : 1991-1997</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برخلاف دوره تزارها معضله اقوام در ایدئولوژی کمونیست ها مورد توجه قرار گرفت و همین توجه و همدردی یکی از عوامل مهم فروپاشی امپراتوری و پیروزی انقلاب کمونیستی بود، پدیده ای که در تحلیل انقلاب سوسیالیستی شوروی </a:t>
            </a:r>
            <a:r>
              <a:rPr lang="fa-IR" smtClean="0">
                <a:cs typeface="B Nazanin" panose="00000400000000000000" pitchFamily="2" charset="-78"/>
              </a:rPr>
              <a:t>توده </a:t>
            </a:r>
            <a:r>
              <a:rPr lang="fa-IR" smtClean="0">
                <a:cs typeface="B Nazanin" panose="00000400000000000000" pitchFamily="2" charset="-78"/>
              </a:rPr>
              <a:t>شایسته به آن نمی شود. </a:t>
            </a:r>
            <a:endParaRPr lang="fa-IR">
              <a:cs typeface="B Nazanin" panose="00000400000000000000" pitchFamily="2" charset="-78"/>
            </a:endParaRPr>
          </a:p>
        </p:txBody>
      </p:sp>
    </p:spTree>
    <p:extLst>
      <p:ext uri="{BB962C8B-B14F-4D97-AF65-F5344CB8AC3E}">
        <p14:creationId xmlns:p14="http://schemas.microsoft.com/office/powerpoint/2010/main" val="1694074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قبل از انقلاب، لنین رهبر انقلاب کمونیستی نوشته بود: «در روسیه، برخلاف امپراتوری چند فرهنگی اتریش-مجارستان، یک دولت تک فرهنگی حاکم بود. روس ها در روسیه کبیر بخش اعظم زمین ها را اشغال کرده بودند. آنچه درباره این دولت تعجب آور است اینکه اولا در حالی که </a:t>
            </a:r>
            <a:r>
              <a:rPr lang="fa-IR" b="1">
                <a:solidFill>
                  <a:srgbClr val="FF0000"/>
                </a:solidFill>
                <a:cs typeface="B Nazanin" panose="00000400000000000000" pitchFamily="2" charset="-78"/>
              </a:rPr>
              <a:t>«بیگانه ها» 57 درصد جمعیت را تشکیل می دادند </a:t>
            </a:r>
            <a:r>
              <a:rPr lang="fa-IR">
                <a:cs typeface="B Nazanin" panose="00000400000000000000" pitchFamily="2" charset="-78"/>
              </a:rPr>
              <a:t>در مناطق دوردست زندگی می کردند و ثانیا سرکوب آنها به طور قابل توجهی شدید تر از دولت های همسایه بود(10)</a:t>
            </a:r>
          </a:p>
          <a:p>
            <a:endParaRPr lang="fa-IR"/>
          </a:p>
        </p:txBody>
      </p:sp>
      <p:sp>
        <p:nvSpPr>
          <p:cNvPr id="4" name="Flowchart: Alternate Process 3"/>
          <p:cNvSpPr/>
          <p:nvPr/>
        </p:nvSpPr>
        <p:spPr>
          <a:xfrm>
            <a:off x="838200" y="4304713"/>
            <a:ext cx="3108960" cy="1237957"/>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دولت تک فرهنگی</a:t>
            </a:r>
            <a:endParaRPr lang="fa-IR"/>
          </a:p>
        </p:txBody>
      </p:sp>
    </p:spTree>
    <p:extLst>
      <p:ext uri="{BB962C8B-B14F-4D97-AF65-F5344CB8AC3E}">
        <p14:creationId xmlns:p14="http://schemas.microsoft.com/office/powerpoint/2010/main" val="38520593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او حتی اندیشه حق ملی و حق تعیین سرنوشت و جدایی و تشکیل دولت مستقل را برای اقوام غیر روسی به رسمیت شناخت و تاکید کرد که آزادی برای جدایی را باید به رسمیت بشناسیم چون: «بیداد تزاریسم، بورژوازی روسیه کبیر، آنچنان میراثی از بدبختی و بی اعتمادی مردم روسیه و ملت های همسایه به جای گذاشته است که باید «عمل» ریشه کن نبود نه با حرف در کنگره دوم (1903) حزب دموکرات اجتماعی کارگران روسیه، حق تعیین سرنوشت برای همه قومیت ها برابر شمرده شد. حزب بلشویک در سال 1917 همین حقوق را حتی «</a:t>
            </a:r>
            <a:r>
              <a:rPr lang="fa-IR" smtClean="0">
                <a:solidFill>
                  <a:srgbClr val="FF0000"/>
                </a:solidFill>
                <a:cs typeface="B Nazanin" panose="00000400000000000000" pitchFamily="2" charset="-78"/>
              </a:rPr>
              <a:t>تشکیل دولت مستقل</a:t>
            </a:r>
            <a:r>
              <a:rPr lang="fa-IR" smtClean="0">
                <a:cs typeface="B Nazanin" panose="00000400000000000000" pitchFamily="2" charset="-78"/>
              </a:rPr>
              <a:t>» را برای همه اقوام به رسمیت شناخت (11)</a:t>
            </a:r>
            <a:endParaRPr lang="fa-IR">
              <a:cs typeface="B Nazanin" panose="00000400000000000000" pitchFamily="2" charset="-78"/>
            </a:endParaRPr>
          </a:p>
        </p:txBody>
      </p:sp>
      <p:sp>
        <p:nvSpPr>
          <p:cNvPr id="4" name="Flowchart: Alternate Process 3"/>
          <p:cNvSpPr/>
          <p:nvPr/>
        </p:nvSpPr>
        <p:spPr>
          <a:xfrm>
            <a:off x="838200" y="4642339"/>
            <a:ext cx="4206240" cy="1139483"/>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میراثی از بدبختی و بی اعتمادی مردم روسیه و ملت های همسایه</a:t>
            </a:r>
            <a:endParaRPr lang="fa-IR"/>
          </a:p>
        </p:txBody>
      </p:sp>
    </p:spTree>
    <p:extLst>
      <p:ext uri="{BB962C8B-B14F-4D97-AF65-F5344CB8AC3E}">
        <p14:creationId xmlns:p14="http://schemas.microsoft.com/office/powerpoint/2010/main" val="4015131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تحلیل تحولات شگرف اتحاد جماهیر شوروی سابق در یک دهه گذشته، محققان به نقش دولت، ایدئولوژی تمامت نگر حزب کمونیست، سیاست های اقتصادی و سیاسی گورباچف به کرات و به حق اشاره کرده اند. این مقاله، بر خلاف آن مطالعات، کوشش دارد تحولات اخیر شوروی های سابق را از زاویه نیروهای ناسیونالیستی، آن هم از یک چشم انداز تاریخی و جامعه شناختی، مورد ارزیابی قرار دهد. از این رو خواننده با مطالعه این مقاله با </a:t>
            </a:r>
            <a:r>
              <a:rPr lang="fa-IR" b="1" smtClean="0">
                <a:solidFill>
                  <a:srgbClr val="FF0000"/>
                </a:solidFill>
                <a:cs typeface="B Nazanin" panose="00000400000000000000" pitchFamily="2" charset="-78"/>
              </a:rPr>
              <a:t>سه دوره تاریخی </a:t>
            </a:r>
            <a:r>
              <a:rPr lang="fa-IR" smtClean="0">
                <a:cs typeface="B Nazanin" panose="00000400000000000000" pitchFamily="2" charset="-78"/>
              </a:rPr>
              <a:t>که روس ها سه سیاست بلندمدت را در آن پیشه کردند آشنا می شود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4151986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54548" y="1825625"/>
            <a:ext cx="7499252" cy="4351338"/>
          </a:xfrm>
        </p:spPr>
        <p:txBody>
          <a:bodyPr>
            <a:normAutofit/>
          </a:bodyPr>
          <a:lstStyle/>
          <a:p>
            <a:pPr algn="just"/>
            <a:r>
              <a:rPr lang="fa-IR" smtClean="0">
                <a:cs typeface="B Nazanin" panose="00000400000000000000" pitchFamily="2" charset="-78"/>
              </a:rPr>
              <a:t>در مقابل امتیازات فوق کمونیست ها، مخصوصا لنین، تاکید می کردند که ملت ها در این جدایی نباید عجله کنند. چون مبارزه اصلی، مبارزه طبقاتی (کارگران و سرمایه داران) است. در تاکید به مبارزه طبقاتی، به جای مبارزه ناسیونالیستی، لنین به اندیشه مارکس توجه داشت که از نظر او ناسیونالیزم ایدئولوژی طبقات بورژوا بود و اصالت نداشت. در اندیشه لنین هرچه دولت بزرگتر، هر چه اتحادیه ها بزرگتر، هر چه مردم از اقوام مختلف در کنار هم بیشتر ، مبارزه سرنوشت ساز کارگران برای سوسیالیزم و دموکراسی بهتر خواهد بود.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2917874" cy="3117838"/>
          </a:xfrm>
          <a:prstGeom prst="rect">
            <a:avLst/>
          </a:prstGeom>
        </p:spPr>
      </p:pic>
      <p:sp>
        <p:nvSpPr>
          <p:cNvPr id="5" name="TextBox 4"/>
          <p:cNvSpPr txBox="1"/>
          <p:nvPr/>
        </p:nvSpPr>
        <p:spPr>
          <a:xfrm>
            <a:off x="1533378" y="5275385"/>
            <a:ext cx="1448973"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لنین</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103783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او صراحتا می گفت: «هم کارگران روسی و هم غیر روسی از استعمار زمین داران و سرمایه داران رنج می برند. لذا انقلاب اجتماعی (یعنی مبارزه کارگران و سرمایه داران ) گروه های قومی را در یکدیگر ادغام می کند و با انقلاب اجتماعی (یا توسعه تاریخی) موانع و تعصبات ملی شکسته می شود و اقوام گوناگون با ایجاد سرمایه مشترک در شرکت های سهامی و کارخانه های مشترک در کنار هم قرار می گیرند. لذا </a:t>
            </a:r>
            <a:r>
              <a:rPr lang="fa-IR" b="1">
                <a:solidFill>
                  <a:srgbClr val="FF0000"/>
                </a:solidFill>
                <a:cs typeface="B Nazanin" panose="00000400000000000000" pitchFamily="2" charset="-78"/>
              </a:rPr>
              <a:t>مساله اساسی گروه بندی طبقاتی است، نه قومی – اجتماعی. </a:t>
            </a:r>
          </a:p>
          <a:p>
            <a:endParaRPr lang="fa-IR"/>
          </a:p>
        </p:txBody>
      </p:sp>
    </p:spTree>
    <p:extLst>
      <p:ext uri="{BB962C8B-B14F-4D97-AF65-F5344CB8AC3E}">
        <p14:creationId xmlns:p14="http://schemas.microsoft.com/office/powerpoint/2010/main" val="30129440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رغم جذابیت اندیشه فوق، پیروزی انقلاب سوسیالیستی روسیه (1917) هم عامل رهایی و هم عامل دربند کشیدن نیروی قومی بود. چون از یک طرف رهایی همه اقوام را اعلام کرد و از طرف دیگر برای تحقق «جامعه سوسیالیستی، همه اقوام به اتحاد دعوت می شدند و برای درمان چالش نیروی ناسیونالیستی با نیروی سوسیالیستی(ناشی از ایدئولوژی مارکسیسم – لنینیسم)، الگوی ایجاد دولت اتحاد جماهیر شوروی، نسخه ای شد که هم </a:t>
            </a:r>
            <a:r>
              <a:rPr lang="fa-IR" smtClean="0">
                <a:cs typeface="B Nazanin" panose="00000400000000000000" pitchFamily="2" charset="-78"/>
              </a:rPr>
              <a:t>وعده </a:t>
            </a:r>
            <a:r>
              <a:rPr lang="fa-IR" smtClean="0">
                <a:cs typeface="B Nazanin" panose="00000400000000000000" pitchFamily="2" charset="-78"/>
              </a:rPr>
              <a:t>حق تعیین سرنوشت قومیت ها عملی گردد و هم «</a:t>
            </a:r>
            <a:r>
              <a:rPr lang="fa-IR" b="1" smtClean="0">
                <a:solidFill>
                  <a:srgbClr val="FF0000"/>
                </a:solidFill>
                <a:cs typeface="B Nazanin" panose="00000400000000000000" pitchFamily="2" charset="-78"/>
              </a:rPr>
              <a:t>جامعه سوسیالیستی</a:t>
            </a:r>
            <a:r>
              <a:rPr lang="fa-IR" smtClean="0">
                <a:cs typeface="B Nazanin" panose="00000400000000000000" pitchFamily="2" charset="-78"/>
              </a:rPr>
              <a:t>» که هدف ایدئولوژی انقلاب بود تحقق یابد. لذا به محض پیروزی انقلاب،در 25 اکتبر 1917، خطاب به کارگران و دهقانان و سربازان «</a:t>
            </a:r>
            <a:r>
              <a:rPr lang="fa-IR" b="1" smtClean="0">
                <a:solidFill>
                  <a:srgbClr val="FF0000"/>
                </a:solidFill>
                <a:cs typeface="B Nazanin" panose="00000400000000000000" pitchFamily="2" charset="-78"/>
              </a:rPr>
              <a:t>حق تعیین سرنوشت</a:t>
            </a:r>
            <a:r>
              <a:rPr lang="fa-IR" smtClean="0">
                <a:cs typeface="B Nazanin" panose="00000400000000000000" pitchFamily="2" charset="-78"/>
              </a:rPr>
              <a:t>» قومیت ها به رسمیت شناخته شد.  </a:t>
            </a:r>
            <a:endParaRPr lang="fa-IR">
              <a:cs typeface="B Nazanin" panose="00000400000000000000" pitchFamily="2" charset="-78"/>
            </a:endParaRPr>
          </a:p>
        </p:txBody>
      </p:sp>
    </p:spTree>
    <p:extLst>
      <p:ext uri="{BB962C8B-B14F-4D97-AF65-F5344CB8AC3E}">
        <p14:creationId xmlns:p14="http://schemas.microsoft.com/office/powerpoint/2010/main" val="36199586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اعلامیه نوامبر همین سال، در دومین کنگره شوراهای سراسری روسیه، برای این جز چهار ویژگی قایل شدند. </a:t>
            </a:r>
            <a:r>
              <a:rPr lang="fa-IR" smtClean="0">
                <a:solidFill>
                  <a:srgbClr val="FF0000"/>
                </a:solidFill>
                <a:cs typeface="B Nazanin" panose="00000400000000000000" pitchFamily="2" charset="-78"/>
              </a:rPr>
              <a:t>یک</a:t>
            </a:r>
            <a:r>
              <a:rPr lang="fa-IR" smtClean="0">
                <a:cs typeface="B Nazanin" panose="00000400000000000000" pitchFamily="2" charset="-78"/>
              </a:rPr>
              <a:t> برابری و حاکمیت قومیت ها. </a:t>
            </a:r>
            <a:r>
              <a:rPr lang="fa-IR" smtClean="0">
                <a:solidFill>
                  <a:srgbClr val="FF0000"/>
                </a:solidFill>
                <a:cs typeface="B Nazanin" panose="00000400000000000000" pitchFamily="2" charset="-78"/>
              </a:rPr>
              <a:t>دوم</a:t>
            </a:r>
            <a:r>
              <a:rPr lang="fa-IR" smtClean="0">
                <a:cs typeface="B Nazanin" panose="00000400000000000000" pitchFamily="2" charset="-78"/>
              </a:rPr>
              <a:t>، حق جدایی و ایجاد دولت مستقل. </a:t>
            </a:r>
            <a:r>
              <a:rPr lang="fa-IR" smtClean="0">
                <a:solidFill>
                  <a:srgbClr val="FF0000"/>
                </a:solidFill>
                <a:cs typeface="B Nazanin" panose="00000400000000000000" pitchFamily="2" charset="-78"/>
              </a:rPr>
              <a:t>سوم، </a:t>
            </a:r>
            <a:r>
              <a:rPr lang="fa-IR" smtClean="0">
                <a:cs typeface="B Nazanin" panose="00000400000000000000" pitchFamily="2" charset="-78"/>
              </a:rPr>
              <a:t>الغای هر امتیاز مذهبی و قومی و منطقه ای. </a:t>
            </a:r>
            <a:r>
              <a:rPr lang="fa-IR" smtClean="0">
                <a:solidFill>
                  <a:srgbClr val="FF0000"/>
                </a:solidFill>
                <a:cs typeface="B Nazanin" panose="00000400000000000000" pitchFamily="2" charset="-78"/>
              </a:rPr>
              <a:t>چهارم، </a:t>
            </a:r>
            <a:r>
              <a:rPr lang="fa-IR" smtClean="0">
                <a:cs typeface="B Nazanin" panose="00000400000000000000" pitchFamily="2" charset="-78"/>
              </a:rPr>
              <a:t>زندگی و ترقی آزاد اقلیت ها و گروه های قومی در درون روسیه در این اعلامیه اشاره نشد که اقوام چگونه می توانند. از این حق استفاده کنند.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4001294"/>
            <a:ext cx="3846342" cy="1923171"/>
          </a:xfrm>
          <a:prstGeom prst="rect">
            <a:avLst/>
          </a:prstGeom>
        </p:spPr>
      </p:pic>
    </p:spTree>
    <p:extLst>
      <p:ext uri="{BB962C8B-B14F-4D97-AF65-F5344CB8AC3E}">
        <p14:creationId xmlns:p14="http://schemas.microsoft.com/office/powerpoint/2010/main" val="17978204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درمقابل به محض چاپ این بیانیه، کمیسیون قومیت ها، به رهبری استالین، اعلام می کند که حقوق مذهبی و قومی مردم به این خاطر تایید شده که مردم «انقلاب سوسیالیستی» را جدی تلقی کنند. بدین ترتیب در راه اجزای حق تعیین </a:t>
            </a:r>
            <a:r>
              <a:rPr lang="fa-IR" b="1">
                <a:solidFill>
                  <a:srgbClr val="FF0000"/>
                </a:solidFill>
                <a:cs typeface="B Nazanin" panose="00000400000000000000" pitchFamily="2" charset="-78"/>
              </a:rPr>
              <a:t>سرنوشت قومیت ها </a:t>
            </a:r>
            <a:r>
              <a:rPr lang="fa-IR">
                <a:cs typeface="B Nazanin" panose="00000400000000000000" pitchFamily="2" charset="-78"/>
              </a:rPr>
              <a:t>عواملی چون: شکل بندی پیچیده (و به شدت مخلوط) قومیت ها. تفاوت در درجه آگاهی و همبستگی قومیت ها. مشخص نبودن مار و مرزهای قومی. بالا گرفتن جنگ های شهری در میان اقوام. شرایط بد اقتصادی مردم.  وعده های توسعه اقتصادی(توسط بلشویک ها و احزاب و گروه های محلی آنها) و ضرورت مبارزه با قدرت خارجی (امپریالیست ها) همه شرایطی را راهم آوردند که کمونیست ها بتوانند الگوی اتحادیه جماهیر سوسیالیستی شوروی، را در قالب یک دولت قدرتمند ایدئولوژیک و توتالیتر  به مرحله عمل بگذارند.</a:t>
            </a:r>
            <a:endParaRPr lang="fa-IR"/>
          </a:p>
        </p:txBody>
      </p:sp>
    </p:spTree>
    <p:extLst>
      <p:ext uri="{BB962C8B-B14F-4D97-AF65-F5344CB8AC3E}">
        <p14:creationId xmlns:p14="http://schemas.microsoft.com/office/powerpoint/2010/main" val="708845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قدرتی که از لحاظ نظامی به ارتش سرخ و از لحاظ سیاسی به حزب کمونیست و سازمان متمرکز اداری و از لحاظ اقتصادی با برنامه اشتراکی، مجهز بود. هسته </a:t>
            </a:r>
            <a:r>
              <a:rPr lang="fa-IR" smtClean="0">
                <a:cs typeface="B Nazanin" panose="00000400000000000000" pitchFamily="2" charset="-78"/>
              </a:rPr>
              <a:t>اصلی </a:t>
            </a:r>
            <a:r>
              <a:rPr lang="fa-IR">
                <a:cs typeface="B Nazanin" panose="00000400000000000000" pitchFamily="2" charset="-78"/>
              </a:rPr>
              <a:t>این قدرت را عملا «جمهوری روسیه» تشکیل می داد (13) از این رو اجرای «</a:t>
            </a:r>
            <a:r>
              <a:rPr lang="fa-IR">
                <a:solidFill>
                  <a:srgbClr val="FF0000"/>
                </a:solidFill>
                <a:cs typeface="B Nazanin" panose="00000400000000000000" pitchFamily="2" charset="-78"/>
              </a:rPr>
              <a:t>حق تعیین سرنوشت</a:t>
            </a:r>
            <a:r>
              <a:rPr lang="fa-IR">
                <a:cs typeface="B Nazanin" panose="00000400000000000000" pitchFamily="2" charset="-78"/>
              </a:rPr>
              <a:t>» در پناه چنین قدرتی صورت گرفت. در چارچوب «</a:t>
            </a:r>
            <a:r>
              <a:rPr lang="fa-IR">
                <a:solidFill>
                  <a:srgbClr val="FF0000"/>
                </a:solidFill>
                <a:cs typeface="B Nazanin" panose="00000400000000000000" pitchFamily="2" charset="-78"/>
              </a:rPr>
              <a:t>اتحاد جماهیر شوروی</a:t>
            </a:r>
            <a:r>
              <a:rPr lang="fa-IR">
                <a:cs typeface="B Nazanin" panose="00000400000000000000" pitchFamily="2" charset="-78"/>
              </a:rPr>
              <a:t>» در دوران کمونیست ها از میان 104 قوم، 45 قوم توانستند از حق تعیین سرنوشت در شکل اتحادیه، خودمختاری و مناطق و نواحی از لحاظ اداری خودمختار، استفده کنند. این روند سی سال (1937-1917) طول کشید و شکل نهایی آن در کنگره 18 اتحادیه جماهیر شوروی تصویب شد و با اندکی تغییرات در سال 1977 مجددا مورد تاید قرار گرفت که بدین شرح بودند: </a:t>
            </a:r>
          </a:p>
          <a:p>
            <a:pPr algn="just"/>
            <a:endParaRPr lang="fa-IR">
              <a:cs typeface="B Nazanin" panose="00000400000000000000" pitchFamily="2" charset="-78"/>
            </a:endParaRPr>
          </a:p>
        </p:txBody>
      </p:sp>
      <p:sp>
        <p:nvSpPr>
          <p:cNvPr id="4" name="Flowchart: Connector 3"/>
          <p:cNvSpPr/>
          <p:nvPr/>
        </p:nvSpPr>
        <p:spPr>
          <a:xfrm>
            <a:off x="1645920" y="4797083"/>
            <a:ext cx="1772529" cy="1139483"/>
          </a:xfrm>
          <a:prstGeom prst="flowChart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برنامه اشتراکی</a:t>
            </a:r>
            <a:endParaRPr lang="fa-IR"/>
          </a:p>
        </p:txBody>
      </p:sp>
    </p:spTree>
    <p:extLst>
      <p:ext uri="{BB962C8B-B14F-4D97-AF65-F5344CB8AC3E}">
        <p14:creationId xmlns:p14="http://schemas.microsoft.com/office/powerpoint/2010/main" val="490517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پانزده اتحادیه (که هم اکنون همان 15 جمهوری جدید التاسیس هستند) که سیستم اداری آنها به «دولت- شکورهای» متداول در کشورهای دیگر شباهت داشتند. دوازده جمهوری خودمختار اداری و ده ناحیه خود مختار اداری. در جدول شماره 3 اساسمی این سی و سه واحد سیاسی و تعداد جمعیت آنها ذکر شده است. نکته مهم و قابل تامل این است که  اگر چه در اغلب این واحد های سیاسی، جمعیت یک قوم نسبت به اقوام دیگر در اکثریت است (به استثنای قزاقستان) ولی تنوع قومی ویژگی تمام این واحدهای سیاسی است جدول شماره 3 این واقعیت را به خوبی نشان می  دهد. </a:t>
            </a:r>
            <a:endParaRPr lang="fa-IR">
              <a:cs typeface="B Nazanin" panose="00000400000000000000" pitchFamily="2" charset="-78"/>
            </a:endParaRPr>
          </a:p>
        </p:txBody>
      </p:sp>
      <p:sp>
        <p:nvSpPr>
          <p:cNvPr id="4" name="Flowchart: Off-page Connector 3"/>
          <p:cNvSpPr/>
          <p:nvPr/>
        </p:nvSpPr>
        <p:spPr>
          <a:xfrm>
            <a:off x="838200" y="4459459"/>
            <a:ext cx="2110154" cy="1280160"/>
          </a:xfrm>
          <a:prstGeom prst="flowChartOffpageConnector">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تنوع قومی</a:t>
            </a:r>
            <a:endParaRPr lang="fa-IR"/>
          </a:p>
        </p:txBody>
      </p:sp>
    </p:spTree>
    <p:extLst>
      <p:ext uri="{BB962C8B-B14F-4D97-AF65-F5344CB8AC3E}">
        <p14:creationId xmlns:p14="http://schemas.microsoft.com/office/powerpoint/2010/main" val="725339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دوران جنگ جهانی دوم، در اتححاد جماهیر شوروی «</a:t>
            </a:r>
            <a:r>
              <a:rPr lang="fa-IR" smtClean="0">
                <a:solidFill>
                  <a:srgbClr val="FF0000"/>
                </a:solidFill>
                <a:cs typeface="B Nazanin" panose="00000400000000000000" pitchFamily="2" charset="-78"/>
              </a:rPr>
              <a:t>نیروی ناسیونالیسم</a:t>
            </a:r>
            <a:r>
              <a:rPr lang="fa-IR" smtClean="0">
                <a:cs typeface="B Nazanin" panose="00000400000000000000" pitchFamily="2" charset="-78"/>
              </a:rPr>
              <a:t>» در شکل روسی گرایی نیز ظاهر شد. در هنگام جنگ، توسط استالین رهبر اتحاد جماهیر شوروی، ناسیونالیزم به طور جدی در بسیج توده ها مورد </a:t>
            </a:r>
            <a:r>
              <a:rPr lang="fa-IR">
                <a:cs typeface="B Nazanin" panose="00000400000000000000" pitchFamily="2" charset="-78"/>
              </a:rPr>
              <a:t>استفاده </a:t>
            </a:r>
            <a:r>
              <a:rPr lang="fa-IR" smtClean="0">
                <a:cs typeface="B Nazanin" panose="00000400000000000000" pitchFamily="2" charset="-78"/>
              </a:rPr>
              <a:t>قرار گرفت. در این دوره مهاجرت روس ها به مناطق غیر بررسی تداوم پیدا کرد. آموزش ایده های حزبی از طریق مدارس و واحدهای فرهنگی شدت پیدا کرد. اقتصاد محلی هر چه بیشتر به اقتصاد مرکز وابسته گردید سازمان اداری هر چه بیشتر متمرکز و عمودی (از بالا به پایین) شد.</a:t>
            </a:r>
            <a:endParaRPr lang="fa-IR">
              <a:cs typeface="B Nazanin" panose="00000400000000000000" pitchFamily="2" charset="-78"/>
            </a:endParaRPr>
          </a:p>
        </p:txBody>
      </p:sp>
      <p:sp>
        <p:nvSpPr>
          <p:cNvPr id="4" name="Flowchart: Alternate Process 3"/>
          <p:cNvSpPr/>
          <p:nvPr/>
        </p:nvSpPr>
        <p:spPr>
          <a:xfrm>
            <a:off x="838200" y="4543864"/>
            <a:ext cx="2968283" cy="99880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بسیج توده ها</a:t>
            </a:r>
            <a:endParaRPr lang="fa-IR"/>
          </a:p>
        </p:txBody>
      </p:sp>
    </p:spTree>
    <p:extLst>
      <p:ext uri="{BB962C8B-B14F-4D97-AF65-F5344CB8AC3E}">
        <p14:creationId xmlns:p14="http://schemas.microsoft.com/office/powerpoint/2010/main" val="38579331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96750" y="1825625"/>
            <a:ext cx="7457049" cy="4351338"/>
          </a:xfrm>
        </p:spPr>
        <p:txBody>
          <a:bodyPr>
            <a:normAutofit lnSpcReduction="10000"/>
          </a:bodyPr>
          <a:lstStyle/>
          <a:p>
            <a:pPr algn="just"/>
            <a:r>
              <a:rPr lang="fa-IR" smtClean="0">
                <a:cs typeface="B Nazanin" panose="00000400000000000000" pitchFamily="2" charset="-78"/>
              </a:rPr>
              <a:t>هر چه بیشتر مذهب در بند کشیده شد و تز ایجاد یک «جامعه تاریخی یا جامعه شوروی» که در اصل یک سیاست «</a:t>
            </a:r>
            <a:r>
              <a:rPr lang="fa-IR" smtClean="0">
                <a:solidFill>
                  <a:srgbClr val="FF0000"/>
                </a:solidFill>
                <a:cs typeface="B Nazanin" panose="00000400000000000000" pitchFamily="2" charset="-78"/>
              </a:rPr>
              <a:t>انهدام قومی و ملی</a:t>
            </a:r>
            <a:r>
              <a:rPr lang="fa-IR" smtClean="0">
                <a:cs typeface="B Nazanin" panose="00000400000000000000" pitchFamily="2" charset="-78"/>
              </a:rPr>
              <a:t>» بود، هر چه بیشتر تقویت شد صد هزار چچن، آلمانی، تاتاری... از جمهوری روسیه به آسیای مرکزی و سیبری به عنوان خیانت علیه «جامعه شوروی» تبعید شدند. در این دوره یک حکومت مبتنی بر «</a:t>
            </a:r>
            <a:r>
              <a:rPr lang="fa-IR" smtClean="0">
                <a:solidFill>
                  <a:srgbClr val="FF0000"/>
                </a:solidFill>
                <a:cs typeface="B Nazanin" panose="00000400000000000000" pitchFamily="2" charset="-78"/>
              </a:rPr>
              <a:t>سلسله مراتب ملی</a:t>
            </a:r>
            <a:r>
              <a:rPr lang="fa-IR" smtClean="0">
                <a:cs typeface="B Nazanin" panose="00000400000000000000" pitchFamily="2" charset="-78"/>
              </a:rPr>
              <a:t>» تشکیل شده که در راس آنها روس ها به عنوان قوم برتر بودند و سپس جمهوری های اوکراین، بیلوروسی، سه جمهوری بالتیک و قزاقستان، جمهوری های قفقاز و آسیای مرکزی قرار گرفت. عملا سیاست اصلی استالین «</a:t>
            </a:r>
            <a:r>
              <a:rPr lang="fa-IR" smtClean="0">
                <a:solidFill>
                  <a:srgbClr val="FF0000"/>
                </a:solidFill>
                <a:cs typeface="B Nazanin" panose="00000400000000000000" pitchFamily="2" charset="-78"/>
              </a:rPr>
              <a:t>قومیت در فرم و روسی شدن در محتوی بود</a:t>
            </a:r>
            <a:r>
              <a:rPr lang="fa-IR" smtClean="0">
                <a:cs typeface="B Nazanin" panose="00000400000000000000" pitchFamily="2" charset="-78"/>
              </a:rPr>
              <a:t>» در مقابل سیاست لنین که «ناسیونالیسم در فرم و سوسیالیزم در محتوی بود» (14)</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42282" cy="3069932"/>
          </a:xfrm>
          <a:prstGeom prst="rect">
            <a:avLst/>
          </a:prstGeom>
        </p:spPr>
      </p:pic>
      <p:sp>
        <p:nvSpPr>
          <p:cNvPr id="5" name="TextBox 4"/>
          <p:cNvSpPr txBox="1"/>
          <p:nvPr/>
        </p:nvSpPr>
        <p:spPr>
          <a:xfrm>
            <a:off x="1294228" y="5205046"/>
            <a:ext cx="1589649"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استالین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314525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چگونگی حل </a:t>
            </a:r>
            <a:r>
              <a:rPr lang="fa-IR" b="1" smtClean="0">
                <a:solidFill>
                  <a:srgbClr val="FF0000"/>
                </a:solidFill>
                <a:cs typeface="B Nazanin" panose="00000400000000000000" pitchFamily="2" charset="-78"/>
              </a:rPr>
              <a:t>تعارض</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دوره کمونیست ها یک تعارض آشکار وجود داشت از یک طرف اقوام از «حق تعیین سرنوشت» </a:t>
            </a:r>
            <a:r>
              <a:rPr lang="fa-IR" smtClean="0">
                <a:cs typeface="B Nazanin" panose="00000400000000000000" pitchFamily="2" charset="-78"/>
              </a:rPr>
              <a:t>برخوردار </a:t>
            </a:r>
            <a:r>
              <a:rPr lang="fa-IR" smtClean="0">
                <a:cs typeface="B Nazanin" panose="00000400000000000000" pitchFamily="2" charset="-78"/>
              </a:rPr>
              <a:t>بودند و از طرفی این حق مشروط به تصویب کمیته مرکزی حزب کمونیست در اتحادیه جماهیر شوروی بود. به رغم توضیحاتی که تاکنون داده ایم سوال از این که دولت مرکزی با چه فرمولی در عمل این تناقض پاسخ می </a:t>
            </a:r>
            <a:r>
              <a:rPr lang="fa-IR" smtClean="0">
                <a:cs typeface="B Nazanin" panose="00000400000000000000" pitchFamily="2" charset="-78"/>
              </a:rPr>
              <a:t>داد(تناقضی </a:t>
            </a:r>
            <a:r>
              <a:rPr lang="fa-IR" smtClean="0">
                <a:cs typeface="B Nazanin" panose="00000400000000000000" pitchFamily="2" charset="-78"/>
              </a:rPr>
              <a:t>که 70 سال تداوم پیدا کرد) همچنان شایسته توجه است این فرمول را به شرح زیر می توان خلاصه کرد: </a:t>
            </a:r>
          </a:p>
        </p:txBody>
      </p:sp>
      <p:sp>
        <p:nvSpPr>
          <p:cNvPr id="4" name="Flowchart: Alternate Process 3"/>
          <p:cNvSpPr/>
          <p:nvPr/>
        </p:nvSpPr>
        <p:spPr>
          <a:xfrm>
            <a:off x="1181686" y="4501662"/>
            <a:ext cx="2588456" cy="91440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تعارض آشکار</a:t>
            </a:r>
            <a:endParaRPr lang="fa-IR"/>
          </a:p>
        </p:txBody>
      </p:sp>
    </p:spTree>
    <p:extLst>
      <p:ext uri="{BB962C8B-B14F-4D97-AF65-F5344CB8AC3E}">
        <p14:creationId xmlns:p14="http://schemas.microsoft.com/office/powerpoint/2010/main" val="2082221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490112" y="1825625"/>
            <a:ext cx="6863687" cy="4351338"/>
          </a:xfrm>
        </p:spPr>
        <p:txBody>
          <a:bodyPr/>
          <a:lstStyle/>
          <a:p>
            <a:pPr algn="just"/>
            <a:r>
              <a:rPr lang="fa-IR">
                <a:cs typeface="B Nazanin" panose="00000400000000000000" pitchFamily="2" charset="-78"/>
              </a:rPr>
              <a:t>الف) «سیاست و ناسیونالیسم در شکل و سوسیالیسم در محتوی» دوره لنین که جایگزین سیاست ناسیونالیزم مذهبی روسی در زمان تزارها گردید ب)سیاست «سوسیالیسم در فرم و روسی کردن در محتوی»، استالین به جای سیاست لنین ج) سیاست سوسیالیزم در فرم و پلورالیزم در محتوی» گورباچف به جای سنت های استالین، سیاستی که هنوز روسیه برای تحقق آن با چالش های اساسی روبه رو است. </a:t>
            </a:r>
          </a:p>
          <a:p>
            <a:endParaRPr lang="fa-IR"/>
          </a:p>
        </p:txBody>
      </p:sp>
      <p:pic>
        <p:nvPicPr>
          <p:cNvPr id="4" name="Picture 3"/>
          <p:cNvPicPr>
            <a:picLocks noChangeAspect="1"/>
          </p:cNvPicPr>
          <p:nvPr/>
        </p:nvPicPr>
        <p:blipFill>
          <a:blip r:embed="rId2"/>
          <a:stretch>
            <a:fillRect/>
          </a:stretch>
        </p:blipFill>
        <p:spPr>
          <a:xfrm>
            <a:off x="838200" y="1825624"/>
            <a:ext cx="3629751" cy="2773672"/>
          </a:xfrm>
          <a:prstGeom prst="rect">
            <a:avLst/>
          </a:prstGeom>
        </p:spPr>
      </p:pic>
      <p:sp>
        <p:nvSpPr>
          <p:cNvPr id="5" name="TextBox 4"/>
          <p:cNvSpPr txBox="1"/>
          <p:nvPr/>
        </p:nvSpPr>
        <p:spPr>
          <a:xfrm>
            <a:off x="1228299" y="4954137"/>
            <a:ext cx="2279176"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گورباچف</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1927076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حکومت مرکزی، مجموعه ای از برنامه ها و منابع اقتصادی را با تشخیص نخبگان محلی (یا کمونیست های هر قوم) برای اتحادیه ها و خودمختاری ها اختصاص می داد و از قدرت آنها در حکومت محلی حمایت می کرد و در مقابل نخبگان محلی «</a:t>
            </a:r>
            <a:r>
              <a:rPr lang="fa-IR">
                <a:solidFill>
                  <a:srgbClr val="FF0000"/>
                </a:solidFill>
                <a:cs typeface="B Nazanin" panose="00000400000000000000" pitchFamily="2" charset="-78"/>
              </a:rPr>
              <a:t>وفاداری</a:t>
            </a:r>
            <a:r>
              <a:rPr lang="fa-IR">
                <a:cs typeface="B Nazanin" panose="00000400000000000000" pitchFamily="2" charset="-78"/>
              </a:rPr>
              <a:t>» واحد سیاسی خود را به عنوان عضو و شریک در اتحاد جماهیر شوروی اعلام می کردند و نخبگانی که اندیشه دیگر در سر داشتند عمل از صحنه سیاسی حذف می شدند و البته این حذف با توجیه ایدئولوژی سوسیالیستی تلطیف می شد</a:t>
            </a:r>
            <a:r>
              <a:rPr lang="fa-IR" smtClean="0">
                <a:cs typeface="B Nazanin" panose="00000400000000000000" pitchFamily="2" charset="-78"/>
              </a:rPr>
              <a:t>.</a:t>
            </a:r>
            <a:endParaRPr lang="fa-IR">
              <a:cs typeface="B Nazanin" panose="00000400000000000000" pitchFamily="2" charset="-78"/>
            </a:endParaRPr>
          </a:p>
        </p:txBody>
      </p:sp>
      <p:sp>
        <p:nvSpPr>
          <p:cNvPr id="4" name="Flowchart: Process 3"/>
          <p:cNvSpPr/>
          <p:nvPr/>
        </p:nvSpPr>
        <p:spPr>
          <a:xfrm>
            <a:off x="838200" y="4501661"/>
            <a:ext cx="2658794" cy="1125415"/>
          </a:xfrm>
          <a:prstGeom prst="flowChart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خودمختاری ها</a:t>
            </a:r>
            <a:endParaRPr lang="fa-IR"/>
          </a:p>
        </p:txBody>
      </p:sp>
    </p:spTree>
    <p:extLst>
      <p:ext uri="{BB962C8B-B14F-4D97-AF65-F5344CB8AC3E}">
        <p14:creationId xmlns:p14="http://schemas.microsoft.com/office/powerpoint/2010/main" val="1206117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 به بیان دیگر تشکل نخبگان محلی (روسای حزبی، مدیران واحدهای تولیدی، روسای اتحادیه ها، مقامات اداری و مبلغین ایدئولوژیک) نقش نهادهای واسط بین حکومت مرکزی و مردم محلی را بازی می کردند (یعنی جامعه مدنی از نوع مصنوعی </a:t>
            </a:r>
            <a:r>
              <a:rPr lang="fa-IR" smtClean="0">
                <a:cs typeface="B Nazanin" panose="00000400000000000000" pitchFamily="2" charset="-78"/>
              </a:rPr>
              <a:t>آن</a:t>
            </a:r>
            <a:r>
              <a:rPr lang="fa-IR">
                <a:cs typeface="B Nazanin" panose="00000400000000000000" pitchFamily="2" charset="-78"/>
              </a:rPr>
              <a:t>)(15) بدین ترتیب  حاکمیت قدرت مرکزی به </a:t>
            </a:r>
            <a:r>
              <a:rPr lang="fa-IR" smtClean="0">
                <a:cs typeface="B Nazanin" panose="00000400000000000000" pitchFamily="2" charset="-78"/>
              </a:rPr>
              <a:t>رغم </a:t>
            </a:r>
            <a:r>
              <a:rPr lang="fa-IR">
                <a:cs typeface="B Nazanin" panose="00000400000000000000" pitchFamily="2" charset="-78"/>
              </a:rPr>
              <a:t>وجود تعارض در سراسر شوروی تداوم می یافت و نخبگان محلی (به </a:t>
            </a:r>
            <a:r>
              <a:rPr lang="fa-IR" smtClean="0">
                <a:cs typeface="B Nazanin" panose="00000400000000000000" pitchFamily="2" charset="-78"/>
              </a:rPr>
              <a:t>رغم </a:t>
            </a:r>
            <a:r>
              <a:rPr lang="fa-IR">
                <a:cs typeface="B Nazanin" panose="00000400000000000000" pitchFamily="2" charset="-78"/>
              </a:rPr>
              <a:t>تفاوت در قومیت) از منافع آن </a:t>
            </a:r>
            <a:r>
              <a:rPr lang="fa-IR" smtClean="0">
                <a:cs typeface="B Nazanin" panose="00000400000000000000" pitchFamily="2" charset="-78"/>
              </a:rPr>
              <a:t>برخوردار </a:t>
            </a:r>
            <a:r>
              <a:rPr lang="fa-IR">
                <a:cs typeface="B Nazanin" panose="00000400000000000000" pitchFamily="2" charset="-78"/>
              </a:rPr>
              <a:t>بودند.  </a:t>
            </a:r>
          </a:p>
          <a:p>
            <a:pPr algn="just"/>
            <a:endParaRPr lang="fa-IR">
              <a:cs typeface="B Nazanin" panose="00000400000000000000" pitchFamily="2" charset="-78"/>
            </a:endParaRPr>
          </a:p>
        </p:txBody>
      </p:sp>
      <p:sp>
        <p:nvSpPr>
          <p:cNvPr id="4" name="Flowchart: Alternate Process 3"/>
          <p:cNvSpPr/>
          <p:nvPr/>
        </p:nvSpPr>
        <p:spPr>
          <a:xfrm>
            <a:off x="838200" y="4192172"/>
            <a:ext cx="3362178" cy="116761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نقش نهادهای واسط</a:t>
            </a:r>
            <a:endParaRPr lang="fa-IR"/>
          </a:p>
        </p:txBody>
      </p:sp>
    </p:spTree>
    <p:extLst>
      <p:ext uri="{BB962C8B-B14F-4D97-AF65-F5344CB8AC3E}">
        <p14:creationId xmlns:p14="http://schemas.microsoft.com/office/powerpoint/2010/main" val="15819137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غیر از «نخبگان محلی»، «</a:t>
            </a:r>
            <a:r>
              <a:rPr lang="fa-IR" smtClean="0">
                <a:solidFill>
                  <a:srgbClr val="FF0000"/>
                </a:solidFill>
                <a:cs typeface="B Nazanin" panose="00000400000000000000" pitchFamily="2" charset="-78"/>
              </a:rPr>
              <a:t>اقلیت های قومی</a:t>
            </a:r>
            <a:r>
              <a:rPr lang="fa-IR" smtClean="0">
                <a:cs typeface="B Nazanin" panose="00000400000000000000" pitchFamily="2" charset="-78"/>
              </a:rPr>
              <a:t>» که تحت حکومت این نخبگان محل زندگی می کردند، جهت تقویت موقعیت حاشیه ای خود با برقرار کردن ارتباط های ویژه با مرکز اتحاد جماهیر شوروی، نقش ستون پنجم </a:t>
            </a:r>
            <a:r>
              <a:rPr lang="fa-IR" smtClean="0">
                <a:cs typeface="B Nazanin" panose="00000400000000000000" pitchFamily="2" charset="-78"/>
              </a:rPr>
              <a:t>را </a:t>
            </a:r>
            <a:r>
              <a:rPr lang="fa-IR" smtClean="0">
                <a:cs typeface="B Nazanin" panose="00000400000000000000" pitchFamily="2" charset="-78"/>
              </a:rPr>
              <a:t>برای حکومت مرکزی بازی می کردند. </a:t>
            </a:r>
            <a:endParaRPr lang="fa-IR">
              <a:cs typeface="B Nazanin" panose="00000400000000000000" pitchFamily="2" charset="-78"/>
            </a:endParaRPr>
          </a:p>
        </p:txBody>
      </p:sp>
    </p:spTree>
    <p:extLst>
      <p:ext uri="{BB962C8B-B14F-4D97-AF65-F5344CB8AC3E}">
        <p14:creationId xmlns:p14="http://schemas.microsoft.com/office/powerpoint/2010/main" val="34826759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دوره </a:t>
            </a:r>
            <a:r>
              <a:rPr lang="fa-IR" b="1" smtClean="0">
                <a:solidFill>
                  <a:srgbClr val="FF0000"/>
                </a:solidFill>
                <a:cs typeface="B Nazanin" panose="00000400000000000000" pitchFamily="2" charset="-78"/>
              </a:rPr>
              <a:t>انتقال</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دهه هشتاد، </a:t>
            </a:r>
            <a:r>
              <a:rPr lang="fa-IR">
                <a:cs typeface="B Nazanin" panose="00000400000000000000" pitchFamily="2" charset="-78"/>
              </a:rPr>
              <a:t>انتقال </a:t>
            </a:r>
            <a:r>
              <a:rPr lang="fa-IR" smtClean="0">
                <a:cs typeface="B Nazanin" panose="00000400000000000000" pitchFamily="2" charset="-78"/>
              </a:rPr>
              <a:t>از ایدئولوژی و بنیان های اجتماعی، اقتصادی و سیاسی در جامعه سوسیالیستی شوروی بالا گرفت تا جایی که در کادر رهبری اتحاد جماهیر شوروی این انتقادات هم در برنامه اصلاحی پرستوریکا (برای توسعه اقتصادی) و هم در گلاس نوست(برای توسعه سیاسی) در دوره گورباچف بازتاب پیدا کرد. در این دوره بر خلاف سیاست ناسیونالیزم در فُرم و سوسیالیزم در محتوا» در دوره لنین و سیاست «سوسیالیزم در فرم و روسی کردن در محتوا» در دوره استالین، سیاست سوسیالیزم در فرم و پلورالیزم در محتوا» (16) مورد توجه قرار گرفت. </a:t>
            </a:r>
            <a:endParaRPr lang="fa-IR">
              <a:cs typeface="B Nazanin" panose="00000400000000000000" pitchFamily="2" charset="-78"/>
            </a:endParaRPr>
          </a:p>
        </p:txBody>
      </p:sp>
    </p:spTree>
    <p:extLst>
      <p:ext uri="{BB962C8B-B14F-4D97-AF65-F5344CB8AC3E}">
        <p14:creationId xmlns:p14="http://schemas.microsoft.com/office/powerpoint/2010/main" val="26924169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چنین تغییری در ایدئولوژی و سیاست اتحاد جماهیر شوروی نفی تدریجی اقتدار اتحادیه جماهیر و نخبگان محلی </a:t>
            </a:r>
            <a:r>
              <a:rPr lang="fa-IR" smtClean="0">
                <a:cs typeface="B Nazanin" panose="00000400000000000000" pitchFamily="2" charset="-78"/>
              </a:rPr>
              <a:t>(نفی </a:t>
            </a:r>
            <a:r>
              <a:rPr lang="fa-IR">
                <a:cs typeface="B Nazanin" panose="00000400000000000000" pitchFamily="2" charset="-78"/>
              </a:rPr>
              <a:t>جامعه مدنی مصنوعی) در واحدهای سیاسی شوروی را به همراه داشت. اگرچه رهبران شوروی در ابتدا فکر نمی کردند ولی عواقب ناخواسته ی این سیاستشان عملا آزادسازی نیروی ناسیونالیزم بود(17) از ژانویه 1986 تا نوامبر بیش از چهل حادثه مهم مانند اعتصاب های سراسری، تظاهرات یک میلیونی، اتفاق افتاد و با تغییر بند 6 قانون اساسی در سال 1989 که برابر آن دیگر جدایی اقوام منوط به دستور حزب کمونیست نبود، شاهد تشکیل «دولت- کشورهای» جدید شدیم (18)</a:t>
            </a:r>
          </a:p>
          <a:p>
            <a:pPr algn="just"/>
            <a:endParaRPr lang="fa-IR">
              <a:cs typeface="B Nazanin" panose="00000400000000000000" pitchFamily="2" charset="-78"/>
            </a:endParaRPr>
          </a:p>
        </p:txBody>
      </p:sp>
      <p:sp>
        <p:nvSpPr>
          <p:cNvPr id="4" name="Flowchart: Alternate Process 3"/>
          <p:cNvSpPr/>
          <p:nvPr/>
        </p:nvSpPr>
        <p:spPr>
          <a:xfrm>
            <a:off x="1111348" y="4754880"/>
            <a:ext cx="3559126" cy="9144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دستور حزب کمونیست</a:t>
            </a:r>
            <a:endParaRPr lang="fa-IR"/>
          </a:p>
        </p:txBody>
      </p:sp>
    </p:spTree>
    <p:extLst>
      <p:ext uri="{BB962C8B-B14F-4D97-AF65-F5344CB8AC3E}">
        <p14:creationId xmlns:p14="http://schemas.microsoft.com/office/powerpoint/2010/main" val="17568110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چرا چهارده جمهوری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چرا در این دوره انتقال، از میان 103 گروه قومی که هر کدام ادعای سرزمین مادری دارند، تنها چهارده جمهوری توانستند فرایند استقلال را طی کنند؟</a:t>
            </a:r>
            <a:r>
              <a:rPr lang="fa-IR" smtClean="0">
                <a:solidFill>
                  <a:srgbClr val="FF0000"/>
                </a:solidFill>
                <a:cs typeface="B Nazanin" panose="00000400000000000000" pitchFamily="2" charset="-78"/>
              </a:rPr>
              <a:t> اول </a:t>
            </a:r>
            <a:r>
              <a:rPr lang="fa-IR" smtClean="0">
                <a:cs typeface="B Nazanin" panose="00000400000000000000" pitchFamily="2" charset="-78"/>
              </a:rPr>
              <a:t>این که مردم اکثریت این جمهوری ها، اگر چه در طی هفتاد سال حکومت کمونیست ها امکان استقلال نداشتند اما در داخل اتحاد جماهیر شوروی، دارای استقلال نسبی بودند(خصوصا از لحاظ فرهنگی</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4030434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لذا توانایی و آگاهی در سطح ملی در میان آنها از طریق نهادهایی بومی تقویت شده بود. </a:t>
            </a:r>
            <a:r>
              <a:rPr lang="fa-IR">
                <a:solidFill>
                  <a:srgbClr val="FF0000"/>
                </a:solidFill>
                <a:cs typeface="B Nazanin" panose="00000400000000000000" pitchFamily="2" charset="-78"/>
              </a:rPr>
              <a:t>دوم</a:t>
            </a:r>
            <a:r>
              <a:rPr lang="fa-IR">
                <a:cs typeface="B Nazanin" panose="00000400000000000000" pitchFamily="2" charset="-78"/>
              </a:rPr>
              <a:t> این که «نخبگان محلی» که مسلط بر نهادهای دولتی بودند، همراه با استحاله سیاست  ها در دروان حزب کمونیست شوروی، با جنبش های ناسیونالیستی محلی همراهی کردند (یا صحنه را بدون مقاومت ترک کردند) لذا جنبش های ناسیونالیستی در درون این جمهوری ها، یا دولت سرکوبگر کمتر مواجه شدند (19) (و همچنین در تمام جمهوری های چهارده گانه، غیر از جمهوری قزاقستان اکثریت کارمندان ادارات از مردم محلی بودند)</a:t>
            </a:r>
          </a:p>
          <a:p>
            <a:endParaRPr lang="fa-IR"/>
          </a:p>
        </p:txBody>
      </p:sp>
      <p:sp>
        <p:nvSpPr>
          <p:cNvPr id="4" name="Flowchart: Alternate Process 3"/>
          <p:cNvSpPr/>
          <p:nvPr/>
        </p:nvSpPr>
        <p:spPr>
          <a:xfrm>
            <a:off x="1167618" y="4389120"/>
            <a:ext cx="3319976" cy="126609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استحاله سیاست</a:t>
            </a:r>
            <a:endParaRPr lang="fa-IR"/>
          </a:p>
        </p:txBody>
      </p:sp>
    </p:spTree>
    <p:extLst>
      <p:ext uri="{BB962C8B-B14F-4D97-AF65-F5344CB8AC3E}">
        <p14:creationId xmlns:p14="http://schemas.microsoft.com/office/powerpoint/2010/main" val="34690661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سوم</a:t>
            </a:r>
            <a:r>
              <a:rPr lang="fa-IR" smtClean="0">
                <a:cs typeface="B Nazanin" panose="00000400000000000000" pitchFamily="2" charset="-78"/>
              </a:rPr>
              <a:t>، یا تغییر </a:t>
            </a:r>
            <a:r>
              <a:rPr lang="fa-IR" smtClean="0">
                <a:cs typeface="B Nazanin" panose="00000400000000000000" pitchFamily="2" charset="-78"/>
              </a:rPr>
              <a:t>جهت نخبگان </a:t>
            </a:r>
            <a:r>
              <a:rPr lang="fa-IR" smtClean="0">
                <a:cs typeface="B Nazanin" panose="00000400000000000000" pitchFamily="2" charset="-78"/>
              </a:rPr>
              <a:t>محلی، سازماندهی و منابع دولتی در اختیار جنبش ناسیونالیستی قرار گرفت. بدین ترتیب عواملی چون وجود سازمان ها و منابع کافی برای بسیج سیاسی مردم،  فقدان حکومت سرکوبگر، تغییر جهت نخبگان محلی (کمونیست های سابق) شرایطی را به وجود آوردند که اقوام دیگر به رغم قوی بودن نیروی ناسیونالیزم در </a:t>
            </a:r>
            <a:r>
              <a:rPr lang="fa-IR" smtClean="0">
                <a:cs typeface="B Nazanin" panose="00000400000000000000" pitchFamily="2" charset="-78"/>
              </a:rPr>
              <a:t>آنها </a:t>
            </a:r>
            <a:r>
              <a:rPr lang="fa-IR" smtClean="0">
                <a:cs typeface="B Nazanin" panose="00000400000000000000" pitchFamily="2" charset="-78"/>
              </a:rPr>
              <a:t>هنوز نتوانسته اند به استقلال برسند و  دور از انتظار نیست اقوامی که در درون جمهوری های فعلی روسیه (که از شرایط یاد شده کمتر بهره مندند) برای استقلال راه سخت و خونینی در پیش داشته باشند که نمونه بارز آن جنبش مردم چچن می باشد. </a:t>
            </a:r>
            <a:endParaRPr lang="fa-IR">
              <a:cs typeface="B Nazanin" panose="00000400000000000000" pitchFamily="2" charset="-78"/>
            </a:endParaRPr>
          </a:p>
        </p:txBody>
      </p:sp>
      <p:sp>
        <p:nvSpPr>
          <p:cNvPr id="4" name="Flowchart: Alternate Process 3"/>
          <p:cNvSpPr/>
          <p:nvPr/>
        </p:nvSpPr>
        <p:spPr>
          <a:xfrm>
            <a:off x="1111348" y="4543865"/>
            <a:ext cx="3573194" cy="1167618"/>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در اختیار جنبش ناسیونالیستی</a:t>
            </a:r>
            <a:endParaRPr lang="fa-IR"/>
          </a:p>
        </p:txBody>
      </p:sp>
    </p:spTree>
    <p:extLst>
      <p:ext uri="{BB962C8B-B14F-4D97-AF65-F5344CB8AC3E}">
        <p14:creationId xmlns:p14="http://schemas.microsoft.com/office/powerpoint/2010/main" val="30020651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باید توجه داشت نقش عوامل فوق در جنبش های سیاسی- قومی، که منجر به استقلال جمهوری های چهارده گانه شد، در هر کدام از این جمهوری ها متفاوت است، به طور کلی برای تفسیر این جنبش ها از سه نوع تئوری استفاده شده است (20) اولین آنها «دیدگاه توسعه» است و آن در شرایطی است که توسعه اقتصادی نابرابر بین قوم مسلط و قوم تابع اتفاق می افتد در این شرایط نابرابر همانندی های قومی موجب همبستگی شده تبدیل به نیروی ناسیونالیستی  می شوند</a:t>
            </a:r>
            <a:r>
              <a:rPr lang="fa-IR" smtClean="0">
                <a:cs typeface="B Nazanin" panose="00000400000000000000" pitchFamily="2" charset="-78"/>
              </a:rPr>
              <a:t>. </a:t>
            </a:r>
            <a:endParaRPr lang="fa-IR">
              <a:cs typeface="B Nazanin" panose="00000400000000000000" pitchFamily="2" charset="-78"/>
            </a:endParaRPr>
          </a:p>
        </p:txBody>
      </p:sp>
      <p:sp>
        <p:nvSpPr>
          <p:cNvPr id="4" name="Flowchart: Alternate Process 3"/>
          <p:cNvSpPr/>
          <p:nvPr/>
        </p:nvSpPr>
        <p:spPr>
          <a:xfrm>
            <a:off x="1266092" y="4445391"/>
            <a:ext cx="3348111" cy="998806"/>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همانندی های قومی</a:t>
            </a:r>
            <a:endParaRPr lang="fa-IR"/>
          </a:p>
        </p:txBody>
      </p:sp>
    </p:spTree>
    <p:extLst>
      <p:ext uri="{BB962C8B-B14F-4D97-AF65-F5344CB8AC3E}">
        <p14:creationId xmlns:p14="http://schemas.microsoft.com/office/powerpoint/2010/main" val="42460656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دیدگاه آنچه باعث بسیج </a:t>
            </a:r>
            <a:r>
              <a:rPr lang="fa-IR">
                <a:cs typeface="B Nazanin" panose="00000400000000000000" pitchFamily="2" charset="-78"/>
              </a:rPr>
              <a:t>مردم </a:t>
            </a:r>
            <a:r>
              <a:rPr lang="fa-IR">
                <a:cs typeface="B Nazanin" panose="00000400000000000000" pitchFamily="2" charset="-78"/>
              </a:rPr>
              <a:t>م</a:t>
            </a:r>
            <a:r>
              <a:rPr lang="fa-IR" smtClean="0">
                <a:cs typeface="B Nazanin" panose="00000400000000000000" pitchFamily="2" charset="-78"/>
              </a:rPr>
              <a:t>ی </a:t>
            </a:r>
            <a:r>
              <a:rPr lang="fa-IR">
                <a:cs typeface="B Nazanin" panose="00000400000000000000" pitchFamily="2" charset="-78"/>
              </a:rPr>
              <a:t>شود فقر واقعی  آنها نیست بلکه </a:t>
            </a:r>
            <a:r>
              <a:rPr lang="fa-IR">
                <a:cs typeface="B Nazanin" panose="00000400000000000000" pitchFamily="2" charset="-78"/>
              </a:rPr>
              <a:t>احساس  </a:t>
            </a:r>
            <a:r>
              <a:rPr lang="fa-IR" smtClean="0">
                <a:cs typeface="B Nazanin" panose="00000400000000000000" pitchFamily="2" charset="-78"/>
              </a:rPr>
              <a:t>نابرابر این اقوام </a:t>
            </a:r>
            <a:r>
              <a:rPr lang="fa-IR">
                <a:cs typeface="B Nazanin" panose="00000400000000000000" pitchFamily="2" charset="-78"/>
              </a:rPr>
              <a:t>نسبت به توسعه </a:t>
            </a:r>
            <a:r>
              <a:rPr lang="fa-IR">
                <a:cs typeface="B Nazanin" panose="00000400000000000000" pitchFamily="2" charset="-78"/>
              </a:rPr>
              <a:t>اقتصادی </a:t>
            </a:r>
            <a:r>
              <a:rPr lang="fa-IR" smtClean="0">
                <a:cs typeface="B Nazanin" panose="00000400000000000000" pitchFamily="2" charset="-78"/>
              </a:rPr>
              <a:t>یک قوم مساله ساز </a:t>
            </a:r>
            <a:r>
              <a:rPr lang="fa-IR">
                <a:cs typeface="B Nazanin" panose="00000400000000000000" pitchFamily="2" charset="-78"/>
              </a:rPr>
              <a:t>است. جنبش مردم در مهوری های آُیای مرکزی و قفقاز برابر این دیدگاه تفسیر می شود. دیدگاه دوم، نظریه «عکس العمل قومی» است. تسلط فرهنگی که با حضو رافراد قوم برتر بر قوم تابع انجام می شود، نیروی قومی بر برابر آن عکس العمل نشان می دهد. در این جانب اقتدار پایین جامعه، قشرهای حاکم  را بیگانه به حساب می آورند و در مقابل اقشار حاکم فرهنگ بومی آنها را پست می شمارند</a:t>
            </a:r>
            <a:endParaRPr lang="fa-IR"/>
          </a:p>
        </p:txBody>
      </p:sp>
      <p:sp>
        <p:nvSpPr>
          <p:cNvPr id="4" name="Flowchart: Alternate Process 3"/>
          <p:cNvSpPr/>
          <p:nvPr/>
        </p:nvSpPr>
        <p:spPr>
          <a:xfrm>
            <a:off x="1252025" y="4642338"/>
            <a:ext cx="3615397" cy="1111348"/>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«عکس العمل قومی»</a:t>
            </a:r>
            <a:endParaRPr lang="fa-IR"/>
          </a:p>
        </p:txBody>
      </p:sp>
    </p:spTree>
    <p:extLst>
      <p:ext uri="{BB962C8B-B14F-4D97-AF65-F5344CB8AC3E}">
        <p14:creationId xmlns:p14="http://schemas.microsoft.com/office/powerpoint/2010/main" val="460479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smtClean="0">
                <a:solidFill>
                  <a:srgbClr val="FF0000"/>
                </a:solidFill>
                <a:cs typeface="B Nazanin" panose="00000400000000000000" pitchFamily="2" charset="-78"/>
              </a:rPr>
              <a:t>مقدمه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دو سال از برنامه اصلاحات هیات حاکمه  (در زمان گورباچف- 1985) برای بهبود ساختار بیمار «جامعه شوروی» گذشته بود.(1) که به نیروی بنیان کن </a:t>
            </a:r>
            <a:r>
              <a:rPr lang="fa-IR" b="1" smtClean="0">
                <a:solidFill>
                  <a:srgbClr val="FF0000"/>
                </a:solidFill>
                <a:cs typeface="B Nazanin" panose="00000400000000000000" pitchFamily="2" charset="-78"/>
              </a:rPr>
              <a:t>«ناسیونالیسم» </a:t>
            </a:r>
            <a:r>
              <a:rPr lang="fa-IR" smtClean="0">
                <a:cs typeface="B Nazanin" panose="00000400000000000000" pitchFamily="2" charset="-78"/>
              </a:rPr>
              <a:t>در صحنه سیاسی توجه شد.(2) قبل از آن تشخیص و نگرانی هیات حاکمه متوجه ضعف در «سامان اقتصادی» و در «سامان سیاسی» بود که </a:t>
            </a:r>
            <a:r>
              <a:rPr lang="fa-IR" smtClean="0">
                <a:solidFill>
                  <a:srgbClr val="00B0F0"/>
                </a:solidFill>
                <a:cs typeface="B Nazanin" panose="00000400000000000000" pitchFamily="2" charset="-78"/>
              </a:rPr>
              <a:t>پروسترویکا</a:t>
            </a:r>
            <a:r>
              <a:rPr lang="fa-IR" smtClean="0">
                <a:cs typeface="B Nazanin" panose="00000400000000000000" pitchFamily="2" charset="-78"/>
              </a:rPr>
              <a:t> و </a:t>
            </a:r>
            <a:r>
              <a:rPr lang="fa-IR" smtClean="0">
                <a:solidFill>
                  <a:srgbClr val="FF0000"/>
                </a:solidFill>
                <a:cs typeface="B Nazanin" panose="00000400000000000000" pitchFamily="2" charset="-78"/>
              </a:rPr>
              <a:t>گلاس نوست</a:t>
            </a:r>
            <a:r>
              <a:rPr lang="fa-IR" smtClean="0">
                <a:cs typeface="B Nazanin" panose="00000400000000000000" pitchFamily="2" charset="-78"/>
              </a:rPr>
              <a:t>، دو نسخه درمانی آنها بودند . (3)اما پویایی نیروی ناسیونالیزم در شکل جنبش های سیاسی- قومی از 1986 به بعد و استقلال 14 جمهوری در سال های 1990 و تداوم خیزش های قومی در داخل  این جمهوری ها (از اولین آن، بحران قره باغ بین ارامنه و آذری ها و تا بحران خونین چچن) توجه به این نیرو را جدی کرده است. به همین جهت اخیرا قابل توجهی از مطالعات جدید «شوروی شناسی» به درک همین نیروی ناسیونالیستی اختصاص یافته است. (4)</a:t>
            </a:r>
            <a:endParaRPr lang="fa-IR">
              <a:cs typeface="B Nazanin" panose="00000400000000000000" pitchFamily="2" charset="-78"/>
            </a:endParaRPr>
          </a:p>
        </p:txBody>
      </p:sp>
    </p:spTree>
    <p:extLst>
      <p:ext uri="{BB962C8B-B14F-4D97-AF65-F5344CB8AC3E}">
        <p14:creationId xmlns:p14="http://schemas.microsoft.com/office/powerpoint/2010/main" val="989799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جمهوری های بالتیک را با تسلط تعداد زیادی از مهاجرین روسی از این چشم انداز تبیین می کنند. سوم، نظریه «رقابت» است. در این دیدگاه یک گروه قومی باید از لحاظ معیت و منابع آن قدر بزرگ باشد تا بتواند با قوم اصلی رقبات کنند. جنبش و بسیج سیاسی وقتی شعله ور می شود که گروه های قومی (چه مسلط، چه تابع) برای بهره داری از منابع با هم به رقابت بپردازند. جنبش مردم در جمهوری اوکراین از این دیدگاه تفسیر می شود. بدین ترتیب این تئوری ها حداقل برای ما این نکته را روشن می کنند که نیروی ناسیونالیزم و عواملی که منجر به تاسیسی جمهوری های جدید شدند، در هر جمهوری متفاوت است. </a:t>
            </a:r>
            <a:endParaRPr lang="fa-IR">
              <a:cs typeface="B Nazanin" panose="00000400000000000000" pitchFamily="2" charset="-78"/>
            </a:endParaRPr>
          </a:p>
        </p:txBody>
      </p:sp>
      <p:sp>
        <p:nvSpPr>
          <p:cNvPr id="4" name="Flowchart: Alternate Process 3"/>
          <p:cNvSpPr/>
          <p:nvPr/>
        </p:nvSpPr>
        <p:spPr>
          <a:xfrm>
            <a:off x="1125415" y="4951828"/>
            <a:ext cx="2883877" cy="82999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نظریه «رقابت»</a:t>
            </a:r>
            <a:endParaRPr lang="fa-IR"/>
          </a:p>
        </p:txBody>
      </p:sp>
    </p:spTree>
    <p:extLst>
      <p:ext uri="{BB962C8B-B14F-4D97-AF65-F5344CB8AC3E}">
        <p14:creationId xmlns:p14="http://schemas.microsoft.com/office/powerpoint/2010/main" val="42344067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میراث به جای مانده و نگاهی به آینده </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نیروی ناسیونالیزم غیر روسی که در دوره تزارها در بند بود، در دوره کمونیست ها(به رغم فشار حکومت مرکزی و نخبگان محلی آن) حرکت هایی به سوی استقلال داشت و از میان آنان 14 واحد سیاسی پس از فروپاشی اتحاد جماهیر شوروی وارد مرحله تاسیس رسمی دولت- کشور شدند. اینک از زاویه این مقاله، و نقش نیروی ناسیونالیسم، نگاهی کلی به وضعیت آینده این جمهوریها (خصوصا روسیه) از لحاظ داخلی و خارجی می توان انداخت. </a:t>
            </a:r>
            <a:endParaRPr lang="fa-IR">
              <a:cs typeface="B Nazanin" panose="00000400000000000000" pitchFamily="2" charset="-78"/>
            </a:endParaRPr>
          </a:p>
        </p:txBody>
      </p:sp>
      <p:sp>
        <p:nvSpPr>
          <p:cNvPr id="4" name="Flowchart: Alternate Process 3"/>
          <p:cNvSpPr/>
          <p:nvPr/>
        </p:nvSpPr>
        <p:spPr>
          <a:xfrm>
            <a:off x="838200" y="4318782"/>
            <a:ext cx="4206240" cy="105507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مرحله تاسیس رسمی دولت- کشور</a:t>
            </a:r>
            <a:endParaRPr lang="fa-IR"/>
          </a:p>
        </p:txBody>
      </p:sp>
    </p:spTree>
    <p:extLst>
      <p:ext uri="{BB962C8B-B14F-4D97-AF65-F5344CB8AC3E}">
        <p14:creationId xmlns:p14="http://schemas.microsoft.com/office/powerpoint/2010/main" val="42454406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وضعیت آزاد سازی این ملت ها، با جنبش ها و ایدئولوژی های ناسیونالیستی صورت گرفته است. در این فضای احساسی- ناسیونالیستی امکان سازماندهی عقلانی و قانونی در عرصه سیاست و اقتصاد به حداقل می رسد. به بیان دیگر جامعه پلورالیستی که گورباچف با اهداف سوسیالیستی در تعقیب آن بود در شرایط فعلی با مشکلات جدی رو به رو است. </a:t>
            </a:r>
            <a:endParaRPr lang="fa-IR">
              <a:cs typeface="B Nazanin" panose="00000400000000000000" pitchFamily="2" charset="-78"/>
            </a:endParaRPr>
          </a:p>
        </p:txBody>
      </p:sp>
    </p:spTree>
    <p:extLst>
      <p:ext uri="{BB962C8B-B14F-4D97-AF65-F5344CB8AC3E}">
        <p14:creationId xmlns:p14="http://schemas.microsoft.com/office/powerpoint/2010/main" val="26933659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چون ایدئولوژی کمونیستی، به افراد جامعه (که مسامحتا شهروند گفت می شود) تا ان جا احترام می گذارند که حامل ارزش های </a:t>
            </a:r>
            <a:r>
              <a:rPr lang="fa-IR">
                <a:cs typeface="B Nazanin" panose="00000400000000000000" pitchFamily="2" charset="-78"/>
              </a:rPr>
              <a:t>جمعی </a:t>
            </a:r>
            <a:r>
              <a:rPr lang="fa-IR" smtClean="0">
                <a:cs typeface="B Nazanin" panose="00000400000000000000" pitchFamily="2" charset="-78"/>
              </a:rPr>
              <a:t>آن </a:t>
            </a:r>
            <a:r>
              <a:rPr lang="fa-IR">
                <a:cs typeface="B Nazanin" panose="00000400000000000000" pitchFamily="2" charset="-78"/>
              </a:rPr>
              <a:t>ایدئولوژی باشد- یعنی </a:t>
            </a:r>
            <a:r>
              <a:rPr lang="fa-IR">
                <a:cs typeface="B Nazanin" panose="00000400000000000000" pitchFamily="2" charset="-78"/>
              </a:rPr>
              <a:t>اجتماع </a:t>
            </a:r>
            <a:r>
              <a:rPr lang="fa-IR" smtClean="0">
                <a:cs typeface="B Nazanin" panose="00000400000000000000" pitchFamily="2" charset="-78"/>
              </a:rPr>
              <a:t>وفاداران </a:t>
            </a:r>
            <a:r>
              <a:rPr lang="fa-IR">
                <a:cs typeface="B Nazanin" panose="00000400000000000000" pitchFamily="2" charset="-78"/>
              </a:rPr>
              <a:t>لذا اقشاری که تحت تاثیر ایدئولوژی ناسیونالیستی نیستند و به علاوه اقوامی که در هر کدام از این جمهوری ها در اقلیت هستند تا ایجاد یک وضعیت مورد قبول با وضع موجود در چالش خواهند بود و امکان موقعیت گروه ها و گرایش هایی که معتقد به ارزش های فراقومی می باشند.</a:t>
            </a:r>
          </a:p>
          <a:p>
            <a:endParaRPr lang="fa-IR"/>
          </a:p>
        </p:txBody>
      </p:sp>
      <p:sp>
        <p:nvSpPr>
          <p:cNvPr id="4" name="Flowchart: Alternate Process 3"/>
          <p:cNvSpPr/>
          <p:nvPr/>
        </p:nvSpPr>
        <p:spPr>
          <a:xfrm>
            <a:off x="1378634" y="4332849"/>
            <a:ext cx="3348111" cy="1195754"/>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ارزش های جمعی</a:t>
            </a:r>
            <a:endParaRPr lang="fa-IR"/>
          </a:p>
        </p:txBody>
      </p:sp>
      <p:sp>
        <p:nvSpPr>
          <p:cNvPr id="5" name="Flowchart: Alternate Process 4"/>
          <p:cNvSpPr/>
          <p:nvPr/>
        </p:nvSpPr>
        <p:spPr>
          <a:xfrm>
            <a:off x="7343335" y="4332849"/>
            <a:ext cx="2841674" cy="1195754"/>
          </a:xfrm>
          <a:prstGeom prst="flowChartAlternateProcess">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ارزش های فراقومی</a:t>
            </a:r>
            <a:endParaRPr lang="fa-IR"/>
          </a:p>
        </p:txBody>
      </p:sp>
    </p:spTree>
    <p:extLst>
      <p:ext uri="{BB962C8B-B14F-4D97-AF65-F5344CB8AC3E}">
        <p14:creationId xmlns:p14="http://schemas.microsoft.com/office/powerpoint/2010/main" val="24141078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10818" y="1825625"/>
            <a:ext cx="7442982" cy="4351338"/>
          </a:xfrm>
        </p:spPr>
        <p:txBody>
          <a:bodyPr/>
          <a:lstStyle/>
          <a:p>
            <a:pPr algn="just"/>
            <a:r>
              <a:rPr lang="fa-IR" smtClean="0">
                <a:cs typeface="B Nazanin" panose="00000400000000000000" pitchFamily="2" charset="-78"/>
              </a:rPr>
              <a:t>فعلا در هیات حاکه این جمهوری ها کم است. اما از طرف دیگر امکان گرایش های تند ناسیونالیستی (فاشیستی) به رغم شرایط مساعد آن (بحران اقتصادی و ضعف نهادهای جامعه مدنی) کم می باشد چون اولا در وجدان تاریخی مردم تجربه استالین برابر تجربه هیتلر می باشد (خصوصا برای روس ها) ثانیا بنیان ها و مفاهیم فلسفی و نظری که درفاشیسم آۀمان و ایتالیا فراهم بود در ادبیات انتقادی این جمهوری ریشه ندارد. لذا امکان حضور و تداوم گرایش ها و گروه های مردم انگیز (یا پوپولیستی باامتزاجی از شعارهای دموکراتیک و سوسیالیستی) با سیاست های و روزمه و و مقطعی (و بسته به شرایط مسالمت آمیز و یا خشونت آمیز) بیش از دو گرایش مذکر محتمل است (21)</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825625"/>
            <a:ext cx="3072618" cy="2466975"/>
          </a:xfrm>
          <a:prstGeom prst="rect">
            <a:avLst/>
          </a:prstGeom>
        </p:spPr>
      </p:pic>
      <p:sp>
        <p:nvSpPr>
          <p:cNvPr id="5" name="TextBox 4"/>
          <p:cNvSpPr txBox="1"/>
          <p:nvPr/>
        </p:nvSpPr>
        <p:spPr>
          <a:xfrm>
            <a:off x="1491175" y="4628271"/>
            <a:ext cx="1645920" cy="461665"/>
          </a:xfrm>
          <a:prstGeom prst="rect">
            <a:avLst/>
          </a:prstGeom>
          <a:noFill/>
        </p:spPr>
        <p:txBody>
          <a:bodyPr wrap="square" rtlCol="1">
            <a:spAutoFit/>
          </a:bodyPr>
          <a:lstStyle/>
          <a:p>
            <a:pPr algn="ctr"/>
            <a:r>
              <a:rPr lang="fa-IR" sz="2400" b="1" smtClean="0">
                <a:solidFill>
                  <a:srgbClr val="FF0000"/>
                </a:solidFill>
                <a:cs typeface="B Nazanin" panose="00000400000000000000" pitchFamily="2" charset="-78"/>
              </a:rPr>
              <a:t>هیتلر</a:t>
            </a:r>
            <a:endParaRPr lang="fa-IR" sz="2400" b="1">
              <a:solidFill>
                <a:srgbClr val="FF0000"/>
              </a:solidFill>
              <a:cs typeface="B Nazanin" panose="00000400000000000000" pitchFamily="2" charset="-78"/>
            </a:endParaRPr>
          </a:p>
        </p:txBody>
      </p:sp>
    </p:spTree>
    <p:extLst>
      <p:ext uri="{BB962C8B-B14F-4D97-AF65-F5344CB8AC3E}">
        <p14:creationId xmlns:p14="http://schemas.microsoft.com/office/powerpoint/2010/main" val="368208176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2- وضعیت تضاد قومی که تا دیروز مشکل داخلی اتحاد جماهیر شوروی بود. اینک مشکل خارجی این جمهوری ها در ارتباط با یکدیگر می باشد. از یک طرف «</a:t>
            </a:r>
            <a:r>
              <a:rPr lang="fa-IR" smtClean="0">
                <a:solidFill>
                  <a:srgbClr val="FF0000"/>
                </a:solidFill>
                <a:cs typeface="B Nazanin" panose="00000400000000000000" pitchFamily="2" charset="-78"/>
              </a:rPr>
              <a:t>نیروی ناسیونالیزم</a:t>
            </a:r>
            <a:r>
              <a:rPr lang="fa-IR" smtClean="0">
                <a:cs typeface="B Nazanin" panose="00000400000000000000" pitchFamily="2" charset="-78"/>
              </a:rPr>
              <a:t>» پتانسیل درگیری قومی را همچنان زنده نگه می دارد خصوصا با توه به اختلافات مرزی و از طرفی دیگر ویژگی چند قومی (جدول شماره 3) و بحران های اقتصادی و سیاسی در همه این جمهوری ها واقعیتی است که گرایش های همزیستی منطقه ای را با کشور مرکز (روسیه) و همچنین همسایه های بزرگ  منطقه مثل ایران، ترکیه، پاکستان را تقویت می کند. </a:t>
            </a:r>
            <a:endParaRPr lang="fa-IR">
              <a:cs typeface="B Nazanin" panose="00000400000000000000" pitchFamily="2" charset="-78"/>
            </a:endParaRPr>
          </a:p>
        </p:txBody>
      </p:sp>
      <p:sp>
        <p:nvSpPr>
          <p:cNvPr id="4" name="Flowchart: Connector 3"/>
          <p:cNvSpPr/>
          <p:nvPr/>
        </p:nvSpPr>
        <p:spPr>
          <a:xfrm>
            <a:off x="1519311" y="4515729"/>
            <a:ext cx="2110154" cy="1181686"/>
          </a:xfrm>
          <a:prstGeom prst="flowChartConnector">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تضاد قومی</a:t>
            </a:r>
            <a:endParaRPr lang="fa-IR"/>
          </a:p>
        </p:txBody>
      </p:sp>
    </p:spTree>
    <p:extLst>
      <p:ext uri="{BB962C8B-B14F-4D97-AF65-F5344CB8AC3E}">
        <p14:creationId xmlns:p14="http://schemas.microsoft.com/office/powerpoint/2010/main" val="1326798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اگر نیروی ناسیونالیزم را در این شکل بندی جدید سیاسی (تشکیل 15 جمهوری جدید التاسیس) جدی  بگیریم. سپس این سوال پیش می آید که این نیروی ناسیونالیستی ودر دوران هفتاد کمونیست ها چگونه مهار می شد که نه در شکل «تجزیه» که در شکل «اتحاد» جماهیر شوروی ظاهر گردید. </a:t>
            </a:r>
            <a:endParaRPr lang="fa-IR">
              <a:cs typeface="B Nazanin" panose="00000400000000000000" pitchFamily="2" charset="-78"/>
            </a:endParaRPr>
          </a:p>
        </p:txBody>
      </p:sp>
      <p:sp>
        <p:nvSpPr>
          <p:cNvPr id="4" name="Flowchart: Alternate Process 3"/>
          <p:cNvSpPr/>
          <p:nvPr/>
        </p:nvSpPr>
        <p:spPr>
          <a:xfrm>
            <a:off x="838200" y="4001294"/>
            <a:ext cx="2893326" cy="12146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نیروی ناسیونالیزم</a:t>
            </a:r>
            <a:endParaRPr lang="fa-IR"/>
          </a:p>
        </p:txBody>
      </p:sp>
    </p:spTree>
    <p:extLst>
      <p:ext uri="{BB962C8B-B14F-4D97-AF65-F5344CB8AC3E}">
        <p14:creationId xmlns:p14="http://schemas.microsoft.com/office/powerpoint/2010/main" val="188311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910818" y="1825625"/>
            <a:ext cx="7442982" cy="4351338"/>
          </a:xfrm>
        </p:spPr>
        <p:txBody>
          <a:bodyPr/>
          <a:lstStyle/>
          <a:p>
            <a:pPr algn="just"/>
            <a:r>
              <a:rPr lang="fa-IR">
                <a:cs typeface="B Nazanin" panose="00000400000000000000" pitchFamily="2" charset="-78"/>
              </a:rPr>
              <a:t>خصوصا وقتی متوجه می شویم، این تنوع قومی نه مربوط به </a:t>
            </a:r>
            <a:r>
              <a:rPr lang="fa-IR" smtClean="0">
                <a:cs typeface="B Nazanin" panose="00000400000000000000" pitchFamily="2" charset="-78"/>
              </a:rPr>
              <a:t>دوران </a:t>
            </a:r>
            <a:r>
              <a:rPr lang="fa-IR">
                <a:cs typeface="B Nazanin" panose="00000400000000000000" pitchFamily="2" charset="-78"/>
              </a:rPr>
              <a:t>کمونیست ها بلکه میراث امپراتوری تزارها است و آنان حداقل یک صد سال بر این تنوع  قومی حکومت رده اند. بر اهمیت این سوال افزوده می شود. از این رو کوشش برای درک سوالات ذیل بی ارزش نخواهد بود. روسیه تزاری با چه سیاست و عواملی این نیرو را کنش می کرد؟ و </a:t>
            </a:r>
            <a:r>
              <a:rPr lang="fa-IR" smtClean="0">
                <a:cs typeface="B Nazanin" panose="00000400000000000000" pitchFamily="2" charset="-78"/>
              </a:rPr>
              <a:t>آن </a:t>
            </a:r>
            <a:r>
              <a:rPr lang="fa-IR">
                <a:cs typeface="B Nazanin" panose="00000400000000000000" pitchFamily="2" charset="-78"/>
              </a:rPr>
              <a:t>کنترل چگونه در دوره کمونیست ها در شکل «اتحاد جماهیر شوروی» تداوم  پیدا کرد؟ و چگونه در دوره اصلاحیات (1985 به بعد) نیروی ناسیونالیستی رها شد و منجر به فروپاشی گردید؟</a:t>
            </a:r>
          </a:p>
          <a:p>
            <a:pPr algn="just"/>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199" y="1825625"/>
            <a:ext cx="3081685" cy="2887052"/>
          </a:xfrm>
          <a:prstGeom prst="rect">
            <a:avLst/>
          </a:prstGeom>
        </p:spPr>
      </p:pic>
      <p:sp>
        <p:nvSpPr>
          <p:cNvPr id="5" name="TextBox 4"/>
          <p:cNvSpPr txBox="1"/>
          <p:nvPr/>
        </p:nvSpPr>
        <p:spPr>
          <a:xfrm>
            <a:off x="838199" y="5075488"/>
            <a:ext cx="2823503" cy="369332"/>
          </a:xfrm>
          <a:prstGeom prst="rect">
            <a:avLst/>
          </a:prstGeom>
          <a:noFill/>
        </p:spPr>
        <p:txBody>
          <a:bodyPr wrap="square" rtlCol="1">
            <a:spAutoFit/>
          </a:bodyPr>
          <a:lstStyle/>
          <a:p>
            <a:r>
              <a:rPr lang="fa-IR" b="1" smtClean="0">
                <a:solidFill>
                  <a:srgbClr val="FF0000"/>
                </a:solidFill>
                <a:cs typeface="B Nazanin" panose="00000400000000000000" pitchFamily="2" charset="-78"/>
              </a:rPr>
              <a:t>نیکلای دوم، آخرین تزار روسیه</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43870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خصوصا این که چرا تاکنون از میان گروه های قومی تنها 14 جمهوری به استقلال رسیدند؟ در پاسخ به این سوالات از دیدگاه روش شناسی به یک نگاه تاریخی، ساختاری (به رغم همه کمبودهایی که دارد) نیازمند هستیم. (5) یعنی حتی الامکان برای درک چگونگی کنترل و رهایی نیروی ناسیونالیزم آن را با عوامل مهم ساختار اجتماعی مانند منافع اقشار اجتماعی، ایدئولوژی، قدرت سیاسی، ...در سه دوره تزاری، کمونیستی و اصلاحات مورد توجه قرار دهیم. </a:t>
            </a:r>
            <a:endParaRPr lang="fa-IR">
              <a:cs typeface="B Nazanin" panose="00000400000000000000" pitchFamily="2" charset="-78"/>
            </a:endParaRPr>
          </a:p>
        </p:txBody>
      </p:sp>
      <p:sp>
        <p:nvSpPr>
          <p:cNvPr id="4" name="Flowchart: Alternate Process 3"/>
          <p:cNvSpPr/>
          <p:nvPr/>
        </p:nvSpPr>
        <p:spPr>
          <a:xfrm>
            <a:off x="838200" y="4318781"/>
            <a:ext cx="4839287" cy="120982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سه دوره تزاری، کمونیستی و اصلاحات</a:t>
            </a:r>
            <a:endParaRPr lang="fa-IR"/>
          </a:p>
        </p:txBody>
      </p:sp>
    </p:spTree>
    <p:extLst>
      <p:ext uri="{BB962C8B-B14F-4D97-AF65-F5344CB8AC3E}">
        <p14:creationId xmlns:p14="http://schemas.microsoft.com/office/powerpoint/2010/main" val="1988820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قبل از تشریح سوالات فوق پنج نکته منظور از «نیروی ناسیونالیزم قومی- ملی» را در این مقاله روشن می کند.</a:t>
            </a:r>
            <a:r>
              <a:rPr lang="fa-IR" smtClean="0">
                <a:solidFill>
                  <a:srgbClr val="FF0000"/>
                </a:solidFill>
                <a:cs typeface="B Nazanin" panose="00000400000000000000" pitchFamily="2" charset="-78"/>
              </a:rPr>
              <a:t> اول </a:t>
            </a:r>
            <a:r>
              <a:rPr lang="fa-IR" smtClean="0">
                <a:cs typeface="B Nazanin" panose="00000400000000000000" pitchFamily="2" charset="-78"/>
              </a:rPr>
              <a:t>این که این نیروی قومی از همبستگی افراد در یک گروه اجتماعی به وجود می آید و در صحنه سیاسی نقش اساسی باز می کند. </a:t>
            </a:r>
            <a:r>
              <a:rPr lang="fa-IR" smtClean="0">
                <a:solidFill>
                  <a:srgbClr val="FF0000"/>
                </a:solidFill>
                <a:cs typeface="B Nazanin" panose="00000400000000000000" pitchFamily="2" charset="-78"/>
              </a:rPr>
              <a:t>دوم، </a:t>
            </a:r>
            <a:r>
              <a:rPr lang="fa-IR" smtClean="0">
                <a:cs typeface="B Nazanin" panose="00000400000000000000" pitchFamily="2" charset="-78"/>
              </a:rPr>
              <a:t>عواملی که در گروه اجتماعی ایجاد همبستگی و به تشکیل نیروی قومی کمک می کنند می توانند عواملی چون رفتار دینی، زبانی و فرهنگی (و عوامل و شرایط دیگر) که در بین افراد جامعه مشترک است باشد،  به شرطی که افراد گروه به این عوامل به طور نسبی آگاه باشد. </a:t>
            </a:r>
            <a:endParaRPr lang="fa-IR">
              <a:cs typeface="B Nazanin" panose="00000400000000000000" pitchFamily="2" charset="-78"/>
            </a:endParaRPr>
          </a:p>
        </p:txBody>
      </p:sp>
    </p:spTree>
    <p:extLst>
      <p:ext uri="{BB962C8B-B14F-4D97-AF65-F5344CB8AC3E}">
        <p14:creationId xmlns:p14="http://schemas.microsoft.com/office/powerpoint/2010/main" val="281384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solidFill>
                  <a:srgbClr val="FF0000"/>
                </a:solidFill>
                <a:cs typeface="B Nazanin" panose="00000400000000000000" pitchFamily="2" charset="-78"/>
              </a:rPr>
              <a:t>سوم، </a:t>
            </a:r>
            <a:r>
              <a:rPr lang="fa-IR">
                <a:cs typeface="B Nazanin" panose="00000400000000000000" pitchFamily="2" charset="-78"/>
              </a:rPr>
              <a:t>منظور از عوامل دیگر عواملی است که در هر قوم و در هر شرایط متفاوت می باشد مثلا آگاهی «دشمن خارجی» یا «طبقه مسلط حاکم» یا «ایدئولوژی» یا «استقلال سرزمین» یا «رسیدن به توسعه اقتصادی»، موجب همبستگی بین یک قوم و ملت می شود. </a:t>
            </a:r>
            <a:r>
              <a:rPr lang="fa-IR">
                <a:solidFill>
                  <a:srgbClr val="FF0000"/>
                </a:solidFill>
                <a:cs typeface="B Nazanin" panose="00000400000000000000" pitchFamily="2" charset="-78"/>
              </a:rPr>
              <a:t>چهارم، </a:t>
            </a:r>
            <a:r>
              <a:rPr lang="fa-IR">
                <a:cs typeface="B Nazanin" panose="00000400000000000000" pitchFamily="2" charset="-78"/>
              </a:rPr>
              <a:t>بین ناسیونالیزم ملی و قومی نیز تفاوت محتوایی قایل نمی شویم بلکه به قومی لفظ ملت را </a:t>
            </a:r>
            <a:r>
              <a:rPr lang="fa-IR" smtClean="0">
                <a:cs typeface="B Nazanin" panose="00000400000000000000" pitchFamily="2" charset="-78"/>
              </a:rPr>
              <a:t>اطلاق </a:t>
            </a:r>
            <a:r>
              <a:rPr lang="fa-IR">
                <a:cs typeface="B Nazanin" panose="00000400000000000000" pitchFamily="2" charset="-78"/>
              </a:rPr>
              <a:t>می کنیم که توانسته باشد (به هر دلیل) یک دولت مستقل تشکیل داده باشد. </a:t>
            </a:r>
          </a:p>
          <a:p>
            <a:pPr algn="just"/>
            <a:endParaRPr lang="fa-IR">
              <a:cs typeface="B Nazanin" panose="00000400000000000000" pitchFamily="2" charset="-78"/>
            </a:endParaRPr>
          </a:p>
        </p:txBody>
      </p:sp>
      <p:sp>
        <p:nvSpPr>
          <p:cNvPr id="4" name="Flowchart: Alternate Process 3"/>
          <p:cNvSpPr/>
          <p:nvPr/>
        </p:nvSpPr>
        <p:spPr>
          <a:xfrm>
            <a:off x="1097280" y="4417255"/>
            <a:ext cx="2377440" cy="102694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تفاوت محتوایی</a:t>
            </a:r>
            <a:endParaRPr lang="fa-IR"/>
          </a:p>
        </p:txBody>
      </p:sp>
      <p:sp>
        <p:nvSpPr>
          <p:cNvPr id="5" name="Flowchart: Alternate Process 4"/>
          <p:cNvSpPr/>
          <p:nvPr/>
        </p:nvSpPr>
        <p:spPr>
          <a:xfrm>
            <a:off x="4360985" y="4417255"/>
            <a:ext cx="2532184" cy="1026942"/>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یک دولت مستقل</a:t>
            </a:r>
            <a:endParaRPr lang="fa-IR"/>
          </a:p>
        </p:txBody>
      </p:sp>
      <p:sp>
        <p:nvSpPr>
          <p:cNvPr id="6" name="Flowchart: Alternate Process 5"/>
          <p:cNvSpPr/>
          <p:nvPr/>
        </p:nvSpPr>
        <p:spPr>
          <a:xfrm>
            <a:off x="7793502" y="4417255"/>
            <a:ext cx="2715064" cy="1026942"/>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همبستگی بین یک قوم و ملت</a:t>
            </a:r>
            <a:endParaRPr lang="fa-IR"/>
          </a:p>
        </p:txBody>
      </p:sp>
    </p:spTree>
    <p:extLst>
      <p:ext uri="{BB962C8B-B14F-4D97-AF65-F5344CB8AC3E}">
        <p14:creationId xmlns:p14="http://schemas.microsoft.com/office/powerpoint/2010/main" val="47329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TotalTime>
  <Words>4573</Words>
  <Application>Microsoft Office PowerPoint</Application>
  <PresentationFormat>Widescreen</PresentationFormat>
  <Paragraphs>88</Paragraphs>
  <Slides>45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45</vt:i4>
      </vt:variant>
    </vt:vector>
  </HeadingPairs>
  <TitlesOfParts>
    <vt:vector size="51" baseType="lpstr">
      <vt:lpstr>Arial</vt:lpstr>
      <vt:lpstr>B Nazanin</vt:lpstr>
      <vt:lpstr>Calibri</vt:lpstr>
      <vt:lpstr>Calibri Light</vt:lpstr>
      <vt:lpstr>Times New Roman</vt:lpstr>
      <vt:lpstr>Office Theme</vt:lpstr>
      <vt:lpstr>عنوان مقاله: نیروی ناسیونالیسم: کنترل و رهایی آن در شوروی سابق</vt:lpstr>
      <vt:lpstr>PowerPoint Presentation</vt:lpstr>
      <vt:lpstr>PowerPoint Presentation</vt:lpstr>
      <vt:lpstr>مقدمه </vt:lpstr>
      <vt:lpstr>PowerPoint Presentation</vt:lpstr>
      <vt:lpstr>PowerPoint Presentation</vt:lpstr>
      <vt:lpstr>PowerPoint Presentation</vt:lpstr>
      <vt:lpstr>PowerPoint Presentation</vt:lpstr>
      <vt:lpstr>PowerPoint Presentation</vt:lpstr>
      <vt:lpstr>PowerPoint Presentation</vt:lpstr>
      <vt:lpstr>دوره تزارها</vt:lpstr>
      <vt:lpstr>PowerPoint Presentation</vt:lpstr>
      <vt:lpstr>PowerPoint Presentation</vt:lpstr>
      <vt:lpstr>PowerPoint Presentation</vt:lpstr>
      <vt:lpstr>PowerPoint Presentation</vt:lpstr>
      <vt:lpstr>PowerPoint Presentation</vt:lpstr>
      <vt:lpstr>دوره کمونیست ها : 1991-1997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چگونگی حل تعارض</vt:lpstr>
      <vt:lpstr>PowerPoint Presentation</vt:lpstr>
      <vt:lpstr>PowerPoint Presentation</vt:lpstr>
      <vt:lpstr>PowerPoint Presentation</vt:lpstr>
      <vt:lpstr>دوره انتقال</vt:lpstr>
      <vt:lpstr>PowerPoint Presentation</vt:lpstr>
      <vt:lpstr>چرا چهارده جمهوری</vt:lpstr>
      <vt:lpstr>PowerPoint Presentation</vt:lpstr>
      <vt:lpstr>PowerPoint Presentation</vt:lpstr>
      <vt:lpstr>PowerPoint Presentation</vt:lpstr>
      <vt:lpstr>PowerPoint Presentation</vt:lpstr>
      <vt:lpstr>PowerPoint Presentation</vt:lpstr>
      <vt:lpstr>میراث به جای مانده و نگاهی به آینده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نیروی ناسیونالیسم: کنترل و رهایی آن در شوروی سابق</dc:title>
  <dc:creator>MaZz!i</dc:creator>
  <cp:lastModifiedBy>MaZz!i</cp:lastModifiedBy>
  <cp:revision>30</cp:revision>
  <dcterms:created xsi:type="dcterms:W3CDTF">2025-04-03T08:23:08Z</dcterms:created>
  <dcterms:modified xsi:type="dcterms:W3CDTF">2025-04-05T14:47:57Z</dcterms:modified>
</cp:coreProperties>
</file>