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94" r:id="rId6"/>
    <p:sldId id="260" r:id="rId7"/>
    <p:sldId id="261" r:id="rId8"/>
    <p:sldId id="262" r:id="rId9"/>
    <p:sldId id="295" r:id="rId10"/>
    <p:sldId id="263" r:id="rId11"/>
    <p:sldId id="296" r:id="rId12"/>
    <p:sldId id="264" r:id="rId13"/>
    <p:sldId id="265" r:id="rId14"/>
    <p:sldId id="266" r:id="rId15"/>
    <p:sldId id="267" r:id="rId16"/>
    <p:sldId id="268" r:id="rId17"/>
    <p:sldId id="269" r:id="rId18"/>
    <p:sldId id="270" r:id="rId19"/>
    <p:sldId id="297"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98" r:id="rId34"/>
    <p:sldId id="284" r:id="rId35"/>
    <p:sldId id="285" r:id="rId36"/>
    <p:sldId id="286" r:id="rId37"/>
    <p:sldId id="287" r:id="rId38"/>
    <p:sldId id="288" r:id="rId39"/>
    <p:sldId id="299" r:id="rId40"/>
    <p:sldId id="289" r:id="rId41"/>
    <p:sldId id="290" r:id="rId42"/>
    <p:sldId id="291" r:id="rId43"/>
    <p:sldId id="292" r:id="rId44"/>
    <p:sldId id="293" r:id="rId45"/>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007"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3321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07564044-91DE-4E2D-9113-4BADA254D802}" type="datetimeFigureOut">
              <a:rPr lang="fa-IR" smtClean="0"/>
              <a:t>24/10/1446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F194952-B832-48FE-A869-EC5BB5DEFE25}" type="slidenum">
              <a:rPr lang="fa-IR" smtClean="0"/>
              <a:t>‹#›</a:t>
            </a:fld>
            <a:endParaRPr lang="fa-IR"/>
          </a:p>
        </p:txBody>
      </p:sp>
    </p:spTree>
    <p:extLst>
      <p:ext uri="{BB962C8B-B14F-4D97-AF65-F5344CB8AC3E}">
        <p14:creationId xmlns:p14="http://schemas.microsoft.com/office/powerpoint/2010/main" val="1674383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07564044-91DE-4E2D-9113-4BADA254D802}" type="datetimeFigureOut">
              <a:rPr lang="fa-IR" smtClean="0"/>
              <a:t>24/10/1446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F194952-B832-48FE-A869-EC5BB5DEFE25}" type="slidenum">
              <a:rPr lang="fa-IR" smtClean="0"/>
              <a:t>‹#›</a:t>
            </a:fld>
            <a:endParaRPr lang="fa-IR"/>
          </a:p>
        </p:txBody>
      </p:sp>
    </p:spTree>
    <p:extLst>
      <p:ext uri="{BB962C8B-B14F-4D97-AF65-F5344CB8AC3E}">
        <p14:creationId xmlns:p14="http://schemas.microsoft.com/office/powerpoint/2010/main" val="1047973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07564044-91DE-4E2D-9113-4BADA254D802}" type="datetimeFigureOut">
              <a:rPr lang="fa-IR" smtClean="0"/>
              <a:t>24/10/1446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F194952-B832-48FE-A869-EC5BB5DEFE25}" type="slidenum">
              <a:rPr lang="fa-IR" smtClean="0"/>
              <a:t>‹#›</a:t>
            </a:fld>
            <a:endParaRPr lang="fa-IR"/>
          </a:p>
        </p:txBody>
      </p:sp>
    </p:spTree>
    <p:extLst>
      <p:ext uri="{BB962C8B-B14F-4D97-AF65-F5344CB8AC3E}">
        <p14:creationId xmlns:p14="http://schemas.microsoft.com/office/powerpoint/2010/main" val="2141361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07564044-91DE-4E2D-9113-4BADA254D802}" type="datetimeFigureOut">
              <a:rPr lang="fa-IR" smtClean="0"/>
              <a:t>24/10/1446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F194952-B832-48FE-A869-EC5BB5DEFE25}" type="slidenum">
              <a:rPr lang="fa-IR" smtClean="0"/>
              <a:t>‹#›</a:t>
            </a:fld>
            <a:endParaRPr lang="fa-IR"/>
          </a:p>
        </p:txBody>
      </p:sp>
    </p:spTree>
    <p:extLst>
      <p:ext uri="{BB962C8B-B14F-4D97-AF65-F5344CB8AC3E}">
        <p14:creationId xmlns:p14="http://schemas.microsoft.com/office/powerpoint/2010/main" val="1721653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564044-91DE-4E2D-9113-4BADA254D802}" type="datetimeFigureOut">
              <a:rPr lang="fa-IR" smtClean="0"/>
              <a:t>24/10/1446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F194952-B832-48FE-A869-EC5BB5DEFE25}" type="slidenum">
              <a:rPr lang="fa-IR" smtClean="0"/>
              <a:t>‹#›</a:t>
            </a:fld>
            <a:endParaRPr lang="fa-IR"/>
          </a:p>
        </p:txBody>
      </p:sp>
    </p:spTree>
    <p:extLst>
      <p:ext uri="{BB962C8B-B14F-4D97-AF65-F5344CB8AC3E}">
        <p14:creationId xmlns:p14="http://schemas.microsoft.com/office/powerpoint/2010/main" val="2803533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07564044-91DE-4E2D-9113-4BADA254D802}" type="datetimeFigureOut">
              <a:rPr lang="fa-IR" smtClean="0"/>
              <a:t>24/10/1446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F194952-B832-48FE-A869-EC5BB5DEFE25}" type="slidenum">
              <a:rPr lang="fa-IR" smtClean="0"/>
              <a:t>‹#›</a:t>
            </a:fld>
            <a:endParaRPr lang="fa-IR"/>
          </a:p>
        </p:txBody>
      </p:sp>
    </p:spTree>
    <p:extLst>
      <p:ext uri="{BB962C8B-B14F-4D97-AF65-F5344CB8AC3E}">
        <p14:creationId xmlns:p14="http://schemas.microsoft.com/office/powerpoint/2010/main" val="1967543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07564044-91DE-4E2D-9113-4BADA254D802}" type="datetimeFigureOut">
              <a:rPr lang="fa-IR" smtClean="0"/>
              <a:t>24/10/1446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DF194952-B832-48FE-A869-EC5BB5DEFE25}" type="slidenum">
              <a:rPr lang="fa-IR" smtClean="0"/>
              <a:t>‹#›</a:t>
            </a:fld>
            <a:endParaRPr lang="fa-IR"/>
          </a:p>
        </p:txBody>
      </p:sp>
    </p:spTree>
    <p:extLst>
      <p:ext uri="{BB962C8B-B14F-4D97-AF65-F5344CB8AC3E}">
        <p14:creationId xmlns:p14="http://schemas.microsoft.com/office/powerpoint/2010/main" val="2796368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07564044-91DE-4E2D-9113-4BADA254D802}" type="datetimeFigureOut">
              <a:rPr lang="fa-IR" smtClean="0"/>
              <a:t>24/10/1446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DF194952-B832-48FE-A869-EC5BB5DEFE25}" type="slidenum">
              <a:rPr lang="fa-IR" smtClean="0"/>
              <a:t>‹#›</a:t>
            </a:fld>
            <a:endParaRPr lang="fa-IR"/>
          </a:p>
        </p:txBody>
      </p:sp>
    </p:spTree>
    <p:extLst>
      <p:ext uri="{BB962C8B-B14F-4D97-AF65-F5344CB8AC3E}">
        <p14:creationId xmlns:p14="http://schemas.microsoft.com/office/powerpoint/2010/main" val="1213195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564044-91DE-4E2D-9113-4BADA254D802}" type="datetimeFigureOut">
              <a:rPr lang="fa-IR" smtClean="0"/>
              <a:t>24/10/1446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DF194952-B832-48FE-A869-EC5BB5DEFE25}" type="slidenum">
              <a:rPr lang="fa-IR" smtClean="0"/>
              <a:t>‹#›</a:t>
            </a:fld>
            <a:endParaRPr lang="fa-IR"/>
          </a:p>
        </p:txBody>
      </p:sp>
    </p:spTree>
    <p:extLst>
      <p:ext uri="{BB962C8B-B14F-4D97-AF65-F5344CB8AC3E}">
        <p14:creationId xmlns:p14="http://schemas.microsoft.com/office/powerpoint/2010/main" val="208381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564044-91DE-4E2D-9113-4BADA254D802}" type="datetimeFigureOut">
              <a:rPr lang="fa-IR" smtClean="0"/>
              <a:t>24/10/1446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F194952-B832-48FE-A869-EC5BB5DEFE25}" type="slidenum">
              <a:rPr lang="fa-IR" smtClean="0"/>
              <a:t>‹#›</a:t>
            </a:fld>
            <a:endParaRPr lang="fa-IR"/>
          </a:p>
        </p:txBody>
      </p:sp>
    </p:spTree>
    <p:extLst>
      <p:ext uri="{BB962C8B-B14F-4D97-AF65-F5344CB8AC3E}">
        <p14:creationId xmlns:p14="http://schemas.microsoft.com/office/powerpoint/2010/main" val="1716125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564044-91DE-4E2D-9113-4BADA254D802}" type="datetimeFigureOut">
              <a:rPr lang="fa-IR" smtClean="0"/>
              <a:t>24/10/1446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F194952-B832-48FE-A869-EC5BB5DEFE25}" type="slidenum">
              <a:rPr lang="fa-IR" smtClean="0"/>
              <a:t>‹#›</a:t>
            </a:fld>
            <a:endParaRPr lang="fa-IR"/>
          </a:p>
        </p:txBody>
      </p:sp>
    </p:spTree>
    <p:extLst>
      <p:ext uri="{BB962C8B-B14F-4D97-AF65-F5344CB8AC3E}">
        <p14:creationId xmlns:p14="http://schemas.microsoft.com/office/powerpoint/2010/main" val="2235778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7564044-91DE-4E2D-9113-4BADA254D802}" type="datetimeFigureOut">
              <a:rPr lang="fa-IR" smtClean="0"/>
              <a:t>24/10/1446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F194952-B832-48FE-A869-EC5BB5DEFE25}" type="slidenum">
              <a:rPr lang="fa-IR" smtClean="0"/>
              <a:t>‹#›</a:t>
            </a:fld>
            <a:endParaRPr lang="fa-IR"/>
          </a:p>
        </p:txBody>
      </p:sp>
    </p:spTree>
    <p:extLst>
      <p:ext uri="{BB962C8B-B14F-4D97-AF65-F5344CB8AC3E}">
        <p14:creationId xmlns:p14="http://schemas.microsoft.com/office/powerpoint/2010/main" val="34801551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b="1" smtClean="0">
                <a:solidFill>
                  <a:srgbClr val="FF0000"/>
                </a:solidFill>
                <a:cs typeface="B Nazanin" panose="00000400000000000000" pitchFamily="2" charset="-78"/>
              </a:rPr>
              <a:t>عنوان مقاله: </a:t>
            </a:r>
            <a:r>
              <a:rPr lang="fa-IR" b="1" smtClean="0">
                <a:cs typeface="B Nazanin" panose="00000400000000000000" pitchFamily="2" charset="-78"/>
              </a:rPr>
              <a:t>انسان </a:t>
            </a:r>
            <a:r>
              <a:rPr lang="fa-IR" b="1">
                <a:cs typeface="B Nazanin" panose="00000400000000000000" pitchFamily="2" charset="-78"/>
              </a:rPr>
              <a:t>و </a:t>
            </a:r>
            <a:r>
              <a:rPr lang="fa-IR" b="1" smtClean="0">
                <a:cs typeface="B Nazanin" panose="00000400000000000000" pitchFamily="2" charset="-78"/>
              </a:rPr>
              <a:t>فرهنگ</a:t>
            </a:r>
            <a:endParaRPr lang="fa-IR">
              <a:cs typeface="B Nazanin" panose="00000400000000000000" pitchFamily="2" charset="-78"/>
            </a:endParaRPr>
          </a:p>
        </p:txBody>
      </p:sp>
      <p:sp>
        <p:nvSpPr>
          <p:cNvPr id="3" name="Subtitle 2"/>
          <p:cNvSpPr>
            <a:spLocks noGrp="1"/>
          </p:cNvSpPr>
          <p:nvPr>
            <p:ph type="subTitle" idx="1"/>
          </p:nvPr>
        </p:nvSpPr>
        <p:spPr/>
        <p:txBody>
          <a:bodyPr/>
          <a:lstStyle/>
          <a:p>
            <a:r>
              <a:rPr lang="fa-IR" smtClean="0">
                <a:solidFill>
                  <a:srgbClr val="FF0000"/>
                </a:solidFill>
                <a:cs typeface="B Nazanin" panose="00000400000000000000" pitchFamily="2" charset="-78"/>
              </a:rPr>
              <a:t>نویسنده: </a:t>
            </a:r>
            <a:r>
              <a:rPr lang="fa-IR" b="1">
                <a:cs typeface="B Nazanin" panose="00000400000000000000" pitchFamily="2" charset="-78"/>
              </a:rPr>
              <a:t>عبدالحسین </a:t>
            </a:r>
            <a:r>
              <a:rPr lang="fa-IR" b="1">
                <a:cs typeface="B Nazanin" panose="00000400000000000000" pitchFamily="2" charset="-78"/>
              </a:rPr>
              <a:t>نیک </a:t>
            </a:r>
            <a:r>
              <a:rPr lang="fa-IR" b="1" smtClean="0">
                <a:cs typeface="B Nazanin" panose="00000400000000000000" pitchFamily="2" charset="-78"/>
              </a:rPr>
              <a:t>گهر</a:t>
            </a:r>
          </a:p>
          <a:p>
            <a:r>
              <a:rPr lang="fa-IR" smtClean="0">
                <a:cs typeface="B Nazanin" panose="00000400000000000000" pitchFamily="2" charset="-78"/>
              </a:rPr>
              <a:t>فرهنگ و زندگی. سال ۱۳۵۰ شماره ۴ و ۵</a:t>
            </a:r>
          </a:p>
          <a:p>
            <a:r>
              <a:rPr lang="fa-IR" smtClean="0">
                <a:cs typeface="B Nazanin" panose="00000400000000000000" pitchFamily="2" charset="-78"/>
              </a:rPr>
              <a:t>صص 141-146</a:t>
            </a:r>
            <a:endParaRPr lang="fa-IR">
              <a:cs typeface="B Nazanin" panose="00000400000000000000" pitchFamily="2" charset="-78"/>
            </a:endParaRPr>
          </a:p>
        </p:txBody>
      </p:sp>
    </p:spTree>
    <p:extLst>
      <p:ext uri="{BB962C8B-B14F-4D97-AF65-F5344CB8AC3E}">
        <p14:creationId xmlns:p14="http://schemas.microsoft.com/office/powerpoint/2010/main" val="19182641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601328" y="1825625"/>
            <a:ext cx="7752471" cy="4351338"/>
          </a:xfrm>
        </p:spPr>
        <p:txBody>
          <a:bodyPr/>
          <a:lstStyle/>
          <a:p>
            <a:pPr algn="just"/>
            <a:r>
              <a:rPr lang="fa-IR" b="1">
                <a:cs typeface="B Nazanin" panose="00000400000000000000" pitchFamily="2" charset="-78"/>
              </a:rPr>
              <a:t>رادکلیف براون</a:t>
            </a:r>
            <a:r>
              <a:rPr lang="fa-IR">
                <a:cs typeface="B Nazanin" panose="00000400000000000000" pitchFamily="2" charset="-78"/>
              </a:rPr>
              <a:t>، فرهنگ را تلاشی جهت هماهنگ کردن شیوه های رفتار درونی و بیرونی می داند. به عبارت دیگر، فرهنگ به تعبیر وی نوعی هم شکلی در رفتار و تفکر انسانی است. به عقیده </a:t>
            </a:r>
            <a:r>
              <a:rPr lang="fa-IR" b="1">
                <a:cs typeface="B Nazanin" panose="00000400000000000000" pitchFamily="2" charset="-78"/>
              </a:rPr>
              <a:t>مارگارت مید</a:t>
            </a:r>
            <a:r>
              <a:rPr lang="fa-IR">
                <a:cs typeface="B Nazanin" panose="00000400000000000000" pitchFamily="2" charset="-78"/>
              </a:rPr>
              <a:t> انسان شناس آمریکایی، « </a:t>
            </a:r>
            <a:r>
              <a:rPr lang="fa-IR">
                <a:solidFill>
                  <a:srgbClr val="FF0000"/>
                </a:solidFill>
                <a:cs typeface="B Nazanin" panose="00000400000000000000" pitchFamily="2" charset="-78"/>
              </a:rPr>
              <a:t>فرهنگ</a:t>
            </a:r>
            <a:r>
              <a:rPr lang="fa-IR">
                <a:cs typeface="B Nazanin" panose="00000400000000000000" pitchFamily="2" charset="-78"/>
              </a:rPr>
              <a:t> » انتخابی است که در مجموع رفتار های آموخته شده به عمل می آید، و یک گروه انسانی با سنت های مشترک، آنها را به طور کامل به کودکان و به طور جزء به مهاجرانی که عضو آن جامعه می شوند، منتقل می کند</a:t>
            </a:r>
            <a:r>
              <a:rPr lang="fa-IR">
                <a:cs typeface="B Nazanin" panose="00000400000000000000" pitchFamily="2" charset="-78"/>
              </a:rPr>
              <a:t>.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199" y="1825624"/>
            <a:ext cx="2673739" cy="3309083"/>
          </a:xfrm>
          <a:prstGeom prst="rect">
            <a:avLst/>
          </a:prstGeom>
        </p:spPr>
      </p:pic>
      <p:sp>
        <p:nvSpPr>
          <p:cNvPr id="5" name="TextBox 4"/>
          <p:cNvSpPr txBox="1"/>
          <p:nvPr/>
        </p:nvSpPr>
        <p:spPr>
          <a:xfrm>
            <a:off x="1111347" y="5387926"/>
            <a:ext cx="1913206"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مارگارت مید</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2477616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مفهوم فرهنگ نه تنها شامل هنر، علم، دین و فلسفه می شود که در گذشته قلمرو اصلی فرهنگ را تشکیل می داد، بلکه نظام تکنولوژی، فعالیت های سیاسی، عادات و سلیقه های زندگی روزانه در تهیه خوراک و تربیت اطفال و غیره را نیز شامل می شود.</a:t>
            </a:r>
          </a:p>
          <a:p>
            <a:endParaRPr lang="fa-IR"/>
          </a:p>
        </p:txBody>
      </p:sp>
      <p:sp>
        <p:nvSpPr>
          <p:cNvPr id="4" name="Flowchart: Alternate Process 3"/>
          <p:cNvSpPr/>
          <p:nvPr/>
        </p:nvSpPr>
        <p:spPr>
          <a:xfrm>
            <a:off x="838200" y="3868616"/>
            <a:ext cx="4754880" cy="1505243"/>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نظام تکنولوژی، فعالیت های سیاسی، عادات و سلیقه های زندگی روزانه</a:t>
            </a:r>
            <a:endParaRPr lang="fa-IR"/>
          </a:p>
        </p:txBody>
      </p:sp>
    </p:spTree>
    <p:extLst>
      <p:ext uri="{BB962C8B-B14F-4D97-AF65-F5344CB8AC3E}">
        <p14:creationId xmlns:p14="http://schemas.microsoft.com/office/powerpoint/2010/main" val="876266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798276" y="1825625"/>
            <a:ext cx="7555523" cy="4351338"/>
          </a:xfrm>
        </p:spPr>
        <p:txBody>
          <a:bodyPr/>
          <a:lstStyle/>
          <a:p>
            <a:pPr algn="just"/>
            <a:r>
              <a:rPr lang="fa-IR" b="1">
                <a:cs typeface="B Nazanin" panose="00000400000000000000" pitchFamily="2" charset="-78"/>
              </a:rPr>
              <a:t>مالینوفسکی</a:t>
            </a:r>
            <a:r>
              <a:rPr lang="fa-IR">
                <a:cs typeface="B Nazanin" panose="00000400000000000000" pitchFamily="2" charset="-78"/>
              </a:rPr>
              <a:t>، به نوبه خود مفهوم وسیعی از فرهنگ اختیار کرده، که نه تنها شامل متنوع ترین شیوه های رفتار است، بلکه مادی و عینی آنها را نیز در بر می گیرد.</a:t>
            </a:r>
            <a:endParaRPr lang="en-US">
              <a:cs typeface="B Nazanin" panose="00000400000000000000" pitchFamily="2" charset="-78"/>
            </a:endParaRPr>
          </a:p>
          <a:p>
            <a:pPr algn="just"/>
            <a:r>
              <a:rPr lang="fa-IR">
                <a:cs typeface="B Nazanin" panose="00000400000000000000" pitchFamily="2" charset="-78"/>
              </a:rPr>
              <a:t>این تعریف وسیع فرهنگ در تعبیر مالینوفسکی از ارتباط پدیده های فرهنگی با جریان ارضای نیازهای انسان ناشی می شود،  که وجه مشترک مالینوفسکی با سنت مارکسیست در همین مورد است، درواقع او درکتاب خود به نام « برای یک نظریه علمی فرهنگ» چنین می نویسد:</a:t>
            </a:r>
            <a:endParaRPr lang="en-US">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929255" cy="2929255"/>
          </a:xfrm>
          <a:prstGeom prst="rect">
            <a:avLst/>
          </a:prstGeom>
        </p:spPr>
      </p:pic>
      <p:sp>
        <p:nvSpPr>
          <p:cNvPr id="5" name="TextBox 4"/>
          <p:cNvSpPr txBox="1"/>
          <p:nvPr/>
        </p:nvSpPr>
        <p:spPr>
          <a:xfrm>
            <a:off x="1575582" y="5022166"/>
            <a:ext cx="1505243"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مالینوفسکی</a:t>
            </a:r>
            <a:endParaRPr lang="fa-IR" sz="2000" b="1">
              <a:solidFill>
                <a:srgbClr val="FF0000"/>
              </a:solidFill>
              <a:cs typeface="B Nazanin" panose="00000400000000000000" pitchFamily="2" charset="-78"/>
            </a:endParaRPr>
          </a:p>
        </p:txBody>
      </p:sp>
      <p:sp>
        <p:nvSpPr>
          <p:cNvPr id="6" name="Flowchart: Alternate Process 5"/>
          <p:cNvSpPr/>
          <p:nvPr/>
        </p:nvSpPr>
        <p:spPr>
          <a:xfrm>
            <a:off x="4164037" y="5022166"/>
            <a:ext cx="3010486" cy="984739"/>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ارضای نیازهای انسان</a:t>
            </a:r>
            <a:endParaRPr lang="fa-IR"/>
          </a:p>
        </p:txBody>
      </p:sp>
    </p:spTree>
    <p:extLst>
      <p:ext uri="{BB962C8B-B14F-4D97-AF65-F5344CB8AC3E}">
        <p14:creationId xmlns:p14="http://schemas.microsoft.com/office/powerpoint/2010/main" val="3658246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 چه یک فرهنگ خیلی ساده یا خیلی ابتدایی را در نظر بگیریم یا برعکس، فرهنگ پیچیده و کاملا تحول یافته را، در هر حال با مجموعه ای از ابزارهای سازمان یافته سروکار خواهیم داشت که قسمتی از آن مادی، قسمتی انسانی و قسمتی هم معنوی است و به انسان امکان می دهد برای مسائل واقعی دقیقی که برایش مطرح است راه حلی بیابد. مسائلی که نیاز به تغذیه، نیاز به تولید مثل، نیاز به تندرستی ناشی می شود، باید حل شود.</a:t>
            </a:r>
            <a:endParaRPr lang="en-US">
              <a:cs typeface="B Nazanin" panose="00000400000000000000" pitchFamily="2" charset="-78"/>
            </a:endParaRPr>
          </a:p>
        </p:txBody>
      </p:sp>
      <p:sp>
        <p:nvSpPr>
          <p:cNvPr id="4" name="Flowchart: Alternate Process 3"/>
          <p:cNvSpPr/>
          <p:nvPr/>
        </p:nvSpPr>
        <p:spPr>
          <a:xfrm>
            <a:off x="838200" y="4290647"/>
            <a:ext cx="4149969" cy="1237957"/>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فرهنگ پیچیده و کاملا تحول یافته</a:t>
            </a:r>
            <a:endParaRPr lang="fa-IR"/>
          </a:p>
        </p:txBody>
      </p:sp>
      <p:sp>
        <p:nvSpPr>
          <p:cNvPr id="5" name="Flowchart: Alternate Process 4"/>
          <p:cNvSpPr/>
          <p:nvPr/>
        </p:nvSpPr>
        <p:spPr>
          <a:xfrm>
            <a:off x="6096000" y="4290647"/>
            <a:ext cx="3751385" cy="1237957"/>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فرهنگ خیلی ساده یا خیلی ابتدایی</a:t>
            </a:r>
            <a:endParaRPr lang="fa-IR"/>
          </a:p>
        </p:txBody>
      </p:sp>
    </p:spTree>
    <p:extLst>
      <p:ext uri="{BB962C8B-B14F-4D97-AF65-F5344CB8AC3E}">
        <p14:creationId xmlns:p14="http://schemas.microsoft.com/office/powerpoint/2010/main" val="38747939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و این نیاز ها به وسیله تازه شدن محیط ثانوی و محیط مصنوعی تجدید می شوند. این محیط که چیزی جز خود فرهنگ نیست، باید </a:t>
            </a:r>
            <a:r>
              <a:rPr lang="fa-IR" b="1">
                <a:solidFill>
                  <a:srgbClr val="FF0000"/>
                </a:solidFill>
                <a:cs typeface="B Nazanin" panose="00000400000000000000" pitchFamily="2" charset="-78"/>
              </a:rPr>
              <a:t>دائما</a:t>
            </a:r>
            <a:r>
              <a:rPr lang="fa-IR">
                <a:cs typeface="B Nazanin" panose="00000400000000000000" pitchFamily="2" charset="-78"/>
              </a:rPr>
              <a:t> از نو ساخته شده، مراقبت و هدایت شود.»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Connector 3"/>
          <p:cNvSpPr/>
          <p:nvPr/>
        </p:nvSpPr>
        <p:spPr>
          <a:xfrm>
            <a:off x="1533378" y="3910818"/>
            <a:ext cx="2785404" cy="1336431"/>
          </a:xfrm>
          <a:prstGeom prst="flowChartConnecto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محیط مصنوعی</a:t>
            </a:r>
            <a:endParaRPr lang="fa-IR"/>
          </a:p>
        </p:txBody>
      </p:sp>
      <p:sp>
        <p:nvSpPr>
          <p:cNvPr id="5" name="Flowchart: Connector 4"/>
          <p:cNvSpPr/>
          <p:nvPr/>
        </p:nvSpPr>
        <p:spPr>
          <a:xfrm>
            <a:off x="7976382" y="3910818"/>
            <a:ext cx="2433711" cy="1308295"/>
          </a:xfrm>
          <a:prstGeom prst="flowChartConnec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3200" smtClean="0">
                <a:solidFill>
                  <a:schemeClr val="tx1"/>
                </a:solidFill>
                <a:cs typeface="B Nazanin" panose="00000400000000000000" pitchFamily="2" charset="-78"/>
              </a:rPr>
              <a:t>محیط ثانوی</a:t>
            </a:r>
            <a:endParaRPr lang="fa-IR" sz="3200">
              <a:solidFill>
                <a:schemeClr val="tx1"/>
              </a:solidFill>
              <a:cs typeface="B Nazanin" panose="00000400000000000000" pitchFamily="2" charset="-78"/>
            </a:endParaRPr>
          </a:p>
        </p:txBody>
      </p:sp>
    </p:spTree>
    <p:extLst>
      <p:ext uri="{BB962C8B-B14F-4D97-AF65-F5344CB8AC3E}">
        <p14:creationId xmlns:p14="http://schemas.microsoft.com/office/powerpoint/2010/main" val="1425245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lvl="0" algn="just"/>
            <a:r>
              <a:rPr lang="fa-IR">
                <a:solidFill>
                  <a:prstClr val="black"/>
                </a:solidFill>
                <a:cs typeface="B Nazanin" panose="00000400000000000000" pitchFamily="2" charset="-78"/>
              </a:rPr>
              <a:t>در آثار جامعه شناسان و انسان شناسان صاحب نظری که تعاریف بالنسبه جامعی از فرهنگ کرده اند، به تعاریفی بر می خوریم که در آنها مخصوصا به </a:t>
            </a:r>
            <a:r>
              <a:rPr lang="fa-IR" b="1">
                <a:solidFill>
                  <a:srgbClr val="FF0000"/>
                </a:solidFill>
                <a:cs typeface="B Nazanin" panose="00000400000000000000" pitchFamily="2" charset="-78"/>
              </a:rPr>
              <a:t>منشأ اجتماعی و غیر طبیعی فرهنگ</a:t>
            </a:r>
            <a:r>
              <a:rPr lang="fa-IR">
                <a:solidFill>
                  <a:prstClr val="black"/>
                </a:solidFill>
                <a:cs typeface="B Nazanin" panose="00000400000000000000" pitchFamily="2" charset="-78"/>
              </a:rPr>
              <a:t>، یعنی به خصوصیتی که غالباً برای تشخیص پدیده های فرهنگی به کار می رود، توجه شده است. </a:t>
            </a:r>
            <a:r>
              <a:rPr lang="fa-IR" b="1">
                <a:solidFill>
                  <a:prstClr val="black"/>
                </a:solidFill>
                <a:cs typeface="B Nazanin" panose="00000400000000000000" pitchFamily="2" charset="-78"/>
              </a:rPr>
              <a:t>ر . ه . لوی </a:t>
            </a:r>
            <a:r>
              <a:rPr lang="fa-IR">
                <a:solidFill>
                  <a:prstClr val="black"/>
                </a:solidFill>
                <a:cs typeface="B Nazanin" panose="00000400000000000000" pitchFamily="2" charset="-78"/>
              </a:rPr>
              <a:t> می نویسد: « فرهنگ عبارت است از مجموع آنچه که فرد از جامعه ای که عضو آن است دریافت می کند</a:t>
            </a:r>
            <a:r>
              <a:rPr lang="fa-IR">
                <a:solidFill>
                  <a:prstClr val="black"/>
                </a:solidFill>
                <a:cs typeface="B Nazanin" panose="00000400000000000000" pitchFamily="2" charset="-78"/>
              </a:rPr>
              <a:t>؛ </a:t>
            </a:r>
            <a:r>
              <a:rPr lang="fa-IR" smtClean="0">
                <a:solidFill>
                  <a:prstClr val="black"/>
                </a:solidFill>
                <a:cs typeface="B Nazanin" panose="00000400000000000000" pitchFamily="2" charset="-78"/>
              </a:rPr>
              <a:t>اعتقادات، </a:t>
            </a:r>
            <a:r>
              <a:rPr lang="fa-IR">
                <a:solidFill>
                  <a:prstClr val="black"/>
                </a:solidFill>
                <a:cs typeface="B Nazanin" panose="00000400000000000000" pitchFamily="2" charset="-78"/>
              </a:rPr>
              <a:t>رسوم، هنجارهای هنری، عادات غذایی و توانایی هایی که فقط نتیجه فعالیت خلاقه شخصی او نیست، بلکه به عنوان میراث گذشته از طریق </a:t>
            </a:r>
            <a:r>
              <a:rPr lang="fa-IR" b="1">
                <a:solidFill>
                  <a:srgbClr val="FF0000"/>
                </a:solidFill>
                <a:cs typeface="B Nazanin" panose="00000400000000000000" pitchFamily="2" charset="-78"/>
              </a:rPr>
              <a:t>تعلیم و تربیت رسمی و غیر رسمی </a:t>
            </a:r>
            <a:r>
              <a:rPr lang="fa-IR">
                <a:solidFill>
                  <a:prstClr val="black"/>
                </a:solidFill>
                <a:cs typeface="B Nazanin" panose="00000400000000000000" pitchFamily="2" charset="-78"/>
              </a:rPr>
              <a:t>به او منتقل می شود.».</a:t>
            </a:r>
            <a:endParaRPr lang="en-US">
              <a:solidFill>
                <a:prstClr val="black"/>
              </a:solidFill>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5577159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cs typeface="B Nazanin" panose="00000400000000000000" pitchFamily="2" charset="-78"/>
              </a:rPr>
              <a:t>فلورین زنانیکی </a:t>
            </a:r>
            <a:r>
              <a:rPr lang="fa-IR">
                <a:cs typeface="B Nazanin" panose="00000400000000000000" pitchFamily="2" charset="-78"/>
              </a:rPr>
              <a:t> جامعه شناس لهستانی الاصل آمریکایی، در بیان خصوصیت اجتماعی فرهنگ می نویسد، بهتر آن است که در حال حاضر فرهنگ را به پدیده هایی اطلاق کنیم که متخصصان علوم اجتماعی و انسانی آنها را مطالعه می کنند و متخصصان علوم خالص و طبیعی- ستاره شناسان، فیزیک دانان، شیمی دانان، زیست شناسان و زمین شناسان، با آن سر و کاری ندارند.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192172"/>
            <a:ext cx="3727938" cy="1041009"/>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خصوصیت اجتماعی فرهنگ</a:t>
            </a:r>
            <a:endParaRPr lang="fa-IR"/>
          </a:p>
        </p:txBody>
      </p:sp>
    </p:spTree>
    <p:extLst>
      <p:ext uri="{BB962C8B-B14F-4D97-AF65-F5344CB8AC3E}">
        <p14:creationId xmlns:p14="http://schemas.microsoft.com/office/powerpoint/2010/main" val="330981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121834" y="1825625"/>
            <a:ext cx="7231966" cy="4351338"/>
          </a:xfrm>
        </p:spPr>
        <p:txBody>
          <a:bodyPr/>
          <a:lstStyle/>
          <a:p>
            <a:pPr algn="just"/>
            <a:r>
              <a:rPr lang="fa-IR">
                <a:cs typeface="B Nazanin" panose="00000400000000000000" pitchFamily="2" charset="-78"/>
              </a:rPr>
              <a:t>تعریف فرهنگ به عنوان عنصری از هستی انسانی که نمی توان آن را تا حد پدیده هایی که موضوع علوم خالص هستند، زیرساز مشترک همه مفاهیم کم و بیش شناخته شده فرهنگ را تشکیل می دهد. اما با وصف این، اختلاف نظر میان جامعه شناسان یا انسان شناسان نسبتاً عمیق است. عده ای بر جنبه مادی و منشأ طبیعی پدیده های فرهنگی تأکید می کنند و عده ای دیگر چون </a:t>
            </a:r>
            <a:r>
              <a:rPr lang="fa-IR" b="1">
                <a:cs typeface="B Nazanin" panose="00000400000000000000" pitchFamily="2" charset="-78"/>
              </a:rPr>
              <a:t>آ. کروبر ، س. کلوکهن ، زنانیکی </a:t>
            </a:r>
            <a:r>
              <a:rPr lang="fa-IR">
                <a:cs typeface="B Nazanin" panose="00000400000000000000" pitchFamily="2" charset="-78"/>
              </a:rPr>
              <a:t>یا </a:t>
            </a:r>
            <a:r>
              <a:rPr lang="fa-IR" b="1">
                <a:cs typeface="B Nazanin" panose="00000400000000000000" pitchFamily="2" charset="-78"/>
              </a:rPr>
              <a:t>تالکت پارسنز </a:t>
            </a:r>
            <a:r>
              <a:rPr lang="fa-IR">
                <a:cs typeface="B Nazanin" panose="00000400000000000000" pitchFamily="2" charset="-78"/>
              </a:rPr>
              <a:t> هسته اصلی فرهنگ را مجموع ارزش هایی می دانند که در طول تاریخ برگزیده شده، یا مجموع عقایدی که درباره آنچه </a:t>
            </a:r>
            <a:r>
              <a:rPr lang="fa-IR">
                <a:solidFill>
                  <a:srgbClr val="FF0000"/>
                </a:solidFill>
                <a:cs typeface="B Nazanin" panose="00000400000000000000" pitchFamily="2" charset="-78"/>
              </a:rPr>
              <a:t>خوب</a:t>
            </a:r>
            <a:r>
              <a:rPr lang="fa-IR">
                <a:cs typeface="B Nazanin" panose="00000400000000000000" pitchFamily="2" charset="-78"/>
              </a:rPr>
              <a:t>، </a:t>
            </a:r>
            <a:r>
              <a:rPr lang="fa-IR" smtClean="0">
                <a:solidFill>
                  <a:srgbClr val="00B050"/>
                </a:solidFill>
                <a:cs typeface="B Nazanin" panose="00000400000000000000" pitchFamily="2" charset="-78"/>
              </a:rPr>
              <a:t>شایستۀ </a:t>
            </a:r>
            <a:r>
              <a:rPr lang="fa-IR">
                <a:solidFill>
                  <a:srgbClr val="00B050"/>
                </a:solidFill>
                <a:cs typeface="B Nazanin" panose="00000400000000000000" pitchFamily="2" charset="-78"/>
              </a:rPr>
              <a:t>آرزو کردن</a:t>
            </a:r>
            <a:r>
              <a:rPr lang="fa-IR">
                <a:cs typeface="B Nazanin" panose="00000400000000000000" pitchFamily="2" charset="-78"/>
              </a:rPr>
              <a:t>، </a:t>
            </a:r>
            <a:r>
              <a:rPr lang="fa-IR">
                <a:solidFill>
                  <a:srgbClr val="00B0F0"/>
                </a:solidFill>
                <a:cs typeface="B Nazanin" panose="00000400000000000000" pitchFamily="2" charset="-78"/>
              </a:rPr>
              <a:t>پیروی کردن </a:t>
            </a:r>
            <a:r>
              <a:rPr lang="fa-IR">
                <a:cs typeface="B Nazanin" panose="00000400000000000000" pitchFamily="2" charset="-78"/>
              </a:rPr>
              <a:t>و </a:t>
            </a:r>
            <a:r>
              <a:rPr lang="fa-IR">
                <a:solidFill>
                  <a:srgbClr val="FF0000"/>
                </a:solidFill>
                <a:cs typeface="B Nazanin" panose="00000400000000000000" pitchFamily="2" charset="-78"/>
              </a:rPr>
              <a:t>فرا گرفتن </a:t>
            </a:r>
            <a:r>
              <a:rPr lang="fa-IR">
                <a:cs typeface="B Nazanin" panose="00000400000000000000" pitchFamily="2" charset="-78"/>
              </a:rPr>
              <a:t>است، وجود دارد.</a:t>
            </a:r>
            <a:endParaRPr lang="en-US">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953419"/>
            <a:ext cx="3186830" cy="2928070"/>
          </a:xfrm>
          <a:prstGeom prst="rect">
            <a:avLst/>
          </a:prstGeom>
        </p:spPr>
      </p:pic>
    </p:spTree>
    <p:extLst>
      <p:ext uri="{BB962C8B-B14F-4D97-AF65-F5344CB8AC3E}">
        <p14:creationId xmlns:p14="http://schemas.microsoft.com/office/powerpoint/2010/main" val="34562063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فرهنگ وجه تمیز انسان از حیوان است، ایجاد یک محیط مصنوعی که فرهنگ باشد نتیجه و اساس تولید مادی و معنوی نوع انسان است، تولیدی که هیچ نوع زیستی دیگری را توانایی آن نبوده و نیست. حیوانان خصوصیات مورفولوژیک و فیزیولوژیک و غرایز را که به آنها فرصت می دهد به کمک یک مکانیسم زیستی خود را با محیط طبیعی همساز کنند، به ارث می برند</a:t>
            </a:r>
            <a:r>
              <a:rPr lang="fa-IR">
                <a:cs typeface="B Nazanin" panose="00000400000000000000" pitchFamily="2" charset="-78"/>
              </a:rPr>
              <a:t>. </a:t>
            </a:r>
            <a:endParaRPr lang="fa-IR">
              <a:cs typeface="B Nazanin" panose="00000400000000000000" pitchFamily="2" charset="-78"/>
            </a:endParaRPr>
          </a:p>
        </p:txBody>
      </p:sp>
      <p:sp>
        <p:nvSpPr>
          <p:cNvPr id="4" name="Flowchart: Alternate Process 3"/>
          <p:cNvSpPr/>
          <p:nvPr/>
        </p:nvSpPr>
        <p:spPr>
          <a:xfrm>
            <a:off x="1252025" y="4473526"/>
            <a:ext cx="3207433" cy="1012874"/>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مکانیسم زیستی</a:t>
            </a:r>
            <a:endParaRPr lang="fa-IR"/>
          </a:p>
        </p:txBody>
      </p:sp>
      <p:sp>
        <p:nvSpPr>
          <p:cNvPr id="5" name="Flowchart: Alternate Process 4"/>
          <p:cNvSpPr/>
          <p:nvPr/>
        </p:nvSpPr>
        <p:spPr>
          <a:xfrm>
            <a:off x="6752492" y="4473526"/>
            <a:ext cx="3319976" cy="1012874"/>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محیط طبیعی</a:t>
            </a:r>
            <a:endParaRPr lang="fa-IR"/>
          </a:p>
        </p:txBody>
      </p:sp>
    </p:spTree>
    <p:extLst>
      <p:ext uri="{BB962C8B-B14F-4D97-AF65-F5344CB8AC3E}">
        <p14:creationId xmlns:p14="http://schemas.microsoft.com/office/powerpoint/2010/main" val="17363833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5190978" y="1825625"/>
            <a:ext cx="6162822" cy="4351338"/>
          </a:xfrm>
        </p:spPr>
        <p:txBody>
          <a:bodyPr/>
          <a:lstStyle/>
          <a:p>
            <a:pPr algn="just"/>
            <a:r>
              <a:rPr lang="fa-IR" smtClean="0">
                <a:cs typeface="B Nazanin" panose="00000400000000000000" pitchFamily="2" charset="-78"/>
              </a:rPr>
              <a:t>این مکانیسم زیستی به هیچ وجه با میراث اجتماعی که به مدد مکانیسم فرهنگی تحقق می یابد، چه از لحاظ درجه انعطاف و چه از لحاظ میزان تأثیر، قابل مقایسه نیست. انتخاب خصلت های مفید و طرد خصلت های بی فایده و زیان بخش در جامعه انسانی از طریق « </a:t>
            </a:r>
            <a:r>
              <a:rPr lang="fa-IR" smtClean="0">
                <a:solidFill>
                  <a:srgbClr val="FF0000"/>
                </a:solidFill>
                <a:cs typeface="B Nazanin" panose="00000400000000000000" pitchFamily="2" charset="-78"/>
              </a:rPr>
              <a:t>مبارزه حیاتی</a:t>
            </a:r>
            <a:r>
              <a:rPr lang="fa-IR" smtClean="0">
                <a:cs typeface="B Nazanin" panose="00000400000000000000" pitchFamily="2" charset="-78"/>
              </a:rPr>
              <a:t>» و « </a:t>
            </a:r>
            <a:r>
              <a:rPr lang="fa-IR" smtClean="0">
                <a:solidFill>
                  <a:srgbClr val="FF0000"/>
                </a:solidFill>
                <a:cs typeface="B Nazanin" panose="00000400000000000000" pitchFamily="2" charset="-78"/>
              </a:rPr>
              <a:t>انتخاب طبیعی</a:t>
            </a:r>
            <a:r>
              <a:rPr lang="fa-IR" smtClean="0">
                <a:cs typeface="B Nazanin" panose="00000400000000000000" pitchFamily="2" charset="-78"/>
              </a:rPr>
              <a:t>» چنانکه در عالم حیوانی معمول است، صورت نمی گیرد، بلکه از طریق رشد فرهنگی تحقق می یابد. فرهنگ « </a:t>
            </a:r>
            <a:r>
              <a:rPr lang="fa-IR" smtClean="0">
                <a:solidFill>
                  <a:srgbClr val="FF0000"/>
                </a:solidFill>
                <a:cs typeface="B Nazanin" panose="00000400000000000000" pitchFamily="2" charset="-78"/>
              </a:rPr>
              <a:t>حافظه جمعی</a:t>
            </a:r>
            <a:r>
              <a:rPr lang="fa-IR" smtClean="0">
                <a:cs typeface="B Nazanin" panose="00000400000000000000" pitchFamily="2" charset="-78"/>
              </a:rPr>
              <a:t>» مخصوص جامعه انسانی است</a:t>
            </a:r>
          </a:p>
          <a:p>
            <a:endParaRPr lang="fa-IR"/>
          </a:p>
        </p:txBody>
      </p:sp>
      <p:sp>
        <p:nvSpPr>
          <p:cNvPr id="4" name="Flowchart: Alternate Process 3"/>
          <p:cNvSpPr/>
          <p:nvPr/>
        </p:nvSpPr>
        <p:spPr>
          <a:xfrm>
            <a:off x="1558583" y="4895555"/>
            <a:ext cx="2743200" cy="998806"/>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مکانیسم فرهنگی</a:t>
            </a:r>
            <a:endParaRPr lang="fa-IR"/>
          </a:p>
        </p:txBody>
      </p:sp>
      <p:pic>
        <p:nvPicPr>
          <p:cNvPr id="5" name="Picture 4"/>
          <p:cNvPicPr>
            <a:picLocks noChangeAspect="1"/>
          </p:cNvPicPr>
          <p:nvPr/>
        </p:nvPicPr>
        <p:blipFill>
          <a:blip r:embed="rId2"/>
          <a:stretch>
            <a:fillRect/>
          </a:stretch>
        </p:blipFill>
        <p:spPr>
          <a:xfrm>
            <a:off x="838200" y="1924416"/>
            <a:ext cx="4183966" cy="2494036"/>
          </a:xfrm>
          <a:prstGeom prst="rect">
            <a:avLst/>
          </a:prstGeom>
        </p:spPr>
      </p:pic>
    </p:spTree>
    <p:extLst>
      <p:ext uri="{BB962C8B-B14F-4D97-AF65-F5344CB8AC3E}">
        <p14:creationId xmlns:p14="http://schemas.microsoft.com/office/powerpoint/2010/main" val="1029198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5050302" y="1825625"/>
            <a:ext cx="6303498" cy="4351338"/>
          </a:xfrm>
        </p:spPr>
        <p:txBody>
          <a:bodyPr/>
          <a:lstStyle/>
          <a:p>
            <a:pPr algn="just"/>
            <a:r>
              <a:rPr lang="fa-IR">
                <a:cs typeface="B Nazanin" panose="00000400000000000000" pitchFamily="2" charset="-78"/>
              </a:rPr>
              <a:t>انسان تمامی عمرش را در میان هم نوعانش به سر می برد، و در قید و قواعد، هنجارها، عقاید و اصول متعددی قرار دارد، ابزار و اشیای مادی فراوانی را که دیگران ساخته اند به کار می برد. این اشیاء و ابزارها، این هنجارها و قواعد، و این </a:t>
            </a:r>
            <a:r>
              <a:rPr lang="fa-IR" b="1">
                <a:solidFill>
                  <a:srgbClr val="FF0000"/>
                </a:solidFill>
                <a:cs typeface="B Nazanin" panose="00000400000000000000" pitchFamily="2" charset="-78"/>
              </a:rPr>
              <a:t>الگوهای تفکر </a:t>
            </a:r>
            <a:r>
              <a:rPr lang="fa-IR">
                <a:cs typeface="B Nazanin" panose="00000400000000000000" pitchFamily="2" charset="-78"/>
              </a:rPr>
              <a:t>مجموعا محیط مصنوعی انسان را می سازد. این محیط را از آن جهت مصنوعی می نامیم که در بیرون از فعالیت تاریخی و جمعی انسان ها وجود ندارد و ساخته طبیعت ( ماقبل انسانی ) نیست بلکه در تداوم نسل های پی در پی انسانی شکل گرفته است. این محیط مصنوعی که زندگی انسانی در بطن آن واقع است، فرهنگ نام دارد.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584982" y="4639397"/>
            <a:ext cx="4039737" cy="1119117"/>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فعالیت تاریخی و جمعی انسان ها</a:t>
            </a:r>
            <a:endParaRPr lang="fa-IR"/>
          </a:p>
        </p:txBody>
      </p:sp>
      <p:pic>
        <p:nvPicPr>
          <p:cNvPr id="5" name="Picture 4"/>
          <p:cNvPicPr>
            <a:picLocks noChangeAspect="1"/>
          </p:cNvPicPr>
          <p:nvPr/>
        </p:nvPicPr>
        <p:blipFill>
          <a:blip r:embed="rId2"/>
          <a:stretch>
            <a:fillRect/>
          </a:stretch>
        </p:blipFill>
        <p:spPr>
          <a:xfrm>
            <a:off x="584982" y="1946599"/>
            <a:ext cx="4351582" cy="2436886"/>
          </a:xfrm>
          <a:prstGeom prst="rect">
            <a:avLst/>
          </a:prstGeom>
        </p:spPr>
      </p:pic>
    </p:spTree>
    <p:extLst>
      <p:ext uri="{BB962C8B-B14F-4D97-AF65-F5344CB8AC3E}">
        <p14:creationId xmlns:p14="http://schemas.microsoft.com/office/powerpoint/2010/main" val="2878796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حافظه جمعی نیز همانند حافظه فردی با مرور و تثبیت خاطرات عمیق و « </a:t>
            </a:r>
            <a:r>
              <a:rPr lang="fa-IR">
                <a:solidFill>
                  <a:srgbClr val="FF0000"/>
                </a:solidFill>
                <a:cs typeface="B Nazanin" panose="00000400000000000000" pitchFamily="2" charset="-78"/>
              </a:rPr>
              <a:t>فراموشی</a:t>
            </a:r>
            <a:r>
              <a:rPr lang="fa-IR">
                <a:cs typeface="B Nazanin" panose="00000400000000000000" pitchFamily="2" charset="-78"/>
              </a:rPr>
              <a:t>» خاطراتی که تجربه آنها را تأیید نکرده باشد، رشد می کند. بنابراین، در فرهنگ هر جامعه انسانی و در فرهنگ هر نسل این جامعه، مثبت ترین تجربیات به وسیله تجربه تاریخی نسل های متعدد، انتخاب می شود و « </a:t>
            </a:r>
            <a:r>
              <a:rPr lang="fa-IR">
                <a:solidFill>
                  <a:srgbClr val="FF0000"/>
                </a:solidFill>
                <a:cs typeface="B Nazanin" panose="00000400000000000000" pitchFamily="2" charset="-78"/>
              </a:rPr>
              <a:t>نسل جوان</a:t>
            </a:r>
            <a:r>
              <a:rPr lang="fa-IR">
                <a:cs typeface="B Nazanin" panose="00000400000000000000" pitchFamily="2" charset="-78"/>
              </a:rPr>
              <a:t>» در جریان فراگیری و با نظام پرورش و آموزش اجتماعی، این تجربه های منتخب را از آن خود می کند و بدین ترتیب نقطۀ عزیمت او از یک مرحله مشخص و تولید فرهنگی خودش نسبت به مرحله پیشین، قدمی به جلو خواهد بود.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731520" y="4600135"/>
            <a:ext cx="3629465" cy="928468"/>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تجربه تاریخی نسل های متعدد</a:t>
            </a:r>
            <a:endParaRPr lang="fa-IR"/>
          </a:p>
        </p:txBody>
      </p:sp>
    </p:spTree>
    <p:extLst>
      <p:ext uri="{BB962C8B-B14F-4D97-AF65-F5344CB8AC3E}">
        <p14:creationId xmlns:p14="http://schemas.microsoft.com/office/powerpoint/2010/main" val="31631565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5430128" y="1825625"/>
            <a:ext cx="5923671" cy="4351338"/>
          </a:xfrm>
        </p:spPr>
        <p:txBody>
          <a:bodyPr/>
          <a:lstStyle/>
          <a:p>
            <a:pPr algn="just"/>
            <a:r>
              <a:rPr lang="fa-IR">
                <a:cs typeface="B Nazanin" panose="00000400000000000000" pitchFamily="2" charset="-78"/>
              </a:rPr>
              <a:t>هستی فرهنگ اجتماعی « </a:t>
            </a:r>
            <a:r>
              <a:rPr lang="fa-IR">
                <a:solidFill>
                  <a:srgbClr val="FF0000"/>
                </a:solidFill>
                <a:cs typeface="B Nazanin" panose="00000400000000000000" pitchFamily="2" charset="-78"/>
              </a:rPr>
              <a:t>ماهیت زیستی</a:t>
            </a:r>
            <a:r>
              <a:rPr lang="fa-IR">
                <a:cs typeface="B Nazanin" panose="00000400000000000000" pitchFamily="2" charset="-78"/>
              </a:rPr>
              <a:t>» انسان را نیست نمی کند. هر فرد، اندامی زنده است و از این لحاظ می تواند موضوع بررسی زیست شناسی قرار گیرد که ترکیب شیمیایی بافت هایش را مطالعه کند یا فیزیک دان، که حرکاتش را چون حرکت اجسام دیگر در فضا تشریح نماید. اما هستی فرهنگ « </a:t>
            </a:r>
            <a:r>
              <a:rPr lang="fa-IR">
                <a:solidFill>
                  <a:srgbClr val="FF0000"/>
                </a:solidFill>
                <a:cs typeface="B Nazanin" panose="00000400000000000000" pitchFamily="2" charset="-78"/>
              </a:rPr>
              <a:t>طبیعت زیستی </a:t>
            </a:r>
            <a:r>
              <a:rPr lang="fa-IR">
                <a:cs typeface="B Nazanin" panose="00000400000000000000" pitchFamily="2" charset="-78"/>
              </a:rPr>
              <a:t>» آنان را دچار نوعی مسخ می کند.</a:t>
            </a:r>
            <a:endParaRPr lang="en-US">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4"/>
            <a:ext cx="4465788" cy="3562301"/>
          </a:xfrm>
          <a:prstGeom prst="rect">
            <a:avLst/>
          </a:prstGeom>
        </p:spPr>
      </p:pic>
    </p:spTree>
    <p:extLst>
      <p:ext uri="{BB962C8B-B14F-4D97-AF65-F5344CB8AC3E}">
        <p14:creationId xmlns:p14="http://schemas.microsoft.com/office/powerpoint/2010/main" val="1398628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684542" y="1825625"/>
            <a:ext cx="6669258" cy="4351338"/>
          </a:xfrm>
        </p:spPr>
        <p:txBody>
          <a:bodyPr/>
          <a:lstStyle/>
          <a:p>
            <a:pPr algn="just"/>
            <a:r>
              <a:rPr lang="fa-IR">
                <a:cs typeface="B Nazanin" panose="00000400000000000000" pitchFamily="2" charset="-78"/>
              </a:rPr>
              <a:t>انسان نیز چون حیوان- ارگانیسم زیستی جاندار- تعدادی نیاز های اساسی و ابتدایی دارد که به صورت « </a:t>
            </a:r>
            <a:r>
              <a:rPr lang="fa-IR">
                <a:solidFill>
                  <a:srgbClr val="FF0000"/>
                </a:solidFill>
                <a:cs typeface="B Nazanin" panose="00000400000000000000" pitchFamily="2" charset="-78"/>
              </a:rPr>
              <a:t>انگیزه های درونی</a:t>
            </a:r>
            <a:r>
              <a:rPr lang="fa-IR">
                <a:cs typeface="B Nazanin" panose="00000400000000000000" pitchFamily="2" charset="-78"/>
              </a:rPr>
              <a:t>» که عمل ارگانیسم بر روی دستگاه عصبی است، تظاهر می کند. این نیاز های ابتدایی که زیستی هستند ( زیرا ارضای آنها شرط بقای ارگانیسم و کارکرد صحیح آن در معنای دقیق زیستی است.) عبارتند از: تنفس، رفع گرسنگی و تشنگی، حفظ گرمای ثابت بدن، خواب، روابط جنسی و ... .</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147690" y="5209700"/>
            <a:ext cx="3024554" cy="956603"/>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ارگانیسم </a:t>
            </a:r>
            <a:r>
              <a:rPr lang="fa-IR" sz="2800">
                <a:solidFill>
                  <a:prstClr val="black"/>
                </a:solidFill>
                <a:cs typeface="B Nazanin" panose="00000400000000000000" pitchFamily="2" charset="-78"/>
              </a:rPr>
              <a:t>زیستی </a:t>
            </a:r>
            <a:r>
              <a:rPr lang="fa-IR" sz="2800" smtClean="0">
                <a:solidFill>
                  <a:prstClr val="black"/>
                </a:solidFill>
                <a:cs typeface="B Nazanin" panose="00000400000000000000" pitchFamily="2" charset="-78"/>
              </a:rPr>
              <a:t>جاندار</a:t>
            </a:r>
            <a:endParaRPr lang="fa-IR"/>
          </a:p>
        </p:txBody>
      </p:sp>
      <p:pic>
        <p:nvPicPr>
          <p:cNvPr id="5" name="Picture 4"/>
          <p:cNvPicPr>
            <a:picLocks noChangeAspect="1"/>
          </p:cNvPicPr>
          <p:nvPr/>
        </p:nvPicPr>
        <p:blipFill>
          <a:blip r:embed="rId2"/>
          <a:stretch>
            <a:fillRect/>
          </a:stretch>
        </p:blipFill>
        <p:spPr>
          <a:xfrm>
            <a:off x="964810" y="2036641"/>
            <a:ext cx="3083975" cy="2543175"/>
          </a:xfrm>
          <a:prstGeom prst="rect">
            <a:avLst/>
          </a:prstGeom>
        </p:spPr>
      </p:pic>
    </p:spTree>
    <p:extLst>
      <p:ext uri="{BB962C8B-B14F-4D97-AF65-F5344CB8AC3E}">
        <p14:creationId xmlns:p14="http://schemas.microsoft.com/office/powerpoint/2010/main" val="6701591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446584" y="1825625"/>
            <a:ext cx="7907215" cy="4351338"/>
          </a:xfrm>
        </p:spPr>
        <p:txBody>
          <a:bodyPr/>
          <a:lstStyle/>
          <a:p>
            <a:pPr algn="just"/>
            <a:r>
              <a:rPr lang="fa-IR">
                <a:cs typeface="B Nazanin" panose="00000400000000000000" pitchFamily="2" charset="-78"/>
              </a:rPr>
              <a:t>اهمیتی که ارضای این نیاز ها در زندگی انسان دارد، برخی از جامعه شناسان و روان شناسان اجتماعی ( مثل ویلیام مک دوگال، مؤلف مقدمه بر روانشناسی اجتماعی) را برانگیخت تا تمامی رفتار های انسانی را در چشم انداز نیازهای ابتدایی و غریزی تفسیر نمایند. با وصف این، دیری نگذشت که روانشناسان اجتماعی به اهمیت الگوهای اجتماعی در نحوۀ ارضای نیازهای زیستی انسان توجه کردند</a:t>
            </a:r>
            <a:r>
              <a:rPr lang="fa-IR">
                <a:cs typeface="B Nazanin" panose="00000400000000000000" pitchFamily="2" charset="-78"/>
              </a:rPr>
              <a:t>.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454066" cy="3126203"/>
          </a:xfrm>
          <a:prstGeom prst="rect">
            <a:avLst/>
          </a:prstGeom>
        </p:spPr>
      </p:pic>
      <p:sp>
        <p:nvSpPr>
          <p:cNvPr id="5" name="TextBox 4"/>
          <p:cNvSpPr txBox="1"/>
          <p:nvPr/>
        </p:nvSpPr>
        <p:spPr>
          <a:xfrm>
            <a:off x="1164901" y="5190978"/>
            <a:ext cx="1800664"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ویلیام مک دوگال</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41089109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756074" y="1825625"/>
            <a:ext cx="7597726" cy="4351338"/>
          </a:xfrm>
        </p:spPr>
        <p:txBody>
          <a:bodyPr/>
          <a:lstStyle/>
          <a:p>
            <a:pPr algn="just"/>
            <a:r>
              <a:rPr lang="fa-IR" b="1" smtClean="0">
                <a:cs typeface="B Nazanin" panose="00000400000000000000" pitchFamily="2" charset="-78"/>
              </a:rPr>
              <a:t>لوتر لی برنارد</a:t>
            </a:r>
            <a:r>
              <a:rPr lang="fa-IR" smtClean="0">
                <a:cs typeface="B Nazanin" panose="00000400000000000000" pitchFamily="2" charset="-78"/>
              </a:rPr>
              <a:t> ( مؤلف کتاب: غرایز یا مقدمه ای بر روانشناسی اجتماعی) پس از تحلیل عناصر غریزی در رفتار انسانی نتیجه می گیرد که تنفس، ضربان قلب، گردش خون، گوارش، حرکات دودی شکل روده، عطسه و خرناسه و دهن دره تنها رفتارهایی هستند که از قید ضرورت های اجتماعی فارغ اند. بقیه رفتارهای انسان از آن جمله رفتارهای مربوط به ارضای نیازهای ابتدایی، موضوع فراگیری است و در جریان آن، فرد عادت همساز شدن با شیوه های رفتار را که فرهنگ گروه اجتماعی او، معین می کند، می آموزد.</a:t>
            </a:r>
            <a:endParaRPr lang="en-US" smtClean="0">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199" y="1825625"/>
            <a:ext cx="2844061" cy="3013661"/>
          </a:xfrm>
          <a:prstGeom prst="rect">
            <a:avLst/>
          </a:prstGeom>
        </p:spPr>
      </p:pic>
      <p:sp>
        <p:nvSpPr>
          <p:cNvPr id="5" name="TextBox 4"/>
          <p:cNvSpPr txBox="1"/>
          <p:nvPr/>
        </p:nvSpPr>
        <p:spPr>
          <a:xfrm>
            <a:off x="1505243" y="5176911"/>
            <a:ext cx="1477108" cy="461665"/>
          </a:xfrm>
          <a:prstGeom prst="rect">
            <a:avLst/>
          </a:prstGeom>
          <a:noFill/>
        </p:spPr>
        <p:txBody>
          <a:bodyPr wrap="square" rtlCol="1">
            <a:spAutoFit/>
          </a:bodyPr>
          <a:lstStyle/>
          <a:p>
            <a:pPr algn="ctr"/>
            <a:r>
              <a:rPr lang="fa-IR" sz="2400" b="1" smtClean="0">
                <a:solidFill>
                  <a:srgbClr val="FF0000"/>
                </a:solidFill>
                <a:cs typeface="B Nazanin" panose="00000400000000000000" pitchFamily="2" charset="-78"/>
              </a:rPr>
              <a:t>لوتر برنارد</a:t>
            </a:r>
            <a:endParaRPr lang="fa-IR" sz="2400" b="1">
              <a:solidFill>
                <a:srgbClr val="FF0000"/>
              </a:solidFill>
              <a:cs typeface="B Nazanin" panose="00000400000000000000" pitchFamily="2" charset="-78"/>
            </a:endParaRPr>
          </a:p>
        </p:txBody>
      </p:sp>
    </p:spTree>
    <p:extLst>
      <p:ext uri="{BB962C8B-B14F-4D97-AF65-F5344CB8AC3E}">
        <p14:creationId xmlns:p14="http://schemas.microsoft.com/office/powerpoint/2010/main" val="29161788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نگاهی حتی سطحی به کثرت و تنوع رفتارهایی که برای ارضای همان نیازهای ابتدایی به کار می رود کافیست که خصوصیت اجتماعی آنها را آشکار سازد. گرسنگی، که ماهیت زیستی آن برای همه افراد انسانی یکسان است، با صدها نوع غذای « </a:t>
            </a:r>
            <a:r>
              <a:rPr lang="fa-IR">
                <a:solidFill>
                  <a:srgbClr val="FF0000"/>
                </a:solidFill>
                <a:cs typeface="B Nazanin" panose="00000400000000000000" pitchFamily="2" charset="-78"/>
              </a:rPr>
              <a:t>ملی</a:t>
            </a:r>
            <a:r>
              <a:rPr lang="fa-IR">
                <a:cs typeface="B Nazanin" panose="00000400000000000000" pitchFamily="2" charset="-78"/>
              </a:rPr>
              <a:t> » و « </a:t>
            </a:r>
            <a:r>
              <a:rPr lang="fa-IR">
                <a:solidFill>
                  <a:srgbClr val="FF0000"/>
                </a:solidFill>
                <a:cs typeface="B Nazanin" panose="00000400000000000000" pitchFamily="2" charset="-78"/>
              </a:rPr>
              <a:t>محلی</a:t>
            </a:r>
            <a:r>
              <a:rPr lang="fa-IR">
                <a:cs typeface="B Nazanin" panose="00000400000000000000" pitchFamily="2" charset="-78"/>
              </a:rPr>
              <a:t>» کاملا متفاوت ارضا می شود.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153551" y="4178105"/>
            <a:ext cx="3179298" cy="1223889"/>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کثرت و تنوع</a:t>
            </a:r>
            <a:endParaRPr lang="fa-IR"/>
          </a:p>
        </p:txBody>
      </p:sp>
    </p:spTree>
    <p:extLst>
      <p:ext uri="{BB962C8B-B14F-4D97-AF65-F5344CB8AC3E}">
        <p14:creationId xmlns:p14="http://schemas.microsoft.com/office/powerpoint/2010/main" val="31848381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گرسنگی توجیه نمی کند که چرا عده ای به گوشت خوک دست نمی زنند در حالی که عده ای دیگر با اشتها آن را می خورند. غریزۀ تولید مثل، هم در خانوادۀ گسترده تأمین می شود و هم در خانواده زن و شوهری، هم در ازدواج یک زنی و هم در ازدواج چند زنی؛ « مشروع» یا « نا مشروع» بودن فونکسیون غریزه جنسی به ماهیت روابط اجتماعی بستگی دارد. این پدیده و نمونه های دیگر آنرا نمی توان با طبیعت زیستی انسان تبیین کرد؛ برای این کار تحلیل فرهنگ اجتماعی ضروری است. </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445391"/>
            <a:ext cx="3629465" cy="886265"/>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ماهیت روابط اجتماعی</a:t>
            </a:r>
            <a:endParaRPr lang="fa-IR"/>
          </a:p>
        </p:txBody>
      </p:sp>
    </p:spTree>
    <p:extLst>
      <p:ext uri="{BB962C8B-B14F-4D97-AF65-F5344CB8AC3E}">
        <p14:creationId xmlns:p14="http://schemas.microsoft.com/office/powerpoint/2010/main" val="7817737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رفتار انسان، برعکس حیوانات، در قید قواعد و هنجارهای اجتماعی قرار دارد. نیاز های ارگانیسم انسانی، به عنوان موجود زیستی، جهات کلی فعالیت های فردی را تعیین می کند، اما هدف های مشخصی که فردا می خواهد به آنها نایل شود و مخصوصا شکلی که به رفتار خود می دهد منشأ اجتماعی دارد. اینها را فرد از پیچ و خم وراثت زیستی دریافت نمی کند، بلکه در زندگی اجتماعی خود فرا میگیرد. شرط این فراگیری، نوعی « </a:t>
            </a:r>
            <a:r>
              <a:rPr lang="fa-IR" b="1">
                <a:solidFill>
                  <a:srgbClr val="FF0000"/>
                </a:solidFill>
                <a:cs typeface="B Nazanin" panose="00000400000000000000" pitchFamily="2" charset="-78"/>
              </a:rPr>
              <a:t>تداوم سازمانی</a:t>
            </a:r>
            <a:r>
              <a:rPr lang="fa-IR">
                <a:cs typeface="B Nazanin" panose="00000400000000000000" pitchFamily="2" charset="-78"/>
              </a:rPr>
              <a:t>» است که امکان می دهد تغییرات حاصل از دریافت های حسی به عنو ان تغییرات کم و بیش پر دوام ساخت یا فونکسیون ( وظیفه) حفظ شود. </a:t>
            </a:r>
          </a:p>
        </p:txBody>
      </p:sp>
      <p:sp>
        <p:nvSpPr>
          <p:cNvPr id="4" name="Flowchart: Alternate Process 3"/>
          <p:cNvSpPr/>
          <p:nvPr/>
        </p:nvSpPr>
        <p:spPr>
          <a:xfrm>
            <a:off x="838200" y="4628270"/>
            <a:ext cx="3559126" cy="1125416"/>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قواعد و هنجارهای اجتماعی</a:t>
            </a:r>
            <a:endParaRPr lang="fa-IR"/>
          </a:p>
        </p:txBody>
      </p:sp>
    </p:spTree>
    <p:extLst>
      <p:ext uri="{BB962C8B-B14F-4D97-AF65-F5344CB8AC3E}">
        <p14:creationId xmlns:p14="http://schemas.microsoft.com/office/powerpoint/2010/main" val="1017324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ضرورت « تد</a:t>
            </a:r>
            <a:r>
              <a:rPr lang="fa-IR">
                <a:solidFill>
                  <a:srgbClr val="FF0000"/>
                </a:solidFill>
                <a:cs typeface="B Nazanin" panose="00000400000000000000" pitchFamily="2" charset="-78"/>
              </a:rPr>
              <a:t>اوم سازمانی</a:t>
            </a:r>
            <a:r>
              <a:rPr lang="fa-IR">
                <a:cs typeface="B Nazanin" panose="00000400000000000000" pitchFamily="2" charset="-78"/>
              </a:rPr>
              <a:t>» هم در فرد هم در جامعۀ کلی دیده می شود. برای آنکه فردا بتواند در بطن جامعه چیزی بیاموزد، جریان فراگیری باید در رابطه با خود جامعه انجام گیرد، یعنی اینکه یک جریان « </a:t>
            </a:r>
            <a:r>
              <a:rPr lang="fa-IR">
                <a:solidFill>
                  <a:srgbClr val="FF0000"/>
                </a:solidFill>
                <a:cs typeface="B Nazanin" panose="00000400000000000000" pitchFamily="2" charset="-78"/>
              </a:rPr>
              <a:t>تراکم اجتماعی تجربیات</a:t>
            </a:r>
            <a:r>
              <a:rPr lang="fa-IR">
                <a:cs typeface="B Nazanin" panose="00000400000000000000" pitchFamily="2" charset="-78"/>
              </a:rPr>
              <a:t>» متبلور در ساخت یا در فونکسیون های اجتماعی، تحقق یابد.</a:t>
            </a:r>
          </a:p>
        </p:txBody>
      </p:sp>
      <p:sp>
        <p:nvSpPr>
          <p:cNvPr id="4" name="Flowchart: Alternate Process 3"/>
          <p:cNvSpPr/>
          <p:nvPr/>
        </p:nvSpPr>
        <p:spPr>
          <a:xfrm>
            <a:off x="1237957" y="4149969"/>
            <a:ext cx="3038621" cy="1083213"/>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جریان فراگیری</a:t>
            </a:r>
            <a:endParaRPr lang="fa-IR"/>
          </a:p>
        </p:txBody>
      </p:sp>
    </p:spTree>
    <p:extLst>
      <p:ext uri="{BB962C8B-B14F-4D97-AF65-F5344CB8AC3E}">
        <p14:creationId xmlns:p14="http://schemas.microsoft.com/office/powerpoint/2010/main" val="8021041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الگوهای یک رفتار مؤثر، نه ناگهان ساخته می شود و نه ناگهان از بین می رود؛ این الگوها باید به صورت میراث اجتماعی در آید و عنصری پر دوام از هستی اجتماعی گردد. تنها در این حالت است که انسان از پایگاه حیوانی، که با غرایز و بازتاب های غیر مشروط تعیین شده است، فراتر رفته و دامنۀ آزادی های خود را می گستراند. و تنها در این صورت است که « </a:t>
            </a:r>
            <a:r>
              <a:rPr lang="fa-IR" b="1">
                <a:solidFill>
                  <a:srgbClr val="FF0000"/>
                </a:solidFill>
                <a:cs typeface="B Nazanin" panose="00000400000000000000" pitchFamily="2" charset="-78"/>
              </a:rPr>
              <a:t>تجدید حیات</a:t>
            </a:r>
            <a:r>
              <a:rPr lang="fa-IR">
                <a:cs typeface="B Nazanin" panose="00000400000000000000" pitchFamily="2" charset="-78"/>
              </a:rPr>
              <a:t>» جامعه در هر نسل ممکن می گردد، و عمر جامعه بسی طولانی تر از عمر افراد تشکیل دهنده آن می شود.</a:t>
            </a:r>
            <a:endParaRPr lang="en-US">
              <a:cs typeface="B Nazanin" panose="00000400000000000000" pitchFamily="2" charset="-78"/>
            </a:endParaRPr>
          </a:p>
        </p:txBody>
      </p:sp>
      <p:sp>
        <p:nvSpPr>
          <p:cNvPr id="4" name="Flowchart: Process 3"/>
          <p:cNvSpPr/>
          <p:nvPr/>
        </p:nvSpPr>
        <p:spPr>
          <a:xfrm>
            <a:off x="1350498" y="4543865"/>
            <a:ext cx="3573194" cy="1012873"/>
          </a:xfrm>
          <a:prstGeom prst="flowChartProcess">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غرایز و بازتاب های غیر مشروط</a:t>
            </a:r>
            <a:endParaRPr lang="fa-IR"/>
          </a:p>
        </p:txBody>
      </p:sp>
    </p:spTree>
    <p:extLst>
      <p:ext uri="{BB962C8B-B14F-4D97-AF65-F5344CB8AC3E}">
        <p14:creationId xmlns:p14="http://schemas.microsoft.com/office/powerpoint/2010/main" val="2293543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تعریف </a:t>
            </a:r>
            <a:r>
              <a:rPr lang="fa-IR" b="1">
                <a:cs typeface="B Nazanin" panose="00000400000000000000" pitchFamily="2" charset="-78"/>
              </a:rPr>
              <a:t>استفان چارنفسکی، </a:t>
            </a:r>
            <a:r>
              <a:rPr lang="fa-IR">
                <a:cs typeface="B Nazanin" panose="00000400000000000000" pitchFamily="2" charset="-78"/>
              </a:rPr>
              <a:t>جامعه شناس لهستانی، فرهنگ عبارتست از مجموع عناصر عینیت یافته میراث مشترک اجتماعی نسل های متوالی  گروه های انسانی، که به سبب ماهیت عینی اش قابلیت انتقال و انتشار را در زمان و مکان دارد. به عبارت ساده تر فرهنگ شامل اشیاء مادی، قواعد و رفتار انسانی و آفرینش های فکری است که از عناصر « </a:t>
            </a:r>
            <a:r>
              <a:rPr lang="fa-IR" b="1">
                <a:solidFill>
                  <a:srgbClr val="FF0000"/>
                </a:solidFill>
                <a:cs typeface="B Nazanin" panose="00000400000000000000" pitchFamily="2" charset="-78"/>
              </a:rPr>
              <a:t>میراث اجتماعی </a:t>
            </a:r>
            <a:r>
              <a:rPr lang="fa-IR">
                <a:cs typeface="B Nazanin" panose="00000400000000000000" pitchFamily="2" charset="-78"/>
              </a:rPr>
              <a:t>» اند. </a:t>
            </a:r>
          </a:p>
        </p:txBody>
      </p:sp>
      <p:sp>
        <p:nvSpPr>
          <p:cNvPr id="4" name="Flowchart: Alternate Process 3"/>
          <p:cNvSpPr/>
          <p:nvPr/>
        </p:nvSpPr>
        <p:spPr>
          <a:xfrm>
            <a:off x="838200" y="4360985"/>
            <a:ext cx="4431323" cy="1012873"/>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نسل های متوالی  گروه های انسانی</a:t>
            </a:r>
            <a:endParaRPr lang="fa-IR"/>
          </a:p>
        </p:txBody>
      </p:sp>
      <p:sp>
        <p:nvSpPr>
          <p:cNvPr id="5" name="Flowchart: Alternate Process 4"/>
          <p:cNvSpPr/>
          <p:nvPr/>
        </p:nvSpPr>
        <p:spPr>
          <a:xfrm>
            <a:off x="6147581" y="4360985"/>
            <a:ext cx="4783015" cy="1111347"/>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قابلیت انتقال و انتشار را در زمان و مکان</a:t>
            </a:r>
            <a:endParaRPr lang="fa-IR"/>
          </a:p>
        </p:txBody>
      </p:sp>
    </p:spTree>
    <p:extLst>
      <p:ext uri="{BB962C8B-B14F-4D97-AF65-F5344CB8AC3E}">
        <p14:creationId xmlns:p14="http://schemas.microsoft.com/office/powerpoint/2010/main" val="32588231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5669280" y="1825625"/>
            <a:ext cx="5684520" cy="4351338"/>
          </a:xfrm>
        </p:spPr>
        <p:txBody>
          <a:bodyPr/>
          <a:lstStyle/>
          <a:p>
            <a:pPr algn="just"/>
            <a:r>
              <a:rPr lang="fa-IR">
                <a:cs typeface="B Nazanin" panose="00000400000000000000" pitchFamily="2" charset="-78"/>
              </a:rPr>
              <a:t>این خصوصیت جامعه که آن را </a:t>
            </a:r>
            <a:r>
              <a:rPr lang="en-US">
                <a:solidFill>
                  <a:srgbClr val="FF0000"/>
                </a:solidFill>
                <a:cs typeface="B Nazanin" panose="00000400000000000000" pitchFamily="2" charset="-78"/>
              </a:rPr>
              <a:t>supra-individuel</a:t>
            </a:r>
            <a:r>
              <a:rPr lang="fa-IR">
                <a:cs typeface="B Nazanin" panose="00000400000000000000" pitchFamily="2" charset="-78"/>
              </a:rPr>
              <a:t> می نامیم، تنها از طریق تبلور تجربیات اجتماعی در فرهنگ، که به صورت میراث اجتماعی منتقل می شود، تحقق می یابد. افراد تازه ای که وارد جامعه می شوند، در مقایسۀ تجربیات شخصی خود با میراث فرهنگی اجتماعی، آن را واقعیتی عینی می یابند.</a:t>
            </a:r>
            <a:endParaRPr lang="en-US">
              <a:cs typeface="B Nazanin" panose="00000400000000000000" pitchFamily="2" charset="-78"/>
            </a:endParaRPr>
          </a:p>
          <a:p>
            <a:pPr algn="just"/>
            <a:r>
              <a:rPr lang="fa-IR">
                <a:cs typeface="B Nazanin" panose="00000400000000000000" pitchFamily="2" charset="-78"/>
              </a:rPr>
              <a:t>فرهنگ همچنین، تأثیر مجموع عوامل « </a:t>
            </a:r>
            <a:r>
              <a:rPr lang="fa-IR">
                <a:solidFill>
                  <a:srgbClr val="FF0000"/>
                </a:solidFill>
                <a:cs typeface="B Nazanin" panose="00000400000000000000" pitchFamily="2" charset="-78"/>
              </a:rPr>
              <a:t>محیط جغرافیایی </a:t>
            </a:r>
            <a:r>
              <a:rPr lang="fa-IR">
                <a:cs typeface="B Nazanin" panose="00000400000000000000" pitchFamily="2" charset="-78"/>
              </a:rPr>
              <a:t>» بر زندگی انسان را، تغییر می دهد.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414976" y="4994031"/>
            <a:ext cx="3165231" cy="815926"/>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واقعیتی عینی</a:t>
            </a:r>
            <a:endParaRPr lang="fa-IR"/>
          </a:p>
        </p:txBody>
      </p:sp>
      <p:pic>
        <p:nvPicPr>
          <p:cNvPr id="5" name="Picture 4"/>
          <p:cNvPicPr>
            <a:picLocks noChangeAspect="1"/>
          </p:cNvPicPr>
          <p:nvPr/>
        </p:nvPicPr>
        <p:blipFill>
          <a:blip r:embed="rId2"/>
          <a:stretch>
            <a:fillRect/>
          </a:stretch>
        </p:blipFill>
        <p:spPr>
          <a:xfrm>
            <a:off x="838200" y="1825625"/>
            <a:ext cx="4648200" cy="2732307"/>
          </a:xfrm>
          <a:prstGeom prst="rect">
            <a:avLst/>
          </a:prstGeom>
        </p:spPr>
      </p:pic>
    </p:spTree>
    <p:extLst>
      <p:ext uri="{BB962C8B-B14F-4D97-AF65-F5344CB8AC3E}">
        <p14:creationId xmlns:p14="http://schemas.microsoft.com/office/powerpoint/2010/main" val="13819876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کتاب </a:t>
            </a:r>
            <a:r>
              <a:rPr lang="fa-IR" b="1">
                <a:cs typeface="B Nazanin" panose="00000400000000000000" pitchFamily="2" charset="-78"/>
              </a:rPr>
              <a:t> باکل</a:t>
            </a:r>
            <a:r>
              <a:rPr lang="fa-IR">
                <a:cs typeface="B Nazanin" panose="00000400000000000000" pitchFamily="2" charset="-78"/>
              </a:rPr>
              <a:t> حاوی نمونه های تحلیلی متعددی است از رابطه شرایط اقلیمی با « </a:t>
            </a:r>
            <a:r>
              <a:rPr lang="fa-IR" b="1">
                <a:solidFill>
                  <a:srgbClr val="FF0000"/>
                </a:solidFill>
                <a:cs typeface="B Nazanin" panose="00000400000000000000" pitchFamily="2" charset="-78"/>
              </a:rPr>
              <a:t>تکّون شعور</a:t>
            </a:r>
            <a:r>
              <a:rPr lang="fa-IR">
                <a:cs typeface="B Nazanin" panose="00000400000000000000" pitchFamily="2" charset="-78"/>
              </a:rPr>
              <a:t>» در تمدن های مختلف، فی المثل، رابطه شرایط اقلیمی هند با دنیای اساطیری هند که پر است از هیولاهای خونخوار و گاه بسیار اسرار آمیز؛ یا رابطه مناظر آرام و سرسبز یونان با خصلت تغزلی و بشر دوستانۀ اساطیر یونانی که زیبایی انسان و طبیعت را تحسین می کند.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001294"/>
            <a:ext cx="4754880" cy="1336431"/>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رابطه شرایط اقلیمی هند با دنیای اساطیری هند</a:t>
            </a:r>
            <a:endParaRPr lang="fa-IR"/>
          </a:p>
        </p:txBody>
      </p:sp>
      <p:pic>
        <p:nvPicPr>
          <p:cNvPr id="5" name="Picture 4"/>
          <p:cNvPicPr>
            <a:picLocks noChangeAspect="1"/>
          </p:cNvPicPr>
          <p:nvPr/>
        </p:nvPicPr>
        <p:blipFill>
          <a:blip r:embed="rId2"/>
          <a:stretch>
            <a:fillRect/>
          </a:stretch>
        </p:blipFill>
        <p:spPr>
          <a:xfrm>
            <a:off x="7163752" y="3797971"/>
            <a:ext cx="2619375" cy="1743075"/>
          </a:xfrm>
          <a:prstGeom prst="rect">
            <a:avLst/>
          </a:prstGeom>
        </p:spPr>
      </p:pic>
    </p:spTree>
    <p:extLst>
      <p:ext uri="{BB962C8B-B14F-4D97-AF65-F5344CB8AC3E}">
        <p14:creationId xmlns:p14="http://schemas.microsoft.com/office/powerpoint/2010/main" val="26016172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024554" y="1825625"/>
            <a:ext cx="8329246" cy="4351338"/>
          </a:xfrm>
        </p:spPr>
        <p:txBody>
          <a:bodyPr>
            <a:normAutofit/>
          </a:bodyPr>
          <a:lstStyle/>
          <a:p>
            <a:pPr algn="just"/>
            <a:r>
              <a:rPr lang="fa-IR" b="1">
                <a:cs typeface="B Nazanin" panose="00000400000000000000" pitchFamily="2" charset="-78"/>
              </a:rPr>
              <a:t> فردریش راتزل </a:t>
            </a:r>
            <a:r>
              <a:rPr lang="fa-IR">
                <a:cs typeface="B Nazanin" panose="00000400000000000000" pitchFamily="2" charset="-78"/>
              </a:rPr>
              <a:t> جغرافی دان آلمانی، معتقد است که میان خصوصیات ویژۀ محیط طبیعی و رژیم سیاسی مستقر، رابطه مستقیم وجود دارد.</a:t>
            </a:r>
            <a:endParaRPr lang="en-US">
              <a:cs typeface="B Nazanin" panose="00000400000000000000" pitchFamily="2" charset="-78"/>
            </a:endParaRPr>
          </a:p>
          <a:p>
            <a:pPr algn="just"/>
            <a:r>
              <a:rPr lang="fa-IR">
                <a:cs typeface="B Nazanin" panose="00000400000000000000" pitchFamily="2" charset="-78"/>
              </a:rPr>
              <a:t>با وجود این دانشمندانی که با مبالغه در نقش عامل جغرافیایی مخالف بوده اند خیلی زود در مقام انتقاد یادآور شدند که تمدن های مشابه در محیط های جغرافیایی کاملا متفاوت ظهور کرده است، و بالعکس، در محیط های جغرافیایی مشابه تمدن های کاملا متفاوت</a:t>
            </a:r>
            <a:r>
              <a:rPr lang="fa-IR">
                <a:cs typeface="B Nazanin" panose="00000400000000000000" pitchFamily="2" charset="-78"/>
              </a:rPr>
              <a:t>.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168972" cy="2985526"/>
          </a:xfrm>
          <a:prstGeom prst="rect">
            <a:avLst/>
          </a:prstGeom>
        </p:spPr>
      </p:pic>
      <p:sp>
        <p:nvSpPr>
          <p:cNvPr id="5" name="TextBox 4"/>
          <p:cNvSpPr txBox="1"/>
          <p:nvPr/>
        </p:nvSpPr>
        <p:spPr>
          <a:xfrm>
            <a:off x="1026942" y="5134708"/>
            <a:ext cx="1533378" cy="400110"/>
          </a:xfrm>
          <a:prstGeom prst="rect">
            <a:avLst/>
          </a:prstGeom>
          <a:noFill/>
        </p:spPr>
        <p:txBody>
          <a:bodyPr wrap="square" rtlCol="1">
            <a:spAutoFit/>
          </a:bodyPr>
          <a:lstStyle/>
          <a:p>
            <a:pPr algn="ctr"/>
            <a:r>
              <a:rPr lang="fa-IR" sz="2000" b="1">
                <a:solidFill>
                  <a:srgbClr val="FF0000"/>
                </a:solidFill>
                <a:cs typeface="B Nazanin" panose="00000400000000000000" pitchFamily="2" charset="-78"/>
              </a:rPr>
              <a:t>فردریش راتزل</a:t>
            </a:r>
            <a:endParaRPr lang="fa-IR" sz="1400">
              <a:solidFill>
                <a:srgbClr val="FF0000"/>
              </a:solidFill>
            </a:endParaRPr>
          </a:p>
        </p:txBody>
      </p:sp>
      <p:sp>
        <p:nvSpPr>
          <p:cNvPr id="6" name="Flowchart: Alternate Process 5"/>
          <p:cNvSpPr/>
          <p:nvPr/>
        </p:nvSpPr>
        <p:spPr>
          <a:xfrm>
            <a:off x="3784209" y="4670474"/>
            <a:ext cx="3094893" cy="1111348"/>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نقش عامل جغرافیایی</a:t>
            </a:r>
            <a:endParaRPr lang="fa-IR"/>
          </a:p>
        </p:txBody>
      </p:sp>
    </p:spTree>
    <p:extLst>
      <p:ext uri="{BB962C8B-B14F-4D97-AF65-F5344CB8AC3E}">
        <p14:creationId xmlns:p14="http://schemas.microsoft.com/office/powerpoint/2010/main" val="20095125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 نشان داده اند که تغییراتی که خود به خود در محیط جغرافیایی ایجاد می شود نسبت به آهنگ تحول تمدن بسیار کند تر است. همچنین ثابت کرده اند که « عوامل جغرافیایی به تبعیت از فونکسیون های جوامع گونه گون و رژیم های مختلف، معانی مختلفی می یابد و در نتیجه فعالیت همگانی جامعه که در عوامل فوق مؤثر واقع می شود، ماهیت آن تغییر می کند.». </a:t>
            </a:r>
          </a:p>
          <a:p>
            <a:endParaRPr lang="fa-IR"/>
          </a:p>
        </p:txBody>
      </p:sp>
      <p:sp>
        <p:nvSpPr>
          <p:cNvPr id="4" name="Flowchart: Alternate Process 3"/>
          <p:cNvSpPr/>
          <p:nvPr/>
        </p:nvSpPr>
        <p:spPr>
          <a:xfrm>
            <a:off x="838200" y="4234376"/>
            <a:ext cx="3348111" cy="1181686"/>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فعالیت همگانی جامعه</a:t>
            </a:r>
            <a:endParaRPr lang="fa-IR"/>
          </a:p>
        </p:txBody>
      </p:sp>
      <p:sp>
        <p:nvSpPr>
          <p:cNvPr id="5" name="Flowchart: Decision 4"/>
          <p:cNvSpPr/>
          <p:nvPr/>
        </p:nvSpPr>
        <p:spPr>
          <a:xfrm>
            <a:off x="6400800" y="4290646"/>
            <a:ext cx="3587261" cy="1069145"/>
          </a:xfrm>
          <a:prstGeom prst="flowChartDecision">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خود به خود</a:t>
            </a:r>
            <a:endParaRPr lang="fa-IR"/>
          </a:p>
        </p:txBody>
      </p:sp>
    </p:spTree>
    <p:extLst>
      <p:ext uri="{BB962C8B-B14F-4D97-AF65-F5344CB8AC3E}">
        <p14:creationId xmlns:p14="http://schemas.microsoft.com/office/powerpoint/2010/main" val="28985612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 بالاخره، عنوان کرده اند که جریان « </a:t>
            </a:r>
            <a:r>
              <a:rPr lang="fa-IR" smtClean="0">
                <a:solidFill>
                  <a:srgbClr val="FF0000"/>
                </a:solidFill>
                <a:cs typeface="B Nazanin" panose="00000400000000000000" pitchFamily="2" charset="-78"/>
              </a:rPr>
              <a:t>مبادلۀ تمدن ها</a:t>
            </a:r>
            <a:r>
              <a:rPr lang="fa-IR" smtClean="0">
                <a:cs typeface="B Nazanin" panose="00000400000000000000" pitchFamily="2" charset="-78"/>
              </a:rPr>
              <a:t>» را که در طول تاریخ صورت می گیرد نمی توان با تبدیل شرایط جغرافیایی مربوط دانست. همه این شواهد، دلیل بر آن است که نمی توان برای عامل جغرافیایی، نقشی مستقل و جدا از شرایط اجتماعی و فرهنگی در نظر گرفت.</a:t>
            </a:r>
            <a:endParaRPr lang="en-US">
              <a:cs typeface="B Nazanin" panose="00000400000000000000" pitchFamily="2" charset="-78"/>
            </a:endParaRPr>
          </a:p>
        </p:txBody>
      </p:sp>
      <p:sp>
        <p:nvSpPr>
          <p:cNvPr id="4" name="Flowchart: Alternate Process 3"/>
          <p:cNvSpPr/>
          <p:nvPr/>
        </p:nvSpPr>
        <p:spPr>
          <a:xfrm>
            <a:off x="838200" y="4001294"/>
            <a:ext cx="3643533" cy="1266092"/>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شرایط اجتماعی و فرهنگی</a:t>
            </a:r>
            <a:endParaRPr lang="fa-IR"/>
          </a:p>
        </p:txBody>
      </p:sp>
    </p:spTree>
    <p:extLst>
      <p:ext uri="{BB962C8B-B14F-4D97-AF65-F5344CB8AC3E}">
        <p14:creationId xmlns:p14="http://schemas.microsoft.com/office/powerpoint/2010/main" val="20080581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وضعی که انسان در برابر محیط جغرافیایی می گیرد کاملا متفاوت از وضع حیوانات است و تفاوت های اساسی آن عبارتند از : </a:t>
            </a:r>
            <a:endParaRPr lang="en-US">
              <a:cs typeface="B Nazanin" panose="00000400000000000000" pitchFamily="2" charset="-78"/>
            </a:endParaRPr>
          </a:p>
          <a:p>
            <a:pPr algn="just"/>
            <a:r>
              <a:rPr lang="fa-IR">
                <a:cs typeface="B Nazanin" panose="00000400000000000000" pitchFamily="2" charset="-78"/>
              </a:rPr>
              <a:t>الف) انسان در سیر تاریخ خود آموخته است که محیط جغرافیایی اش را به نحو مؤثری تغییر دهد. از میان همه موجودات تنها انسان است که توانسته انگ خود را بر طبیعت بکوبد. و اگر پذیرفته شود که </a:t>
            </a:r>
            <a:r>
              <a:rPr lang="fa-IR">
                <a:cs typeface="B Nazanin" panose="00000400000000000000" pitchFamily="2" charset="-78"/>
              </a:rPr>
              <a:t>محیط </a:t>
            </a:r>
            <a:r>
              <a:rPr lang="fa-IR" smtClean="0">
                <a:cs typeface="B Nazanin" panose="00000400000000000000" pitchFamily="2" charset="-78"/>
              </a:rPr>
              <a:t>جغرافیایی</a:t>
            </a:r>
            <a:r>
              <a:rPr lang="fa-IR">
                <a:cs typeface="B Nazanin" panose="00000400000000000000" pitchFamily="2" charset="-78"/>
              </a:rPr>
              <a:t>، صورتی به تمدن انسانی می دهد، این محیط محیطی است که قبلا توسط انسان به مقتضای </a:t>
            </a:r>
            <a:r>
              <a:rPr lang="fa-IR" b="1">
                <a:solidFill>
                  <a:srgbClr val="FF0000"/>
                </a:solidFill>
                <a:cs typeface="B Nazanin" panose="00000400000000000000" pitchFamily="2" charset="-78"/>
              </a:rPr>
              <a:t>نیازمندی های تمدن </a:t>
            </a:r>
            <a:r>
              <a:rPr lang="fa-IR">
                <a:cs typeface="B Nazanin" panose="00000400000000000000" pitchFamily="2" charset="-78"/>
              </a:rPr>
              <a:t>تغییر یافته است. و در هر حال، در مناسبات تمدن ومحیط جغرافیایی تأثیر متقابل وجود دارد.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5020245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 حیوانات با طبیعت پیرامون خویش یک « </a:t>
            </a:r>
            <a:r>
              <a:rPr lang="fa-IR">
                <a:solidFill>
                  <a:srgbClr val="FF0000"/>
                </a:solidFill>
                <a:cs typeface="B Nazanin" panose="00000400000000000000" pitchFamily="2" charset="-78"/>
              </a:rPr>
              <a:t>واحد اکولوژیک </a:t>
            </a:r>
            <a:r>
              <a:rPr lang="fa-IR">
                <a:cs typeface="B Nazanin" panose="00000400000000000000" pitchFamily="2" charset="-78"/>
              </a:rPr>
              <a:t>» خاص می سازند، و پاره ای از « </a:t>
            </a:r>
            <a:r>
              <a:rPr lang="fa-IR">
                <a:solidFill>
                  <a:srgbClr val="FF0000"/>
                </a:solidFill>
                <a:cs typeface="B Nazanin" panose="00000400000000000000" pitchFamily="2" charset="-78"/>
              </a:rPr>
              <a:t>فضای حیاتی</a:t>
            </a:r>
            <a:r>
              <a:rPr lang="fa-IR">
                <a:cs typeface="B Nazanin" panose="00000400000000000000" pitchFamily="2" charset="-78"/>
              </a:rPr>
              <a:t>» را تشکیل می دهند؛ انواع مختلف حیوانات در رابطه مستقیم با این « فضای حیاتی» تکثیر می شوند یا تقلیل می یابند؛ در حالی که انسان تقریبا تمامی سطح کره زمین را بدون ملاحظات شرایط اقلیمی مسکون کرده و  قسمت عمده شرایط هستی اش را از قید طبیعت رهانیده و  حدود این رهایی نیز پیوسته گسترش می یابد. حیوانات می توانند با شرایط جغرافیایی، منحصراً با </a:t>
            </a:r>
            <a:r>
              <a:rPr lang="fa-IR" b="1">
                <a:solidFill>
                  <a:srgbClr val="FF0000"/>
                </a:solidFill>
                <a:cs typeface="B Nazanin" panose="00000400000000000000" pitchFamily="2" charset="-78"/>
              </a:rPr>
              <a:t>تغییر دادن خصوصیات طبیعی خود</a:t>
            </a:r>
            <a:r>
              <a:rPr lang="fa-IR">
                <a:cs typeface="B Nazanin" panose="00000400000000000000" pitchFamily="2" charset="-78"/>
              </a:rPr>
              <a:t>، سازگار شوند؛ در حالی که شرابط سازگاری انسان </a:t>
            </a:r>
            <a:r>
              <a:rPr lang="fa-IR">
                <a:cs typeface="B Nazanin" panose="00000400000000000000" pitchFamily="2" charset="-78"/>
              </a:rPr>
              <a:t>با </a:t>
            </a:r>
            <a:r>
              <a:rPr lang="fa-IR" smtClean="0">
                <a:cs typeface="B Nazanin" panose="00000400000000000000" pitchFamily="2" charset="-78"/>
              </a:rPr>
              <a:t>م</a:t>
            </a:r>
            <a:r>
              <a:rPr lang="fa-IR" smtClean="0">
                <a:cs typeface="B Nazanin" panose="00000400000000000000" pitchFamily="2" charset="-78"/>
              </a:rPr>
              <a:t>ح</a:t>
            </a:r>
            <a:r>
              <a:rPr lang="fa-IR" smtClean="0">
                <a:cs typeface="B Nazanin" panose="00000400000000000000" pitchFamily="2" charset="-78"/>
              </a:rPr>
              <a:t>یط</a:t>
            </a:r>
            <a:r>
              <a:rPr lang="fa-IR">
                <a:cs typeface="B Nazanin" panose="00000400000000000000" pitchFamily="2" charset="-78"/>
              </a:rPr>
              <a:t>، فراوان تر و مؤثرتر است و ماهیت اش نیز اجتماعی است.</a:t>
            </a:r>
            <a:endParaRPr lang="en-US">
              <a:cs typeface="B Nazanin" panose="00000400000000000000" pitchFamily="2" charset="-78"/>
            </a:endParaRPr>
          </a:p>
        </p:txBody>
      </p:sp>
    </p:spTree>
    <p:extLst>
      <p:ext uri="{BB962C8B-B14F-4D97-AF65-F5344CB8AC3E}">
        <p14:creationId xmlns:p14="http://schemas.microsoft.com/office/powerpoint/2010/main" val="15848729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ج) رفتار حیوانات در برابر محیط طبیعی از جنبۀ مصرفی، انفعالی و غارت گرانه است. اما انسان با توسل به روش هایی که « </a:t>
            </a:r>
            <a:r>
              <a:rPr lang="fa-IR" b="1">
                <a:solidFill>
                  <a:srgbClr val="FF0000"/>
                </a:solidFill>
                <a:cs typeface="B Nazanin" panose="00000400000000000000" pitchFamily="2" charset="-78"/>
              </a:rPr>
              <a:t>اجتماعی</a:t>
            </a:r>
            <a:r>
              <a:rPr lang="fa-IR">
                <a:cs typeface="B Nazanin" panose="00000400000000000000" pitchFamily="2" charset="-78"/>
              </a:rPr>
              <a:t>» اند منابع طبیعی لازم را مصنوعاً تکثیر کرده و  شرایط آینده هستی اش را از پیش فراهم می کند. انسان حتی در سطح معینی از رشد فرهنگی آگاهانه تولید و مصرف خود را در جهت تأمین شرایط آینده هستی اش کنترل می کند. زمین را در آیش می گذارد تا در کشت های بعدی پر حاصل تر شود؛ برای حمایت از درختان جنگل و ماهی های دریا قوانین وضع و اجرا می کند و ... .</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389120"/>
            <a:ext cx="3165231" cy="1209821"/>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رشد فرهنگی آگاهانه</a:t>
            </a:r>
            <a:endParaRPr lang="fa-IR"/>
          </a:p>
        </p:txBody>
      </p:sp>
    </p:spTree>
    <p:extLst>
      <p:ext uri="{BB962C8B-B14F-4D97-AF65-F5344CB8AC3E}">
        <p14:creationId xmlns:p14="http://schemas.microsoft.com/office/powerpoint/2010/main" val="5038995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 اصالا نمی توان بدون رابطه با فرهنگ اجتماعی، تأثیر محیط جغرافیایی را روی زندگی انسان تعیین کرد. کدام عناصر طبیعی جزء شرایط هستی انسانی هستند؟</a:t>
            </a:r>
            <a:endParaRPr lang="en-US">
              <a:cs typeface="B Nazanin" panose="00000400000000000000" pitchFamily="2" charset="-78"/>
            </a:endParaRPr>
          </a:p>
          <a:p>
            <a:pPr algn="just"/>
            <a:r>
              <a:rPr lang="fa-IR">
                <a:cs typeface="B Nazanin" panose="00000400000000000000" pitchFamily="2" charset="-78"/>
              </a:rPr>
              <a:t>به این پرسش نمی توان تنها با مراجعه به سازمان فیزیولوژیک یا آناتومیک انسان پاسخ داد، زیرا میزان رشد اجتماعی و فرهنگی انسان نیز سهم عمده ای در آن دارد. می دانیم که در نخستین مراحل رشد انسان، عوامل اصلی تشکیل دهندۀ محیط جغرافیایی همچون حیوانات و نباتات، منابع مصرفی طبیعی انسان را تأمین می </a:t>
            </a:r>
            <a:r>
              <a:rPr lang="fa-IR">
                <a:cs typeface="B Nazanin" panose="00000400000000000000" pitchFamily="2" charset="-78"/>
              </a:rPr>
              <a:t>کرد</a:t>
            </a:r>
            <a:r>
              <a:rPr lang="fa-IR" smtClean="0">
                <a:cs typeface="B Nazanin" panose="00000400000000000000" pitchFamily="2" charset="-78"/>
              </a:rPr>
              <a:t>؛.</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7310283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به تدریج که تمدن توسعه می یافت از اهمیت آنها نیز کاسته می شد و در عوض منابع طبیعی نهفته در دل خاک ارزش پیدا می کرد. امروز ملت هایی از شرایط مساعد جغرافیایی برخوردارند که ذخایر هنگفت معدنی و انرژی ارزان قیمت در اختیار داشته باشند.</a:t>
            </a:r>
            <a:r>
              <a:rPr lang="fa-IR" b="1" smtClean="0">
                <a:solidFill>
                  <a:srgbClr val="FF0000"/>
                </a:solidFill>
                <a:cs typeface="B Nazanin" panose="00000400000000000000" pitchFamily="2" charset="-78"/>
              </a:rPr>
              <a:t> نیروی برقی با مهار کردن آب رودخانه ای به دست می آید، بیش از ماهی های آن ارزش دارد</a:t>
            </a:r>
            <a:endParaRPr lang="fa-IR" b="1">
              <a:solidFill>
                <a:srgbClr val="FF0000"/>
              </a:solidFill>
            </a:endParaRPr>
          </a:p>
        </p:txBody>
      </p:sp>
      <p:pic>
        <p:nvPicPr>
          <p:cNvPr id="4" name="Picture 3"/>
          <p:cNvPicPr>
            <a:picLocks noChangeAspect="1"/>
          </p:cNvPicPr>
          <p:nvPr/>
        </p:nvPicPr>
        <p:blipFill>
          <a:blip r:embed="rId2"/>
          <a:stretch>
            <a:fillRect/>
          </a:stretch>
        </p:blipFill>
        <p:spPr>
          <a:xfrm>
            <a:off x="1380905" y="3792341"/>
            <a:ext cx="2143125" cy="2143125"/>
          </a:xfrm>
          <a:prstGeom prst="rect">
            <a:avLst/>
          </a:prstGeom>
        </p:spPr>
      </p:pic>
    </p:spTree>
    <p:extLst>
      <p:ext uri="{BB962C8B-B14F-4D97-AF65-F5344CB8AC3E}">
        <p14:creationId xmlns:p14="http://schemas.microsoft.com/office/powerpoint/2010/main" val="2738593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زیرا همه آنها تولید تاریخی نسل های پی در پی انسان ها است و  جامعۀ انسانی آنها را برگزیده و در آنچه که خود تولید می کند داخل و ترکیب کرده و  به همین ترتیب آنها را به نسل های بعدی منتقل می کند. </a:t>
            </a:r>
            <a:r>
              <a:rPr lang="fa-IR" b="1">
                <a:solidFill>
                  <a:srgbClr val="FF0000"/>
                </a:solidFill>
                <a:cs typeface="B Nazanin" panose="00000400000000000000" pitchFamily="2" charset="-78"/>
              </a:rPr>
              <a:t>این اشیاء عینی هستند، زیرا مورد عمل و استفادۀ تنها یک تن نیست بلکه عموم افراد آنها را به کار می برند</a:t>
            </a:r>
            <a:r>
              <a:rPr lang="fa-IR">
                <a:cs typeface="B Nazanin" panose="00000400000000000000" pitchFamily="2" charset="-78"/>
              </a:rPr>
              <a:t>؛ کشف علمی ای که کاشف اش دیگران را در جریان آن نمی نهد، و اختراعی که از درهای بسته آزمایشگاه خارج نمی شودف از عناصر سازندۀ فرهنگ نیستند و تا زمانی که عملی خصلتی اجتماعی نیابد از عناصر فرهنگی نخواهد بود</a:t>
            </a:r>
            <a:r>
              <a:rPr lang="fa-IR">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11636810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اصطلاح « </a:t>
            </a:r>
            <a:r>
              <a:rPr lang="fa-IR" b="1">
                <a:solidFill>
                  <a:srgbClr val="FF0000"/>
                </a:solidFill>
                <a:cs typeface="B Nazanin" panose="00000400000000000000" pitchFamily="2" charset="-78"/>
              </a:rPr>
              <a:t>هوای مساعد</a:t>
            </a:r>
            <a:r>
              <a:rPr lang="fa-IR">
                <a:cs typeface="B Nazanin" panose="00000400000000000000" pitchFamily="2" charset="-78"/>
              </a:rPr>
              <a:t>» برای کسی که تعطیلاتش را در کنار دریا می گذراند و برای کشاورزی که نگران مزارع برنج خویش است، مفهوم ثابتی ندارد. تفاوت در هدف ها است که ابعاد اجتماعی و فرهنگی تعیین کننده آن است و ارتباطی به طبیعت ندارد. این تفاوت هدف ها را نمی توان با مراجعه به خصوصیت ویژۀ ارگانیسم توجیه کرد. دلایل چنین تفاوت هایی را در شرایط اجتماعی باید جستجو کرد.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515729"/>
            <a:ext cx="2883877" cy="998806"/>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مفهوم </a:t>
            </a:r>
            <a:r>
              <a:rPr lang="fa-IR" sz="2800" smtClean="0">
                <a:solidFill>
                  <a:prstClr val="black"/>
                </a:solidFill>
                <a:cs typeface="B Nazanin" panose="00000400000000000000" pitchFamily="2" charset="-78"/>
              </a:rPr>
              <a:t>ثابت</a:t>
            </a:r>
            <a:endParaRPr lang="fa-IR"/>
          </a:p>
        </p:txBody>
      </p:sp>
      <p:sp>
        <p:nvSpPr>
          <p:cNvPr id="5" name="Flowchart: Alternate Process 4"/>
          <p:cNvSpPr/>
          <p:nvPr/>
        </p:nvSpPr>
        <p:spPr>
          <a:xfrm>
            <a:off x="5695071" y="4220307"/>
            <a:ext cx="3685735" cy="1294228"/>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خصوصیت ویژۀ ارگانیسم</a:t>
            </a:r>
            <a:endParaRPr lang="fa-IR"/>
          </a:p>
        </p:txBody>
      </p:sp>
    </p:spTree>
    <p:extLst>
      <p:ext uri="{BB962C8B-B14F-4D97-AF65-F5344CB8AC3E}">
        <p14:creationId xmlns:p14="http://schemas.microsoft.com/office/powerpoint/2010/main" val="95369105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5795888" y="1825625"/>
            <a:ext cx="5557911" cy="4351338"/>
          </a:xfrm>
        </p:spPr>
        <p:txBody>
          <a:bodyPr>
            <a:normAutofit lnSpcReduction="10000"/>
          </a:bodyPr>
          <a:lstStyle/>
          <a:p>
            <a:pPr algn="just"/>
            <a:r>
              <a:rPr lang="fa-IR">
                <a:cs typeface="B Nazanin" panose="00000400000000000000" pitchFamily="2" charset="-78"/>
              </a:rPr>
              <a:t>مجموع شرایط اجتماعی، همان فرهنگ است که در طول تاریخ تکوین یافته و تبلور تجربیات منتخب جمعی است. لکن، جهان انسان تاریخ یکسانی نداشته است، تا گذشته ای که خیلی دور نیست، هر پارۀ این جهان در جدایی کامل یا در جدایی نسبی زیسته، و در این سیر منفرد و نامکرر تجربیات تاریخی فرهنگ خویش را آفریده است. بنابراین، تنوع فرهنگی دنیای ما مثل جریانات تاریخی منفرد، بسیار است. تنوع فرهنگی را می توان تا حدودی با تنوع خصوصیت فونتیک صدها زبانی که امروز متداول است مقایسه کرد.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527517" y="4951828"/>
            <a:ext cx="3488787" cy="956603"/>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تبلور تجربیات منتخب جمعی</a:t>
            </a:r>
            <a:endParaRPr lang="fa-IR"/>
          </a:p>
        </p:txBody>
      </p:sp>
      <p:pic>
        <p:nvPicPr>
          <p:cNvPr id="5" name="Picture 4"/>
          <p:cNvPicPr>
            <a:picLocks noChangeAspect="1"/>
          </p:cNvPicPr>
          <p:nvPr/>
        </p:nvPicPr>
        <p:blipFill>
          <a:blip r:embed="rId2"/>
          <a:stretch>
            <a:fillRect/>
          </a:stretch>
        </p:blipFill>
        <p:spPr>
          <a:xfrm>
            <a:off x="838200" y="1825624"/>
            <a:ext cx="4778638" cy="2676037"/>
          </a:xfrm>
          <a:prstGeom prst="rect">
            <a:avLst/>
          </a:prstGeom>
        </p:spPr>
      </p:pic>
    </p:spTree>
    <p:extLst>
      <p:ext uri="{BB962C8B-B14F-4D97-AF65-F5344CB8AC3E}">
        <p14:creationId xmlns:p14="http://schemas.microsoft.com/office/powerpoint/2010/main" val="35634580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600134" y="1825625"/>
            <a:ext cx="6753665" cy="4351338"/>
          </a:xfrm>
        </p:spPr>
        <p:txBody>
          <a:bodyPr>
            <a:normAutofit/>
          </a:bodyPr>
          <a:lstStyle/>
          <a:p>
            <a:pPr algn="just"/>
            <a:r>
              <a:rPr lang="fa-IR">
                <a:cs typeface="B Nazanin" panose="00000400000000000000" pitchFamily="2" charset="-78"/>
              </a:rPr>
              <a:t>آنها که یک زبان بیگانه را آموخته اند به خوبی می دانند که دشوارترین مانع در راه فراگرفتن یک زبان این است که تارهای صوتی، زبان، زبان کوچک و لب ها برای ایجاد صداهایی که در زبان مادری وجود ندارد، تطبیق داده شود.</a:t>
            </a:r>
            <a:endParaRPr lang="en-US">
              <a:cs typeface="B Nazanin" panose="00000400000000000000" pitchFamily="2" charset="-78"/>
            </a:endParaRPr>
          </a:p>
          <a:p>
            <a:pPr algn="just"/>
            <a:r>
              <a:rPr lang="fa-IR" b="1">
                <a:solidFill>
                  <a:srgbClr val="FF0000"/>
                </a:solidFill>
                <a:cs typeface="B Nazanin" panose="00000400000000000000" pitchFamily="2" charset="-78"/>
              </a:rPr>
              <a:t>تنوع فرهنگی </a:t>
            </a:r>
            <a:r>
              <a:rPr lang="fa-IR">
                <a:cs typeface="B Nazanin" panose="00000400000000000000" pitchFamily="2" charset="-78"/>
              </a:rPr>
              <a:t>درواقع اصول موضوع مهمی است که اختلاف نوع انسانی با عطف به آن درک می شود. هر فردی خود را در مرکز نظام فرهنگی جامعه خویش می یابد و با عطف به آن به داوری فرهنگ های دیگر می پردازد، و اگر نظام فرهنگی که شخص در بطن آن پرورش یافته از این لحاظ تنها مرجع نباشد لااقل مهمترین مرجع است</a:t>
            </a:r>
            <a:r>
              <a:rPr lang="fa-IR">
                <a:cs typeface="B Nazanin" panose="00000400000000000000" pitchFamily="2" charset="-78"/>
              </a:rPr>
              <a:t>.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4"/>
            <a:ext cx="3516539" cy="3942129"/>
          </a:xfrm>
          <a:prstGeom prst="rect">
            <a:avLst/>
          </a:prstGeom>
        </p:spPr>
      </p:pic>
    </p:spTree>
    <p:extLst>
      <p:ext uri="{BB962C8B-B14F-4D97-AF65-F5344CB8AC3E}">
        <p14:creationId xmlns:p14="http://schemas.microsoft.com/office/powerpoint/2010/main" val="14709869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مفهموم نام </a:t>
            </a:r>
            <a:r>
              <a:rPr lang="fa-IR" b="1" smtClean="0">
                <a:solidFill>
                  <a:srgbClr val="FF0000"/>
                </a:solidFill>
                <a:cs typeface="B Nazanin" panose="00000400000000000000" pitchFamily="2" charset="-78"/>
              </a:rPr>
              <a:t>دو قبیلۀ آمریکایی </a:t>
            </a:r>
            <a:r>
              <a:rPr lang="fa-IR" smtClean="0">
                <a:cs typeface="B Nazanin" panose="00000400000000000000" pitchFamily="2" charset="-78"/>
              </a:rPr>
              <a:t>« </a:t>
            </a:r>
            <a:r>
              <a:rPr lang="fa-IR" smtClean="0">
                <a:solidFill>
                  <a:srgbClr val="FF0000"/>
                </a:solidFill>
                <a:cs typeface="B Nazanin" panose="00000400000000000000" pitchFamily="2" charset="-78"/>
              </a:rPr>
              <a:t>زونی</a:t>
            </a:r>
            <a:r>
              <a:rPr lang="fa-IR" smtClean="0">
                <a:cs typeface="B Nazanin" panose="00000400000000000000" pitchFamily="2" charset="-78"/>
              </a:rPr>
              <a:t> </a:t>
            </a:r>
            <a:r>
              <a:rPr lang="en-US" smtClean="0">
                <a:cs typeface="B Nazanin" panose="00000400000000000000" pitchFamily="2" charset="-78"/>
              </a:rPr>
              <a:t>zuni</a:t>
            </a:r>
            <a:r>
              <a:rPr lang="fa-IR" smtClean="0">
                <a:cs typeface="B Nazanin" panose="00000400000000000000" pitchFamily="2" charset="-78"/>
              </a:rPr>
              <a:t>» و « </a:t>
            </a:r>
            <a:r>
              <a:rPr lang="fa-IR" smtClean="0">
                <a:solidFill>
                  <a:srgbClr val="FF0000"/>
                </a:solidFill>
                <a:cs typeface="B Nazanin" panose="00000400000000000000" pitchFamily="2" charset="-78"/>
              </a:rPr>
              <a:t>کیوا</a:t>
            </a:r>
            <a:r>
              <a:rPr lang="fa-IR" smtClean="0">
                <a:cs typeface="B Nazanin" panose="00000400000000000000" pitchFamily="2" charset="-78"/>
              </a:rPr>
              <a:t> </a:t>
            </a:r>
            <a:r>
              <a:rPr lang="en-US" smtClean="0">
                <a:cs typeface="B Nazanin" panose="00000400000000000000" pitchFamily="2" charset="-78"/>
              </a:rPr>
              <a:t>kiowa</a:t>
            </a:r>
            <a:r>
              <a:rPr lang="fa-IR" smtClean="0">
                <a:cs typeface="B Nazanin" panose="00000400000000000000" pitchFamily="2" charset="-78"/>
              </a:rPr>
              <a:t>»، </a:t>
            </a:r>
            <a:r>
              <a:rPr lang="fa-IR" b="1" smtClean="0">
                <a:cs typeface="B Nazanin" panose="00000400000000000000" pitchFamily="2" charset="-78"/>
              </a:rPr>
              <a:t> انسان</a:t>
            </a:r>
            <a:r>
              <a:rPr lang="fa-IR" smtClean="0">
                <a:cs typeface="B Nazanin" panose="00000400000000000000" pitchFamily="2" charset="-78"/>
              </a:rPr>
              <a:t> است. خود ما هم عادت داریم به کسی که مطابق هنجارهای پذیرفته شده فرهنگی رفتار نکند، بگوییم: « مثل اینکه انسان نیست» ؛ هر چند خوب می  دانیم که شخص منظور از لحاظ زیستی هیچ فرقی با ما ندارد. در حقیقت می توان گفت که فرهنگ طرز زندگی هر جامعۀ انسانی است که در تاریخ ساخته و پرداخته می شود، چیزی است که هم وحدت می بخشد هم متمایز می کند.</a:t>
            </a:r>
            <a:endParaRPr lang="en-US" smtClean="0">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234375"/>
            <a:ext cx="4577862" cy="1364566"/>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مطابق هنجارهای پذیرفته شده فرهنگی</a:t>
            </a:r>
            <a:endParaRPr lang="fa-IR"/>
          </a:p>
        </p:txBody>
      </p:sp>
    </p:spTree>
    <p:extLst>
      <p:ext uri="{BB962C8B-B14F-4D97-AF65-F5344CB8AC3E}">
        <p14:creationId xmlns:p14="http://schemas.microsoft.com/office/powerpoint/2010/main" val="4200005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قبلا متذکر شدیم که یکی از خصلت های اصلی فرهنگ آن است که می تواند خارج از فرد در زمان و مکان انتقال و انتشار یابد ( خصلت </a:t>
            </a:r>
            <a:r>
              <a:rPr lang="en-US">
                <a:cs typeface="B Nazanin" panose="00000400000000000000" pitchFamily="2" charset="-78"/>
              </a:rPr>
              <a:t>supra-individuel</a:t>
            </a:r>
            <a:r>
              <a:rPr lang="fa-IR">
                <a:cs typeface="B Nazanin" panose="00000400000000000000" pitchFamily="2" charset="-78"/>
              </a:rPr>
              <a:t>). این توانایی فرهنگی بدون وجود یک خصلت دیگر انسانی که ارتباط متقابل با هم نوع است، نمی توانست وجود داشته باشد.</a:t>
            </a:r>
            <a:endParaRPr lang="en-US">
              <a:cs typeface="B Nazanin" panose="00000400000000000000" pitchFamily="2" charset="-78"/>
            </a:endParaRPr>
          </a:p>
          <a:p>
            <a:pPr algn="just"/>
            <a:r>
              <a:rPr lang="fa-IR">
                <a:cs typeface="B Nazanin" panose="00000400000000000000" pitchFamily="2" charset="-78"/>
              </a:rPr>
              <a:t>اما، انسان با تغییر دادن محیط طبیعی و ایجاد یک محیط جدید، غیر مستقیم خود را نیز تغییر می دهد و ماهیت تازه ای پیدا می کند.</a:t>
            </a:r>
            <a:endParaRPr lang="en-US">
              <a:cs typeface="B Nazanin" panose="00000400000000000000" pitchFamily="2" charset="-78"/>
            </a:endParaRPr>
          </a:p>
          <a:p>
            <a:pPr algn="just"/>
            <a:r>
              <a:rPr lang="fa-IR">
                <a:cs typeface="B Nazanin" panose="00000400000000000000" pitchFamily="2" charset="-78"/>
              </a:rPr>
              <a:t>و در همین جریان دیالکتیکی است که محتوای عینی و ذهنی فرهنگ در عمل و فکر انسان، و عمل و  فکر او در تولید مادی و معنوی فرهنگ اش انعکاس می یابد.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097280" y="5190978"/>
            <a:ext cx="2546252" cy="689317"/>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جریان </a:t>
            </a:r>
            <a:r>
              <a:rPr lang="fa-IR" sz="2800" smtClean="0">
                <a:solidFill>
                  <a:prstClr val="black"/>
                </a:solidFill>
                <a:cs typeface="B Nazanin" panose="00000400000000000000" pitchFamily="2" charset="-78"/>
              </a:rPr>
              <a:t>دیالکتیک</a:t>
            </a:r>
            <a:endParaRPr lang="fa-IR"/>
          </a:p>
        </p:txBody>
      </p:sp>
    </p:spTree>
    <p:extLst>
      <p:ext uri="{BB962C8B-B14F-4D97-AF65-F5344CB8AC3E}">
        <p14:creationId xmlns:p14="http://schemas.microsoft.com/office/powerpoint/2010/main" val="270638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به علاوه این عناصر باید « </a:t>
            </a:r>
            <a:r>
              <a:rPr lang="fa-IR" smtClean="0">
                <a:solidFill>
                  <a:srgbClr val="FF0000"/>
                </a:solidFill>
                <a:cs typeface="B Nazanin" panose="00000400000000000000" pitchFamily="2" charset="-78"/>
              </a:rPr>
              <a:t>با دوام</a:t>
            </a:r>
            <a:r>
              <a:rPr lang="fa-IR" smtClean="0">
                <a:cs typeface="B Nazanin" panose="00000400000000000000" pitchFamily="2" charset="-78"/>
              </a:rPr>
              <a:t>» باشند، و این ممکن نیست مگر آنکه از صافی زمان و انتخاب اجتماعی گذشته باشند، و جامعه ها با توسل به اقسام تدابیر نظارت اجتماعی که در اختیار دارند، آنها را در خدمت عموم به گمارند.</a:t>
            </a:r>
          </a:p>
          <a:p>
            <a:endParaRPr lang="fa-IR"/>
          </a:p>
        </p:txBody>
      </p:sp>
      <p:sp>
        <p:nvSpPr>
          <p:cNvPr id="4" name="Flowchart: Alternate Process 3"/>
          <p:cNvSpPr/>
          <p:nvPr/>
        </p:nvSpPr>
        <p:spPr>
          <a:xfrm>
            <a:off x="1139483" y="4079631"/>
            <a:ext cx="3967089" cy="1392701"/>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اقسام تدابیر نظارت اجتماعی</a:t>
            </a:r>
            <a:endParaRPr lang="fa-IR"/>
          </a:p>
        </p:txBody>
      </p:sp>
    </p:spTree>
    <p:extLst>
      <p:ext uri="{BB962C8B-B14F-4D97-AF65-F5344CB8AC3E}">
        <p14:creationId xmlns:p14="http://schemas.microsoft.com/office/powerpoint/2010/main" val="2865395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6330462" y="1825625"/>
            <a:ext cx="5023338" cy="4351338"/>
          </a:xfrm>
        </p:spPr>
        <p:txBody>
          <a:bodyPr/>
          <a:lstStyle/>
          <a:p>
            <a:pPr algn="just"/>
            <a:r>
              <a:rPr lang="fa-IR">
                <a:cs typeface="B Nazanin" panose="00000400000000000000" pitchFamily="2" charset="-78"/>
              </a:rPr>
              <a:t>و بالاخره اینکه، عناصر فرهنگی باید توانایی انتشار و انتقال در زمان و مکان را داشته باشند؛ از گروهی به گروه دیگر، از طبقه ای به طبقه ی دیگر، از جامعه ای به جامعه ی دیگر و از نسلی به نسل دیگر منتقل شوند. این خصوصیات در ابزارهای کار، در سازمان های تولیدی، در قوانین قضایی و سیاسی و در هنجارهای اجتماعی و در دیگر عناصر فرهنگی وجود دارد.</a:t>
            </a:r>
          </a:p>
        </p:txBody>
      </p:sp>
      <p:sp>
        <p:nvSpPr>
          <p:cNvPr id="4" name="Flowchart: Alternate Process 3"/>
          <p:cNvSpPr/>
          <p:nvPr/>
        </p:nvSpPr>
        <p:spPr>
          <a:xfrm>
            <a:off x="1047310" y="4845339"/>
            <a:ext cx="4515729" cy="1139484"/>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توانایی انتشار و انتقال در زمان و مکان</a:t>
            </a:r>
            <a:endParaRPr lang="fa-IR"/>
          </a:p>
        </p:txBody>
      </p:sp>
      <p:pic>
        <p:nvPicPr>
          <p:cNvPr id="5" name="Picture 4"/>
          <p:cNvPicPr>
            <a:picLocks noChangeAspect="1"/>
          </p:cNvPicPr>
          <p:nvPr/>
        </p:nvPicPr>
        <p:blipFill>
          <a:blip r:embed="rId2"/>
          <a:stretch>
            <a:fillRect/>
          </a:stretch>
        </p:blipFill>
        <p:spPr>
          <a:xfrm>
            <a:off x="1047310" y="1296792"/>
            <a:ext cx="4903324" cy="3186622"/>
          </a:xfrm>
          <a:prstGeom prst="rect">
            <a:avLst/>
          </a:prstGeom>
        </p:spPr>
      </p:pic>
    </p:spTree>
    <p:extLst>
      <p:ext uri="{BB962C8B-B14F-4D97-AF65-F5344CB8AC3E}">
        <p14:creationId xmlns:p14="http://schemas.microsoft.com/office/powerpoint/2010/main" val="1394106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ادبیات جامعه شناسی و انسان شناسی تعاریف دیگری از فرهنگ در دست است، و مخصوصاً تعاریف متعددی وجود دارد که پدیده های فرهنگی را با ابعاد شعور اجتماعی محدود می کند و تنها بر </a:t>
            </a:r>
            <a:r>
              <a:rPr lang="fa-IR" b="1">
                <a:solidFill>
                  <a:srgbClr val="FF0000"/>
                </a:solidFill>
                <a:cs typeface="B Nazanin" panose="00000400000000000000" pitchFamily="2" charset="-78"/>
              </a:rPr>
              <a:t>جنبه معنوی عناصر فرهنگی </a:t>
            </a:r>
            <a:r>
              <a:rPr lang="fa-IR">
                <a:cs typeface="B Nazanin" panose="00000400000000000000" pitchFamily="2" charset="-78"/>
              </a:rPr>
              <a:t>تأکید می دارد، و هنجار ها و قواعد رفتار اجتماعی را از مقوله امور فرهنگی می شمارد.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Connector 3"/>
          <p:cNvSpPr/>
          <p:nvPr/>
        </p:nvSpPr>
        <p:spPr>
          <a:xfrm>
            <a:off x="1069144" y="3938954"/>
            <a:ext cx="2757267" cy="1434904"/>
          </a:xfrm>
          <a:prstGeom prst="flowChartConnecto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پدیده های فرهنگی</a:t>
            </a:r>
            <a:endParaRPr lang="fa-IR"/>
          </a:p>
        </p:txBody>
      </p:sp>
    </p:spTree>
    <p:extLst>
      <p:ext uri="{BB962C8B-B14F-4D97-AF65-F5344CB8AC3E}">
        <p14:creationId xmlns:p14="http://schemas.microsoft.com/office/powerpoint/2010/main" val="338306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545058" y="1825625"/>
            <a:ext cx="7808742" cy="4351338"/>
          </a:xfrm>
        </p:spPr>
        <p:txBody>
          <a:bodyPr/>
          <a:lstStyle/>
          <a:p>
            <a:pPr algn="just"/>
            <a:r>
              <a:rPr lang="fa-IR">
                <a:cs typeface="B Nazanin" panose="00000400000000000000" pitchFamily="2" charset="-78"/>
              </a:rPr>
              <a:t>با وصف این، از زمان </a:t>
            </a:r>
            <a:r>
              <a:rPr lang="fa-IR">
                <a:solidFill>
                  <a:srgbClr val="FF0000"/>
                </a:solidFill>
                <a:cs typeface="B Nazanin" panose="00000400000000000000" pitchFamily="2" charset="-78"/>
              </a:rPr>
              <a:t>سِر ادوارد تایلور </a:t>
            </a:r>
            <a:r>
              <a:rPr lang="fa-IR">
                <a:cs typeface="B Nazanin" panose="00000400000000000000" pitchFamily="2" charset="-78"/>
              </a:rPr>
              <a:t>انسان شناس انگلیسی، که از نیمه قرن نوزدهم مطالعه جوامع ابتدایی را متداول کرده است، عموماً متخصصان علوم اجتماعی همه عناصر زندگی انسان را که منشأ زیستی نداشته باشد و نشود آن را تنها با مراجعه به مکانیسم فیزیولوژیک اش تبیین کرد، در شمول فرهنگ قرار می </a:t>
            </a:r>
            <a:r>
              <a:rPr lang="fa-IR">
                <a:cs typeface="B Nazanin" panose="00000400000000000000" pitchFamily="2" charset="-78"/>
              </a:rPr>
              <a:t>دهند</a:t>
            </a:r>
            <a:r>
              <a:rPr lang="fa-IR" smtClean="0">
                <a:cs typeface="B Nazanin" panose="00000400000000000000" pitchFamily="2" charset="-78"/>
              </a:rPr>
              <a:t>.</a:t>
            </a:r>
            <a:endParaRPr lang="en-US">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706858" cy="2816713"/>
          </a:xfrm>
          <a:prstGeom prst="rect">
            <a:avLst/>
          </a:prstGeom>
        </p:spPr>
      </p:pic>
      <p:sp>
        <p:nvSpPr>
          <p:cNvPr id="5" name="TextBox 4"/>
          <p:cNvSpPr txBox="1"/>
          <p:nvPr/>
        </p:nvSpPr>
        <p:spPr>
          <a:xfrm>
            <a:off x="1354601" y="5009540"/>
            <a:ext cx="1674056"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سر ادوارد تایلور</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664791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178104" y="1825625"/>
            <a:ext cx="7175695" cy="4351338"/>
          </a:xfrm>
        </p:spPr>
        <p:txBody>
          <a:bodyPr/>
          <a:lstStyle/>
          <a:p>
            <a:pPr algn="just"/>
            <a:r>
              <a:rPr lang="fa-IR" smtClean="0">
                <a:cs typeface="B Nazanin" panose="00000400000000000000" pitchFamily="2" charset="-78"/>
              </a:rPr>
              <a:t>فرهنگ در تعریف تایلور شامل همه عادات و مهارت هایی است که انسان به عنوان عضو جامعه آموخته است. انسان شناسان زمان ما نیز که به مطالعه فرهنگ روی می آورند تعبیر مشابهی از فرهنگ به دست می دهند. </a:t>
            </a:r>
            <a:r>
              <a:rPr lang="fa-IR" b="1" smtClean="0">
                <a:cs typeface="B Nazanin" panose="00000400000000000000" pitchFamily="2" charset="-78"/>
              </a:rPr>
              <a:t>رادکلیف براون</a:t>
            </a:r>
            <a:r>
              <a:rPr lang="fa-IR" smtClean="0">
                <a:cs typeface="B Nazanin" panose="00000400000000000000" pitchFamily="2" charset="-78"/>
              </a:rPr>
              <a:t>، فرهنگ را تلاشی جهت هماهنگ کردن شیوه های رفتار درونی و بیرونی می داند. </a:t>
            </a:r>
          </a:p>
          <a:p>
            <a:endParaRPr lang="fa-IR"/>
          </a:p>
        </p:txBody>
      </p:sp>
      <p:pic>
        <p:nvPicPr>
          <p:cNvPr id="4" name="Picture 3"/>
          <p:cNvPicPr>
            <a:picLocks noChangeAspect="1"/>
          </p:cNvPicPr>
          <p:nvPr/>
        </p:nvPicPr>
        <p:blipFill>
          <a:blip r:embed="rId2"/>
          <a:stretch>
            <a:fillRect/>
          </a:stretch>
        </p:blipFill>
        <p:spPr>
          <a:xfrm>
            <a:off x="1077349" y="1825625"/>
            <a:ext cx="3100755" cy="3041797"/>
          </a:xfrm>
          <a:prstGeom prst="rect">
            <a:avLst/>
          </a:prstGeom>
        </p:spPr>
      </p:pic>
      <p:sp>
        <p:nvSpPr>
          <p:cNvPr id="5" name="TextBox 4"/>
          <p:cNvSpPr txBox="1"/>
          <p:nvPr/>
        </p:nvSpPr>
        <p:spPr>
          <a:xfrm>
            <a:off x="1842868" y="5331655"/>
            <a:ext cx="1674055"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رادکلیف براون</a:t>
            </a:r>
            <a:endParaRPr lang="fa-IR" b="1">
              <a:solidFill>
                <a:srgbClr val="FF0000"/>
              </a:solidFill>
              <a:cs typeface="B Nazanin" panose="00000400000000000000" pitchFamily="2" charset="-78"/>
            </a:endParaRPr>
          </a:p>
        </p:txBody>
      </p:sp>
      <p:sp>
        <p:nvSpPr>
          <p:cNvPr id="6" name="Flowchart: Alternate Process 5"/>
          <p:cNvSpPr/>
          <p:nvPr/>
        </p:nvSpPr>
        <p:spPr>
          <a:xfrm>
            <a:off x="5416062" y="4670474"/>
            <a:ext cx="3770141" cy="1030513"/>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عادات و </a:t>
            </a:r>
            <a:r>
              <a:rPr lang="fa-IR" sz="2800">
                <a:solidFill>
                  <a:prstClr val="black"/>
                </a:solidFill>
                <a:cs typeface="B Nazanin" panose="00000400000000000000" pitchFamily="2" charset="-78"/>
              </a:rPr>
              <a:t>مهارت </a:t>
            </a:r>
            <a:r>
              <a:rPr lang="fa-IR" sz="2800" smtClean="0">
                <a:solidFill>
                  <a:prstClr val="black"/>
                </a:solidFill>
                <a:cs typeface="B Nazanin" panose="00000400000000000000" pitchFamily="2" charset="-78"/>
              </a:rPr>
              <a:t>ها</a:t>
            </a:r>
            <a:endParaRPr lang="fa-IR"/>
          </a:p>
        </p:txBody>
      </p:sp>
    </p:spTree>
    <p:extLst>
      <p:ext uri="{BB962C8B-B14F-4D97-AF65-F5344CB8AC3E}">
        <p14:creationId xmlns:p14="http://schemas.microsoft.com/office/powerpoint/2010/main" val="26534465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TotalTime>
  <Words>3857</Words>
  <Application>Microsoft Office PowerPoint</Application>
  <PresentationFormat>Widescreen</PresentationFormat>
  <Paragraphs>98</Paragraphs>
  <Slides>44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44</vt:i4>
      </vt:variant>
    </vt:vector>
  </HeadingPairs>
  <TitlesOfParts>
    <vt:vector size="50" baseType="lpstr">
      <vt:lpstr>Arial</vt:lpstr>
      <vt:lpstr>B Nazanin</vt:lpstr>
      <vt:lpstr>Calibri</vt:lpstr>
      <vt:lpstr>Calibri Light</vt:lpstr>
      <vt:lpstr>Times New Roman</vt:lpstr>
      <vt:lpstr>Office Theme</vt:lpstr>
      <vt:lpstr>عنوان مقاله: انسان و فرهنگ</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انسان و فرهنگ</dc:title>
  <dc:creator>MaZz!i</dc:creator>
  <cp:lastModifiedBy>MaZz!i</cp:lastModifiedBy>
  <cp:revision>16</cp:revision>
  <dcterms:created xsi:type="dcterms:W3CDTF">2025-04-22T19:14:36Z</dcterms:created>
  <dcterms:modified xsi:type="dcterms:W3CDTF">2025-04-22T20:42:22Z</dcterms:modified>
</cp:coreProperties>
</file>