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306" r:id="rId4"/>
    <p:sldId id="258" r:id="rId5"/>
    <p:sldId id="259" r:id="rId6"/>
    <p:sldId id="260" r:id="rId7"/>
    <p:sldId id="261" r:id="rId8"/>
    <p:sldId id="262" r:id="rId9"/>
    <p:sldId id="263" r:id="rId10"/>
    <p:sldId id="264" r:id="rId11"/>
    <p:sldId id="265" r:id="rId12"/>
    <p:sldId id="307"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308" r:id="rId30"/>
    <p:sldId id="282" r:id="rId31"/>
    <p:sldId id="283" r:id="rId32"/>
    <p:sldId id="284" r:id="rId33"/>
    <p:sldId id="285" r:id="rId34"/>
    <p:sldId id="286" r:id="rId35"/>
    <p:sldId id="287" r:id="rId36"/>
    <p:sldId id="309" r:id="rId37"/>
    <p:sldId id="288" r:id="rId38"/>
    <p:sldId id="289" r:id="rId39"/>
    <p:sldId id="290" r:id="rId40"/>
    <p:sldId id="310" r:id="rId41"/>
    <p:sldId id="291" r:id="rId42"/>
    <p:sldId id="311" r:id="rId43"/>
    <p:sldId id="292" r:id="rId44"/>
    <p:sldId id="312" r:id="rId45"/>
    <p:sldId id="293" r:id="rId46"/>
    <p:sldId id="294" r:id="rId47"/>
    <p:sldId id="295" r:id="rId48"/>
    <p:sldId id="296" r:id="rId49"/>
    <p:sldId id="297" r:id="rId50"/>
    <p:sldId id="298" r:id="rId51"/>
    <p:sldId id="299" r:id="rId52"/>
    <p:sldId id="300" r:id="rId53"/>
    <p:sldId id="301" r:id="rId54"/>
    <p:sldId id="302" r:id="rId55"/>
    <p:sldId id="303" r:id="rId56"/>
    <p:sldId id="304" r:id="rId57"/>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466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C830319B-D296-4AA3-A710-EFDD88A1B5D6}" type="datetimeFigureOut">
              <a:rPr lang="fa-IR" smtClean="0"/>
              <a:t>26/10/1446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3805636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830319B-D296-4AA3-A710-EFDD88A1B5D6}" type="datetimeFigureOut">
              <a:rPr lang="fa-IR" smtClean="0"/>
              <a:t>26/10/1446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3121794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830319B-D296-4AA3-A710-EFDD88A1B5D6}" type="datetimeFigureOut">
              <a:rPr lang="fa-IR" smtClean="0"/>
              <a:t>26/10/1446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2019478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830319B-D296-4AA3-A710-EFDD88A1B5D6}" type="datetimeFigureOut">
              <a:rPr lang="fa-IR" smtClean="0"/>
              <a:t>26/10/1446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3942530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30319B-D296-4AA3-A710-EFDD88A1B5D6}" type="datetimeFigureOut">
              <a:rPr lang="fa-IR" smtClean="0"/>
              <a:t>26/10/1446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696956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C830319B-D296-4AA3-A710-EFDD88A1B5D6}" type="datetimeFigureOut">
              <a:rPr lang="fa-IR" smtClean="0"/>
              <a:t>26/10/1446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3395650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C830319B-D296-4AA3-A710-EFDD88A1B5D6}" type="datetimeFigureOut">
              <a:rPr lang="fa-IR" smtClean="0"/>
              <a:t>26/10/1446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1200210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830319B-D296-4AA3-A710-EFDD88A1B5D6}" type="datetimeFigureOut">
              <a:rPr lang="fa-IR" smtClean="0"/>
              <a:t>26/10/1446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3265589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0319B-D296-4AA3-A710-EFDD88A1B5D6}" type="datetimeFigureOut">
              <a:rPr lang="fa-IR" smtClean="0"/>
              <a:t>26/10/1446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4008346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30319B-D296-4AA3-A710-EFDD88A1B5D6}" type="datetimeFigureOut">
              <a:rPr lang="fa-IR" smtClean="0"/>
              <a:t>26/10/1446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3050576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30319B-D296-4AA3-A710-EFDD88A1B5D6}" type="datetimeFigureOut">
              <a:rPr lang="fa-IR" smtClean="0"/>
              <a:t>26/10/1446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D86AD68-3E48-4421-9F61-502F5485C349}" type="slidenum">
              <a:rPr lang="fa-IR" smtClean="0"/>
              <a:t>‹#›</a:t>
            </a:fld>
            <a:endParaRPr lang="fa-IR"/>
          </a:p>
        </p:txBody>
      </p:sp>
    </p:spTree>
    <p:extLst>
      <p:ext uri="{BB962C8B-B14F-4D97-AF65-F5344CB8AC3E}">
        <p14:creationId xmlns:p14="http://schemas.microsoft.com/office/powerpoint/2010/main" val="659144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830319B-D296-4AA3-A710-EFDD88A1B5D6}" type="datetimeFigureOut">
              <a:rPr lang="fa-IR" smtClean="0"/>
              <a:t>26/10/1446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D86AD68-3E48-4421-9F61-502F5485C349}" type="slidenum">
              <a:rPr lang="fa-IR" smtClean="0"/>
              <a:t>‹#›</a:t>
            </a:fld>
            <a:endParaRPr lang="fa-IR"/>
          </a:p>
        </p:txBody>
      </p:sp>
    </p:spTree>
    <p:extLst>
      <p:ext uri="{BB962C8B-B14F-4D97-AF65-F5344CB8AC3E}">
        <p14:creationId xmlns:p14="http://schemas.microsoft.com/office/powerpoint/2010/main" val="3240991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nSpc>
                <a:spcPct val="107000"/>
              </a:lnSpc>
              <a:spcAft>
                <a:spcPts val="800"/>
              </a:spcAft>
            </a:pPr>
            <a:r>
              <a:rPr lang="fa-IR" sz="4400" smtClean="0">
                <a:solidFill>
                  <a:srgbClr val="FF0000"/>
                </a:solidFill>
                <a:effectLst/>
                <a:latin typeface="Calibri" panose="020F0502020204030204" pitchFamily="34" charset="0"/>
                <a:ea typeface="Calibri" panose="020F0502020204030204" pitchFamily="34" charset="0"/>
                <a:cs typeface="B Nazanin" panose="00000400000000000000" pitchFamily="2" charset="-78"/>
              </a:rPr>
              <a:t>عنوان مقاله</a:t>
            </a:r>
            <a:r>
              <a:rPr lang="fa-IR" sz="4400" smtClean="0">
                <a:effectLst/>
                <a:latin typeface="Calibri" panose="020F0502020204030204" pitchFamily="34" charset="0"/>
                <a:ea typeface="Calibri" panose="020F0502020204030204" pitchFamily="34" charset="0"/>
                <a:cs typeface="B Nazanin" panose="00000400000000000000" pitchFamily="2" charset="-78"/>
              </a:rPr>
              <a:t>: </a:t>
            </a:r>
            <a:r>
              <a:rPr lang="fa-IR" sz="3200" smtClean="0">
                <a:effectLst/>
                <a:latin typeface="Calibri" panose="020F0502020204030204" pitchFamily="34" charset="0"/>
                <a:ea typeface="Calibri" panose="020F0502020204030204" pitchFamily="34" charset="0"/>
                <a:cs typeface="B Nazanin" panose="00000400000000000000" pitchFamily="2" charset="-78"/>
              </a:rPr>
              <a:t>جامعه شناسی محیط روستایی</a:t>
            </a:r>
            <a:endParaRPr lang="fa-IR" sz="4400">
              <a:cs typeface="B Nazanin" panose="00000400000000000000" pitchFamily="2" charset="-78"/>
            </a:endParaRPr>
          </a:p>
        </p:txBody>
      </p:sp>
      <p:sp>
        <p:nvSpPr>
          <p:cNvPr id="3" name="Subtitle 2"/>
          <p:cNvSpPr>
            <a:spLocks noGrp="1"/>
          </p:cNvSpPr>
          <p:nvPr>
            <p:ph type="subTitle" idx="1"/>
          </p:nvPr>
        </p:nvSpPr>
        <p:spPr/>
        <p:txBody>
          <a:bodyPr>
            <a:normAutofit lnSpcReduction="10000"/>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هانری مندرس</a:t>
            </a:r>
          </a:p>
          <a:p>
            <a:r>
              <a:rPr lang="fa-IR" smtClean="0">
                <a:solidFill>
                  <a:srgbClr val="FF0000"/>
                </a:solidFill>
                <a:cs typeface="B Nazanin" panose="00000400000000000000" pitchFamily="2" charset="-78"/>
              </a:rPr>
              <a:t>ترجمه: </a:t>
            </a:r>
            <a:r>
              <a:rPr lang="fa-IR">
                <a:cs typeface="B Nazanin" panose="00000400000000000000" pitchFamily="2" charset="-78"/>
              </a:rPr>
              <a:t>دکتر عبدالحسین نیک </a:t>
            </a:r>
            <a:r>
              <a:rPr lang="fa-IR" smtClean="0">
                <a:cs typeface="B Nazanin" panose="00000400000000000000" pitchFamily="2" charset="-78"/>
              </a:rPr>
              <a:t>گهر</a:t>
            </a:r>
          </a:p>
          <a:p>
            <a:r>
              <a:rPr lang="fa-IR" b="1" smtClean="0">
                <a:solidFill>
                  <a:srgbClr val="FF0000"/>
                </a:solidFill>
                <a:cs typeface="B Nazanin" panose="00000400000000000000" pitchFamily="2" charset="-78"/>
              </a:rPr>
              <a:t>منبع: </a:t>
            </a:r>
            <a:r>
              <a:rPr lang="fa-IR">
                <a:cs typeface="B Nazanin" panose="00000400000000000000" pitchFamily="2" charset="-78"/>
              </a:rPr>
              <a:t>دانشکده ادبیات و علوم انسانی دانشگاه فردوسی مشهد تابستان و پاییز ۱۳۴۶ شماره ۱۰ و ۱۱</a:t>
            </a:r>
            <a:endParaRPr lang="fa-IR">
              <a:cs typeface="B Nazanin" panose="00000400000000000000" pitchFamily="2" charset="-78"/>
            </a:endParaRPr>
          </a:p>
        </p:txBody>
      </p:sp>
    </p:spTree>
    <p:extLst>
      <p:ext uri="{BB962C8B-B14F-4D97-AF65-F5344CB8AC3E}">
        <p14:creationId xmlns:p14="http://schemas.microsoft.com/office/powerpoint/2010/main" val="3553624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طرف دیگر جامعه شناسی که به بررسی محیط روستایی می پردازد، موظف است روش های تحقیق خود را با ساخت اجتماعی که در دست بررسی دارد مطابقت دهد.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564727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ده یا منطقه کوچک ( ناحیه) همان طوریکه بعداً ملاحظه خواهیم نمود، در حد خود دنیایی نسبتاً مستقل است، برای درک ارتباط و پیوستگی نهانی آن باید به درون آن نفوذ کرد. « مطالعات پهنانگر» </a:t>
            </a:r>
            <a:r>
              <a:rPr lang="en-US">
                <a:cs typeface="B Nazanin" panose="00000400000000000000" pitchFamily="2" charset="-78"/>
              </a:rPr>
              <a:t>Les</a:t>
            </a:r>
            <a:r>
              <a:rPr lang="fa-IR">
                <a:cs typeface="B Nazanin" panose="00000400000000000000" pitchFamily="2" charset="-78"/>
              </a:rPr>
              <a:t>  </a:t>
            </a:r>
            <a:r>
              <a:rPr lang="en-US">
                <a:cs typeface="B Nazanin" panose="00000400000000000000" pitchFamily="2" charset="-78"/>
              </a:rPr>
              <a:t> etudes extensives</a:t>
            </a:r>
            <a:r>
              <a:rPr lang="fa-IR">
                <a:cs typeface="B Nazanin" panose="00000400000000000000" pitchFamily="2" charset="-78"/>
              </a:rPr>
              <a:t> که در مورد مسئله معینی در مجموع مناطق وسیعی صورت گرفته است هر چقدر مفید باشد باز بدون منوگرافی های محلی که امکان می دهد مسئله ی بررسی شده ای را مجدداً در تمامی جامعه خاصی مورد رسیدگی قرار داد، مفهموم نمی گردند. </a:t>
            </a:r>
          </a:p>
        </p:txBody>
      </p:sp>
    </p:spTree>
    <p:extLst>
      <p:ext uri="{BB962C8B-B14F-4D97-AF65-F5344CB8AC3E}">
        <p14:creationId xmlns:p14="http://schemas.microsoft.com/office/powerpoint/2010/main" val="1459347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عنوان مثال، تردیدی نیست که جهان بینی روستایی تحت تأثیر خصوصیات زادگاهش قرار دارد، باید از تجزیه و تحلیل این خصوصیات به درک جهان بینی روستایی نایل شد. بدین ترتیب معلوم می شود که منوگرافی ده یا « ناحیه» یکی از بارورترین روش های تحقیق برای جامعه شناس روستایی به شمار می رود.</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3091467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بالاخره استعانت از تاریخ برای مطالعه جوامع روستایی کهن سال ضروری است، خاصه اگر این جوامع در معرض تغییرات سریع قرار گرفته باشند. در سال های اخیر جامعه شناسی تاریخی روستاهای فرانسه به ویژه مناطقی را که مورخین به گذشته آن صراحت بخشیده اند، توجه جامعه شناسان را جلب نموده است. در این مقاله مختصر، فرصت پرداختن بدین بحث نیست، تنها به گفتن یک جمله اکتفا می کنیم که استفاده از منابع تاریخی برای مطالعات سوسیو – ژنتیک ( اجتماع – وراثت) و تبیین وضع موجود جوامع حائز اهمیت است.</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501662"/>
            <a:ext cx="4698609" cy="116761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جامعه شناسی تاریخی روستاهای فرانسه</a:t>
            </a:r>
            <a:endParaRPr lang="fa-IR"/>
          </a:p>
        </p:txBody>
      </p:sp>
    </p:spTree>
    <p:extLst>
      <p:ext uri="{BB962C8B-B14F-4D97-AF65-F5344CB8AC3E}">
        <p14:creationId xmlns:p14="http://schemas.microsoft.com/office/powerpoint/2010/main" val="3237930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باری، گر چه جامه شناس روستایی در استفاده، از منابع علمی حدود و ثغوری برای خود قائل نیست لکن موظف به تحدید منطقه تحدید خود می باشد، و حدود این منطقه طوری نیست که بتوان از پیش آن را مشخص کرد بلکه در جریان تحقیق باید بدین مهم پرداخت. انتقال از محیط روستایی به محیط شهری، به طور نامحسوس و به تدریج در یک منطقه برزخی صورت می گیرد. چون تا کنون ملاک معتبری برای تشخیص محیط روستایی از محیط شهری در دست نیست، بهتر است این پدیده در محل تحقیق مورد بررسی قرار گیرد.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487594"/>
            <a:ext cx="5022167" cy="119575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تشخیص محیط روستایی از محیط شهری</a:t>
            </a:r>
            <a:endParaRPr lang="fa-IR"/>
          </a:p>
        </p:txBody>
      </p:sp>
    </p:spTree>
    <p:extLst>
      <p:ext uri="{BB962C8B-B14F-4D97-AF65-F5344CB8AC3E}">
        <p14:creationId xmlns:p14="http://schemas.microsoft.com/office/powerpoint/2010/main" val="165592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68614" y="1825625"/>
            <a:ext cx="7485185" cy="4351338"/>
          </a:xfrm>
        </p:spPr>
        <p:txBody>
          <a:bodyPr>
            <a:normAutofit/>
          </a:bodyPr>
          <a:lstStyle/>
          <a:p>
            <a:pPr algn="just"/>
            <a:r>
              <a:rPr lang="fa-IR">
                <a:cs typeface="B Nazanin" panose="00000400000000000000" pitchFamily="2" charset="-78"/>
              </a:rPr>
              <a:t>بدیهی است که محیط روستایی با مقایسه با محیط شهری شناسخته می شود و تا وقتی که جامعه شهری وجود نداشته باشد، جامعه روستایی به معنی واقعی کلمه وجود نخواهد داشت، بلکه جامعه بدوی یا ابتدایی خواهد بود. همانطور که ر.ردفیلد </a:t>
            </a:r>
            <a:r>
              <a:rPr lang="en-US">
                <a:cs typeface="B Nazanin" panose="00000400000000000000" pitchFamily="2" charset="-78"/>
              </a:rPr>
              <a:t>R. Redfield</a:t>
            </a:r>
            <a:r>
              <a:rPr lang="fa-IR">
                <a:cs typeface="B Nazanin" panose="00000400000000000000" pitchFamily="2" charset="-78"/>
              </a:rPr>
              <a:t> انسان شناس آمریکایی عقیده دارد، وحشی ها در تجمعات محلی کوچکی که به ندرت تعدادشان از یکصد خانوار تجاوز می کند، به سر می برند و همگی در تحصیل غذا شرکت می جویند، و علقه های مستحکمی که آنها را به هم می پیوندد، سبب طرد، جهان خارج می گردد. </a:t>
            </a:r>
          </a:p>
        </p:txBody>
      </p:sp>
      <p:pic>
        <p:nvPicPr>
          <p:cNvPr id="4" name="Picture 3"/>
          <p:cNvPicPr>
            <a:picLocks noChangeAspect="1"/>
          </p:cNvPicPr>
          <p:nvPr/>
        </p:nvPicPr>
        <p:blipFill>
          <a:blip r:embed="rId2"/>
          <a:stretch>
            <a:fillRect/>
          </a:stretch>
        </p:blipFill>
        <p:spPr>
          <a:xfrm>
            <a:off x="838200" y="1825624"/>
            <a:ext cx="3030414" cy="3274753"/>
          </a:xfrm>
          <a:prstGeom prst="rect">
            <a:avLst/>
          </a:prstGeom>
        </p:spPr>
      </p:pic>
      <p:sp>
        <p:nvSpPr>
          <p:cNvPr id="5" name="TextBox 4"/>
          <p:cNvSpPr txBox="1"/>
          <p:nvPr/>
        </p:nvSpPr>
        <p:spPr>
          <a:xfrm>
            <a:off x="1340533" y="5438615"/>
            <a:ext cx="2025747"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رابرت ردفیلد</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351878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برعکس روستاییان به وجود جامعه وسیع تری که آنها را در بر گرفته است آگاهی دارند، در قرون وسطی با وجودی که جامعه کل از بسیاری جهات تحت سلطه و نفوذ جامعه روستایی قرار داشت، اشرافیت و فئودالیته واقعیت اجتماعی متمایزی را تشکیل می دادند و موجودیت آن مورد قبول روستاییان بود گر چه بعضی با ناشکیبایی از آن تمکین می نمودند. کوتاه سخن اینکه </a:t>
            </a:r>
            <a:r>
              <a:rPr lang="fa-IR" b="1" smtClean="0">
                <a:solidFill>
                  <a:srgbClr val="FF0000"/>
                </a:solidFill>
                <a:cs typeface="B Nazanin" panose="00000400000000000000" pitchFamily="2" charset="-78"/>
              </a:rPr>
              <a:t>جامعه روستایی پیوسته عنصر سازنده جامعه بزرگتری بوده است </a:t>
            </a:r>
            <a:r>
              <a:rPr lang="fa-IR" smtClean="0">
                <a:cs typeface="B Nazanin" panose="00000400000000000000" pitchFamily="2" charset="-78"/>
              </a:rPr>
              <a:t>و در اجتماعات پیشرفته غربی با تفوق شهرنشینی، عنصری فرعی و مغلوب به حساب می آید.</a:t>
            </a:r>
            <a:endParaRPr lang="en-US"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181686" y="4614203"/>
            <a:ext cx="3010486" cy="1012874"/>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تفوق شهرنشینی</a:t>
            </a:r>
            <a:endParaRPr lang="fa-IR"/>
          </a:p>
        </p:txBody>
      </p:sp>
    </p:spTree>
    <p:extLst>
      <p:ext uri="{BB962C8B-B14F-4D97-AF65-F5344CB8AC3E}">
        <p14:creationId xmlns:p14="http://schemas.microsoft.com/office/powerpoint/2010/main" val="3331667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گرچه محیط روستایی </a:t>
            </a:r>
            <a:r>
              <a:rPr lang="fa-IR" smtClean="0">
                <a:cs typeface="B Nazanin" panose="00000400000000000000" pitchFamily="2" charset="-78"/>
              </a:rPr>
              <a:t>بالضروره </a:t>
            </a:r>
            <a:r>
              <a:rPr lang="fa-IR">
                <a:cs typeface="B Nazanin" panose="00000400000000000000" pitchFamily="2" charset="-78"/>
              </a:rPr>
              <a:t>با مقایسه با محیط شهری شناخته می شود. مع ذالك واجد برخى خصایص است که شکل ظاهری مخصوصی بدان می دهد و جامعه شناس روستائی در حول و حوش همین خصایص بایستی موضوعات تحقیق خود را جستجو کند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107766"/>
            <a:ext cx="2926080" cy="101287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شکل ظاهری </a:t>
            </a:r>
            <a:r>
              <a:rPr lang="fa-IR" sz="2800" smtClean="0">
                <a:solidFill>
                  <a:prstClr val="black"/>
                </a:solidFill>
                <a:cs typeface="B Nazanin" panose="00000400000000000000" pitchFamily="2" charset="-78"/>
              </a:rPr>
              <a:t>مخصوص</a:t>
            </a:r>
            <a:endParaRPr lang="fa-IR"/>
          </a:p>
        </p:txBody>
      </p:sp>
    </p:spTree>
    <p:extLst>
      <p:ext uri="{BB962C8B-B14F-4D97-AF65-F5344CB8AC3E}">
        <p14:creationId xmlns:p14="http://schemas.microsoft.com/office/powerpoint/2010/main" val="1638042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cs typeface="B Nazanin" panose="00000400000000000000" pitchFamily="2" charset="-78"/>
              </a:rPr>
              <a:t> </a:t>
            </a:r>
            <a:r>
              <a:rPr lang="fa-IR" b="1">
                <a:solidFill>
                  <a:srgbClr val="FF0000"/>
                </a:solidFill>
                <a:cs typeface="B Nazanin" panose="00000400000000000000" pitchFamily="2" charset="-78"/>
              </a:rPr>
              <a:t>۱ - قید مسافت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انسانی </a:t>
            </a:r>
            <a:r>
              <a:rPr lang="fa-IR">
                <a:cs typeface="B Nazanin" panose="00000400000000000000" pitchFamily="2" charset="-78"/>
              </a:rPr>
              <a:t>که به کار زمین میپردازد بسختی در انقیاد محیط طبیعی قرار دارد جغرافی دانان کلیه روابط موجود بین کشاورز و زمین را بررسی کرده اند و اخیراً پیر ژرژ این وظیفه جغرافی دانان را به کمال رسانیده است. جامعه شناس روستایی دیگر ضرورتی نمی بیند تحت عنوان« اکولژی » مجدداً به کار جغرافیای انسانی بپردازد، برای او این مهم نیست که بداند انسان چگونه فضای مسکونی ایجاد کند، بلکه مهم اینست که بداند انقیاد جامعه روستایی به مسافت چه نتایجی به بار می آورد.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487594"/>
            <a:ext cx="2757268" cy="92846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فضای مسکونی</a:t>
            </a:r>
            <a:endParaRPr lang="fa-IR"/>
          </a:p>
        </p:txBody>
      </p:sp>
    </p:spTree>
    <p:extLst>
      <p:ext uri="{BB962C8B-B14F-4D97-AF65-F5344CB8AC3E}">
        <p14:creationId xmlns:p14="http://schemas.microsoft.com/office/powerpoint/2010/main" val="3364180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شهر و صنعت با تمرکز انسانها و ماشین در يك فضاي محدود واحياناً زير يك سقف خود را از این قید رهانیده اند. بر عکس کشاورز در فضای گسترده ای کار می کند ، زیر از مین هم ماده و هم وسیله تولید او می باشد کشاورز، خواه ساكن يك منطقة زراعتی در ایتالیای جنوبی باشد، خواه ساكن يك مزرعه دور افتاده از بوکاژ برتانی در فرانسه، در هر حال مسافت برای او يك عنصر اساسی است . کشاورز می تواند به دلخواه از فاصله اش با زمینی که روی آن کار می کند بکاهد اما با این عمل از همسایه هایش دور خواهد شد . </a:t>
            </a:r>
            <a:r>
              <a:rPr lang="fa-IR" b="1">
                <a:solidFill>
                  <a:srgbClr val="FF0000"/>
                </a:solidFill>
                <a:cs typeface="B Nazanin" panose="00000400000000000000" pitchFamily="2" charset="-78"/>
              </a:rPr>
              <a:t>هر قدر دلبستگی زارع به زمینش بیشتر شود ، رشته ارتباطش با دیگر انسان ها سست تر خواهد شد</a:t>
            </a:r>
            <a:r>
              <a:rPr lang="en-US">
                <a:cs typeface="B Nazanin" panose="00000400000000000000" pitchFamily="2" charset="-78"/>
              </a:rPr>
              <a:t>. </a:t>
            </a:r>
          </a:p>
          <a:p>
            <a:pPr algn="just"/>
            <a:endParaRPr lang="fa-IR">
              <a:cs typeface="B Nazanin" panose="00000400000000000000" pitchFamily="2" charset="-78"/>
            </a:endParaRPr>
          </a:p>
        </p:txBody>
      </p:sp>
      <p:sp>
        <p:nvSpPr>
          <p:cNvPr id="4" name="Flowchart: Alternate Process 3"/>
          <p:cNvSpPr/>
          <p:nvPr/>
        </p:nvSpPr>
        <p:spPr>
          <a:xfrm>
            <a:off x="820616" y="4895557"/>
            <a:ext cx="5275384" cy="94253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تمرکز انسانها و ماشین در يك فضاي محدود</a:t>
            </a:r>
            <a:endParaRPr lang="fa-IR"/>
          </a:p>
        </p:txBody>
      </p:sp>
    </p:spTree>
    <p:extLst>
      <p:ext uri="{BB962C8B-B14F-4D97-AF65-F5344CB8AC3E}">
        <p14:creationId xmlns:p14="http://schemas.microsoft.com/office/powerpoint/2010/main" val="3331503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برای آشنایی با موضوع و دامنه و حدود جامعه شناسی روستایی،  لازم است بدواً به ایضاح ابهاماتی بپردازیم که در مطالعات جوامع روستایی وجود دارد.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838200" y="3798277"/>
            <a:ext cx="1772530" cy="1181686"/>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ابهامات</a:t>
            </a:r>
            <a:endParaRPr lang="fa-IR"/>
          </a:p>
        </p:txBody>
      </p:sp>
    </p:spTree>
    <p:extLst>
      <p:ext uri="{BB962C8B-B14F-4D97-AF65-F5344CB8AC3E}">
        <p14:creationId xmlns:p14="http://schemas.microsoft.com/office/powerpoint/2010/main" val="558412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797082" y="1825625"/>
            <a:ext cx="6556717" cy="4351338"/>
          </a:xfrm>
        </p:spPr>
        <p:txBody>
          <a:bodyPr/>
          <a:lstStyle/>
          <a:p>
            <a:pPr algn="just"/>
            <a:r>
              <a:rPr lang="fa-IR">
                <a:cs typeface="B Nazanin" panose="00000400000000000000" pitchFamily="2" charset="-78"/>
              </a:rPr>
              <a:t>جمعیت مناطق روستایی کشورهای کهنسال در طول زمان دچار نوسانات شدیدی شده است ، آنجا که دیروز از جمعیت اشباع بود ، امروزه بر اثر کوچ روستائیان از سکنه حد متناسب جمعیت مناطق روستائی ، در فرانسه </a:t>
            </a:r>
            <a:endParaRPr lang="en-US">
              <a:cs typeface="B Nazanin" panose="00000400000000000000" pitchFamily="2" charset="-78"/>
            </a:endParaRPr>
          </a:p>
          <a:p>
            <a:pPr algn="just"/>
            <a:r>
              <a:rPr lang="fa-IR">
                <a:cs typeface="B Nazanin" panose="00000400000000000000" pitchFamily="2" charset="-78"/>
              </a:rPr>
              <a:t>خالی شده است . بررسی حد متناسب جمعیت مناطق روستائی، در فرانسه مر احل مقدماتی خود را طی می کند ، آلفرد سوری</a:t>
            </a:r>
            <a:r>
              <a:rPr lang="en-US">
                <a:cs typeface="B Nazanin" panose="00000400000000000000" pitchFamily="2" charset="-78"/>
              </a:rPr>
              <a:t> A. Sauvy </a:t>
            </a:r>
            <a:r>
              <a:rPr lang="fa-IR">
                <a:cs typeface="B Nazanin" panose="00000400000000000000" pitchFamily="2" charset="-78"/>
              </a:rPr>
              <a:t>به دنبال بررسی های محلی، اصول نظری آن را تدوین نموده است</a:t>
            </a:r>
            <a:r>
              <a:rPr lang="en-US">
                <a:cs typeface="B Nazanin" panose="00000400000000000000" pitchFamily="2" charset="-78"/>
              </a:rPr>
              <a:t> .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898957" cy="2676037"/>
          </a:xfrm>
          <a:prstGeom prst="rect">
            <a:avLst/>
          </a:prstGeom>
        </p:spPr>
      </p:pic>
      <p:sp>
        <p:nvSpPr>
          <p:cNvPr id="5" name="TextBox 4"/>
          <p:cNvSpPr txBox="1"/>
          <p:nvPr/>
        </p:nvSpPr>
        <p:spPr>
          <a:xfrm>
            <a:off x="1753702" y="4895557"/>
            <a:ext cx="206795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آلفرد ساوی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0874087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سابقاً يك ده يا يك دهستان درحد خود دنیائی به حد کافی بزرگ و متنوع می نمود و می توانست از لحاظ </a:t>
            </a:r>
            <a:r>
              <a:rPr lang="fa-IR" b="1">
                <a:solidFill>
                  <a:srgbClr val="FF0000"/>
                </a:solidFill>
                <a:cs typeface="B Nazanin" panose="00000400000000000000" pitchFamily="2" charset="-78"/>
              </a:rPr>
              <a:t>جمعیتی، اقتصادی ، اجتماعی و فرهنگی </a:t>
            </a:r>
            <a:r>
              <a:rPr lang="fa-IR">
                <a:cs typeface="B Nazanin" panose="00000400000000000000" pitchFamily="2" charset="-78"/>
              </a:rPr>
              <a:t>مستقلاً به حیات خود ادامه دهد. هر خانواده روستایی با تولید مختصری از هر چیز ، احتیاجات اساسی خود را تأمین می کرد صنعتگران ده وسایلی را که ساختن آن نیازمند مهارت خاصی بود تهیه می کردند ، و معمولا برای انتخاب همسر از دهات اطراف دورتر نمی رفتند</a:t>
            </a:r>
            <a:r>
              <a:rPr lang="en-US">
                <a:cs typeface="B Nazanin" panose="00000400000000000000" pitchFamily="2" charset="-78"/>
              </a:rPr>
              <a:t>. </a:t>
            </a:r>
          </a:p>
          <a:p>
            <a:pPr algn="just"/>
            <a:r>
              <a:rPr lang="fa-IR">
                <a:cs typeface="B Nazanin" panose="00000400000000000000" pitchFamily="2" charset="-78"/>
              </a:rPr>
              <a:t>نتیجه نیازمندی های زندگی اجتماعی ده یا ناحیه در داخل آن برآورده می شد ، و هر ده یا ناحیه با جزئی تفاوت به رشد تمدن خود ادامه می داد </a:t>
            </a:r>
          </a:p>
        </p:txBody>
      </p:sp>
    </p:spTree>
    <p:extLst>
      <p:ext uri="{BB962C8B-B14F-4D97-AF65-F5344CB8AC3E}">
        <p14:creationId xmlns:p14="http://schemas.microsoft.com/office/powerpoint/2010/main" val="3973326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شرط این استقلال و اکتفای بخود را بایستی در تشابه ظاهری نوع زندگی و تفاوت وضع اقتصادی وخانوادگی و شخصی روستائیان ، جستجو کرد : زندگی صنعتگر ده ، یا خرده مالکی که چند جفت گاو داشت و یا کارگری که از کار بازوان خود امرار معاش می کرد واحياناً صاحب يك خانه محقر و يك تكه زمین نیز بود ، از یکدیگر چندان فاصله ای نداشت. اما چه تفاوت عظیمی میان زندگی آن کشاورزی که همه ثروتش در وجود يك جفت گاو خلاصه می شد و آنكه مالك مزارع وسیع و گله های متعدد گاو و اسب و رئیس خانواده ی بزرگ و ارباب رعایایی که در زمین هایش کار می کردند</a:t>
            </a:r>
            <a:r>
              <a:rPr lang="en-US">
                <a:cs typeface="B Nazanin" panose="00000400000000000000" pitchFamily="2" charset="-78"/>
              </a:rPr>
              <a:t> .</a:t>
            </a:r>
            <a:r>
              <a:rPr lang="fa-IR">
                <a:cs typeface="B Nazanin" panose="00000400000000000000" pitchFamily="2" charset="-78"/>
              </a:rPr>
              <a:t>وجود داشت</a:t>
            </a:r>
            <a:r>
              <a:rPr lang="en-US">
                <a:cs typeface="B Nazanin" panose="00000400000000000000" pitchFamily="2" charset="-78"/>
              </a:rPr>
              <a:t> ! </a:t>
            </a:r>
          </a:p>
          <a:p>
            <a:pPr algn="just"/>
            <a:endParaRPr lang="fa-IR">
              <a:cs typeface="B Nazanin" panose="00000400000000000000" pitchFamily="2" charset="-78"/>
            </a:endParaRPr>
          </a:p>
        </p:txBody>
      </p:sp>
      <p:sp>
        <p:nvSpPr>
          <p:cNvPr id="4" name="Flowchart: Alternate Process 3"/>
          <p:cNvSpPr/>
          <p:nvPr/>
        </p:nvSpPr>
        <p:spPr>
          <a:xfrm>
            <a:off x="838200" y="4726745"/>
            <a:ext cx="4768948" cy="120982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تشابه ظاهری نوع زندگی و تفاوت وضع اقتصادی وخانوادگی و شخصی روستائیان</a:t>
            </a:r>
            <a:endParaRPr lang="fa-IR"/>
          </a:p>
        </p:txBody>
      </p:sp>
    </p:spTree>
    <p:extLst>
      <p:ext uri="{BB962C8B-B14F-4D97-AF65-F5344CB8AC3E}">
        <p14:creationId xmlns:p14="http://schemas.microsoft.com/office/powerpoint/2010/main" val="839574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مردم شناسان نقش و وظایف طبقات سنی را که در بطن جامعه روستایی گروهه ای واقعی را تشکیل می دادند چنین تشریح نموده اند : برگزاری جشن ها برعهده جوانان ده بود ، و امور اقتصادی را بزرگسالان اداره میکردند و محافظت از آداب و رسوم و فرهنگ جمع را پیران بر عهده داشتند زن و مرد، دختر و پسر در هر سن و سال وظیفه ای را که رسم و عادت بدو محول کرده بود انجام می داد</a:t>
            </a:r>
            <a:r>
              <a:rPr lang="en-US">
                <a:cs typeface="B Nazanin" panose="00000400000000000000" pitchFamily="2" charset="-78"/>
              </a:rPr>
              <a:t>. </a:t>
            </a:r>
          </a:p>
          <a:p>
            <a:pPr algn="just"/>
            <a:endParaRPr lang="fa-IR">
              <a:cs typeface="B Nazanin" panose="00000400000000000000" pitchFamily="2" charset="-78"/>
            </a:endParaRPr>
          </a:p>
        </p:txBody>
      </p:sp>
      <p:sp>
        <p:nvSpPr>
          <p:cNvPr id="4" name="Flowchart: Alternate Process 3"/>
          <p:cNvSpPr/>
          <p:nvPr/>
        </p:nvSpPr>
        <p:spPr>
          <a:xfrm>
            <a:off x="1322363" y="4276578"/>
            <a:ext cx="3629465" cy="1378634"/>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نقش و وظایف طبقات سنی</a:t>
            </a:r>
            <a:endParaRPr lang="fa-IR"/>
          </a:p>
        </p:txBody>
      </p:sp>
    </p:spTree>
    <p:extLst>
      <p:ext uri="{BB962C8B-B14F-4D97-AF65-F5344CB8AC3E}">
        <p14:creationId xmlns:p14="http://schemas.microsoft.com/office/powerpoint/2010/main" val="1927244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نظر عامه، خانواده ها به </a:t>
            </a:r>
            <a:r>
              <a:rPr lang="fa-IR" b="1">
                <a:solidFill>
                  <a:srgbClr val="FF0000"/>
                </a:solidFill>
                <a:cs typeface="B Nazanin" panose="00000400000000000000" pitchFamily="2" charset="-78"/>
              </a:rPr>
              <a:t>سه دسته </a:t>
            </a:r>
            <a:r>
              <a:rPr lang="fa-IR">
                <a:cs typeface="B Nazanin" panose="00000400000000000000" pitchFamily="2" charset="-78"/>
              </a:rPr>
              <a:t>تقسیم می شدند: خانواده های خوب خانواده های قدیمی و خانواده های دیگر و براساس این ارزیابی اخلاقی خانواده ها که با ارزیابی وضع اقتصادی شان تکمیل می گردید ، روابط افراد و ازدواج ها  تعیین می شد .. با چنین مختصاتی مقام هرکس در جامعه روستایی مشخص می گردید و هرگز دو نفری پیدا نمی شدند که مختصانی کاملا شبیه یکدیگر داشته باشند و هر کس عهده دار نقش مخصوص در تجانس ظاهری گروه بود.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4418427"/>
            <a:ext cx="1080941" cy="1080941"/>
          </a:xfrm>
          <a:prstGeom prst="rect">
            <a:avLst/>
          </a:prstGeom>
        </p:spPr>
      </p:pic>
    </p:spTree>
    <p:extLst>
      <p:ext uri="{BB962C8B-B14F-4D97-AF65-F5344CB8AC3E}">
        <p14:creationId xmlns:p14="http://schemas.microsoft.com/office/powerpoint/2010/main" val="34792511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کنار این عامه روستایی خواص قرار داشتند که عبارت بودند از: صاحبان مناصب، نجبا یا بورژاها ، مالکینی که شخصاً از زمینشان بهره برداری نمی کردند ، اطبا ، ممیزها و صاحبان کارگاه ها که بایستی به جمع آنان کشیشان و در این اواخر معلمان را نیز اضافه کرد. زندگی این طبقه بطور مستقيم يا غير مستقيم از زمین تأمین می شد و به ده یا ناحیه ای متعلق بودند که در محصول آنجا سهمی داشتند.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838200" y="4135901"/>
            <a:ext cx="2025747" cy="1350498"/>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روستایی خواص</a:t>
            </a:r>
            <a:endParaRPr lang="fa-IR"/>
          </a:p>
        </p:txBody>
      </p:sp>
    </p:spTree>
    <p:extLst>
      <p:ext uri="{BB962C8B-B14F-4D97-AF65-F5344CB8AC3E}">
        <p14:creationId xmlns:p14="http://schemas.microsoft.com/office/powerpoint/2010/main" val="3644041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واقع اینکه از بسیاری جهات خواص خواه روستائیان آنها را می پذیرفتند خواه طرد می نمودند در وجودشان تحقق آرمان های خود را می دیدند و آنها را رابط میان خود و جامعه کل که هنوز به اسرارش پی نبرده بودند ، می دانستند . خواص مثل دیگر روستائیان به آداب و رسوم ده پایبند نبودند از خارج زن می گرفتند و با دنیای خارج ازده ارتباط داشتند، و وسعت بینش و معرفتشان موجب میشد از حدود معرفت متقابل گروهی که عضو آن بودند ، تجاوز کنند.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487594"/>
            <a:ext cx="3249637" cy="1209822"/>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وسعت بینش و معرفتشان</a:t>
            </a:r>
            <a:endParaRPr lang="fa-IR"/>
          </a:p>
        </p:txBody>
      </p:sp>
    </p:spTree>
    <p:extLst>
      <p:ext uri="{BB962C8B-B14F-4D97-AF65-F5344CB8AC3E}">
        <p14:creationId xmlns:p14="http://schemas.microsoft.com/office/powerpoint/2010/main" val="1049263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جمعیت مناطق روستایی با اندکی تقدم و تاخر برحسب منطقه </a:t>
            </a:r>
            <a:r>
              <a:rPr lang="fa-IR" b="1">
                <a:solidFill>
                  <a:srgbClr val="FF0000"/>
                </a:solidFill>
                <a:cs typeface="B Nazanin" panose="00000400000000000000" pitchFamily="2" charset="-78"/>
              </a:rPr>
              <a:t>در طول قرن نوزدهم </a:t>
            </a:r>
            <a:r>
              <a:rPr lang="fa-IR">
                <a:cs typeface="B Nazanin" panose="00000400000000000000" pitchFamily="2" charset="-78"/>
              </a:rPr>
              <a:t>به اوج خود رسید تا آنجا که در اثر افزایش جمعیت ده، موازنه آن برهم خورد و از این پس دیگرده قادر نبود کلیه احتیاجاتش را در داخل تأمین کند، ناگزیر دروازه های بسته خود را بسوی دنیای خارج گشود ، وسنت اکتفای به خود در روستاها شکسته شد .. کارگران قبل از همه راه شهرها را پیش گرفتند تا در کارخانه های جدید التاسیس بکار گمارده شوند، اندکی بعد تعداد زیادی از خواص ده را ترک کردند تا در دستگاه های دولتی استخدام شوند و یا در زمینه های صنعتی سرمایه گذاری کنند . </a:t>
            </a:r>
          </a:p>
        </p:txBody>
      </p:sp>
      <p:pic>
        <p:nvPicPr>
          <p:cNvPr id="4" name="Picture 3"/>
          <p:cNvPicPr>
            <a:picLocks noChangeAspect="1"/>
          </p:cNvPicPr>
          <p:nvPr/>
        </p:nvPicPr>
        <p:blipFill>
          <a:blip r:embed="rId2"/>
          <a:stretch>
            <a:fillRect/>
          </a:stretch>
        </p:blipFill>
        <p:spPr>
          <a:xfrm>
            <a:off x="838200" y="4849103"/>
            <a:ext cx="1256714" cy="967081"/>
          </a:xfrm>
          <a:prstGeom prst="rect">
            <a:avLst/>
          </a:prstGeom>
        </p:spPr>
      </p:pic>
    </p:spTree>
    <p:extLst>
      <p:ext uri="{BB962C8B-B14F-4D97-AF65-F5344CB8AC3E}">
        <p14:creationId xmlns:p14="http://schemas.microsoft.com/office/powerpoint/2010/main" val="30127228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89612" y="1825625"/>
            <a:ext cx="7464188" cy="4351338"/>
          </a:xfrm>
        </p:spPr>
        <p:txBody>
          <a:bodyPr>
            <a:normAutofit/>
          </a:bodyPr>
          <a:lstStyle/>
          <a:p>
            <a:pPr algn="just"/>
            <a:r>
              <a:rPr lang="fa-IR">
                <a:cs typeface="B Nazanin" panose="00000400000000000000" pitchFamily="2" charset="-78"/>
              </a:rPr>
              <a:t>کارخانه ها با تولید کالاهای صنعتی به قیمت ارزان با صنعت گران روستانشین به رقابت برخاستند و نتیجه آن شد که دسته اخیر نیز به نوبه خودرو به شهرها نهادند در این میان شهرهای كوچك نيز به سهم خویش شاهد رکود صنایع دستی و تحلیل قدرت بازرگانان خود بودند . کشاورزانی در ده ماندند که پسرانشان نیز در جستجوی کار به شهر ها رفته بودند. </a:t>
            </a:r>
          </a:p>
        </p:txBody>
      </p:sp>
      <p:pic>
        <p:nvPicPr>
          <p:cNvPr id="4" name="Picture 3"/>
          <p:cNvPicPr>
            <a:picLocks noChangeAspect="1"/>
          </p:cNvPicPr>
          <p:nvPr/>
        </p:nvPicPr>
        <p:blipFill>
          <a:blip r:embed="rId2"/>
          <a:stretch>
            <a:fillRect/>
          </a:stretch>
        </p:blipFill>
        <p:spPr>
          <a:xfrm>
            <a:off x="838200" y="1962103"/>
            <a:ext cx="2752950" cy="3333229"/>
          </a:xfrm>
          <a:prstGeom prst="rect">
            <a:avLst/>
          </a:prstGeom>
        </p:spPr>
      </p:pic>
    </p:spTree>
    <p:extLst>
      <p:ext uri="{BB962C8B-B14F-4D97-AF65-F5344CB8AC3E}">
        <p14:creationId xmlns:p14="http://schemas.microsoft.com/office/powerpoint/2010/main" val="21364825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ترتیب، جوامع روستایی که جمعیتش به نصف و گاهی به يك سوم تقلیل یافته و محدود به گروه تولید کننده مواد کشاورزی شده بود، عظمت و تنوعش را که ضامن استقلال اجتماعی و فرهنگی اش بود از دست داد. گرچه چند صباحی خانواده هایی سعی کردند استقلال اجتماعی دهات خالی از سکنه را حفظ نمایند، لکن کوشش آنها بیهوده بود ، زیرا بزودی توسعه وسائل نقلیه انفرادی (دوچرخه - موتور سیکلت و اتومبیل ) وسعت تازه ای به محدوده قدیمی ده بخشید .</a:t>
            </a:r>
            <a:endParaRPr lang="en-US">
              <a:cs typeface="B Nazanin" panose="00000400000000000000" pitchFamily="2" charset="-78"/>
            </a:endParaRPr>
          </a:p>
          <a:p>
            <a:endParaRPr lang="fa-IR"/>
          </a:p>
        </p:txBody>
      </p:sp>
      <p:sp>
        <p:nvSpPr>
          <p:cNvPr id="4" name="Flowchart: Alternate Process 3"/>
          <p:cNvSpPr/>
          <p:nvPr/>
        </p:nvSpPr>
        <p:spPr>
          <a:xfrm>
            <a:off x="838200" y="4529797"/>
            <a:ext cx="3125338" cy="1050878"/>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وسعت </a:t>
            </a:r>
            <a:r>
              <a:rPr lang="fa-IR" sz="2800" smtClean="0">
                <a:solidFill>
                  <a:prstClr val="black"/>
                </a:solidFill>
                <a:cs typeface="B Nazanin" panose="00000400000000000000" pitchFamily="2" charset="-78"/>
              </a:rPr>
              <a:t>تازه</a:t>
            </a:r>
            <a:endParaRPr lang="fa-IR"/>
          </a:p>
        </p:txBody>
      </p:sp>
    </p:spTree>
    <p:extLst>
      <p:ext uri="{BB962C8B-B14F-4D97-AF65-F5344CB8AC3E}">
        <p14:creationId xmlns:p14="http://schemas.microsoft.com/office/powerpoint/2010/main" val="1268996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محیط روستایی برای کلیۀ علوم اجتماعی زمینه مناسبی جهت تحقیق است و بررسی آن موضوع دانش خاصی نیست. جغرافی دانان که روابط انسان را با محیط طبیعی و پراکندگی پدیده های انسانی را در روی زمین بررسی می کنند، بالطبع به مطالعه محیط روستایی متمایل هستند. اقتصاد روستایی یکی از کهن ترین شاخه های علم اقتصاد به شمار می رود. تاریخ اجتماعی نیز از زمانی شروع می شود که فعالیت عمده انسان ها را کشاورزی تشکیل می داد، و در این بخش از تاریخ اهمیت زیادی به توصیف زندگی دهقانی داده شده است.</a:t>
            </a:r>
            <a:endParaRPr lang="en-US">
              <a:cs typeface="B Nazanin" panose="00000400000000000000" pitchFamily="2" charset="-78"/>
            </a:endParaRPr>
          </a:p>
          <a:p>
            <a:endParaRPr lang="fa-IR"/>
          </a:p>
        </p:txBody>
      </p:sp>
      <p:sp>
        <p:nvSpPr>
          <p:cNvPr id="4" name="Flowchart: Alternate Process 3"/>
          <p:cNvSpPr/>
          <p:nvPr/>
        </p:nvSpPr>
        <p:spPr>
          <a:xfrm>
            <a:off x="838200" y="4567801"/>
            <a:ext cx="3848668" cy="102358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محیط طبیعی و پراکندگی پدیده های انسانی</a:t>
            </a:r>
            <a:endParaRPr lang="fa-IR"/>
          </a:p>
        </p:txBody>
      </p:sp>
    </p:spTree>
    <p:extLst>
      <p:ext uri="{BB962C8B-B14F-4D97-AF65-F5344CB8AC3E}">
        <p14:creationId xmlns:p14="http://schemas.microsoft.com/office/powerpoint/2010/main" val="3138725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همزمان با این تحولات تجارت و فعالیت های درجه سوم مثل حمل و نقل و بانکداری اهمیت خاصی در زندگی روستائی بدست آورد و جان تازه ای در کالبد بی رمق شهرهای كوچك دمیده شد که از نیم قرن به این طرف شاهد زوال تدریجی نقش مرکزیت خود نسبت به روستاهای اطراف بودند. چه بسیار قصبه های متروک احیاء شد، و با مراكز جمعیتی تازه ای بجای مراکز از بین رفته به وجود آمد. بدین ترتیب جامعه شناس روی </a:t>
            </a:r>
            <a:r>
              <a:rPr lang="fa-IR" smtClean="0">
                <a:cs typeface="B Nazanin" panose="00000400000000000000" pitchFamily="2" charset="-78"/>
              </a:rPr>
              <a:t>نقشه </a:t>
            </a:r>
            <a:r>
              <a:rPr lang="fa-IR">
                <a:cs typeface="B Nazanin" panose="00000400000000000000" pitchFamily="2" charset="-78"/>
              </a:rPr>
              <a:t>ناظر پیدایش بنیان زراعی نوینی می گردد که با مقیاس قدیمی تفاوت دارد </a:t>
            </a:r>
          </a:p>
        </p:txBody>
      </p:sp>
      <p:sp>
        <p:nvSpPr>
          <p:cNvPr id="4" name="Flowchart: Alternate Process 3"/>
          <p:cNvSpPr/>
          <p:nvPr/>
        </p:nvSpPr>
        <p:spPr>
          <a:xfrm>
            <a:off x="1533378" y="4712677"/>
            <a:ext cx="2954216" cy="113948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بنیان زراعی نوینی</a:t>
            </a:r>
            <a:endParaRPr lang="fa-IR"/>
          </a:p>
        </p:txBody>
      </p:sp>
    </p:spTree>
    <p:extLst>
      <p:ext uri="{BB962C8B-B14F-4D97-AF65-F5344CB8AC3E}">
        <p14:creationId xmlns:p14="http://schemas.microsoft.com/office/powerpoint/2010/main" val="40228928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148774" y="1825625"/>
            <a:ext cx="6205025" cy="4351338"/>
          </a:xfrm>
        </p:spPr>
        <p:txBody>
          <a:bodyPr/>
          <a:lstStyle/>
          <a:p>
            <a:pPr algn="just"/>
            <a:r>
              <a:rPr lang="fa-IR">
                <a:cs typeface="B Nazanin" panose="00000400000000000000" pitchFamily="2" charset="-78"/>
              </a:rPr>
              <a:t>زیرا سابقاً ، ده سلول اصلی روستاهای فرانسه بود، احتمالا فردا بخش يا يك واحد. دیگر چنین موقعیتی را بدست خواهد آورد. در حالی که قصبه های بزر گ و شهرهای کوچک به سرعت توسعه می یافتند ، کانون های روستایی و سیلوهای تعاونی و مدارس یکی پس از دیگری احداث می گردیدند ، دهات پر جمعیت به ده کوره هایی مبدل می شدند که از ادامه ظواهر حیات اجتماعی خود نیز عاجز بودند در ده مدتی بود که کلیسا سوت و کور شده بود و صحبت از بستن مدرسه ، و اعزام کودکان ده به مدارس بخش ها می شد .</a:t>
            </a:r>
          </a:p>
        </p:txBody>
      </p:sp>
      <p:pic>
        <p:nvPicPr>
          <p:cNvPr id="4" name="Picture 3"/>
          <p:cNvPicPr>
            <a:picLocks noChangeAspect="1"/>
          </p:cNvPicPr>
          <p:nvPr/>
        </p:nvPicPr>
        <p:blipFill>
          <a:blip r:embed="rId2"/>
          <a:stretch>
            <a:fillRect/>
          </a:stretch>
        </p:blipFill>
        <p:spPr>
          <a:xfrm>
            <a:off x="838200" y="1938704"/>
            <a:ext cx="4096238" cy="2633296"/>
          </a:xfrm>
          <a:prstGeom prst="rect">
            <a:avLst/>
          </a:prstGeom>
        </p:spPr>
      </p:pic>
    </p:spTree>
    <p:extLst>
      <p:ext uri="{BB962C8B-B14F-4D97-AF65-F5344CB8AC3E}">
        <p14:creationId xmlns:p14="http://schemas.microsoft.com/office/powerpoint/2010/main" val="11823323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سازمان های روستایی مثل سندیکاهای کشاورزی ، شرکتهای تعاونی ، صندوق اعتباری و سازمانهای جوانان و سازمانهای اجتماعی دیگر ، شبکه ارتباطات اجتماعی را بین روستا ها برقرار میکردند ، مجالس رقص جوانان دارنده وسایل نقلیه را بسوی </a:t>
            </a:r>
            <a:r>
              <a:rPr lang="fa-IR" smtClean="0">
                <a:cs typeface="B Nazanin" panose="00000400000000000000" pitchFamily="2" charset="-78"/>
              </a:rPr>
              <a:t>خود </a:t>
            </a:r>
            <a:r>
              <a:rPr lang="fa-IR">
                <a:cs typeface="B Nazanin" panose="00000400000000000000" pitchFamily="2" charset="-78"/>
              </a:rPr>
              <a:t>می کشید ، و ازدواج خارج از گروه جای ازدواج داخل گروه را می گرفت . گرچه مسافت همچنان قیود خود را به جامعه روستائی تحمیل میکرد ولی در اثر کاهش جمعیت روستاها و توسعه وسایل حمل و نقل ، مقیاس آن تغییر یافته بود برای روستائی تعلق به این ده یا آن دیگری پیوسته حائز اهمیت است. </a:t>
            </a:r>
          </a:p>
        </p:txBody>
      </p:sp>
      <p:sp>
        <p:nvSpPr>
          <p:cNvPr id="4" name="Flowchart: Off-page Connector 3"/>
          <p:cNvSpPr/>
          <p:nvPr/>
        </p:nvSpPr>
        <p:spPr>
          <a:xfrm>
            <a:off x="1378634" y="4557932"/>
            <a:ext cx="2096086" cy="1209822"/>
          </a:xfrm>
          <a:prstGeom prst="flowChartOffpage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تحمیل</a:t>
            </a:r>
            <a:endParaRPr lang="fa-IR"/>
          </a:p>
        </p:txBody>
      </p:sp>
    </p:spTree>
    <p:extLst>
      <p:ext uri="{BB962C8B-B14F-4D97-AF65-F5344CB8AC3E}">
        <p14:creationId xmlns:p14="http://schemas.microsoft.com/office/powerpoint/2010/main" val="9957502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زیرا مرزهای جغرافیائی بیش از مرزهای اجتماعی دنیای او را محدود می کنند. تردیدی نیست اگر مطالعاتی درباره شاخص های مسافات مختلف از لحاظ «</a:t>
            </a:r>
            <a:r>
              <a:rPr lang="fa-IR" b="1">
                <a:solidFill>
                  <a:srgbClr val="FF0000"/>
                </a:solidFill>
                <a:cs typeface="B Nazanin" panose="00000400000000000000" pitchFamily="2" charset="-78"/>
              </a:rPr>
              <a:t>جامعه شناسی روانی</a:t>
            </a:r>
            <a:r>
              <a:rPr lang="fa-IR">
                <a:cs typeface="B Nazanin" panose="00000400000000000000" pitchFamily="2" charset="-78"/>
              </a:rPr>
              <a:t>» در محیط روستایی صورت بگیرد، به نتایج با ارزشی منجر خواهد شد: تغییر محیط زیستی در نظر روستائیان چگونه تعبیر شده است؟ بي شك مفهوم مسافات معلوم یا نامعلوم و یا مبهم یکی در ضمیر روستائیان تغییر یافته است و کشاورز امروز ده یا باقی دنیا را مثل پدر بزرگش نمی بیند. مسافت برای کارهای کشاورزی </a:t>
            </a:r>
            <a:r>
              <a:rPr lang="fa-IR" smtClean="0">
                <a:cs typeface="B Nazanin" panose="00000400000000000000" pitchFamily="2" charset="-78"/>
              </a:rPr>
              <a:t>نيز يك </a:t>
            </a:r>
            <a:r>
              <a:rPr lang="fa-IR">
                <a:cs typeface="B Nazanin" panose="00000400000000000000" pitchFamily="2" charset="-78"/>
              </a:rPr>
              <a:t>قيد اساسی است.</a:t>
            </a:r>
            <a:r>
              <a:rPr lang="fa-IR" b="1">
                <a:solidFill>
                  <a:srgbClr val="FF0000"/>
                </a:solidFill>
                <a:cs typeface="B Nazanin" panose="00000400000000000000" pitchFamily="2" charset="-78"/>
              </a:rPr>
              <a:t> اغلب به شوخی گفته می شود که کار کشاورزی با کار حمل و نقل چندان تفاوتی ندارد</a:t>
            </a:r>
            <a:r>
              <a:rPr lang="fa-IR">
                <a:cs typeface="B Nazanin" panose="00000400000000000000" pitchFamily="2" charset="-78"/>
              </a:rPr>
              <a:t>. معمولا در صنایع ماشین ثابت مانده و مواد تولیدی حرکت می کنند ، بر عکس در کشاورزی ماشین آلات زراعی نسبت به زمین متحرك هستند . </a:t>
            </a:r>
          </a:p>
        </p:txBody>
      </p:sp>
    </p:spTree>
    <p:extLst>
      <p:ext uri="{BB962C8B-B14F-4D97-AF65-F5344CB8AC3E}">
        <p14:creationId xmlns:p14="http://schemas.microsoft.com/office/powerpoint/2010/main" val="23052202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ترتیب معلوم میشود که نقش ماشین بخار در تحولات صنایع کشاورزی اندك بوده است . تراکتورهای بخاری که در اواخر قرن نوزدهم در مزارع میدل وست</a:t>
            </a:r>
            <a:r>
              <a:rPr lang="en-US">
                <a:cs typeface="B Nazanin" panose="00000400000000000000" pitchFamily="2" charset="-78"/>
              </a:rPr>
              <a:t> Middlewest </a:t>
            </a:r>
            <a:r>
              <a:rPr lang="fa-IR">
                <a:cs typeface="B Nazanin" panose="00000400000000000000" pitchFamily="2" charset="-78"/>
              </a:rPr>
              <a:t>و یا پومرانی</a:t>
            </a:r>
            <a:r>
              <a:rPr lang="en-US">
                <a:cs typeface="B Nazanin" panose="00000400000000000000" pitchFamily="2" charset="-78"/>
              </a:rPr>
              <a:t> Pomeranie </a:t>
            </a:r>
            <a:r>
              <a:rPr lang="fa-IR">
                <a:cs typeface="B Nazanin" panose="00000400000000000000" pitchFamily="2" charset="-78"/>
              </a:rPr>
              <a:t>به کار افتادند به زحمت بازده کارشان از باز ده کار حیوانی تجاوز می کرد ماشین بخار در صنایع کشاورزی فقط برای بکار انداختن ماشین خرمن کوب مورد استفاده قرار گرفت و در اصطلاح دهقانان فرانسوی کلمه ماشین برای خرمن کوب علم شد و آنها مصدر «</a:t>
            </a:r>
            <a:r>
              <a:rPr lang="fa-IR">
                <a:solidFill>
                  <a:srgbClr val="FF0000"/>
                </a:solidFill>
                <a:cs typeface="B Nazanin" panose="00000400000000000000" pitchFamily="2" charset="-78"/>
              </a:rPr>
              <a:t> ماشین کردن </a:t>
            </a:r>
            <a:r>
              <a:rPr lang="fa-IR">
                <a:cs typeface="B Nazanin" panose="00000400000000000000" pitchFamily="2" charset="-78"/>
              </a:rPr>
              <a:t>»را معادل «</a:t>
            </a:r>
            <a:r>
              <a:rPr lang="fa-IR">
                <a:solidFill>
                  <a:srgbClr val="FF0000"/>
                </a:solidFill>
                <a:cs typeface="B Nazanin" panose="00000400000000000000" pitchFamily="2" charset="-78"/>
              </a:rPr>
              <a:t>کوبیدن</a:t>
            </a:r>
            <a:r>
              <a:rPr lang="fa-IR">
                <a:cs typeface="B Nazanin" panose="00000400000000000000" pitchFamily="2" charset="-78"/>
              </a:rPr>
              <a:t> »بکار می برند. با </a:t>
            </a:r>
            <a:r>
              <a:rPr lang="fa-IR" b="1">
                <a:solidFill>
                  <a:srgbClr val="FF0000"/>
                </a:solidFill>
                <a:cs typeface="B Nazanin" panose="00000400000000000000" pitchFamily="2" charset="-78"/>
              </a:rPr>
              <a:t>اختراع موتورهای انفجاری </a:t>
            </a:r>
            <a:r>
              <a:rPr lang="fa-IR">
                <a:cs typeface="B Nazanin" panose="00000400000000000000" pitchFamily="2" charset="-78"/>
              </a:rPr>
              <a:t>اولین تغییرات اساسی در کار کشاورزی و ارتباطات  زمینی بوجود آمد. تراکتور وسعت تازه ای به پهنه روستاها بخشید . </a:t>
            </a:r>
          </a:p>
        </p:txBody>
      </p:sp>
    </p:spTree>
    <p:extLst>
      <p:ext uri="{BB962C8B-B14F-4D97-AF65-F5344CB8AC3E}">
        <p14:creationId xmlns:p14="http://schemas.microsoft.com/office/powerpoint/2010/main" val="22965730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 قبل از اختراع تراکتور، مقیاس اندازه گیری مزارع، مقدار سطحی بود که يك نفر زارع با ابزارش در يك روز می توانست کار کند ، در حالیکه امروزه سطح مزارع باكار يك ساعت تراكتوريا ماشین خرمن کوب اندازه گرفته می شود. کشاورز امروزی گرچه سریع تر در مزارع وسیع تر حرکت می کند لکن روابطش  بازمین از لحاظ مسافت، اساساً همان ست که بود. </a:t>
            </a:r>
          </a:p>
        </p:txBody>
      </p:sp>
    </p:spTree>
    <p:extLst>
      <p:ext uri="{BB962C8B-B14F-4D97-AF65-F5344CB8AC3E}">
        <p14:creationId xmlns:p14="http://schemas.microsoft.com/office/powerpoint/2010/main" val="803976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تنها ماشین درو و خرمن کوب کشاورز را تا اندازه ای از قید مسافت می رهاند، زیرا با انجام دو عمل دريك وهله ، از يك نوبت کار حمل و نقل و انبار کردن صرفه جوئی می شود. نباید فراموش کرد که بکار بردن ماشین آلات کشاورزی و استفاده از کشفیات علمی در زمینه کشاورزی مثل کودهای شیمیائی ، اصلاح بذر ، دفع آفات ، اصلاح نژاد دامها و تغذیه مناسبت آنها ، گاهی بازده زمین و دام ها را دو تا پنج برابر افزایش داده است</a:t>
            </a:r>
            <a:r>
              <a:rPr lang="en-US">
                <a:cs typeface="B Nazanin" panose="00000400000000000000" pitchFamily="2" charset="-78"/>
              </a:rPr>
              <a:t>. </a:t>
            </a:r>
          </a:p>
          <a:p>
            <a:endParaRPr lang="fa-IR"/>
          </a:p>
        </p:txBody>
      </p:sp>
      <p:sp>
        <p:nvSpPr>
          <p:cNvPr id="4" name="Flowchart: Alternate Process 3"/>
          <p:cNvSpPr/>
          <p:nvPr/>
        </p:nvSpPr>
        <p:spPr>
          <a:xfrm>
            <a:off x="1266092" y="4572000"/>
            <a:ext cx="3967090" cy="1012874"/>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200" b="1">
                <a:ln w="22225">
                  <a:solidFill>
                    <a:schemeClr val="accent2"/>
                  </a:solidFill>
                  <a:prstDash val="solid"/>
                </a:ln>
                <a:solidFill>
                  <a:schemeClr val="accent2">
                    <a:lumMod val="40000"/>
                    <a:lumOff val="60000"/>
                  </a:schemeClr>
                </a:solidFill>
                <a:cs typeface="B Nazanin" panose="00000400000000000000" pitchFamily="2" charset="-78"/>
              </a:rPr>
              <a:t>دو تا پنج برابر</a:t>
            </a:r>
            <a:endParaRPr lang="fa-IR" sz="3200" b="1">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17472376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با انقلاب صنعتی اول تحولی در وضع روستاها به وجود نیامد و در قرن گذشته برعکس صنعت کشاورزی پناه گاهی برای ثبات و تغییر ناپذیری و عدم تحرك باقی ماند. </a:t>
            </a:r>
            <a:endParaRPr lang="en-US">
              <a:cs typeface="B Nazanin" panose="00000400000000000000" pitchFamily="2" charset="-78"/>
            </a:endParaRPr>
          </a:p>
          <a:p>
            <a:pPr algn="just"/>
            <a:r>
              <a:rPr lang="fa-IR">
                <a:cs typeface="B Nazanin" panose="00000400000000000000" pitchFamily="2" charset="-78"/>
              </a:rPr>
              <a:t>آنچنانکه گوئی از زمان حضرت نوح هیچ چیز در کشاورزی عوض نشده بود ، اما انقلاب صنعتی دوم موجبات دگرگونی واقعی را در زمینه کشاورزی فراهم نمود . روستاها با سرعتی پیش از سرعت اغلب بخش های صنعتی مکانیزه شدند : تعداد تراکتورهای کشاورزی فرانسه در مدت ده سال از پنجاه هزار به پانصد هزار بالغ شد . </a:t>
            </a:r>
          </a:p>
        </p:txBody>
      </p:sp>
      <p:sp>
        <p:nvSpPr>
          <p:cNvPr id="4" name="Flowchart: Alternate Process 3"/>
          <p:cNvSpPr/>
          <p:nvPr/>
        </p:nvSpPr>
        <p:spPr>
          <a:xfrm>
            <a:off x="1280160" y="4572000"/>
            <a:ext cx="3390314" cy="95660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انقلاب صنعتی اول</a:t>
            </a:r>
            <a:endParaRPr lang="fa-IR"/>
          </a:p>
        </p:txBody>
      </p:sp>
    </p:spTree>
    <p:extLst>
      <p:ext uri="{BB962C8B-B14F-4D97-AF65-F5344CB8AC3E}">
        <p14:creationId xmlns:p14="http://schemas.microsoft.com/office/powerpoint/2010/main" val="1391928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غلبه فن در کار کشاورزی تغییرات اساسی در رفتار زارع در برابر طبیعت بوجود آورد . دهقان قدیمی از قدرت های طبیعت استفاده می کرد بی آنکه آنرا مهار کرده باشد و پیوسته مطیع آن بود، زمین برای او رفیق قدیمی ستمکاری بود که بایستی بوالهوسی هایش را تحمل کند. در حالیکه کشاورز امروزی بر طبیعت تسلط دارد و آنرا به میل و اراده خود تغییر می دهد، زمین دیگر برای او فاقد ارزش معنوی است و عاملی چون دیگر عوامل تولید بشمار می آید.</a:t>
            </a:r>
          </a:p>
          <a:p>
            <a:pPr algn="just"/>
            <a:endParaRPr lang="fa-IR">
              <a:cs typeface="B Nazanin" panose="00000400000000000000" pitchFamily="2" charset="-78"/>
            </a:endParaRPr>
          </a:p>
        </p:txBody>
      </p:sp>
      <p:sp>
        <p:nvSpPr>
          <p:cNvPr id="4" name="Flowchart: Alternate Process 3"/>
          <p:cNvSpPr/>
          <p:nvPr/>
        </p:nvSpPr>
        <p:spPr>
          <a:xfrm>
            <a:off x="1463040" y="4515729"/>
            <a:ext cx="4037428" cy="1069145"/>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غلبه فن در کار کشاورزی</a:t>
            </a:r>
            <a:endParaRPr lang="fa-IR"/>
          </a:p>
        </p:txBody>
      </p:sp>
    </p:spTree>
    <p:extLst>
      <p:ext uri="{BB962C8B-B14F-4D97-AF65-F5344CB8AC3E}">
        <p14:creationId xmlns:p14="http://schemas.microsoft.com/office/powerpoint/2010/main" val="41392903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طرز فکر کشاورز امروز به طرز فکر کارگر فنی نزديك شده است. به علاوه بتدریج در او بینش اقتصادی نیز پدید می آید در نظام اقتصادی جدید ، هدف تولید کنندگان مواد کشاورزی دیگر تأمین احتياجات يك خانواده نیست بلکه به قصد فروش در بازارها تولید می کنند برخی چنین می پندارند که کشاورزی نیز به تبعیت از صنایع در شرکتهای بزرگ سرمایه داری یا جمعی (کلکتیو) تمرکز پیدا خواهد کرد. </a:t>
            </a:r>
          </a:p>
        </p:txBody>
      </p:sp>
    </p:spTree>
    <p:extLst>
      <p:ext uri="{BB962C8B-B14F-4D97-AF65-F5344CB8AC3E}">
        <p14:creationId xmlns:p14="http://schemas.microsoft.com/office/powerpoint/2010/main" val="4238482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جوامع به اصطلاح </a:t>
            </a:r>
            <a:r>
              <a:rPr lang="fa-IR" smtClean="0">
                <a:cs typeface="B Nazanin" panose="00000400000000000000" pitchFamily="2" charset="-78"/>
              </a:rPr>
              <a:t>«</a:t>
            </a:r>
            <a:r>
              <a:rPr lang="fa-IR" smtClean="0">
                <a:solidFill>
                  <a:srgbClr val="FF0000"/>
                </a:solidFill>
                <a:cs typeface="B Nazanin" panose="00000400000000000000" pitchFamily="2" charset="-78"/>
              </a:rPr>
              <a:t>ابتدایی</a:t>
            </a:r>
            <a:r>
              <a:rPr lang="fa-IR">
                <a:cs typeface="B Nazanin" panose="00000400000000000000" pitchFamily="2" charset="-78"/>
              </a:rPr>
              <a:t>» که مردم شناسان به مطالعه آن می پردازند، هم انسان ها صرف گرد آوری یا تولید مواد غذایی می گردد. و بالاخره روانشناسان و جمعیت شناسان نیز به مسئله شهری و روستایی به یک اندازه توجه دارند. با اینکه روستاییان با انسان های دیگر فرقی ندارند با وجود این در هر یک از علوم اجتماعی به نحوی خاص مورد بررسی قرار می گیرند و محیط زندگی آنان در نظر محقق علوم اجتماعی فردیت خاصی احراز می کند.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332849"/>
            <a:ext cx="3629465" cy="123795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روانشناسان و جمعیت شناسان</a:t>
            </a:r>
            <a:endParaRPr lang="fa-IR"/>
          </a:p>
        </p:txBody>
      </p:sp>
    </p:spTree>
    <p:extLst>
      <p:ext uri="{BB962C8B-B14F-4D97-AF65-F5344CB8AC3E}">
        <p14:creationId xmlns:p14="http://schemas.microsoft.com/office/powerpoint/2010/main" val="30155426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لکن قید مسافت و عدم توفيق ماشين بخار بهره برداری خانوادگی را در کشاورزی قرین موفقیت ساخت . حتی استفاده از ماشین آلات جدید کشاورزی نیز در اساس این وضع تغییری بوجود نیاورد ، زیرا ماشین «</a:t>
            </a:r>
            <a:r>
              <a:rPr lang="fa-IR" b="1">
                <a:solidFill>
                  <a:srgbClr val="FF0000"/>
                </a:solidFill>
                <a:cs typeface="B Nazanin" panose="00000400000000000000" pitchFamily="2" charset="-78"/>
              </a:rPr>
              <a:t>درو و خرمن کوب </a:t>
            </a:r>
            <a:r>
              <a:rPr lang="fa-IR">
                <a:cs typeface="B Nazanin" panose="00000400000000000000" pitchFamily="2" charset="-78"/>
              </a:rPr>
              <a:t>»که از بزرگترین ماشین آلات کشاورزی است برای کار به بیش از سه نفر احتیاج ندارد، ضمناً استفاده از ماشین آلات متعدد در کار کشاورزی مقرون به صرفه نیست</a:t>
            </a:r>
          </a:p>
          <a:p>
            <a:endParaRPr lang="fa-IR"/>
          </a:p>
        </p:txBody>
      </p:sp>
      <p:sp>
        <p:nvSpPr>
          <p:cNvPr id="4" name="Flowchart: Alternate Process 3"/>
          <p:cNvSpPr/>
          <p:nvPr/>
        </p:nvSpPr>
        <p:spPr>
          <a:xfrm>
            <a:off x="1308295" y="4332849"/>
            <a:ext cx="3559127" cy="113948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بهره برداری خانوادگی</a:t>
            </a:r>
            <a:endParaRPr lang="fa-IR"/>
          </a:p>
        </p:txBody>
      </p:sp>
    </p:spTree>
    <p:extLst>
      <p:ext uri="{BB962C8B-B14F-4D97-AF65-F5344CB8AC3E}">
        <p14:creationId xmlns:p14="http://schemas.microsoft.com/office/powerpoint/2010/main" val="23083237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 البته فنی شدن مداوم کشاورزی ، ادامه بنیان خانوادگی بهره برداری کشاورزی را با اشکال مواجه می سازد. زیرا این مساله ایجاب می کند که کشاورزان تخصص بیشتری در امور زراعتی پیدا کنند. کشاورز نه تنها بایستی رئیس و مدیر تجارتی بنگاه کشاورزی خود باشد بلکه لازم است نقش حسابدار، کارشناس ، تعمیرکار و پرورش دهنده دام را نیز شخصاً انجام دهد و در ضمن بیشتر وقت خود را نیز به کار زمین بپردازد . </a:t>
            </a:r>
          </a:p>
        </p:txBody>
      </p:sp>
    </p:spTree>
    <p:extLst>
      <p:ext uri="{BB962C8B-B14F-4D97-AF65-F5344CB8AC3E}">
        <p14:creationId xmlns:p14="http://schemas.microsoft.com/office/powerpoint/2010/main" val="35057674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ترتیب برای او غیر ممکن است در جریان کامل پیشرفت های فنون متعددی که بدان عمل می کند،  قرار گیرد و از نوسان قیمت ها در بازار نیز مطلع باشد. کشت واحد تا اندازه ای برای مقابله با چنین تخصص های مانعه الجمعی بوجود آمده است . موکار و چوبدار متخصص هائی هستند که جز با انگور و انواع دام سرو کاری ندارند ، با وجود این لازم است از تجارت نیز سررشته ای داشته باشند، مخصوصاً چوبدار که بایستی تنزیل قیمت پیش خرید دام را نسبت به تغییرات قیمت فروش آن محاسبه کند. </a:t>
            </a:r>
            <a:endParaRPr lang="en-US">
              <a:cs typeface="B Nazanin" panose="00000400000000000000" pitchFamily="2" charset="-78"/>
            </a:endParaRPr>
          </a:p>
          <a:p>
            <a:endParaRPr lang="fa-IR"/>
          </a:p>
        </p:txBody>
      </p:sp>
      <p:sp>
        <p:nvSpPr>
          <p:cNvPr id="4" name="Flowchart: Alternate Process 3"/>
          <p:cNvSpPr/>
          <p:nvPr/>
        </p:nvSpPr>
        <p:spPr>
          <a:xfrm>
            <a:off x="1280160" y="4375052"/>
            <a:ext cx="3798277" cy="1322363"/>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تنزیل قیمت پیش خرید دام</a:t>
            </a:r>
            <a:endParaRPr lang="fa-IR"/>
          </a:p>
        </p:txBody>
      </p:sp>
    </p:spTree>
    <p:extLst>
      <p:ext uri="{BB962C8B-B14F-4D97-AF65-F5344CB8AC3E}">
        <p14:creationId xmlns:p14="http://schemas.microsoft.com/office/powerpoint/2010/main" val="20637143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mtClean="0">
                <a:cs typeface="B Nazanin" panose="00000400000000000000" pitchFamily="2" charset="-78"/>
              </a:rPr>
              <a:t> </a:t>
            </a:r>
            <a:r>
              <a:rPr lang="fa-IR" b="1" smtClean="0">
                <a:solidFill>
                  <a:srgbClr val="FF0000"/>
                </a:solidFill>
                <a:cs typeface="B Nazanin" panose="00000400000000000000" pitchFamily="2" charset="-78"/>
              </a:rPr>
              <a:t>۲</a:t>
            </a:r>
            <a:r>
              <a:rPr lang="en-US" b="1" smtClean="0">
                <a:solidFill>
                  <a:srgbClr val="FF0000"/>
                </a:solidFill>
                <a:cs typeface="B Nazanin" panose="00000400000000000000" pitchFamily="2" charset="-78"/>
              </a:rPr>
              <a:t>- </a:t>
            </a:r>
            <a:r>
              <a:rPr lang="fa-IR" b="1" smtClean="0">
                <a:solidFill>
                  <a:srgbClr val="FF0000"/>
                </a:solidFill>
                <a:cs typeface="B Nazanin" panose="00000400000000000000" pitchFamily="2" charset="-78"/>
              </a:rPr>
              <a:t>اختلاط نقش ها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اختلاط </a:t>
            </a:r>
            <a:r>
              <a:rPr lang="fa-IR">
                <a:cs typeface="B Nazanin" panose="00000400000000000000" pitchFamily="2" charset="-78"/>
              </a:rPr>
              <a:t>نقش ها در يك بنگاه زراعی مشکلات حاد اقتصادی و اجتماعی بر می انگیزد. تأسیس شرکت های متنوع تعاونی (خرید ، مصرف اعتبار، مطالعات فنی ، توسعه ماشین آلات کشاورزی و غیره) کشاورز را از انجام برخی از نقش های تخصصی مدیر تجارتی ، مشاغل ،بانکی کارشناس زراعی معاف می دارد . ولی در قدرت تصمیم او اندك خللی وارد نمی سازد . </a:t>
            </a:r>
          </a:p>
        </p:txBody>
      </p:sp>
      <p:sp>
        <p:nvSpPr>
          <p:cNvPr id="4" name="Flowchart: Alternate Process 3"/>
          <p:cNvSpPr/>
          <p:nvPr/>
        </p:nvSpPr>
        <p:spPr>
          <a:xfrm>
            <a:off x="1266092" y="4206240"/>
            <a:ext cx="3713871" cy="130829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تأسیس شرکت های متنوع تعاونی</a:t>
            </a:r>
            <a:endParaRPr lang="fa-IR"/>
          </a:p>
        </p:txBody>
      </p:sp>
    </p:spTree>
    <p:extLst>
      <p:ext uri="{BB962C8B-B14F-4D97-AF65-F5344CB8AC3E}">
        <p14:creationId xmlns:p14="http://schemas.microsoft.com/office/powerpoint/2010/main" val="26600133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نکته باید توجه داشت که در يك بنگاه زراعی مهندس پیوسته نقش يك مشاور را ایفا می کند و کمتر به مقام ریاست که در صنعت معمولاً بدست می آورد ، می رسد. از دو حال خارج نیست اگر مهندس از طرف دولت استخدام و به مراکز کشاورزی اعزام شده باشد باید سعی کند که کشاورزان نظریاتش را بپذیرند و اگر از طرف گروهی تولید کننده استخدام شده باشد بایستی در </a:t>
            </a:r>
            <a:r>
              <a:rPr lang="fa-IR" b="1">
                <a:solidFill>
                  <a:srgbClr val="FF0000"/>
                </a:solidFill>
                <a:cs typeface="B Nazanin" panose="00000400000000000000" pitchFamily="2" charset="-78"/>
              </a:rPr>
              <a:t>مراکز تعلیمات فنی کشاورزی </a:t>
            </a:r>
            <a:r>
              <a:rPr lang="fa-IR">
                <a:cs typeface="B Nazanin" panose="00000400000000000000" pitchFamily="2" charset="-78"/>
              </a:rPr>
              <a:t>به تعلیم آنها بپردازد . </a:t>
            </a:r>
          </a:p>
          <a:p>
            <a:endParaRPr lang="fa-IR"/>
          </a:p>
        </p:txBody>
      </p:sp>
    </p:spTree>
    <p:extLst>
      <p:ext uri="{BB962C8B-B14F-4D97-AF65-F5344CB8AC3E}">
        <p14:creationId xmlns:p14="http://schemas.microsoft.com/office/powerpoint/2010/main" val="1196958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شرط توفیق در هرده حالت آن است که کشاورز که </a:t>
            </a:r>
            <a:r>
              <a:rPr lang="fa-IR">
                <a:cs typeface="B Nazanin" panose="00000400000000000000" pitchFamily="2" charset="-78"/>
              </a:rPr>
              <a:t>عادتاً پای بند معرفت های تجربی و سنت های قدیمی است به ارزشهای علمی اعتقاد پیدا نماید . آنچه که کمتر پیش می آید در امر مدیریت اقتصادی بنگاه کشاورزی نیز به مشکلاتی مشابه بر می خوریم مدير يك كئوپرانيو يا رهبر يك سندیکای کشاورزی تنها می تواند توسعه کشت فلان محصول را گوشزد نماید و بیش از آن کاری از دست ساخته نیست . </a:t>
            </a:r>
          </a:p>
        </p:txBody>
      </p:sp>
      <p:sp>
        <p:nvSpPr>
          <p:cNvPr id="4" name="Flowchart: Alternate Process 3"/>
          <p:cNvSpPr/>
          <p:nvPr/>
        </p:nvSpPr>
        <p:spPr>
          <a:xfrm>
            <a:off x="838200" y="4459458"/>
            <a:ext cx="5542671" cy="104101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پای بند معرفت های تجربی و سنت های قدیمی</a:t>
            </a:r>
            <a:endParaRPr lang="fa-IR"/>
          </a:p>
        </p:txBody>
      </p:sp>
    </p:spTree>
    <p:extLst>
      <p:ext uri="{BB962C8B-B14F-4D97-AF65-F5344CB8AC3E}">
        <p14:creationId xmlns:p14="http://schemas.microsoft.com/office/powerpoint/2010/main" val="34268125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وضع حاضر مکانیسم تصمیمات جمعی و فردی یکی از مشکلات اساسی تحول کشاورزی سیستم سرمایه داری است ، و ایجاد کئوپراتیوهای متعدد الوظایف در چین و یوگسلاوی نشان دهنده آن است که مشکلات تخصصی کشاورزی در رژیم های کلکتیو (مالکیت جمعی) نیز احساس می شود. اختلاط نقش ها بویژه وقتی که بنگاه زراعی و خانواده کشاورز در هم ادغام شده باشند ، دو چندان می گردد. زیرا در چنین حالتی کشاورز نه تنها در تصمیمات باید به عوامل اقتصادی توجه نماید، بلکه بایستی بهمان نسبت نیز عوامل خانوادگی را مراعات نماید </a:t>
            </a:r>
            <a:r>
              <a:rPr lang="fa-IR" smtClean="0">
                <a:cs typeface="B Nazanin" panose="00000400000000000000" pitchFamily="2" charset="-78"/>
              </a:rPr>
              <a:t>.</a:t>
            </a:r>
          </a:p>
          <a:p>
            <a:pPr algn="just"/>
            <a:endParaRPr lang="fa-IR">
              <a:cs typeface="B Nazanin" panose="00000400000000000000" pitchFamily="2" charset="-78"/>
            </a:endParaRPr>
          </a:p>
        </p:txBody>
      </p:sp>
      <p:sp>
        <p:nvSpPr>
          <p:cNvPr id="4" name="Flowchart: Alternate Process 3"/>
          <p:cNvSpPr/>
          <p:nvPr/>
        </p:nvSpPr>
        <p:spPr>
          <a:xfrm>
            <a:off x="1434905" y="4768948"/>
            <a:ext cx="4065563" cy="928467"/>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مکانیسم تصمیمات جمعی و فردی</a:t>
            </a:r>
            <a:endParaRPr lang="fa-IR"/>
          </a:p>
        </p:txBody>
      </p:sp>
    </p:spTree>
    <p:extLst>
      <p:ext uri="{BB962C8B-B14F-4D97-AF65-F5344CB8AC3E}">
        <p14:creationId xmlns:p14="http://schemas.microsoft.com/office/powerpoint/2010/main" val="6049065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solidFill>
                  <a:srgbClr val="FF0000"/>
                </a:solidFill>
                <a:cs typeface="B Nazanin" panose="00000400000000000000" pitchFamily="2" charset="-78"/>
              </a:rPr>
              <a:t>پدر</a:t>
            </a:r>
            <a:r>
              <a:rPr lang="fa-IR">
                <a:cs typeface="B Nazanin" panose="00000400000000000000" pitchFamily="2" charset="-78"/>
              </a:rPr>
              <a:t> </a:t>
            </a:r>
            <a:r>
              <a:rPr lang="fa-IR">
                <a:solidFill>
                  <a:srgbClr val="FF0000"/>
                </a:solidFill>
                <a:cs typeface="B Nazanin" panose="00000400000000000000" pitchFamily="2" charset="-78"/>
              </a:rPr>
              <a:t>خانواده</a:t>
            </a:r>
            <a:r>
              <a:rPr lang="fa-IR">
                <a:cs typeface="B Nazanin" panose="00000400000000000000" pitchFamily="2" charset="-78"/>
              </a:rPr>
              <a:t> که </a:t>
            </a:r>
            <a:r>
              <a:rPr lang="fa-IR">
                <a:solidFill>
                  <a:srgbClr val="FF0000"/>
                </a:solidFill>
                <a:cs typeface="B Nazanin" panose="00000400000000000000" pitchFamily="2" charset="-78"/>
              </a:rPr>
              <a:t>رئیس بنگاه زراعی </a:t>
            </a:r>
            <a:r>
              <a:rPr lang="fa-IR">
                <a:cs typeface="B Nazanin" panose="00000400000000000000" pitchFamily="2" charset="-78"/>
              </a:rPr>
              <a:t>هم هست در عین حال برای فرزندانش وظیفه </a:t>
            </a:r>
            <a:r>
              <a:rPr lang="fa-IR" b="1">
                <a:solidFill>
                  <a:srgbClr val="FF0000"/>
                </a:solidFill>
                <a:cs typeface="B Nazanin" panose="00000400000000000000" pitchFamily="2" charset="-78"/>
              </a:rPr>
              <a:t>استاد کار </a:t>
            </a:r>
            <a:r>
              <a:rPr lang="fa-IR">
                <a:cs typeface="B Nazanin" panose="00000400000000000000" pitchFamily="2" charset="-78"/>
              </a:rPr>
              <a:t>آموز را نیز انجام می دهد. </a:t>
            </a:r>
            <a:r>
              <a:rPr lang="fa-IR">
                <a:solidFill>
                  <a:srgbClr val="FF0000"/>
                </a:solidFill>
                <a:cs typeface="B Nazanin" panose="00000400000000000000" pitchFamily="2" charset="-78"/>
              </a:rPr>
              <a:t>مادر</a:t>
            </a:r>
            <a:r>
              <a:rPr lang="fa-IR">
                <a:cs typeface="B Nazanin" panose="00000400000000000000" pitchFamily="2" charset="-78"/>
              </a:rPr>
              <a:t> خانواده نیز اغلب </a:t>
            </a:r>
            <a:r>
              <a:rPr lang="fa-IR" b="1">
                <a:solidFill>
                  <a:srgbClr val="FF0000"/>
                </a:solidFill>
                <a:cs typeface="B Nazanin" panose="00000400000000000000" pitchFamily="2" charset="-78"/>
              </a:rPr>
              <a:t>وظیفه حسابداری بنگاه </a:t>
            </a:r>
            <a:r>
              <a:rPr lang="fa-IR">
                <a:cs typeface="B Nazanin" panose="00000400000000000000" pitchFamily="2" charset="-78"/>
              </a:rPr>
              <a:t>را به عهده دارد. خلاصه اینکه در کار کشاورزی تفاوت محسوسی میان کار مولد اصلی و کارهای متفرقه منزل و اوقات فراغت وجود ندارد کارگری که پس از فراغت از کار روزانه اش در کارخانه، در باغچه منزلش به سبزی کاری می پردازد و یا برای سرگرمی اش ماکت هواپیما می سازد ، در واقع به« وقت گذرانی فعال»  پرداخته است . و نمی توان او را با کشاورزی که بعد از کار روزانه اش به بافتن سید مشغول می شود و یا روزنامه سندیکایش را می خواند ، مقایسه کرد .</a:t>
            </a:r>
          </a:p>
        </p:txBody>
      </p:sp>
    </p:spTree>
    <p:extLst>
      <p:ext uri="{BB962C8B-B14F-4D97-AF65-F5344CB8AC3E}">
        <p14:creationId xmlns:p14="http://schemas.microsoft.com/office/powerpoint/2010/main" val="105761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چگونه می توان انتظار داشت که يك بنگاه زراعی که رئیس آن پدر مهربان خانواده است و پیش از آنکه روحیه مقاطعه کاری داشته باشد روحیه يك نفر مصرف کننده را دارد خوب اداره بشود برای يك توليد كننده خرید تراکتور در واقع نوعی سرمایه گذاری شمرده می شود و در ضمن آنکه از مشقت کار کشاورزی می کاهد برای خانواده نیز اعتبار و افتخار کسب می کند، و در تحلیل نهائی هدیه ایست که پدر بدان وسیله می خواهد پسرش را به کار زمین علاقمند سازد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434905" y="4375052"/>
            <a:ext cx="2377440" cy="1280160"/>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مقاطعه کاری</a:t>
            </a:r>
            <a:endParaRPr lang="fa-IR"/>
          </a:p>
        </p:txBody>
      </p:sp>
    </p:spTree>
    <p:extLst>
      <p:ext uri="{BB962C8B-B14F-4D97-AF65-F5344CB8AC3E}">
        <p14:creationId xmlns:p14="http://schemas.microsoft.com/office/powerpoint/2010/main" val="3060479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کیفیتی که باشد کشاورز در کارهایش حساب می کند، لکن شیوه محاسبه او متفاوت از شیوه محاسبه اقتصاد دان است. چنانچه شیوه محاسبه او را مورد تجزیه و تحلیل قرار دهیم ، می بینیم که مفهوم اقتصادی وی کاملا متفاوت از مفاهیم اقتصاددانان كلاسيك است ولی به هیچ وجه فایده و اهمیتش کمتر از آنها نیست.</a:t>
            </a:r>
          </a:p>
        </p:txBody>
      </p:sp>
      <p:sp>
        <p:nvSpPr>
          <p:cNvPr id="4" name="Flowchart: Alternate Process 3"/>
          <p:cNvSpPr/>
          <p:nvPr/>
        </p:nvSpPr>
        <p:spPr>
          <a:xfrm>
            <a:off x="1406769" y="4107766"/>
            <a:ext cx="4009293" cy="1069145"/>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اقتصاددانان كلاسيك</a:t>
            </a:r>
            <a:endParaRPr lang="fa-IR"/>
          </a:p>
        </p:txBody>
      </p:sp>
    </p:spTree>
    <p:extLst>
      <p:ext uri="{BB962C8B-B14F-4D97-AF65-F5344CB8AC3E}">
        <p14:creationId xmlns:p14="http://schemas.microsoft.com/office/powerpoint/2010/main" val="1338257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جامعه شناسی که به مطالعۀ محیط روستایی می پردازد، در صورتی که از معاضدت گروه متخصصان مختلف بهره مند نباشد، لااقل بایستی چون مردم شناس با روش ها و فنون علوم اجتماعی دیگر آشنایی داشته باشد. گوستی </a:t>
            </a:r>
            <a:r>
              <a:rPr lang="en-US">
                <a:cs typeface="B Nazanin" panose="00000400000000000000" pitchFamily="2" charset="-78"/>
              </a:rPr>
              <a:t>Gusti</a:t>
            </a:r>
            <a:r>
              <a:rPr lang="fa-IR">
                <a:cs typeface="B Nazanin" panose="00000400000000000000" pitchFamily="2" charset="-78"/>
              </a:rPr>
              <a:t> در مطالعات روستا شناسی خود در رومانی به خوبی بدین ضرورت پی برده است. وی با همکاری متخصصان مرکب از حقوقدان و کارشناسی امور کشاورزی و جز آن، توانست روستا های منطقه نرژه</a:t>
            </a:r>
            <a:r>
              <a:rPr lang="en-US">
                <a:cs typeface="B Nazanin" panose="00000400000000000000" pitchFamily="2" charset="-78"/>
              </a:rPr>
              <a:t> Nerej </a:t>
            </a:r>
            <a:r>
              <a:rPr lang="fa-IR">
                <a:cs typeface="B Nazanin" panose="00000400000000000000" pitchFamily="2" charset="-78"/>
              </a:rPr>
              <a:t>را با روشی اصولی بررسی کند.</a:t>
            </a:r>
          </a:p>
        </p:txBody>
      </p:sp>
      <p:sp>
        <p:nvSpPr>
          <p:cNvPr id="4" name="Flowchart: Alternate Process 3"/>
          <p:cNvSpPr/>
          <p:nvPr/>
        </p:nvSpPr>
        <p:spPr>
          <a:xfrm>
            <a:off x="838200" y="4403187"/>
            <a:ext cx="3474720" cy="112541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مطالعۀ محیط روستایی</a:t>
            </a:r>
            <a:endParaRPr lang="fa-IR"/>
          </a:p>
        </p:txBody>
      </p:sp>
    </p:spTree>
    <p:extLst>
      <p:ext uri="{BB962C8B-B14F-4D97-AF65-F5344CB8AC3E}">
        <p14:creationId xmlns:p14="http://schemas.microsoft.com/office/powerpoint/2010/main" val="282553253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جامعه روستایی بر اختلاط نقشها بنا نهاده شده است؛ زیرا جامعه مذکور گروه «شناخت متقابل» است که در آن هر کس از شخصیت و خصوصیات دیگری ادراکی کلی و غیر وظیفی دارد . با کم و بیش تفاوتی همان کسانی که در شورای عمومی ده عضویت دارند. شورای سندیکا را نیز اداره می کنند و در جلسات شرکت های تعاونی نیز حضور می یابند (به شرط آنکه لااقل تمایلات سیاسی متفاوتی نداشته باشند). هر مشاور و هر مدیری کلیه نقش های اجتماعی و همه وجوه شخصیت همکارانش را به خوبی می شناسد</a:t>
            </a:r>
          </a:p>
        </p:txBody>
      </p:sp>
      <p:sp>
        <p:nvSpPr>
          <p:cNvPr id="4" name="Flowchart: Alternate Process 3"/>
          <p:cNvSpPr/>
          <p:nvPr/>
        </p:nvSpPr>
        <p:spPr>
          <a:xfrm>
            <a:off x="1041009" y="4670474"/>
            <a:ext cx="3052689" cy="99880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اختلاط نقشها</a:t>
            </a:r>
            <a:endParaRPr lang="fa-IR"/>
          </a:p>
        </p:txBody>
      </p:sp>
    </p:spTree>
    <p:extLst>
      <p:ext uri="{BB962C8B-B14F-4D97-AF65-F5344CB8AC3E}">
        <p14:creationId xmlns:p14="http://schemas.microsoft.com/office/powerpoint/2010/main" val="23075602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برای روستایی اداره و مدیر آن چندان تفاوتی ندارند بخشداری همان بخشدار است و کلیسا همان کشیش، حيات اجتماعی از کنش های متقابل افراد بوجود می آید و هر حادثه ای منشاء فردی دارد. کارکرد مؤسسات و وظایف انتزاعی و کلی از حیطه تجربیات اجتماعی روستائیان بیرون است . و در نتیجه آنها نمی توانند به آسانی به فهم کار کرد دستگاه سیاسی و اقتصادی کلی نایل شوند . تجسمی که روستائیان فرانسه آنطوری که از مکالمات و ادبیات روستائی بر می آید از جامعه فرانسوی و حکومت دارند این فرضیه را تأیید میکند</a:t>
            </a:r>
            <a:r>
              <a:rPr lang="en-US">
                <a:cs typeface="B Nazanin" panose="00000400000000000000" pitchFamily="2" charset="-78"/>
              </a:rPr>
              <a:t> . </a:t>
            </a:r>
          </a:p>
          <a:p>
            <a:pPr algn="just"/>
            <a:endParaRPr lang="fa-IR">
              <a:cs typeface="B Nazanin" panose="00000400000000000000" pitchFamily="2" charset="-78"/>
            </a:endParaRPr>
          </a:p>
        </p:txBody>
      </p:sp>
      <p:sp>
        <p:nvSpPr>
          <p:cNvPr id="4" name="Flowchart: Alternate Process 3"/>
          <p:cNvSpPr/>
          <p:nvPr/>
        </p:nvSpPr>
        <p:spPr>
          <a:xfrm>
            <a:off x="1153551" y="4698609"/>
            <a:ext cx="4079631" cy="104100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دستگاه سیاسی و اقتصادی</a:t>
            </a:r>
            <a:endParaRPr lang="fa-IR"/>
          </a:p>
        </p:txBody>
      </p:sp>
    </p:spTree>
    <p:extLst>
      <p:ext uri="{BB962C8B-B14F-4D97-AF65-F5344CB8AC3E}">
        <p14:creationId xmlns:p14="http://schemas.microsoft.com/office/powerpoint/2010/main" val="17568493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طرف دیگر این نظام» شناخت متقابل هر نوع انتخابی را در روابط اجتماعی منع می کند . در روستا ، دوست وجود ندارد، مردم با هم یا همسایه اند یا خویشاوند. همه با هم در چنان صمیمت جمعی پایداری زندگی می کنند که بر اساس </a:t>
            </a:r>
            <a:r>
              <a:rPr lang="fa-IR" b="1">
                <a:solidFill>
                  <a:srgbClr val="FF0000"/>
                </a:solidFill>
                <a:cs typeface="B Nazanin" panose="00000400000000000000" pitchFamily="2" charset="-78"/>
              </a:rPr>
              <a:t>نزدیکی مکانی و خانوادگی و قرابت منافع اقتصادی و اشتغالات سیاسی و یا دینی </a:t>
            </a:r>
            <a:r>
              <a:rPr lang="fa-IR">
                <a:cs typeface="B Nazanin" panose="00000400000000000000" pitchFamily="2" charset="-78"/>
              </a:rPr>
              <a:t>میانشان روابط خصوصی برقرار می گردد</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33911872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حسن جریان حیات جامعه روستایی ایجاب میکند که هر کس لااقل به ظاهر آداب و رسوم و ارزش های معتبر جامعه را بپذیرد. هر کس که به کاری عجیب و غریب دست بزند خللی در حسن جریان حیات اجتماعی روستا وارد می سازد. بدین علت است که در مجالس عمومی هیچکس نمی خواهد قبل از دیگران عقیده ای ابراز کند و هر کسی منتظر می ماند تا عقیده مشترکی اظهار شود آنگاه موافق یا مخالف ، بدان به پیوندد . از طرف دیگر اهمیت ناچیزی که محیط روستایی برای عقاید و بیان شفاهی آن بخصوص قاتل است به پایداری چنین نظامی مدد می رساند.</a:t>
            </a:r>
          </a:p>
        </p:txBody>
      </p:sp>
      <p:sp>
        <p:nvSpPr>
          <p:cNvPr id="4" name="Flowchart: Alternate Process 3"/>
          <p:cNvSpPr/>
          <p:nvPr/>
        </p:nvSpPr>
        <p:spPr>
          <a:xfrm>
            <a:off x="731521" y="4572000"/>
            <a:ext cx="3713870" cy="97067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جریان حیات اجتماعی روستا</a:t>
            </a:r>
            <a:endParaRPr lang="fa-IR"/>
          </a:p>
        </p:txBody>
      </p:sp>
    </p:spTree>
    <p:extLst>
      <p:ext uri="{BB962C8B-B14F-4D97-AF65-F5344CB8AC3E}">
        <p14:creationId xmlns:p14="http://schemas.microsoft.com/office/powerpoint/2010/main" val="22033564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رویه هر کس از خلال رفتارهای شناخته شده ای که معانی صریح و روشن آنرا همه در می یابند، متظاهر می شود ، در این مورد حرف زدن نه تنها کمکی نمی کند بلکه غالباً باعث ابهام معنی رفتاری می شود که رویّه شخص آن را توجیه کرده است در چنین شرایطی مکانیسم مراقبت اجتماعی کاملا متفاوت از مکانیسم آن در محیط شهری است. روستائی کافی است شخصی را در ساعت معینی در محلی ببیند، و از پیش خود تعیین کند که آن شخص چگونه وقتش را می گذراند و </a:t>
            </a:r>
            <a:r>
              <a:rPr lang="fa-IR" b="1">
                <a:solidFill>
                  <a:srgbClr val="FF0000"/>
                </a:solidFill>
                <a:cs typeface="B Nazanin" panose="00000400000000000000" pitchFamily="2" charset="-78"/>
              </a:rPr>
              <a:t>اگر تصادفاً حضور آن شخص غیر عادی باشد </a:t>
            </a:r>
            <a:r>
              <a:rPr lang="fa-IR">
                <a:cs typeface="B Nazanin" panose="00000400000000000000" pitchFamily="2" charset="-78"/>
              </a:rPr>
              <a:t>با پرس وجوی سریعی از دیگران ، ته و توی قضیه را در می آورد. بدیهی است افرادی که در چنین محیطی پرورش یابند و بزرگ شوند قطعا واجد خصوصیات ویژه ای می گردند.</a:t>
            </a:r>
          </a:p>
        </p:txBody>
      </p:sp>
    </p:spTree>
    <p:extLst>
      <p:ext uri="{BB962C8B-B14F-4D97-AF65-F5344CB8AC3E}">
        <p14:creationId xmlns:p14="http://schemas.microsoft.com/office/powerpoint/2010/main" val="40074803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جای بسی تأسف است که مطالعاتی درباره تکوین شخصیت در بطن خانواده و جامعه روستایی تاکنون صورت نگرفته است كودك روستائی عمیقاً در محیط زندگی اش جذب شده است. او بزودی بار گران مسئولیت زندگی را بردوش می گیرد و به سهولت همانند پدر و مادرش می شود . در . در وهله اول چنین بنظر می رسد که محیط روستایی برای تکمیل پیش رس شخصیت فرد محیط مساعدی است ، در صورتیکه برعکس ، عدم تحصیل استقلال واقعی تا زمانی که پدر مدیر بهره برداری و رئیس خانواده است ، من کمال جوان روستایی را به تأخیر می اندازد . وانگهی كودك و جوان روستایی تمایل زیادی به فرار از محیط روستا داشته و بطور کلی از موقعیت خود در جامعه روستایی خرسند نیستند .</a:t>
            </a:r>
          </a:p>
        </p:txBody>
      </p:sp>
      <p:sp>
        <p:nvSpPr>
          <p:cNvPr id="4" name="Flowchart: Alternate Process 3"/>
          <p:cNvSpPr/>
          <p:nvPr/>
        </p:nvSpPr>
        <p:spPr>
          <a:xfrm>
            <a:off x="1266092" y="4867422"/>
            <a:ext cx="3179299" cy="88626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تکوین شخصیت</a:t>
            </a:r>
            <a:endParaRPr lang="fa-IR"/>
          </a:p>
        </p:txBody>
      </p:sp>
    </p:spTree>
    <p:extLst>
      <p:ext uri="{BB962C8B-B14F-4D97-AF65-F5344CB8AC3E}">
        <p14:creationId xmlns:p14="http://schemas.microsoft.com/office/powerpoint/2010/main" val="17400459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همین خصوصیتانی که به اجمال بیان شد، اصالت جامعه روستایی را نسبت به جامعه شهری نشان می دهد. جامعه روستایی با اصالت ساخت اجتماعی و محدودیت گروه هایش محیط بسیار مناسبی برای مطالعه جامعه شناس است . باوجود این درباره مسائل فوق مطالعات بقدری کم یابند که نمی توان از محدوده فرضیات عمومی پا فراتر نهاد و آنها را در واقعیت محیط روستایی مورد تجربه قرار داد.</a:t>
            </a:r>
          </a:p>
        </p:txBody>
      </p:sp>
      <p:sp>
        <p:nvSpPr>
          <p:cNvPr id="4" name="Flowchart: Alternate Process 3"/>
          <p:cNvSpPr/>
          <p:nvPr/>
        </p:nvSpPr>
        <p:spPr>
          <a:xfrm>
            <a:off x="838200" y="4417255"/>
            <a:ext cx="3798277" cy="120982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محدوده فرضیات عمومی</a:t>
            </a:r>
            <a:endParaRPr lang="fa-IR"/>
          </a:p>
        </p:txBody>
      </p:sp>
    </p:spTree>
    <p:extLst>
      <p:ext uri="{BB962C8B-B14F-4D97-AF65-F5344CB8AC3E}">
        <p14:creationId xmlns:p14="http://schemas.microsoft.com/office/powerpoint/2010/main" val="2765712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برعکس، جامعه شناسان روستایی ایالات متحده آمریکا تمایل داشته اند بررسی های خود را در یک رشته تمرکز بدهند و هیأت های متعدد تحقیقاتی آنان از متخصصان مسئله واحدی تشکیل می یابد: مثل گروه بررسی تغییرات فنی، ارزش ها و گروه های مجاور و جز آن. توجیه این رویه دشوار نیست، زیرا </a:t>
            </a:r>
            <a:r>
              <a:rPr lang="fa-IR" b="1">
                <a:solidFill>
                  <a:srgbClr val="FF0000"/>
                </a:solidFill>
                <a:cs typeface="B Nazanin" panose="00000400000000000000" pitchFamily="2" charset="-78"/>
              </a:rPr>
              <a:t>جامعه شناسی روستایی ایالات متحده آمریکا </a:t>
            </a:r>
            <a:r>
              <a:rPr lang="fa-IR">
                <a:cs typeface="B Nazanin" panose="00000400000000000000" pitchFamily="2" charset="-78"/>
              </a:rPr>
              <a:t>ابتدا در کالج های کشاورزی بر اثر حمایت وزارت فدرال کشاورزی توسعه یافت که سعی داشت با به کار بستن فنون جامعه شناسی، روش های ترویج کشاورزی را موثرتر سازد.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894788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لحاظ جامعه شناسی روستایی ایالات متحده آمریکا وضعی مشابه جامعه شناسی صنعتی آن دارد. این جامعه شناسی جزء نوعی ساخت اجتماعی می گردد که در نظر دارد آن را اصلاح نماید، بدون آنکه کوششی در شناخت آن در تمامیت اش کرده باشد.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001294"/>
            <a:ext cx="3137095" cy="128016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ساخت اجتماعی</a:t>
            </a:r>
            <a:endParaRPr lang="fa-IR"/>
          </a:p>
        </p:txBody>
      </p:sp>
    </p:spTree>
    <p:extLst>
      <p:ext uri="{BB962C8B-B14F-4D97-AF65-F5344CB8AC3E}">
        <p14:creationId xmlns:p14="http://schemas.microsoft.com/office/powerpoint/2010/main" val="1392805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تنها چند مردم شناس آمریکایی مطالعات جامعی در مناطق کشاورزی نموده اند که نباید کار آنان را به حساب جامعه شناسان روستایی آمریکا گذاشت.</a:t>
            </a:r>
            <a:endParaRPr lang="en-US">
              <a:cs typeface="B Nazanin" panose="00000400000000000000" pitchFamily="2" charset="-78"/>
            </a:endParaRPr>
          </a:p>
          <a:p>
            <a:pPr algn="just"/>
            <a:r>
              <a:rPr lang="fa-IR">
                <a:cs typeface="B Nazanin" panose="00000400000000000000" pitchFamily="2" charset="-78"/>
              </a:rPr>
              <a:t>اگر جامعه شناسی روستایی را یک نوع جامعه شناسی تخصصی کشاورزی تلقی نکنیم و موضوع بحث آن را بررسی جوامع روستایی بدانیم، در این صورت برای شناخت جهات و سطوح مختلف حیات روستایی، همکاری کلیه علوم اجتماعی ضرورت پیدا می کند. </a:t>
            </a:r>
          </a:p>
        </p:txBody>
      </p:sp>
    </p:spTree>
    <p:extLst>
      <p:ext uri="{BB962C8B-B14F-4D97-AF65-F5344CB8AC3E}">
        <p14:creationId xmlns:p14="http://schemas.microsoft.com/office/powerpoint/2010/main" val="3287619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چنین موقعیتی جامعه شناس روستایی دو وظیفه بر عهده خواهد داشت، یکی اینکه جوامع روستایی را با استفاده از تخصص و تجربیات شخصیش مورد بررسی قرار دهد، دیگر اینکه از مواد و مصالحی که محققان علوم اجتماعی دیگر در این زمینه برای او فراهم کرده اند بهره بگیرد. این حقیقت در کشورهای دهقانی کهنسال نظیر فرانسه واضح تر به چشم می خورد، در این ممالک جامعه روستایی در برابر جامعه کل از چنان استقلالی برخوردار است که تخفیف آن به یک گروه شغلی، یا یک بخش اقتصادی یا یک طبقه اجتماعی غیر ممکن می گردد.</a:t>
            </a:r>
            <a:endParaRPr lang="en-US"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600135"/>
            <a:ext cx="3488788" cy="92846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تخفیف آن به یک گروه شغلی</a:t>
            </a:r>
            <a:endParaRPr lang="fa-IR"/>
          </a:p>
        </p:txBody>
      </p:sp>
    </p:spTree>
    <p:extLst>
      <p:ext uri="{BB962C8B-B14F-4D97-AF65-F5344CB8AC3E}">
        <p14:creationId xmlns:p14="http://schemas.microsoft.com/office/powerpoint/2010/main" val="647766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5066</Words>
  <Application>Microsoft Office PowerPoint</Application>
  <PresentationFormat>Widescreen</PresentationFormat>
  <Paragraphs>101</Paragraphs>
  <Slides>56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Arial</vt:lpstr>
      <vt:lpstr>B Nazanin</vt:lpstr>
      <vt:lpstr>Calibri</vt:lpstr>
      <vt:lpstr>Calibri Light</vt:lpstr>
      <vt:lpstr>Times New Roman</vt:lpstr>
      <vt:lpstr>Office Theme</vt:lpstr>
      <vt:lpstr>عنوان مقاله: جامعه شناسی محیط روستایی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۱ - قید مسافت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 ۲- اختلاط نقش ها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جامعه شناسی محیط روستایی</dc:title>
  <dc:creator>MaZz!i</dc:creator>
  <cp:lastModifiedBy>MaZz!i</cp:lastModifiedBy>
  <cp:revision>16</cp:revision>
  <cp:lastPrinted>2025-04-24T12:33:14Z</cp:lastPrinted>
  <dcterms:created xsi:type="dcterms:W3CDTF">2025-04-23T21:39:03Z</dcterms:created>
  <dcterms:modified xsi:type="dcterms:W3CDTF">2025-04-24T12:33:28Z</dcterms:modified>
</cp:coreProperties>
</file>