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 id="270" r:id="rId16"/>
    <p:sldId id="271" r:id="rId17"/>
    <p:sldId id="272" r:id="rId18"/>
    <p:sldId id="273" r:id="rId19"/>
    <p:sldId id="274" r:id="rId20"/>
    <p:sldId id="275" r:id="rId21"/>
    <p:sldId id="276" r:id="rId22"/>
    <p:sldId id="287" r:id="rId23"/>
    <p:sldId id="277" r:id="rId24"/>
    <p:sldId id="278" r:id="rId25"/>
    <p:sldId id="279" r:id="rId26"/>
    <p:sldId id="280" r:id="rId27"/>
    <p:sldId id="281" r:id="rId28"/>
    <p:sldId id="282" r:id="rId29"/>
    <p:sldId id="283" r:id="rId30"/>
    <p:sldId id="284" r:id="rId31"/>
    <p:sldId id="285" r:id="rId32"/>
    <p:sldId id="286" r:id="rId33"/>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246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A412402-1291-4D8A-B7A3-9F34A3ECB0A0}" type="datetimeFigureOut">
              <a:rPr lang="fa-IR" smtClean="0"/>
              <a:t>25/10/1446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236536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412402-1291-4D8A-B7A3-9F34A3ECB0A0}" type="datetimeFigureOut">
              <a:rPr lang="fa-IR" smtClean="0"/>
              <a:t>25/10/1446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3179195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412402-1291-4D8A-B7A3-9F34A3ECB0A0}" type="datetimeFigureOut">
              <a:rPr lang="fa-IR" smtClean="0"/>
              <a:t>25/10/1446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463427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412402-1291-4D8A-B7A3-9F34A3ECB0A0}" type="datetimeFigureOut">
              <a:rPr lang="fa-IR" smtClean="0"/>
              <a:t>25/10/1446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135801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412402-1291-4D8A-B7A3-9F34A3ECB0A0}" type="datetimeFigureOut">
              <a:rPr lang="fa-IR" smtClean="0"/>
              <a:t>25/10/1446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102577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A412402-1291-4D8A-B7A3-9F34A3ECB0A0}" type="datetimeFigureOut">
              <a:rPr lang="fa-IR" smtClean="0"/>
              <a:t>25/10/1446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45350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A412402-1291-4D8A-B7A3-9F34A3ECB0A0}" type="datetimeFigureOut">
              <a:rPr lang="fa-IR" smtClean="0"/>
              <a:t>25/10/1446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1983770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A412402-1291-4D8A-B7A3-9F34A3ECB0A0}" type="datetimeFigureOut">
              <a:rPr lang="fa-IR" smtClean="0"/>
              <a:t>25/10/1446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1873651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12402-1291-4D8A-B7A3-9F34A3ECB0A0}" type="datetimeFigureOut">
              <a:rPr lang="fa-IR" smtClean="0"/>
              <a:t>25/10/1446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2540830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12402-1291-4D8A-B7A3-9F34A3ECB0A0}" type="datetimeFigureOut">
              <a:rPr lang="fa-IR" smtClean="0"/>
              <a:t>25/10/1446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3118160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12402-1291-4D8A-B7A3-9F34A3ECB0A0}" type="datetimeFigureOut">
              <a:rPr lang="fa-IR" smtClean="0"/>
              <a:t>25/10/1446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0BEBE70-F50B-4AC9-BF7A-6E0B52615CFE}" type="slidenum">
              <a:rPr lang="fa-IR" smtClean="0"/>
              <a:t>‹#›</a:t>
            </a:fld>
            <a:endParaRPr lang="fa-IR"/>
          </a:p>
        </p:txBody>
      </p:sp>
    </p:spTree>
    <p:extLst>
      <p:ext uri="{BB962C8B-B14F-4D97-AF65-F5344CB8AC3E}">
        <p14:creationId xmlns:p14="http://schemas.microsoft.com/office/powerpoint/2010/main" val="2999591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A412402-1291-4D8A-B7A3-9F34A3ECB0A0}" type="datetimeFigureOut">
              <a:rPr lang="fa-IR" smtClean="0"/>
              <a:t>25/10/1446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0BEBE70-F50B-4AC9-BF7A-6E0B52615CFE}" type="slidenum">
              <a:rPr lang="fa-IR" smtClean="0"/>
              <a:t>‹#›</a:t>
            </a:fld>
            <a:endParaRPr lang="fa-IR"/>
          </a:p>
        </p:txBody>
      </p:sp>
    </p:spTree>
    <p:extLst>
      <p:ext uri="{BB962C8B-B14F-4D97-AF65-F5344CB8AC3E}">
        <p14:creationId xmlns:p14="http://schemas.microsoft.com/office/powerpoint/2010/main" val="1359303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2800" b="1" smtClean="0">
                <a:solidFill>
                  <a:srgbClr val="FF0000"/>
                </a:solidFill>
                <a:cs typeface="B Nazanin" panose="00000400000000000000" pitchFamily="2" charset="-78"/>
              </a:rPr>
              <a:t>عنوان مقاله: </a:t>
            </a:r>
            <a:r>
              <a:rPr lang="fa-IR" sz="2800" smtClean="0">
                <a:cs typeface="B Nazanin" panose="00000400000000000000" pitchFamily="2" charset="-78"/>
              </a:rPr>
              <a:t>مشارکت مفاهیم </a:t>
            </a:r>
            <a:r>
              <a:rPr lang="fa-IR" sz="2800">
                <a:cs typeface="B Nazanin" panose="00000400000000000000" pitchFamily="2" charset="-78"/>
              </a:rPr>
              <a:t>و شناخت </a:t>
            </a:r>
            <a:r>
              <a:rPr lang="fa-IR" sz="2800" smtClean="0">
                <a:cs typeface="B Nazanin" panose="00000400000000000000" pitchFamily="2" charset="-78"/>
              </a:rPr>
              <a:t>انواع                             </a:t>
            </a:r>
            <a:endParaRPr lang="fa-IR" sz="2800">
              <a:cs typeface="B Nazanin" panose="00000400000000000000" pitchFamily="2" charset="-78"/>
            </a:endParaRPr>
          </a:p>
        </p:txBody>
      </p:sp>
      <p:sp>
        <p:nvSpPr>
          <p:cNvPr id="3" name="Subtitle 2"/>
          <p:cNvSpPr>
            <a:spLocks noGrp="1"/>
          </p:cNvSpPr>
          <p:nvPr>
            <p:ph type="subTitle" idx="1"/>
          </p:nvPr>
        </p:nvSpPr>
        <p:spPr/>
        <p:txBody>
          <a:bodyPr/>
          <a:lstStyle/>
          <a:p>
            <a:r>
              <a:rPr lang="fa-IR" b="1" smtClean="0">
                <a:solidFill>
                  <a:srgbClr val="FF0000"/>
                </a:solidFill>
                <a:cs typeface="B Nazanin" panose="00000400000000000000" pitchFamily="2" charset="-78"/>
              </a:rPr>
              <a:t>نویسنده: </a:t>
            </a:r>
            <a:r>
              <a:rPr lang="fa-IR" smtClean="0">
                <a:cs typeface="B Nazanin" panose="00000400000000000000" pitchFamily="2" charset="-78"/>
              </a:rPr>
              <a:t>عبدالحسین نیک </a:t>
            </a:r>
            <a:r>
              <a:rPr lang="fa-IR" smtClean="0">
                <a:cs typeface="B Nazanin" panose="00000400000000000000" pitchFamily="2" charset="-78"/>
              </a:rPr>
              <a:t>گهر</a:t>
            </a:r>
          </a:p>
          <a:p>
            <a:r>
              <a:rPr lang="fa-IR" b="1" smtClean="0">
                <a:solidFill>
                  <a:srgbClr val="FF0000"/>
                </a:solidFill>
                <a:cs typeface="B Nazanin" panose="00000400000000000000" pitchFamily="2" charset="-78"/>
              </a:rPr>
              <a:t>منبع: </a:t>
            </a:r>
            <a:r>
              <a:rPr lang="fa-IR">
                <a:cs typeface="B Nazanin" panose="00000400000000000000" pitchFamily="2" charset="-78"/>
              </a:rPr>
              <a:t>دانشکده سال دوم ۱۳۵۵ </a:t>
            </a:r>
            <a:r>
              <a:rPr lang="fa-IR">
                <a:cs typeface="B Nazanin" panose="00000400000000000000" pitchFamily="2" charset="-78"/>
              </a:rPr>
              <a:t>شماره </a:t>
            </a:r>
            <a:r>
              <a:rPr lang="fa-IR" smtClean="0">
                <a:cs typeface="B Nazanin" panose="00000400000000000000" pitchFamily="2" charset="-78"/>
              </a:rPr>
              <a:t>۵</a:t>
            </a:r>
          </a:p>
          <a:p>
            <a:r>
              <a:rPr lang="fa-IR" smtClean="0">
                <a:cs typeface="B Nazanin" panose="00000400000000000000" pitchFamily="2" charset="-78"/>
              </a:rPr>
              <a:t>صص 125-131</a:t>
            </a:r>
            <a:endParaRPr lang="fa-IR">
              <a:cs typeface="B Nazanin" panose="00000400000000000000" pitchFamily="2" charset="-78"/>
            </a:endParaRPr>
          </a:p>
        </p:txBody>
      </p:sp>
    </p:spTree>
    <p:extLst>
      <p:ext uri="{BB962C8B-B14F-4D97-AF65-F5344CB8AC3E}">
        <p14:creationId xmlns:p14="http://schemas.microsoft.com/office/powerpoint/2010/main" val="211163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92172" y="1825625"/>
            <a:ext cx="7161628" cy="4351338"/>
          </a:xfrm>
        </p:spPr>
        <p:txBody>
          <a:bodyPr/>
          <a:lstStyle/>
          <a:p>
            <a:pPr algn="just"/>
            <a:r>
              <a:rPr lang="fa-IR" smtClean="0">
                <a:cs typeface="B Nazanin" panose="00000400000000000000" pitchFamily="2" charset="-78"/>
              </a:rPr>
              <a:t>برای روانکاوان مسئله مشارکت از لحاظ واقعیت امر ناخودآگاه و ارتباط متقابل میان امر فیزیکی و امر اجتماعی مطرح می شود. فروید در کتاب « </a:t>
            </a:r>
            <a:r>
              <a:rPr lang="fa-IR" smtClean="0">
                <a:solidFill>
                  <a:srgbClr val="FF0000"/>
                </a:solidFill>
                <a:cs typeface="B Nazanin" panose="00000400000000000000" pitchFamily="2" charset="-78"/>
              </a:rPr>
              <a:t>موسی و یکتا پرستی</a:t>
            </a:r>
            <a:r>
              <a:rPr lang="fa-IR" smtClean="0">
                <a:cs typeface="B Nazanin" panose="00000400000000000000" pitchFamily="2" charset="-78"/>
              </a:rPr>
              <a:t>» می نوسید: « با قبول اینکه نشانه های مشابهی از خاطرات بدویت در وجدان فردی و وجدان جمعی باقی مانده است شکافی را که میان روانشناسی فردی و روانشناسی جمعی وجود دارد می توان پر کرد و ملتی را بسان یک فرد بیمار عصبی مورد بررسی قرار داد».</a:t>
            </a:r>
          </a:p>
          <a:p>
            <a:pPr algn="just"/>
            <a:endParaRPr lang="fa-IR">
              <a:cs typeface="B Nazanin" panose="00000400000000000000" pitchFamily="2" charset="-78"/>
            </a:endParaRPr>
          </a:p>
        </p:txBody>
      </p:sp>
      <p:sp>
        <p:nvSpPr>
          <p:cNvPr id="4" name="Flowchart: Alternate Process 3"/>
          <p:cNvSpPr/>
          <p:nvPr/>
        </p:nvSpPr>
        <p:spPr>
          <a:xfrm>
            <a:off x="5669280" y="4797084"/>
            <a:ext cx="3826412" cy="104100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ارتباط متقابل میان امر فیزیکی و امر اجتماعی</a:t>
            </a:r>
            <a:endParaRPr lang="fa-IR"/>
          </a:p>
        </p:txBody>
      </p:sp>
      <p:pic>
        <p:nvPicPr>
          <p:cNvPr id="5" name="Picture 4"/>
          <p:cNvPicPr>
            <a:picLocks noChangeAspect="1"/>
          </p:cNvPicPr>
          <p:nvPr/>
        </p:nvPicPr>
        <p:blipFill>
          <a:blip r:embed="rId2"/>
          <a:stretch>
            <a:fillRect/>
          </a:stretch>
        </p:blipFill>
        <p:spPr>
          <a:xfrm>
            <a:off x="838200" y="1859830"/>
            <a:ext cx="3228735" cy="3232675"/>
          </a:xfrm>
          <a:prstGeom prst="rect">
            <a:avLst/>
          </a:prstGeom>
        </p:spPr>
      </p:pic>
      <p:sp>
        <p:nvSpPr>
          <p:cNvPr id="6" name="TextBox 5"/>
          <p:cNvSpPr txBox="1"/>
          <p:nvPr/>
        </p:nvSpPr>
        <p:spPr>
          <a:xfrm>
            <a:off x="1546273" y="5317588"/>
            <a:ext cx="1575581" cy="523220"/>
          </a:xfrm>
          <a:prstGeom prst="rect">
            <a:avLst/>
          </a:prstGeom>
          <a:noFill/>
        </p:spPr>
        <p:txBody>
          <a:bodyPr wrap="square" rtlCol="1">
            <a:spAutoFit/>
          </a:bodyPr>
          <a:lstStyle/>
          <a:p>
            <a:pPr algn="ctr"/>
            <a:r>
              <a:rPr lang="fa-IR" sz="2800" b="1" smtClean="0">
                <a:solidFill>
                  <a:srgbClr val="FF0000"/>
                </a:solidFill>
                <a:cs typeface="B Nazanin" panose="00000400000000000000" pitchFamily="2" charset="-78"/>
              </a:rPr>
              <a:t>فروید</a:t>
            </a:r>
            <a:endParaRPr lang="fa-IR" sz="2800" b="1">
              <a:solidFill>
                <a:srgbClr val="FF0000"/>
              </a:solidFill>
              <a:cs typeface="B Nazanin" panose="00000400000000000000" pitchFamily="2" charset="-78"/>
            </a:endParaRPr>
          </a:p>
        </p:txBody>
      </p:sp>
    </p:spTree>
    <p:extLst>
      <p:ext uri="{BB962C8B-B14F-4D97-AF65-F5344CB8AC3E}">
        <p14:creationId xmlns:p14="http://schemas.microsoft.com/office/powerpoint/2010/main" val="282229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37904" y="1825625"/>
            <a:ext cx="7515896" cy="4351338"/>
          </a:xfrm>
        </p:spPr>
        <p:txBody>
          <a:bodyPr/>
          <a:lstStyle/>
          <a:p>
            <a:pPr algn="just"/>
            <a:r>
              <a:rPr lang="fa-IR">
                <a:cs typeface="B Nazanin" panose="00000400000000000000" pitchFamily="2" charset="-78"/>
              </a:rPr>
              <a:t>در نظر یونگ، مادر صورت تمام تجربیات واقع شده و پدر معرف تحرک صورت اولیه </a:t>
            </a:r>
            <a:r>
              <a:rPr lang="en-US">
                <a:cs typeface="B Nazanin" panose="00000400000000000000" pitchFamily="2" charset="-78"/>
              </a:rPr>
              <a:t>Archetype</a:t>
            </a:r>
            <a:r>
              <a:rPr lang="fa-IR">
                <a:cs typeface="B Nazanin" panose="00000400000000000000" pitchFamily="2" charset="-78"/>
              </a:rPr>
              <a:t> است، زیرا پدر هم صورت است و هم نیرو. نخست مادر حامل صورت اولیه است، چون در ابتدا کودک با مشارکت منحصر با وی زندگی می کند و هویت ناخودآگاهی با مادرش دارد. مادر شرط قبلی کودک است، نه فقط از لحاظ جسمانی بلکه از لحاظ روانی هم. با آغاز خودآگاهی من، مشارکت با نا خودآگاهی گسیخته می شود و خودآگاهی با ناخودآگاهی یعنی با شرط قبلی خودش به مقابله برمی خیزد.</a:t>
            </a:r>
          </a:p>
        </p:txBody>
      </p:sp>
      <p:pic>
        <p:nvPicPr>
          <p:cNvPr id="4" name="Picture 3"/>
          <p:cNvPicPr>
            <a:picLocks noChangeAspect="1"/>
          </p:cNvPicPr>
          <p:nvPr/>
        </p:nvPicPr>
        <p:blipFill>
          <a:blip r:embed="rId2"/>
          <a:stretch>
            <a:fillRect/>
          </a:stretch>
        </p:blipFill>
        <p:spPr>
          <a:xfrm>
            <a:off x="838200" y="1825625"/>
            <a:ext cx="2978195" cy="2978195"/>
          </a:xfrm>
          <a:prstGeom prst="rect">
            <a:avLst/>
          </a:prstGeom>
        </p:spPr>
      </p:pic>
      <p:sp>
        <p:nvSpPr>
          <p:cNvPr id="5" name="TextBox 4"/>
          <p:cNvSpPr txBox="1"/>
          <p:nvPr/>
        </p:nvSpPr>
        <p:spPr>
          <a:xfrm>
            <a:off x="1236372" y="5177307"/>
            <a:ext cx="193183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کارل گوستاو یونگ</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7646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مشارکت عرفانی </a:t>
            </a:r>
            <a:r>
              <a:rPr lang="en-US" b="1">
                <a:cs typeface="B Nazanin" panose="00000400000000000000" pitchFamily="2" charset="-78"/>
              </a:rPr>
              <a:t>Mystique</a:t>
            </a:r>
            <a:r>
              <a:rPr lang="fa-IR" b="1">
                <a:cs typeface="B Nazanin" panose="00000400000000000000" pitchFamily="2" charset="-78"/>
              </a:rPr>
              <a:t> در نظریه لوسنین لوی برول </a:t>
            </a:r>
            <a:r>
              <a:rPr lang="en-US" b="1">
                <a:cs typeface="B Nazanin" panose="00000400000000000000" pitchFamily="2" charset="-78"/>
              </a:rPr>
              <a:t>L. Levy-Bruhl </a:t>
            </a:r>
            <a:r>
              <a:rPr lang="fa-IR">
                <a:cs typeface="B Nazanin" panose="00000400000000000000" pitchFamily="2" charset="-78"/>
              </a:rPr>
              <a:t>راجع به شعور اقوام ابتدائی، مقام مهمی دارد. به نظر وی، مشارکت معرف خصلتی از شعور بدوی است که می پذیرد « </a:t>
            </a:r>
            <a:r>
              <a:rPr lang="fa-IR">
                <a:solidFill>
                  <a:srgbClr val="FF0000"/>
                </a:solidFill>
                <a:cs typeface="B Nazanin" panose="00000400000000000000" pitchFamily="2" charset="-78"/>
              </a:rPr>
              <a:t>یک چیز در عین حال چیز دیگری هم هست</a:t>
            </a:r>
            <a:r>
              <a:rPr lang="fa-IR">
                <a:cs typeface="B Nazanin" panose="00000400000000000000" pitchFamily="2" charset="-78"/>
              </a:rPr>
              <a:t>». البته از طریق تفهم شهودی نه تفهم ادراکی، زیرا شخص بدوی در زندگی تجربی اش میان امر ذهنی و امر عینی فرق می گذارد.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53932"/>
            <a:ext cx="3400022" cy="96591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طریق تفهم شهودی</a:t>
            </a:r>
            <a:endParaRPr lang="fa-IR"/>
          </a:p>
        </p:txBody>
      </p:sp>
      <p:sp>
        <p:nvSpPr>
          <p:cNvPr id="5" name="Flowchart: Alternate Process 4"/>
          <p:cNvSpPr/>
          <p:nvPr/>
        </p:nvSpPr>
        <p:spPr>
          <a:xfrm>
            <a:off x="5641145" y="3896751"/>
            <a:ext cx="3685735" cy="146304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میان امر ذهنی و امر عینی</a:t>
            </a:r>
            <a:endParaRPr lang="fa-IR"/>
          </a:p>
        </p:txBody>
      </p:sp>
    </p:spTree>
    <p:extLst>
      <p:ext uri="{BB962C8B-B14F-4D97-AF65-F5344CB8AC3E}">
        <p14:creationId xmlns:p14="http://schemas.microsoft.com/office/powerpoint/2010/main" val="1681351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ج- از </a:t>
            </a:r>
            <a:r>
              <a:rPr lang="fa-IR" b="1">
                <a:solidFill>
                  <a:srgbClr val="FF0000"/>
                </a:solidFill>
                <a:cs typeface="B Nazanin" panose="00000400000000000000" pitchFamily="2" charset="-78"/>
              </a:rPr>
              <a:t>دیدگاه </a:t>
            </a:r>
            <a:r>
              <a:rPr lang="fa-IR" b="1" smtClean="0">
                <a:solidFill>
                  <a:srgbClr val="FF0000"/>
                </a:solidFill>
                <a:cs typeface="B Nazanin" panose="00000400000000000000" pitchFamily="2" charset="-78"/>
              </a:rPr>
              <a:t>اقتصادی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نظریه </a:t>
            </a:r>
            <a:r>
              <a:rPr lang="fa-IR">
                <a:cs typeface="B Nazanin" panose="00000400000000000000" pitchFamily="2" charset="-78"/>
              </a:rPr>
              <a:t>مشارکت در اقتصاد، در رابطه با ایدئولوژی سیاسی گروه های اجتماعی در</a:t>
            </a:r>
            <a:r>
              <a:rPr lang="fa-IR" b="1">
                <a:solidFill>
                  <a:srgbClr val="FF0000"/>
                </a:solidFill>
                <a:cs typeface="B Nazanin" panose="00000400000000000000" pitchFamily="2" charset="-78"/>
              </a:rPr>
              <a:t> سه </a:t>
            </a:r>
            <a:r>
              <a:rPr lang="fa-IR">
                <a:cs typeface="B Nazanin" panose="00000400000000000000" pitchFamily="2" charset="-78"/>
              </a:rPr>
              <a:t>وجه متمایز مکمل هم عرضه شده است:</a:t>
            </a:r>
            <a:endParaRPr lang="en-US">
              <a:cs typeface="B Nazanin" panose="00000400000000000000" pitchFamily="2" charset="-78"/>
            </a:endParaRPr>
          </a:p>
          <a:p>
            <a:pPr lvl="0" algn="just"/>
            <a:r>
              <a:rPr lang="fa-IR">
                <a:cs typeface="B Nazanin" panose="00000400000000000000" pitchFamily="2" charset="-78"/>
              </a:rPr>
              <a:t>مشارکت در منافع</a:t>
            </a:r>
            <a:endParaRPr lang="en-US">
              <a:cs typeface="B Nazanin" panose="00000400000000000000" pitchFamily="2" charset="-78"/>
            </a:endParaRPr>
          </a:p>
          <a:p>
            <a:pPr lvl="0" algn="just"/>
            <a:r>
              <a:rPr lang="fa-IR">
                <a:cs typeface="B Nazanin" panose="00000400000000000000" pitchFamily="2" charset="-78"/>
              </a:rPr>
              <a:t>مشارکت در مالکیت</a:t>
            </a:r>
            <a:endParaRPr lang="en-US">
              <a:cs typeface="B Nazanin" panose="00000400000000000000" pitchFamily="2" charset="-78"/>
            </a:endParaRPr>
          </a:p>
          <a:p>
            <a:pPr lvl="0" algn="just"/>
            <a:r>
              <a:rPr lang="fa-IR">
                <a:cs typeface="B Nazanin" panose="00000400000000000000" pitchFamily="2" charset="-78"/>
              </a:rPr>
              <a:t>مشارکت </a:t>
            </a:r>
            <a:r>
              <a:rPr lang="fa-IR">
                <a:cs typeface="B Nazanin" panose="00000400000000000000" pitchFamily="2" charset="-78"/>
              </a:rPr>
              <a:t>در </a:t>
            </a:r>
            <a:r>
              <a:rPr lang="fa-IR" smtClean="0">
                <a:cs typeface="B Nazanin" panose="00000400000000000000" pitchFamily="2" charset="-78"/>
              </a:rPr>
              <a:t>مدیریت</a:t>
            </a:r>
            <a:endParaRPr lang="en-US">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3307079"/>
            <a:ext cx="1179415" cy="1179415"/>
          </a:xfrm>
          <a:prstGeom prst="rect">
            <a:avLst/>
          </a:prstGeom>
        </p:spPr>
      </p:pic>
    </p:spTree>
    <p:extLst>
      <p:ext uri="{BB962C8B-B14F-4D97-AF65-F5344CB8AC3E}">
        <p14:creationId xmlns:p14="http://schemas.microsoft.com/office/powerpoint/2010/main" val="2016837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مقاله حاضر هدف آن نیست که در باب مفاهیم سه گانه فوق بحث شود زیرا هر یک مستلزم مطالعه ای دقیق و مفصل است. بلکه سعی خواهد شد تا ضرورت اجتماعی اصل مشارکت در منافع که زمینه آن در جامعه ایرانی رسماً با </a:t>
            </a:r>
            <a:r>
              <a:rPr lang="fa-IR">
                <a:cs typeface="B Nazanin" panose="00000400000000000000" pitchFamily="2" charset="-78"/>
              </a:rPr>
              <a:t>اصل  </a:t>
            </a:r>
            <a:r>
              <a:rPr lang="fa-IR" smtClean="0">
                <a:cs typeface="B Nazanin" panose="00000400000000000000" pitchFamily="2" charset="-78"/>
              </a:rPr>
              <a:t>«</a:t>
            </a:r>
            <a:r>
              <a:rPr lang="fa-IR" b="1" smtClean="0">
                <a:solidFill>
                  <a:srgbClr val="FF0000"/>
                </a:solidFill>
                <a:cs typeface="B Nazanin" panose="00000400000000000000" pitchFamily="2" charset="-78"/>
              </a:rPr>
              <a:t>سهیم </a:t>
            </a:r>
            <a:r>
              <a:rPr lang="fa-IR" b="1">
                <a:solidFill>
                  <a:srgbClr val="FF0000"/>
                </a:solidFill>
                <a:cs typeface="B Nazanin" panose="00000400000000000000" pitchFamily="2" charset="-78"/>
              </a:rPr>
              <a:t>کردن کارگران در منافع کارخانه ها</a:t>
            </a:r>
            <a:r>
              <a:rPr lang="fa-IR">
                <a:cs typeface="B Nazanin" panose="00000400000000000000" pitchFamily="2" charset="-78"/>
              </a:rPr>
              <a:t>» فراهم شده است بیان شود.</a:t>
            </a:r>
            <a:endParaRPr lang="en-US">
              <a:cs typeface="B Nazanin" panose="00000400000000000000" pitchFamily="2" charset="-78"/>
            </a:endParaRPr>
          </a:p>
          <a:p>
            <a:pPr algn="just"/>
            <a:r>
              <a:rPr lang="fa-IR">
                <a:cs typeface="B Nazanin" panose="00000400000000000000" pitchFamily="2" charset="-78"/>
              </a:rPr>
              <a:t>با پیدایش جامعه صنعتی، دگرگونی عمیقی در سازمان جامعه و نیز در مفاهیم علوم اجتماعی بوجود آمد. انسان دیگر شیء یا امتداد طبیعت و یا ماشین تلقی نمی شود.</a:t>
            </a:r>
          </a:p>
          <a:p>
            <a:pPr algn="just"/>
            <a:endParaRPr lang="fa-IR">
              <a:cs typeface="B Nazanin" panose="00000400000000000000" pitchFamily="2" charset="-78"/>
            </a:endParaRPr>
          </a:p>
        </p:txBody>
      </p:sp>
      <p:sp>
        <p:nvSpPr>
          <p:cNvPr id="4" name="Flowchart: Alternate Process 3"/>
          <p:cNvSpPr/>
          <p:nvPr/>
        </p:nvSpPr>
        <p:spPr>
          <a:xfrm>
            <a:off x="1266091" y="4754880"/>
            <a:ext cx="4276579" cy="9144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شیء یا امتداد طبیعت و یا ماشین</a:t>
            </a:r>
            <a:endParaRPr lang="fa-IR"/>
          </a:p>
        </p:txBody>
      </p:sp>
    </p:spTree>
    <p:extLst>
      <p:ext uri="{BB962C8B-B14F-4D97-AF65-F5344CB8AC3E}">
        <p14:creationId xmlns:p14="http://schemas.microsoft.com/office/powerpoint/2010/main" val="374675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اقتصاد سیاسی قرن نوزده که هدف آن تولید بیشتر و بازده مقرون به صرفه بود به سیاست اقتصادی که هدفش رفاه و تعالی انسان است تحول یافت. البته این دگرگونی غریزی نبوده و دلایل متعددی آگاهانه و ارادی بودن آنرا تأیید می کند. از جمله انقلاب های اجتماعی اوایل قرن بیستم را می توان یادآور شد، که نگرانی وسیعی در میان صاحبان سرمایه و دولت های جامعه های لیبرال به وجود آورد.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25415" y="4445391"/>
            <a:ext cx="3502856" cy="111134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انقلاب های اجتماعی اوایل قرن بیستم</a:t>
            </a:r>
            <a:endParaRPr lang="fa-IR"/>
          </a:p>
        </p:txBody>
      </p:sp>
      <p:sp>
        <p:nvSpPr>
          <p:cNvPr id="5" name="Flowchart: Alternate Process 4"/>
          <p:cNvSpPr/>
          <p:nvPr/>
        </p:nvSpPr>
        <p:spPr>
          <a:xfrm>
            <a:off x="6096000" y="4283611"/>
            <a:ext cx="3474720" cy="143490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آگاهانه و ارادی بودن</a:t>
            </a:r>
            <a:endParaRPr lang="fa-IR"/>
          </a:p>
        </p:txBody>
      </p:sp>
    </p:spTree>
    <p:extLst>
      <p:ext uri="{BB962C8B-B14F-4D97-AF65-F5344CB8AC3E}">
        <p14:creationId xmlns:p14="http://schemas.microsoft.com/office/powerpoint/2010/main" val="3159380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35902" y="1825625"/>
            <a:ext cx="7217898" cy="4351338"/>
          </a:xfrm>
        </p:spPr>
        <p:txBody>
          <a:bodyPr/>
          <a:lstStyle/>
          <a:p>
            <a:pPr algn="just"/>
            <a:r>
              <a:rPr lang="fa-IR">
                <a:cs typeface="B Nazanin" panose="00000400000000000000" pitchFamily="2" charset="-78"/>
              </a:rPr>
              <a:t>در حالیکه رئیس پلیس شهر پاریس در سال 1842 با تقاضای شخصی به نام ژان لک لر ( صاحب یک بنگاه عظیم نقاشی ساختمان که خود از کارگری به سرمایه داری رسیده بود)، مبنی بر تشکیل مجلس سخنرانی برای کارگرانش به منظور تبلیغ مشارکت در منافع، مخالفت کرده بود، در سال 1967 ژنرال دوگل اصل مشارکت در منافع را به عنوان رکن اصلی سیاست اجتماعی خود ارائه داد که هنوز پس از مرگ وی از رونق آن کاسته نشده است.</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297702" cy="3182473"/>
          </a:xfrm>
          <a:prstGeom prst="rect">
            <a:avLst/>
          </a:prstGeom>
        </p:spPr>
      </p:pic>
      <p:sp>
        <p:nvSpPr>
          <p:cNvPr id="5" name="TextBox 4"/>
          <p:cNvSpPr txBox="1"/>
          <p:nvPr/>
        </p:nvSpPr>
        <p:spPr>
          <a:xfrm>
            <a:off x="1308295" y="5401994"/>
            <a:ext cx="196947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شارل دوگل</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978868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اواخر قرن نوزده، موریس وانلر مؤلف کتاب « </a:t>
            </a:r>
            <a:r>
              <a:rPr lang="fa-IR" b="1">
                <a:solidFill>
                  <a:srgbClr val="FF0000"/>
                </a:solidFill>
                <a:cs typeface="B Nazanin" panose="00000400000000000000" pitchFamily="2" charset="-78"/>
              </a:rPr>
              <a:t>مشارکت در منافع</a:t>
            </a:r>
            <a:r>
              <a:rPr lang="fa-IR">
                <a:cs typeface="B Nazanin" panose="00000400000000000000" pitchFamily="2" charset="-78"/>
              </a:rPr>
              <a:t>»، نوشت: « اصل مشارکت در منافع نوعی نظام استخدامی است که کارگران را با سهیم کردن در منافع به موقعیت کارخانه ای که در آن کار می کنند دلبسته می کند.» با آنکه سه ربع قرن از زمان تألیف کتاب وانلر می گذرد هنوز این تعریف تازگی خود را از دست نداده است. اما اگر فکر کنیم که نیاز به کارگر، تنها نیاز مادی است خطای جبران ناپذیری مرتکب شده ایم زیرا بعد از تأمین نیاز مادی در حد نیازهای فیزیولوژیک، نیاز ایمنی، نیاز اجتماعی و نیاز مورد اعتنا قرار گرفتن پدید می آید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838200" y="4726744"/>
            <a:ext cx="3784209" cy="97067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سهیم کردن در منافع</a:t>
            </a:r>
            <a:endParaRPr lang="fa-IR"/>
          </a:p>
        </p:txBody>
      </p:sp>
    </p:spTree>
    <p:extLst>
      <p:ext uri="{BB962C8B-B14F-4D97-AF65-F5344CB8AC3E}">
        <p14:creationId xmlns:p14="http://schemas.microsoft.com/office/powerpoint/2010/main" val="1453616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09292" y="1825625"/>
            <a:ext cx="7344507" cy="4351338"/>
          </a:xfrm>
        </p:spPr>
        <p:txBody>
          <a:bodyPr/>
          <a:lstStyle/>
          <a:p>
            <a:pPr algn="just"/>
            <a:r>
              <a:rPr lang="fa-IR">
                <a:cs typeface="B Nazanin" panose="00000400000000000000" pitchFamily="2" charset="-78"/>
              </a:rPr>
              <a:t>آلن پیرفیت </a:t>
            </a:r>
            <a:r>
              <a:rPr lang="en-US">
                <a:cs typeface="B Nazanin" panose="00000400000000000000" pitchFamily="2" charset="-78"/>
              </a:rPr>
              <a:t>A. Peyrefitte</a:t>
            </a:r>
            <a:r>
              <a:rPr lang="fa-IR">
                <a:cs typeface="B Nazanin" panose="00000400000000000000" pitchFamily="2" charset="-78"/>
              </a:rPr>
              <a:t> در دیباچه اثر دسته جمعی « مشارکت چیست؟» می نویسد« مشارکت مورد مشورت قرار گرفتن قبل از تصمیم گیری، را گویند به نحوی که اظهار شخصی و اعمال مراقبت در جریان اجرائی این تصمیم و تحول نتایج آن امکان داشته باشد».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44483" cy="2647950"/>
          </a:xfrm>
          <a:prstGeom prst="rect">
            <a:avLst/>
          </a:prstGeom>
        </p:spPr>
      </p:pic>
      <p:sp>
        <p:nvSpPr>
          <p:cNvPr id="5" name="TextBox 4"/>
          <p:cNvSpPr txBox="1"/>
          <p:nvPr/>
        </p:nvSpPr>
        <p:spPr>
          <a:xfrm>
            <a:off x="1266092" y="4797083"/>
            <a:ext cx="1758462"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آلن پیرفت</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691609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مشارکت در منافع که بالاتفاق مورد حمایت اصلاح طلبان، میانه رو ها و </a:t>
            </a:r>
            <a:r>
              <a:rPr lang="fa-IR">
                <a:cs typeface="B Nazanin" panose="00000400000000000000" pitchFamily="2" charset="-78"/>
              </a:rPr>
              <a:t>دست </a:t>
            </a:r>
            <a:r>
              <a:rPr lang="fa-IR" smtClean="0">
                <a:cs typeface="B Nazanin" panose="00000400000000000000" pitchFamily="2" charset="-78"/>
              </a:rPr>
              <a:t>چپی </a:t>
            </a:r>
            <a:r>
              <a:rPr lang="fa-IR">
                <a:cs typeface="B Nazanin" panose="00000400000000000000" pitchFamily="2" charset="-78"/>
              </a:rPr>
              <a:t>ها است، نشانه الزام یک واقعیت اجتماعی است. مشارکت دادن کارگران در منافع یک گرایش آزادمنشانه یا یک هدیه و یا یک </a:t>
            </a:r>
            <a:r>
              <a:rPr lang="fa-IR">
                <a:cs typeface="B Nazanin" panose="00000400000000000000" pitchFamily="2" charset="-78"/>
              </a:rPr>
              <a:t>محرک </a:t>
            </a:r>
            <a:r>
              <a:rPr lang="fa-IR" smtClean="0">
                <a:cs typeface="B Nazanin" panose="00000400000000000000" pitchFamily="2" charset="-78"/>
              </a:rPr>
              <a:t>روانی </a:t>
            </a:r>
            <a:r>
              <a:rPr lang="fa-IR">
                <a:cs typeface="B Nazanin" panose="00000400000000000000" pitchFamily="2" charset="-78"/>
              </a:rPr>
              <a:t>برای افزایش تولید نیست، بلکه قبل از هر چیز نشانه تحولی است در روابط اجتماعی یک جامعه در حال صنعتی شدن.</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276579"/>
            <a:ext cx="4670474" cy="116761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محرک روانی برای افزایش تولید</a:t>
            </a:r>
            <a:endParaRPr lang="fa-IR"/>
          </a:p>
        </p:txBody>
      </p:sp>
      <p:sp>
        <p:nvSpPr>
          <p:cNvPr id="5" name="Flowchart: Alternate Process 4"/>
          <p:cNvSpPr/>
          <p:nvPr/>
        </p:nvSpPr>
        <p:spPr>
          <a:xfrm>
            <a:off x="6527409" y="4276579"/>
            <a:ext cx="3615397" cy="1069144"/>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اصلاح طلبان، میانه رو ها و دست چپی ها</a:t>
            </a:r>
            <a:endParaRPr lang="fa-IR"/>
          </a:p>
        </p:txBody>
      </p:sp>
    </p:spTree>
    <p:extLst>
      <p:ext uri="{BB962C8B-B14F-4D97-AF65-F5344CB8AC3E}">
        <p14:creationId xmlns:p14="http://schemas.microsoft.com/office/powerpoint/2010/main" val="2341219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تعریف واژه مشارکت نظر به معنی متعددی که این مفهوم در عمل پیدا کرده است کار چندان ساده ای نیست، لذا به جای تعریف لغوی سعی خواهیم کرد محتوی عینی آن را در سطوح و ابعاد متعددش بیان کنیم.</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19367" y="3889612"/>
            <a:ext cx="2702257" cy="122829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محتوی عینی</a:t>
            </a:r>
            <a:endParaRPr lang="fa-IR"/>
          </a:p>
        </p:txBody>
      </p:sp>
    </p:spTree>
    <p:extLst>
      <p:ext uri="{BB962C8B-B14F-4D97-AF65-F5344CB8AC3E}">
        <p14:creationId xmlns:p14="http://schemas.microsoft.com/office/powerpoint/2010/main" val="2209845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د- از </a:t>
            </a:r>
            <a:r>
              <a:rPr lang="fa-IR" b="1">
                <a:solidFill>
                  <a:srgbClr val="FF0000"/>
                </a:solidFill>
                <a:cs typeface="B Nazanin" panose="00000400000000000000" pitchFamily="2" charset="-78"/>
              </a:rPr>
              <a:t>دیدگاه </a:t>
            </a:r>
            <a:r>
              <a:rPr lang="fa-IR" b="1" smtClean="0">
                <a:solidFill>
                  <a:srgbClr val="FF0000"/>
                </a:solidFill>
                <a:cs typeface="B Nazanin" panose="00000400000000000000" pitchFamily="2" charset="-78"/>
              </a:rPr>
              <a:t>سیاسی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417254" y="1825625"/>
            <a:ext cx="6936545" cy="4351338"/>
          </a:xfrm>
        </p:spPr>
        <p:txBody>
          <a:bodyPr/>
          <a:lstStyle/>
          <a:p>
            <a:pPr algn="just"/>
            <a:r>
              <a:rPr lang="fa-IR" smtClean="0">
                <a:cs typeface="B Nazanin" panose="00000400000000000000" pitchFamily="2" charset="-78"/>
              </a:rPr>
              <a:t>یک </a:t>
            </a:r>
            <a:r>
              <a:rPr lang="fa-IR">
                <a:cs typeface="B Nazanin" panose="00000400000000000000" pitchFamily="2" charset="-78"/>
              </a:rPr>
              <a:t>قرن و اندی سال پیش استوارت میل نوشت: تنها حکومتی می تواند جواب گوی همه ضرورت های دولت اجتماعی باشد که همه افراد ملت با آن مشارکت داشته باشند... .</a:t>
            </a:r>
            <a:endParaRPr lang="en-US">
              <a:cs typeface="B Nazanin" panose="00000400000000000000" pitchFamily="2" charset="-78"/>
            </a:endParaRPr>
          </a:p>
          <a:p>
            <a:pPr algn="just"/>
            <a:r>
              <a:rPr lang="fa-IR">
                <a:cs typeface="B Nazanin" panose="00000400000000000000" pitchFamily="2" charset="-78"/>
              </a:rPr>
              <a:t>هدف نهایی از مشارکت توزیع قدرت میان مردم است. « از زمان القای این سخنان، جوامع غربی در جهت سهیم نمودن افراد ملت در قدرت دولت تحول بسیار یافته اند.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438378" cy="2400300"/>
          </a:xfrm>
          <a:prstGeom prst="rect">
            <a:avLst/>
          </a:prstGeom>
        </p:spPr>
      </p:pic>
      <p:sp>
        <p:nvSpPr>
          <p:cNvPr id="5" name="TextBox 4"/>
          <p:cNvSpPr txBox="1"/>
          <p:nvPr/>
        </p:nvSpPr>
        <p:spPr>
          <a:xfrm>
            <a:off x="1237957" y="4586068"/>
            <a:ext cx="2349305"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جان استوارت میل</a:t>
            </a:r>
            <a:endParaRPr lang="fa-IR" sz="2000" b="1">
              <a:solidFill>
                <a:srgbClr val="FF0000"/>
              </a:solidFill>
              <a:cs typeface="B Nazanin" panose="00000400000000000000" pitchFamily="2" charset="-78"/>
            </a:endParaRPr>
          </a:p>
        </p:txBody>
      </p:sp>
      <p:sp>
        <p:nvSpPr>
          <p:cNvPr id="6" name="Flowchart: Alternate Process 5"/>
          <p:cNvSpPr/>
          <p:nvPr/>
        </p:nvSpPr>
        <p:spPr>
          <a:xfrm>
            <a:off x="5162843" y="4986178"/>
            <a:ext cx="3376246" cy="100665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مشارکت توزیع قدرت</a:t>
            </a:r>
            <a:endParaRPr lang="fa-IR"/>
          </a:p>
        </p:txBody>
      </p:sp>
    </p:spTree>
    <p:extLst>
      <p:ext uri="{BB962C8B-B14F-4D97-AF65-F5344CB8AC3E}">
        <p14:creationId xmlns:p14="http://schemas.microsoft.com/office/powerpoint/2010/main" val="2169682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219114" y="1825625"/>
            <a:ext cx="6134686" cy="4351338"/>
          </a:xfrm>
        </p:spPr>
        <p:txBody>
          <a:bodyPr/>
          <a:lstStyle/>
          <a:p>
            <a:pPr algn="just"/>
            <a:r>
              <a:rPr lang="fa-IR">
                <a:cs typeface="B Nazanin" panose="00000400000000000000" pitchFamily="2" charset="-78"/>
              </a:rPr>
              <a:t>هر دولت دموکراتیک قدرت خود را از نمایندگان برگزیده ی ملت و از شرکت مستقیم آنان در قدرت دولت کسب می کند. در کشورهای جهان سوم، </a:t>
            </a:r>
            <a:r>
              <a:rPr lang="fa-IR" b="1">
                <a:solidFill>
                  <a:srgbClr val="FF0000"/>
                </a:solidFill>
                <a:cs typeface="B Nazanin" panose="00000400000000000000" pitchFamily="2" charset="-78"/>
              </a:rPr>
              <a:t>دو مانع بزرگ </a:t>
            </a:r>
            <a:r>
              <a:rPr lang="fa-IR">
                <a:cs typeface="B Nazanin" panose="00000400000000000000" pitchFamily="2" charset="-78"/>
              </a:rPr>
              <a:t>در سر راه مشارکت مردم با حکومت ها وجود </a:t>
            </a:r>
            <a:r>
              <a:rPr lang="fa-IR">
                <a:cs typeface="B Nazanin" panose="00000400000000000000" pitchFamily="2" charset="-78"/>
              </a:rPr>
              <a:t>دارد</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66302"/>
            <a:ext cx="4166258" cy="3576369"/>
          </a:xfrm>
          <a:prstGeom prst="rect">
            <a:avLst/>
          </a:prstGeom>
        </p:spPr>
      </p:pic>
    </p:spTree>
    <p:extLst>
      <p:ext uri="{BB962C8B-B14F-4D97-AF65-F5344CB8AC3E}">
        <p14:creationId xmlns:p14="http://schemas.microsoft.com/office/powerpoint/2010/main" val="3773885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430128" y="1825625"/>
            <a:ext cx="5923671" cy="4351338"/>
          </a:xfrm>
        </p:spPr>
        <p:txBody>
          <a:bodyPr/>
          <a:lstStyle/>
          <a:p>
            <a:pPr algn="just"/>
            <a:r>
              <a:rPr lang="fa-IR">
                <a:cs typeface="B Nazanin" panose="00000400000000000000" pitchFamily="2" charset="-78"/>
              </a:rPr>
              <a:t>نخست شکاف بسیار عمیقی که میان نخبگان و توده ی مردم وجود دارد، به نحوی که در پاره ای از این جوامع بیش از 90 درصد از جمعیت به کلی فاقد هر گونه آگاهی و حتی تصوری از شیوه ی زندگی 1 تا 2 درصد هم وطنان خود است</a:t>
            </a:r>
            <a:r>
              <a:rPr lang="fa-IR">
                <a:cs typeface="B Nazanin" panose="00000400000000000000" pitchFamily="2" charset="-78"/>
              </a:rPr>
              <a:t>. </a:t>
            </a:r>
            <a:r>
              <a:rPr lang="fa-IR" smtClean="0">
                <a:cs typeface="B Nazanin" panose="00000400000000000000" pitchFamily="2" charset="-78"/>
              </a:rPr>
              <a:t>(این </a:t>
            </a:r>
            <a:r>
              <a:rPr lang="fa-IR">
                <a:cs typeface="B Nazanin" panose="00000400000000000000" pitchFamily="2" charset="-78"/>
              </a:rPr>
              <a:t>امر ناشی از ساخت این جامعه هاست) دوم، وابستگی سیاسی و اقتصادی این جوامع به جهان استعمارگر است، که منشأ این اعتقاد عمومی است که تصمیم های اساسی در خارج گرفته می شود و آنچه به صورت فراگرد مشورت تجلی می کند در واقع چیزی جز فراگرد تصمیم گیری نیست.</a:t>
            </a:r>
          </a:p>
          <a:p>
            <a:endParaRPr lang="fa-IR"/>
          </a:p>
        </p:txBody>
      </p:sp>
      <p:sp>
        <p:nvSpPr>
          <p:cNvPr id="4" name="Flowchart: Alternate Process 3"/>
          <p:cNvSpPr/>
          <p:nvPr/>
        </p:nvSpPr>
        <p:spPr>
          <a:xfrm>
            <a:off x="1227992" y="4670474"/>
            <a:ext cx="3587262" cy="105507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میان نخبگان و توده ی مردم</a:t>
            </a:r>
            <a:endParaRPr lang="fa-IR"/>
          </a:p>
        </p:txBody>
      </p:sp>
      <p:pic>
        <p:nvPicPr>
          <p:cNvPr id="5" name="Picture 4"/>
          <p:cNvPicPr>
            <a:picLocks noChangeAspect="1"/>
          </p:cNvPicPr>
          <p:nvPr/>
        </p:nvPicPr>
        <p:blipFill>
          <a:blip r:embed="rId2"/>
          <a:stretch>
            <a:fillRect/>
          </a:stretch>
        </p:blipFill>
        <p:spPr>
          <a:xfrm>
            <a:off x="838200" y="1977610"/>
            <a:ext cx="4366846" cy="2143125"/>
          </a:xfrm>
          <a:prstGeom prst="rect">
            <a:avLst/>
          </a:prstGeom>
        </p:spPr>
      </p:pic>
    </p:spTree>
    <p:extLst>
      <p:ext uri="{BB962C8B-B14F-4D97-AF65-F5344CB8AC3E}">
        <p14:creationId xmlns:p14="http://schemas.microsoft.com/office/powerpoint/2010/main" val="1297738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655212" y="1825625"/>
            <a:ext cx="5698588" cy="4351338"/>
          </a:xfrm>
        </p:spPr>
        <p:txBody>
          <a:bodyPr/>
          <a:lstStyle/>
          <a:p>
            <a:pPr algn="just"/>
            <a:r>
              <a:rPr lang="fa-IR">
                <a:cs typeface="B Nazanin" panose="00000400000000000000" pitchFamily="2" charset="-78"/>
              </a:rPr>
              <a:t>در این جوامع قسمت عمده ای از جمعیت، به لحاظ شرایط فرهنگی و اجتماعی خاص خویش که فاقد پرورش و آگاهی اند، قادر به مشارکت فعال در ساختمان جامعه نیستند. هدف ها بر ایشان چنان دور و وسایل رسیدن به آن چنان غیر ملموس است که هیچ انگیزه ای میل به مشارکت را در آنها ایجاد نمی کند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410871" y="4656406"/>
            <a:ext cx="3545059" cy="128016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شرایط فرهنگی و اجتماعی خاص خویش</a:t>
            </a:r>
            <a:endParaRPr lang="fa-IR"/>
          </a:p>
        </p:txBody>
      </p:sp>
      <p:pic>
        <p:nvPicPr>
          <p:cNvPr id="5" name="Picture 4"/>
          <p:cNvPicPr>
            <a:picLocks noChangeAspect="1"/>
          </p:cNvPicPr>
          <p:nvPr/>
        </p:nvPicPr>
        <p:blipFill>
          <a:blip r:embed="rId2"/>
          <a:stretch>
            <a:fillRect/>
          </a:stretch>
        </p:blipFill>
        <p:spPr>
          <a:xfrm>
            <a:off x="838200" y="1902033"/>
            <a:ext cx="4690403" cy="2099261"/>
          </a:xfrm>
          <a:prstGeom prst="rect">
            <a:avLst/>
          </a:prstGeom>
        </p:spPr>
      </p:pic>
    </p:spTree>
    <p:extLst>
      <p:ext uri="{BB962C8B-B14F-4D97-AF65-F5344CB8AC3E}">
        <p14:creationId xmlns:p14="http://schemas.microsoft.com/office/powerpoint/2010/main" val="2012370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معمولا مشارکت در انتخابات عمومی به عنوان شاخص اندازه گیری مشارکت سیاسی شناخته شده است. ولی نارسائی های این شاخص در نظام های سنتی بر کسی پوشیده نیست. بنابراین برای تأمین مشارکت سیاسی، بازسازی سازمان جامعه و پرورش دادن و آگاه کردن اعضای جامعه در جهت کاستن فاصله میان نخبگان و توده مردم از اقدام های اساسی است. چه در غیر این صورت برقراری رابطه ی دو جانبه میان این دو گروه اقلیت و اکثریت اگر ناممکن نباشد بسیار دشوار خواهد بود.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389120"/>
            <a:ext cx="4304714" cy="99880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شاخص اندازه گیری مشارکت سیاسی</a:t>
            </a:r>
            <a:endParaRPr lang="fa-IR"/>
          </a:p>
        </p:txBody>
      </p:sp>
    </p:spTree>
    <p:extLst>
      <p:ext uri="{BB962C8B-B14F-4D97-AF65-F5344CB8AC3E}">
        <p14:creationId xmlns:p14="http://schemas.microsoft.com/office/powerpoint/2010/main" val="34879203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ه- شناخت </a:t>
            </a:r>
            <a:r>
              <a:rPr lang="fa-IR" b="1">
                <a:solidFill>
                  <a:srgbClr val="FF0000"/>
                </a:solidFill>
                <a:cs typeface="B Nazanin" panose="00000400000000000000" pitchFamily="2" charset="-78"/>
              </a:rPr>
              <a:t>انواع </a:t>
            </a:r>
            <a:r>
              <a:rPr lang="fa-IR" b="1" smtClean="0">
                <a:solidFill>
                  <a:srgbClr val="FF0000"/>
                </a:solidFill>
                <a:cs typeface="B Nazanin" panose="00000400000000000000" pitchFamily="2" charset="-78"/>
              </a:rPr>
              <a:t>مشارکت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مشارکت </a:t>
            </a:r>
            <a:r>
              <a:rPr lang="fa-IR">
                <a:cs typeface="B Nazanin" panose="00000400000000000000" pitchFamily="2" charset="-78"/>
              </a:rPr>
              <a:t>به عنوان عمل اجتماعی تبلور یک اراده انفرادی در یک متن فرهنگی است و می توان آن را از لحاظ منشأ انگیزه هایش بر حسب آنکه انگیزه ها درونی باشد یا بیرونی به دو نوع و هر نوع به چند رده تقسیم کرد.</a:t>
            </a:r>
            <a:endParaRPr lang="en-US">
              <a:cs typeface="B Nazanin" panose="00000400000000000000" pitchFamily="2" charset="-78"/>
            </a:endParaRPr>
          </a:p>
          <a:p>
            <a:pPr lvl="0" algn="just"/>
            <a:r>
              <a:rPr lang="fa-IR">
                <a:cs typeface="B Nazanin" panose="00000400000000000000" pitchFamily="2" charset="-78"/>
              </a:rPr>
              <a:t>مشارکت بر حسب انگیزه های درونی را می توان به مشارکت در امور نهادی و قبلی، مشارکت ارادی و مشارکت غریزی طبقه بندی کرد.</a:t>
            </a:r>
            <a:endParaRPr lang="en-US">
              <a:cs typeface="B Nazanin" panose="00000400000000000000" pitchFamily="2" charset="-78"/>
            </a:endParaRPr>
          </a:p>
          <a:p>
            <a:pPr lvl="0" algn="just"/>
            <a:r>
              <a:rPr lang="fa-IR">
                <a:cs typeface="B Nazanin" panose="00000400000000000000" pitchFamily="2" charset="-78"/>
              </a:rPr>
              <a:t>مشارکت بر حسب انگیزه های بیرونی شامل </a:t>
            </a:r>
            <a:r>
              <a:rPr lang="fa-IR">
                <a:solidFill>
                  <a:srgbClr val="FF0000"/>
                </a:solidFill>
                <a:cs typeface="B Nazanin" panose="00000400000000000000" pitchFamily="2" charset="-78"/>
              </a:rPr>
              <a:t>مشارکت ترغیبی </a:t>
            </a:r>
            <a:r>
              <a:rPr lang="fa-IR">
                <a:cs typeface="B Nazanin" panose="00000400000000000000" pitchFamily="2" charset="-78"/>
              </a:rPr>
              <a:t>یا </a:t>
            </a:r>
            <a:r>
              <a:rPr lang="fa-IR">
                <a:solidFill>
                  <a:srgbClr val="00B0F0"/>
                </a:solidFill>
                <a:cs typeface="B Nazanin" panose="00000400000000000000" pitchFamily="2" charset="-78"/>
              </a:rPr>
              <a:t>تشویقی</a:t>
            </a:r>
            <a:r>
              <a:rPr lang="fa-IR">
                <a:cs typeface="B Nazanin" panose="00000400000000000000" pitchFamily="2" charset="-78"/>
              </a:rPr>
              <a:t> و </a:t>
            </a:r>
            <a:r>
              <a:rPr lang="fa-IR">
                <a:solidFill>
                  <a:srgbClr val="00B050"/>
                </a:solidFill>
                <a:cs typeface="B Nazanin" panose="00000400000000000000" pitchFamily="2" charset="-78"/>
              </a:rPr>
              <a:t>مشارکت تحمیلی </a:t>
            </a:r>
            <a:r>
              <a:rPr lang="fa-IR">
                <a:cs typeface="B Nazanin" panose="00000400000000000000" pitchFamily="2" charset="-78"/>
              </a:rPr>
              <a:t>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23889" y="4825218"/>
            <a:ext cx="4529797" cy="104101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اراده انفرادی در یک متن فرهنگی</a:t>
            </a:r>
            <a:endParaRPr lang="fa-IR"/>
          </a:p>
        </p:txBody>
      </p:sp>
    </p:spTree>
    <p:extLst>
      <p:ext uri="{BB962C8B-B14F-4D97-AF65-F5344CB8AC3E}">
        <p14:creationId xmlns:p14="http://schemas.microsoft.com/office/powerpoint/2010/main" val="2371813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هر یک از صورت های مشارکت فوق الذکر با نوعی از گروه بندی های اجتماعی رابطه د ارد و کمیت و کیفیت مشارکت در این گروه بندی های اجتماعی نیز بر حسب زمینه های فرهنگی- اجتماعی یکسان نیست، در یک جامعه سنتی که در آن نقش خانواده به مراتب بیش از نقش گروه بندی های سیاسی مثل احزاب یا گروه بندی های شغلی است، مسلماً مشارکت در امور نهادی ( خانواده- دین... ) گسترده تر از مشارکت در امور ارادی چون حزب یا سندیکا یا اتحادیه صنعی است. حتی در مراحل انتقالی جوامع سنتی به جوامع صنعتی مشابهت های زیادی میان نقش خانواده و نقش سندیکا می توان ملاحظه کرد.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37957" y="4867422"/>
            <a:ext cx="3305908" cy="88626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گروه بندی های اجتماعی</a:t>
            </a:r>
            <a:endParaRPr lang="fa-IR"/>
          </a:p>
        </p:txBody>
      </p:sp>
    </p:spTree>
    <p:extLst>
      <p:ext uri="{BB962C8B-B14F-4D97-AF65-F5344CB8AC3E}">
        <p14:creationId xmlns:p14="http://schemas.microsoft.com/office/powerpoint/2010/main" val="2547151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711482" y="1825625"/>
            <a:ext cx="5642317" cy="4351338"/>
          </a:xfrm>
        </p:spPr>
        <p:txBody>
          <a:bodyPr/>
          <a:lstStyle/>
          <a:p>
            <a:pPr algn="just"/>
            <a:r>
              <a:rPr lang="fa-IR">
                <a:cs typeface="B Nazanin" panose="00000400000000000000" pitchFamily="2" charset="-78"/>
              </a:rPr>
              <a:t>مدیران کارگاه ها که همان مالکان کارگاه ها نیز هستند با قدرت پدر منشانه ای امور مربوط به سندیکا را زیر نظر دارند و غالباً کارگران مسائل خود را به صورت انفرادی و مراجعه ی مستقیم به صاحب کارخانه حل و فصل می کنند.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589650" y="4459459"/>
            <a:ext cx="2771335" cy="1434905"/>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انفرادی</a:t>
            </a:r>
            <a:endParaRPr lang="fa-IR"/>
          </a:p>
        </p:txBody>
      </p:sp>
      <p:pic>
        <p:nvPicPr>
          <p:cNvPr id="5" name="Picture 4"/>
          <p:cNvPicPr>
            <a:picLocks noChangeAspect="1"/>
          </p:cNvPicPr>
          <p:nvPr/>
        </p:nvPicPr>
        <p:blipFill>
          <a:blip r:embed="rId2"/>
          <a:stretch>
            <a:fillRect/>
          </a:stretch>
        </p:blipFill>
        <p:spPr>
          <a:xfrm>
            <a:off x="838200" y="1797489"/>
            <a:ext cx="4690403" cy="2260000"/>
          </a:xfrm>
          <a:prstGeom prst="rect">
            <a:avLst/>
          </a:prstGeom>
        </p:spPr>
      </p:pic>
    </p:spTree>
    <p:extLst>
      <p:ext uri="{BB962C8B-B14F-4D97-AF65-F5344CB8AC3E}">
        <p14:creationId xmlns:p14="http://schemas.microsoft.com/office/powerpoint/2010/main" val="2651856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مشارکت ارادی زمینه اصلی تشکیل گروه بندی های غیر رسمی است که بعد ها ممکن است به صورت گروه بندی های رسمی در آیند. گروه بندی های صنفی، تعاونی، سیاسی از این نوع اند.</a:t>
            </a:r>
            <a:endParaRPr lang="en-US">
              <a:cs typeface="B Nazanin" panose="00000400000000000000" pitchFamily="2" charset="-78"/>
            </a:endParaRPr>
          </a:p>
          <a:p>
            <a:pPr algn="just"/>
            <a:r>
              <a:rPr lang="fa-IR">
                <a:cs typeface="B Nazanin" panose="00000400000000000000" pitchFamily="2" charset="-78"/>
              </a:rPr>
              <a:t>از مشارکت غریزی گروه بندی </a:t>
            </a:r>
            <a:r>
              <a:rPr lang="fa-IR">
                <a:cs typeface="B Nazanin" panose="00000400000000000000" pitchFamily="2" charset="-78"/>
              </a:rPr>
              <a:t>های </a:t>
            </a:r>
            <a:r>
              <a:rPr lang="fa-IR" smtClean="0">
                <a:cs typeface="B Nazanin" panose="00000400000000000000" pitchFamily="2" charset="-78"/>
              </a:rPr>
              <a:t>«</a:t>
            </a:r>
            <a:r>
              <a:rPr lang="fa-IR" b="1" smtClean="0">
                <a:solidFill>
                  <a:srgbClr val="FF0000"/>
                </a:solidFill>
                <a:cs typeface="B Nazanin" panose="00000400000000000000" pitchFamily="2" charset="-78"/>
              </a:rPr>
              <a:t>نیم </a:t>
            </a:r>
            <a:r>
              <a:rPr lang="fa-IR" b="1">
                <a:solidFill>
                  <a:srgbClr val="FF0000"/>
                </a:solidFill>
                <a:cs typeface="B Nazanin" panose="00000400000000000000" pitchFamily="2" charset="-78"/>
              </a:rPr>
              <a:t>بند</a:t>
            </a:r>
            <a:r>
              <a:rPr lang="fa-IR">
                <a:cs typeface="B Nazanin" panose="00000400000000000000" pitchFamily="2" charset="-78"/>
              </a:rPr>
              <a:t>» و بدون سازمان مشخص و بدون کار </a:t>
            </a:r>
            <a:r>
              <a:rPr lang="fa-IR">
                <a:cs typeface="B Nazanin" panose="00000400000000000000" pitchFamily="2" charset="-78"/>
              </a:rPr>
              <a:t>معین </a:t>
            </a:r>
            <a:r>
              <a:rPr lang="en-US" smtClean="0">
                <a:cs typeface="B Nazanin" panose="00000400000000000000" pitchFamily="2" charset="-78"/>
              </a:rPr>
              <a:t> Function </a:t>
            </a:r>
            <a:r>
              <a:rPr lang="fa-IR">
                <a:cs typeface="B Nazanin" panose="00000400000000000000" pitchFamily="2" charset="-78"/>
              </a:rPr>
              <a:t>به وجود می آید. مشارکت دارندگان از درون برانگیخته می شوند و احساس رضایتی که هر کس از عمل خویش دارد انگیزه اصلی مشارکت وی را تشکیل می دهد.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703385" y="4431323"/>
            <a:ext cx="3713871" cy="122388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گروه بندی های غیر رسمی</a:t>
            </a:r>
            <a:endParaRPr lang="fa-IR"/>
          </a:p>
        </p:txBody>
      </p:sp>
    </p:spTree>
    <p:extLst>
      <p:ext uri="{BB962C8B-B14F-4D97-AF65-F5344CB8AC3E}">
        <p14:creationId xmlns:p14="http://schemas.microsoft.com/office/powerpoint/2010/main" val="22701773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سه نوع مشارکت بالا که انگیزه درونی عامل موجب عمل مشارکت است، عامل و موضوع عمل کل یکپارچه ای را تشکیل می دهند. عامل به تبع هدف های خاصی که از عمل خود دارد به مشارکت می پردازد. میان او و عمل اش، عامل خارجی ( واسطه) وجود ندارد، اگر هم وجود داشته باشد، چنان با وی هم سازی یافته است که واسطه بودن آن را احساس نمی کند. در حالی که در مشارکت های ناشی از انگیزه های خارجی، یعنی مشارکت ترغیبی و تحمیلی پیوسته یک یا چند واسطه خارجی دست اندر کاراند تا عامل را با هدف های عمل اش آشنا سازند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252025" y="4656406"/>
            <a:ext cx="4811150" cy="109728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انگیزه درونی عامل موجب عمل مشارکت</a:t>
            </a:r>
            <a:endParaRPr lang="fa-IR"/>
          </a:p>
        </p:txBody>
      </p:sp>
    </p:spTree>
    <p:extLst>
      <p:ext uri="{BB962C8B-B14F-4D97-AF65-F5344CB8AC3E}">
        <p14:creationId xmlns:p14="http://schemas.microsoft.com/office/powerpoint/2010/main" val="266307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الف) </a:t>
            </a:r>
            <a:r>
              <a:rPr lang="fa-IR" b="1">
                <a:solidFill>
                  <a:srgbClr val="FF0000"/>
                </a:solidFill>
                <a:cs typeface="B Nazanin" panose="00000400000000000000" pitchFamily="2" charset="-78"/>
              </a:rPr>
              <a:t>دیدگاه </a:t>
            </a:r>
            <a:r>
              <a:rPr lang="fa-IR" b="1" smtClean="0">
                <a:solidFill>
                  <a:srgbClr val="FF0000"/>
                </a:solidFill>
                <a:cs typeface="B Nazanin" panose="00000400000000000000" pitchFamily="2" charset="-78"/>
              </a:rPr>
              <a:t>فلسفی</a:t>
            </a:r>
            <a:endParaRPr lang="fa-IR">
              <a:cs typeface="B Nazanin" panose="00000400000000000000" pitchFamily="2" charset="-78"/>
            </a:endParaRPr>
          </a:p>
        </p:txBody>
      </p:sp>
      <p:sp>
        <p:nvSpPr>
          <p:cNvPr id="3" name="Content Placeholder 2"/>
          <p:cNvSpPr>
            <a:spLocks noGrp="1"/>
          </p:cNvSpPr>
          <p:nvPr>
            <p:ph idx="1"/>
          </p:nvPr>
        </p:nvSpPr>
        <p:spPr>
          <a:xfrm>
            <a:off x="3727938" y="1825625"/>
            <a:ext cx="7625862" cy="4351338"/>
          </a:xfrm>
        </p:spPr>
        <p:txBody>
          <a:bodyPr>
            <a:normAutofit/>
          </a:bodyPr>
          <a:lstStyle/>
          <a:p>
            <a:pPr algn="just"/>
            <a:r>
              <a:rPr lang="fa-IR" smtClean="0">
                <a:cs typeface="B Nazanin" panose="00000400000000000000" pitchFamily="2" charset="-78"/>
              </a:rPr>
              <a:t>بنا </a:t>
            </a:r>
            <a:r>
              <a:rPr lang="fa-IR">
                <a:cs typeface="B Nazanin" panose="00000400000000000000" pitchFamily="2" charset="-78"/>
              </a:rPr>
              <a:t>به فلسفه افلاطونی ( 428-347 ق.م) و افلاطونیان جدید، موجودات با مشارکت با مثل ( ایده ها) وجود دارند. صفات خوبی، زیبایی و حقیقت آنها با مشارکت با مثال خوبی، مثال زیبایی و مثال حقیقت وجود دارد.</a:t>
            </a:r>
            <a:endParaRPr lang="en-US">
              <a:cs typeface="B Nazanin" panose="00000400000000000000" pitchFamily="2" charset="-78"/>
            </a:endParaRPr>
          </a:p>
          <a:p>
            <a:pPr algn="just"/>
            <a:r>
              <a:rPr lang="fa-IR">
                <a:cs typeface="B Nazanin" panose="00000400000000000000" pitchFamily="2" charset="-78"/>
              </a:rPr>
              <a:t>در نظر سن توما </a:t>
            </a:r>
            <a:r>
              <a:rPr lang="en-US">
                <a:cs typeface="B Nazanin" panose="00000400000000000000" pitchFamily="2" charset="-78"/>
              </a:rPr>
              <a:t>St-Thomas</a:t>
            </a:r>
            <a:r>
              <a:rPr lang="fa-IR">
                <a:cs typeface="B Nazanin" panose="00000400000000000000" pitchFamily="2" charset="-78"/>
              </a:rPr>
              <a:t> ( 1276-1225 میلادی)، مخلوقات با مشارکت با هستی خالق وجود دارند</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20926" cy="2867025"/>
          </a:xfrm>
          <a:prstGeom prst="rect">
            <a:avLst/>
          </a:prstGeom>
        </p:spPr>
      </p:pic>
      <p:sp>
        <p:nvSpPr>
          <p:cNvPr id="5" name="TextBox 4"/>
          <p:cNvSpPr txBox="1"/>
          <p:nvPr/>
        </p:nvSpPr>
        <p:spPr>
          <a:xfrm>
            <a:off x="1139483" y="4994031"/>
            <a:ext cx="1856935"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افلاطون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37614819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غالباً در فراگرد عمل ترغیبی یا تحمیلی عامل نه به عنوان موجودی باشعور بلکه به صورت یک شیء در نظر گرفته می شود و همین تلقی مانع اصلی مشارکت وی با هدف های عمل می شود نقش واسطه ها در فراگرد مشارکت ترغیبی و تحمیلی عبارت است از قبولاندن پاره ای ارزش های جدید به موازات سست کردن مبانی ارزش های قبلی که مانع مشارکت با طرح مورد اجرا شناخته شده اند. در فراگرد مشارکت ترغیبی و تحمیلی هدف تغییر دادن افراد است ( با به کار گرفتن فنون و تدابیر روان شناسی و جامعه شناسی).</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81686" y="4670474"/>
            <a:ext cx="4290646" cy="97067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سست کردن مبانی ارزش های قبلی</a:t>
            </a:r>
            <a:endParaRPr lang="fa-IR"/>
          </a:p>
        </p:txBody>
      </p:sp>
    </p:spTree>
    <p:extLst>
      <p:ext uri="{BB962C8B-B14F-4D97-AF65-F5344CB8AC3E}">
        <p14:creationId xmlns:p14="http://schemas.microsoft.com/office/powerpoint/2010/main" val="3463121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92172" y="1825625"/>
            <a:ext cx="7161628" cy="4351338"/>
          </a:xfrm>
        </p:spPr>
        <p:txBody>
          <a:bodyPr/>
          <a:lstStyle/>
          <a:p>
            <a:pPr algn="just"/>
            <a:r>
              <a:rPr lang="fa-IR">
                <a:cs typeface="B Nazanin" panose="00000400000000000000" pitchFamily="2" charset="-78"/>
              </a:rPr>
              <a:t>عامل های و اجتماع موضوع تغییر به دلیل تفاوت مراجع ارزش هایشان، نمی گذارند ارتباط دو جانبه را که شرط مشارکت در هدف های عمل است برقرار کنند. نباید بسته شدن مکانیسم کنش متقابل را در نتیجه ی تفاوت منشأ اجتماعی یا فاصله فرهنگی – اجتماعی بدانیم. این فاصله حتی برای تحرک ماشین تغییر ضروری است، آنچه باعث </a:t>
            </a:r>
            <a:r>
              <a:rPr lang="fa-IR" b="1">
                <a:solidFill>
                  <a:srgbClr val="FF0000"/>
                </a:solidFill>
                <a:cs typeface="B Nazanin" panose="00000400000000000000" pitchFamily="2" charset="-78"/>
              </a:rPr>
              <a:t>بسته شدن فراگرد تغییر </a:t>
            </a:r>
            <a:r>
              <a:rPr lang="fa-IR">
                <a:cs typeface="B Nazanin" panose="00000400000000000000" pitchFamily="2" charset="-78"/>
              </a:rPr>
              <a:t>در جهت مطلوب و متعالی می شود، دوگانگی مرجع ارزش های عامل های تغییر و اجتماع نخستین برخورد عامل های تغییر با اجتماع موضوع تغییر متأثر از انگیزه های تسلط جویی است، زیرا بر حسب </a:t>
            </a:r>
            <a:r>
              <a:rPr lang="fa-IR" b="1">
                <a:solidFill>
                  <a:srgbClr val="FF0000"/>
                </a:solidFill>
                <a:cs typeface="B Nazanin" panose="00000400000000000000" pitchFamily="2" charset="-78"/>
              </a:rPr>
              <a:t>شایعات تأیید نشده ی اجتماعی </a:t>
            </a:r>
            <a:r>
              <a:rPr lang="fa-IR">
                <a:cs typeface="B Nazanin" panose="00000400000000000000" pitchFamily="2" charset="-78"/>
              </a:rPr>
              <a:t>برای انکه بتوان افراد را تغییر داد باید بر آنها مسلط بود.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348541" cy="3773317"/>
          </a:xfrm>
          <a:prstGeom prst="rect">
            <a:avLst/>
          </a:prstGeom>
        </p:spPr>
      </p:pic>
    </p:spTree>
    <p:extLst>
      <p:ext uri="{BB962C8B-B14F-4D97-AF65-F5344CB8AC3E}">
        <p14:creationId xmlns:p14="http://schemas.microsoft.com/office/powerpoint/2010/main" val="866563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غافل از آنکه بی اطلاعی از غنای فرهنگی جامعه موضوع تغییر و ارزیابی نادرست از کار نهاد های اجتماعی فعال باعث تبلور رفتارها و وجهه نظرهای مقاوم در </a:t>
            </a:r>
            <a:r>
              <a:rPr lang="fa-IR">
                <a:cs typeface="B Nazanin" panose="00000400000000000000" pitchFamily="2" charset="-78"/>
              </a:rPr>
              <a:t>برابر </a:t>
            </a:r>
            <a:r>
              <a:rPr lang="fa-IR" smtClean="0">
                <a:cs typeface="B Nazanin" panose="00000400000000000000" pitchFamily="2" charset="-78"/>
              </a:rPr>
              <a:t>پذیرفتن ارزش های پیشنهادی می </a:t>
            </a:r>
            <a:r>
              <a:rPr lang="fa-IR">
                <a:cs typeface="B Nazanin" panose="00000400000000000000" pitchFamily="2" charset="-78"/>
              </a:rPr>
              <a:t>گردد و حتی مشاهده شده است که اجتماع موضوع تغییر </a:t>
            </a:r>
            <a:r>
              <a:rPr lang="fa-IR">
                <a:cs typeface="B Nazanin" panose="00000400000000000000" pitchFamily="2" charset="-78"/>
              </a:rPr>
              <a:t>از </a:t>
            </a:r>
            <a:r>
              <a:rPr lang="fa-IR" smtClean="0">
                <a:cs typeface="B Nazanin" panose="00000400000000000000" pitchFamily="2" charset="-78"/>
              </a:rPr>
              <a:t>ضعف </a:t>
            </a:r>
            <a:r>
              <a:rPr lang="fa-IR">
                <a:cs typeface="B Nazanin" panose="00000400000000000000" pitchFamily="2" charset="-78"/>
              </a:rPr>
              <a:t>عامل های تغییر زیرکانه بهره برداری می کند.</a:t>
            </a:r>
            <a:endParaRPr lang="en-US">
              <a:cs typeface="B Nazanin" panose="00000400000000000000" pitchFamily="2" charset="-78"/>
            </a:endParaRPr>
          </a:p>
          <a:p>
            <a:pPr algn="just"/>
            <a:r>
              <a:rPr lang="fa-IR">
                <a:cs typeface="B Nazanin" panose="00000400000000000000" pitchFamily="2" charset="-78"/>
              </a:rPr>
              <a:t>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78104"/>
            <a:ext cx="3446584" cy="112541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ارزش های پیشنهادی</a:t>
            </a:r>
            <a:endParaRPr lang="fa-IR"/>
          </a:p>
        </p:txBody>
      </p:sp>
      <p:sp>
        <p:nvSpPr>
          <p:cNvPr id="5" name="Flowchart: Alternate Process 4"/>
          <p:cNvSpPr/>
          <p:nvPr/>
        </p:nvSpPr>
        <p:spPr>
          <a:xfrm>
            <a:off x="5781822" y="4107766"/>
            <a:ext cx="4290646" cy="126609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رفتارها و وجهه نظرهای مقاوم</a:t>
            </a:r>
            <a:endParaRPr lang="fa-IR"/>
          </a:p>
        </p:txBody>
      </p:sp>
    </p:spTree>
    <p:extLst>
      <p:ext uri="{BB962C8B-B14F-4D97-AF65-F5344CB8AC3E}">
        <p14:creationId xmlns:p14="http://schemas.microsoft.com/office/powerpoint/2010/main" val="3935286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وی </a:t>
            </a:r>
            <a:r>
              <a:rPr lang="fa-IR" b="1" smtClean="0">
                <a:solidFill>
                  <a:srgbClr val="FF0000"/>
                </a:solidFill>
                <a:cs typeface="B Nazanin" panose="00000400000000000000" pitchFamily="2" charset="-78"/>
              </a:rPr>
              <a:t>دو مفهوم متفاوت </a:t>
            </a:r>
            <a:r>
              <a:rPr lang="fa-IR" smtClean="0">
                <a:cs typeface="B Nazanin" panose="00000400000000000000" pitchFamily="2" charset="-78"/>
              </a:rPr>
              <a:t>در آن تمیز می دهد:</a:t>
            </a:r>
            <a:endParaRPr lang="fa-IR">
              <a:cs typeface="B Nazanin" panose="00000400000000000000" pitchFamily="2" charset="-78"/>
            </a:endParaRPr>
          </a:p>
        </p:txBody>
      </p:sp>
      <p:sp>
        <p:nvSpPr>
          <p:cNvPr id="3" name="Content Placeholder 2"/>
          <p:cNvSpPr>
            <a:spLocks noGrp="1"/>
          </p:cNvSpPr>
          <p:nvPr>
            <p:ph idx="1"/>
          </p:nvPr>
        </p:nvSpPr>
        <p:spPr/>
        <p:txBody>
          <a:bodyPr/>
          <a:lstStyle/>
          <a:p>
            <a:pPr lvl="0" algn="just"/>
            <a:r>
              <a:rPr lang="fa-IR" smtClean="0">
                <a:solidFill>
                  <a:srgbClr val="FF0000"/>
                </a:solidFill>
                <a:cs typeface="B Nazanin" panose="00000400000000000000" pitchFamily="2" charset="-78"/>
              </a:rPr>
              <a:t>مشارکت مبتنی بر اصل ترکیب، </a:t>
            </a:r>
            <a:r>
              <a:rPr lang="en-US" smtClean="0">
                <a:cs typeface="B Nazanin" panose="00000400000000000000" pitchFamily="2" charset="-78"/>
              </a:rPr>
              <a:t>composition</a:t>
            </a:r>
          </a:p>
          <a:p>
            <a:pPr lvl="0" algn="just"/>
            <a:r>
              <a:rPr lang="fa-IR" smtClean="0">
                <a:solidFill>
                  <a:srgbClr val="FF0000"/>
                </a:solidFill>
                <a:cs typeface="B Nazanin" panose="00000400000000000000" pitchFamily="2" charset="-78"/>
              </a:rPr>
              <a:t>مشارکت مبتنی بر اصل نابرابری مطلق. </a:t>
            </a:r>
            <a:r>
              <a:rPr lang="en-US" smtClean="0">
                <a:cs typeface="B Nazanin" panose="00000400000000000000" pitchFamily="2" charset="-78"/>
              </a:rPr>
              <a:t>Inegalite formelle </a:t>
            </a:r>
          </a:p>
          <a:p>
            <a:pPr algn="just"/>
            <a:r>
              <a:rPr lang="fa-IR" smtClean="0">
                <a:cs typeface="B Nazanin" panose="00000400000000000000" pitchFamily="2" charset="-78"/>
              </a:rPr>
              <a:t>در </a:t>
            </a:r>
            <a:r>
              <a:rPr lang="fa-IR" smtClean="0">
                <a:cs typeface="B Nazanin" panose="00000400000000000000" pitchFamily="2" charset="-78"/>
              </a:rPr>
              <a:t>مفهوم </a:t>
            </a:r>
            <a:r>
              <a:rPr lang="fa-IR" smtClean="0">
                <a:cs typeface="B Nazanin" panose="00000400000000000000" pitchFamily="2" charset="-78"/>
              </a:rPr>
              <a:t>اول مشارکت از دوگانگی عامل گیرنده و </a:t>
            </a:r>
            <a:r>
              <a:rPr lang="fa-IR" smtClean="0">
                <a:cs typeface="B Nazanin" panose="00000400000000000000" pitchFamily="2" charset="-78"/>
              </a:rPr>
              <a:t>چیز </a:t>
            </a:r>
            <a:r>
              <a:rPr lang="fa-IR" smtClean="0">
                <a:cs typeface="B Nazanin" panose="00000400000000000000" pitchFamily="2" charset="-78"/>
              </a:rPr>
              <a:t>گرفته شده ناشی می شود، و عبارتست از تملک چیز گرفته شده توسط عامل گیرنده، بدیهی است در چنین فراگردی هر عاملی ابعاد و ظرفیت خودش را بر چیز گرفتنی تحمیل خواهد کرد و اگر کمال عامل در حد کمال چیز گرفتنی نباشد، آن را در حد کمال خویش خواهد پذیرفت.</a:t>
            </a:r>
          </a:p>
          <a:p>
            <a:pPr algn="just"/>
            <a:endParaRPr lang="fa-IR">
              <a:cs typeface="B Nazanin" panose="00000400000000000000" pitchFamily="2" charset="-78"/>
            </a:endParaRPr>
          </a:p>
        </p:txBody>
      </p:sp>
    </p:spTree>
    <p:extLst>
      <p:ext uri="{BB962C8B-B14F-4D97-AF65-F5344CB8AC3E}">
        <p14:creationId xmlns:p14="http://schemas.microsoft.com/office/powerpoint/2010/main" val="1894929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078436" y="1825625"/>
            <a:ext cx="6275363" cy="4351338"/>
          </a:xfrm>
        </p:spPr>
        <p:txBody>
          <a:bodyPr/>
          <a:lstStyle/>
          <a:p>
            <a:pPr algn="just"/>
            <a:r>
              <a:rPr lang="fa-IR">
                <a:cs typeface="B Nazanin" panose="00000400000000000000" pitchFamily="2" charset="-78"/>
              </a:rPr>
              <a:t>در مفهوم دوم یعنی اصل نابرابری مطلق، یک ذات مشارکت یافته است وفتی که در حد گنجایش محتوی مطلق خویش کمال نپذیرفته باشد. بنابراین یک نظام مشارکت رده بندی شده و سلسله مراتبی با اصل نابرابری مطلق تبیین خواهد شد نه با اصل مشارکت ترکیبی. در میان فلاسفه معاصر لوئی لاول ( 1951-1883) فیلسوف فرانسوی بحث در مفهوم مشارکت را در راهی که سن توما گشوده بود، ادامه داد.  به نظر لاول « خصلت اساسی مشارکت تعیین سهم ابتکار ویژه ای است که من با آن، در هستی مطلق، واقعیت مخصوص خودم را می سازم».</a:t>
            </a:r>
            <a:endParaRPr lang="en-US">
              <a:cs typeface="B Nazanin" panose="00000400000000000000" pitchFamily="2" charset="-78"/>
            </a:endParaRPr>
          </a:p>
        </p:txBody>
      </p:sp>
      <p:sp>
        <p:nvSpPr>
          <p:cNvPr id="4" name="Flowchart: Alternate Process 3"/>
          <p:cNvSpPr/>
          <p:nvPr/>
        </p:nvSpPr>
        <p:spPr>
          <a:xfrm>
            <a:off x="1392701" y="4867422"/>
            <a:ext cx="2771335" cy="11254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اصل نابرابری مطلق</a:t>
            </a:r>
            <a:endParaRPr lang="fa-IR"/>
          </a:p>
        </p:txBody>
      </p:sp>
      <p:pic>
        <p:nvPicPr>
          <p:cNvPr id="5" name="Picture 4"/>
          <p:cNvPicPr>
            <a:picLocks noChangeAspect="1"/>
          </p:cNvPicPr>
          <p:nvPr/>
        </p:nvPicPr>
        <p:blipFill>
          <a:blip r:embed="rId2"/>
          <a:stretch>
            <a:fillRect/>
          </a:stretch>
        </p:blipFill>
        <p:spPr>
          <a:xfrm>
            <a:off x="838199" y="1825625"/>
            <a:ext cx="4025011" cy="2254006"/>
          </a:xfrm>
          <a:prstGeom prst="rect">
            <a:avLst/>
          </a:prstGeom>
        </p:spPr>
      </p:pic>
    </p:spTree>
    <p:extLst>
      <p:ext uri="{BB962C8B-B14F-4D97-AF65-F5344CB8AC3E}">
        <p14:creationId xmlns:p14="http://schemas.microsoft.com/office/powerpoint/2010/main" val="3419112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ب- دیدگاه روانشناسی و </a:t>
            </a:r>
            <a:r>
              <a:rPr lang="fa-IR" b="1" smtClean="0">
                <a:solidFill>
                  <a:srgbClr val="FF0000"/>
                </a:solidFill>
                <a:cs typeface="B Nazanin" panose="00000400000000000000" pitchFamily="2" charset="-78"/>
              </a:rPr>
              <a:t>روانکاوی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5162842" y="1825625"/>
            <a:ext cx="6190957" cy="4351338"/>
          </a:xfrm>
        </p:spPr>
        <p:txBody>
          <a:bodyPr/>
          <a:lstStyle/>
          <a:p>
            <a:pPr algn="just"/>
            <a:r>
              <a:rPr lang="fa-IR">
                <a:cs typeface="B Nazanin" panose="00000400000000000000" pitchFamily="2" charset="-78"/>
              </a:rPr>
              <a:t>تعبیر روانشناسی مشارکت در اصل با تعبیر فلسفی آن چندان فرقی ندارد. دریافت نشانه های دنیای خارجی توسط یک عامل در پی قصد قبلی وی اساس مفهوم مشارکت را در روانشناسی تشکیل می دهد. بنیانی که بدون آن فراگرد یادگیری ممکن نیست.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94520" y="4873491"/>
            <a:ext cx="3446585" cy="116761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نشانه های دنیای خارجی</a:t>
            </a:r>
            <a:endParaRPr lang="fa-IR"/>
          </a:p>
        </p:txBody>
      </p:sp>
      <p:pic>
        <p:nvPicPr>
          <p:cNvPr id="5" name="Picture 4"/>
          <p:cNvPicPr>
            <a:picLocks noChangeAspect="1"/>
          </p:cNvPicPr>
          <p:nvPr/>
        </p:nvPicPr>
        <p:blipFill>
          <a:blip r:embed="rId2"/>
          <a:stretch>
            <a:fillRect/>
          </a:stretch>
        </p:blipFill>
        <p:spPr>
          <a:xfrm>
            <a:off x="838199" y="1825624"/>
            <a:ext cx="4113629" cy="2436887"/>
          </a:xfrm>
          <a:prstGeom prst="rect">
            <a:avLst/>
          </a:prstGeom>
        </p:spPr>
      </p:pic>
    </p:spTree>
    <p:extLst>
      <p:ext uri="{BB962C8B-B14F-4D97-AF65-F5344CB8AC3E}">
        <p14:creationId xmlns:p14="http://schemas.microsoft.com/office/powerpoint/2010/main" val="2834475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40934" y="1825625"/>
            <a:ext cx="7412865" cy="4351338"/>
          </a:xfrm>
        </p:spPr>
        <p:txBody>
          <a:bodyPr/>
          <a:lstStyle/>
          <a:p>
            <a:pPr algn="just"/>
            <a:r>
              <a:rPr lang="fa-IR" b="1">
                <a:cs typeface="B Nazanin" panose="00000400000000000000" pitchFamily="2" charset="-78"/>
              </a:rPr>
              <a:t>گوردن آلپورت </a:t>
            </a:r>
            <a:r>
              <a:rPr lang="en-US" b="1">
                <a:cs typeface="B Nazanin" panose="00000400000000000000" pitchFamily="2" charset="-78"/>
              </a:rPr>
              <a:t>G.Allport </a:t>
            </a:r>
            <a:r>
              <a:rPr lang="fa-IR" b="1" smtClean="0">
                <a:cs typeface="B Nazanin" panose="00000400000000000000" pitchFamily="2" charset="-78"/>
              </a:rPr>
              <a:t> </a:t>
            </a:r>
            <a:r>
              <a:rPr lang="fa-IR" smtClean="0">
                <a:cs typeface="B Nazanin" panose="00000400000000000000" pitchFamily="2" charset="-78"/>
              </a:rPr>
              <a:t>در </a:t>
            </a:r>
            <a:r>
              <a:rPr lang="fa-IR">
                <a:cs typeface="B Nazanin" panose="00000400000000000000" pitchFamily="2" charset="-78"/>
              </a:rPr>
              <a:t>کتاب « ساخت و رشد شخصیت» می نویسد:</a:t>
            </a:r>
            <a:endParaRPr lang="en-US">
              <a:cs typeface="B Nazanin" panose="00000400000000000000" pitchFamily="2" charset="-78"/>
            </a:endParaRPr>
          </a:p>
          <a:p>
            <a:pPr algn="just"/>
            <a:r>
              <a:rPr lang="fa-IR" b="1">
                <a:solidFill>
                  <a:srgbClr val="FF0000"/>
                </a:solidFill>
                <a:cs typeface="B Nazanin" panose="00000400000000000000" pitchFamily="2" charset="-78"/>
              </a:rPr>
              <a:t>دقت</a:t>
            </a:r>
            <a:r>
              <a:rPr lang="fa-IR" b="1">
                <a:cs typeface="B Nazanin" panose="00000400000000000000" pitchFamily="2" charset="-78"/>
              </a:rPr>
              <a:t> </a:t>
            </a:r>
            <a:r>
              <a:rPr lang="en-US" b="1">
                <a:cs typeface="B Nazanin" panose="00000400000000000000" pitchFamily="2" charset="-78"/>
              </a:rPr>
              <a:t>attention </a:t>
            </a:r>
            <a:r>
              <a:rPr lang="fa-IR">
                <a:cs typeface="B Nazanin" panose="00000400000000000000" pitchFamily="2" charset="-78"/>
              </a:rPr>
              <a:t>در فراگرد یادگیری چنان اهمیتی دارد که می توانیم خطر تدوین قانونی را قبول کرده و بگوئیم که شخص چیزی را یاد نخواهد گرفت مگر آنکه آمادگی قبلی برای یادگیری داشته باشد. این آمادگی و جهت یابی، که مشارکت او را با موضوع یادگیری تشکیل می دهد، با تمرکز و دقت و نفعی که در کسب شناخت تازه یا مهارت تازه دارد، حاصل می آید. مشارکت عامل با موضوع یادگیری به نظر آلپورت در دو سطح صورت می گیرد و تمرکز.</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23917" cy="2012279"/>
          </a:xfrm>
          <a:prstGeom prst="rect">
            <a:avLst/>
          </a:prstGeom>
        </p:spPr>
      </p:pic>
      <p:sp>
        <p:nvSpPr>
          <p:cNvPr id="5" name="TextBox 4"/>
          <p:cNvSpPr txBox="1"/>
          <p:nvPr/>
        </p:nvSpPr>
        <p:spPr>
          <a:xfrm>
            <a:off x="1249251" y="4185633"/>
            <a:ext cx="1996226"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گوردن آلپورت</a:t>
            </a:r>
            <a:endParaRPr lang="fa-IR">
              <a:solidFill>
                <a:srgbClr val="FF0000"/>
              </a:solidFill>
            </a:endParaRPr>
          </a:p>
        </p:txBody>
      </p:sp>
    </p:spTree>
    <p:extLst>
      <p:ext uri="{BB962C8B-B14F-4D97-AF65-F5344CB8AC3E}">
        <p14:creationId xmlns:p14="http://schemas.microsoft.com/office/powerpoint/2010/main" val="2624739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262510" y="1825625"/>
            <a:ext cx="7091289" cy="4351338"/>
          </a:xfrm>
        </p:spPr>
        <p:txBody>
          <a:bodyPr>
            <a:normAutofit lnSpcReduction="10000"/>
          </a:bodyPr>
          <a:lstStyle/>
          <a:p>
            <a:pPr algn="just"/>
            <a:r>
              <a:rPr lang="fa-IR">
                <a:cs typeface="B Nazanin" panose="00000400000000000000" pitchFamily="2" charset="-78"/>
              </a:rPr>
              <a:t>در سطح نخستین، شخص بصورتی فعال </a:t>
            </a:r>
            <a:r>
              <a:rPr lang="fa-IR" smtClean="0">
                <a:cs typeface="B Nazanin" panose="00000400000000000000" pitchFamily="2" charset="-78"/>
              </a:rPr>
              <a:t>در فراگرد </a:t>
            </a:r>
            <a:r>
              <a:rPr lang="fa-IR">
                <a:cs typeface="B Nazanin" panose="00000400000000000000" pitchFamily="2" charset="-78"/>
              </a:rPr>
              <a:t>یادگیری متعهد می شود، و در نتیجه می کوشد که:</a:t>
            </a:r>
            <a:endParaRPr lang="en-US">
              <a:cs typeface="B Nazanin" panose="00000400000000000000" pitchFamily="2" charset="-78"/>
            </a:endParaRPr>
          </a:p>
          <a:p>
            <a:pPr algn="just"/>
            <a:r>
              <a:rPr lang="fa-IR">
                <a:cs typeface="B Nazanin" panose="00000400000000000000" pitchFamily="2" charset="-78"/>
              </a:rPr>
              <a:t>الف- پاسخ های مربوط به موضوع مورد نظرش را سریعتر بشناسد؛</a:t>
            </a:r>
            <a:endParaRPr lang="en-US">
              <a:cs typeface="B Nazanin" panose="00000400000000000000" pitchFamily="2" charset="-78"/>
            </a:endParaRPr>
          </a:p>
          <a:p>
            <a:pPr algn="just"/>
            <a:r>
              <a:rPr lang="fa-IR">
                <a:cs typeface="B Nazanin" panose="00000400000000000000" pitchFamily="2" charset="-78"/>
              </a:rPr>
              <a:t>ب- این پاسخ ها عمیق تر و پایدارتر در او استقرار یابد؛</a:t>
            </a:r>
            <a:endParaRPr lang="en-US">
              <a:cs typeface="B Nazanin" panose="00000400000000000000" pitchFamily="2" charset="-78"/>
            </a:endParaRPr>
          </a:p>
          <a:p>
            <a:pPr algn="just"/>
            <a:r>
              <a:rPr lang="fa-IR">
                <a:cs typeface="B Nazanin" panose="00000400000000000000" pitchFamily="2" charset="-78"/>
              </a:rPr>
              <a:t>بنابراین تعهد فعال عامل در فراگرد یادگیری موجب مشارکت بیشتر او با موضوع یادگیری می شود.</a:t>
            </a:r>
            <a:endParaRPr lang="en-US">
              <a:cs typeface="B Nazanin" panose="00000400000000000000" pitchFamily="2" charset="-78"/>
            </a:endParaRPr>
          </a:p>
          <a:p>
            <a:pPr algn="just"/>
            <a:r>
              <a:rPr lang="fa-IR">
                <a:cs typeface="B Nazanin" panose="00000400000000000000" pitchFamily="2" charset="-78"/>
              </a:rPr>
              <a:t>در یک سطح عمیق تر شخص با خویشتن </a:t>
            </a:r>
            <a:r>
              <a:rPr lang="en-US">
                <a:cs typeface="B Nazanin" panose="00000400000000000000" pitchFamily="2" charset="-78"/>
              </a:rPr>
              <a:t>Ego</a:t>
            </a:r>
            <a:r>
              <a:rPr lang="fa-IR">
                <a:cs typeface="B Nazanin" panose="00000400000000000000" pitchFamily="2" charset="-78"/>
              </a:rPr>
              <a:t> خویش اش متعهد می شود، و در این حالت مشارکت در مرکز شخصیت او قرار دارد.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52233"/>
            <a:ext cx="3322490" cy="3548234"/>
          </a:xfrm>
          <a:prstGeom prst="rect">
            <a:avLst/>
          </a:prstGeom>
        </p:spPr>
      </p:pic>
    </p:spTree>
    <p:extLst>
      <p:ext uri="{BB962C8B-B14F-4D97-AF65-F5344CB8AC3E}">
        <p14:creationId xmlns:p14="http://schemas.microsoft.com/office/powerpoint/2010/main" val="31081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880294" y="1825625"/>
            <a:ext cx="5473505" cy="4351338"/>
          </a:xfrm>
        </p:spPr>
        <p:txBody>
          <a:bodyPr/>
          <a:lstStyle/>
          <a:p>
            <a:pPr algn="just"/>
            <a:r>
              <a:rPr lang="fa-IR">
                <a:cs typeface="B Nazanin" panose="00000400000000000000" pitchFamily="2" charset="-78"/>
              </a:rPr>
              <a:t>غیر از این جنبه های کم و بیش روشن و قابل فهم رفتار انسانی، هر انسانی در هر لحظه از زندگی اش تجربیاتی پیدا می کند که شناخت </a:t>
            </a:r>
            <a:r>
              <a:rPr lang="fa-IR" b="1">
                <a:solidFill>
                  <a:srgbClr val="FF0000"/>
                </a:solidFill>
                <a:cs typeface="B Nazanin" panose="00000400000000000000" pitchFamily="2" charset="-78"/>
              </a:rPr>
              <a:t>مکانیسم</a:t>
            </a:r>
            <a:r>
              <a:rPr lang="fa-IR">
                <a:cs typeface="B Nazanin" panose="00000400000000000000" pitchFamily="2" charset="-78"/>
              </a:rPr>
              <a:t> آن فراتر از قلمرو قدرت تفحص روانشناسی است</a:t>
            </a:r>
            <a:r>
              <a:rPr lang="fa-IR" smtClean="0">
                <a:cs typeface="B Nazanin" panose="00000400000000000000" pitchFamily="2" charset="-78"/>
              </a:rPr>
              <a:t>.</a:t>
            </a:r>
            <a:endParaRPr lang="en-US">
              <a:cs typeface="B Nazanin" panose="00000400000000000000" pitchFamily="2" charset="-78"/>
            </a:endParaRPr>
          </a:p>
        </p:txBody>
      </p:sp>
      <p:sp>
        <p:nvSpPr>
          <p:cNvPr id="4" name="Flowchart: Alternate Process 3"/>
          <p:cNvSpPr/>
          <p:nvPr/>
        </p:nvSpPr>
        <p:spPr>
          <a:xfrm>
            <a:off x="1517259" y="4642339"/>
            <a:ext cx="3404382" cy="111134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فراتر از قلمرو قدرت</a:t>
            </a:r>
            <a:endParaRPr lang="fa-IR"/>
          </a:p>
        </p:txBody>
      </p:sp>
      <p:pic>
        <p:nvPicPr>
          <p:cNvPr id="5" name="Picture 4"/>
          <p:cNvPicPr>
            <a:picLocks noChangeAspect="1"/>
          </p:cNvPicPr>
          <p:nvPr/>
        </p:nvPicPr>
        <p:blipFill>
          <a:blip r:embed="rId2"/>
          <a:stretch>
            <a:fillRect/>
          </a:stretch>
        </p:blipFill>
        <p:spPr>
          <a:xfrm>
            <a:off x="793946" y="1825625"/>
            <a:ext cx="4718539" cy="2346740"/>
          </a:xfrm>
          <a:prstGeom prst="rect">
            <a:avLst/>
          </a:prstGeom>
        </p:spPr>
      </p:pic>
    </p:spTree>
    <p:extLst>
      <p:ext uri="{BB962C8B-B14F-4D97-AF65-F5344CB8AC3E}">
        <p14:creationId xmlns:p14="http://schemas.microsoft.com/office/powerpoint/2010/main" val="1002778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2611</Words>
  <Application>Microsoft Office PowerPoint</Application>
  <PresentationFormat>Widescreen</PresentationFormat>
  <Paragraphs>90</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B Nazanin</vt:lpstr>
      <vt:lpstr>Calibri</vt:lpstr>
      <vt:lpstr>Calibri Light</vt:lpstr>
      <vt:lpstr>Times New Roman</vt:lpstr>
      <vt:lpstr>Office Theme</vt:lpstr>
      <vt:lpstr>عنوان مقاله: مشارکت مفاهیم و شناخت انواع                             </vt:lpstr>
      <vt:lpstr>PowerPoint Presentation</vt:lpstr>
      <vt:lpstr>الف) دیدگاه فلسفی</vt:lpstr>
      <vt:lpstr>وی دو مفهوم متفاوت در آن تمیز می دهد:</vt:lpstr>
      <vt:lpstr>PowerPoint Presentation</vt:lpstr>
      <vt:lpstr>ب- دیدگاه روانشناسی و روانکاوی</vt:lpstr>
      <vt:lpstr>PowerPoint Presentation</vt:lpstr>
      <vt:lpstr>PowerPoint Presentation</vt:lpstr>
      <vt:lpstr>PowerPoint Presentation</vt:lpstr>
      <vt:lpstr>PowerPoint Presentation</vt:lpstr>
      <vt:lpstr>PowerPoint Presentation</vt:lpstr>
      <vt:lpstr>PowerPoint Presentation</vt:lpstr>
      <vt:lpstr>ج- از دیدگاه اقتصادی</vt:lpstr>
      <vt:lpstr>PowerPoint Presentation</vt:lpstr>
      <vt:lpstr>PowerPoint Presentation</vt:lpstr>
      <vt:lpstr>PowerPoint Presentation</vt:lpstr>
      <vt:lpstr>PowerPoint Presentation</vt:lpstr>
      <vt:lpstr>PowerPoint Presentation</vt:lpstr>
      <vt:lpstr>PowerPoint Presentation</vt:lpstr>
      <vt:lpstr>د- از دیدگاه سیاسی</vt:lpstr>
      <vt:lpstr>PowerPoint Presentation</vt:lpstr>
      <vt:lpstr>PowerPoint Presentation</vt:lpstr>
      <vt:lpstr>PowerPoint Presentation</vt:lpstr>
      <vt:lpstr>PowerPoint Presentation</vt:lpstr>
      <vt:lpstr>ه- شناخت انواع مشارکت</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مشارکت مفاهیم و شناخت انواع</dc:title>
  <dc:creator>MaZz!i</dc:creator>
  <cp:lastModifiedBy>MaZz!i</cp:lastModifiedBy>
  <cp:revision>17</cp:revision>
  <cp:lastPrinted>2025-04-23T09:23:41Z</cp:lastPrinted>
  <dcterms:created xsi:type="dcterms:W3CDTF">2025-04-22T20:53:22Z</dcterms:created>
  <dcterms:modified xsi:type="dcterms:W3CDTF">2025-04-23T09:23:54Z</dcterms:modified>
</cp:coreProperties>
</file>