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56"/>
  </p:notesMasterIdLst>
  <p:sldIdLst>
    <p:sldId id="256" r:id="rId2"/>
    <p:sldId id="257" r:id="rId3"/>
    <p:sldId id="258" r:id="rId4"/>
    <p:sldId id="259" r:id="rId5"/>
    <p:sldId id="260" r:id="rId6"/>
    <p:sldId id="261" r:id="rId7"/>
    <p:sldId id="262" r:id="rId8"/>
    <p:sldId id="263" r:id="rId9"/>
    <p:sldId id="264" r:id="rId10"/>
    <p:sldId id="290" r:id="rId11"/>
    <p:sldId id="265" r:id="rId12"/>
    <p:sldId id="266" r:id="rId13"/>
    <p:sldId id="267" r:id="rId14"/>
    <p:sldId id="268" r:id="rId15"/>
    <p:sldId id="269" r:id="rId16"/>
    <p:sldId id="270" r:id="rId17"/>
    <p:sldId id="271" r:id="rId18"/>
    <p:sldId id="303" r:id="rId19"/>
    <p:sldId id="272" r:id="rId20"/>
    <p:sldId id="273" r:id="rId21"/>
    <p:sldId id="274" r:id="rId22"/>
    <p:sldId id="275" r:id="rId23"/>
    <p:sldId id="280" r:id="rId24"/>
    <p:sldId id="276" r:id="rId25"/>
    <p:sldId id="277" r:id="rId26"/>
    <p:sldId id="279" r:id="rId27"/>
    <p:sldId id="278" r:id="rId28"/>
    <p:sldId id="337" r:id="rId29"/>
    <p:sldId id="281" r:id="rId30"/>
    <p:sldId id="282" r:id="rId31"/>
    <p:sldId id="283" r:id="rId32"/>
    <p:sldId id="284" r:id="rId33"/>
    <p:sldId id="285" r:id="rId34"/>
    <p:sldId id="286" r:id="rId35"/>
    <p:sldId id="287" r:id="rId36"/>
    <p:sldId id="339" r:id="rId37"/>
    <p:sldId id="288" r:id="rId38"/>
    <p:sldId id="289" r:id="rId39"/>
    <p:sldId id="338" r:id="rId40"/>
    <p:sldId id="291" r:id="rId41"/>
    <p:sldId id="292" r:id="rId42"/>
    <p:sldId id="340" r:id="rId43"/>
    <p:sldId id="293" r:id="rId44"/>
    <p:sldId id="294" r:id="rId45"/>
    <p:sldId id="295" r:id="rId46"/>
    <p:sldId id="341" r:id="rId47"/>
    <p:sldId id="296" r:id="rId48"/>
    <p:sldId id="297" r:id="rId49"/>
    <p:sldId id="298" r:id="rId50"/>
    <p:sldId id="299" r:id="rId51"/>
    <p:sldId id="300" r:id="rId52"/>
    <p:sldId id="301" r:id="rId53"/>
    <p:sldId id="302" r:id="rId54"/>
    <p:sldId id="304" r:id="rId55"/>
    <p:sldId id="305" r:id="rId56"/>
    <p:sldId id="306" r:id="rId57"/>
    <p:sldId id="307" r:id="rId58"/>
    <p:sldId id="308" r:id="rId59"/>
    <p:sldId id="309" r:id="rId60"/>
    <p:sldId id="310" r:id="rId61"/>
    <p:sldId id="311" r:id="rId62"/>
    <p:sldId id="369" r:id="rId63"/>
    <p:sldId id="312" r:id="rId64"/>
    <p:sldId id="313" r:id="rId65"/>
    <p:sldId id="314" r:id="rId66"/>
    <p:sldId id="370" r:id="rId67"/>
    <p:sldId id="315" r:id="rId68"/>
    <p:sldId id="316" r:id="rId69"/>
    <p:sldId id="371" r:id="rId70"/>
    <p:sldId id="317" r:id="rId71"/>
    <p:sldId id="318" r:id="rId72"/>
    <p:sldId id="319" r:id="rId73"/>
    <p:sldId id="320" r:id="rId74"/>
    <p:sldId id="321" r:id="rId75"/>
    <p:sldId id="322" r:id="rId76"/>
    <p:sldId id="372" r:id="rId77"/>
    <p:sldId id="323" r:id="rId78"/>
    <p:sldId id="324" r:id="rId79"/>
    <p:sldId id="325" r:id="rId80"/>
    <p:sldId id="373" r:id="rId81"/>
    <p:sldId id="334" r:id="rId82"/>
    <p:sldId id="327" r:id="rId83"/>
    <p:sldId id="328" r:id="rId84"/>
    <p:sldId id="329" r:id="rId85"/>
    <p:sldId id="330" r:id="rId86"/>
    <p:sldId id="331" r:id="rId87"/>
    <p:sldId id="332" r:id="rId88"/>
    <p:sldId id="333" r:id="rId89"/>
    <p:sldId id="335" r:id="rId90"/>
    <p:sldId id="336" r:id="rId91"/>
    <p:sldId id="342" r:id="rId92"/>
    <p:sldId id="343" r:id="rId93"/>
    <p:sldId id="344" r:id="rId94"/>
    <p:sldId id="345" r:id="rId95"/>
    <p:sldId id="346" r:id="rId96"/>
    <p:sldId id="347" r:id="rId97"/>
    <p:sldId id="348" r:id="rId98"/>
    <p:sldId id="349" r:id="rId99"/>
    <p:sldId id="350" r:id="rId100"/>
    <p:sldId id="351" r:id="rId101"/>
    <p:sldId id="352" r:id="rId102"/>
    <p:sldId id="353" r:id="rId103"/>
    <p:sldId id="354" r:id="rId104"/>
    <p:sldId id="355" r:id="rId105"/>
    <p:sldId id="356" r:id="rId106"/>
    <p:sldId id="406" r:id="rId107"/>
    <p:sldId id="357" r:id="rId108"/>
    <p:sldId id="358" r:id="rId109"/>
    <p:sldId id="359" r:id="rId110"/>
    <p:sldId id="360" r:id="rId111"/>
    <p:sldId id="361" r:id="rId112"/>
    <p:sldId id="362" r:id="rId113"/>
    <p:sldId id="363" r:id="rId114"/>
    <p:sldId id="364" r:id="rId115"/>
    <p:sldId id="407" r:id="rId116"/>
    <p:sldId id="365" r:id="rId117"/>
    <p:sldId id="366" r:id="rId118"/>
    <p:sldId id="367" r:id="rId119"/>
    <p:sldId id="368" r:id="rId120"/>
    <p:sldId id="374" r:id="rId121"/>
    <p:sldId id="408" r:id="rId122"/>
    <p:sldId id="375" r:id="rId123"/>
    <p:sldId id="376" r:id="rId124"/>
    <p:sldId id="377" r:id="rId125"/>
    <p:sldId id="378" r:id="rId126"/>
    <p:sldId id="379" r:id="rId127"/>
    <p:sldId id="380" r:id="rId128"/>
    <p:sldId id="381" r:id="rId129"/>
    <p:sldId id="382" r:id="rId130"/>
    <p:sldId id="383" r:id="rId131"/>
    <p:sldId id="410" r:id="rId132"/>
    <p:sldId id="384" r:id="rId133"/>
    <p:sldId id="385" r:id="rId134"/>
    <p:sldId id="409" r:id="rId135"/>
    <p:sldId id="386" r:id="rId136"/>
    <p:sldId id="387" r:id="rId137"/>
    <p:sldId id="388" r:id="rId138"/>
    <p:sldId id="389" r:id="rId139"/>
    <p:sldId id="390" r:id="rId140"/>
    <p:sldId id="391" r:id="rId141"/>
    <p:sldId id="392" r:id="rId142"/>
    <p:sldId id="393" r:id="rId143"/>
    <p:sldId id="394" r:id="rId144"/>
    <p:sldId id="395" r:id="rId145"/>
    <p:sldId id="396" r:id="rId146"/>
    <p:sldId id="397" r:id="rId147"/>
    <p:sldId id="398" r:id="rId148"/>
    <p:sldId id="399" r:id="rId149"/>
    <p:sldId id="400" r:id="rId150"/>
    <p:sldId id="401" r:id="rId151"/>
    <p:sldId id="402" r:id="rId152"/>
    <p:sldId id="403" r:id="rId153"/>
    <p:sldId id="405" r:id="rId154"/>
    <p:sldId id="404" r:id="rId155"/>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19"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16632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theme" Target="theme/theme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tableStyles" Target="tableStyle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notesMaster" Target="notesMasters/notes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BD34CD1A-4CB7-46BD-9D77-1366E9DC50CF}" type="datetimeFigureOut">
              <a:rPr lang="fa-IR" smtClean="0"/>
              <a:t>04/10/1446</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BB2F11A5-3AC3-4805-9FED-C72BC814FF88}" type="slidenum">
              <a:rPr lang="fa-IR" smtClean="0"/>
              <a:t>‹#›</a:t>
            </a:fld>
            <a:endParaRPr lang="fa-IR"/>
          </a:p>
        </p:txBody>
      </p:sp>
    </p:spTree>
    <p:extLst>
      <p:ext uri="{BB962C8B-B14F-4D97-AF65-F5344CB8AC3E}">
        <p14:creationId xmlns:p14="http://schemas.microsoft.com/office/powerpoint/2010/main" val="199671571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BB2F11A5-3AC3-4805-9FED-C72BC814FF88}" type="slidenum">
              <a:rPr lang="fa-IR" smtClean="0"/>
              <a:t>68</a:t>
            </a:fld>
            <a:endParaRPr lang="fa-IR"/>
          </a:p>
        </p:txBody>
      </p:sp>
    </p:spTree>
    <p:extLst>
      <p:ext uri="{BB962C8B-B14F-4D97-AF65-F5344CB8AC3E}">
        <p14:creationId xmlns:p14="http://schemas.microsoft.com/office/powerpoint/2010/main" val="3294620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C3882A6E-4EDA-482D-8800-14DAD73C014C}" type="datetimeFigureOut">
              <a:rPr lang="fa-IR" smtClean="0"/>
              <a:t>04/10/1446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A1F983B-425B-4675-A840-66FDFF458653}" type="slidenum">
              <a:rPr lang="fa-IR" smtClean="0"/>
              <a:t>‹#›</a:t>
            </a:fld>
            <a:endParaRPr lang="fa-IR"/>
          </a:p>
        </p:txBody>
      </p:sp>
    </p:spTree>
    <p:extLst>
      <p:ext uri="{BB962C8B-B14F-4D97-AF65-F5344CB8AC3E}">
        <p14:creationId xmlns:p14="http://schemas.microsoft.com/office/powerpoint/2010/main" val="1650423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3882A6E-4EDA-482D-8800-14DAD73C014C}" type="datetimeFigureOut">
              <a:rPr lang="fa-IR" smtClean="0"/>
              <a:t>04/10/1446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A1F983B-425B-4675-A840-66FDFF458653}" type="slidenum">
              <a:rPr lang="fa-IR" smtClean="0"/>
              <a:t>‹#›</a:t>
            </a:fld>
            <a:endParaRPr lang="fa-IR"/>
          </a:p>
        </p:txBody>
      </p:sp>
    </p:spTree>
    <p:extLst>
      <p:ext uri="{BB962C8B-B14F-4D97-AF65-F5344CB8AC3E}">
        <p14:creationId xmlns:p14="http://schemas.microsoft.com/office/powerpoint/2010/main" val="385716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3882A6E-4EDA-482D-8800-14DAD73C014C}" type="datetimeFigureOut">
              <a:rPr lang="fa-IR" smtClean="0"/>
              <a:t>04/10/1446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A1F983B-425B-4675-A840-66FDFF458653}" type="slidenum">
              <a:rPr lang="fa-IR" smtClean="0"/>
              <a:t>‹#›</a:t>
            </a:fld>
            <a:endParaRPr lang="fa-IR"/>
          </a:p>
        </p:txBody>
      </p:sp>
    </p:spTree>
    <p:extLst>
      <p:ext uri="{BB962C8B-B14F-4D97-AF65-F5344CB8AC3E}">
        <p14:creationId xmlns:p14="http://schemas.microsoft.com/office/powerpoint/2010/main" val="883143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3882A6E-4EDA-482D-8800-14DAD73C014C}" type="datetimeFigureOut">
              <a:rPr lang="fa-IR" smtClean="0"/>
              <a:t>04/10/1446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A1F983B-425B-4675-A840-66FDFF458653}" type="slidenum">
              <a:rPr lang="fa-IR" smtClean="0"/>
              <a:t>‹#›</a:t>
            </a:fld>
            <a:endParaRPr lang="fa-IR"/>
          </a:p>
        </p:txBody>
      </p:sp>
    </p:spTree>
    <p:extLst>
      <p:ext uri="{BB962C8B-B14F-4D97-AF65-F5344CB8AC3E}">
        <p14:creationId xmlns:p14="http://schemas.microsoft.com/office/powerpoint/2010/main" val="2939464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882A6E-4EDA-482D-8800-14DAD73C014C}" type="datetimeFigureOut">
              <a:rPr lang="fa-IR" smtClean="0"/>
              <a:t>04/10/1446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A1F983B-425B-4675-A840-66FDFF458653}" type="slidenum">
              <a:rPr lang="fa-IR" smtClean="0"/>
              <a:t>‹#›</a:t>
            </a:fld>
            <a:endParaRPr lang="fa-IR"/>
          </a:p>
        </p:txBody>
      </p:sp>
    </p:spTree>
    <p:extLst>
      <p:ext uri="{BB962C8B-B14F-4D97-AF65-F5344CB8AC3E}">
        <p14:creationId xmlns:p14="http://schemas.microsoft.com/office/powerpoint/2010/main" val="96747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C3882A6E-4EDA-482D-8800-14DAD73C014C}" type="datetimeFigureOut">
              <a:rPr lang="fa-IR" smtClean="0"/>
              <a:t>04/10/1446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A1F983B-425B-4675-A840-66FDFF458653}" type="slidenum">
              <a:rPr lang="fa-IR" smtClean="0"/>
              <a:t>‹#›</a:t>
            </a:fld>
            <a:endParaRPr lang="fa-IR"/>
          </a:p>
        </p:txBody>
      </p:sp>
    </p:spTree>
    <p:extLst>
      <p:ext uri="{BB962C8B-B14F-4D97-AF65-F5344CB8AC3E}">
        <p14:creationId xmlns:p14="http://schemas.microsoft.com/office/powerpoint/2010/main" val="176932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C3882A6E-4EDA-482D-8800-14DAD73C014C}" type="datetimeFigureOut">
              <a:rPr lang="fa-IR" smtClean="0"/>
              <a:t>04/10/1446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0A1F983B-425B-4675-A840-66FDFF458653}" type="slidenum">
              <a:rPr lang="fa-IR" smtClean="0"/>
              <a:t>‹#›</a:t>
            </a:fld>
            <a:endParaRPr lang="fa-IR"/>
          </a:p>
        </p:txBody>
      </p:sp>
    </p:spTree>
    <p:extLst>
      <p:ext uri="{BB962C8B-B14F-4D97-AF65-F5344CB8AC3E}">
        <p14:creationId xmlns:p14="http://schemas.microsoft.com/office/powerpoint/2010/main" val="149595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C3882A6E-4EDA-482D-8800-14DAD73C014C}" type="datetimeFigureOut">
              <a:rPr lang="fa-IR" smtClean="0"/>
              <a:t>04/10/1446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0A1F983B-425B-4675-A840-66FDFF458653}" type="slidenum">
              <a:rPr lang="fa-IR" smtClean="0"/>
              <a:t>‹#›</a:t>
            </a:fld>
            <a:endParaRPr lang="fa-IR"/>
          </a:p>
        </p:txBody>
      </p:sp>
    </p:spTree>
    <p:extLst>
      <p:ext uri="{BB962C8B-B14F-4D97-AF65-F5344CB8AC3E}">
        <p14:creationId xmlns:p14="http://schemas.microsoft.com/office/powerpoint/2010/main" val="2056104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882A6E-4EDA-482D-8800-14DAD73C014C}" type="datetimeFigureOut">
              <a:rPr lang="fa-IR" smtClean="0"/>
              <a:t>04/10/1446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0A1F983B-425B-4675-A840-66FDFF458653}" type="slidenum">
              <a:rPr lang="fa-IR" smtClean="0"/>
              <a:t>‹#›</a:t>
            </a:fld>
            <a:endParaRPr lang="fa-IR"/>
          </a:p>
        </p:txBody>
      </p:sp>
    </p:spTree>
    <p:extLst>
      <p:ext uri="{BB962C8B-B14F-4D97-AF65-F5344CB8AC3E}">
        <p14:creationId xmlns:p14="http://schemas.microsoft.com/office/powerpoint/2010/main" val="565870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882A6E-4EDA-482D-8800-14DAD73C014C}" type="datetimeFigureOut">
              <a:rPr lang="fa-IR" smtClean="0"/>
              <a:t>04/10/1446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A1F983B-425B-4675-A840-66FDFF458653}" type="slidenum">
              <a:rPr lang="fa-IR" smtClean="0"/>
              <a:t>‹#›</a:t>
            </a:fld>
            <a:endParaRPr lang="fa-IR"/>
          </a:p>
        </p:txBody>
      </p:sp>
    </p:spTree>
    <p:extLst>
      <p:ext uri="{BB962C8B-B14F-4D97-AF65-F5344CB8AC3E}">
        <p14:creationId xmlns:p14="http://schemas.microsoft.com/office/powerpoint/2010/main" val="2429777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882A6E-4EDA-482D-8800-14DAD73C014C}" type="datetimeFigureOut">
              <a:rPr lang="fa-IR" smtClean="0"/>
              <a:t>04/10/1446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A1F983B-425B-4675-A840-66FDFF458653}" type="slidenum">
              <a:rPr lang="fa-IR" smtClean="0"/>
              <a:t>‹#›</a:t>
            </a:fld>
            <a:endParaRPr lang="fa-IR"/>
          </a:p>
        </p:txBody>
      </p:sp>
    </p:spTree>
    <p:extLst>
      <p:ext uri="{BB962C8B-B14F-4D97-AF65-F5344CB8AC3E}">
        <p14:creationId xmlns:p14="http://schemas.microsoft.com/office/powerpoint/2010/main" val="3785538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3882A6E-4EDA-482D-8800-14DAD73C014C}" type="datetimeFigureOut">
              <a:rPr lang="fa-IR" smtClean="0"/>
              <a:t>04/10/1446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A1F983B-425B-4675-A840-66FDFF458653}" type="slidenum">
              <a:rPr lang="fa-IR" smtClean="0"/>
              <a:t>‹#›</a:t>
            </a:fld>
            <a:endParaRPr lang="fa-IR"/>
          </a:p>
        </p:txBody>
      </p:sp>
    </p:spTree>
    <p:extLst>
      <p:ext uri="{BB962C8B-B14F-4D97-AF65-F5344CB8AC3E}">
        <p14:creationId xmlns:p14="http://schemas.microsoft.com/office/powerpoint/2010/main" val="2434681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800" smtClean="0">
                <a:solidFill>
                  <a:srgbClr val="FF0000"/>
                </a:solidFill>
                <a:cs typeface="B Nazanin" panose="00000400000000000000" pitchFamily="2" charset="-78"/>
              </a:rPr>
              <a:t>عنوان مقاله: </a:t>
            </a:r>
            <a:r>
              <a:rPr lang="fa-IR" sz="4800" smtClean="0">
                <a:cs typeface="B Nazanin" panose="00000400000000000000" pitchFamily="2" charset="-78"/>
              </a:rPr>
              <a:t>نظام تامین اجتماعی در فرانسه</a:t>
            </a:r>
            <a:endParaRPr lang="fa-IR" sz="4800">
              <a:cs typeface="B Nazanin" panose="00000400000000000000" pitchFamily="2" charset="-78"/>
            </a:endParaRPr>
          </a:p>
        </p:txBody>
      </p:sp>
      <p:sp>
        <p:nvSpPr>
          <p:cNvPr id="3" name="Subtitle 2"/>
          <p:cNvSpPr>
            <a:spLocks noGrp="1"/>
          </p:cNvSpPr>
          <p:nvPr>
            <p:ph type="subTitle" idx="1"/>
          </p:nvPr>
        </p:nvSpPr>
        <p:spPr/>
        <p:txBody>
          <a:bodyPr/>
          <a:lstStyle/>
          <a:p>
            <a:r>
              <a:rPr lang="fa-IR" b="1" smtClean="0">
                <a:solidFill>
                  <a:srgbClr val="FF0000"/>
                </a:solidFill>
                <a:cs typeface="B Nazanin" panose="00000400000000000000" pitchFamily="2" charset="-78"/>
              </a:rPr>
              <a:t>نویسنده: </a:t>
            </a:r>
            <a:r>
              <a:rPr lang="fa-IR" smtClean="0">
                <a:cs typeface="B Nazanin" panose="00000400000000000000" pitchFamily="2" charset="-78"/>
              </a:rPr>
              <a:t>عبدالحسین نیک گهر</a:t>
            </a:r>
          </a:p>
          <a:p>
            <a:r>
              <a:rPr lang="fa-IR" smtClean="0">
                <a:solidFill>
                  <a:srgbClr val="FF0000"/>
                </a:solidFill>
                <a:cs typeface="B Nazanin" panose="00000400000000000000" pitchFamily="2" charset="-78"/>
              </a:rPr>
              <a:t>منبع: </a:t>
            </a:r>
            <a:r>
              <a:rPr lang="fa-IR">
                <a:cs typeface="B Nazanin" panose="00000400000000000000" pitchFamily="2" charset="-78"/>
              </a:rPr>
              <a:t>تامین اجتماعی </a:t>
            </a:r>
            <a:r>
              <a:rPr lang="fa-IR" smtClean="0">
                <a:cs typeface="B Nazanin" panose="00000400000000000000" pitchFamily="2" charset="-78"/>
              </a:rPr>
              <a:t> 1385شماره 25</a:t>
            </a:r>
          </a:p>
          <a:p>
            <a:r>
              <a:rPr lang="fa-IR" smtClean="0">
                <a:cs typeface="B Nazanin" panose="00000400000000000000" pitchFamily="2" charset="-78"/>
              </a:rPr>
              <a:t>صص 331-367</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643304" y="4018744"/>
            <a:ext cx="2324100" cy="1971675"/>
          </a:xfrm>
          <a:prstGeom prst="rect">
            <a:avLst/>
          </a:prstGeom>
        </p:spPr>
      </p:pic>
    </p:spTree>
    <p:extLst>
      <p:ext uri="{BB962C8B-B14F-4D97-AF65-F5344CB8AC3E}">
        <p14:creationId xmlns:p14="http://schemas.microsoft.com/office/powerpoint/2010/main" val="3427044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اصلی که به موجب آن کمک منحصرا به افرادی تعلق می گرفت که نمی توانستند کار کنند و از هیچ منبع درآمد دیگری  از جمله کمک خانوادگی  برخوردار نبودند. متعاقبا سه قانون کمک به تصویب نمایندگان مجلس رسید. در سال 1893، قانون کمک درمانی رایگان، در سال 1904 کمک هزینه اطفال و در سال 1905 ، کمک به سالمندان، معلولان و مبتلایان به بیماری های صعب العلاج در سال 1906 ، جمعیت تحت پوشش های کمک های دولت 340000 نفر بود که بیشتر انان را کارگران تشکیل می دادند. </a:t>
            </a:r>
          </a:p>
          <a:p>
            <a:pPr algn="just"/>
            <a:endParaRPr lang="fa-IR">
              <a:cs typeface="B Nazanin" panose="00000400000000000000" pitchFamily="2" charset="-78"/>
            </a:endParaRPr>
          </a:p>
        </p:txBody>
      </p:sp>
      <p:sp>
        <p:nvSpPr>
          <p:cNvPr id="4" name="Flowchart: Alternate Process 3"/>
          <p:cNvSpPr/>
          <p:nvPr/>
        </p:nvSpPr>
        <p:spPr>
          <a:xfrm>
            <a:off x="1181686" y="4614203"/>
            <a:ext cx="3615397" cy="125202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کمک خانوادگی</a:t>
            </a:r>
            <a:endParaRPr lang="fa-IR"/>
          </a:p>
        </p:txBody>
      </p:sp>
    </p:spTree>
    <p:extLst>
      <p:ext uri="{BB962C8B-B14F-4D97-AF65-F5344CB8AC3E}">
        <p14:creationId xmlns:p14="http://schemas.microsoft.com/office/powerpoint/2010/main" val="2573773420"/>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2-3 بیمه بارداری</a:t>
            </a:r>
            <a:br>
              <a:rPr lang="fa-IR" smtClean="0">
                <a:solidFill>
                  <a:srgbClr val="FF0000"/>
                </a:solidFill>
                <a:cs typeface="B Nazanin" panose="00000400000000000000" pitchFamily="2" charset="-78"/>
              </a:rPr>
            </a:br>
            <a:r>
              <a:rPr lang="fa-IR" smtClean="0">
                <a:solidFill>
                  <a:srgbClr val="FF0000"/>
                </a:solidFill>
                <a:cs typeface="B Nazanin" panose="00000400000000000000" pitchFamily="2" charset="-78"/>
              </a:rPr>
              <a:t>الف)رژیم عمومی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بیمه باردار شامل پرداخت های غیر نقدی (پوشش هزینه های پزشکی، دارویی، بستری و غیره. برای بارداری، زیامان و مراقبت های بعد از زایمان) و پراخت های نقدی (غرامت دستمزد) است. ماه قبل از تاریخ </a:t>
            </a:r>
            <a:r>
              <a:rPr lang="fa-IR" smtClean="0">
                <a:cs typeface="B Nazanin" panose="00000400000000000000" pitchFamily="2" charset="-78"/>
              </a:rPr>
              <a:t>زایمان </a:t>
            </a:r>
            <a:r>
              <a:rPr lang="fa-IR" smtClean="0">
                <a:cs typeface="B Nazanin" panose="00000400000000000000" pitchFamily="2" charset="-78"/>
              </a:rPr>
              <a:t>تحت پوشش بیمه بوده است. ذی نفع باید قبل از پایان ماه چهارم حاملگی، حاملگی  اش را به اطلاع صندوق بیمه درمانی محلی برساند. در دوران حاملگی و نیز پس از زایمان بیمه شده باید تحت معاینات پزشکی باشد(چهار نوبت معایه پزشکی قبل از زایمان و یک نوبت پس از زایمان)</a:t>
            </a:r>
            <a:endParaRPr lang="fa-IR">
              <a:cs typeface="B Nazanin" panose="00000400000000000000" pitchFamily="2" charset="-78"/>
            </a:endParaRPr>
          </a:p>
        </p:txBody>
      </p:sp>
      <p:sp>
        <p:nvSpPr>
          <p:cNvPr id="4" name="Flowchart: Alternate Process 3"/>
          <p:cNvSpPr/>
          <p:nvPr/>
        </p:nvSpPr>
        <p:spPr>
          <a:xfrm>
            <a:off x="1187355" y="4531057"/>
            <a:ext cx="3439236" cy="98263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صندوق بیمه درمانی محلی</a:t>
            </a:r>
            <a:endParaRPr lang="fa-IR"/>
          </a:p>
        </p:txBody>
      </p:sp>
    </p:spTree>
    <p:extLst>
      <p:ext uri="{BB962C8B-B14F-4D97-AF65-F5344CB8AC3E}">
        <p14:creationId xmlns:p14="http://schemas.microsoft.com/office/powerpoint/2010/main" val="213838690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کلیه هزینه های </a:t>
            </a:r>
            <a:r>
              <a:rPr lang="fa-IR">
                <a:cs typeface="B Nazanin" panose="00000400000000000000" pitchFamily="2" charset="-78"/>
              </a:rPr>
              <a:t>درمانی </a:t>
            </a:r>
            <a:r>
              <a:rPr lang="fa-IR" smtClean="0">
                <a:cs typeface="B Nazanin" panose="00000400000000000000" pitchFamily="2" charset="-78"/>
              </a:rPr>
              <a:t>بارداری اعم از </a:t>
            </a:r>
            <a:r>
              <a:rPr lang="fa-IR">
                <a:cs typeface="B Nazanin" panose="00000400000000000000" pitchFamily="2" charset="-78"/>
              </a:rPr>
              <a:t>هزینه </a:t>
            </a:r>
            <a:r>
              <a:rPr lang="fa-IR" smtClean="0">
                <a:cs typeface="B Nazanin" panose="00000400000000000000" pitchFamily="2" charset="-78"/>
              </a:rPr>
              <a:t>های پزشکی، دارویی و بستری در ارتباط با زایمان 100 درصد به بیمه شده مسترد می شود. غرامت دستمزد تنها به زنان بیمه شده اصلی پرداخت می شود. مدت پرداخت غرامت دستمزد روی هم 16 هفته است که از 6 هفته قبل از زایمان شروع و تا 10 هفته پس از زایمان ادامه می یابد. شرط دریافت غرامت دستمزد این است که در دوره دریافت غرامت دستمزد، اشتغال به کار دستمزدی حداقل به مدت 8 هفته متوقف شود. </a:t>
            </a:r>
            <a:endParaRPr lang="fa-IR">
              <a:cs typeface="B Nazanin" panose="00000400000000000000" pitchFamily="2" charset="-78"/>
            </a:endParaRPr>
          </a:p>
        </p:txBody>
      </p:sp>
      <p:sp>
        <p:nvSpPr>
          <p:cNvPr id="4" name="Flowchart: Alternate Process 3"/>
          <p:cNvSpPr/>
          <p:nvPr/>
        </p:nvSpPr>
        <p:spPr>
          <a:xfrm>
            <a:off x="1420837" y="4403188"/>
            <a:ext cx="3334043" cy="109728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دوره دریافت غرامت دستمزد</a:t>
            </a:r>
            <a:endParaRPr lang="fa-IR"/>
          </a:p>
        </p:txBody>
      </p:sp>
    </p:spTree>
    <p:extLst>
      <p:ext uri="{BB962C8B-B14F-4D97-AF65-F5344CB8AC3E}">
        <p14:creationId xmlns:p14="http://schemas.microsoft.com/office/powerpoint/2010/main" val="26803551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چنانچه بیمه شده زن شخصا با خانواده حداقل دو فرزند تحت تکفل داشته باشد، یا اگر بیمه شده قبلا دو فرزند زنده  به دنیا اورده باشد، مدت پرداخت غرامت دستمزد به 6 ماه کامل افزایش می یابد(8 هفته قبل از زایمان و 10 هفته پس از زایمان). میزان غرامت دستمزد معادل 84 درصد دستمزد روزانه ای است که بر مبنای محاسبه کسور بازنشستگی قرار می گیرد. </a:t>
            </a:r>
          </a:p>
          <a:p>
            <a:pPr algn="just"/>
            <a:r>
              <a:rPr lang="fa-IR" smtClean="0">
                <a:cs typeface="B Nazanin" panose="00000400000000000000" pitchFamily="2" charset="-78"/>
              </a:rPr>
              <a:t>حقوق بگیران کشاورزی در بیمه بارداری مثل بیمه درمانی در شمول رژیم عمومی هستند. </a:t>
            </a:r>
            <a:endParaRPr lang="fa-IR">
              <a:cs typeface="B Nazanin" panose="00000400000000000000" pitchFamily="2" charset="-78"/>
            </a:endParaRPr>
          </a:p>
        </p:txBody>
      </p:sp>
      <p:sp>
        <p:nvSpPr>
          <p:cNvPr id="4" name="Flowchart: Alternate Process 3"/>
          <p:cNvSpPr/>
          <p:nvPr/>
        </p:nvSpPr>
        <p:spPr>
          <a:xfrm>
            <a:off x="1406769" y="4360985"/>
            <a:ext cx="3474720" cy="104100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مبنای محاسبه کسور بازنشستگی</a:t>
            </a:r>
            <a:endParaRPr lang="fa-IR"/>
          </a:p>
        </p:txBody>
      </p:sp>
    </p:spTree>
    <p:extLst>
      <p:ext uri="{BB962C8B-B14F-4D97-AF65-F5344CB8AC3E}">
        <p14:creationId xmlns:p14="http://schemas.microsoft.com/office/powerpoint/2010/main" val="379310462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بیمه بارداری غیر </a:t>
            </a:r>
            <a:r>
              <a:rPr lang="fa-IR" smtClean="0">
                <a:solidFill>
                  <a:srgbClr val="FF0000"/>
                </a:solidFill>
                <a:cs typeface="B Nazanin" panose="00000400000000000000" pitchFamily="2" charset="-78"/>
              </a:rPr>
              <a:t>حقوق </a:t>
            </a:r>
            <a:r>
              <a:rPr lang="fa-IR" smtClean="0">
                <a:solidFill>
                  <a:srgbClr val="FF0000"/>
                </a:solidFill>
                <a:cs typeface="B Nazanin" panose="00000400000000000000" pitchFamily="2" charset="-78"/>
              </a:rPr>
              <a:t>بگیران(خویش فرمایان)</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بیمه بارداری بهره برداران کشاورزی دارای همان مزایای بیمه بارداری حقوق بگیران کشاورزی است، جز این که به کشاورزان خویش فرما غرامت دستمزد پرداخت نمی شود. رژیم بیمه درمانی- بارداری خویش فرمایان غیر کشاورزی نیز هزینه های بیشتری، حق الزحمه پزشکان در دوره قبل و بعد از زایمان را 100درصد به بیمه شدگان مسترد می کند. سایر هزینه های مربوط به زایمان (جز در 4 ماه آخر بارداری که فرانشیز آن حذف شده است) تا </a:t>
            </a:r>
            <a:r>
              <a:rPr lang="fa-IR" b="1" smtClean="0">
                <a:solidFill>
                  <a:srgbClr val="FF0000"/>
                </a:solidFill>
                <a:cs typeface="B Nazanin" panose="00000400000000000000" pitchFamily="2" charset="-78"/>
              </a:rPr>
              <a:t>50 درصد </a:t>
            </a:r>
            <a:r>
              <a:rPr lang="fa-IR" smtClean="0">
                <a:cs typeface="B Nazanin" panose="00000400000000000000" pitchFamily="2" charset="-78"/>
              </a:rPr>
              <a:t>مسترد می شود. از اول ژانویه 1983 ک غرامت مقطوع و یک غرامت جانشینی به زنانی که شخصا خویش فرمای خود هستند تحت شرایطی پرداخت می شود.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972869" y="4782653"/>
            <a:ext cx="2150159" cy="1290095"/>
          </a:xfrm>
          <a:prstGeom prst="rect">
            <a:avLst/>
          </a:prstGeom>
        </p:spPr>
      </p:pic>
    </p:spTree>
    <p:extLst>
      <p:ext uri="{BB962C8B-B14F-4D97-AF65-F5344CB8AC3E}">
        <p14:creationId xmlns:p14="http://schemas.microsoft.com/office/powerpoint/2010/main" val="9219952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3-3 بیمه از کار افتادگی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بیمه از کار افتادگی برای بیمه شدگان رژیم عمومی دو نو غرامت پیش بینی کرده است. یکی مستمری از کار افتادگی به سبب از دست دادن درآمد به دلیل از کار افتادگی و دیگری تعهد هزینه های درمان که وضعیت از کار افتادگی ایجاب می کند. بیمه از کار افتادگی تنها به بیمه شدگان اصلی تامین اجتماعی اختصاص دارد و شامل افراد تحت تکفل آنان نمی شود. مع هذا، در صورت فوت بیمه شدگان اصلی که از مستمری از کار افتادگی استفاده می کنند، همسرانشان در صورتی که خودشان نیز از کار افتاده باشند، و از هیچ نوع مزایای قانونی تامین </a:t>
            </a:r>
            <a:r>
              <a:rPr lang="fa-IR" smtClean="0">
                <a:cs typeface="B Nazanin" panose="00000400000000000000" pitchFamily="2" charset="-78"/>
              </a:rPr>
              <a:t>اجتماعی برخوردار </a:t>
            </a:r>
            <a:r>
              <a:rPr lang="fa-IR" smtClean="0">
                <a:cs typeface="B Nazanin" panose="00000400000000000000" pitchFamily="2" charset="-78"/>
              </a:rPr>
              <a:t>نباشند، می توانند مست</a:t>
            </a:r>
            <a:r>
              <a:rPr lang="fa-IR">
                <a:cs typeface="B Nazanin" panose="00000400000000000000" pitchFamily="2" charset="-78"/>
              </a:rPr>
              <a:t>م</a:t>
            </a:r>
            <a:r>
              <a:rPr lang="fa-IR" smtClean="0">
                <a:cs typeface="B Nazanin" panose="00000400000000000000" pitchFamily="2" charset="-78"/>
              </a:rPr>
              <a:t>ری از کار افتادگی درخواست کنند. </a:t>
            </a:r>
            <a:endParaRPr lang="fa-IR">
              <a:cs typeface="B Nazanin" panose="00000400000000000000" pitchFamily="2" charset="-78"/>
            </a:endParaRPr>
          </a:p>
        </p:txBody>
      </p:sp>
      <p:sp>
        <p:nvSpPr>
          <p:cNvPr id="4" name="Flowchart: Alternate Process 3"/>
          <p:cNvSpPr/>
          <p:nvPr/>
        </p:nvSpPr>
        <p:spPr>
          <a:xfrm>
            <a:off x="1308295" y="4937760"/>
            <a:ext cx="3108960" cy="97067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فوت بیمه شدگان اصلی</a:t>
            </a:r>
            <a:endParaRPr lang="fa-IR"/>
          </a:p>
        </p:txBody>
      </p:sp>
    </p:spTree>
    <p:extLst>
      <p:ext uri="{BB962C8B-B14F-4D97-AF65-F5344CB8AC3E}">
        <p14:creationId xmlns:p14="http://schemas.microsoft.com/office/powerpoint/2010/main" val="31346064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برای برخورداری از مزایای بیمه از کار افتادگی بیمه شده باید سابقه دوازده ماه پرداخت حق بیمه را داشته باشد. همچنین بیمه شده باید تاییدیه های مبنی بر پرداخت حق بیمه ای معادل با 2030 برابر حداقل دستمزد برای 12 ماه از تاریخ قبل از توقف کار به دلیل از کار افتادگی (که 1015 برابر آن برای 6 ماه اول باشد)، یا تاییدیه ای مبنی بر 800 ساعت کار در 12 ماه قبل از توقف کار (که حداقل 200 ساعت آن برای سه ماه اول باشد) ارائه دهد. </a:t>
            </a:r>
            <a:endParaRPr lang="fa-IR">
              <a:cs typeface="B Nazanin" panose="00000400000000000000" pitchFamily="2" charset="-78"/>
            </a:endParaRPr>
          </a:p>
        </p:txBody>
      </p:sp>
    </p:spTree>
    <p:extLst>
      <p:ext uri="{BB962C8B-B14F-4D97-AF65-F5344CB8AC3E}">
        <p14:creationId xmlns:p14="http://schemas.microsoft.com/office/powerpoint/2010/main" val="181921549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برای برخورداری از مستمری از کارافتادگی، بیمه شده ای که دارای رایط قانونی است باید در چنان وضعیتی بوده بادش که بتواند برای خودش دستمزدی بالاتر از یک سوم دستمزد معمول شغلی را که به آن اشتغال داشته است، در مقایسه با دستمزد کارگران همان سنخ  در همان منطقه، کسب کند. بنابراین برای ارزیابی از کار افتادگی از یک طرف، ماهیت و وخامت ضایعات مشهود، سن ذی نفع و استعداد های جسمانی و روانی، قابلیت ها، آموزش حرفه ای، فعالیت های شغلی گذشته و از طرف دیگر، ظرفیت های کسب عایدی باقی مانده ذی نفع مد نظر قرار می گیرد. </a:t>
            </a:r>
          </a:p>
          <a:p>
            <a:pPr algn="just"/>
            <a:endParaRPr lang="fa-IR">
              <a:cs typeface="B Nazanin" panose="00000400000000000000" pitchFamily="2" charset="-78"/>
            </a:endParaRPr>
          </a:p>
        </p:txBody>
      </p:sp>
      <p:sp>
        <p:nvSpPr>
          <p:cNvPr id="4" name="Flowchart: Alternate Process 3"/>
          <p:cNvSpPr/>
          <p:nvPr/>
        </p:nvSpPr>
        <p:spPr>
          <a:xfrm>
            <a:off x="1294228" y="4614203"/>
            <a:ext cx="4445390" cy="1139483"/>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ظرفیت های کسب عایدی باقی مانده</a:t>
            </a:r>
            <a:endParaRPr lang="fa-IR"/>
          </a:p>
        </p:txBody>
      </p:sp>
    </p:spTree>
    <p:extLst>
      <p:ext uri="{BB962C8B-B14F-4D97-AF65-F5344CB8AC3E}">
        <p14:creationId xmlns:p14="http://schemas.microsoft.com/office/powerpoint/2010/main" val="72805421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solidFill>
                  <a:srgbClr val="FF0000"/>
                </a:solidFill>
                <a:cs typeface="B Nazanin" panose="00000400000000000000" pitchFamily="2" charset="-78"/>
              </a:rPr>
              <a:t>سه نوع از کارافتادگی </a:t>
            </a:r>
            <a:r>
              <a:rPr lang="fa-IR" smtClean="0">
                <a:cs typeface="B Nazanin" panose="00000400000000000000" pitchFamily="2" charset="-78"/>
              </a:rPr>
              <a:t>تمیز داده می شود. </a:t>
            </a:r>
            <a:endParaRPr lang="fa-IR" smtClean="0">
              <a:cs typeface="B Nazanin" panose="00000400000000000000" pitchFamily="2" charset="-78"/>
            </a:endParaRPr>
          </a:p>
          <a:p>
            <a:pPr algn="just"/>
            <a:r>
              <a:rPr lang="fa-IR" smtClean="0">
                <a:solidFill>
                  <a:srgbClr val="FF0000"/>
                </a:solidFill>
                <a:cs typeface="B Nazanin" panose="00000400000000000000" pitchFamily="2" charset="-78"/>
              </a:rPr>
              <a:t>نوع </a:t>
            </a:r>
            <a:r>
              <a:rPr lang="fa-IR" smtClean="0">
                <a:solidFill>
                  <a:srgbClr val="FF0000"/>
                </a:solidFill>
                <a:cs typeface="B Nazanin" panose="00000400000000000000" pitchFamily="2" charset="-78"/>
              </a:rPr>
              <a:t>اول</a:t>
            </a:r>
            <a:r>
              <a:rPr lang="fa-IR" smtClean="0">
                <a:cs typeface="B Nazanin" panose="00000400000000000000" pitchFamily="2" charset="-78"/>
              </a:rPr>
              <a:t>: از کار افتاده ای که می تواند فعالیت شغلی داشته </a:t>
            </a:r>
            <a:r>
              <a:rPr lang="fa-IR" smtClean="0">
                <a:cs typeface="B Nazanin" panose="00000400000000000000" pitchFamily="2" charset="-78"/>
              </a:rPr>
              <a:t>باشد، </a:t>
            </a:r>
            <a:r>
              <a:rPr lang="fa-IR" smtClean="0">
                <a:cs typeface="B Nazanin" panose="00000400000000000000" pitchFamily="2" charset="-78"/>
              </a:rPr>
              <a:t>منتها نمی تواند دستمزدی بالاتر از یک سوم دستمزد معمول شغلش را دریافت کند</a:t>
            </a:r>
            <a:r>
              <a:rPr lang="fa-IR" smtClean="0">
                <a:cs typeface="B Nazanin" panose="00000400000000000000" pitchFamily="2" charset="-78"/>
              </a:rPr>
              <a:t>.</a:t>
            </a:r>
          </a:p>
          <a:p>
            <a:pPr algn="just"/>
            <a:r>
              <a:rPr lang="fa-IR" smtClean="0">
                <a:cs typeface="B Nazanin" panose="00000400000000000000" pitchFamily="2" charset="-78"/>
              </a:rPr>
              <a:t> </a:t>
            </a:r>
            <a:r>
              <a:rPr lang="fa-IR" smtClean="0">
                <a:solidFill>
                  <a:srgbClr val="FF0000"/>
                </a:solidFill>
                <a:cs typeface="B Nazanin" panose="00000400000000000000" pitchFamily="2" charset="-78"/>
              </a:rPr>
              <a:t>نوع دوم </a:t>
            </a:r>
            <a:r>
              <a:rPr lang="fa-IR" smtClean="0">
                <a:cs typeface="B Nazanin" panose="00000400000000000000" pitchFamily="2" charset="-78"/>
              </a:rPr>
              <a:t>: از کار افتاده ای که مطلقا نمی تواند هیچ نوع فعالیت شغلی دشته باشد. </a:t>
            </a:r>
            <a:endParaRPr lang="fa-IR" smtClean="0">
              <a:cs typeface="B Nazanin" panose="00000400000000000000" pitchFamily="2" charset="-78"/>
            </a:endParaRPr>
          </a:p>
          <a:p>
            <a:pPr algn="just"/>
            <a:r>
              <a:rPr lang="fa-IR" smtClean="0">
                <a:solidFill>
                  <a:srgbClr val="FF0000"/>
                </a:solidFill>
                <a:cs typeface="B Nazanin" panose="00000400000000000000" pitchFamily="2" charset="-78"/>
              </a:rPr>
              <a:t>نوع </a:t>
            </a:r>
            <a:r>
              <a:rPr lang="fa-IR" smtClean="0">
                <a:solidFill>
                  <a:srgbClr val="FF0000"/>
                </a:solidFill>
                <a:cs typeface="B Nazanin" panose="00000400000000000000" pitchFamily="2" charset="-78"/>
              </a:rPr>
              <a:t>سوم</a:t>
            </a:r>
            <a:r>
              <a:rPr lang="fa-IR" smtClean="0">
                <a:cs typeface="B Nazanin" panose="00000400000000000000" pitchFamily="2" charset="-78"/>
              </a:rPr>
              <a:t>: از کار افتاده ای که نه تنها هیچ نوع فعالیت شغلی نمی تواند داشته باشد، بلکه برای انجام فعالیت های روزمره زندگی نیز به کمک شخص ثالثی نیاز دارد. </a:t>
            </a:r>
            <a:endParaRPr lang="fa-IR">
              <a:cs typeface="B Nazanin" panose="00000400000000000000" pitchFamily="2" charset="-78"/>
            </a:endParaRPr>
          </a:p>
        </p:txBody>
      </p:sp>
    </p:spTree>
    <p:extLst>
      <p:ext uri="{BB962C8B-B14F-4D97-AF65-F5344CB8AC3E}">
        <p14:creationId xmlns:p14="http://schemas.microsoft.com/office/powerpoint/2010/main" val="256934130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a:t>
            </a:r>
            <a:r>
              <a:rPr lang="fa-IR" smtClean="0">
                <a:cs typeface="B Nazanin" panose="00000400000000000000" pitchFamily="2" charset="-78"/>
              </a:rPr>
              <a:t>ستمری از کارافتادگی در نوع اول 30 درصد و در نوع دوم 50 درصد میانگین دستمزد سالانه ای است که در حد سقف </a:t>
            </a:r>
            <a:r>
              <a:rPr lang="fa-IR" smtClean="0">
                <a:cs typeface="B Nazanin" panose="00000400000000000000" pitchFamily="2" charset="-78"/>
              </a:rPr>
              <a:t>دستمزدهای </a:t>
            </a:r>
            <a:r>
              <a:rPr lang="fa-IR" smtClean="0">
                <a:cs typeface="B Nazanin" panose="00000400000000000000" pitchFamily="2" charset="-78"/>
              </a:rPr>
              <a:t>قبلی </a:t>
            </a:r>
            <a:r>
              <a:rPr lang="fa-IR" smtClean="0">
                <a:cs typeface="B Nazanin" panose="00000400000000000000" pitchFamily="2" charset="-78"/>
              </a:rPr>
              <a:t>محا</a:t>
            </a:r>
            <a:r>
              <a:rPr lang="fa-IR">
                <a:cs typeface="B Nazanin" panose="00000400000000000000" pitchFamily="2" charset="-78"/>
              </a:rPr>
              <a:t>س</a:t>
            </a:r>
            <a:r>
              <a:rPr lang="fa-IR" smtClean="0">
                <a:cs typeface="B Nazanin" panose="00000400000000000000" pitchFamily="2" charset="-78"/>
              </a:rPr>
              <a:t>به </a:t>
            </a:r>
            <a:r>
              <a:rPr lang="fa-IR" smtClean="0">
                <a:cs typeface="B Nazanin" panose="00000400000000000000" pitchFamily="2" charset="-78"/>
              </a:rPr>
              <a:t>شده است. از کار افتادگان نوع سوم، علاوه بر مستمری 50 دصد، از مازادی برای شخص ثالث که نمی تواند از یک حداقلی کمتر باشد، و مبلغ آن هر ساله مثل خود مستمری ها تعدیل می شود برخوردارند. مستمری ها از کار </a:t>
            </a:r>
            <a:r>
              <a:rPr lang="fa-IR" smtClean="0">
                <a:cs typeface="B Nazanin" panose="00000400000000000000" pitchFamily="2" charset="-78"/>
              </a:rPr>
              <a:t>افتادگی همیشه </a:t>
            </a:r>
            <a:r>
              <a:rPr lang="fa-IR" smtClean="0">
                <a:cs typeface="B Nazanin" panose="00000400000000000000" pitchFamily="2" charset="-78"/>
              </a:rPr>
              <a:t>موقتی تلقی شده و ممکن است مورد تجدید </a:t>
            </a:r>
            <a:r>
              <a:rPr lang="fa-IR" smtClean="0">
                <a:cs typeface="B Nazanin" panose="00000400000000000000" pitchFamily="2" charset="-78"/>
              </a:rPr>
              <a:t>نظر </a:t>
            </a:r>
            <a:r>
              <a:rPr lang="fa-IR" smtClean="0">
                <a:cs typeface="B Nazanin" panose="00000400000000000000" pitchFamily="2" charset="-78"/>
              </a:rPr>
              <a:t>قرار گیرد، به تعلیق درآید و یا حذف شود. </a:t>
            </a:r>
            <a:endParaRPr lang="fa-IR">
              <a:cs typeface="B Nazanin" panose="00000400000000000000" pitchFamily="2" charset="-78"/>
            </a:endParaRPr>
          </a:p>
        </p:txBody>
      </p:sp>
    </p:spTree>
    <p:extLst>
      <p:ext uri="{BB962C8B-B14F-4D97-AF65-F5344CB8AC3E}">
        <p14:creationId xmlns:p14="http://schemas.microsoft.com/office/powerpoint/2010/main" val="247225687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4-3 بیمه فوت (هزینه کفن و دفن)</a:t>
            </a:r>
            <a:br>
              <a:rPr lang="fa-IR" smtClean="0">
                <a:solidFill>
                  <a:srgbClr val="FF0000"/>
                </a:solidFill>
                <a:cs typeface="B Nazanin" panose="00000400000000000000" pitchFamily="2" charset="-78"/>
              </a:rPr>
            </a:br>
            <a:r>
              <a:rPr lang="fa-IR" smtClean="0">
                <a:solidFill>
                  <a:srgbClr val="FF0000"/>
                </a:solidFill>
                <a:cs typeface="B Nazanin" panose="00000400000000000000" pitchFamily="2" charset="-78"/>
              </a:rPr>
              <a:t>الف)رژیم عمومی و حقوق بگیران کشاورزی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بیمه فوت پرداخت کمک هزینه ای را به بازماندگان تحت تکفل بیمه شده تضمین می کند. برای برخورداری از مزایای بیمه فوت، بازماندگان تحت تکفل بیمه شده تامین اجتماعی باید تاییدیه ای ارائه دهند که به موجب آن متوفی مبلغی حق بیمه پرداخته باشد یا تعداد حداقلی ساعات کار دستمزدی یا مشابه در یک دوره مرجع انجام داده باشد. کمک هزینه فوت به موجب حق تقدم به اشخاصی که در زمان فوت بیمه شده تحت تکفل کامل و دائمی او بوده اند و بدون ملاحظه نسبت خانوادگی، پرداخت می شود. مبلغ کمک هزینه ای که در بیمه فوت پرداخت می شود، </a:t>
            </a:r>
            <a:r>
              <a:rPr lang="fa-IR" b="1" smtClean="0">
                <a:solidFill>
                  <a:srgbClr val="FF0000"/>
                </a:solidFill>
                <a:cs typeface="B Nazanin" panose="00000400000000000000" pitchFamily="2" charset="-78"/>
              </a:rPr>
              <a:t>معادل 90 برابر عایدی روزانه ای است </a:t>
            </a:r>
            <a:r>
              <a:rPr lang="fa-IR" smtClean="0">
                <a:cs typeface="B Nazanin" panose="00000400000000000000" pitchFamily="2" charset="-78"/>
              </a:rPr>
              <a:t>که در بیمه درمانی مبنای محاسبه غرامت دستمزد روزانه قرار می گیرد. </a:t>
            </a:r>
            <a:endParaRPr lang="fa-IR">
              <a:cs typeface="B Nazanin" panose="00000400000000000000" pitchFamily="2" charset="-78"/>
            </a:endParaRPr>
          </a:p>
        </p:txBody>
      </p:sp>
    </p:spTree>
    <p:extLst>
      <p:ext uri="{BB962C8B-B14F-4D97-AF65-F5344CB8AC3E}">
        <p14:creationId xmlns:p14="http://schemas.microsoft.com/office/powerpoint/2010/main" val="2394076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فرانسه قانون 9 آوریل 1898 درباره حوادث کار، نخستین قانون حمایت اجتماعی اجباری از کارگران حقوق بگیر است. این قانون بر اصل مسئولیت کارفرما مبتنی است. از آن جا که کارفرما از قبل کار کارگر سود می برد، باید در جبران زیان های احتمالی خطراتی که این کار را تهدید می کند، سهیم شود. این همان نظریه خطر حرفه ای است، هر شخص حقیقی که با کارفرمایی قرار داد کار امضا می کند. حق ترمیم زیان های ناشی از حادثه کار را که قانون پیش بینی کرده است دارد و هزینه این ترمیم به عهده کارفرما است، که می توان آن را شخصا تقبل کند یا آنکه می تواند مسئولیتش را بیمه کند. </a:t>
            </a:r>
            <a:endParaRPr lang="fa-IR">
              <a:cs typeface="B Nazanin" panose="00000400000000000000" pitchFamily="2" charset="-78"/>
            </a:endParaRPr>
          </a:p>
        </p:txBody>
      </p:sp>
    </p:spTree>
    <p:extLst>
      <p:ext uri="{BB962C8B-B14F-4D97-AF65-F5344CB8AC3E}">
        <p14:creationId xmlns:p14="http://schemas.microsoft.com/office/powerpoint/2010/main" val="3019081842"/>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ب) بیمه فوت خویش فرمایان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مبلغ کمکی هزینه کفن و دفن که به بازماندگان قانونی بیمه شدگان حِرَف و مشاغل پرداخت می شود، برای متوفی شاغل 20 درصد و برای متوفی بازنشسته 8 درصد سقف پرداختی در تامین اجتماعی است. به علاوه هبه هر فرزند یتیم مبلغی معادل 5 درصد سقف پرداخت می </a:t>
            </a:r>
            <a:r>
              <a:rPr lang="fa-IR" smtClean="0">
                <a:cs typeface="B Nazanin" panose="00000400000000000000" pitchFamily="2" charset="-78"/>
              </a:rPr>
              <a:t>شود</a:t>
            </a:r>
            <a:r>
              <a:rPr lang="fa-IR" smtClean="0">
                <a:cs typeface="B Nazanin" panose="00000400000000000000" pitchFamily="2" charset="-78"/>
              </a:rPr>
              <a:t>. کمک هزینه کفن و دفن در رژیم مشاغل صنعتی و بازرگانی وقتی که متوفی شاغل بوده باشد به طور مقطوع تعیین می شود. </a:t>
            </a:r>
            <a:endParaRPr lang="fa-IR">
              <a:cs typeface="B Nazanin" panose="00000400000000000000" pitchFamily="2" charset="-78"/>
            </a:endParaRPr>
          </a:p>
        </p:txBody>
      </p:sp>
      <p:sp>
        <p:nvSpPr>
          <p:cNvPr id="4" name="Flowchart: Alternate Process 3"/>
          <p:cNvSpPr/>
          <p:nvPr/>
        </p:nvSpPr>
        <p:spPr>
          <a:xfrm>
            <a:off x="1125415" y="4360985"/>
            <a:ext cx="2686930" cy="108321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 رژیم مشاغل صنعتی و بازرگانی</a:t>
            </a:r>
            <a:endParaRPr lang="fa-IR"/>
          </a:p>
        </p:txBody>
      </p:sp>
      <p:sp>
        <p:nvSpPr>
          <p:cNvPr id="5" name="Flowchart: Connector 4"/>
          <p:cNvSpPr/>
          <p:nvPr/>
        </p:nvSpPr>
        <p:spPr>
          <a:xfrm>
            <a:off x="6668086" y="4149969"/>
            <a:ext cx="2222696" cy="1505243"/>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مقطوع</a:t>
            </a:r>
            <a:endParaRPr lang="fa-IR"/>
          </a:p>
        </p:txBody>
      </p:sp>
    </p:spTree>
    <p:extLst>
      <p:ext uri="{BB962C8B-B14F-4D97-AF65-F5344CB8AC3E}">
        <p14:creationId xmlns:p14="http://schemas.microsoft.com/office/powerpoint/2010/main" val="101373821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5-3 بیمه بیوگی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هدف بیمه بیوگی که با قانون 17 ژوئیه 1980 ایجاد شده کمک به همسران بدون درآمد است تا بر مشکلات ناشی از بیوگی فایق آیند. این کمک هزینه محدود و کاهش یابنده به بیوه های کمتر از 55 ساله پرداخت می شود که فرزندی تحت تکفل دارند یا فرزندی را به مدت 9 سال قبل از رسیدن به سن شانزده سالگی اش سرپرستی کرده اند. کمک هزینه بیوگی به صورت ماهانه و د ریک دوره حداکثر سه ساله پرداخت می شود. مبلغ کمک هزینه در سال دوم کمتر از سال اول و در سال سوم کمتر از سال دوم است. </a:t>
            </a:r>
          </a:p>
          <a:p>
            <a:pPr algn="just"/>
            <a:r>
              <a:rPr lang="fa-IR" smtClean="0">
                <a:cs typeface="B Nazanin" panose="00000400000000000000" pitchFamily="2" charset="-78"/>
              </a:rPr>
              <a:t>منابع هزینه های بیمه بیوگی از محل 0/1 درصد حق بیمه ای تامین می شود که منحصرا از بیمه شدگان حقوق بگیر دریافت می شود. سازمان های بیمه بازنشستگی مامور پرداخت کمک هزینه های بیمه بیوگی هستند. </a:t>
            </a:r>
            <a:endParaRPr lang="fa-IR">
              <a:cs typeface="B Nazanin" panose="00000400000000000000" pitchFamily="2" charset="-78"/>
            </a:endParaRPr>
          </a:p>
        </p:txBody>
      </p:sp>
    </p:spTree>
    <p:extLst>
      <p:ext uri="{BB962C8B-B14F-4D97-AF65-F5344CB8AC3E}">
        <p14:creationId xmlns:p14="http://schemas.microsoft.com/office/powerpoint/2010/main" val="377333236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6-3 بیمه «حوادث کار و بیماریهای شغلی»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همه حقوق بگیران و همه اشخاصی که به هر عنوانی یا در هر محلی برای یک یا چند کارفرما یا رییس بنگاه کار می کنند، تحت پوشش قانون تامین اجتماعی در موضوع حوادث کار و بیماریهای شغلی قرار دارند. قانون می خواهد اجبارا همه افرادی را که به یک کار دستمزدی و تحت امر مشغول هستند، تحت پوشش قرار دهد. بنابراین، میدان عمل آن بسیار وسیع است، با این حال کارمندان دولت، کارگزاران انجمن های شهر و شهرداریها، دریانوردان و حقوق بگیران کشاورزی به دلیل برخورداری از قوانین خاص از پوشش حمایت های قانون حوادث کار و بیماریهای شغلی خارج هستند. به علاوه قانون مزبور اشخاصی را اجبارا تحت حمایت قرار می دهد که ظاهرا کارگر حقوق بگیر نیستند، ولی به کارهایی اشتغال دارند که آنان را در معرض خطرات ناشی از حوادث کار قرار می دهد: </a:t>
            </a:r>
            <a:endParaRPr lang="fa-IR">
              <a:cs typeface="B Nazanin" panose="00000400000000000000" pitchFamily="2" charset="-78"/>
            </a:endParaRPr>
          </a:p>
        </p:txBody>
      </p:sp>
    </p:spTree>
    <p:extLst>
      <p:ext uri="{BB962C8B-B14F-4D97-AF65-F5344CB8AC3E}">
        <p14:creationId xmlns:p14="http://schemas.microsoft.com/office/powerpoint/2010/main" val="93131444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مثل شاگردان مدارس حرفه ای، اشخاصی که مشغول گذراندن دوره های کارآموزی حرفه ای هستند، زندانیانی که در محیط زندان به حرفه ای اشتغال دارند و افرادی که داوطلبانه در کارهای عام المنفعه مشارکت می کنند. </a:t>
            </a:r>
            <a:endParaRPr lang="fa-IR">
              <a:cs typeface="B Nazanin" panose="00000400000000000000" pitchFamily="2" charset="-78"/>
            </a:endParaRPr>
          </a:p>
        </p:txBody>
      </p:sp>
      <p:sp>
        <p:nvSpPr>
          <p:cNvPr id="4" name="Flowchart: Alternate Process 3"/>
          <p:cNvSpPr/>
          <p:nvPr/>
        </p:nvSpPr>
        <p:spPr>
          <a:xfrm>
            <a:off x="838200" y="3874576"/>
            <a:ext cx="2882685" cy="1301858"/>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کارهای عام المنفعه</a:t>
            </a:r>
            <a:endParaRPr lang="fa-IR"/>
          </a:p>
        </p:txBody>
      </p:sp>
    </p:spTree>
    <p:extLst>
      <p:ext uri="{BB962C8B-B14F-4D97-AF65-F5344CB8AC3E}">
        <p14:creationId xmlns:p14="http://schemas.microsoft.com/office/powerpoint/2010/main" val="365486246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هر حادثه ای که به هر علتی در ارتباط با کار روی داده باشد، حادثه کار تلقی می شود. همچنین حوادثی که برای مشمول «</a:t>
            </a:r>
            <a:r>
              <a:rPr lang="fa-IR" smtClean="0">
                <a:solidFill>
                  <a:srgbClr val="FF0000"/>
                </a:solidFill>
                <a:cs typeface="B Nazanin" panose="00000400000000000000" pitchFamily="2" charset="-78"/>
              </a:rPr>
              <a:t>قانون</a:t>
            </a:r>
            <a:r>
              <a:rPr lang="fa-IR" smtClean="0">
                <a:cs typeface="B Nazanin" panose="00000400000000000000" pitchFamily="2" charset="-78"/>
              </a:rPr>
              <a:t>» هنگام رفت و آمد میان محل کار و محل سکونت اصلی با اقامتگاه ثانوی یا میان محل کار و محل غذا خوری به هر عنوان پیش آمده باشد، حادثه کار تلقی می شود. البته مسیر راه نباید به دلیل شخصی یا به دلیلی غیر ضروری با زندگی معمول، تغییر کرده باشد. </a:t>
            </a:r>
          </a:p>
        </p:txBody>
      </p:sp>
      <p:sp>
        <p:nvSpPr>
          <p:cNvPr id="4" name="Flowchart: Alternate Process 3"/>
          <p:cNvSpPr/>
          <p:nvPr/>
        </p:nvSpPr>
        <p:spPr>
          <a:xfrm>
            <a:off x="1434905" y="4206240"/>
            <a:ext cx="3010486" cy="998806"/>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 ارتباط با کار</a:t>
            </a:r>
            <a:endParaRPr lang="fa-IR"/>
          </a:p>
        </p:txBody>
      </p:sp>
    </p:spTree>
    <p:extLst>
      <p:ext uri="{BB962C8B-B14F-4D97-AF65-F5344CB8AC3E}">
        <p14:creationId xmlns:p14="http://schemas.microsoft.com/office/powerpoint/2010/main" val="171198613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بیماریهای شغلی نیز که فهرست آنها در جدول های ضمیمه قانون تامین اجتماعی درج شده است، در شمول حمایت های قانون حوادث کار قرار دارد، هر جدول عوامل مولد بیماریها را (مثلا کار با مواد سمی، قرار گرفتن در معرض عناصر زیان آور، محیط خاص کار و ...) مشخص کرده، علایم بیماری را شرح داده و مهلتی را برای تقبل هزینه های درمان تعیین کرده است. </a:t>
            </a:r>
          </a:p>
          <a:p>
            <a:pPr algn="just"/>
            <a:endParaRPr lang="fa-IR">
              <a:cs typeface="B Nazanin" panose="00000400000000000000" pitchFamily="2" charset="-78"/>
            </a:endParaRPr>
          </a:p>
        </p:txBody>
      </p:sp>
      <p:sp>
        <p:nvSpPr>
          <p:cNvPr id="4" name="Flowchart: Alternate Process 3"/>
          <p:cNvSpPr/>
          <p:nvPr/>
        </p:nvSpPr>
        <p:spPr>
          <a:xfrm>
            <a:off x="1420837" y="4375052"/>
            <a:ext cx="2771335" cy="113948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قانون حوادث کار</a:t>
            </a:r>
            <a:endParaRPr lang="fa-IR"/>
          </a:p>
        </p:txBody>
      </p:sp>
    </p:spTree>
    <p:extLst>
      <p:ext uri="{BB962C8B-B14F-4D97-AF65-F5344CB8AC3E}">
        <p14:creationId xmlns:p14="http://schemas.microsoft.com/office/powerpoint/2010/main" val="375442645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قانون حوادث کار فقط برای </a:t>
            </a:r>
            <a:r>
              <a:rPr lang="fa-IR" b="1" smtClean="0">
                <a:solidFill>
                  <a:srgbClr val="FF0000"/>
                </a:solidFill>
                <a:cs typeface="B Nazanin" panose="00000400000000000000" pitchFamily="2" charset="-78"/>
              </a:rPr>
              <a:t>خسارت های جسمانی غرامت </a:t>
            </a:r>
            <a:r>
              <a:rPr lang="fa-IR" smtClean="0">
                <a:cs typeface="B Nazanin" panose="00000400000000000000" pitchFamily="2" charset="-78"/>
              </a:rPr>
              <a:t>می پردازد. هدف آن این است که با پوشش هزینه درمان، توان بخشی و در صورت نیاز بازآموزی و پرداخت غرامت دستمزد روزانه در ایام توقف موقت کار، قابلیت کار کردن را حتی المقدور به قربانی حادثه کار بازگرداند. در صورت از کار افتادگی دائم به بیمه شده مقرری و در صورت فوت  به بازماندگان وی مستمر پرداخت می شود. کارفرما موظف است برای دوره معالجات مربوط به عوارض حادثه کار یا بیماری شغلی، گواهی معتبر حادثه کار برای قربانی حادثه صادر کند. </a:t>
            </a:r>
            <a:endParaRPr lang="fa-IR">
              <a:cs typeface="B Nazanin" panose="00000400000000000000" pitchFamily="2" charset="-78"/>
            </a:endParaRPr>
          </a:p>
        </p:txBody>
      </p:sp>
    </p:spTree>
    <p:extLst>
      <p:ext uri="{BB962C8B-B14F-4D97-AF65-F5344CB8AC3E}">
        <p14:creationId xmlns:p14="http://schemas.microsoft.com/office/powerpoint/2010/main" val="153261763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ارائه این گواهی بیمه شده حادثه دیده از پرداخت هر گونه وجهی بابت خدمات پزشکی، پیراپزشکی و دارو و پروتز های مورد نیاز معاف است. قربانی حادثه در انتخاب پزشک، دنداپزشک، بیمارستان و مراکز توان بخشی که پزشک تجویز کرده، آزاد است. پرداخت هزینه های درما</a:t>
            </a:r>
            <a:r>
              <a:rPr lang="fa-IR">
                <a:cs typeface="B Nazanin" panose="00000400000000000000" pitchFamily="2" charset="-78"/>
              </a:rPr>
              <a:t>ن</a:t>
            </a:r>
            <a:r>
              <a:rPr lang="fa-IR" smtClean="0">
                <a:cs typeface="B Nazanin" panose="00000400000000000000" pitchFamily="2" charset="-78"/>
              </a:rPr>
              <a:t>ی، دارو و لوازم جانبی مستقیما از طرف صندوق تامین اجتماعی به موسسات درمانی، داروخانه ها و مراکز توان بخشی طبق تعرفه های معمول بیمه درمانی تضمین شده است. همچنین در صورت بستری شدن در بیمارستان، بیمه شده حادثه دیده هیچ فرانشیزی نمی پردازد و هزینه های بستری مستقیما از طرف صندوق تامین اجتماعی به بیمارستان پرداخت می شود. </a:t>
            </a:r>
            <a:endParaRPr lang="fa-IR">
              <a:cs typeface="B Nazanin" panose="00000400000000000000" pitchFamily="2" charset="-78"/>
            </a:endParaRPr>
          </a:p>
        </p:txBody>
      </p:sp>
    </p:spTree>
    <p:extLst>
      <p:ext uri="{BB962C8B-B14F-4D97-AF65-F5344CB8AC3E}">
        <p14:creationId xmlns:p14="http://schemas.microsoft.com/office/powerpoint/2010/main" val="86065758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برای جبران از دست دادن عایدی در اثر از کار افتادگی جزئی یا کلی از نخستین روز توقف کار به بیمه شده ی حادثه دیده غرامت دستمزد پرداخت می شود. میزان این غرامت که روزانه و برای ایام تعطیل رسمی نیز پرداخت می شود معادل نصف دستمزد روزانه حادثه دیده است، و از بیست و نهمین روز توقف کار میزان غرامت به دو سوم دستمزد روزانه افزایش می یابد. مبنای محاسبه غرامت دستمزد بالاتر از سقف دستمزد در محاسبات بیمه درمانی است. </a:t>
            </a:r>
            <a:endParaRPr lang="fa-IR">
              <a:cs typeface="B Nazanin" panose="00000400000000000000" pitchFamily="2" charset="-78"/>
            </a:endParaRPr>
          </a:p>
        </p:txBody>
      </p:sp>
      <p:sp>
        <p:nvSpPr>
          <p:cNvPr id="4" name="Flowchart: Alternate Process 3"/>
          <p:cNvSpPr/>
          <p:nvPr/>
        </p:nvSpPr>
        <p:spPr>
          <a:xfrm>
            <a:off x="1083212" y="4557932"/>
            <a:ext cx="3418450" cy="112541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برای ایام تعطیل رسمی</a:t>
            </a:r>
            <a:endParaRPr lang="fa-IR"/>
          </a:p>
        </p:txBody>
      </p:sp>
    </p:spTree>
    <p:extLst>
      <p:ext uri="{BB962C8B-B14F-4D97-AF65-F5344CB8AC3E}">
        <p14:creationId xmlns:p14="http://schemas.microsoft.com/office/powerpoint/2010/main" val="1293277817"/>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به محض آنکه ذینفع بتواند کار را از سر بگیرد، پرداخت غرامت دستمزد قطع می شود. پس از التیام جراحت، چنانچه قربانی حادثه کار به طور دائم توان کار کردن را از دست داده باشد، مقرری از کار افتادگی دریافت خواهد کرد. میزان مستمری بر حسب دستمزد سالیانه بیمه شده و در صد از کارافتادگی محاسبه و تعیین می شود. برای از کار افتادگی حداقل 10 درصد دستمزد پایه نمی تواند از حداقلی که قانون تعیین کرده است کمتر باشد و سالی دو بار تعدیل می شود. </a:t>
            </a:r>
          </a:p>
        </p:txBody>
      </p:sp>
      <p:sp>
        <p:nvSpPr>
          <p:cNvPr id="4" name="Flowchart: Connector 3"/>
          <p:cNvSpPr/>
          <p:nvPr/>
        </p:nvSpPr>
        <p:spPr>
          <a:xfrm>
            <a:off x="1223889" y="4332849"/>
            <a:ext cx="2644726" cy="1420837"/>
          </a:xfrm>
          <a:prstGeom prst="flowChart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 کار افتادگی</a:t>
            </a:r>
            <a:endParaRPr lang="fa-IR"/>
          </a:p>
        </p:txBody>
      </p:sp>
    </p:spTree>
    <p:extLst>
      <p:ext uri="{BB962C8B-B14F-4D97-AF65-F5344CB8AC3E}">
        <p14:creationId xmlns:p14="http://schemas.microsoft.com/office/powerpoint/2010/main" val="670743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قانون 5 آوریل 1910 درباره بازنشستگی کارگران و کشاورزان، رژیم بازنشستگی اجباری حقوق بگیران را تاسیس می کند، منتها نرخ حق بیمه خیلی پایین و مبلغ مستمری بازنشستگی ناکافی تعیین شده بود. از طرف دیگر، چون به اجباری بودن قانون به قدر کافی تاکید نشده بود، تعداد بیمه شدگانی که عملا حق بیمه می پرداختند، به سرعت کاهش یافت. مدد معاش خانوادگی در اصل از ابتکارات کارخانه داران بود. صاحبان منطقه گرونویل در نوامبر 1916 تصمیم می گیرند به کارگرانشان که فرزندانی تحت تکفل دارند، کمک معاش بپردازند. اما از بیم آنکه برخی کارفرمایان تن به استخدام کارگران پر اولاد ندهند، خیلی زود به فکر ایجاد «صندوق ترمیم» می افتند که تعهدات اعضا را تسویه می کند. </a:t>
            </a:r>
            <a:endParaRPr lang="fa-IR">
              <a:cs typeface="B Nazanin" panose="00000400000000000000" pitchFamily="2" charset="-78"/>
            </a:endParaRPr>
          </a:p>
        </p:txBody>
      </p:sp>
    </p:spTree>
    <p:extLst>
      <p:ext uri="{BB962C8B-B14F-4D97-AF65-F5344CB8AC3E}">
        <p14:creationId xmlns:p14="http://schemas.microsoft.com/office/powerpoint/2010/main" val="3283416561"/>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حقوق بگیران کشاورزی نیز از اول ژوئیه 1973 از حمایت های بیمه اجباری حوادث کار  و بیماریهای شغلی برخوردار شده اند که تمشیت امور آن به نهاد «</a:t>
            </a:r>
            <a:r>
              <a:rPr lang="fa-IR" b="1" smtClean="0">
                <a:solidFill>
                  <a:srgbClr val="FF0000"/>
                </a:solidFill>
                <a:cs typeface="B Nazanin" panose="00000400000000000000" pitchFamily="2" charset="-78"/>
              </a:rPr>
              <a:t>همیاری اجتماعی </a:t>
            </a:r>
            <a:r>
              <a:rPr lang="fa-IR" b="1" smtClean="0">
                <a:solidFill>
                  <a:srgbClr val="FF0000"/>
                </a:solidFill>
                <a:cs typeface="B Nazanin" panose="00000400000000000000" pitchFamily="2" charset="-78"/>
              </a:rPr>
              <a:t>کشاورزی</a:t>
            </a:r>
            <a:r>
              <a:rPr lang="fa-IR" smtClean="0">
                <a:cs typeface="B Nazanin" panose="00000400000000000000" pitchFamily="2" charset="-78"/>
              </a:rPr>
              <a:t>» واگذار شده است. حمایت های این رژیم بیمه ای شبیه حقوق بگیران رژیم عمومی است، جز این که فهرست بیماریهای شغلی با توجه به مقتضیات مشاغل کشاورزی تدوین شده است. </a:t>
            </a:r>
          </a:p>
        </p:txBody>
      </p:sp>
    </p:spTree>
    <p:extLst>
      <p:ext uri="{BB962C8B-B14F-4D97-AF65-F5344CB8AC3E}">
        <p14:creationId xmlns:p14="http://schemas.microsoft.com/office/powerpoint/2010/main" val="373806955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بهره برداران کشاورزی باید برای خودشان و برای سایر  کارکنان غیرحقوق بگیری که در واحد </a:t>
            </a:r>
            <a:r>
              <a:rPr lang="fa-IR">
                <a:cs typeface="B Nazanin" panose="00000400000000000000" pitchFamily="2" charset="-78"/>
              </a:rPr>
              <a:t>بهره </a:t>
            </a:r>
            <a:r>
              <a:rPr lang="fa-IR" smtClean="0">
                <a:cs typeface="B Nazanin" panose="00000400000000000000" pitchFamily="2" charset="-78"/>
              </a:rPr>
              <a:t>برداری آنان </a:t>
            </a:r>
            <a:r>
              <a:rPr lang="fa-IR">
                <a:cs typeface="B Nazanin" panose="00000400000000000000" pitchFamily="2" charset="-78"/>
              </a:rPr>
              <a:t>کار می کنند، جهت پوشش خطرات زندگی خصوصی، حوادث کار و بیماریهای شغلی نیز شرکت های بیمه، حساب بیمه باز کنند. این بیمه پوشش هزینه های درمانی بدون فرانشیز و پرداخت مستمری از کار افتادگی را تضمین می کند.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297389691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7-3 بیمه بازنشستگی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تعداد رژیم های بازنشستگی در فرانسه زیاد است، دلیلش هم این است که این رژیم های بیمه ای در دوره های زمانی متفاوت برای تحت پوشش قرار سنخ های متفاوت کارگران و کارمندان و صاحبان حرف و مشاغل ایجاد شده است. با وجود نابرابری ها در میان بازنشستگان رژیم های بیمه ای مختلف، مساعی دولت در جهت هماهنگی و هم ترازی آنها ادامه دارد. </a:t>
            </a:r>
            <a:endParaRPr lang="fa-IR">
              <a:cs typeface="B Nazanin" panose="00000400000000000000" pitchFamily="2" charset="-78"/>
            </a:endParaRPr>
          </a:p>
        </p:txBody>
      </p:sp>
      <p:sp>
        <p:nvSpPr>
          <p:cNvPr id="4" name="Flowchart: Alternate Process 3"/>
          <p:cNvSpPr/>
          <p:nvPr/>
        </p:nvSpPr>
        <p:spPr>
          <a:xfrm>
            <a:off x="1209822" y="4346917"/>
            <a:ext cx="2785403" cy="118168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هماهنگی و هم ترازی</a:t>
            </a:r>
            <a:endParaRPr lang="fa-IR"/>
          </a:p>
        </p:txBody>
      </p:sp>
    </p:spTree>
    <p:extLst>
      <p:ext uri="{BB962C8B-B14F-4D97-AF65-F5344CB8AC3E}">
        <p14:creationId xmlns:p14="http://schemas.microsoft.com/office/powerpoint/2010/main" val="307061253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رژیم </a:t>
            </a:r>
            <a:r>
              <a:rPr lang="fa-IR" b="1" smtClean="0">
                <a:solidFill>
                  <a:srgbClr val="FF0000"/>
                </a:solidFill>
                <a:cs typeface="B Nazanin" panose="00000400000000000000" pitchFamily="2" charset="-78"/>
              </a:rPr>
              <a:t>عمومی بیمه بازنشستگی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3685734" y="1825625"/>
            <a:ext cx="7668065" cy="4351338"/>
          </a:xfrm>
        </p:spPr>
        <p:txBody>
          <a:bodyPr>
            <a:normAutofit lnSpcReduction="10000"/>
          </a:bodyPr>
          <a:lstStyle/>
          <a:p>
            <a:pPr algn="just"/>
            <a:r>
              <a:rPr lang="fa-IR" smtClean="0">
                <a:cs typeface="B Nazanin" panose="00000400000000000000" pitchFamily="2" charset="-78"/>
              </a:rPr>
              <a:t>فرمان 19 اکتبر 1945 (ژنرال دوگل) اعطای بازنشستگی </a:t>
            </a:r>
            <a:r>
              <a:rPr lang="fa-IR" smtClean="0">
                <a:cs typeface="B Nazanin" panose="00000400000000000000" pitchFamily="2" charset="-78"/>
              </a:rPr>
              <a:t>در </a:t>
            </a:r>
            <a:r>
              <a:rPr lang="fa-IR" smtClean="0">
                <a:cs typeface="B Nazanin" panose="00000400000000000000" pitchFamily="2" charset="-78"/>
              </a:rPr>
              <a:t>سن شصت سالگی را پیش بینی </a:t>
            </a:r>
            <a:r>
              <a:rPr lang="fa-IR">
                <a:cs typeface="B Nazanin" panose="00000400000000000000" pitchFamily="2" charset="-78"/>
              </a:rPr>
              <a:t>می </a:t>
            </a:r>
            <a:r>
              <a:rPr lang="fa-IR" smtClean="0">
                <a:cs typeface="B Nazanin" panose="00000400000000000000" pitchFamily="2" charset="-78"/>
              </a:rPr>
              <a:t>کرد، </a:t>
            </a:r>
            <a:r>
              <a:rPr lang="fa-IR" b="1" smtClean="0">
                <a:solidFill>
                  <a:srgbClr val="FF0000"/>
                </a:solidFill>
                <a:cs typeface="B Nazanin" panose="00000400000000000000" pitchFamily="2" charset="-78"/>
              </a:rPr>
              <a:t>منتها </a:t>
            </a:r>
            <a:r>
              <a:rPr lang="fa-IR" b="1" smtClean="0">
                <a:solidFill>
                  <a:srgbClr val="FF0000"/>
                </a:solidFill>
                <a:cs typeface="B Nazanin" panose="00000400000000000000" pitchFamily="2" charset="-78"/>
              </a:rPr>
              <a:t>بازنشستگی </a:t>
            </a:r>
            <a:r>
              <a:rPr lang="fa-IR" b="1" smtClean="0">
                <a:solidFill>
                  <a:srgbClr val="FF0000"/>
                </a:solidFill>
                <a:cs typeface="B Nazanin" panose="00000400000000000000" pitchFamily="2" charset="-78"/>
              </a:rPr>
              <a:t>در این بازنشستگی عادی نبود </a:t>
            </a:r>
            <a:r>
              <a:rPr lang="fa-IR" smtClean="0">
                <a:cs typeface="B Nazanin" panose="00000400000000000000" pitchFamily="2" charset="-78"/>
              </a:rPr>
              <a:t>مسمتری بازنشستگی در این سن برای 30 </a:t>
            </a:r>
            <a:r>
              <a:rPr lang="fa-IR" smtClean="0">
                <a:cs typeface="B Nazanin" panose="00000400000000000000" pitchFamily="2" charset="-78"/>
              </a:rPr>
              <a:t>سال </a:t>
            </a:r>
            <a:r>
              <a:rPr lang="fa-IR" smtClean="0">
                <a:cs typeface="B Nazanin" panose="00000400000000000000" pitchFamily="2" charset="-78"/>
              </a:rPr>
              <a:t>سابقه پرداخت حق بیمه معادل 20 درصد دستمزد سالانه میانگین  ده سال آخر خدمت بود. وقتی بیمه شده ای بعد از شصت سالگی تقاضای بازنشستگی می کرد، به ازای هر سال حق بیمه پرداختی بعد از شصت سالگی، 4 درصد دستمزد پایه بر مبلغ مستمری ماهانه اش افزوده می شد. هر چند که در شصت و پنج سالگی مستمر عادی معدل 40 درصد دستمزد سالانه میانگین ده سال آخر بود، امکان داشت در صورت تشخیص از کار افتادگی این نرخ 40 درصد مستمری در شصت سالگی نیز در حق بیمه شده برقرار نمود.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2847534" cy="3520099"/>
          </a:xfrm>
          <a:prstGeom prst="rect">
            <a:avLst/>
          </a:prstGeom>
        </p:spPr>
      </p:pic>
      <p:sp>
        <p:nvSpPr>
          <p:cNvPr id="5" name="TextBox 4"/>
          <p:cNvSpPr txBox="1"/>
          <p:nvPr/>
        </p:nvSpPr>
        <p:spPr>
          <a:xfrm>
            <a:off x="1547446" y="5641145"/>
            <a:ext cx="1519311"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ژنرال دوگل</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279221335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قانون 31 دسامبر 1971 مستمری های بازنشستگی رژیم عمومی را بهبود بخشید. با اجرای این قانون سابقه پرداخت حداکثر 37/5 سال حق بیمه مبنیا محاسبه مستمری بازنشستگی قرار می گرفت. از طرف دیگر نرخ های 20 درصد  و 40 درصد به ترتیب به 25 درصد و 50 درصد افزایش یافت. بدین ترتیب در 1983 بیمه شده ای که 60 سال سن و 37/5 سال سابقه پرداخت ح بیمه داشت، 25 درصد دستمزد سالانه میانگین ده سال آخر خدمت را به عنوان مستمری بازنشستگی دریافت می کرد به ازای هر 3 ماه (تری مستر) اضافه پرداخت حق بیمه، 1/25درصد دستمزد سالانه بر نرخ 25 درصد مستمری بازنشستگی افزوده می شود، بدون آنکه سقفی برای ان تعیین شده باشد، منتها در سن شصت و پنج سالگی نرخ مستمری کامل 50 درصد دستمزد میانگین ده سال آخر خدمت می رسید. </a:t>
            </a:r>
            <a:endParaRPr lang="fa-IR">
              <a:cs typeface="B Nazanin" panose="00000400000000000000" pitchFamily="2" charset="-78"/>
            </a:endParaRPr>
          </a:p>
        </p:txBody>
      </p:sp>
    </p:spTree>
    <p:extLst>
      <p:ext uri="{BB962C8B-B14F-4D97-AF65-F5344CB8AC3E}">
        <p14:creationId xmlns:p14="http://schemas.microsoft.com/office/powerpoint/2010/main" val="262001360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موجب تصویب نامه هیئت وزیران مورخ 26 مارس 1982 که از آوریل 1983 قابلیت اجرا پیدا می کرد، به همه </a:t>
            </a:r>
            <a:r>
              <a:rPr lang="fa-IR" smtClean="0">
                <a:cs typeface="B Nazanin" panose="00000400000000000000" pitchFamily="2" charset="-78"/>
              </a:rPr>
              <a:t>حقوق </a:t>
            </a:r>
            <a:r>
              <a:rPr lang="fa-IR" smtClean="0">
                <a:cs typeface="B Nazanin" panose="00000400000000000000" pitchFamily="2" charset="-78"/>
              </a:rPr>
              <a:t>بگیران بیمه رژیم عمومی این امکان داده شد که با جمع </a:t>
            </a:r>
            <a:r>
              <a:rPr lang="fa-IR" smtClean="0">
                <a:cs typeface="B Nazanin" panose="00000400000000000000" pitchFamily="2" charset="-78"/>
              </a:rPr>
              <a:t>آوری </a:t>
            </a:r>
            <a:r>
              <a:rPr lang="fa-IR" smtClean="0">
                <a:cs typeface="B Nazanin" panose="00000400000000000000" pitchFamily="2" charset="-78"/>
              </a:rPr>
              <a:t>سوابق پرداخت حق بیمه به مدت 150 تری مستر(37/5 سال) بتوانند در شصت سالگی با نرخ کامل مستمری یعنی با 50 درصد دستمزد سالانه میانگین ده سال آخر بازنشسته شوند. </a:t>
            </a:r>
            <a:endParaRPr lang="fa-IR">
              <a:cs typeface="B Nazanin" panose="00000400000000000000" pitchFamily="2" charset="-78"/>
            </a:endParaRPr>
          </a:p>
        </p:txBody>
      </p:sp>
      <p:sp>
        <p:nvSpPr>
          <p:cNvPr id="4" name="Flowchart: Alternate Process 3"/>
          <p:cNvSpPr/>
          <p:nvPr/>
        </p:nvSpPr>
        <p:spPr>
          <a:xfrm>
            <a:off x="1237957" y="4149968"/>
            <a:ext cx="4487594" cy="1237957"/>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همه حقوق بگیران بیمه رژیم عمومی</a:t>
            </a:r>
            <a:endParaRPr lang="fa-IR"/>
          </a:p>
        </p:txBody>
      </p:sp>
    </p:spTree>
    <p:extLst>
      <p:ext uri="{BB962C8B-B14F-4D97-AF65-F5344CB8AC3E}">
        <p14:creationId xmlns:p14="http://schemas.microsoft.com/office/powerpoint/2010/main" val="53847415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تحول وضعیت مالی صندوق های بیمه بازنشستگی، دولت را وا داشت تا </a:t>
            </a:r>
            <a:r>
              <a:rPr lang="fa-IR" smtClean="0">
                <a:cs typeface="B Nazanin" panose="00000400000000000000" pitchFamily="2" charset="-78"/>
              </a:rPr>
              <a:t>در خصوص </a:t>
            </a:r>
            <a:r>
              <a:rPr lang="fa-IR" smtClean="0">
                <a:cs typeface="B Nazanin" panose="00000400000000000000" pitchFamily="2" charset="-78"/>
              </a:rPr>
              <a:t>محاسبه مستمر بازنشستگی تجدید نظر کند. به موجب فرمان شماره 93-1022 مورخ 26 اوت 1993 مدتت پرداخت حق بیمه برای </a:t>
            </a:r>
            <a:r>
              <a:rPr lang="fa-IR" smtClean="0">
                <a:cs typeface="B Nazanin" panose="00000400000000000000" pitchFamily="2" charset="-78"/>
              </a:rPr>
              <a:t>برخورداری </a:t>
            </a:r>
            <a:r>
              <a:rPr lang="fa-IR" smtClean="0">
                <a:cs typeface="B Nazanin" panose="00000400000000000000" pitchFamily="2" charset="-78"/>
              </a:rPr>
              <a:t>از مستمری کامل با نرخ 50 درصد  را از 150 تری مستر (37/5 سال) به 160 تری مستر(40 سال) از اول ژانویه سال 2003 افزایش داد. برای بیمه شدگانی که قبل از این </a:t>
            </a:r>
            <a:r>
              <a:rPr lang="fa-IR" smtClean="0">
                <a:cs typeface="B Nazanin" panose="00000400000000000000" pitchFamily="2" charset="-78"/>
              </a:rPr>
              <a:t>تاریخ </a:t>
            </a:r>
            <a:r>
              <a:rPr lang="fa-IR" smtClean="0">
                <a:cs typeface="B Nazanin" panose="00000400000000000000" pitchFamily="2" charset="-78"/>
              </a:rPr>
              <a:t>بازنشسته می شوند، </a:t>
            </a:r>
            <a:r>
              <a:rPr lang="fa-IR">
                <a:cs typeface="B Nazanin" panose="00000400000000000000" pitchFamily="2" charset="-78"/>
              </a:rPr>
              <a:t>برای متولدان </a:t>
            </a:r>
            <a:r>
              <a:rPr lang="fa-IR" smtClean="0">
                <a:cs typeface="B Nazanin" panose="00000400000000000000" pitchFamily="2" charset="-78"/>
              </a:rPr>
              <a:t>بعد از 1933، سالانه یک تری مستر به سابقه پرداخت حق بیمه آنان افزوده </a:t>
            </a:r>
            <a:r>
              <a:rPr lang="fa-IR">
                <a:cs typeface="B Nazanin" panose="00000400000000000000" pitchFamily="2" charset="-78"/>
              </a:rPr>
              <a:t>می </a:t>
            </a:r>
            <a:r>
              <a:rPr lang="fa-IR" smtClean="0">
                <a:cs typeface="B Nazanin" panose="00000400000000000000" pitchFamily="2" charset="-78"/>
              </a:rPr>
              <a:t>شود. به هعبارت دیگر، بیمه شدگانی که در 1934 متولد شده اند برای بازنشسته شدن با نرخ کامل باید سابقه پرداخت 151 تری مستر حق بیمه و متولدان 1935 باید سابقه پرداخت 152 تری مستر حق بیمه را داشته باشند. </a:t>
            </a:r>
          </a:p>
          <a:p>
            <a:pPr algn="just"/>
            <a:r>
              <a:rPr lang="fa-IR" smtClean="0">
                <a:cs typeface="B Nazanin" panose="00000400000000000000" pitchFamily="2" charset="-78"/>
              </a:rPr>
              <a:t>افزایش سالانه یک تری مستر ادامه تا به 159 تری مستر برای متولدان سال 1942 برسد. </a:t>
            </a:r>
            <a:endParaRPr lang="fa-IR">
              <a:cs typeface="B Nazanin" panose="00000400000000000000" pitchFamily="2" charset="-78"/>
            </a:endParaRPr>
          </a:p>
        </p:txBody>
      </p:sp>
    </p:spTree>
    <p:extLst>
      <p:ext uri="{BB962C8B-B14F-4D97-AF65-F5344CB8AC3E}">
        <p14:creationId xmlns:p14="http://schemas.microsoft.com/office/powerpoint/2010/main" val="722540046"/>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برای متولدان  1943 که در سال 2003 به سن شصت سالگی می رسند. برای بازنشسته شدن با نرخ کامل 50 درصد مستمری بازنشستگی، داشتن 160 تری مستر (40 سال) سابقه پرداخت حق بیمه الزامی است. </a:t>
            </a:r>
            <a:endParaRPr lang="fa-IR">
              <a:cs typeface="B Nazanin" panose="00000400000000000000" pitchFamily="2" charset="-78"/>
            </a:endParaRPr>
          </a:p>
        </p:txBody>
      </p:sp>
      <p:sp>
        <p:nvSpPr>
          <p:cNvPr id="4" name="Flowchart: Alternate Process 3"/>
          <p:cNvSpPr/>
          <p:nvPr/>
        </p:nvSpPr>
        <p:spPr>
          <a:xfrm>
            <a:off x="1139483" y="3896751"/>
            <a:ext cx="3488788" cy="146304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سابقه پرداخت حق بیمه</a:t>
            </a:r>
            <a:endParaRPr lang="fa-IR"/>
          </a:p>
        </p:txBody>
      </p:sp>
    </p:spTree>
    <p:extLst>
      <p:ext uri="{BB962C8B-B14F-4D97-AF65-F5344CB8AC3E}">
        <p14:creationId xmlns:p14="http://schemas.microsoft.com/office/powerpoint/2010/main" val="394551733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از طرف دیگر، به موجب همان فرمان 26 اوت 1993، دوره مرجع محاسبه مستمری بازنشستگی از میانگین 10 سال آخرین سنوات خدمت به 25 سال بهترین سنوات خدمات افزایش می یابد. اعمال این افزایش دوره مرجع نیز تدریجی صورت می گیرد. برای </a:t>
            </a:r>
            <a:r>
              <a:rPr lang="fa-IR" smtClean="0">
                <a:cs typeface="B Nazanin" panose="00000400000000000000" pitchFamily="2" charset="-78"/>
              </a:rPr>
              <a:t>متولدین </a:t>
            </a:r>
            <a:r>
              <a:rPr lang="fa-IR" smtClean="0">
                <a:cs typeface="B Nazanin" panose="00000400000000000000" pitchFamily="2" charset="-78"/>
              </a:rPr>
              <a:t>بعد از 1933 سالانه یک سال به دوره مرجع محاسبه مستمری بازنشستگی افزوده می شود(11 سال برای بیمه شدگان متولد 1933، 12 سال برای متولدان 1935 و الی </a:t>
            </a:r>
            <a:r>
              <a:rPr lang="fa-IR" smtClean="0">
                <a:cs typeface="B Nazanin" panose="00000400000000000000" pitchFamily="2" charset="-78"/>
              </a:rPr>
              <a:t>آخر </a:t>
            </a:r>
            <a:r>
              <a:rPr lang="fa-IR" smtClean="0">
                <a:cs typeface="B Nazanin" panose="00000400000000000000" pitchFamily="2" charset="-78"/>
              </a:rPr>
              <a:t>تا 24 سال برای بیمه شدگان متولد 1947)</a:t>
            </a:r>
            <a:endParaRPr lang="fa-IR">
              <a:cs typeface="B Nazanin" panose="00000400000000000000" pitchFamily="2" charset="-78"/>
            </a:endParaRPr>
          </a:p>
        </p:txBody>
      </p:sp>
      <p:sp>
        <p:nvSpPr>
          <p:cNvPr id="4" name="Flowchart: Alternate Process 3"/>
          <p:cNvSpPr/>
          <p:nvPr/>
        </p:nvSpPr>
        <p:spPr>
          <a:xfrm>
            <a:off x="1125415" y="4515729"/>
            <a:ext cx="4557933" cy="1181686"/>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دوره مرجع محاسبه مستمری بازنشستگی</a:t>
            </a:r>
            <a:endParaRPr lang="fa-IR"/>
          </a:p>
        </p:txBody>
      </p:sp>
    </p:spTree>
    <p:extLst>
      <p:ext uri="{BB962C8B-B14F-4D97-AF65-F5344CB8AC3E}">
        <p14:creationId xmlns:p14="http://schemas.microsoft.com/office/powerpoint/2010/main" val="3478303632"/>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دوره مرجع بیست و پنج ساله برای </a:t>
            </a:r>
            <a:r>
              <a:rPr lang="fa-IR" smtClean="0">
                <a:cs typeface="B Nazanin" panose="00000400000000000000" pitchFamily="2" charset="-78"/>
              </a:rPr>
              <a:t>محاسبه </a:t>
            </a:r>
            <a:r>
              <a:rPr lang="fa-IR">
                <a:cs typeface="B Nazanin" panose="00000400000000000000" pitchFamily="2" charset="-78"/>
              </a:rPr>
              <a:t>مستمری بازنشستگی از سال 2007 برای همه بازنشستگان رژیم عمومی، بدون ملاحظه سال تولد بیمه شده، الزامی خواهد بود. حقوق بگیرانی که در شصت سالگی، سنوات پرداخت حق بیمه آنان به حد نصاب 160 تری مستر بای دریافت مستمری بازنشستگی با نرخ کامل نرسیده باشد، حق دارند به نسبت </a:t>
            </a:r>
            <a:r>
              <a:rPr lang="fa-IR" smtClean="0">
                <a:cs typeface="B Nazanin" panose="00000400000000000000" pitchFamily="2" charset="-78"/>
              </a:rPr>
              <a:t>کاری </a:t>
            </a:r>
            <a:r>
              <a:rPr lang="fa-IR">
                <a:cs typeface="B Nazanin" panose="00000400000000000000" pitchFamily="2" charset="-78"/>
              </a:rPr>
              <a:t>از شصت و پنج سال سن و یا کسری 160 تری مستر سابقه پرداخت حق بیمه، مستمری با اعمال ضریب کسر دریافت کنند. </a:t>
            </a:r>
          </a:p>
          <a:p>
            <a:pPr algn="just"/>
            <a:endParaRPr lang="fa-IR">
              <a:cs typeface="B Nazanin" panose="00000400000000000000" pitchFamily="2" charset="-78"/>
            </a:endParaRPr>
          </a:p>
        </p:txBody>
      </p:sp>
      <p:sp>
        <p:nvSpPr>
          <p:cNvPr id="4" name="Flowchart: Alternate Process 3"/>
          <p:cNvSpPr/>
          <p:nvPr/>
        </p:nvSpPr>
        <p:spPr>
          <a:xfrm>
            <a:off x="838200" y="4389119"/>
            <a:ext cx="4346917" cy="115355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بدون ملاحظه سال تولد بیمه شده</a:t>
            </a:r>
            <a:endParaRPr lang="fa-IR"/>
          </a:p>
        </p:txBody>
      </p:sp>
    </p:spTree>
    <p:extLst>
      <p:ext uri="{BB962C8B-B14F-4D97-AF65-F5344CB8AC3E}">
        <p14:creationId xmlns:p14="http://schemas.microsoft.com/office/powerpoint/2010/main" val="1391429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فردای جنگ اول، در فرانسه نیز ضرورت یجاد نظام بیمه های اجتماعی مشابه آنچه در آلمان وجود داشت، احساس می شود. لایحه ای در 1921 به مجلس داده می شود، ولی تصویب ان تا 5 آوریل 1928 به تعویق می افتد. قانون با انتقادهای متعددی رو به رو می شود و با قانون  30 آوریل 1930 تغییر می یابد که در نتیجه نرخ حق بیمه کاهش می یابد، رژیم بیمه خاصی برای کارگران بخش کشاورزی پیش بینی می کند و پذیرفته می شود که حق الزحمه پزشکان را بیماران شخصا بپردازند. </a:t>
            </a:r>
            <a:endParaRPr lang="fa-IR">
              <a:cs typeface="B Nazanin" panose="00000400000000000000" pitchFamily="2" charset="-78"/>
            </a:endParaRPr>
          </a:p>
        </p:txBody>
      </p:sp>
      <p:sp>
        <p:nvSpPr>
          <p:cNvPr id="4" name="Flowchart: Alternate Process 3"/>
          <p:cNvSpPr/>
          <p:nvPr/>
        </p:nvSpPr>
        <p:spPr>
          <a:xfrm>
            <a:off x="838200" y="4538826"/>
            <a:ext cx="3220872" cy="111911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نرخ حق بیمه</a:t>
            </a:r>
            <a:endParaRPr lang="fa-IR"/>
          </a:p>
        </p:txBody>
      </p:sp>
    </p:spTree>
    <p:extLst>
      <p:ext uri="{BB962C8B-B14F-4D97-AF65-F5344CB8AC3E}">
        <p14:creationId xmlns:p14="http://schemas.microsoft.com/office/powerpoint/2010/main" val="98774029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4- منابع مالی تامین اجتماعی فرانسه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منابع مالی رژیم بیمه اجتماعی عموما از محل حق بیمه دریافتی از حقوق بگیران و کارفرمایان بر مبنای دستمزد یا از محل مالیات تامین می شود. در فرانسه منابع مالی رژیم عمومی 88 درصد از محل حق بیمه دریافتی (24 درصد از حقوق بگیران، 59 درصد از کارفرمایان، و 5 درصد متفرقه) تامین می شود. منابع مالی رژیم بیمه های درمانی </a:t>
            </a:r>
            <a:r>
              <a:rPr lang="fa-IR" smtClean="0">
                <a:cs typeface="B Nazanin" panose="00000400000000000000" pitchFamily="2" charset="-78"/>
              </a:rPr>
              <a:t>و </a:t>
            </a:r>
            <a:r>
              <a:rPr lang="fa-IR" smtClean="0">
                <a:cs typeface="B Nazanin" panose="00000400000000000000" pitchFamily="2" charset="-78"/>
              </a:rPr>
              <a:t>بازنشستگی صاحبان حِرَف و مشاغل آزاد غیر کشاورزی تا 73 درصد از محل حق بیمه های دریافتی تامین می شود</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3925781549"/>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 این حق بیمه ها فقط بیمه شدگان دریافت می شود. در مورد بیمه کارگران راه آهن ملی فرانسه و به ویژه کارگران معدن به </a:t>
            </a:r>
            <a:r>
              <a:rPr lang="fa-IR">
                <a:cs typeface="B Nazanin" panose="00000400000000000000" pitchFamily="2" charset="-78"/>
              </a:rPr>
              <a:t>دلیل </a:t>
            </a:r>
            <a:r>
              <a:rPr lang="fa-IR" smtClean="0">
                <a:cs typeface="B Nazanin" panose="00000400000000000000" pitchFamily="2" charset="-78"/>
              </a:rPr>
              <a:t>مشکلات </a:t>
            </a:r>
            <a:r>
              <a:rPr lang="fa-IR">
                <a:cs typeface="B Nazanin" panose="00000400000000000000" pitchFamily="2" charset="-78"/>
              </a:rPr>
              <a:t>خاص جمعیت شناختی ، منابع مالی از محل یارانه های دولتی و عایدات انتقالی تامین می شود. در خصوص بیمه بهره برداران کشاورزی منابع مالی به نسبت به 20 درصد از محل حق بیمه دریافتی از بیمه شدگان، 19 درصد از سهم مشارکت دولت و 27 درصد از محل </a:t>
            </a:r>
            <a:r>
              <a:rPr lang="fa-IR" b="1">
                <a:solidFill>
                  <a:srgbClr val="FF0000"/>
                </a:solidFill>
                <a:cs typeface="B Nazanin" panose="00000400000000000000" pitchFamily="2" charset="-78"/>
              </a:rPr>
              <a:t>مالیات های ویژه </a:t>
            </a:r>
            <a:r>
              <a:rPr lang="fa-IR">
                <a:cs typeface="B Nazanin" panose="00000400000000000000" pitchFamily="2" charset="-78"/>
              </a:rPr>
              <a:t>(بر نقل و انتقال املاک مزروعی و عوارض بر محصول گندم) و 32 درصد از عایدات انتقالی تامین می شود. </a:t>
            </a:r>
          </a:p>
          <a:p>
            <a:endParaRPr lang="fa-IR"/>
          </a:p>
        </p:txBody>
      </p:sp>
      <p:pic>
        <p:nvPicPr>
          <p:cNvPr id="4" name="Picture 3"/>
          <p:cNvPicPr>
            <a:picLocks noChangeAspect="1"/>
          </p:cNvPicPr>
          <p:nvPr/>
        </p:nvPicPr>
        <p:blipFill>
          <a:blip r:embed="rId2"/>
          <a:stretch>
            <a:fillRect/>
          </a:stretch>
        </p:blipFill>
        <p:spPr>
          <a:xfrm>
            <a:off x="838200" y="4193857"/>
            <a:ext cx="2600325" cy="1762125"/>
          </a:xfrm>
          <a:prstGeom prst="rect">
            <a:avLst/>
          </a:prstGeom>
        </p:spPr>
      </p:pic>
    </p:spTree>
    <p:extLst>
      <p:ext uri="{BB962C8B-B14F-4D97-AF65-F5344CB8AC3E}">
        <p14:creationId xmlns:p14="http://schemas.microsoft.com/office/powerpoint/2010/main" val="215042085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1-2 رژیم عمومی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نرخ حق بیمه: منابع مالی بیمه های اجتماعی (درمان و بازنشستگی) از محل حق بیمه های دریافتی از بیمه شدگان و کارفرمایان تامین می شود. در آغاز، این حق بیمه دو گانه بر پایه سفی از دستمزد دریافت می شد. در 1967 حق بیمه  درمان و حق بیمه بازنشستگی افتراق پیدا کرد، و سقف درآمد آن هم به طور جزئی تنها برای محاسبه حق بیمه </a:t>
            </a:r>
            <a:r>
              <a:rPr lang="fa-IR">
                <a:cs typeface="B Nazanin" panose="00000400000000000000" pitchFamily="2" charset="-78"/>
              </a:rPr>
              <a:t>درمانی </a:t>
            </a:r>
            <a:r>
              <a:rPr lang="fa-IR" smtClean="0">
                <a:cs typeface="B Nazanin" panose="00000400000000000000" pitchFamily="2" charset="-78"/>
              </a:rPr>
              <a:t>منظور می شد. از 1984 حق بیمه درمانی روی مجموع حقوق و مزایای دریافتی بدون محدودیت سقف، به منظور تامین حداکثر همبستگی میان همه حقوق بگیران، </a:t>
            </a:r>
            <a:r>
              <a:rPr lang="fa-IR" smtClean="0">
                <a:cs typeface="B Nazanin" panose="00000400000000000000" pitchFamily="2" charset="-78"/>
              </a:rPr>
              <a:t>محا</a:t>
            </a:r>
            <a:r>
              <a:rPr lang="fa-IR">
                <a:cs typeface="B Nazanin" panose="00000400000000000000" pitchFamily="2" charset="-78"/>
              </a:rPr>
              <a:t>س</a:t>
            </a:r>
            <a:r>
              <a:rPr lang="fa-IR" smtClean="0">
                <a:cs typeface="B Nazanin" panose="00000400000000000000" pitchFamily="2" charset="-78"/>
              </a:rPr>
              <a:t>به </a:t>
            </a:r>
            <a:r>
              <a:rPr lang="fa-IR" smtClean="0">
                <a:cs typeface="B Nazanin" panose="00000400000000000000" pitchFamily="2" charset="-78"/>
              </a:rPr>
              <a:t>می شود. حق بیمه کمک هزینه های عائله مندی منحصرا به عهده کارفرمایان است. </a:t>
            </a:r>
            <a:endParaRPr lang="fa-IR">
              <a:cs typeface="B Nazanin" panose="00000400000000000000" pitchFamily="2" charset="-78"/>
            </a:endParaRPr>
          </a:p>
        </p:txBody>
      </p:sp>
    </p:spTree>
    <p:extLst>
      <p:ext uri="{BB962C8B-B14F-4D97-AF65-F5344CB8AC3E}">
        <p14:creationId xmlns:p14="http://schemas.microsoft.com/office/powerpoint/2010/main" val="4014909813"/>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838200" y="1867828"/>
            <a:ext cx="10515600" cy="4351338"/>
          </a:xfrm>
        </p:spPr>
        <p:txBody>
          <a:bodyPr/>
          <a:lstStyle/>
          <a:p>
            <a:pPr algn="just"/>
            <a:r>
              <a:rPr lang="fa-IR" smtClean="0">
                <a:cs typeface="B Nazanin" panose="00000400000000000000" pitchFamily="2" charset="-78"/>
              </a:rPr>
              <a:t>حق بیمه حوادث کار نیز که بر حسب اهمیت خطر در هر کارگاه یا در هر صنف متغیر است، منحصرا از کارفرمایان دریافت می شود. </a:t>
            </a:r>
            <a:r>
              <a:rPr lang="fa-IR" b="1" smtClean="0">
                <a:solidFill>
                  <a:srgbClr val="FF0000"/>
                </a:solidFill>
                <a:cs typeface="B Nazanin" panose="00000400000000000000" pitchFamily="2" charset="-78"/>
              </a:rPr>
              <a:t>نظام تعرفه گذاری در 1967 به کلی تغییر کرد</a:t>
            </a:r>
            <a:r>
              <a:rPr lang="fa-IR" smtClean="0">
                <a:cs typeface="B Nazanin" panose="00000400000000000000" pitchFamily="2" charset="-78"/>
              </a:rPr>
              <a:t>. نه تنها محاسبه آن ساده تر شد، بلکه با تعیین نرخ های ترجیحی کارفرمایان را به پیشگیری از حوادث کار ترغیب می کرد. این تعرفه گذاری ترجیحی به ویژه در مورد کارگاههای بزرگ (که بیش از 300 نفر حقوق بگیر دارند) کامل بود. </a:t>
            </a:r>
            <a:endParaRPr lang="fa-IR">
              <a:cs typeface="B Nazanin" panose="00000400000000000000" pitchFamily="2" charset="-78"/>
            </a:endParaRPr>
          </a:p>
        </p:txBody>
      </p:sp>
    </p:spTree>
    <p:extLst>
      <p:ext uri="{BB962C8B-B14F-4D97-AF65-F5344CB8AC3E}">
        <p14:creationId xmlns:p14="http://schemas.microsoft.com/office/powerpoint/2010/main" val="202209089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یک اصلاح جدید از اول ژانویه 1985 در جهت ساده تر کردن </a:t>
            </a:r>
            <a:r>
              <a:rPr lang="fa-IR">
                <a:cs typeface="B Nazanin" panose="00000400000000000000" pitchFamily="2" charset="-78"/>
              </a:rPr>
              <a:t>و </a:t>
            </a:r>
            <a:r>
              <a:rPr lang="fa-IR" smtClean="0">
                <a:cs typeface="B Nazanin" panose="00000400000000000000" pitchFamily="2" charset="-78"/>
              </a:rPr>
              <a:t>ایجاد </a:t>
            </a:r>
            <a:r>
              <a:rPr lang="fa-IR">
                <a:cs typeface="B Nazanin" panose="00000400000000000000" pitchFamily="2" charset="-78"/>
              </a:rPr>
              <a:t>انگیزه برای پیشگیری، در نرخ حق بیمه حوادث کار و تدبیری برای محاسبه نکردن نرخ هایی که به طور غیر معمول بالا هستند، به اجرا گذاشته شد. هدفی که پیوسته مد نظر است این است که به کارفرمایان تفهیم کنند که با بهبود شرایط کار و ایمنی در کارگاه هایشان، ضمن پایین آوردن تعداد حوادث کار هزینه های مالی </a:t>
            </a:r>
            <a:r>
              <a:rPr lang="fa-IR">
                <a:cs typeface="B Nazanin" panose="00000400000000000000" pitchFamily="2" charset="-78"/>
              </a:rPr>
              <a:t>خودشان </a:t>
            </a:r>
            <a:r>
              <a:rPr lang="fa-IR" smtClean="0">
                <a:cs typeface="B Nazanin" panose="00000400000000000000" pitchFamily="2" charset="-78"/>
              </a:rPr>
              <a:t>از </a:t>
            </a:r>
            <a:r>
              <a:rPr lang="fa-IR">
                <a:cs typeface="B Nazanin" panose="00000400000000000000" pitchFamily="2" charset="-78"/>
              </a:rPr>
              <a:t>نیز سبک می کنند.</a:t>
            </a:r>
            <a:endParaRPr lang="fa-IR"/>
          </a:p>
        </p:txBody>
      </p:sp>
      <p:sp>
        <p:nvSpPr>
          <p:cNvPr id="4" name="Flowchart: Alternate Process 3"/>
          <p:cNvSpPr/>
          <p:nvPr/>
        </p:nvSpPr>
        <p:spPr>
          <a:xfrm>
            <a:off x="1167618" y="4318782"/>
            <a:ext cx="3953022" cy="1153550"/>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بهبود شرایط کار و ایمنی در کارگاه هایشان</a:t>
            </a:r>
            <a:endParaRPr lang="fa-IR"/>
          </a:p>
        </p:txBody>
      </p:sp>
    </p:spTree>
    <p:extLst>
      <p:ext uri="{BB962C8B-B14F-4D97-AF65-F5344CB8AC3E}">
        <p14:creationId xmlns:p14="http://schemas.microsoft.com/office/powerpoint/2010/main" val="336430496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منظور جبران افزایشی که در هزینه های بیمه اجباری درمان در نتیجه افزایش حوادث رانندگی به بار می آید، افزایش معادل 15 درصد در نرخ بیمه اجباری شخص ثالث خودرو ها وضع شده است. از اول </a:t>
            </a:r>
            <a:r>
              <a:rPr lang="fa-IR" smtClean="0">
                <a:cs typeface="B Nazanin" panose="00000400000000000000" pitchFamily="2" charset="-78"/>
              </a:rPr>
              <a:t>ژوئیه </a:t>
            </a:r>
            <a:r>
              <a:rPr lang="fa-IR" smtClean="0">
                <a:cs typeface="B Nazanin" panose="00000400000000000000" pitchFamily="2" charset="-78"/>
              </a:rPr>
              <a:t>1980 حق بیمه درمان معادل 4/ 1 درصد از مستمری بازنشستگی پرداختی در رژیم </a:t>
            </a:r>
            <a:r>
              <a:rPr lang="fa-IR" smtClean="0">
                <a:cs typeface="B Nazanin" panose="00000400000000000000" pitchFamily="2" charset="-78"/>
              </a:rPr>
              <a:t>عمومی، </a:t>
            </a:r>
            <a:r>
              <a:rPr lang="fa-IR" smtClean="0">
                <a:cs typeface="B Nazanin" panose="00000400000000000000" pitchFamily="2" charset="-78"/>
              </a:rPr>
              <a:t>وصل می شود. </a:t>
            </a:r>
            <a:endParaRPr lang="fa-IR">
              <a:cs typeface="B Nazanin" panose="00000400000000000000" pitchFamily="2" charset="-78"/>
            </a:endParaRPr>
          </a:p>
        </p:txBody>
      </p:sp>
      <p:sp>
        <p:nvSpPr>
          <p:cNvPr id="4" name="Flowchart: Alternate Process 3"/>
          <p:cNvSpPr/>
          <p:nvPr/>
        </p:nvSpPr>
        <p:spPr>
          <a:xfrm>
            <a:off x="838200" y="4346917"/>
            <a:ext cx="4642339" cy="150524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نرخ بیمه اجباری شخص ثالث خودرو ها</a:t>
            </a:r>
            <a:endParaRPr lang="fa-IR"/>
          </a:p>
        </p:txBody>
      </p:sp>
    </p:spTree>
    <p:extLst>
      <p:ext uri="{BB962C8B-B14F-4D97-AF65-F5344CB8AC3E}">
        <p14:creationId xmlns:p14="http://schemas.microsoft.com/office/powerpoint/2010/main" val="2831550956"/>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2- 4 تامین منابع مالی بیمه صاحبان حِرَف و مشاغل</a:t>
            </a:r>
            <a:br>
              <a:rPr lang="fa-IR" b="1" smtClean="0">
                <a:solidFill>
                  <a:srgbClr val="FF0000"/>
                </a:solidFill>
                <a:cs typeface="B Nazanin" panose="00000400000000000000" pitchFamily="2" charset="-78"/>
              </a:rPr>
            </a:br>
            <a:r>
              <a:rPr lang="fa-IR" b="1" smtClean="0">
                <a:solidFill>
                  <a:srgbClr val="FF0000"/>
                </a:solidFill>
                <a:cs typeface="B Nazanin" panose="00000400000000000000" pitchFamily="2" charset="-78"/>
              </a:rPr>
              <a:t>الف) بیمه درمانی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حق بیمه درمانی صاحبان حِرَف و مشاغل (پیشه وران، بازرگانان و دارندگان مشاغل آزاد) در دو نوبت در سال دریافت می شود: اول اکتبر (9) آبان و اول آوریل (12 فروردین)، تاخیر در پرداخت در موعد مقرر با جریمه تاخیر مطالبه خواهد شد.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12944358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حق بیمه بر پایه درآمد صنفی خالص یا بر پایه مستمری بازنشستگی محاسبه می شود. نرخ حق بیمه برای شاغلان 12/85 درصد است که از دو بخش 3/10 درصد سقف تامین اجتماعی و 9/75 درصد در حد  پنج برابر این سقف است. برای بازنشستگان، نرخ حق بیمه درمانی 3/40 درصد مبلغ مستمری بازنشستگی است که در  حد </a:t>
            </a:r>
            <a:r>
              <a:rPr lang="fa-IR" b="1" smtClean="0">
                <a:solidFill>
                  <a:srgbClr val="FF0000"/>
                </a:solidFill>
                <a:cs typeface="B Nazanin" panose="00000400000000000000" pitchFamily="2" charset="-78"/>
              </a:rPr>
              <a:t>پنج برابر </a:t>
            </a:r>
            <a:r>
              <a:rPr lang="fa-IR" smtClean="0">
                <a:cs typeface="B Nazanin" panose="00000400000000000000" pitchFamily="2" charset="-78"/>
              </a:rPr>
              <a:t>سقف تامین اجتماعی است. وقتی مستمر بازنشستگی از آستانه ای پایین تر باشد، حق بیمه کاهش یافته یا حذف می شود. </a:t>
            </a:r>
            <a:endParaRPr lang="fa-IR">
              <a:cs typeface="B Nazanin" panose="00000400000000000000" pitchFamily="2" charset="-78"/>
            </a:endParaRPr>
          </a:p>
        </p:txBody>
      </p:sp>
    </p:spTree>
    <p:extLst>
      <p:ext uri="{BB962C8B-B14F-4D97-AF65-F5344CB8AC3E}">
        <p14:creationId xmlns:p14="http://schemas.microsoft.com/office/powerpoint/2010/main" val="1339766880"/>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ب)بیمه بازنشستگی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رژیم پایه بیمه بازنشستگی صاحبان حرف و مشاغل (پیشع وران، بازرگانان و دارندگان مشاغل آزاد) با رژیم عمومی بیمه بازنشستگی حقوق بگیران همتراز شده و نرخ حق بیمه همان 16/35 درصد نرخ حق بیمه بازنشستگی در حد همان سقف درامدی مبنای محاسبه حق بیمه است. منتها در رژیم بیمه بازنشستگی صاحبان حرف و مشاغل کل 16/35 درصد حق بیمه را بیمه شده (خویش فرما) می پردازد، در حالی که در رژیم بیمه عمومی نرخ حق بیمه 16/35 درصد از سه بخش تشکیل شده می شود: </a:t>
            </a:r>
          </a:p>
          <a:p>
            <a:pPr algn="just"/>
            <a:r>
              <a:rPr lang="fa-IR" smtClean="0">
                <a:cs typeface="B Nazanin" panose="00000400000000000000" pitchFamily="2" charset="-78"/>
              </a:rPr>
              <a:t>8/20 درصد سهم کارفرما، 6/55 درصد سهم بیمه شده از درآمد زیر سقف مشمول مالیات و 1/60 درصد از مجموع دریافتی ها. مبلغ حق بیمه سالانه نباید از یک  حداقل قانونی کمتر باشد که معادل حق بیه 200 برابر حداقل دستمزد ساعتی در اول ژانویه سال مورد نظر است. </a:t>
            </a:r>
            <a:endParaRPr lang="fa-IR">
              <a:cs typeface="B Nazanin" panose="00000400000000000000" pitchFamily="2" charset="-78"/>
            </a:endParaRPr>
          </a:p>
        </p:txBody>
      </p:sp>
    </p:spTree>
    <p:extLst>
      <p:ext uri="{BB962C8B-B14F-4D97-AF65-F5344CB8AC3E}">
        <p14:creationId xmlns:p14="http://schemas.microsoft.com/office/powerpoint/2010/main" val="1232076009"/>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رژیم بیمه بازنشستگی حِرَف و مشاغل، پیشه وران 1/65 درصد از درآمد سالانه خود را بابت حق بیمه از کار افتادگی و فوت به صندوق بیمه بازنشستگی صنف مربوط می پردازند. مبلغ حق بیمه از کارافتادگی و فوت بازرگانان و صاحبان مشاغل آزاد به صورت مقطوع تعیین می شود. </a:t>
            </a:r>
            <a:endParaRPr lang="fa-IR">
              <a:cs typeface="B Nazanin" panose="00000400000000000000" pitchFamily="2" charset="-78"/>
            </a:endParaRPr>
          </a:p>
        </p:txBody>
      </p:sp>
      <p:sp>
        <p:nvSpPr>
          <p:cNvPr id="4" name="Flowchart: Alternate Process 3"/>
          <p:cNvSpPr/>
          <p:nvPr/>
        </p:nvSpPr>
        <p:spPr>
          <a:xfrm>
            <a:off x="838200" y="3812344"/>
            <a:ext cx="3137095" cy="123795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صندوق بیمه بازنشستگی صنف مربوط</a:t>
            </a:r>
            <a:endParaRPr lang="fa-IR"/>
          </a:p>
        </p:txBody>
      </p:sp>
    </p:spTree>
    <p:extLst>
      <p:ext uri="{BB962C8B-B14F-4D97-AF65-F5344CB8AC3E}">
        <p14:creationId xmlns:p14="http://schemas.microsoft.com/office/powerpoint/2010/main" val="3964334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علاوه قانون فقط کارگرانی را مشمول بیمه بازنشستگی قرار می دهد که سقف دستمزدشان پایین تر از مبلغ مشخص است. اصلی که به آن سقف عضویت گفته </a:t>
            </a:r>
            <a:r>
              <a:rPr lang="fa-IR">
                <a:cs typeface="B Nazanin" panose="00000400000000000000" pitchFamily="2" charset="-78"/>
              </a:rPr>
              <a:t>می </a:t>
            </a:r>
            <a:r>
              <a:rPr lang="fa-IR" smtClean="0">
                <a:cs typeface="B Nazanin" panose="00000400000000000000" pitchFamily="2" charset="-78"/>
              </a:rPr>
              <a:t>شود. مستمری بازنشستگی بر مبنای میانگین حقوق مجموع سنواتی محاسبه می شد که از اول ژوئیه 1930 حق بیمه آن پرداخت شده است. به دلیل کاهش ارزش پول محاسبه مستمری بازنشستگی در این نظام بیمه ای بر مبنای میانگین حقوق سنواتی که در آن سطح دستمزد پایین بود به زیان بازنشستگان نارسایی هایی را بروز می داد. </a:t>
            </a:r>
            <a:endParaRPr lang="fa-IR">
              <a:cs typeface="B Nazanin" panose="00000400000000000000" pitchFamily="2" charset="-78"/>
            </a:endParaRPr>
          </a:p>
        </p:txBody>
      </p:sp>
      <p:sp>
        <p:nvSpPr>
          <p:cNvPr id="4" name="Flowchart: Alternate Process 3"/>
          <p:cNvSpPr/>
          <p:nvPr/>
        </p:nvSpPr>
        <p:spPr>
          <a:xfrm>
            <a:off x="838200" y="4501662"/>
            <a:ext cx="2602523" cy="844062"/>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سقف عضویت</a:t>
            </a:r>
            <a:endParaRPr lang="fa-IR"/>
          </a:p>
        </p:txBody>
      </p:sp>
    </p:spTree>
    <p:extLst>
      <p:ext uri="{BB962C8B-B14F-4D97-AF65-F5344CB8AC3E}">
        <p14:creationId xmlns:p14="http://schemas.microsoft.com/office/powerpoint/2010/main" val="246761000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cs typeface="B Nazanin" panose="00000400000000000000" pitchFamily="2" charset="-78"/>
              </a:rPr>
              <a:t>ج)رژیم های خاص</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رژیم های بیمه ای قبل از رژیم عمومی وجود داشتند و برای ابواب جمعی خود مزایای بازنشستگی پربارتری عرضه می کردند. سن بازنشستگی و میزان مستمری بر حسب رژیم های بیمه ای متفاوت است مثلا دریانوردان با داشتن 25 سابقه خدمت و 50 سال سن حق دارند بازنشسته شوند. مزایای ویژه به کسانی تعلق می گیرد که بعد از پنجاه و پنج سالگی تقاضای بازنشستگی کنند. در رژیم بیمه کارکنان صنایع برق و گاز، بیمه شدگان با داشتن شصت سال سن (55 سال در مورد مشاغل سخت و زیان آور) و 25 سال سابقه خدمت می توانند بازنشسته شوند. در شرکت ملی راه آهن فرانسه مستمری عادی بازنشستگی در سن پنجاه و پنج سالگی(پنجاه سالگی برای رانندگان لوکوموتیو) و پس از 25 سال خدمت برقرار می شود. </a:t>
            </a:r>
            <a:endParaRPr lang="fa-IR">
              <a:cs typeface="B Nazanin" panose="00000400000000000000" pitchFamily="2" charset="-78"/>
            </a:endParaRPr>
          </a:p>
        </p:txBody>
      </p:sp>
    </p:spTree>
    <p:extLst>
      <p:ext uri="{BB962C8B-B14F-4D97-AF65-F5344CB8AC3E}">
        <p14:creationId xmlns:p14="http://schemas.microsoft.com/office/powerpoint/2010/main" val="2528999795"/>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cs typeface="B Nazanin" panose="00000400000000000000" pitchFamily="2" charset="-78"/>
              </a:rPr>
              <a:t>د)رژیم های مکمل بازنشستگی</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رژیم های بیمه مکمل بازنشستگی رژیم های حقوق خصوصی هستند، که دارندگان یک شغل یا چند شغل وابسته آزادانه از راه قرارداد  یا تواف جمعی میان سازمان های کارفرمایان و حقوق بگیرانعقلامه مند اختیار می کنند. این رژیم های بیمه ای مکمل به تصمیمات دولت ارتباطی ندارند، تنها سازمان های امضا کننده، صلاحیت تعیین قواعد آن را دارند، منتها موسسات بیمه مکمل بازنشستگی بدون مجوز وزارت تامین اجتماعی نمی توانند تاسیس شوند. </a:t>
            </a:r>
            <a:endParaRPr lang="fa-IR">
              <a:cs typeface="B Nazanin" panose="00000400000000000000" pitchFamily="2" charset="-78"/>
            </a:endParaRPr>
          </a:p>
        </p:txBody>
      </p:sp>
    </p:spTree>
    <p:extLst>
      <p:ext uri="{BB962C8B-B14F-4D97-AF65-F5344CB8AC3E}">
        <p14:creationId xmlns:p14="http://schemas.microsoft.com/office/powerpoint/2010/main" val="387806362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چون طرف های اجتماعی (کارفرمایان و حقوق بگیران) نتوانستند از راه قرارداد بیمه مکمل بازنشستگی را عمومیت بدهند، این عمومی با قانون 29 دسامبر 1972 تحقق یافت که عضویت در یک موسسه بازنشستگی مکمل را برای حقوق بگیران که اجبارا تحت پوشش بیمه بازنشستگی رژیم عمومی هستند، اجباری کرد. </a:t>
            </a:r>
            <a:endParaRPr lang="fa-IR">
              <a:cs typeface="B Nazanin" panose="00000400000000000000" pitchFamily="2" charset="-78"/>
            </a:endParaRPr>
          </a:p>
        </p:txBody>
      </p:sp>
    </p:spTree>
    <p:extLst>
      <p:ext uri="{BB962C8B-B14F-4D97-AF65-F5344CB8AC3E}">
        <p14:creationId xmlns:p14="http://schemas.microsoft.com/office/powerpoint/2010/main" val="395816617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5- بیمه بیکاری در فرانسه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فرانسهئ بیمه بیکاری در شمول تعهدات نظام تامین اجتماعی نیست. خاستگاه بیمه بیکاری در فرانسه پیمانی است که در 31 دسامبر 1958 میان «سندیکای ملی کارفرمایان فرانسه» و سازمان بزرگ سندیکایی کارگران حقوق بگیر به امضا رسیده است. این رژیم قرار دادی که در آغاز تنها شرکت های عضو سندیکاها را متعهد می ساخت، بعدها به موجب بخشنامه وزارت کار اجباری شده است. پس از تعمیم های پی در پی، در حال حاضر رژیم بیکاری همه کارکنان بخش خصوصی را در بر می گیرد. قبل از تاسیس رژیم بیمه بیکاری، تها یک نظام مدد معاش محدود و جزئی برای کارگرانی که بیکار می شدند دایر بود. از اوایل آوریل 1982 در فرانسه در رژیم بیمه بیکاری فعال است: یکی رژیمی که منابع مالی آن از محل وصول حق بیمه بیکاری از کارفرمایان و از کارگزاران حقوق بگیر تامین می شود، دیگری «رژیم همبستگی ملی» که منابع مالی آن را دولت تامین می کند.  </a:t>
            </a:r>
            <a:endParaRPr lang="fa-IR">
              <a:cs typeface="B Nazanin" panose="00000400000000000000" pitchFamily="2" charset="-78"/>
            </a:endParaRPr>
          </a:p>
        </p:txBody>
      </p:sp>
    </p:spTree>
    <p:extLst>
      <p:ext uri="{BB962C8B-B14F-4D97-AF65-F5344CB8AC3E}">
        <p14:creationId xmlns:p14="http://schemas.microsoft.com/office/powerpoint/2010/main" val="1468500247"/>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حال حاضر، رژیم بیمه بیکاری با مشارکت از یک طرف «سندیکای ملی کارفرمایان فرانسه» و از طرف دیگر پنج سازمان بزرگ سندیکایی به نمایندگی از کارگران حقوق بگیر اداره می  شود. تشکیلات اداری آن شامل تعدادی «</a:t>
            </a:r>
            <a:r>
              <a:rPr lang="fa-IR" smtClean="0">
                <a:solidFill>
                  <a:srgbClr val="FF0000"/>
                </a:solidFill>
                <a:cs typeface="B Nazanin" panose="00000400000000000000" pitchFamily="2" charset="-78"/>
              </a:rPr>
              <a:t>انجمن های شاغل صنعتی و بازرگانی</a:t>
            </a:r>
            <a:r>
              <a:rPr lang="fa-IR" smtClean="0">
                <a:cs typeface="B Nazanin" panose="00000400000000000000" pitchFamily="2" charset="-78"/>
              </a:rPr>
              <a:t>» و «</a:t>
            </a:r>
            <a:r>
              <a:rPr lang="fa-IR" smtClean="0">
                <a:solidFill>
                  <a:srgbClr val="FF0000"/>
                </a:solidFill>
                <a:cs typeface="B Nazanin" panose="00000400000000000000" pitchFamily="2" charset="-78"/>
              </a:rPr>
              <a:t>اتحادیه ملی مشاغل صنعتی و بازرگانی</a:t>
            </a:r>
            <a:r>
              <a:rPr lang="fa-IR" smtClean="0">
                <a:cs typeface="B Nazanin" panose="00000400000000000000" pitchFamily="2" charset="-78"/>
              </a:rPr>
              <a:t>» است. سازمان فعلی آن نتیجه موافقتنامه ای است که در 30 دسامبر 1987 میان «</a:t>
            </a:r>
            <a:r>
              <a:rPr lang="fa-IR" smtClean="0">
                <a:solidFill>
                  <a:srgbClr val="FF0000"/>
                </a:solidFill>
                <a:cs typeface="B Nazanin" panose="00000400000000000000" pitchFamily="2" charset="-78"/>
              </a:rPr>
              <a:t>شرکای اجتماعی</a:t>
            </a:r>
            <a:r>
              <a:rPr lang="fa-IR" smtClean="0">
                <a:cs typeface="B Nazanin" panose="00000400000000000000" pitchFamily="2" charset="-78"/>
              </a:rPr>
              <a:t>» یعنی سندیکاهای کارفرمایی و کارگری امضا شده است.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4160299"/>
            <a:ext cx="2466975" cy="1857375"/>
          </a:xfrm>
          <a:prstGeom prst="rect">
            <a:avLst/>
          </a:prstGeom>
        </p:spPr>
      </p:pic>
    </p:spTree>
    <p:extLst>
      <p:ext uri="{BB962C8B-B14F-4D97-AF65-F5344CB8AC3E}">
        <p14:creationId xmlns:p14="http://schemas.microsoft.com/office/powerpoint/2010/main" val="12504346"/>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«انجمن های  مشاغل صنعتی و بازرگانی، وظایف ساماندهی به عضویت کارفرمایان، وصول حق بیمه ها و پرداخت مدد معاش بیمه بیکاری را بر عهده دارند. دولت نیز وظایف پرداخت مدد معاش بیمه بیکاری از محل اعتبارات رژیم همبستگی ملی را به «</a:t>
            </a:r>
            <a:r>
              <a:rPr lang="fa-IR" b="1" smtClean="0">
                <a:solidFill>
                  <a:srgbClr val="FF0000"/>
                </a:solidFill>
                <a:cs typeface="B Nazanin" panose="00000400000000000000" pitchFamily="2" charset="-78"/>
              </a:rPr>
              <a:t>انجمن های مشاغل</a:t>
            </a:r>
            <a:r>
              <a:rPr lang="fa-IR" smtClean="0">
                <a:cs typeface="B Nazanin" panose="00000400000000000000" pitchFamily="2" charset="-78"/>
              </a:rPr>
              <a:t>» واگذار کرد است. بنابراین «</a:t>
            </a:r>
            <a:r>
              <a:rPr lang="fa-IR" b="1" smtClean="0">
                <a:solidFill>
                  <a:srgbClr val="FF0000"/>
                </a:solidFill>
                <a:cs typeface="B Nazanin" panose="00000400000000000000" pitchFamily="2" charset="-78"/>
              </a:rPr>
              <a:t>انجمن های مشاغل صنعتی و بازرگانی</a:t>
            </a:r>
            <a:r>
              <a:rPr lang="fa-IR" smtClean="0">
                <a:cs typeface="B Nazanin" panose="00000400000000000000" pitchFamily="2" charset="-78"/>
              </a:rPr>
              <a:t>» تنها «</a:t>
            </a:r>
            <a:r>
              <a:rPr lang="fa-IR" b="1" smtClean="0">
                <a:solidFill>
                  <a:srgbClr val="FF0000"/>
                </a:solidFill>
                <a:cs typeface="B Nazanin" panose="00000400000000000000" pitchFamily="2" charset="-78"/>
              </a:rPr>
              <a:t>گیشه ای</a:t>
            </a:r>
            <a:r>
              <a:rPr lang="fa-IR" smtClean="0">
                <a:cs typeface="B Nazanin" panose="00000400000000000000" pitchFamily="2" charset="-78"/>
              </a:rPr>
              <a:t>» است که کارگرانی که شغل خود را از دست داده اند، برای درخواست «درامد جبرانی» می توانند به آن مراجعه کنند. </a:t>
            </a:r>
            <a:endParaRPr lang="fa-IR">
              <a:cs typeface="B Nazanin" panose="00000400000000000000" pitchFamily="2" charset="-78"/>
            </a:endParaRPr>
          </a:p>
        </p:txBody>
      </p:sp>
      <p:sp>
        <p:nvSpPr>
          <p:cNvPr id="4" name="Flowchart: Alternate Process 3"/>
          <p:cNvSpPr/>
          <p:nvPr/>
        </p:nvSpPr>
        <p:spPr>
          <a:xfrm>
            <a:off x="1125415" y="4501662"/>
            <a:ext cx="3545059" cy="109728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اعتبارات رژیم همبستگی ملی</a:t>
            </a:r>
            <a:endParaRPr lang="fa-IR"/>
          </a:p>
        </p:txBody>
      </p:sp>
    </p:spTree>
    <p:extLst>
      <p:ext uri="{BB962C8B-B14F-4D97-AF65-F5344CB8AC3E}">
        <p14:creationId xmlns:p14="http://schemas.microsoft.com/office/powerpoint/2010/main" val="1966368343"/>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حق بیمه بیکاری بر مبنای سقف دستمزد ناخالص محاسبه می شود. سقف آن مساوی است با چهار برابر حق بیمه بازنشستگی رژیم عمومی تامین اجتماعی. از اول اوت 1993 حق بیمه بیکاری به میزان 6/6 درصد آن به عهده کارفرما و 2/42 درصد آن به عهده حقوق بگیر است. </a:t>
            </a:r>
            <a:endParaRPr lang="fa-IR">
              <a:cs typeface="B Nazanin" panose="00000400000000000000" pitchFamily="2" charset="-78"/>
            </a:endParaRPr>
          </a:p>
        </p:txBody>
      </p:sp>
      <p:sp>
        <p:nvSpPr>
          <p:cNvPr id="4" name="Flowchart: Alternate Process 3"/>
          <p:cNvSpPr/>
          <p:nvPr/>
        </p:nvSpPr>
        <p:spPr>
          <a:xfrm>
            <a:off x="838200" y="4290646"/>
            <a:ext cx="2926080" cy="109728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سقف دستمزد ناخالص</a:t>
            </a:r>
            <a:endParaRPr lang="fa-IR"/>
          </a:p>
        </p:txBody>
      </p:sp>
    </p:spTree>
    <p:extLst>
      <p:ext uri="{BB962C8B-B14F-4D97-AF65-F5344CB8AC3E}">
        <p14:creationId xmlns:p14="http://schemas.microsoft.com/office/powerpoint/2010/main" val="2269697537"/>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459458" y="1825625"/>
            <a:ext cx="6894342" cy="4351338"/>
          </a:xfrm>
        </p:spPr>
        <p:txBody>
          <a:bodyPr/>
          <a:lstStyle/>
          <a:p>
            <a:pPr algn="just"/>
            <a:r>
              <a:rPr lang="fa-IR" smtClean="0">
                <a:cs typeface="B Nazanin" panose="00000400000000000000" pitchFamily="2" charset="-78"/>
              </a:rPr>
              <a:t>یک حق بیمه تکمیلی به میزان 0/55 درصد تنها از حقوق بگیران و از بُرش حقوق و دستمزد واقع بین یک برابر و چهار برابر سقف حق بیمه بازنشستگی کسر می شود. به علاوه، دولت متعهد است تا سال 2003 سالانه یارانه ای به مبلغ 10 میلیارد فرانک به صندوق بیمه بیکاری «</a:t>
            </a:r>
            <a:r>
              <a:rPr lang="fa-IR" b="1" smtClean="0">
                <a:solidFill>
                  <a:srgbClr val="FF0000"/>
                </a:solidFill>
                <a:cs typeface="B Nazanin" panose="00000400000000000000" pitchFamily="2" charset="-78"/>
              </a:rPr>
              <a:t>انجمن های مشاغل</a:t>
            </a:r>
            <a:r>
              <a:rPr lang="fa-IR" smtClean="0">
                <a:cs typeface="B Nazanin" panose="00000400000000000000" pitchFamily="2" charset="-78"/>
              </a:rPr>
              <a:t>» بپردازد.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396250" cy="3396250"/>
          </a:xfrm>
          <a:prstGeom prst="rect">
            <a:avLst/>
          </a:prstGeom>
        </p:spPr>
      </p:pic>
    </p:spTree>
    <p:extLst>
      <p:ext uri="{BB962C8B-B14F-4D97-AF65-F5344CB8AC3E}">
        <p14:creationId xmlns:p14="http://schemas.microsoft.com/office/powerpoint/2010/main" val="342879844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685734" y="1825625"/>
            <a:ext cx="7668065" cy="4351338"/>
          </a:xfrm>
        </p:spPr>
        <p:txBody>
          <a:bodyPr/>
          <a:lstStyle/>
          <a:p>
            <a:pPr algn="just"/>
            <a:r>
              <a:rPr lang="fa-IR" smtClean="0">
                <a:cs typeface="B Nazanin" panose="00000400000000000000" pitchFamily="2" charset="-78"/>
              </a:rPr>
              <a:t>حقوق بگیرانی که ناخواسته شغل خود رااز دست داده باشند و سابقه عضویت حداقل یک دوره در «</a:t>
            </a:r>
            <a:r>
              <a:rPr lang="fa-IR" smtClean="0">
                <a:solidFill>
                  <a:srgbClr val="FF0000"/>
                </a:solidFill>
                <a:cs typeface="B Nazanin" panose="00000400000000000000" pitchFamily="2" charset="-78"/>
              </a:rPr>
              <a:t>انجمن های مشاغل</a:t>
            </a:r>
            <a:r>
              <a:rPr lang="fa-IR" smtClean="0">
                <a:cs typeface="B Nazanin" panose="00000400000000000000" pitchFamily="2" charset="-78"/>
              </a:rPr>
              <a:t>» را داشته باشند، می توانند از «درآمد جبرانی» ای موسوم به «مدد معاش مقطوع کاهش یابنده» برخوردار شوند که از اول اوت 1992 جانشین تعهدات قبلی (شامل مدد معاش پایه، مدد معاش پایه استثنایی، مدد معاش بازخرید سوابق) شده است. شرایط برخورداری از «مدد معاش مقطوع کاهش یابنده» عبارت است از:</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057400" cy="2219325"/>
          </a:xfrm>
          <a:prstGeom prst="rect">
            <a:avLst/>
          </a:prstGeom>
        </p:spPr>
      </p:pic>
    </p:spTree>
    <p:extLst>
      <p:ext uri="{BB962C8B-B14F-4D97-AF65-F5344CB8AC3E}">
        <p14:creationId xmlns:p14="http://schemas.microsoft.com/office/powerpoint/2010/main" val="404410027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 داشتن سابقه حداقل عشویت در «انجمن مشاغل...» قبل از فسخ قرارداد کار. 2- ثبت تقاضای کاریابی وجست و جوی فعالانه برای اشتغال مجدد و 3- داشتن سنی کمتر از 60 سال مستمری ایام بیکاری تا یک دوره پایه که بر حسب سن و سابقه عضویت متقاضی متغیر است، با نرخ کامل پرداخت می شود و پس از آن در هر دوره چهار ماهه با اعمال یک ضریب تعدیل مبلغ مدد معاش بیکاری کاهش می یابد. آن دسته از دریافت کنندگان مدد معاش بیکاری که تا فرا رسیدن زمان بازنشستگی خود می توانند مدد معاش بیکاری معاف هستند. افزایش مبلغ مدد معاش برای جبران افزایش هزینه زندگی، سال یک بار در اول ژوئیه صورت می گیرد.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965762" y="4601161"/>
            <a:ext cx="2466975" cy="1847850"/>
          </a:xfrm>
          <a:prstGeom prst="rect">
            <a:avLst/>
          </a:prstGeom>
        </p:spPr>
      </p:pic>
    </p:spTree>
    <p:extLst>
      <p:ext uri="{BB962C8B-B14F-4D97-AF65-F5344CB8AC3E}">
        <p14:creationId xmlns:p14="http://schemas.microsoft.com/office/powerpoint/2010/main" val="3332093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قوانین 1930-1928 با همه نواقصی که داشت، از این امتیاز برخوردار بود که برای نخستین بار نظام بیمه </a:t>
            </a:r>
            <a:r>
              <a:rPr lang="fa-IR" smtClean="0">
                <a:cs typeface="B Nazanin" panose="00000400000000000000" pitchFamily="2" charset="-78"/>
              </a:rPr>
              <a:t>های </a:t>
            </a:r>
            <a:r>
              <a:rPr lang="fa-IR">
                <a:cs typeface="B Nazanin" panose="00000400000000000000" pitchFamily="2" charset="-78"/>
              </a:rPr>
              <a:t>اجتماعی اجباری را در فرانسه برقرار می کرد و در صورت بارداری، از کار افتادگی، پیری و مرگ (به بازماندگان) به بیمه شدگان مدد معاش می پرداخت. قانون 11 مارس 1932 مدد معاش خانوادگی را اجباری می کند.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424887430"/>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برای استفاده کنندگان از مدد معاش ایام بیکاری، امکاناتی برای بازآموزی و کسب مهارت های جدید حرفه ای تعبیه شده است. </a:t>
            </a:r>
            <a:r>
              <a:rPr lang="fa-IR" b="1" smtClean="0">
                <a:solidFill>
                  <a:srgbClr val="FF0000"/>
                </a:solidFill>
                <a:cs typeface="B Nazanin" panose="00000400000000000000" pitchFamily="2" charset="-78"/>
              </a:rPr>
              <a:t>استفاده از دوره های بازآموزی، به کار گماری مجدد متقاضیان شغل را آسان می کند</a:t>
            </a:r>
            <a:r>
              <a:rPr lang="fa-IR" smtClean="0">
                <a:cs typeface="B Nazanin" panose="00000400000000000000" pitchFamily="2" charset="-78"/>
              </a:rPr>
              <a:t>. این دوره های بازآموزی به اقتضای استعداد کارآموز و نیاز به بازار کار ساماندهی می شود. بیکاران جویای کاری که دوره بازآموزی را می گذارنند، مبلغی هم به عنوان مدد معاش بازآموزی دریافت می کنند. </a:t>
            </a:r>
            <a:endParaRPr lang="fa-IR">
              <a:cs typeface="B Nazanin" panose="00000400000000000000" pitchFamily="2" charset="-78"/>
            </a:endParaRPr>
          </a:p>
        </p:txBody>
      </p:sp>
    </p:spTree>
    <p:extLst>
      <p:ext uri="{BB962C8B-B14F-4D97-AF65-F5344CB8AC3E}">
        <p14:creationId xmlns:p14="http://schemas.microsoft.com/office/powerpoint/2010/main" val="2718674300"/>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a:t>
            </a:r>
            <a:r>
              <a:rPr lang="fa-IR" b="1" smtClean="0">
                <a:solidFill>
                  <a:srgbClr val="FF0000"/>
                </a:solidFill>
                <a:cs typeface="B Nazanin" panose="00000400000000000000" pitchFamily="2" charset="-78"/>
              </a:rPr>
              <a:t>رژیم همبستگی ملی</a:t>
            </a:r>
            <a:r>
              <a:rPr lang="fa-IR" smtClean="0">
                <a:cs typeface="B Nazanin" panose="00000400000000000000" pitchFamily="2" charset="-78"/>
              </a:rPr>
              <a:t>» با منابع صندوق همبستگی که به موجب قانون شماره 939-82  مورخ 54 نوامبر 1982 تاسیس شده است، تامین مالی می شود. منابع صندوق همبستگی با دریافت مالیات همبستگی از کارگزاران خدمات عمومی و در صورت نیاز، با یارانه دولت تامین می شود. رژیم همبستگی ملی از دو نوع مدد معاش بیکاری تشکیل شده است: مدد معاش کاریابی و مدد معاش همبستگی. </a:t>
            </a:r>
            <a:endParaRPr lang="fa-IR">
              <a:cs typeface="B Nazanin" panose="00000400000000000000" pitchFamily="2" charset="-78"/>
            </a:endParaRPr>
          </a:p>
        </p:txBody>
      </p:sp>
      <p:sp>
        <p:nvSpPr>
          <p:cNvPr id="4" name="Flowchart: Alternate Process 3"/>
          <p:cNvSpPr/>
          <p:nvPr/>
        </p:nvSpPr>
        <p:spPr>
          <a:xfrm>
            <a:off x="1294228" y="4079631"/>
            <a:ext cx="3882683" cy="153337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a:lnSpc>
                <a:spcPct val="90000"/>
              </a:lnSpc>
              <a:spcBef>
                <a:spcPts val="1000"/>
              </a:spcBef>
            </a:pPr>
            <a:r>
              <a:rPr lang="fa-IR" sz="2800" smtClean="0">
                <a:solidFill>
                  <a:prstClr val="black"/>
                </a:solidFill>
                <a:cs typeface="B Nazanin" panose="00000400000000000000" pitchFamily="2" charset="-78"/>
              </a:rPr>
              <a:t>1- مدد </a:t>
            </a:r>
            <a:r>
              <a:rPr lang="fa-IR" sz="2800">
                <a:solidFill>
                  <a:prstClr val="black"/>
                </a:solidFill>
                <a:cs typeface="B Nazanin" panose="00000400000000000000" pitchFamily="2" charset="-78"/>
              </a:rPr>
              <a:t>معاش </a:t>
            </a:r>
            <a:r>
              <a:rPr lang="fa-IR" sz="2800">
                <a:solidFill>
                  <a:prstClr val="black"/>
                </a:solidFill>
                <a:cs typeface="B Nazanin" panose="00000400000000000000" pitchFamily="2" charset="-78"/>
              </a:rPr>
              <a:t>کاریابی </a:t>
            </a:r>
            <a:endParaRPr lang="fa-IR" sz="2800" smtClean="0">
              <a:solidFill>
                <a:prstClr val="black"/>
              </a:solidFill>
              <a:cs typeface="B Nazanin" panose="00000400000000000000" pitchFamily="2" charset="-78"/>
            </a:endParaRPr>
          </a:p>
          <a:p>
            <a:pPr lvl="0" algn="ctr">
              <a:lnSpc>
                <a:spcPct val="90000"/>
              </a:lnSpc>
              <a:spcBef>
                <a:spcPts val="1000"/>
              </a:spcBef>
            </a:pPr>
            <a:r>
              <a:rPr lang="fa-IR" sz="2800" smtClean="0">
                <a:solidFill>
                  <a:prstClr val="black"/>
                </a:solidFill>
                <a:cs typeface="B Nazanin" panose="00000400000000000000" pitchFamily="2" charset="-78"/>
              </a:rPr>
              <a:t>2- </a:t>
            </a:r>
            <a:r>
              <a:rPr lang="fa-IR" sz="2800">
                <a:solidFill>
                  <a:prstClr val="black"/>
                </a:solidFill>
                <a:cs typeface="B Nazanin" panose="00000400000000000000" pitchFamily="2" charset="-78"/>
              </a:rPr>
              <a:t>مدد </a:t>
            </a:r>
            <a:r>
              <a:rPr lang="fa-IR" sz="2800">
                <a:solidFill>
                  <a:prstClr val="black"/>
                </a:solidFill>
                <a:cs typeface="B Nazanin" panose="00000400000000000000" pitchFamily="2" charset="-78"/>
              </a:rPr>
              <a:t>معاش </a:t>
            </a:r>
            <a:r>
              <a:rPr lang="fa-IR" sz="2800" smtClean="0">
                <a:solidFill>
                  <a:prstClr val="black"/>
                </a:solidFill>
                <a:cs typeface="B Nazanin" panose="00000400000000000000" pitchFamily="2" charset="-78"/>
              </a:rPr>
              <a:t>همبستگی </a:t>
            </a:r>
            <a:endParaRPr lang="fa-IR" sz="2800">
              <a:solidFill>
                <a:prstClr val="black"/>
              </a:solidFill>
              <a:cs typeface="B Nazanin" panose="00000400000000000000" pitchFamily="2" charset="-78"/>
            </a:endParaRPr>
          </a:p>
        </p:txBody>
      </p:sp>
    </p:spTree>
    <p:extLst>
      <p:ext uri="{BB962C8B-B14F-4D97-AF65-F5344CB8AC3E}">
        <p14:creationId xmlns:p14="http://schemas.microsoft.com/office/powerpoint/2010/main" val="3787039562"/>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حق استفاده از مدد معاش کاریابی مخصوص آن دسته از بیکاران در جست و جوی کار است که شرایط لازم برای برخورداری از مدد معاش بیمه بیکاری را ندارند(مثلا قربانیان حوادث کار که در انتظار اشتغال به کار مناسبی هستند)، مدد معاش کاریابی برای مدت یک سال و طی دو دوره شش ماهه پس از رسیدگی به وضعیت متقاضی پرداخت می شود. </a:t>
            </a:r>
          </a:p>
          <a:p>
            <a:pPr algn="just"/>
            <a:r>
              <a:rPr lang="fa-IR" smtClean="0">
                <a:cs typeface="B Nazanin" panose="00000400000000000000" pitchFamily="2" charset="-78"/>
              </a:rPr>
              <a:t>بیکاران طولانی مدتی که دوره استفاده از مدد معاش بیمه بیکاریشان سرآمد، ولی شرایط کار قبلی شان رضایت بخش بوده و فاقد منابع درآمدی باشند، حق دارند از مدد معاش خاص همبستگی استفاده کنند. </a:t>
            </a:r>
            <a:endParaRPr lang="fa-IR">
              <a:cs typeface="B Nazanin" panose="00000400000000000000" pitchFamily="2" charset="-78"/>
            </a:endParaRPr>
          </a:p>
        </p:txBody>
      </p:sp>
    </p:spTree>
    <p:extLst>
      <p:ext uri="{BB962C8B-B14F-4D97-AF65-F5344CB8AC3E}">
        <p14:creationId xmlns:p14="http://schemas.microsoft.com/office/powerpoint/2010/main" val="857039965"/>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مثل تامین اجتماعی، بیمه بیکاری نیز در فرانسه دچار بحران اشتغال است. افزایش تعداد بیکارانی که غرامت دستمزد دریافت می کنند، مشکلات بسیار دشواری در سطح ملی ایجاد می کند که راه ل واقعی آن، کاهش بیکاری در جامعه است. </a:t>
            </a:r>
            <a:endParaRPr lang="fa-IR">
              <a:cs typeface="B Nazanin" panose="00000400000000000000" pitchFamily="2" charset="-78"/>
            </a:endParaRPr>
          </a:p>
        </p:txBody>
      </p:sp>
      <p:sp>
        <p:nvSpPr>
          <p:cNvPr id="4" name="Flowchart: Alternate Process 3"/>
          <p:cNvSpPr/>
          <p:nvPr/>
        </p:nvSpPr>
        <p:spPr>
          <a:xfrm>
            <a:off x="1420837" y="3826412"/>
            <a:ext cx="2461846" cy="1364566"/>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غرامت دستمزد</a:t>
            </a:r>
            <a:endParaRPr lang="fa-IR"/>
          </a:p>
        </p:txBody>
      </p:sp>
    </p:spTree>
    <p:extLst>
      <p:ext uri="{BB962C8B-B14F-4D97-AF65-F5344CB8AC3E}">
        <p14:creationId xmlns:p14="http://schemas.microsoft.com/office/powerpoint/2010/main" val="1206267124"/>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pic>
        <p:nvPicPr>
          <p:cNvPr id="4" name="Content Placeholder 3"/>
          <p:cNvPicPr>
            <a:picLocks noGrp="1" noChangeAspect="1"/>
          </p:cNvPicPr>
          <p:nvPr>
            <p:ph idx="1"/>
          </p:nvPr>
        </p:nvPicPr>
        <p:blipFill>
          <a:blip r:embed="rId2"/>
          <a:stretch>
            <a:fillRect/>
          </a:stretch>
        </p:blipFill>
        <p:spPr>
          <a:xfrm>
            <a:off x="793788" y="2169994"/>
            <a:ext cx="10560012" cy="3257562"/>
          </a:xfrm>
          <a:prstGeom prst="rect">
            <a:avLst/>
          </a:prstGeom>
        </p:spPr>
      </p:pic>
    </p:spTree>
    <p:extLst>
      <p:ext uri="{BB962C8B-B14F-4D97-AF65-F5344CB8AC3E}">
        <p14:creationId xmlns:p14="http://schemas.microsoft.com/office/powerpoint/2010/main" val="1170086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1-1 طرح تامین اجتماعی فرانسه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بحبوحه جنگ جهانی دوم، با گزارش بووریچ، نظریه عمومی کامل حمایت اجتماعی که تامین اجتماعی را به همه شهروندان تعمیم می دهد، در انگلستان به ظهور می رسد. این گزارش که در نوامبر 1942 به مجلس عوامل ارائه شده است، فقر زدایی از جامعه را پیشنهاد می کند. موضوع گزارش این است که با مبادرت به توزیع مجدد درآمدها به  نحو هر چه وسیع تر به  کمک بیمه های اجتماعی و مدد معاش خانوادگی، نابرابری های اقتصادی و اجتماعی میان شهروندان بریتانیایی جبران شود. </a:t>
            </a:r>
            <a:endParaRPr lang="fa-IR">
              <a:cs typeface="B Nazanin" panose="00000400000000000000" pitchFamily="2" charset="-78"/>
            </a:endParaRPr>
          </a:p>
        </p:txBody>
      </p:sp>
      <p:sp>
        <p:nvSpPr>
          <p:cNvPr id="4" name="Flowchart: Alternate Process 3"/>
          <p:cNvSpPr/>
          <p:nvPr/>
        </p:nvSpPr>
        <p:spPr>
          <a:xfrm>
            <a:off x="1322363" y="4515729"/>
            <a:ext cx="4332849" cy="91440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نظریه عمومی کامل حمایت اجتماعی</a:t>
            </a:r>
            <a:endParaRPr lang="fa-IR"/>
          </a:p>
        </p:txBody>
      </p:sp>
    </p:spTree>
    <p:extLst>
      <p:ext uri="{BB962C8B-B14F-4D97-AF65-F5344CB8AC3E}">
        <p14:creationId xmlns:p14="http://schemas.microsoft.com/office/powerpoint/2010/main" val="38112355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فرانسه طرح تامین اجتماعی 1945 بنا دارد برای فرد فرد شهروندان، در هر شرایطی که هستند، درآمدی کافی برای تامین امرار معاش خانوادگی شان تضمین کند. تامین اجتماعی در معنای وسیع عبارت است از : امنیت شغلی با حذف بیکاری، امنیت درآمد برای کارگر و جبران هزینه های افراد تحت تکفلش، اعطای درآمد جایگزین در صورت بیماری، بارداری از کار افتادگی، حادثه کار و ایام پیری. </a:t>
            </a:r>
          </a:p>
        </p:txBody>
      </p:sp>
      <p:sp>
        <p:nvSpPr>
          <p:cNvPr id="4" name="Flowchart: Alternate Process 3"/>
          <p:cNvSpPr/>
          <p:nvPr/>
        </p:nvSpPr>
        <p:spPr>
          <a:xfrm>
            <a:off x="838200" y="4037428"/>
            <a:ext cx="3438378" cy="1266092"/>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برای فرد فرد شهروندان</a:t>
            </a:r>
            <a:endParaRPr lang="fa-IR"/>
          </a:p>
        </p:txBody>
      </p:sp>
    </p:spTree>
    <p:extLst>
      <p:ext uri="{BB962C8B-B14F-4D97-AF65-F5344CB8AC3E}">
        <p14:creationId xmlns:p14="http://schemas.microsoft.com/office/powerpoint/2010/main" val="32463582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65562" y="1825625"/>
            <a:ext cx="7288237" cy="4351338"/>
          </a:xfrm>
        </p:spPr>
        <p:txBody>
          <a:bodyPr/>
          <a:lstStyle/>
          <a:p>
            <a:pPr algn="just"/>
            <a:r>
              <a:rPr lang="fa-IR">
                <a:cs typeface="B Nazanin" panose="00000400000000000000" pitchFamily="2" charset="-78"/>
              </a:rPr>
              <a:t>پیر لاروک معمار طرح فرانسوی تامین اجتماعی 1945 و همکارانش برای همه فرانسوی ها نظام واحد تامین اجتماعی آرزو می کردند، اما در عمل ناچار شدند با واقعیت های جامعه کنار بیایند و بگذارند از یک طرف، سازمان های تخصصی برای برخی سنخ های کارگری (کارگران معدن، کشتی، راه آهن و ...) که به دلیل کیفیت خاص شغلشان از خدمات نهادی قدیمی برخوردار بودند، به کارشان ادامه دهند و از طرف دیگر، با ادامه کار رژیم خاص بیمه های اجتماعی کارگران بخش کشاورزی موافقت کنند.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58169"/>
            <a:ext cx="3178065" cy="3178065"/>
          </a:xfrm>
          <a:prstGeom prst="rect">
            <a:avLst/>
          </a:prstGeom>
        </p:spPr>
      </p:pic>
      <p:sp>
        <p:nvSpPr>
          <p:cNvPr id="5" name="TextBox 4"/>
          <p:cNvSpPr txBox="1"/>
          <p:nvPr/>
        </p:nvSpPr>
        <p:spPr>
          <a:xfrm>
            <a:off x="1392702" y="5203715"/>
            <a:ext cx="1814733"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پیر لاروک</a:t>
            </a:r>
            <a:endParaRPr lang="fa-IR">
              <a:solidFill>
                <a:srgbClr val="FF0000"/>
              </a:solidFill>
              <a:cs typeface="B Nazanin" panose="00000400000000000000" pitchFamily="2" charset="-78"/>
            </a:endParaRPr>
          </a:p>
        </p:txBody>
      </p:sp>
    </p:spTree>
    <p:extLst>
      <p:ext uri="{BB962C8B-B14F-4D97-AF65-F5344CB8AC3E}">
        <p14:creationId xmlns:p14="http://schemas.microsoft.com/office/powerpoint/2010/main" val="14070128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ویژگی های دیگر طرح فرانسوی تامین اجتماعی که آن را از سایر طرح های اروپایی متمایز می کند، توجه به ساختار اجتماعی- اقتصادی جامعه است. در سایر کشورهای اروپایی تامین اجتماعی عمدتا در محور بیمه بیکاری شکل گرفت اما در فرانسه طرح تامین اجتماعی قبل از هر چیز در محور بیمه بازنشستگی و مدد معاش خانوادگی تشکیل شد. تعمیم خدمات بیمه های اجتماعی به کارگران غیر حقوق بگیر به موجب قانون 22 مه 1946 با مخالفت های مشاغل ذی نفع رو به رو شد. </a:t>
            </a:r>
            <a:endParaRPr lang="fa-IR">
              <a:cs typeface="B Nazanin" panose="00000400000000000000" pitchFamily="2" charset="-78"/>
            </a:endParaRPr>
          </a:p>
        </p:txBody>
      </p:sp>
      <p:sp>
        <p:nvSpPr>
          <p:cNvPr id="4" name="Flowchart: Alternate Process 3"/>
          <p:cNvSpPr/>
          <p:nvPr/>
        </p:nvSpPr>
        <p:spPr>
          <a:xfrm>
            <a:off x="838200" y="4403187"/>
            <a:ext cx="4009292" cy="122389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 محور بیمه بازنشستگی و مدد معاش خانوادگی</a:t>
            </a:r>
            <a:endParaRPr lang="fa-IR"/>
          </a:p>
        </p:txBody>
      </p:sp>
    </p:spTree>
    <p:extLst>
      <p:ext uri="{BB962C8B-B14F-4D97-AF65-F5344CB8AC3E}">
        <p14:creationId xmlns:p14="http://schemas.microsoft.com/office/powerpoint/2010/main" val="2965412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1- سابقه تاریخی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انقلاب صنعتی، پس انداز و بیمه خصوصی در قرن نوزدهم توسعه می یابد. از سال 1818 نخستین صندق های پس انداز ایجاد می شود. منتها این سیستم محدود است و تنها قشر های نسبتا مرفه جامعه می توانند با پس انداز بخشی از درآمدشان، امنیت آتیه خود را به طور نسبی تامین کنند. در عوض، افرادی که در جامعه اکثریت هم دارند و نیازهایشان بیشتر از منابعشان است. امکان چنین پس اندازی را ندارند، وانگهی، پس انداز فردی با خطر احتمالی که فرد در معرض آن است تناسبی ندارند. به عبارت دیگر، پس انداز همه عمر فعال یک فرد ممکن است برای تامین هزینه زندگی یک سال در ایام از کار افتادگی و یا برای تامین هزینه بیماری ای صعب العلاج کافی نباشد. </a:t>
            </a:r>
            <a:endParaRPr lang="fa-IR">
              <a:cs typeface="B Nazanin" panose="00000400000000000000" pitchFamily="2" charset="-78"/>
            </a:endParaRPr>
          </a:p>
        </p:txBody>
      </p:sp>
      <p:sp>
        <p:nvSpPr>
          <p:cNvPr id="4" name="Flowchart: Process 3"/>
          <p:cNvSpPr/>
          <p:nvPr/>
        </p:nvSpPr>
        <p:spPr>
          <a:xfrm>
            <a:off x="838200" y="4895557"/>
            <a:ext cx="2912012" cy="815927"/>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smtClean="0">
                <a:solidFill>
                  <a:schemeClr val="tx1"/>
                </a:solidFill>
                <a:cs typeface="B Nazanin" panose="00000400000000000000" pitchFamily="2" charset="-78"/>
              </a:rPr>
              <a:t>پس انداز فردی</a:t>
            </a:r>
            <a:endParaRPr lang="fa-IR" sz="2000" b="1">
              <a:solidFill>
                <a:schemeClr val="tx1"/>
              </a:solidFill>
              <a:cs typeface="B Nazanin" panose="00000400000000000000" pitchFamily="2" charset="-78"/>
            </a:endParaRPr>
          </a:p>
        </p:txBody>
      </p:sp>
    </p:spTree>
    <p:extLst>
      <p:ext uri="{BB962C8B-B14F-4D97-AF65-F5344CB8AC3E}">
        <p14:creationId xmlns:p14="http://schemas.microsoft.com/office/powerpoint/2010/main" val="24980256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365938" y="1825625"/>
            <a:ext cx="6987862" cy="4351338"/>
          </a:xfrm>
        </p:spPr>
        <p:txBody>
          <a:bodyPr/>
          <a:lstStyle/>
          <a:p>
            <a:pPr algn="just"/>
            <a:r>
              <a:rPr lang="fa-IR" smtClean="0">
                <a:cs typeface="B Nazanin" panose="00000400000000000000" pitchFamily="2" charset="-78"/>
              </a:rPr>
              <a:t>فرمان ژنرال دو گل در 19 اکتبر 1945 قانون بیمه های اجتماعی را وسعت داد و آن را به خطرات بیماری، بارداری، از کار افتادگی، پیری و مرگ گسترش داد.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3449693" cy="3016831"/>
          </a:xfrm>
          <a:prstGeom prst="rect">
            <a:avLst/>
          </a:prstGeom>
        </p:spPr>
      </p:pic>
      <p:sp>
        <p:nvSpPr>
          <p:cNvPr id="5" name="TextBox 4"/>
          <p:cNvSpPr txBox="1"/>
          <p:nvPr/>
        </p:nvSpPr>
        <p:spPr>
          <a:xfrm>
            <a:off x="1790163" y="5138670"/>
            <a:ext cx="1609860"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ژنرال دوگل</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6225581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قانون 22 اوت 1946 منشور جدیدی از مدد معاش خانوادگی را اعلام می کند. قانون 30 اکتبر 1946 بیمه های حوادث کار را اصلاح می کند. در حالی که در قانون قبلی تادیه غرامت حادثه کار به عهده کارفرما بود، در قانون جدید صندوق تامین اجتماعی عهده دار هزینه ترمیم می شود. این مجموعه قوانین با وجود پیشرفت هایی که از لحاظ جامعیت حمایت و وحدت ساختاراه نسبت به قوانین قبلی عرضه می کردند، به دلیل حفظ رژیم های خاص و رژیم بیمه ی کارگران کشاورزی و مخالفت کارگران مستقل (غیر حقوق بگیر) با ادغامشان در رژیم عمومی بیمه درمان و بازنشستگی، نتوانستند تحقق پیدا کنند. بدین ترتیب، تامین اجتماعی مجموعه ای است از سه قانون گذاری: بیمه های اجتماعی، مدد معاش خانوادگی و حوادث کار. </a:t>
            </a:r>
            <a:endParaRPr lang="fa-IR">
              <a:cs typeface="B Nazanin" panose="00000400000000000000" pitchFamily="2" charset="-78"/>
            </a:endParaRPr>
          </a:p>
        </p:txBody>
      </p:sp>
    </p:spTree>
    <p:extLst>
      <p:ext uri="{BB962C8B-B14F-4D97-AF65-F5344CB8AC3E}">
        <p14:creationId xmlns:p14="http://schemas.microsoft.com/office/powerpoint/2010/main" val="27815337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از زمان ایجاد رژیم عمومی در 1945-1946 گسترش خدمات تامین اجتماعی به کل جمعیت به تدریج صورت گرفته است. از اول ژانویه  1947 کارکنان دولت و کارکنان صنعت برق و گاز فرانسه از جهت مدد معاش خانوادگی و بیمه های درمانی و بارداری به رژیم عمومی پیوستند ولی منافع یک رژیم خاص برای مستمری بازنشستگی و برای انواع کمک هزینه های نقدی را کماکان حفظ کردند. </a:t>
            </a:r>
            <a:endParaRPr lang="fa-IR">
              <a:cs typeface="B Nazanin" panose="00000400000000000000" pitchFamily="2" charset="-78"/>
            </a:endParaRPr>
          </a:p>
        </p:txBody>
      </p:sp>
      <p:sp>
        <p:nvSpPr>
          <p:cNvPr id="4" name="Flowchart: Alternate Process 3"/>
          <p:cNvSpPr/>
          <p:nvPr/>
        </p:nvSpPr>
        <p:spPr>
          <a:xfrm>
            <a:off x="838200" y="4225766"/>
            <a:ext cx="4945739" cy="126924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کارکنان دولت و کارکنان صنعت برق و گاز</a:t>
            </a:r>
            <a:endParaRPr lang="fa-IR"/>
          </a:p>
        </p:txBody>
      </p:sp>
    </p:spTree>
    <p:extLst>
      <p:ext uri="{BB962C8B-B14F-4D97-AF65-F5344CB8AC3E}">
        <p14:creationId xmlns:p14="http://schemas.microsoft.com/office/powerpoint/2010/main" val="27755399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کارگران دولتی در جریان سال 1947 به رژیم عمومی تامین اجتماعی پیوستند. مزایای کمک های غیر نقدی بیمه درمان و بارداری (از اول ژانویه 1949) به دانشجویان، (از اول نوامبر 1950) به معلولان کلی و به زنان و به اطفال بی سرپرست، (از </a:t>
            </a:r>
            <a:r>
              <a:rPr lang="fa-IR" smtClean="0">
                <a:cs typeface="B Nazanin" panose="00000400000000000000" pitchFamily="2" charset="-78"/>
              </a:rPr>
              <a:t>اوایل </a:t>
            </a:r>
            <a:r>
              <a:rPr lang="fa-IR">
                <a:cs typeface="B Nazanin" panose="00000400000000000000" pitchFamily="2" charset="-78"/>
              </a:rPr>
              <a:t>آوریل 1951) به کارکنان رسمی موسسات زیر پوشش شهرداری ها(به موجب قانون 22 دسامبر  1961) به هنرمندان هنرهای نمایشی، (به موجب قانون 6 اوت 1963) به روزنامه نگاران  بر مبنای حقوق  و مزایای سالانه (به موجب قانون 22 دسامبر 1964) به هنرمندان هنرهای تجسمی و گرافیک، (به موجب قانون 31 دسامبر 1975) و به طور وسیع به عموم هنرمندان خالق آثار ادبی، نمایشی، موسیقی، رقص، دیداری و شنیداری و سینمایی تعمیم می یابد. </a:t>
            </a:r>
          </a:p>
          <a:p>
            <a:pPr algn="just"/>
            <a:endParaRPr lang="fa-IR">
              <a:cs typeface="B Nazanin" panose="00000400000000000000" pitchFamily="2" charset="-78"/>
            </a:endParaRPr>
          </a:p>
        </p:txBody>
      </p:sp>
      <p:sp>
        <p:nvSpPr>
          <p:cNvPr id="4" name="Flowchart: Alternate Process 3"/>
          <p:cNvSpPr/>
          <p:nvPr/>
        </p:nvSpPr>
        <p:spPr>
          <a:xfrm>
            <a:off x="1167618" y="5064369"/>
            <a:ext cx="2982351" cy="801859"/>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عموم هنرمندان</a:t>
            </a:r>
            <a:endParaRPr lang="fa-IR"/>
          </a:p>
        </p:txBody>
      </p:sp>
    </p:spTree>
    <p:extLst>
      <p:ext uri="{BB962C8B-B14F-4D97-AF65-F5344CB8AC3E}">
        <p14:creationId xmlns:p14="http://schemas.microsoft.com/office/powerpoint/2010/main" val="28526846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اوایل ژوئن 1949، همان مزایای خدمات درمانی، به همه نظامیان کادر رسمی تعمیم می یابد، ت</a:t>
            </a:r>
            <a:r>
              <a:rPr lang="fa-IR">
                <a:cs typeface="B Nazanin" panose="00000400000000000000" pitchFamily="2" charset="-78"/>
              </a:rPr>
              <a:t>ن</a:t>
            </a:r>
            <a:r>
              <a:rPr lang="fa-IR" smtClean="0">
                <a:cs typeface="B Nazanin" panose="00000400000000000000" pitchFamily="2" charset="-78"/>
              </a:rPr>
              <a:t>ها کمک های غیر نقدی از محل صندوقی مستقل پرداخت می شود. قانون 2 ژانویه 1975،  زندانیان و قانون 4 </a:t>
            </a:r>
            <a:r>
              <a:rPr lang="fa-IR">
                <a:cs typeface="B Nazanin" panose="00000400000000000000" pitchFamily="2" charset="-78"/>
              </a:rPr>
              <a:t>ژوئیه </a:t>
            </a:r>
            <a:r>
              <a:rPr lang="fa-IR" smtClean="0">
                <a:cs typeface="B Nazanin" panose="00000400000000000000" pitchFamily="2" charset="-78"/>
              </a:rPr>
              <a:t>1975 ، جوانان جویای کار و جوانان زیر پرچم و ترخیص شده ای را که در مورد بیمه شده فوت شده ای ذی حق باشند، تحت پوشش مزایای کمک های غیر نقدی بیمه درمانی قرار می دهد. </a:t>
            </a:r>
            <a:endParaRPr lang="fa-IR">
              <a:cs typeface="B Nazanin" panose="00000400000000000000" pitchFamily="2" charset="-78"/>
            </a:endParaRPr>
          </a:p>
        </p:txBody>
      </p:sp>
      <p:sp>
        <p:nvSpPr>
          <p:cNvPr id="4" name="Flowchart: Alternate Process 3"/>
          <p:cNvSpPr/>
          <p:nvPr/>
        </p:nvSpPr>
        <p:spPr>
          <a:xfrm>
            <a:off x="838200" y="4234375"/>
            <a:ext cx="3868615" cy="133643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a:solidFill>
                  <a:srgbClr val="00B050"/>
                </a:solidFill>
                <a:cs typeface="B Nazanin" panose="00000400000000000000" pitchFamily="2" charset="-78"/>
              </a:rPr>
              <a:t>جوانان جویای کار و جوانان زیر پرچم و ترخیص شده </a:t>
            </a:r>
            <a:endParaRPr lang="fa-IR" sz="2400">
              <a:solidFill>
                <a:srgbClr val="00B050"/>
              </a:solidFill>
            </a:endParaRPr>
          </a:p>
        </p:txBody>
      </p:sp>
    </p:spTree>
    <p:extLst>
      <p:ext uri="{BB962C8B-B14F-4D97-AF65-F5344CB8AC3E}">
        <p14:creationId xmlns:p14="http://schemas.microsoft.com/office/powerpoint/2010/main" val="12351440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مورد غیر حقوق بگیران، قانون 17 ژانویه 1948 رژیم کمک معاش سالمندی را تاسیس می کند و اداره آن را به چهار سازمان صنفی مشاغل پیشه وری، مشاغل صنعتی و بازرگانی، مشاغل آزاد و مشاغل کشاورزی می سپارد. قانون 21 ژانویه 1961 برای بهره برداران کشاورزی و خدمات پزشکی بارداری ایجاد می کند. </a:t>
            </a:r>
            <a:endParaRPr lang="fa-IR">
              <a:cs typeface="B Nazanin" panose="00000400000000000000" pitchFamily="2" charset="-78"/>
            </a:endParaRPr>
          </a:p>
        </p:txBody>
      </p:sp>
      <p:sp>
        <p:nvSpPr>
          <p:cNvPr id="4" name="Flowchart: Alternate Process 3"/>
          <p:cNvSpPr/>
          <p:nvPr/>
        </p:nvSpPr>
        <p:spPr>
          <a:xfrm>
            <a:off x="838200" y="4318781"/>
            <a:ext cx="3249637" cy="111134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چهار سازمان صنفی</a:t>
            </a:r>
            <a:endParaRPr lang="fa-IR"/>
          </a:p>
        </p:txBody>
      </p:sp>
    </p:spTree>
    <p:extLst>
      <p:ext uri="{BB962C8B-B14F-4D97-AF65-F5344CB8AC3E}">
        <p14:creationId xmlns:p14="http://schemas.microsoft.com/office/powerpoint/2010/main" val="11838089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قانون 16 ژاویه 1970 همان مزایای بیمه درمانی را به کارگران غیر حقوق بگیر مشاغل کشاورزی (پیشه وری، بازرگانی و صنعتی و مشاغل آزاد) تعمیم می دهد. قانون شماره 4-78 مورخ 2 ژانویه 1978 کارکنان کلیسا و مشاغل دینی را تحت پوشش خدمات بیمه درمانی قرار می دهد و بالاخره قانون 2-78 مورخ 2 ژانویه 1978 رژیم بیمه شخصی همه افرادی را پیش بینی می کند که از مزایای تامین اجتماعی اجباری برخوردار نیستند. آین نامه اجرایی آن در 11 ژوئیه 1980 به تصویب هیات وزیران می رسد. </a:t>
            </a:r>
            <a:r>
              <a:rPr lang="en-US">
                <a:cs typeface="B Nazanin" panose="00000400000000000000" pitchFamily="2" charset="-78"/>
              </a:rPr>
              <a:t> </a:t>
            </a:r>
            <a:endParaRPr lang="fa-IR">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670474"/>
            <a:ext cx="3545058" cy="116761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همان مزایای بیمه درمانی</a:t>
            </a:r>
            <a:endParaRPr lang="fa-IR"/>
          </a:p>
        </p:txBody>
      </p:sp>
    </p:spTree>
    <p:extLst>
      <p:ext uri="{BB962C8B-B14F-4D97-AF65-F5344CB8AC3E}">
        <p14:creationId xmlns:p14="http://schemas.microsoft.com/office/powerpoint/2010/main" val="40410786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گسترش بیمه بازرگانی به برخی گروه ها که مشول بیمه اجباری نیستند و اصل ان در قانون 2-78 مورخ 2 ژانویه 1978 عنوان شده بود، تحقق یافته است. هر چند که بیمه شخصی درمانی- بارداری برای این گروه هنوز اختیاری است. باری، می توان گفت که گسترش پوشش خدمات بیمه های اجتماعی به همه شهروندان فرانسوی سرانجام در سال 1980 تکمیل شده است. </a:t>
            </a:r>
            <a:endParaRPr lang="fa-IR">
              <a:cs typeface="B Nazanin" panose="00000400000000000000" pitchFamily="2" charset="-78"/>
            </a:endParaRPr>
          </a:p>
        </p:txBody>
      </p:sp>
      <p:sp>
        <p:nvSpPr>
          <p:cNvPr id="4" name="Flowchart: Alternate Process 3"/>
          <p:cNvSpPr/>
          <p:nvPr/>
        </p:nvSpPr>
        <p:spPr>
          <a:xfrm>
            <a:off x="1195754" y="4276578"/>
            <a:ext cx="3559126" cy="109728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بیمه شخصی درمانی- بارداری</a:t>
            </a:r>
            <a:endParaRPr lang="fa-IR"/>
          </a:p>
        </p:txBody>
      </p:sp>
    </p:spTree>
    <p:extLst>
      <p:ext uri="{BB962C8B-B14F-4D97-AF65-F5344CB8AC3E}">
        <p14:creationId xmlns:p14="http://schemas.microsoft.com/office/powerpoint/2010/main" val="11560734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تلاش پس از 35 سال به نتیجه نرسید مگر با رعایت برخی ملاحظات استثنایی درباره گروه های شغلی، که باعث پیچیدگی </a:t>
            </a:r>
            <a:r>
              <a:rPr lang="fa-IR" smtClean="0">
                <a:cs typeface="B Nazanin" panose="00000400000000000000" pitchFamily="2" charset="-78"/>
              </a:rPr>
              <a:t>تامین </a:t>
            </a:r>
            <a:r>
              <a:rPr lang="fa-IR">
                <a:cs typeface="B Nazanin" panose="00000400000000000000" pitchFamily="2" charset="-78"/>
              </a:rPr>
              <a:t>اجتماعی فرانسه از لحاظ ساختارهای اداری و مقررات شده است. با این وصف</a:t>
            </a:r>
            <a:r>
              <a:rPr lang="fa-IR" smtClean="0">
                <a:cs typeface="B Nazanin" panose="00000400000000000000" pitchFamily="2" charset="-78"/>
              </a:rPr>
              <a:t>، رژیم </a:t>
            </a:r>
            <a:r>
              <a:rPr lang="fa-IR">
                <a:cs typeface="B Nazanin" panose="00000400000000000000" pitchFamily="2" charset="-78"/>
              </a:rPr>
              <a:t>عمومی مهم ترین تامین اجتماعی است که 62 درصد از بیمه شدگان را تحت پوشش بیمه بازنشستگی و 84 درصد بیمه شدگان مشاغل را تحت پوشش کمک های غیر نقدی بیمه درمانی- بارداری دارد.  </a:t>
            </a:r>
          </a:p>
          <a:p>
            <a:pPr algn="just"/>
            <a:endParaRPr lang="fa-IR">
              <a:cs typeface="B Nazanin" panose="00000400000000000000" pitchFamily="2" charset="-78"/>
            </a:endParaRPr>
          </a:p>
        </p:txBody>
      </p:sp>
      <p:sp>
        <p:nvSpPr>
          <p:cNvPr id="4" name="Flowchart: Process 3"/>
          <p:cNvSpPr/>
          <p:nvPr/>
        </p:nvSpPr>
        <p:spPr>
          <a:xfrm>
            <a:off x="1237957" y="4346917"/>
            <a:ext cx="3334043" cy="1139483"/>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ساختارهای اداری و مقررات</a:t>
            </a:r>
            <a:endParaRPr lang="fa-IR"/>
          </a:p>
        </p:txBody>
      </p:sp>
    </p:spTree>
    <p:extLst>
      <p:ext uri="{BB962C8B-B14F-4D97-AF65-F5344CB8AC3E}">
        <p14:creationId xmlns:p14="http://schemas.microsoft.com/office/powerpoint/2010/main" val="35414092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2- سازمان تامین اجتماعی فرانسه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سازمان تامین اجتماعی فرانسه به شکل امروزی آن در سال 1945 به فرمان ژنرال دوگل تشکیل شد. ولی از لحاظ اداری اصول حاکم بر نظام «</a:t>
            </a:r>
            <a:r>
              <a:rPr lang="fa-IR" b="1" smtClean="0">
                <a:solidFill>
                  <a:srgbClr val="FF0000"/>
                </a:solidFill>
                <a:cs typeface="B Nazanin" panose="00000400000000000000" pitchFamily="2" charset="-78"/>
              </a:rPr>
              <a:t>کمک های اجتماعی</a:t>
            </a:r>
            <a:r>
              <a:rPr lang="fa-IR" smtClean="0">
                <a:cs typeface="B Nazanin" panose="00000400000000000000" pitchFamily="2" charset="-78"/>
              </a:rPr>
              <a:t>» را که به صورت خصوصی (غیر دولتی) اداره می شد و از قبل وجود داشت تغییر نداد. فرمان 4 اکتبر اشعار می دارد: «صندوق های اولیه (محلی) تامین اجتماعی، به موجب مجوز های قانون 17 آوریل 1898 ناظر به اداره «انجمن های همیاری کمک» تشکیل می شود و عمل می کند. منتها چون سازمان تامین اجتماعی خدمتی عمومی را مدیریت می کند، زیر نظر وزیر تامین اجتماعی کار خواهد کرد که مسئولیت پاسخ گویی امور آن را در برابر مجلس ملی بر عهده دارد. </a:t>
            </a:r>
            <a:endParaRPr lang="fa-IR">
              <a:cs typeface="B Nazanin" panose="00000400000000000000" pitchFamily="2" charset="-78"/>
            </a:endParaRPr>
          </a:p>
        </p:txBody>
      </p:sp>
    </p:spTree>
    <p:extLst>
      <p:ext uri="{BB962C8B-B14F-4D97-AF65-F5344CB8AC3E}">
        <p14:creationId xmlns:p14="http://schemas.microsoft.com/office/powerpoint/2010/main" val="2024191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بیمه های خصوصی نیز همیشه سقفی برای امنیت فردی تعیین می کنند و هرگز مسئولیتی در تضمین خطرات اجتماعی بر عهده نمی گیرند. از طرف دیگر، </a:t>
            </a:r>
            <a:r>
              <a:rPr lang="fa-IR">
                <a:cs typeface="B Nazanin" panose="00000400000000000000" pitchFamily="2" charset="-78"/>
              </a:rPr>
              <a:t>اختیاری </a:t>
            </a:r>
            <a:r>
              <a:rPr lang="fa-IR" smtClean="0">
                <a:cs typeface="B Nazanin" panose="00000400000000000000" pitchFamily="2" charset="-78"/>
              </a:rPr>
              <a:t>بودن بیمه های خصوصی تعداد اندکی از افراد را تحت پوشش خدمات بیمه ای قرار می دهد. وانگهی بیمه های خصوصی در نهایت، شرکت های بزرگانی هستند که با هدف سودجویی ایجاد شده اند. این شرکت ها با دریافت کارمزد، با پرداخت حق کارگزاری و صرف مبالغ هنگفتی برای تبلیغات، هزینه های تضمین را بالا برده و با گزینش خطرها دامنه تضمین ها را محدود می کنند. در قرن نوزدهم، حمایت ها عموما خانوادگی بود، </a:t>
            </a:r>
            <a:r>
              <a:rPr lang="fa-IR" b="1" smtClean="0">
                <a:solidFill>
                  <a:srgbClr val="FF0000"/>
                </a:solidFill>
                <a:cs typeface="B Nazanin" panose="00000400000000000000" pitchFamily="2" charset="-78"/>
              </a:rPr>
              <a:t>ولی میان سالمندان صاحب ثروت خانوادگی و سالمندانی که جز کار از رمق افتاده خود سرمایه ای نداشتند، تفاوت چشمگیر بود. </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5492381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وظایف وزارت تامین اجتماعی عبارت است از: تهیه لوایج قانونی و آیین نامه های اجرایی که شهروندان را در برابر خطرات اجتماعی حمایت کند، مراقبت بر حسن اجرای قوانین و اطمینان یافتن از عملکرد مطلوب خدمات اجتماعی به موجب قانون اساسی، اصول و موازین تامین اجتماعی را قانون تعیین می کند. </a:t>
            </a:r>
            <a:endParaRPr lang="fa-IR">
              <a:cs typeface="B Nazanin" panose="00000400000000000000" pitchFamily="2" charset="-78"/>
            </a:endParaRPr>
          </a:p>
        </p:txBody>
      </p:sp>
      <p:sp>
        <p:nvSpPr>
          <p:cNvPr id="4" name="Flowchart: Alternate Process 3"/>
          <p:cNvSpPr/>
          <p:nvPr/>
        </p:nvSpPr>
        <p:spPr>
          <a:xfrm>
            <a:off x="838200" y="3713672"/>
            <a:ext cx="3477296" cy="151970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اطمینان یافتن از عملکرد مطلوب خدمات اجتماعی </a:t>
            </a:r>
            <a:endParaRPr lang="fa-IR"/>
          </a:p>
        </p:txBody>
      </p:sp>
    </p:spTree>
    <p:extLst>
      <p:ext uri="{BB962C8B-B14F-4D97-AF65-F5344CB8AC3E}">
        <p14:creationId xmlns:p14="http://schemas.microsoft.com/office/powerpoint/2010/main" val="21155577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1-2 ارکان اداری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سازمان تامین اجتماعی از دو رکن اداری ستادی و اجرایی تشکیل می شود. بخش ستادی وظایف برنامه ریزی، نظارت و سرپرستی را بر عهده دارد. بخش اجرایی به صورت غیر متمرکز در سطح منطقه ای و محلی به ارائه خدمات تامین اجتماعی و وصول حق بیمه ای مصوب می پردازد. </a:t>
            </a:r>
            <a:endParaRPr lang="fa-IR">
              <a:cs typeface="B Nazanin" panose="00000400000000000000" pitchFamily="2" charset="-78"/>
            </a:endParaRPr>
          </a:p>
        </p:txBody>
      </p:sp>
    </p:spTree>
    <p:extLst>
      <p:ext uri="{BB962C8B-B14F-4D97-AF65-F5344CB8AC3E}">
        <p14:creationId xmlns:p14="http://schemas.microsoft.com/office/powerpoint/2010/main" val="1895990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237" y="365125"/>
            <a:ext cx="10515600" cy="1325563"/>
          </a:xfrm>
        </p:spPr>
        <p:txBody>
          <a:bodyPr>
            <a:normAutofit/>
          </a:bodyPr>
          <a:lstStyle/>
          <a:p>
            <a:pPr algn="just"/>
            <a:r>
              <a:rPr lang="fa-IR">
                <a:cs typeface="B Nazanin" panose="00000400000000000000" pitchFamily="2" charset="-78"/>
              </a:rPr>
              <a:t>نظام جامع تامین اجتماعی فرانسه از </a:t>
            </a:r>
            <a:r>
              <a:rPr lang="fa-IR" b="1">
                <a:solidFill>
                  <a:srgbClr val="FF0000"/>
                </a:solidFill>
                <a:cs typeface="B Nazanin" panose="00000400000000000000" pitchFamily="2" charset="-78"/>
              </a:rPr>
              <a:t>پنج رژیم بیمه ای </a:t>
            </a:r>
            <a:r>
              <a:rPr lang="fa-IR">
                <a:cs typeface="B Nazanin" panose="00000400000000000000" pitchFamily="2" charset="-78"/>
              </a:rPr>
              <a:t>به شرح زیر تشکیل شده است: </a:t>
            </a: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1- رژیم بیمه عمومی کارگران حقوق بگیر غیر کشاورزی (شامل حقوق بگیران بخش صنعت، بازرگانی و خدمات)</a:t>
            </a:r>
          </a:p>
          <a:p>
            <a:pPr algn="just"/>
            <a:r>
              <a:rPr lang="fa-IR" smtClean="0">
                <a:cs typeface="B Nazanin" panose="00000400000000000000" pitchFamily="2" charset="-78"/>
              </a:rPr>
              <a:t>2 – رژیم بیمه کشاورزان (شامل بهره برداران و کارگران کشاورزی)</a:t>
            </a:r>
          </a:p>
          <a:p>
            <a:pPr algn="just"/>
            <a:r>
              <a:rPr lang="fa-IR" smtClean="0">
                <a:cs typeface="B Nazanin" panose="00000400000000000000" pitchFamily="2" charset="-78"/>
              </a:rPr>
              <a:t>3-رژیم بیمه غیر حقوق بگیر مشاغل غیر کشاورزی(پیشه وران، صنعتگران، بازرگانان و صاحبان مشاغل آزاد)</a:t>
            </a:r>
          </a:p>
          <a:p>
            <a:pPr algn="just"/>
            <a:r>
              <a:rPr lang="fa-IR" smtClean="0">
                <a:cs typeface="B Nazanin" panose="00000400000000000000" pitchFamily="2" charset="-78"/>
              </a:rPr>
              <a:t>4- رژیم های بیمه ای خاص (شامل کارمندان دولت، نظامیان کادر رسمی، کارکنان وابسته به انجمن های شهر و روستا، کارکنان راه آهن فرانسه، کارکنان صنایع برق و گاز معادن، دریانوردان و ...) </a:t>
            </a:r>
          </a:p>
          <a:p>
            <a:pPr algn="just"/>
            <a:r>
              <a:rPr lang="fa-IR">
                <a:cs typeface="B Nazanin" panose="00000400000000000000" pitchFamily="2" charset="-78"/>
              </a:rPr>
              <a:t>5- رژیم بیمه روحانیون که به موجب قانون 2 ژانویه 1978 ایجاد شده است.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10418328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سال 1993 جمعا بیست میلیون و 777 هزار نفر تحت پوشش بیمه بازنشستگی تامین اجتماعی فرانسه قرار داشتند که 88 درصد آنان حقوق بگیر و 12 درصد غیر حقوق بگیر بودند. بزرگترین جمعیت زیر پوشش تامین اجتماعی، سیزده میلیون و 345 هزار نفر که 64 درصد جمعیت بیمه شدگان صندوق بازنشستگی را تشکیل می دهند، متعلق به رژیم عمومی بیمه کارگران حقوق بگیر غیرکشاورزی است. </a:t>
            </a:r>
            <a:endParaRPr lang="fa-IR">
              <a:cs typeface="B Nazanin" panose="00000400000000000000" pitchFamily="2" charset="-78"/>
            </a:endParaRPr>
          </a:p>
        </p:txBody>
      </p:sp>
    </p:spTree>
    <p:extLst>
      <p:ext uri="{BB962C8B-B14F-4D97-AF65-F5344CB8AC3E}">
        <p14:creationId xmlns:p14="http://schemas.microsoft.com/office/powerpoint/2010/main" val="32154968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2-2 رژیم بیمه عمومی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1946 تا 1967 تنها یک صندوق ملی که موسسه ای عمومی بود، عملیات صندوق های محلی را به صورت متمرکز حسابرسی می کرد. اصلاحات قانون 1967 به جای این صندوق ملی تامین اجتماعی. سه صندوق ملی ایجاد کرد به نام های 1- صندوق بیمه درمانی 2- صندوق بیمه بازنشستگی 3- صندوق کمک هزینه های عائله مندی</a:t>
            </a:r>
          </a:p>
          <a:p>
            <a:pPr algn="just"/>
            <a:endParaRPr lang="fa-IR">
              <a:cs typeface="B Nazanin" panose="00000400000000000000" pitchFamily="2" charset="-78"/>
            </a:endParaRPr>
          </a:p>
          <a:p>
            <a:pPr algn="just"/>
            <a:endParaRPr lang="fa-IR">
              <a:cs typeface="B Nazanin" panose="00000400000000000000" pitchFamily="2" charset="-78"/>
            </a:endParaRPr>
          </a:p>
        </p:txBody>
      </p:sp>
      <p:sp>
        <p:nvSpPr>
          <p:cNvPr id="5" name="Flowchart: Alternate Process 4"/>
          <p:cNvSpPr/>
          <p:nvPr/>
        </p:nvSpPr>
        <p:spPr>
          <a:xfrm>
            <a:off x="1195754" y="4445391"/>
            <a:ext cx="3460652" cy="99880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تنها یک صندوق ملی</a:t>
            </a:r>
            <a:endParaRPr lang="fa-IR"/>
          </a:p>
        </p:txBody>
      </p:sp>
    </p:spTree>
    <p:extLst>
      <p:ext uri="{BB962C8B-B14F-4D97-AF65-F5344CB8AC3E}">
        <p14:creationId xmlns:p14="http://schemas.microsoft.com/office/powerpoint/2010/main" val="8254662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جداسازی صندوق ها دو هدف اصلی را به دنبال می کرد: شفاف سازی حساب ها و تعبیه ساز و کاری برای تزاز مالی صندوق ها. سازمان چهارمی موسوم به «</a:t>
            </a:r>
            <a:r>
              <a:rPr lang="fa-IR" b="1" smtClean="0">
                <a:solidFill>
                  <a:srgbClr val="FF0000"/>
                </a:solidFill>
                <a:cs typeface="B Nazanin" panose="00000400000000000000" pitchFamily="2" charset="-78"/>
              </a:rPr>
              <a:t>آژانس مرکزی سازمان تامین اجتماعی</a:t>
            </a:r>
            <a:r>
              <a:rPr lang="fa-IR" smtClean="0">
                <a:cs typeface="B Nazanin" panose="00000400000000000000" pitchFamily="2" charset="-78"/>
              </a:rPr>
              <a:t>» وظیفه خزانه داری کل سه صندوق را برعهده دارد. این چهار سازمان ملی، موسسات عمومی هستند. </a:t>
            </a:r>
            <a:endParaRPr lang="fa-IR">
              <a:cs typeface="B Nazanin" panose="00000400000000000000" pitchFamily="2" charset="-78"/>
            </a:endParaRPr>
          </a:p>
        </p:txBody>
      </p:sp>
    </p:spTree>
    <p:extLst>
      <p:ext uri="{BB962C8B-B14F-4D97-AF65-F5344CB8AC3E}">
        <p14:creationId xmlns:p14="http://schemas.microsoft.com/office/powerpoint/2010/main" val="361440746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سطح محلی، پرداخت مزایای کوتاه  مدت و  بلندمدت (هزینه های درمانی، مستمری های بازنشستگی و کمک هزینه های عائله مندی) توسط 129 صندوق محلی بیمه دمانی، 16 صندوق منطقه ای بیمه درمانی، یک صندوق منطقه ای بیمه بازنشستگی در استرازبورگ و 115 صندوق کمک هزینه های عائله مندی صورت می گیرد. تصدی دریافت حق بیمه های درمان، بازنشستگی و کمک هزینه های عائله مندی را شبکه ای  متشکل از 105 «اتحادیه وصول» بر عهده دارند. علاوه بر این صندوق ها در سرزمین های ماورای دریاها 2 صندوق عمومی و 4 صندوق کمک هزینه های عائله مندی دایر است. </a:t>
            </a:r>
          </a:p>
        </p:txBody>
      </p:sp>
    </p:spTree>
    <p:extLst>
      <p:ext uri="{BB962C8B-B14F-4D97-AF65-F5344CB8AC3E}">
        <p14:creationId xmlns:p14="http://schemas.microsoft.com/office/powerpoint/2010/main" val="83329467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3-2 شوراهای اداری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هر یک از سازمان های چهار گانه (سه صندوق و آژانس مرکزی) دارای یک شورای اداری هستند قبل از اصلاحات 1967 اعضای شوراهای صندوق های محلی (اولیه) از سه چهارم نمایندگان حقوق بگیران و یک چهارم نمایندگان کارفرمایان، 2 پزشک،1 یا 2 نماینده کارکنان صندوق، یک نماینده از اتحادیه استانی انجمن های خانواده و دو شخص صاحب صلاحیت که وزیر تامین اجتماعی با صلاحدید شورا انتخاب می کرد، تشکیل می شدند. نمایندگان حقوق بگیران و کارفرمایان از روی فهرست سهمیه ای با رای گیری انتخاب می شدند. </a:t>
            </a:r>
            <a:endParaRPr lang="fa-IR">
              <a:cs typeface="B Nazanin" panose="00000400000000000000" pitchFamily="2" charset="-78"/>
            </a:endParaRPr>
          </a:p>
        </p:txBody>
      </p:sp>
    </p:spTree>
    <p:extLst>
      <p:ext uri="{BB962C8B-B14F-4D97-AF65-F5344CB8AC3E}">
        <p14:creationId xmlns:p14="http://schemas.microsoft.com/office/powerpoint/2010/main" val="165831385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ترکیب شوراهای اداری صندوق های کمک هزینه های عائله مندی، چون هم حقوق بگیران و هم خویش فرمایان را شامل می شد، متفاوت بود. اصلاحات 1961 ترکیب سهمیه ای شورها را تغییر داد و  اصل تساوی را که در صندوق های بازنشستگی تکمیلی و صندوق های بیمه بیکاری معمول بود، برقرار کرد. </a:t>
            </a:r>
          </a:p>
        </p:txBody>
      </p:sp>
      <p:sp>
        <p:nvSpPr>
          <p:cNvPr id="4" name="Flowchart: Alternate Process 3"/>
          <p:cNvSpPr/>
          <p:nvPr/>
        </p:nvSpPr>
        <p:spPr>
          <a:xfrm>
            <a:off x="1055077" y="3924886"/>
            <a:ext cx="3038621" cy="132236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صندوق های بازنشستگی تکمیلی</a:t>
            </a:r>
            <a:endParaRPr lang="fa-IR"/>
          </a:p>
        </p:txBody>
      </p:sp>
      <p:sp>
        <p:nvSpPr>
          <p:cNvPr id="5" name="Flowchart: Alternate Process 4"/>
          <p:cNvSpPr/>
          <p:nvPr/>
        </p:nvSpPr>
        <p:spPr>
          <a:xfrm>
            <a:off x="5739618" y="3924886"/>
            <a:ext cx="2841674" cy="1322363"/>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a:solidFill>
                  <a:schemeClr val="tx1"/>
                </a:solidFill>
                <a:cs typeface="B Nazanin" panose="00000400000000000000" pitchFamily="2" charset="-78"/>
              </a:rPr>
              <a:t>صندوق های بیمه بیکاری</a:t>
            </a:r>
            <a:endParaRPr lang="fa-IR" sz="2400">
              <a:solidFill>
                <a:schemeClr val="tx1"/>
              </a:solidFill>
            </a:endParaRPr>
          </a:p>
        </p:txBody>
      </p:sp>
    </p:spTree>
    <p:extLst>
      <p:ext uri="{BB962C8B-B14F-4D97-AF65-F5344CB8AC3E}">
        <p14:creationId xmlns:p14="http://schemas.microsoft.com/office/powerpoint/2010/main" val="318420776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بدین ترتیب به موجب قانون 1967 ترکیب شورای اداری صندوق های محلی بیمه درمانی از 18 عضو تشکیل می شد که 9 نفر نماینده حقوق بگیران به پیشنهاد سازمان های سندیکایی و با حکم وزیر منصوب می شدند و 9 نفر نماینده کارفرمایان  را «سندیکای ملی کارفرمایان فرانسه» تعیین می کرد. </a:t>
            </a:r>
          </a:p>
          <a:p>
            <a:pPr algn="just"/>
            <a:endParaRPr lang="fa-IR">
              <a:cs typeface="B Nazanin" panose="00000400000000000000" pitchFamily="2" charset="-78"/>
            </a:endParaRPr>
          </a:p>
        </p:txBody>
      </p:sp>
      <p:sp>
        <p:nvSpPr>
          <p:cNvPr id="4" name="Flowchart: Alternate Process 3"/>
          <p:cNvSpPr/>
          <p:nvPr/>
        </p:nvSpPr>
        <p:spPr>
          <a:xfrm>
            <a:off x="1308295" y="4178105"/>
            <a:ext cx="3319976" cy="1111347"/>
          </a:xfrm>
          <a:prstGeom prst="flowChartAlternateProcess">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9 نفر نماینده حقوق بگیران</a:t>
            </a:r>
            <a:endParaRPr lang="fa-IR"/>
          </a:p>
        </p:txBody>
      </p:sp>
      <p:sp>
        <p:nvSpPr>
          <p:cNvPr id="5" name="Flowchart: Alternate Process 4"/>
          <p:cNvSpPr/>
          <p:nvPr/>
        </p:nvSpPr>
        <p:spPr>
          <a:xfrm>
            <a:off x="7202658" y="4178105"/>
            <a:ext cx="3179299" cy="1237957"/>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a:solidFill>
                  <a:schemeClr val="tx1"/>
                </a:solidFill>
                <a:cs typeface="B Nazanin" panose="00000400000000000000" pitchFamily="2" charset="-78"/>
              </a:rPr>
              <a:t>9 نفر نماینده کارفرمایان</a:t>
            </a:r>
            <a:endParaRPr lang="fa-IR" sz="2400">
              <a:solidFill>
                <a:schemeClr val="tx1"/>
              </a:solidFill>
            </a:endParaRPr>
          </a:p>
        </p:txBody>
      </p:sp>
    </p:spTree>
    <p:extLst>
      <p:ext uri="{BB962C8B-B14F-4D97-AF65-F5344CB8AC3E}">
        <p14:creationId xmlns:p14="http://schemas.microsoft.com/office/powerpoint/2010/main" val="1818669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پیری بی ساز و برگ کارگران صنعتی جدید شهرها صورت تهیدستی پیدا می کند که تنها وقتی دیگر توان کار کردن نداشتند، از کمک «بخور و نمیر» موسسات نیکوکاری عمدتا مذهبی برخوردار می شدند. </a:t>
            </a:r>
            <a:r>
              <a:rPr lang="fa-IR" b="1" smtClean="0">
                <a:solidFill>
                  <a:srgbClr val="FF0000"/>
                </a:solidFill>
                <a:cs typeface="B Nazanin" panose="00000400000000000000" pitchFamily="2" charset="-78"/>
              </a:rPr>
              <a:t>کار کردن تا فرا رسیدن مرگ یا تا زمین گیر شدن، سرنوشت طبقه کارگر بود. </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60365938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قانون شماره 82-1061 مورخ 17 دسامبر 1982 ضمن اعاده اصل انتخابی بودن اعضای شوراهای اداری با یک دوره تصدی شش ساله، موقعیت ممتازی را که نمایندگان حقوق بگیران  در شوراهای اداری قبل از اصلاحات 1967 داشتند، به آنان باز گرداند. </a:t>
            </a:r>
            <a:endParaRPr lang="fa-IR">
              <a:cs typeface="B Nazanin" panose="00000400000000000000" pitchFamily="2" charset="-78"/>
            </a:endParaRPr>
          </a:p>
        </p:txBody>
      </p:sp>
      <p:sp>
        <p:nvSpPr>
          <p:cNvPr id="4" name="Flowchart: Alternate Process 3"/>
          <p:cNvSpPr/>
          <p:nvPr/>
        </p:nvSpPr>
        <p:spPr>
          <a:xfrm>
            <a:off x="1336431" y="3896751"/>
            <a:ext cx="3699803" cy="1055077"/>
          </a:xfrm>
          <a:prstGeom prst="flowChartAlternateProcess">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دوره تصدی شش ساله</a:t>
            </a:r>
            <a:endParaRPr lang="fa-IR"/>
          </a:p>
        </p:txBody>
      </p:sp>
    </p:spTree>
    <p:extLst>
      <p:ext uri="{BB962C8B-B14F-4D97-AF65-F5344CB8AC3E}">
        <p14:creationId xmlns:p14="http://schemas.microsoft.com/office/powerpoint/2010/main" val="82808957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صندوق های محلی (صندوق های اولیه و صندوق های منطقه ای بیمه درمانی، صندوق های کمک هزینه های عائله مندی) نمایندگان بیمه شدگان با رای گیری از روی فهرست سهمیه ای که سازمان های سندیکایی ارائه می دهند، انتخاب می شوند. برای جلب مشارکت هرچه پیشتر بیمه شدگان با تصمیمات مربوط به امور خانواده ها و بازنشستگان، در شوراهای اداری کرسی هایی نیز به نمایندگان آنان اختصاص داده شده است. </a:t>
            </a:r>
          </a:p>
        </p:txBody>
      </p:sp>
      <p:sp>
        <p:nvSpPr>
          <p:cNvPr id="4" name="Flowchart: Process 3"/>
          <p:cNvSpPr/>
          <p:nvPr/>
        </p:nvSpPr>
        <p:spPr>
          <a:xfrm>
            <a:off x="1209822" y="4529797"/>
            <a:ext cx="2729132" cy="1167618"/>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schemeClr val="tx1"/>
                </a:solidFill>
                <a:cs typeface="B Nazanin" panose="00000400000000000000" pitchFamily="2" charset="-78"/>
              </a:rPr>
              <a:t>فهرست سهمیه ای</a:t>
            </a:r>
            <a:endParaRPr lang="fa-IR" sz="2800">
              <a:solidFill>
                <a:schemeClr val="tx1"/>
              </a:solidFill>
            </a:endParaRPr>
          </a:p>
        </p:txBody>
      </p:sp>
    </p:spTree>
    <p:extLst>
      <p:ext uri="{BB962C8B-B14F-4D97-AF65-F5344CB8AC3E}">
        <p14:creationId xmlns:p14="http://schemas.microsoft.com/office/powerpoint/2010/main" val="261909530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شورای اداری هر صندوق بیمه درمانی از 25 عضو تشکیل می شود. صندوق محلی بیمه درمانی، ترکیب اعضا عبارت است از: 15 نماینده حقوق بگیران، 6 نماینده کارفرمایان، 2 نماینده «</a:t>
            </a:r>
            <a:r>
              <a:rPr lang="fa-IR">
                <a:solidFill>
                  <a:srgbClr val="FF0000"/>
                </a:solidFill>
                <a:cs typeface="B Nazanin" panose="00000400000000000000" pitchFamily="2" charset="-78"/>
              </a:rPr>
              <a:t>انجمن بیمه درمانی</a:t>
            </a:r>
            <a:r>
              <a:rPr lang="fa-IR">
                <a:cs typeface="B Nazanin" panose="00000400000000000000" pitchFamily="2" charset="-78"/>
              </a:rPr>
              <a:t>» و 2 شخص صاحب صلاحیت (یک نفر از حقوق بگیران، یک نفر از کارفرمایان)</a:t>
            </a:r>
          </a:p>
          <a:p>
            <a:pPr algn="just"/>
            <a:endParaRPr lang="fa-IR">
              <a:cs typeface="B Nazanin" panose="00000400000000000000" pitchFamily="2" charset="-78"/>
            </a:endParaRPr>
          </a:p>
        </p:txBody>
      </p:sp>
    </p:spTree>
    <p:extLst>
      <p:ext uri="{BB962C8B-B14F-4D97-AF65-F5344CB8AC3E}">
        <p14:creationId xmlns:p14="http://schemas.microsoft.com/office/powerpoint/2010/main" val="44489726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ترکیب اعضای صندوق منطقه ای بیمه درمانی، عبارت است از : 15 نماینده حقوق بگیران، 6 نماینده کارفرمایان، یک نماینده از «</a:t>
            </a:r>
            <a:r>
              <a:rPr lang="fa-IR" smtClean="0">
                <a:solidFill>
                  <a:srgbClr val="FF0000"/>
                </a:solidFill>
                <a:cs typeface="B Nazanin" panose="00000400000000000000" pitchFamily="2" charset="-78"/>
              </a:rPr>
              <a:t>انجمن بیمه درمانی</a:t>
            </a:r>
            <a:r>
              <a:rPr lang="fa-IR" smtClean="0">
                <a:cs typeface="B Nazanin" panose="00000400000000000000" pitchFamily="2" charset="-78"/>
              </a:rPr>
              <a:t>» ، 1 نماینده بازنشستگان و 2 شخص صاحب صلاحیت (ایضا)</a:t>
            </a:r>
            <a:endParaRPr lang="fa-IR">
              <a:cs typeface="B Nazanin" panose="00000400000000000000" pitchFamily="2" charset="-78"/>
            </a:endParaRPr>
          </a:p>
        </p:txBody>
      </p:sp>
      <p:sp>
        <p:nvSpPr>
          <p:cNvPr id="4" name="Flowchart: Alternate Process 3"/>
          <p:cNvSpPr/>
          <p:nvPr/>
        </p:nvSpPr>
        <p:spPr>
          <a:xfrm>
            <a:off x="1237956" y="4065563"/>
            <a:ext cx="3896751" cy="113948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ترکیب اعضای صندوق منطقه ای بیمه درمانی</a:t>
            </a:r>
            <a:endParaRPr lang="fa-IR"/>
          </a:p>
        </p:txBody>
      </p:sp>
    </p:spTree>
    <p:extLst>
      <p:ext uri="{BB962C8B-B14F-4D97-AF65-F5344CB8AC3E}">
        <p14:creationId xmlns:p14="http://schemas.microsoft.com/office/powerpoint/2010/main" val="36226490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شورای اداری هر صندوق کمک هزینه های عائله مندی 28 عضو دارد: 15 نماینده حقوق بگیران ، 3 نماینده خویش فرمایان، 6 نماینده کارفرمایان، 3  نماینده انجمن های خانواده و یک شخص صاحب صلاحیت. همچنین در هر یک از شوراها 3 نماینده کارکنان صندوق یا حق رای مشورتی و در هر شورای اداری صندوق بیمه درمانی یک نماینده انجمن های خانواده شرکت می کنند. </a:t>
            </a:r>
            <a:endParaRPr lang="fa-IR">
              <a:cs typeface="B Nazanin" panose="00000400000000000000" pitchFamily="2" charset="-78"/>
            </a:endParaRPr>
          </a:p>
        </p:txBody>
      </p:sp>
      <p:sp>
        <p:nvSpPr>
          <p:cNvPr id="4" name="Flowchart: Alternate Process 3"/>
          <p:cNvSpPr/>
          <p:nvPr/>
        </p:nvSpPr>
        <p:spPr>
          <a:xfrm>
            <a:off x="838200" y="4248443"/>
            <a:ext cx="4037428" cy="1195754"/>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a:solidFill>
                  <a:srgbClr val="0070C0"/>
                </a:solidFill>
                <a:cs typeface="B Nazanin" panose="00000400000000000000" pitchFamily="2" charset="-78"/>
              </a:rPr>
              <a:t>شورای اداری صندوق ملی بیمه درمانی</a:t>
            </a:r>
            <a:endParaRPr lang="fa-IR" sz="2400">
              <a:solidFill>
                <a:srgbClr val="0070C0"/>
              </a:solidFill>
            </a:endParaRPr>
          </a:p>
        </p:txBody>
      </p:sp>
    </p:spTree>
    <p:extLst>
      <p:ext uri="{BB962C8B-B14F-4D97-AF65-F5344CB8AC3E}">
        <p14:creationId xmlns:p14="http://schemas.microsoft.com/office/powerpoint/2010/main" val="285345279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نمایندگان کارفرمایان را سازمان های ملی کارفرمایان و نمایندگان انجمن های تعاونی بیمه را فدراسیون ملی بیمه تعاونی تعیین می کند. نمایندگان خویش فرمایان در صندوق های کمک هزینه های عائله مندی انتخابی هستند. اشخاص صاحب صلاحیت را وزیر تامین اجتماعی تعیین می کند. </a:t>
            </a:r>
            <a:endParaRPr lang="fa-IR">
              <a:cs typeface="B Nazanin" panose="00000400000000000000" pitchFamily="2" charset="-78"/>
            </a:endParaRPr>
          </a:p>
        </p:txBody>
      </p:sp>
    </p:spTree>
    <p:extLst>
      <p:ext uri="{BB962C8B-B14F-4D97-AF65-F5344CB8AC3E}">
        <p14:creationId xmlns:p14="http://schemas.microsoft.com/office/powerpoint/2010/main" val="58977375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شورای اداری صندوق ملی بیمه درمانی از 25 عضو تشکیل شده است: 15 نماینده حقوق بگیران ، 6 نماینده کارفرمایان، 2 شخصیت صاحب صلاحیت (یکی از حقوق بگیران و یکی از کارفرمایان) و </a:t>
            </a:r>
            <a:r>
              <a:rPr lang="fa-IR" smtClean="0">
                <a:cs typeface="B Nazanin" panose="00000400000000000000" pitchFamily="2" charset="-78"/>
              </a:rPr>
              <a:t>2 نفر </a:t>
            </a:r>
            <a:r>
              <a:rPr lang="fa-IR">
                <a:cs typeface="B Nazanin" panose="00000400000000000000" pitchFamily="2" charset="-78"/>
              </a:rPr>
              <a:t>عضو بیمه همیاری شواری اداری صندوق ملی بیمه بازنشستگی نیز 25 </a:t>
            </a:r>
            <a:r>
              <a:rPr lang="fa-IR" smtClean="0">
                <a:cs typeface="B Nazanin" panose="00000400000000000000" pitchFamily="2" charset="-78"/>
              </a:rPr>
              <a:t>عضو </a:t>
            </a:r>
            <a:r>
              <a:rPr lang="fa-IR">
                <a:cs typeface="B Nazanin" panose="00000400000000000000" pitchFamily="2" charset="-78"/>
              </a:rPr>
              <a:t>دارد. شورای اداری صندوق ملی کمک های هزینه های عائله مندی از 28 عضو تشکیل شده است: 15 نماینده حقوق بگیران، 3 نماینده خویش فرمایان، 6 نماینده کارفرمایان، 3 نماینده از اتحادیه ملی انجمن خانواده و یک شخص صاحب صلاحیت. </a:t>
            </a:r>
          </a:p>
          <a:p>
            <a:pPr algn="just"/>
            <a:endParaRPr lang="fa-IR">
              <a:cs typeface="B Nazanin" panose="00000400000000000000" pitchFamily="2" charset="-78"/>
            </a:endParaRPr>
          </a:p>
        </p:txBody>
      </p:sp>
    </p:spTree>
    <p:extLst>
      <p:ext uri="{BB962C8B-B14F-4D97-AF65-F5344CB8AC3E}">
        <p14:creationId xmlns:p14="http://schemas.microsoft.com/office/powerpoint/2010/main" val="155361386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مدیران صندوق های ملی، خواه نماینده حقوق بگیران، کارفرمایان یا خویش فرمایان توسط سازمان های ذیربط تعیین می شوند. مدیران انجمن بیمه تعاونی توسط فدراسیون ملی بیمه تعاونی فرانسه و اشخاص صاحب صلاحیت توسط وزیر تامین اجتماعی تعیین می شوند. </a:t>
            </a:r>
            <a:endParaRPr lang="fa-IR">
              <a:cs typeface="B Nazanin" panose="00000400000000000000" pitchFamily="2" charset="-78"/>
            </a:endParaRPr>
          </a:p>
        </p:txBody>
      </p:sp>
      <p:sp>
        <p:nvSpPr>
          <p:cNvPr id="4" name="Flowchart: Alternate Process 3"/>
          <p:cNvSpPr/>
          <p:nvPr/>
        </p:nvSpPr>
        <p:spPr>
          <a:xfrm>
            <a:off x="838200" y="3882683"/>
            <a:ext cx="3066757" cy="122388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فدراسیون ملی بیمه تعاونی فرانسه</a:t>
            </a:r>
            <a:endParaRPr lang="fa-IR"/>
          </a:p>
        </p:txBody>
      </p:sp>
    </p:spTree>
    <p:extLst>
      <p:ext uri="{BB962C8B-B14F-4D97-AF65-F5344CB8AC3E}">
        <p14:creationId xmlns:p14="http://schemas.microsoft.com/office/powerpoint/2010/main" val="261053725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شورای اداری «آژانس مرکزی سازمان های تامین اجتماعی، از نمایندگانی به تعداد مساوی از سه صندوق ملی (بیمه درمانی، بازنشستگی و کمک هزینه های عائله مندی) تشکیل شده است، که از طرف شورای اداری هر یک از صندوق های سه گانه به نسبت سه پنجم از نمایندگان حقوق بگیران و دو پنجم از نمایندگان کارفرمایان تعیین می شود. شورای «اتحادیه صندوق های ملی تامین اجتماعی» (که حق بیمه های مصوب را وصول می کنند)، به نسبت مساوی از نمایندگان حقوق بگیران و کارفرمایان تشکیل می شود، ترکیب اعضای آن در حال حاضر عبارت است از 9 نماینده بیمه شدگان، 9 نماینده کارفرمایان و رییس و معاون هر یک از سه صندوق ملی و رییس و معاون آژانس مرکزی سازمان تامین اجتماعی. </a:t>
            </a:r>
            <a:endParaRPr lang="fa-IR">
              <a:cs typeface="B Nazanin" panose="00000400000000000000" pitchFamily="2" charset="-78"/>
            </a:endParaRPr>
          </a:p>
        </p:txBody>
      </p:sp>
    </p:spTree>
    <p:extLst>
      <p:ext uri="{BB962C8B-B14F-4D97-AF65-F5344CB8AC3E}">
        <p14:creationId xmlns:p14="http://schemas.microsoft.com/office/powerpoint/2010/main" val="310250196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رییس هیئت مدیره و مدیر عامل هر صندوق در اداره امور صندوق از اختیارات کافی برخوردار است و کارکنان صندوق از او اطاعت می کنند. کمیسر های دولت به نمایندگی از وزیر تامین اجتماعی و وزیر اقتصاد و دارایی در شورایی اداری هر چهار صندوق حضور دارند و در جلسات شورا شرکت می کنند و هر بار که لازم بدانند اجلاس شورای اداری را درخواست می کنند. </a:t>
            </a:r>
            <a:endParaRPr lang="fa-IR">
              <a:cs typeface="B Nazanin" panose="00000400000000000000" pitchFamily="2" charset="-78"/>
            </a:endParaRPr>
          </a:p>
        </p:txBody>
      </p:sp>
      <p:sp>
        <p:nvSpPr>
          <p:cNvPr id="4" name="Flowchart: Alternate Process 3"/>
          <p:cNvSpPr/>
          <p:nvPr/>
        </p:nvSpPr>
        <p:spPr>
          <a:xfrm>
            <a:off x="1322363" y="4248443"/>
            <a:ext cx="3530991" cy="1139483"/>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کمیسر های دولت</a:t>
            </a:r>
            <a:endParaRPr lang="fa-IR"/>
          </a:p>
        </p:txBody>
      </p:sp>
    </p:spTree>
    <p:extLst>
      <p:ext uri="{BB962C8B-B14F-4D97-AF65-F5344CB8AC3E}">
        <p14:creationId xmlns:p14="http://schemas.microsoft.com/office/powerpoint/2010/main" val="8523008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دلیل کافی نبودن پس انداز و بیمه های خصوصی برای ارائه کمک های اجتماعی به تعداد کثری از نیازمندان، از نیمه قرن نوزدهم «انجمن های همیاری امداد» یکی پس از دیگری تشکیل می شود. قانون 15 ژوئیه 1850 نخستین متن قانونی درباره این «</a:t>
            </a:r>
            <a:r>
              <a:rPr lang="fa-IR" smtClean="0">
                <a:solidFill>
                  <a:srgbClr val="FF0000"/>
                </a:solidFill>
                <a:cs typeface="B Nazanin" panose="00000400000000000000" pitchFamily="2" charset="-78"/>
              </a:rPr>
              <a:t>انجمن ها</a:t>
            </a:r>
            <a:r>
              <a:rPr lang="fa-IR" smtClean="0">
                <a:cs typeface="B Nazanin" panose="00000400000000000000" pitchFamily="2" charset="-78"/>
              </a:rPr>
              <a:t>» است. از زمان انقلاب 1789 تا 1848 نگرش دولت فرانسه درباره «</a:t>
            </a:r>
            <a:r>
              <a:rPr lang="fa-IR" smtClean="0">
                <a:solidFill>
                  <a:srgbClr val="FF0000"/>
                </a:solidFill>
                <a:cs typeface="B Nazanin" panose="00000400000000000000" pitchFamily="2" charset="-78"/>
              </a:rPr>
              <a:t>انجمن های همیاری امداد</a:t>
            </a:r>
            <a:r>
              <a:rPr lang="fa-IR" smtClean="0">
                <a:cs typeface="B Nazanin" panose="00000400000000000000" pitchFamily="2" charset="-78"/>
              </a:rPr>
              <a:t>» از این نگرانی مایه می گرفت که مبادا زیر پوشش این نوع انجمن ها، فعالیت آنها را مشروط به نصب روسای انجمن از طرف رییس جمهور (بعدها امپراتور) کند. در عصر امپراتوری «انجمن های همیاری امداد» 825000 عضو داشتند. </a:t>
            </a:r>
            <a:endParaRPr lang="fa-IR">
              <a:cs typeface="B Nazanin" panose="00000400000000000000" pitchFamily="2" charset="-78"/>
            </a:endParaRPr>
          </a:p>
        </p:txBody>
      </p:sp>
    </p:spTree>
    <p:extLst>
      <p:ext uri="{BB962C8B-B14F-4D97-AF65-F5344CB8AC3E}">
        <p14:creationId xmlns:p14="http://schemas.microsoft.com/office/powerpoint/2010/main" val="317844149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گزارش های جمعی و فردی کار که میان صندوق ها و کارکنان آن مبادله می شود، در چارچوب قوانین کار صورت می گیرد. شرایط کار و میزان دستمزد طی توافق های جمعی ملی میان سندیکاهای حقوق بگیران و سازمان دهی سندیکایی کارفرمایان (در صورت نیاز با حضور نماینده وزارت کار) تعیین می شود. </a:t>
            </a:r>
            <a:endParaRPr lang="fa-IR">
              <a:cs typeface="B Nazanin" panose="00000400000000000000" pitchFamily="2" charset="-78"/>
            </a:endParaRPr>
          </a:p>
        </p:txBody>
      </p:sp>
      <p:sp>
        <p:nvSpPr>
          <p:cNvPr id="4" name="Flowchart: Alternate Process 3"/>
          <p:cNvSpPr/>
          <p:nvPr/>
        </p:nvSpPr>
        <p:spPr>
          <a:xfrm>
            <a:off x="838200" y="4001294"/>
            <a:ext cx="3545058" cy="137863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سازمان دهی سندیکایی کارفرمایان</a:t>
            </a:r>
            <a:endParaRPr lang="fa-IR"/>
          </a:p>
        </p:txBody>
      </p:sp>
    </p:spTree>
    <p:extLst>
      <p:ext uri="{BB962C8B-B14F-4D97-AF65-F5344CB8AC3E}">
        <p14:creationId xmlns:p14="http://schemas.microsoft.com/office/powerpoint/2010/main" val="147294633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مرکز ملی مطالعات عالی تامین اجتماعی، موسسه ای است عمومی در نانسی که برای سازمان تامین اجتماعی در رشته های مدیریت و حسابداری، نیروی انسانی تربیت می کند و در ضمن آموزش حین خدمت کادرهای عالی رتبه سازمان را نیز بر عهده دارد.  </a:t>
            </a:r>
            <a:endParaRPr lang="fa-IR">
              <a:cs typeface="B Nazanin" panose="00000400000000000000" pitchFamily="2" charset="-78"/>
            </a:endParaRPr>
          </a:p>
        </p:txBody>
      </p:sp>
      <p:sp>
        <p:nvSpPr>
          <p:cNvPr id="4" name="Flowchart: Alternate Process 3"/>
          <p:cNvSpPr/>
          <p:nvPr/>
        </p:nvSpPr>
        <p:spPr>
          <a:xfrm>
            <a:off x="838200" y="4001294"/>
            <a:ext cx="4642339" cy="1252025"/>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مرکز ملی مطالعات عالی تامین اجتماعی</a:t>
            </a:r>
            <a:endParaRPr lang="fa-IR"/>
          </a:p>
        </p:txBody>
      </p:sp>
    </p:spTree>
    <p:extLst>
      <p:ext uri="{BB962C8B-B14F-4D97-AF65-F5344CB8AC3E}">
        <p14:creationId xmlns:p14="http://schemas.microsoft.com/office/powerpoint/2010/main" val="316781799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a-IR" sz="3200" b="1" smtClean="0">
                <a:solidFill>
                  <a:srgbClr val="FF0000"/>
                </a:solidFill>
                <a:cs typeface="B Nazanin" panose="00000400000000000000" pitchFamily="2" charset="-78"/>
              </a:rPr>
              <a:t>4-2 وظایف صندوق های تامین اجتماعی در سطح ملی، منطقه ای و محلی</a:t>
            </a:r>
            <a:endParaRPr lang="fa-IR" sz="3200"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صندوق ملی بیمه درمانی موظف است در سطح ملی از یک طرف منابع مالی بیمه درمان، بارداری، از کار افتادگی و فوت و از طرف دیگر منابع مالی بیمه حوادث کار و بیماریهای شغلی را تامین کند و تراز عملیات صندوق ها را حفظ کرده و در جهت پیشگیری از حوادث کار و بیمارهیا شغلی فعالیت کند، مراقبت های پزشکی را سازمان دهی و هدایت کند و در راستای رسیدگی به مشکلات انفرادی بیمه شدگان، آنجا که قانون تامین اجتماعی ساکت است ، اقدام کند. </a:t>
            </a:r>
            <a:endParaRPr lang="fa-IR">
              <a:cs typeface="B Nazanin" panose="00000400000000000000" pitchFamily="2" charset="-78"/>
            </a:endParaRPr>
          </a:p>
        </p:txBody>
      </p:sp>
      <p:sp>
        <p:nvSpPr>
          <p:cNvPr id="4" name="Flowchart: Alternate Process 3"/>
          <p:cNvSpPr/>
          <p:nvPr/>
        </p:nvSpPr>
        <p:spPr>
          <a:xfrm>
            <a:off x="731519" y="4557933"/>
            <a:ext cx="2996419" cy="123795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صندوق ملی بیمه درمانی</a:t>
            </a:r>
            <a:endParaRPr lang="fa-IR"/>
          </a:p>
        </p:txBody>
      </p:sp>
      <p:sp>
        <p:nvSpPr>
          <p:cNvPr id="5" name="Flowchart: Alternate Process 4"/>
          <p:cNvSpPr/>
          <p:nvPr/>
        </p:nvSpPr>
        <p:spPr>
          <a:xfrm>
            <a:off x="7076049" y="4557933"/>
            <a:ext cx="3277773" cy="106914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منابع مالی بیمه حوادث کار و بیماریهای شغلی</a:t>
            </a:r>
            <a:endParaRPr lang="fa-IR"/>
          </a:p>
        </p:txBody>
      </p:sp>
    </p:spTree>
    <p:extLst>
      <p:ext uri="{BB962C8B-B14F-4D97-AF65-F5344CB8AC3E}">
        <p14:creationId xmlns:p14="http://schemas.microsoft.com/office/powerpoint/2010/main" val="236682243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عملیات صندوق های منطقه ای و محلی را در اقدامات اجتماعی و بهسازی، محیط های درمانی، بهداشتی، پرورشی و ... هماهنگ کند. مراقبت پزشکی خدمتی ملی است که ایفای آن به پزشکان مشاور، دندانپزشکان مشاور و داروسازان مشاور واگذار شده است. </a:t>
            </a:r>
            <a:endParaRPr lang="fa-IR">
              <a:cs typeface="B Nazanin" panose="00000400000000000000" pitchFamily="2" charset="-78"/>
            </a:endParaRPr>
          </a:p>
        </p:txBody>
      </p:sp>
      <p:sp>
        <p:nvSpPr>
          <p:cNvPr id="4" name="Flowchart: Alternate Process 3"/>
          <p:cNvSpPr/>
          <p:nvPr/>
        </p:nvSpPr>
        <p:spPr>
          <a:xfrm>
            <a:off x="838200" y="3868614"/>
            <a:ext cx="2447779" cy="88626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خدمتی ملی</a:t>
            </a:r>
            <a:endParaRPr lang="fa-IR"/>
          </a:p>
        </p:txBody>
      </p:sp>
    </p:spTree>
    <p:extLst>
      <p:ext uri="{BB962C8B-B14F-4D97-AF65-F5344CB8AC3E}">
        <p14:creationId xmlns:p14="http://schemas.microsoft.com/office/powerpoint/2010/main" val="211634325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رییس هیات مدیره و مدیر عامل صندوق ملی بیمه درمانی برای مدیریت مراقبت پزشکی از معاونت یک پزشک- مشاور ملی و یک معاون پزشک – مشاور ملی برخوردار است. مدیریت در مقیاس ملی فعالیت های مراقبت پزشکی در سطح منطقه ای و محلی را هماهنگ می کند. صندوق ملی بیمه درمانی در راستای پیشگیری از حوادث کار و بیماریهای شغلی اصولا منابع مالی خدمات پیشگیری صندوق های محلی و بودجه «</a:t>
            </a:r>
            <a:r>
              <a:rPr lang="fa-IR" b="1" smtClean="0">
                <a:solidFill>
                  <a:srgbClr val="FF0000"/>
                </a:solidFill>
                <a:cs typeface="B Nazanin" panose="00000400000000000000" pitchFamily="2" charset="-78"/>
              </a:rPr>
              <a:t>موسسه ملی پژوهش و تامین</a:t>
            </a:r>
            <a:r>
              <a:rPr lang="fa-IR" smtClean="0">
                <a:cs typeface="B Nazanin" panose="00000400000000000000" pitchFamily="2" charset="-78"/>
              </a:rPr>
              <a:t>» را تامین می کند. صندوق منطقه ای از خدمات مهندسان – مشاور و بازرسان تامین اجتماعی استفاده می کند. «موسسه ملی پژوهش و تامین» که تاسیس آن از جمله اقدامات تحسین انگیز وزارت تامین اجتماعی است و مرکز آن در شهر نانسی به آزمایشگاه های بسیار پیشرفته مجهز است، از خدمات پژوهشگران عالی رتبه (در رشته های مهندسی، پزشکی، شیمی و ...) برخوردار است. </a:t>
            </a:r>
            <a:endParaRPr lang="fa-IR">
              <a:cs typeface="B Nazanin" panose="00000400000000000000" pitchFamily="2" charset="-78"/>
            </a:endParaRPr>
          </a:p>
        </p:txBody>
      </p:sp>
    </p:spTree>
    <p:extLst>
      <p:ext uri="{BB962C8B-B14F-4D97-AF65-F5344CB8AC3E}">
        <p14:creationId xmlns:p14="http://schemas.microsoft.com/office/powerpoint/2010/main" val="250374206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a:solidFill>
                  <a:srgbClr val="FF0000"/>
                </a:solidFill>
                <a:cs typeface="B Nazanin" panose="00000400000000000000" pitchFamily="2" charset="-78"/>
              </a:rPr>
              <a:t>وظایف صندوق های منطقه ای بیمه درمانی عبارت است از : </a:t>
            </a: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پیشگیری از حوادث کار و بیماریها یشغلی و اجزای مقررات تعرفه ها و تعیین نرخ حق بیمه حوادث کار، اقدام در راستای رسیگی به مشکلات فردی بیمه شدگان و بهسازی محیط های درمانی، بهداشتی و پرورشی و (به استثنای صندوق استرازبورگ) پرداخت مستمری بازنشستگان تامین اجتماعی تحت </a:t>
            </a:r>
            <a:endParaRPr lang="fa-IR">
              <a:cs typeface="B Nazanin" panose="00000400000000000000" pitchFamily="2" charset="-78"/>
            </a:endParaRPr>
          </a:p>
        </p:txBody>
      </p:sp>
    </p:spTree>
    <p:extLst>
      <p:ext uri="{BB962C8B-B14F-4D97-AF65-F5344CB8AC3E}">
        <p14:creationId xmlns:p14="http://schemas.microsoft.com/office/powerpoint/2010/main" val="196768326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صنوق های محلی بیمه درمانی، برای بیمه شدگان تامین اجتماعی با افتتاح حساب انفرادی کد بیمه ای صادر می کنند، هزینه های غیر نقدی بیمه درمانی، بارداری، از کار افتادگی، فوت و حوادث کار را پرداخت می کنند، به مشکلات فردی بیمه شدگان رسیدگی کرده و در بهسازی مراکز درمانی، بهداشتی، پرورشی و اجتماعی اقدام می  کنند. </a:t>
            </a:r>
            <a:endParaRPr lang="fa-IR">
              <a:cs typeface="B Nazanin" panose="00000400000000000000" pitchFamily="2" charset="-78"/>
            </a:endParaRPr>
          </a:p>
        </p:txBody>
      </p:sp>
      <p:sp>
        <p:nvSpPr>
          <p:cNvPr id="4" name="Flowchart: Connector 3"/>
          <p:cNvSpPr/>
          <p:nvPr/>
        </p:nvSpPr>
        <p:spPr>
          <a:xfrm>
            <a:off x="1547446" y="3995225"/>
            <a:ext cx="1505243" cy="1392701"/>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بهسازی</a:t>
            </a:r>
            <a:endParaRPr lang="fa-IR"/>
          </a:p>
        </p:txBody>
      </p:sp>
      <p:sp>
        <p:nvSpPr>
          <p:cNvPr id="5" name="Flowchart: Alternate Process 4"/>
          <p:cNvSpPr/>
          <p:nvPr/>
        </p:nvSpPr>
        <p:spPr>
          <a:xfrm>
            <a:off x="4431908" y="3995224"/>
            <a:ext cx="2771336" cy="1392701"/>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افتتاح حساب انفرادی</a:t>
            </a:r>
            <a:endParaRPr lang="fa-IR"/>
          </a:p>
        </p:txBody>
      </p:sp>
      <p:sp>
        <p:nvSpPr>
          <p:cNvPr id="6" name="Flowchart: Connector 5"/>
          <p:cNvSpPr/>
          <p:nvPr/>
        </p:nvSpPr>
        <p:spPr>
          <a:xfrm>
            <a:off x="8427426" y="3910817"/>
            <a:ext cx="1702191" cy="1477108"/>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a:solidFill>
                  <a:schemeClr val="tx1"/>
                </a:solidFill>
                <a:cs typeface="B Nazanin" panose="00000400000000000000" pitchFamily="2" charset="-78"/>
              </a:rPr>
              <a:t>رسیدگی</a:t>
            </a:r>
            <a:endParaRPr lang="fa-IR" sz="2000" b="1">
              <a:solidFill>
                <a:schemeClr val="tx1"/>
              </a:solidFill>
            </a:endParaRPr>
          </a:p>
        </p:txBody>
      </p:sp>
    </p:spTree>
    <p:extLst>
      <p:ext uri="{BB962C8B-B14F-4D97-AF65-F5344CB8AC3E}">
        <p14:creationId xmlns:p14="http://schemas.microsoft.com/office/powerpoint/2010/main" val="429312898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صندوق ملی کمک هزنیه های عائله مندی، منابع  مالی مجموع رژیم های بیمه ای (حقوق بگیران و خویش فرمایان) را از لحاظ کمک هزینه های عائله مندی تامین می کند. همین صندوق ملی است که صندوق عملیات بهسازی و اجتماعی بیمه شدگان را اداره می کند. صندوق های کمک هزینه های عائله مندی موظفند مزایا عائله مندی و برخی مزایای اجتماعی را تامین کنند و در مورد رسیدگی به مشکلات بیمه شدگان و بهسازی مراکز بهداشتی، پرورشی و سرپرستی بی خانمان ها اقدام کنند. </a:t>
            </a:r>
            <a:endParaRPr lang="fa-IR">
              <a:cs typeface="B Nazanin" panose="00000400000000000000" pitchFamily="2" charset="-78"/>
            </a:endParaRPr>
          </a:p>
        </p:txBody>
      </p:sp>
      <p:sp>
        <p:nvSpPr>
          <p:cNvPr id="4" name="Flowchart: Alternate Process 3"/>
          <p:cNvSpPr/>
          <p:nvPr/>
        </p:nvSpPr>
        <p:spPr>
          <a:xfrm>
            <a:off x="1097280" y="4445391"/>
            <a:ext cx="3671668" cy="1280160"/>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کمک هزینه های عائله مندی</a:t>
            </a:r>
            <a:endParaRPr lang="fa-IR"/>
          </a:p>
        </p:txBody>
      </p:sp>
    </p:spTree>
    <p:extLst>
      <p:ext uri="{BB962C8B-B14F-4D97-AF65-F5344CB8AC3E}">
        <p14:creationId xmlns:p14="http://schemas.microsoft.com/office/powerpoint/2010/main" val="180566566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صندوق ملی بیمه بازنشستگی کارگران حقوق بگیر، مدیریت بیمه خطرات سالمندی را بر عهده دارد. </a:t>
            </a:r>
          </a:p>
          <a:p>
            <a:pPr algn="just"/>
            <a:r>
              <a:rPr lang="fa-IR" smtClean="0">
                <a:cs typeface="B Nazanin" panose="00000400000000000000" pitchFamily="2" charset="-78"/>
              </a:rPr>
              <a:t>«</a:t>
            </a:r>
            <a:r>
              <a:rPr lang="fa-IR" b="1" smtClean="0">
                <a:solidFill>
                  <a:srgbClr val="FF0000"/>
                </a:solidFill>
                <a:cs typeface="B Nazanin" panose="00000400000000000000" pitchFamily="2" charset="-78"/>
              </a:rPr>
              <a:t>آژانس مرکزی سازمان های تامین اجتماعی</a:t>
            </a:r>
            <a:r>
              <a:rPr lang="fa-IR" smtClean="0">
                <a:cs typeface="B Nazanin" panose="00000400000000000000" pitchFamily="2" charset="-78"/>
              </a:rPr>
              <a:t>»، وظیفه اداره مشترک خزانه داری بیمه های مختلف سه صندوق ملی را بر عهده دارد. اتحادیه های وصول، در سطح محلی حق بیمه های تامین اجتماعی و حق بیمه های کمک هزینه های عائله مندی را دریافت می کنند. </a:t>
            </a:r>
            <a:endParaRPr lang="fa-IR">
              <a:cs typeface="B Nazanin" panose="00000400000000000000" pitchFamily="2" charset="-78"/>
            </a:endParaRPr>
          </a:p>
        </p:txBody>
      </p:sp>
      <p:sp>
        <p:nvSpPr>
          <p:cNvPr id="4" name="Flowchart: Alternate Process 3"/>
          <p:cNvSpPr/>
          <p:nvPr/>
        </p:nvSpPr>
        <p:spPr>
          <a:xfrm>
            <a:off x="1167618" y="4487594"/>
            <a:ext cx="2588456" cy="113948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 سطح محلی</a:t>
            </a:r>
            <a:endParaRPr lang="fa-IR"/>
          </a:p>
        </p:txBody>
      </p:sp>
      <p:sp>
        <p:nvSpPr>
          <p:cNvPr id="5" name="Flowchart: Alternate Process 4"/>
          <p:cNvSpPr/>
          <p:nvPr/>
        </p:nvSpPr>
        <p:spPr>
          <a:xfrm>
            <a:off x="8370277" y="4487594"/>
            <a:ext cx="2419643" cy="113948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اتحادیه های وصول</a:t>
            </a:r>
            <a:endParaRPr lang="fa-IR"/>
          </a:p>
        </p:txBody>
      </p:sp>
    </p:spTree>
    <p:extLst>
      <p:ext uri="{BB962C8B-B14F-4D97-AF65-F5344CB8AC3E}">
        <p14:creationId xmlns:p14="http://schemas.microsoft.com/office/powerpoint/2010/main" val="31877851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اتحادیه صندوق های ملی تامین اجتماعی، به نمایندگی از طرف سه صندوق ملی، وظیفه مشترک وصل حق بیمه ها را بر عهده دارد. همین «اتحادیه» در مورد مسائل مربوط به کارکنان سازمان تامین اجتماعی و امضای موافقت نامه ها میان سندیکاهای کارگری و سازمان های ملی کارفرمایان از </a:t>
            </a:r>
            <a:r>
              <a:rPr lang="fa-IR">
                <a:cs typeface="B Nazanin" panose="00000400000000000000" pitchFamily="2" charset="-78"/>
              </a:rPr>
              <a:t>اختیارات </a:t>
            </a:r>
            <a:r>
              <a:rPr lang="fa-IR" smtClean="0">
                <a:cs typeface="B Nazanin" panose="00000400000000000000" pitchFamily="2" charset="-78"/>
              </a:rPr>
              <a:t>قانونی برخوردار است. </a:t>
            </a:r>
            <a:endParaRPr lang="fa-IR">
              <a:cs typeface="B Nazanin" panose="00000400000000000000" pitchFamily="2" charset="-78"/>
            </a:endParaRPr>
          </a:p>
        </p:txBody>
      </p:sp>
      <p:sp>
        <p:nvSpPr>
          <p:cNvPr id="4" name="Flowchart: Alternate Process 3"/>
          <p:cNvSpPr/>
          <p:nvPr/>
        </p:nvSpPr>
        <p:spPr>
          <a:xfrm>
            <a:off x="838200" y="4164037"/>
            <a:ext cx="3390314" cy="1111348"/>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به نمایندگی از طرف سه صندوق ملی</a:t>
            </a:r>
            <a:endParaRPr lang="fa-IR"/>
          </a:p>
        </p:txBody>
      </p:sp>
      <p:sp>
        <p:nvSpPr>
          <p:cNvPr id="5" name="Flowchart: Alternate Process 4"/>
          <p:cNvSpPr/>
          <p:nvPr/>
        </p:nvSpPr>
        <p:spPr>
          <a:xfrm>
            <a:off x="6096000" y="3993296"/>
            <a:ext cx="3713871" cy="144897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اتحادیه صندوق های ملی تامین </a:t>
            </a:r>
            <a:r>
              <a:rPr lang="fa-IR" sz="2800" smtClean="0">
                <a:solidFill>
                  <a:prstClr val="black"/>
                </a:solidFill>
                <a:cs typeface="B Nazanin" panose="00000400000000000000" pitchFamily="2" charset="-78"/>
              </a:rPr>
              <a:t>اجتماعی</a:t>
            </a:r>
            <a:endParaRPr lang="fa-IR"/>
          </a:p>
        </p:txBody>
      </p:sp>
    </p:spTree>
    <p:extLst>
      <p:ext uri="{BB962C8B-B14F-4D97-AF65-F5344CB8AC3E}">
        <p14:creationId xmlns:p14="http://schemas.microsoft.com/office/powerpoint/2010/main" val="27523289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پس از سقوط امپراتوری، حکومت انتقالی انتخاب رییس «انجمن» توسط اعضا را اعاده می کند و انجمن های همیاری توسعه می  یابند. به طوری که در 1889 اعضای انجمن ها بالغ بر دو میلیون نفر است. </a:t>
            </a:r>
          </a:p>
          <a:p>
            <a:pPr algn="just"/>
            <a:r>
              <a:rPr lang="fa-IR" smtClean="0">
                <a:cs typeface="B Nazanin" panose="00000400000000000000" pitchFamily="2" charset="-78"/>
              </a:rPr>
              <a:t>قانون جدید همیاری در سال 1898 به تصویب می رسد که ضمن تایید انجمن های همیاری و اعمال پاره ای نظارت های فنی، این انجمن ها را از قید سقف حداکثر اعضا و وابستگی به محل تاسیس می رهاند. </a:t>
            </a:r>
            <a:endParaRPr lang="fa-IR">
              <a:cs typeface="B Nazanin" panose="00000400000000000000" pitchFamily="2" charset="-78"/>
            </a:endParaRPr>
          </a:p>
        </p:txBody>
      </p:sp>
      <p:sp>
        <p:nvSpPr>
          <p:cNvPr id="4" name="Flowchart: Alternate Process 3"/>
          <p:cNvSpPr/>
          <p:nvPr/>
        </p:nvSpPr>
        <p:spPr>
          <a:xfrm>
            <a:off x="1339403" y="4610637"/>
            <a:ext cx="3812146" cy="1017431"/>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حداکثر اعضا و وابستگی به محل تاسیس</a:t>
            </a:r>
            <a:endParaRPr lang="fa-IR"/>
          </a:p>
        </p:txBody>
      </p:sp>
    </p:spTree>
    <p:extLst>
      <p:ext uri="{BB962C8B-B14F-4D97-AF65-F5344CB8AC3E}">
        <p14:creationId xmlns:p14="http://schemas.microsoft.com/office/powerpoint/2010/main" val="341864469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رسالت های واگذار شده به صندوق های ملی تامین اجتماعی در تحلیل نهایی عبارت است از: مدیریت و تراز مالی صندوق ها، سازماندهی و هماهنگ کردن عملکرد صندوق های محلی، مدیریت </a:t>
            </a:r>
            <a:r>
              <a:rPr lang="fa-IR">
                <a:cs typeface="B Nazanin" panose="00000400000000000000" pitchFamily="2" charset="-78"/>
              </a:rPr>
              <a:t>عایدات </a:t>
            </a:r>
            <a:r>
              <a:rPr lang="fa-IR" smtClean="0">
                <a:cs typeface="B Nazanin" panose="00000400000000000000" pitchFamily="2" charset="-78"/>
              </a:rPr>
              <a:t>صندوق ها، مدیریت اقدامات اجتماعی و بهسازی مراکز درمانی، بهداشتی، اداره املاک ساختمان های ادرای و خدماتی، مدیریت شمتریان (عقد موافقنامه ها میان سندیکای کارگری و کارفرمایی) و مدیریت تجهیزات رایانه ای، این رسالت ها با اختیارات گوناگون نظارت بر صندوق های محلی و ارائه پیشنهادها به مقامات دولتی همراه است. </a:t>
            </a:r>
            <a:endParaRPr lang="fa-IR">
              <a:cs typeface="B Nazanin" panose="00000400000000000000" pitchFamily="2" charset="-78"/>
            </a:endParaRPr>
          </a:p>
        </p:txBody>
      </p:sp>
      <p:sp>
        <p:nvSpPr>
          <p:cNvPr id="4" name="Flowchart: Alternate Process 3"/>
          <p:cNvSpPr/>
          <p:nvPr/>
        </p:nvSpPr>
        <p:spPr>
          <a:xfrm>
            <a:off x="838200" y="4596063"/>
            <a:ext cx="4090737" cy="109487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رسالت های واگذار شده به صندوق های ملی تامین اجتماعی</a:t>
            </a:r>
            <a:endParaRPr lang="fa-IR"/>
          </a:p>
        </p:txBody>
      </p:sp>
    </p:spTree>
    <p:extLst>
      <p:ext uri="{BB962C8B-B14F-4D97-AF65-F5344CB8AC3E}">
        <p14:creationId xmlns:p14="http://schemas.microsoft.com/office/powerpoint/2010/main" val="241443871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خصوص پرداخت های قانونی به بیمه شدگان، مسئله صورت دیگری دارد. سازمان های ملی فقط نیازهای مالی صندوق های محلی را تامین می کنند. در بیمه درمانی  عایدات حساب های تعهدات مالی صندوق های محلی باید توسط صندوق ملی بر مبنای معیارهای عینی تعیین شود، اما عملا این معیارها هیچ وقت تعریف نشده و عایدات صندو ملی با هزینه های صندوق های محلی برابر است. </a:t>
            </a:r>
            <a:endParaRPr lang="fa-IR">
              <a:cs typeface="B Nazanin" panose="00000400000000000000" pitchFamily="2" charset="-78"/>
            </a:endParaRPr>
          </a:p>
        </p:txBody>
      </p:sp>
      <p:sp>
        <p:nvSpPr>
          <p:cNvPr id="4" name="Flowchart: Connector 3"/>
          <p:cNvSpPr/>
          <p:nvPr/>
        </p:nvSpPr>
        <p:spPr>
          <a:xfrm>
            <a:off x="1193369" y="4153546"/>
            <a:ext cx="2433234" cy="1487837"/>
          </a:xfrm>
          <a:prstGeom prst="flowChartConnector">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معیارهای عینی</a:t>
            </a:r>
            <a:endParaRPr lang="fa-IR"/>
          </a:p>
        </p:txBody>
      </p:sp>
    </p:spTree>
    <p:extLst>
      <p:ext uri="{BB962C8B-B14F-4D97-AF65-F5344CB8AC3E}">
        <p14:creationId xmlns:p14="http://schemas.microsoft.com/office/powerpoint/2010/main" val="12108903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سطح ملی هر گاه منابع برای پوشش هزینه ها کافی نباشد، این بر عهده صندوق ملی بیمه درمانی است که یا راسا با کاهش منبع پرداخت ها، یا با پیشنهاد به دولت برای بالا بردن حق بیمه ها یا با تلفیقی از دو تدبیر موازنه مالی برقرار کند. در واقع این تدابیر همیشه </a:t>
            </a:r>
            <a:r>
              <a:rPr lang="fa-IR" smtClean="0">
                <a:cs typeface="B Nazanin" panose="00000400000000000000" pitchFamily="2" charset="-78"/>
              </a:rPr>
              <a:t>غیر </a:t>
            </a:r>
            <a:r>
              <a:rPr lang="fa-IR">
                <a:cs typeface="B Nazanin" panose="00000400000000000000" pitchFamily="2" charset="-78"/>
              </a:rPr>
              <a:t>عملی بوده و همیشه دولت بوده است که پس از رایزنی با شورای اداری صندوق ملی برای موازنه مالی صندوق های سه گانه (بیمه درمانی، بازنشستگی و کمک هزینه های عائله مندی) اقدام کرده است. </a:t>
            </a:r>
          </a:p>
          <a:p>
            <a:pPr algn="just"/>
            <a:endParaRPr lang="fa-IR">
              <a:cs typeface="B Nazanin" panose="00000400000000000000" pitchFamily="2" charset="-78"/>
            </a:endParaRPr>
          </a:p>
        </p:txBody>
      </p:sp>
      <p:sp>
        <p:nvSpPr>
          <p:cNvPr id="4" name="Flowchart: Alternate Process 3"/>
          <p:cNvSpPr/>
          <p:nvPr/>
        </p:nvSpPr>
        <p:spPr>
          <a:xfrm>
            <a:off x="838200" y="4417017"/>
            <a:ext cx="4076054" cy="108488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موازنه مالی صندوق های سه گانه</a:t>
            </a:r>
            <a:endParaRPr lang="fa-IR"/>
          </a:p>
        </p:txBody>
      </p:sp>
    </p:spTree>
    <p:extLst>
      <p:ext uri="{BB962C8B-B14F-4D97-AF65-F5344CB8AC3E}">
        <p14:creationId xmlns:p14="http://schemas.microsoft.com/office/powerpoint/2010/main" val="2844999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5-2 رژیم بیمه کشاورزان</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سازمان غیر دولتی «</a:t>
            </a:r>
            <a:r>
              <a:rPr lang="fa-IR" b="1" smtClean="0">
                <a:solidFill>
                  <a:srgbClr val="FF0000"/>
                </a:solidFill>
                <a:cs typeface="B Nazanin" panose="00000400000000000000" pitchFamily="2" charset="-78"/>
              </a:rPr>
              <a:t>همیاری اجتماعی کشاورزی</a:t>
            </a:r>
            <a:r>
              <a:rPr lang="fa-IR" smtClean="0">
                <a:cs typeface="B Nazanin" panose="00000400000000000000" pitchFamily="2" charset="-78"/>
              </a:rPr>
              <a:t>» خدمات عمومی به طور انحصاری بیمه های اجتماعی و بیمه حوادث کار حقوق بگیران کشاورزی، بیمه بازنشستگی بهره برداران کشاورزی، کمک هزینه های عائله مندی حقوق بگیران و بهره برداران کشاورزی را بر عهده دارد. بهره برداران کشاورزی مجبور هستند  خود و افراد تحت تکلفشان را در برابر بیماری، بارداری، از کار آفتادگی و خطرات حوادث کار بیمه کنند. منتها قانون گذار آنان را در انتخاب </a:t>
            </a:r>
            <a:r>
              <a:rPr lang="fa-IR">
                <a:cs typeface="B Nazanin" panose="00000400000000000000" pitchFamily="2" charset="-78"/>
              </a:rPr>
              <a:t>سازمان </a:t>
            </a:r>
            <a:r>
              <a:rPr lang="fa-IR" smtClean="0">
                <a:cs typeface="B Nazanin" panose="00000400000000000000" pitchFamily="2" charset="-78"/>
              </a:rPr>
              <a:t>بیمه گر آزاد گذاشته است. </a:t>
            </a:r>
            <a:endParaRPr lang="fa-IR">
              <a:cs typeface="B Nazanin" panose="00000400000000000000" pitchFamily="2" charset="-78"/>
            </a:endParaRPr>
          </a:p>
        </p:txBody>
      </p:sp>
    </p:spTree>
    <p:extLst>
      <p:ext uri="{BB962C8B-B14F-4D97-AF65-F5344CB8AC3E}">
        <p14:creationId xmlns:p14="http://schemas.microsoft.com/office/powerpoint/2010/main" val="245052053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مقیاس ملی سه صندوق مرکزی همیاری اجتماعی کشاورزی وجود دارد: صندوق مرکزی کمک  های همیاری کشاورزی (بیمه های اجتماعی و حوادث کار حقوق بگیران)، صندوق مرکزی که هزینه های عائله مندی و صندوق ملی بیمه بازنشستگی همیاری کشاورزی (غیر حقوق بگیران)، این صندوق ها با یک شورای مرکزی و زیر نظر یک رییس هیات مدیره و مدیر عامل اداره می شود. </a:t>
            </a:r>
            <a:endParaRPr lang="fa-IR">
              <a:cs typeface="B Nazanin" panose="00000400000000000000" pitchFamily="2" charset="-78"/>
            </a:endParaRPr>
          </a:p>
        </p:txBody>
      </p:sp>
      <p:sp>
        <p:nvSpPr>
          <p:cNvPr id="4" name="Flowchart: Alternate Process 3"/>
          <p:cNvSpPr/>
          <p:nvPr/>
        </p:nvSpPr>
        <p:spPr>
          <a:xfrm>
            <a:off x="838200" y="3874576"/>
            <a:ext cx="2820692" cy="1270861"/>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شورای مرکزی</a:t>
            </a:r>
            <a:endParaRPr lang="fa-IR"/>
          </a:p>
        </p:txBody>
      </p:sp>
    </p:spTree>
    <p:extLst>
      <p:ext uri="{BB962C8B-B14F-4D97-AF65-F5344CB8AC3E}">
        <p14:creationId xmlns:p14="http://schemas.microsoft.com/office/powerpoint/2010/main" val="51582257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صندوق های استانی یا چند استانی همیاری اجتماعی کشاورزی مدیریت پرداخت مزایای مختلف به بیمه شدگان عضو را تصدی می کنند. اعضای شورای اداری صندوق های استانی توسط نمایندگان کانتون ها (بخش انتخاب) می شوند و خود این نمایندگان اخیر توسط نمایندگان کمون ها (دهستان) برگزیده می شوند. </a:t>
            </a:r>
            <a:endParaRPr lang="fa-IR">
              <a:cs typeface="B Nazanin" panose="00000400000000000000" pitchFamily="2" charset="-78"/>
            </a:endParaRPr>
          </a:p>
        </p:txBody>
      </p:sp>
    </p:spTree>
    <p:extLst>
      <p:ext uri="{BB962C8B-B14F-4D97-AF65-F5344CB8AC3E}">
        <p14:creationId xmlns:p14="http://schemas.microsoft.com/office/powerpoint/2010/main" val="257586728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نمایندگان معرف سه کالج انتخاباتی هستند: 1- بهره برداری کشاورزی که از خدمت کارگران فصلی و از اعضای خانواده غیر حقوق بگیر خانواده خود استفاده می کنند 2- کارگران حقوق بگیر کشاورزی و 3- بهره برداران کشاورزی که از کارگران حقوق بگیر و از اعضای غیر حقوق بگیر خانواده خود در بهره برداری از زمین </a:t>
            </a:r>
            <a:r>
              <a:rPr lang="fa-IR" smtClean="0">
                <a:cs typeface="B Nazanin" panose="00000400000000000000" pitchFamily="2" charset="-78"/>
              </a:rPr>
              <a:t>استفاده </a:t>
            </a:r>
            <a:r>
              <a:rPr lang="fa-IR">
                <a:cs typeface="B Nazanin" panose="00000400000000000000" pitchFamily="2" charset="-78"/>
              </a:rPr>
              <a:t>می کنند. شورای اداری 23 عضو دارد (10 نماینده منتخب کالج اول، 8 </a:t>
            </a:r>
            <a:r>
              <a:rPr lang="fa-IR" smtClean="0">
                <a:cs typeface="B Nazanin" panose="00000400000000000000" pitchFamily="2" charset="-78"/>
              </a:rPr>
              <a:t>نماینده </a:t>
            </a:r>
            <a:r>
              <a:rPr lang="fa-IR">
                <a:cs typeface="B Nazanin" panose="00000400000000000000" pitchFamily="2" charset="-78"/>
              </a:rPr>
              <a:t>منتخب کالج </a:t>
            </a:r>
            <a:r>
              <a:rPr lang="fa-IR" smtClean="0">
                <a:cs typeface="B Nazanin" panose="00000400000000000000" pitchFamily="2" charset="-78"/>
              </a:rPr>
              <a:t>دوم، </a:t>
            </a:r>
            <a:r>
              <a:rPr lang="fa-IR">
                <a:cs typeface="B Nazanin" panose="00000400000000000000" pitchFamily="2" charset="-78"/>
              </a:rPr>
              <a:t>5 نماینده منتخب کلاج سوم ) که به جمع آنان، 12 نفر که از طرف «اتحادیه استانی انجمن های </a:t>
            </a:r>
            <a:r>
              <a:rPr lang="fa-IR" smtClean="0">
                <a:cs typeface="B Nazanin" panose="00000400000000000000" pitchFamily="2" charset="-78"/>
              </a:rPr>
              <a:t>خانواده» </a:t>
            </a:r>
            <a:r>
              <a:rPr lang="fa-IR">
                <a:cs typeface="B Nazanin" panose="00000400000000000000" pitchFamily="2" charset="-78"/>
              </a:rPr>
              <a:t>تعیین شده اند، افزوده می شود.  </a:t>
            </a:r>
          </a:p>
          <a:p>
            <a:pPr algn="just"/>
            <a:endParaRPr lang="fa-IR">
              <a:cs typeface="B Nazanin" panose="00000400000000000000" pitchFamily="2" charset="-78"/>
            </a:endParaRPr>
          </a:p>
        </p:txBody>
      </p:sp>
      <p:sp>
        <p:nvSpPr>
          <p:cNvPr id="4" name="Flowchart: Alternate Process 3"/>
          <p:cNvSpPr/>
          <p:nvPr/>
        </p:nvSpPr>
        <p:spPr>
          <a:xfrm>
            <a:off x="838200" y="4602996"/>
            <a:ext cx="2975675" cy="100739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کالج انتخاباتی</a:t>
            </a:r>
            <a:endParaRPr lang="fa-IR"/>
          </a:p>
        </p:txBody>
      </p:sp>
    </p:spTree>
    <p:extLst>
      <p:ext uri="{BB962C8B-B14F-4D97-AF65-F5344CB8AC3E}">
        <p14:creationId xmlns:p14="http://schemas.microsoft.com/office/powerpoint/2010/main" val="60936125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شورای اداری مرکزی همیاری اجتماعی کشاورزی که ایضا  32 عضو دارد، توسط نمایندگان 3 کالج انتخاباتی شورای اداری صندوق های استانی که در اجلاس مجمع عمومی مرکزی همیاری اجتماعی کشاورزی گرد هم می آیند، انتخاب می شوند و در این «</a:t>
            </a:r>
            <a:r>
              <a:rPr lang="fa-IR" smtClean="0">
                <a:solidFill>
                  <a:srgbClr val="FF0000"/>
                </a:solidFill>
                <a:cs typeface="B Nazanin" panose="00000400000000000000" pitchFamily="2" charset="-78"/>
              </a:rPr>
              <a:t>شورای مرکزی</a:t>
            </a:r>
            <a:r>
              <a:rPr lang="fa-IR" smtClean="0">
                <a:cs typeface="B Nazanin" panose="00000400000000000000" pitchFamily="2" charset="-78"/>
              </a:rPr>
              <a:t>» نیز 2 نفر به  نمایندگی از اتحادیه ملی انجمن های خانواده شرکت می کنند. همچنین، 2 نفر به نمایندگی از کارکنان صندوق در شوراهای مختلف با حق رای مشورتی حضور دارند. </a:t>
            </a:r>
            <a:endParaRPr lang="fa-IR">
              <a:cs typeface="B Nazanin" panose="00000400000000000000" pitchFamily="2" charset="-78"/>
            </a:endParaRPr>
          </a:p>
        </p:txBody>
      </p:sp>
      <p:sp>
        <p:nvSpPr>
          <p:cNvPr id="4" name="Flowchart: Alternate Process 3"/>
          <p:cNvSpPr/>
          <p:nvPr/>
        </p:nvSpPr>
        <p:spPr>
          <a:xfrm>
            <a:off x="838200" y="4417018"/>
            <a:ext cx="3099661" cy="960894"/>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حق رای مشورتی</a:t>
            </a:r>
            <a:endParaRPr lang="fa-IR"/>
          </a:p>
        </p:txBody>
      </p:sp>
    </p:spTree>
    <p:extLst>
      <p:ext uri="{BB962C8B-B14F-4D97-AF65-F5344CB8AC3E}">
        <p14:creationId xmlns:p14="http://schemas.microsoft.com/office/powerpoint/2010/main" val="224106741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a:cs typeface="B Nazanin" panose="00000400000000000000" pitchFamily="2" charset="-78"/>
              </a:rPr>
              <a:t>6-2 رژیم های خاص بیمه </a:t>
            </a:r>
            <a:r>
              <a:rPr lang="fa-IR" smtClean="0">
                <a:cs typeface="B Nazanin" panose="00000400000000000000" pitchFamily="2" charset="-78"/>
              </a:rPr>
              <a:t>ای</a:t>
            </a:r>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فرانس کارگران معادن، کارگران شرکت ملی راه آهن و کارگران و کارکنان شرکت برق و گاز و پوشش رژیم های خاص بیمه ای هستند. بیمه برخی از خطرات (مثلا بیمه درمانی) بر عهده صندوق های رژیم بیمه عمومی است، برخی دیگر نیز بر عهده موسسات عمومی است که خود آن ها صندوق های بیمه ای همیاری یا موسساتی از لحاظ اداری و مالی مستقل یا وابسته اند. رژیم بیمه ای معدنچیان شامل صندوق مستقل ملی تامین اجتماعی در معادن «اتحادیه های منطقه ای شرکت های امداد معدنی» است که بیمه از کار افتادگی دائمی کارگران معدن و اداره کمک هزینه های عائله مندی را تصدی می کنند. </a:t>
            </a:r>
            <a:endParaRPr lang="fa-IR">
              <a:cs typeface="B Nazanin" panose="00000400000000000000" pitchFamily="2" charset="-78"/>
            </a:endParaRPr>
          </a:p>
        </p:txBody>
      </p:sp>
    </p:spTree>
    <p:extLst>
      <p:ext uri="{BB962C8B-B14F-4D97-AF65-F5344CB8AC3E}">
        <p14:creationId xmlns:p14="http://schemas.microsoft.com/office/powerpoint/2010/main" val="74089027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a:t>
            </a:r>
            <a:r>
              <a:rPr lang="fa-IR" b="1">
                <a:solidFill>
                  <a:srgbClr val="FF0000"/>
                </a:solidFill>
                <a:cs typeface="B Nazanin" panose="00000400000000000000" pitchFamily="2" charset="-78"/>
              </a:rPr>
              <a:t>شرکت های امداد معدنی</a:t>
            </a:r>
            <a:r>
              <a:rPr lang="fa-IR">
                <a:cs typeface="B Nazanin" panose="00000400000000000000" pitchFamily="2" charset="-78"/>
              </a:rPr>
              <a:t>» هم سطح صندوق های محلی بیمه درمانی رژیم عمومی هستند. ترکیب شورای اداری شرکت های امداد معدنی و اتحادیه های منطقه ای از یک سوم نمایندگان منتخب بهره برداران معادن و دو سوم نمایندگان منتخب کارگران عضو اتحادیه تشکیل شده است. در «</a:t>
            </a:r>
            <a:r>
              <a:rPr lang="fa-IR" b="1">
                <a:solidFill>
                  <a:srgbClr val="FF0000"/>
                </a:solidFill>
                <a:cs typeface="B Nazanin" panose="00000400000000000000" pitchFamily="2" charset="-78"/>
              </a:rPr>
              <a:t>شرکت ملی راه آهن فرانسه</a:t>
            </a:r>
            <a:r>
              <a:rPr lang="fa-IR">
                <a:cs typeface="B Nazanin" panose="00000400000000000000" pitchFamily="2" charset="-78"/>
              </a:rPr>
              <a:t>» صندوق تامین آتیه مستقل رای کمک های غیر نقدی بیمه های درمانی و </a:t>
            </a:r>
            <a:r>
              <a:rPr lang="fa-IR" smtClean="0">
                <a:cs typeface="B Nazanin" panose="00000400000000000000" pitchFamily="2" charset="-78"/>
              </a:rPr>
              <a:t>بارداری، </a:t>
            </a:r>
            <a:r>
              <a:rPr lang="fa-IR">
                <a:cs typeface="B Nazanin" panose="00000400000000000000" pitchFamily="2" charset="-78"/>
              </a:rPr>
              <a:t>اداره بازنشستگی و سازمان خدمات درمانی رایگان برای بیمه شدگان وجود دارد.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22309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529796" y="1825625"/>
            <a:ext cx="6824003" cy="4351338"/>
          </a:xfrm>
        </p:spPr>
        <p:txBody>
          <a:bodyPr/>
          <a:lstStyle/>
          <a:p>
            <a:pPr algn="just"/>
            <a:r>
              <a:rPr lang="fa-IR" smtClean="0">
                <a:cs typeface="B Nazanin" panose="00000400000000000000" pitchFamily="2" charset="-78"/>
              </a:rPr>
              <a:t>حیطه عمل انجمن های همیاری گسترش می یابد، وظایف آنها دیگر محدود به ارائه کمک های موقتی یا تامین هزینه کفن و دفن نیست، بلکه به اعضای خود امکان تشکیل مقرری بازنشستگی و بیمه های حوادث غیر مترقه و فوت را می دهد. آنها مجازند که در حاشیه فعالیت های اصلی خود، دوره های آموزش حرفه ای، دفاتر کاریابی تاسیس کنند و کمک هزینه ایام بیکاری بپردازند. همچنین این انجمن ها می توانند برای </a:t>
            </a:r>
            <a:r>
              <a:rPr lang="fa-IR" b="1" smtClean="0">
                <a:solidFill>
                  <a:srgbClr val="FF0000"/>
                </a:solidFill>
                <a:cs typeface="B Nazanin" panose="00000400000000000000" pitchFamily="2" charset="-78"/>
              </a:rPr>
              <a:t>استفاده اعضایشان درمانگاه و داروخانه </a:t>
            </a:r>
            <a:r>
              <a:rPr lang="fa-IR" smtClean="0">
                <a:cs typeface="B Nazanin" panose="00000400000000000000" pitchFamily="2" charset="-78"/>
              </a:rPr>
              <a:t>ایجاد کنند. و بالاخره انجمن های تایید شده مجاز هستند با پیوستن به یکدیگر اتحادیه های همیاری ایجاد کنند.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762110" y="1994437"/>
            <a:ext cx="3767686" cy="2507224"/>
          </a:xfrm>
          <a:prstGeom prst="rect">
            <a:avLst/>
          </a:prstGeom>
        </p:spPr>
      </p:pic>
    </p:spTree>
    <p:extLst>
      <p:ext uri="{BB962C8B-B14F-4D97-AF65-F5344CB8AC3E}">
        <p14:creationId xmlns:p14="http://schemas.microsoft.com/office/powerpoint/2010/main" val="700376835"/>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7-2 رژیم بیمه ای غیر حقوق بگیران غیرکشاورزی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رژیم بیمه بازنشستگی صاحبان حرف و مشاغل چند صندوق پایه و یک صندوق ملی وجود دارد: صندوق مستقل ملی جبران بیمه بازنشستگی صاحبان حرف و صندوق جبران سازمان مستقل ملی صنعت و بازرگانی. در رژیم بیمه مشاغل آزاد هر شغلی یک صندوق مستقل موسوم به «بخش حرفه ای» دارد. « صندوق ملی بیمه بازنشستگی مشاغل آزاد» هماهنگی میان 13 بخش حرفه ای و جبران هزینه ها را تامین می کند. علاوه بر این، برای وکلای دادگستری یک «صندوق ملی بازنشستگی وکلای دادگستری وجود دارد.</a:t>
            </a:r>
            <a:endParaRPr lang="fa-IR">
              <a:cs typeface="B Nazanin" panose="00000400000000000000" pitchFamily="2" charset="-78"/>
            </a:endParaRPr>
          </a:p>
        </p:txBody>
      </p:sp>
    </p:spTree>
    <p:extLst>
      <p:ext uri="{BB962C8B-B14F-4D97-AF65-F5344CB8AC3E}">
        <p14:creationId xmlns:p14="http://schemas.microsoft.com/office/powerpoint/2010/main" val="118797690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رژیم بیمه درمانی صاحبان حرف و مشاغل و صاحبان مشاغل آزاد از سه سطح ملی، منطقه ای و محلی تشکیل شده است: یک صندوق ملی بیمه درمانی، 31 صندوق همیاری منطقه ای، صندوق های همیاری منطقه ای حساب های انفرادی بیمه شدگان حرف و مشاغل را تصدی می کند، میزان حق بیمه آنان را تعیین می کند، بر «سازمان های قراردادی» نظارت می کند، مراقبت های پزشکی را انجام می دهد و به بهسازی اماکن درمانی – بهداشتی و اجتماعی اقدام می کند. سازمان های قراردادی (شرکت هیا بیمه ای یا همیاری) به حساب صندوق های همیاری منطقه ای حق بیمه ها را وصول کرده و خدمات پرداخت ها را تامین می کند. </a:t>
            </a:r>
            <a:endParaRPr lang="fa-IR">
              <a:cs typeface="B Nazanin" panose="00000400000000000000" pitchFamily="2" charset="-78"/>
            </a:endParaRPr>
          </a:p>
        </p:txBody>
      </p:sp>
      <p:sp>
        <p:nvSpPr>
          <p:cNvPr id="4" name="Flowchart: Alternate Process 3"/>
          <p:cNvSpPr/>
          <p:nvPr/>
        </p:nvSpPr>
        <p:spPr>
          <a:xfrm>
            <a:off x="838200" y="4804474"/>
            <a:ext cx="4045058" cy="77491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سه سطح ملی، منطقه ای و محلی</a:t>
            </a:r>
            <a:endParaRPr lang="fa-IR"/>
          </a:p>
        </p:txBody>
      </p:sp>
    </p:spTree>
    <p:extLst>
      <p:ext uri="{BB962C8B-B14F-4D97-AF65-F5344CB8AC3E}">
        <p14:creationId xmlns:p14="http://schemas.microsoft.com/office/powerpoint/2010/main" val="336112393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8-2 رژیم بیمه روحانیون</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صاحبان مشاغل دینی،به ویژه در مذاهب پروتستان و یهودی، از همان ابتدا به عنوان حقوق بگیران انجمن های فرهنگی مذاهب خود به عضویت صندوق های بیمه عمومی در امده اند. بر عکس، کشیشان کلیسای کاتولیک به موجب یک قرارداد کار با اسقف، یا با مقام عالی تر، یا با انجمن دینی قلمرو اسقفی تحت پوشش تامین اجتماعی قرار نداشتند. حتی به عنوان صاحبان مشاغل آزاد نیز شناخته نمی شدند. تنها عضویت یک صندوق تامین آتیه آزاد را داشتند تا اینکه قانون شماره 78-4 مورخ 2 ژانویه 1978 رژیم اجباری بیمه درمانی و بیمه بازنشستگی را برای کلیه صاحبان مشاغل دینی که تحت پوشش تامین اجتماعی نبودند، ایجاد کرد. </a:t>
            </a:r>
            <a:endParaRPr lang="fa-IR">
              <a:cs typeface="B Nazanin" panose="00000400000000000000" pitchFamily="2" charset="-78"/>
            </a:endParaRPr>
          </a:p>
        </p:txBody>
      </p:sp>
    </p:spTree>
    <p:extLst>
      <p:ext uri="{BB962C8B-B14F-4D97-AF65-F5344CB8AC3E}">
        <p14:creationId xmlns:p14="http://schemas.microsoft.com/office/powerpoint/2010/main" val="117656131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«صندوق همیاری بیمه درمانی روحانیون، که حساب منابع و مصارف آن در «صندوق ملی بیمه درمانی» جداگانه نگهداری می شود، دارای یک شورای اداری مرکب از 32 عضو است که 28 نفر از آنان نمایندگان کلیسای کاتولیک هستند. «صندوق همیاری بیمه بازنشستگی روحانیون نیز با یک شورای اداری 31 عضوی (که 27 نفر کاتولیک هستند) اداره می شود. </a:t>
            </a:r>
            <a:endParaRPr lang="fa-IR">
              <a:cs typeface="B Nazanin" panose="00000400000000000000" pitchFamily="2" charset="-78"/>
            </a:endParaRPr>
          </a:p>
        </p:txBody>
      </p:sp>
    </p:spTree>
    <p:extLst>
      <p:ext uri="{BB962C8B-B14F-4D97-AF65-F5344CB8AC3E}">
        <p14:creationId xmlns:p14="http://schemas.microsoft.com/office/powerpoint/2010/main" val="182852610"/>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9-3 بیمه اختیاری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بیمه اختیاری و بیمه شخصی نیز توسط صندوق های تامین اجتماعی تصدی می شود. بیمه اختیاری از کار افتادگی و بازنشستگی علاوه بر بیمه شدگان اجباری قدیمی، شامل سنخ هایی از اشخاص می شود که مشمول هیچ رژیم بیمه اجباری بازنشستگی نیستند(مثل زنان خانه دار، یا اشخاصی که بدون دریافت مزد فرد معلول یا از کار افتاده خانواده خود را نگهداری می کنند)</a:t>
            </a:r>
            <a:endParaRPr lang="fa-IR">
              <a:cs typeface="B Nazanin" panose="00000400000000000000" pitchFamily="2" charset="-78"/>
            </a:endParaRPr>
          </a:p>
        </p:txBody>
      </p:sp>
      <p:sp>
        <p:nvSpPr>
          <p:cNvPr id="4" name="Flowchart: Alternate Process 3"/>
          <p:cNvSpPr/>
          <p:nvPr/>
        </p:nvSpPr>
        <p:spPr>
          <a:xfrm>
            <a:off x="838200" y="4169044"/>
            <a:ext cx="4138047" cy="1224366"/>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فرد معلول یا از کار افتاده خانواده</a:t>
            </a:r>
            <a:endParaRPr lang="fa-IR"/>
          </a:p>
        </p:txBody>
      </p:sp>
    </p:spTree>
    <p:extLst>
      <p:ext uri="{BB962C8B-B14F-4D97-AF65-F5344CB8AC3E}">
        <p14:creationId xmlns:p14="http://schemas.microsoft.com/office/powerpoint/2010/main" val="25854516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هر شخص مقیم در فراتنسه که به هر عنوانی حق برخورداری ازکمک های غیر نقدی درمان و بارداری را ندارد، می تواند به رژیک بیمه شخصی ملحق شود. میزان حق بیمه را «صندوق های محلی» تعیین می کنند و «اتحادیه های وصول» آنها را دریافت می کنند. کارگران حقوق بگیر و غیر حقوق بگیر که ملیت فرانسوی دارند و در کشور بیگانه به کار اشتغال دارند و دیگر تابع قوانین فرانسه نیستند، می توانند به صورت اختیاری خود را در برابر خطرات بیماری، بارداری، از کارافتادگی ، حوادث کار و بازنشستگی بیمه کنند. </a:t>
            </a:r>
            <a:endParaRPr lang="fa-IR">
              <a:cs typeface="B Nazanin" panose="00000400000000000000" pitchFamily="2" charset="-78"/>
            </a:endParaRPr>
          </a:p>
        </p:txBody>
      </p:sp>
    </p:spTree>
    <p:extLst>
      <p:ext uri="{BB962C8B-B14F-4D97-AF65-F5344CB8AC3E}">
        <p14:creationId xmlns:p14="http://schemas.microsoft.com/office/powerpoint/2010/main" val="181626950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قانون شماره 84- 604 مورخ 13 ژوئیه 1984 حمایت های اجتماعی فرانسویان مقیم خارج را بهبود بخشیده است. به موجب قانون اخیر شرکت ها می توانند تشریفات بیمه کارگران حققو بگیر فرانسوی شاغل در خارج راسا انجام دهند و پرداخت حق بیمه انان را بر عهده </a:t>
            </a:r>
            <a:r>
              <a:rPr lang="fa-IR" smtClean="0">
                <a:cs typeface="B Nazanin" panose="00000400000000000000" pitchFamily="2" charset="-78"/>
              </a:rPr>
              <a:t>بگیرند. </a:t>
            </a:r>
            <a:r>
              <a:rPr lang="fa-IR">
                <a:cs typeface="B Nazanin" panose="00000400000000000000" pitchFamily="2" charset="-78"/>
              </a:rPr>
              <a:t>قانون نام قدیمی «</a:t>
            </a:r>
            <a:r>
              <a:rPr lang="fa-IR" b="1">
                <a:solidFill>
                  <a:srgbClr val="FF0000"/>
                </a:solidFill>
                <a:cs typeface="B Nazanin" panose="00000400000000000000" pitchFamily="2" charset="-78"/>
              </a:rPr>
              <a:t>صندوق فرانسوی های غیر تبعه</a:t>
            </a:r>
            <a:r>
              <a:rPr lang="fa-IR">
                <a:cs typeface="B Nazanin" panose="00000400000000000000" pitchFamily="2" charset="-78"/>
              </a:rPr>
              <a:t>» را به «صندوق فرانسوی های مقیم خارج» تغییر داده و برایش شورای اداری معین کرده است.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11297170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10-2- سرپرستی سازمان تامین اجتماعی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هدف </a:t>
            </a:r>
            <a:r>
              <a:rPr lang="fa-IR">
                <a:cs typeface="B Nazanin" panose="00000400000000000000" pitchFamily="2" charset="-78"/>
              </a:rPr>
              <a:t>صیانت </a:t>
            </a:r>
            <a:r>
              <a:rPr lang="fa-IR" smtClean="0">
                <a:cs typeface="B Nazanin" panose="00000400000000000000" pitchFamily="2" charset="-78"/>
              </a:rPr>
              <a:t>منافع عمومی و مرا</a:t>
            </a:r>
            <a:r>
              <a:rPr lang="fa-IR">
                <a:cs typeface="B Nazanin" panose="00000400000000000000" pitchFamily="2" charset="-78"/>
              </a:rPr>
              <a:t>ق</a:t>
            </a:r>
            <a:r>
              <a:rPr lang="fa-IR" smtClean="0">
                <a:cs typeface="B Nazanin" panose="00000400000000000000" pitchFamily="2" charset="-78"/>
              </a:rPr>
              <a:t>بت از حسن استفاده از حق بیمه های اجتماعی که منابع کلانی را تشکیل می دهند، سازمان تامین اجتماعی فرانسه تحت کنترل اداری قرار دارد، منتهی عرصه مداخله دولت، به دلیل خصوصی بودن نهاد تامین اجتماعی که با وجود همکاری در عرضه خدمت عمومی از پاره ای استقلال برخوردار است، محدود است. این کنترل توسط وزیر تامین اجتماعی و ادارات تابعه (اداره مرکزی و مدیریت های منطقه ای امور بهسازی اماکن بهداشتی – درمانی و خدمات اجتماعی) اعمال می شود. </a:t>
            </a:r>
            <a:endParaRPr lang="fa-IR">
              <a:cs typeface="B Nazanin" panose="00000400000000000000" pitchFamily="2" charset="-78"/>
            </a:endParaRPr>
          </a:p>
        </p:txBody>
      </p:sp>
      <p:sp>
        <p:nvSpPr>
          <p:cNvPr id="4" name="Flowchart: Process 3"/>
          <p:cNvSpPr/>
          <p:nvPr/>
        </p:nvSpPr>
        <p:spPr>
          <a:xfrm>
            <a:off x="838200" y="4525505"/>
            <a:ext cx="5005953" cy="1162373"/>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حُسن </a:t>
            </a:r>
            <a:r>
              <a:rPr lang="fa-IR" sz="2800">
                <a:solidFill>
                  <a:prstClr val="black"/>
                </a:solidFill>
                <a:cs typeface="B Nazanin" panose="00000400000000000000" pitchFamily="2" charset="-78"/>
              </a:rPr>
              <a:t>استفاده از حق بیمه های اجتماعی</a:t>
            </a:r>
            <a:endParaRPr lang="fa-IR"/>
          </a:p>
        </p:txBody>
      </p:sp>
    </p:spTree>
    <p:extLst>
      <p:ext uri="{BB962C8B-B14F-4D97-AF65-F5344CB8AC3E}">
        <p14:creationId xmlns:p14="http://schemas.microsoft.com/office/powerpoint/2010/main" val="48223400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برخی رژیم های بیمه ای جز رژیم عمومی، ممکن است به حوزه اختیارات وزرا دیگر (صنعت، حمل و نقل، بازرگانی و پیشه وری و...) نیز مربوط شود. رژیم بیمه کشاورزی تحت سرپرستی وزیر کشاورزی قرار دارد. </a:t>
            </a:r>
          </a:p>
          <a:p>
            <a:pPr algn="just"/>
            <a:endParaRPr lang="fa-IR">
              <a:cs typeface="B Nazanin" panose="00000400000000000000" pitchFamily="2" charset="-78"/>
            </a:endParaRPr>
          </a:p>
        </p:txBody>
      </p:sp>
      <p:sp>
        <p:nvSpPr>
          <p:cNvPr id="4" name="Flowchart: Alternate Process 3"/>
          <p:cNvSpPr/>
          <p:nvPr/>
        </p:nvSpPr>
        <p:spPr>
          <a:xfrm>
            <a:off x="838200" y="3657600"/>
            <a:ext cx="3750590" cy="1332854"/>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تحت سرپرستی وزیر کشاورزی</a:t>
            </a:r>
            <a:endParaRPr lang="fa-IR"/>
          </a:p>
        </p:txBody>
      </p:sp>
    </p:spTree>
    <p:extLst>
      <p:ext uri="{BB962C8B-B14F-4D97-AF65-F5344CB8AC3E}">
        <p14:creationId xmlns:p14="http://schemas.microsoft.com/office/powerpoint/2010/main" val="376808962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وزیر اقتصاد و دارایی بر حسب صلاحیتش در سرپرستی تعدادی از صندوق های تامین اجتماعی مشارکت دارد. «</a:t>
            </a:r>
            <a:r>
              <a:rPr lang="fa-IR" b="1" smtClean="0">
                <a:solidFill>
                  <a:srgbClr val="FF0000"/>
                </a:solidFill>
                <a:cs typeface="B Nazanin" panose="00000400000000000000" pitchFamily="2" charset="-78"/>
              </a:rPr>
              <a:t>بازرسی کل امور تامین اجتماعی</a:t>
            </a:r>
            <a:r>
              <a:rPr lang="fa-IR" smtClean="0">
                <a:cs typeface="B Nazanin" panose="00000400000000000000" pitchFamily="2" charset="-78"/>
              </a:rPr>
              <a:t>» بر صندوق ها و خدمات نظارت می کند. سرپرستی هم بر اشخاص و هم بر اعمال صورت می گیرد. مدیران عامل صندوق های ملی رژیم عمومی با حکم وزارتی منصوب می شوند. </a:t>
            </a:r>
            <a:endParaRPr lang="fa-IR">
              <a:cs typeface="B Nazanin" panose="00000400000000000000" pitchFamily="2" charset="-78"/>
            </a:endParaRPr>
          </a:p>
        </p:txBody>
      </p:sp>
    </p:spTree>
    <p:extLst>
      <p:ext uri="{BB962C8B-B14F-4D97-AF65-F5344CB8AC3E}">
        <p14:creationId xmlns:p14="http://schemas.microsoft.com/office/powerpoint/2010/main" val="2614702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قانون 1898 موجبات توسعه چشمگیر «</a:t>
            </a:r>
            <a:r>
              <a:rPr lang="fa-IR" smtClean="0">
                <a:solidFill>
                  <a:srgbClr val="FF0000"/>
                </a:solidFill>
                <a:cs typeface="B Nazanin" panose="00000400000000000000" pitchFamily="2" charset="-78"/>
              </a:rPr>
              <a:t>انجمن های همیاری امداد</a:t>
            </a:r>
            <a:r>
              <a:rPr lang="fa-IR" smtClean="0">
                <a:cs typeface="B Nazanin" panose="00000400000000000000" pitchFamily="2" charset="-78"/>
              </a:rPr>
              <a:t>» را فراهم کرد، زیرا آنها در 1939 بالغ بر نه میلیون عضو داشتند. جا دارد خاطر نشان کنیم که </a:t>
            </a:r>
            <a:r>
              <a:rPr lang="fa-IR" b="1" smtClean="0">
                <a:solidFill>
                  <a:srgbClr val="FF0000"/>
                </a:solidFill>
                <a:cs typeface="B Nazanin" panose="00000400000000000000" pitchFamily="2" charset="-78"/>
              </a:rPr>
              <a:t>عضویت در انجمن های همیاری آزادی و اختیاری بود</a:t>
            </a:r>
            <a:r>
              <a:rPr lang="fa-IR" smtClean="0">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3210981093"/>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کسب موافقت قبلی وزیر(تامین اجتماعی) برای نصب مدیر یا ذیحساب مالی صندوق های دیگر الزامی است. وزیر می تواند در صورت مشاهده بی نظمی های فاحش، سوء مدیریت یا کسری، شوراهای اداری صندوق ها را منحل  کند. وزیر می تواند مدیران سازمان های تامین اجتماعی را در صورتی که بی نظمی ها یا سوء مدیریت از ناحیه آنان باشد، عزل کند. تصمیمات مغایر با قانون، همچنین تصمیماتی که احتمال می رود تراز مالی صندوق های بیمه ای را به مخاطره بیندازد، ممکن است با اختیارات وزیر لغو شود.</a:t>
            </a:r>
          </a:p>
        </p:txBody>
      </p:sp>
      <p:sp>
        <p:nvSpPr>
          <p:cNvPr id="4" name="Flowchart: Alternate Process 3"/>
          <p:cNvSpPr/>
          <p:nvPr/>
        </p:nvSpPr>
        <p:spPr>
          <a:xfrm>
            <a:off x="1224366" y="4370522"/>
            <a:ext cx="4060556" cy="128635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تراز مالی صندوق های بیمه ای</a:t>
            </a:r>
            <a:endParaRPr lang="fa-IR"/>
          </a:p>
        </p:txBody>
      </p:sp>
    </p:spTree>
    <p:extLst>
      <p:ext uri="{BB962C8B-B14F-4D97-AF65-F5344CB8AC3E}">
        <p14:creationId xmlns:p14="http://schemas.microsoft.com/office/powerpoint/2010/main" val="320481500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مصوبات شورای اداری صندوق های ملی پس از تایید وزیر تامین اجتماعی با وزیر اقتصاد و دارایی قابلیت اجرایی پیدا می کند. وانگهی صندوق های تامین اجتماعی تحت نظارت حسابرسان </a:t>
            </a:r>
            <a:r>
              <a:rPr lang="fa-IR">
                <a:cs typeface="B Nazanin" panose="00000400000000000000" pitchFamily="2" charset="-78"/>
              </a:rPr>
              <a:t>دولتی «</a:t>
            </a:r>
            <a:r>
              <a:rPr lang="fa-IR">
                <a:solidFill>
                  <a:srgbClr val="FF0000"/>
                </a:solidFill>
                <a:cs typeface="B Nazanin" panose="00000400000000000000" pitchFamily="2" charset="-78"/>
              </a:rPr>
              <a:t>خزانه داری</a:t>
            </a:r>
            <a:r>
              <a:rPr lang="fa-IR">
                <a:cs typeface="B Nazanin" panose="00000400000000000000" pitchFamily="2" charset="-78"/>
              </a:rPr>
              <a:t>» و حسابرسی بازرسی کل دارایی و کنترل «</a:t>
            </a:r>
            <a:r>
              <a:rPr lang="fa-IR">
                <a:solidFill>
                  <a:srgbClr val="FF0000"/>
                </a:solidFill>
                <a:cs typeface="B Nazanin" panose="00000400000000000000" pitchFamily="2" charset="-78"/>
              </a:rPr>
              <a:t>دیوان محاسبات</a:t>
            </a:r>
            <a:r>
              <a:rPr lang="fa-IR">
                <a:cs typeface="B Nazanin" panose="00000400000000000000" pitchFamily="2" charset="-78"/>
              </a:rPr>
              <a:t>» قرار دارد. گرایش کنونی بیشتر در جهت کنترل «</a:t>
            </a:r>
            <a:r>
              <a:rPr lang="fa-IR">
                <a:solidFill>
                  <a:srgbClr val="FF0000"/>
                </a:solidFill>
                <a:cs typeface="B Nazanin" panose="00000400000000000000" pitchFamily="2" charset="-78"/>
              </a:rPr>
              <a:t>پس از عملیات</a:t>
            </a:r>
            <a:r>
              <a:rPr lang="fa-IR">
                <a:cs typeface="B Nazanin" panose="00000400000000000000" pitchFamily="2" charset="-78"/>
              </a:rPr>
              <a:t>» است تا کنترل «پیش از عملیات». </a:t>
            </a:r>
          </a:p>
          <a:p>
            <a:pPr algn="just"/>
            <a:endParaRPr lang="fa-IR">
              <a:cs typeface="B Nazanin" panose="00000400000000000000" pitchFamily="2" charset="-78"/>
            </a:endParaRPr>
          </a:p>
        </p:txBody>
      </p:sp>
    </p:spTree>
    <p:extLst>
      <p:ext uri="{BB962C8B-B14F-4D97-AF65-F5344CB8AC3E}">
        <p14:creationId xmlns:p14="http://schemas.microsoft.com/office/powerpoint/2010/main" val="3324674931"/>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3- تعهدات تامین اجتماعی فرانسه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تامین اجتماعی به چند شاخه تقسیم می شود. بیمه درمانی، بارداری، از کار افتادگی، فوت، بیمه «حوادث کار»، بیمه بازنشستگی و کمک هزینه های عائله مندی. علاوه بر این تامین اجتماعی در راستای بهسازی اماکن بهداشتی – درمانی و خدمات اجتماعی نیز اقدام می کند. همان طور که متذکر شدیم، بیمه بیکاری در فرانسه در شمول تعهدات نظام تامین اجتماعی  نیست، با این وصف، توضیحاتی درباره بیمه بیکاری ارائه داده ایم. </a:t>
            </a:r>
            <a:endParaRPr lang="fa-IR">
              <a:cs typeface="B Nazanin" panose="00000400000000000000" pitchFamily="2" charset="-78"/>
            </a:endParaRPr>
          </a:p>
        </p:txBody>
      </p:sp>
      <p:sp>
        <p:nvSpPr>
          <p:cNvPr id="4" name="Flowchart: Alternate Process 3"/>
          <p:cNvSpPr/>
          <p:nvPr/>
        </p:nvSpPr>
        <p:spPr>
          <a:xfrm>
            <a:off x="838200" y="4262035"/>
            <a:ext cx="4494508" cy="136385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 شمول تعهدات نظام تامین اجتماعی</a:t>
            </a:r>
            <a:endParaRPr lang="fa-IR"/>
          </a:p>
        </p:txBody>
      </p:sp>
    </p:spTree>
    <p:extLst>
      <p:ext uri="{BB962C8B-B14F-4D97-AF65-F5344CB8AC3E}">
        <p14:creationId xmlns:p14="http://schemas.microsoft.com/office/powerpoint/2010/main" val="1229427255"/>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1-3 بیمه درمانی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solidFill>
                  <a:srgbClr val="FF0000"/>
                </a:solidFill>
                <a:cs typeface="B Nazanin" panose="00000400000000000000" pitchFamily="2" charset="-78"/>
              </a:rPr>
              <a:t>الف) رژیم عمومی </a:t>
            </a:r>
          </a:p>
          <a:p>
            <a:pPr algn="just"/>
            <a:r>
              <a:rPr lang="fa-IR" smtClean="0">
                <a:cs typeface="B Nazanin" panose="00000400000000000000" pitchFamily="2" charset="-78"/>
              </a:rPr>
              <a:t>تعهدات بیمه درمانی شامل پرداخت های نقدی (غرامت دستمزد) به منظور جبران از دست دادن دستمزد ایام توقف کار و پرداخت های غیر نقدی برای پوشش یا قسمتی از هزینه های معالجات پزشکی یا پیراپزشکی است. </a:t>
            </a:r>
          </a:p>
          <a:p>
            <a:pPr algn="just"/>
            <a:r>
              <a:rPr lang="fa-IR" smtClean="0">
                <a:cs typeface="B Nazanin" panose="00000400000000000000" pitchFamily="2" charset="-78"/>
              </a:rPr>
              <a:t>غرامت دستمزد فقط به شخص بیمه شده اصلی تعلق می گیرد. پرداخت های غیر نقدی هم به بیمه شده اصلی و هم به اعضای خانواده تحت تکلفش تادیه می شود. برای برخورداری از مزایای نقدی و غیر نقدی بیمه درمانی، دو شرط متناوب در هر دوره مرجع پیش بینی شده است: یا مبلغ حق بیمه پرداختی، یا تعداد لازم ساعت کار. </a:t>
            </a:r>
            <a:endParaRPr lang="fa-IR">
              <a:cs typeface="B Nazanin" panose="00000400000000000000" pitchFamily="2" charset="-78"/>
            </a:endParaRPr>
          </a:p>
        </p:txBody>
      </p:sp>
    </p:spTree>
    <p:extLst>
      <p:ext uri="{BB962C8B-B14F-4D97-AF65-F5344CB8AC3E}">
        <p14:creationId xmlns:p14="http://schemas.microsoft.com/office/powerpoint/2010/main" val="414700321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اعضای خانواده تحت تکفل بیمه شده عبارتند از : همسر، به شرطی که خودش بیمه شده اصلی نباشد(یا هر شخصی که با او زندگی می کند و تحت تکفل اوست) و فرزندان که کمتر از شانزده سال دارند (تا  هجده سالگی به شرط گذارندن دوره کارآموزی، تا بیست سالگی به شرط ادامه تحصیل یا معلولیت) همچنین افراد زیر حق دریافت کمک های غیر نقدی بیمه درمانی را دارند: دریافت کنندگان مقرری معلولیت، مقرری بگیران حوادث کار که میزان معلولیتشان 66 و 2/3 درصد باشد، مستمری بگیران بیمه بازنشستگی و کمک هزینه بگیران بیکاری</a:t>
            </a:r>
          </a:p>
          <a:p>
            <a:pPr algn="just"/>
            <a:endParaRPr lang="fa-IR">
              <a:cs typeface="B Nazanin" panose="00000400000000000000" pitchFamily="2" charset="-78"/>
            </a:endParaRPr>
          </a:p>
        </p:txBody>
      </p:sp>
    </p:spTree>
    <p:extLst>
      <p:ext uri="{BB962C8B-B14F-4D97-AF65-F5344CB8AC3E}">
        <p14:creationId xmlns:p14="http://schemas.microsoft.com/office/powerpoint/2010/main" val="339082625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بیمه شده تامین اجتماعی به مدت یک سال </a:t>
            </a:r>
            <a:r>
              <a:rPr lang="fa-IR" b="1" smtClean="0">
                <a:solidFill>
                  <a:srgbClr val="FF0000"/>
                </a:solidFill>
                <a:cs typeface="B Nazanin" panose="00000400000000000000" pitchFamily="2" charset="-78"/>
              </a:rPr>
              <a:t>حق دریافت کمک های غیر نقدی </a:t>
            </a:r>
            <a:r>
              <a:rPr lang="fa-IR" smtClean="0">
                <a:cs typeface="B Nazanin" panose="00000400000000000000" pitchFamily="2" charset="-78"/>
              </a:rPr>
              <a:t>را دارد به شرطی که به مدت 30 روز متوالی در یک سال کاری، یا معادل 60 برابر حداقل دستمزد ساعتی یا معادل 60 ساعت کار دستمزدی حق بیمه مقرر را پرداخته باشد. </a:t>
            </a:r>
          </a:p>
          <a:p>
            <a:pPr algn="just"/>
            <a:r>
              <a:rPr lang="fa-IR" smtClean="0">
                <a:cs typeface="B Nazanin" panose="00000400000000000000" pitchFamily="2" charset="-78"/>
              </a:rPr>
              <a:t>بیمه شده تامین اجتماعی حق برخورداری از کمک های غیر نقدی بیمه درمانی را به مدت دو سال حفظ می کند به شرطی که حق بیمه مقرر  برای دستمزدی معادل با 2030 برابر حداقل دستمزد ساعتی یا معادل 1200 ساعت کار دستمزدی را پرداخته باشد. برای دریافت غرامت دستمزد به مدت 6 ماه اول توقف کار، بیمه شده باید گواهی لازم برای پرداخت حق بیمه معادل با 1050 برابر حداقل دستمزد ساعتی، با حق بیمه مقرر 200 ساعت کار دستمزدی را ارائه دهد. </a:t>
            </a:r>
            <a:endParaRPr lang="fa-IR">
              <a:cs typeface="B Nazanin" panose="00000400000000000000" pitchFamily="2" charset="-78"/>
            </a:endParaRPr>
          </a:p>
        </p:txBody>
      </p:sp>
    </p:spTree>
    <p:extLst>
      <p:ext uri="{BB962C8B-B14F-4D97-AF65-F5344CB8AC3E}">
        <p14:creationId xmlns:p14="http://schemas.microsoft.com/office/powerpoint/2010/main" val="218276781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پس از 6 ماه توقف کار بیمه شده برای دریافت غرامت دستمزد ایام توقف کار باید گواهی لازم برای پرداخت حق بیمه مقرر برای عایدی معادل 2030 برابر حداقل دستمزد ساعتی (1050 برابر آن برای 6 ماه اول بوده است)، یا گواهی پرداخت حق بیمه برای 800 ساعت کار دستمزدی در طول 12 ماه قبل از آغاز توقف کار را ارائه دهد (که 200 ساعت آن برای 6 ماه اول بوده است)، یا گواهی پرداخت حق بیمه برای 800 ساعت کار دستمزدی در طول 12 ماه قبل از آغاز توقف کار را ارائه دهد (که 200 ساعت ان برای 6 ماه اول بوده است) در صورت توقف کار به دلیل بیماری، پرداخت غرامت دستمزد از روز چهارم آغاز می شود. سه روز اولی که برای ان غرامت دستمزد پرداخت نمی شود، </a:t>
            </a:r>
            <a:r>
              <a:rPr lang="fa-IR" b="1" smtClean="0">
                <a:solidFill>
                  <a:srgbClr val="00B0F0"/>
                </a:solidFill>
                <a:cs typeface="B Nazanin" panose="00000400000000000000" pitchFamily="2" charset="-78"/>
              </a:rPr>
              <a:t>مهلت کسور </a:t>
            </a:r>
            <a:r>
              <a:rPr lang="fa-IR" smtClean="0">
                <a:cs typeface="B Nazanin" panose="00000400000000000000" pitchFamily="2" charset="-78"/>
              </a:rPr>
              <a:t>گفته می شود. غرامت دستمز برای هر روز توقف کار پرداخت می شودف خواه روزکاری  باشد خواه روز تعطیل</a:t>
            </a:r>
            <a:r>
              <a:rPr lang="en-US"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363089575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صورت بیماری بلند مدت، غرامت دستمزد برای یک دوره سه ساله پرداخت می شود. مبلغ غرامت دستمزد روزانه برابر است با نصف عایدی روزنه در حد سقف دستمزدی که مبنای محاسبه کسور بازنشستگی قرار می گیرد. در صورتی که بیمه شده 3 فرزند یا بیشتر تحت تمفل داشته باشد، میزان غرامت دستمزد افزایش یافته معادل دو سوم عایدی روزانه پرداخت می شود. </a:t>
            </a:r>
            <a:endParaRPr lang="fa-IR">
              <a:cs typeface="B Nazanin" panose="00000400000000000000" pitchFamily="2" charset="-78"/>
            </a:endParaRPr>
          </a:p>
        </p:txBody>
      </p:sp>
      <p:sp>
        <p:nvSpPr>
          <p:cNvPr id="4" name="Flowchart: Alternate Process 3"/>
          <p:cNvSpPr/>
          <p:nvPr/>
        </p:nvSpPr>
        <p:spPr>
          <a:xfrm>
            <a:off x="838200" y="4262034"/>
            <a:ext cx="3594315" cy="93263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محاسبه کسور بازنشستگی</a:t>
            </a:r>
            <a:endParaRPr lang="fa-IR"/>
          </a:p>
        </p:txBody>
      </p:sp>
    </p:spTree>
    <p:extLst>
      <p:ext uri="{BB962C8B-B14F-4D97-AF65-F5344CB8AC3E}">
        <p14:creationId xmlns:p14="http://schemas.microsoft.com/office/powerpoint/2010/main" val="199538031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solidFill>
                  <a:srgbClr val="00B0F0"/>
                </a:solidFill>
                <a:cs typeface="B Nazanin" panose="00000400000000000000" pitchFamily="2" charset="-78"/>
              </a:rPr>
              <a:t>کمک های غیر نقدی </a:t>
            </a:r>
            <a:r>
              <a:rPr lang="fa-IR" smtClean="0">
                <a:cs typeface="B Nazanin" panose="00000400000000000000" pitchFamily="2" charset="-78"/>
              </a:rPr>
              <a:t>بیشتر عبارت است از استرداد هزینه های پزشکی و دارویی، هزینه های بستری در بیمارستان و سایر هزینه های جانبی که در اثر بیماری تحمیل شده است. بیمه شده تامین اجتماعی در انتخاب پزشک معالجش آزاد است. قاعده کار این است که بیمه شده ابتدا هزینه درمانی اش را به پزشک و به بیمارستان و داروخانه و ... می پردازد، سپس صورت حساب های هزینه ه را به صندوق محلی بیمه درمانی ارائه می دهد و پس از رسیدگی اسناد پزشکی، هزینه ها طبق تعرفه های مصوب به او مسترد می شود. برخی معالجات (از جمله پروتزهای دندانی و معالجه در ایستگاه های آّب گرم معدنی) به مجوز قبلی صندوق بیمه درمانی نیاز دارد. خدمات حرفه ای پزشکان که هزینه هایش قابل استرداد است، در فهرست عمومی  خدمات حرفه ای درج شده و به تصویب وزارت تامین اجتماعی رسیده است. </a:t>
            </a:r>
            <a:endParaRPr lang="fa-IR">
              <a:cs typeface="B Nazanin" panose="00000400000000000000" pitchFamily="2" charset="-78"/>
            </a:endParaRPr>
          </a:p>
        </p:txBody>
      </p:sp>
    </p:spTree>
    <p:extLst>
      <p:ext uri="{BB962C8B-B14F-4D97-AF65-F5344CB8AC3E}">
        <p14:creationId xmlns:p14="http://schemas.microsoft.com/office/powerpoint/2010/main" val="75096168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استرداد هزینه های درمانی که بیمه شده برای خودش یا برای افراد تحت تکلفش پرداخته است بر مبنای تعرفه هایی است که قانونی یا تواقفی تعیین شده است، و پس از کسر سهمی از هزیه ها(فرانشیز) که بر عهده بیمه شده است، پرداخت </a:t>
            </a:r>
            <a:r>
              <a:rPr lang="fa-IR">
                <a:cs typeface="B Nazanin" panose="00000400000000000000" pitchFamily="2" charset="-78"/>
              </a:rPr>
              <a:t>می </a:t>
            </a:r>
            <a:r>
              <a:rPr lang="fa-IR" smtClean="0">
                <a:cs typeface="B Nazanin" panose="00000400000000000000" pitchFamily="2" charset="-78"/>
              </a:rPr>
              <a:t>شود. در برخی از شرایط بیمه شده فقط سهم هزینه های استردادی نه به بیمه شده بلکه به موسسات درمانی، زپشک، یا داروخانه طرف قرارداد با بیمه پرداخت می شود. میزان فرانشیز سهمی از هزینه های درمانی که به عهده بیمه شده است، بر حسب ماهیت هزینه های درمانی متغیر است. </a:t>
            </a:r>
            <a:endParaRPr lang="fa-IR">
              <a:cs typeface="B Nazanin" panose="00000400000000000000" pitchFamily="2" charset="-78"/>
            </a:endParaRPr>
          </a:p>
        </p:txBody>
      </p:sp>
      <p:sp>
        <p:nvSpPr>
          <p:cNvPr id="4" name="Flowchart: Alternate Process 3"/>
          <p:cNvSpPr/>
          <p:nvPr/>
        </p:nvSpPr>
        <p:spPr>
          <a:xfrm>
            <a:off x="728420" y="4618494"/>
            <a:ext cx="3952068" cy="821410"/>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سهم هزینه های استردادی</a:t>
            </a:r>
            <a:endParaRPr lang="fa-IR"/>
          </a:p>
        </p:txBody>
      </p:sp>
    </p:spTree>
    <p:extLst>
      <p:ext uri="{BB962C8B-B14F-4D97-AF65-F5344CB8AC3E}">
        <p14:creationId xmlns:p14="http://schemas.microsoft.com/office/powerpoint/2010/main" val="3468584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موازات کمک های همیارانه، تحول فکری زمینه را برای اجرای اصل «</a:t>
            </a:r>
            <a:r>
              <a:rPr lang="fa-IR" smtClean="0">
                <a:solidFill>
                  <a:srgbClr val="FF0000"/>
                </a:solidFill>
                <a:cs typeface="B Nazanin" panose="00000400000000000000" pitchFamily="2" charset="-78"/>
              </a:rPr>
              <a:t>کمک اجباری دولت</a:t>
            </a:r>
            <a:r>
              <a:rPr lang="fa-IR" smtClean="0">
                <a:cs typeface="B Nazanin" panose="00000400000000000000" pitchFamily="2" charset="-78"/>
              </a:rPr>
              <a:t>» که در قطعنامه همایش بین المللی پاریس در سال 1889 تصویب شده بود، فراهم کرد. اصلی که به موجب آن کمک در نژدیکترین محل سکونت ذی نفع صورت می گرفت و دولت در تامین مالی مشارکت می کرد. </a:t>
            </a:r>
            <a:endParaRPr lang="fa-IR">
              <a:cs typeface="B Nazanin" panose="00000400000000000000" pitchFamily="2" charset="-78"/>
            </a:endParaRPr>
          </a:p>
        </p:txBody>
      </p:sp>
      <p:sp>
        <p:nvSpPr>
          <p:cNvPr id="4" name="Flowchart: Alternate Process 3"/>
          <p:cNvSpPr/>
          <p:nvPr/>
        </p:nvSpPr>
        <p:spPr>
          <a:xfrm>
            <a:off x="838200" y="3840480"/>
            <a:ext cx="4051495" cy="1294227"/>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قطعنامه همایش بین المللی پاریس</a:t>
            </a:r>
            <a:endParaRPr lang="fa-IR"/>
          </a:p>
        </p:txBody>
      </p:sp>
    </p:spTree>
    <p:extLst>
      <p:ext uri="{BB962C8B-B14F-4D97-AF65-F5344CB8AC3E}">
        <p14:creationId xmlns:p14="http://schemas.microsoft.com/office/powerpoint/2010/main" val="579619262"/>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تا31 ژوئیه 1993، میزان فرانشیز به این شرح بوده است: برای هزینه بستری و حق الزحمه پزشکان در بیمارستان ها 20 درصد، برای مشاوره  و معاینه پزشکان و دندان پزشکان 25 درصد برای خدمات جانبی پزشکی(پرستاری، فیزیو تراپی، ارتوپدی) 35 درصد و برای داروهای بیماریهای متعارف 60 درصد.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3558960"/>
            <a:ext cx="2466975" cy="1847850"/>
          </a:xfrm>
          <a:prstGeom prst="rect">
            <a:avLst/>
          </a:prstGeom>
        </p:spPr>
      </p:pic>
    </p:spTree>
    <p:extLst>
      <p:ext uri="{BB962C8B-B14F-4D97-AF65-F5344CB8AC3E}">
        <p14:creationId xmlns:p14="http://schemas.microsoft.com/office/powerpoint/2010/main" val="3822566919"/>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اول اوت 1993 فرانشیزهای 25 ، 35 و 60 درصد افزایش به ترتیب به 30، 20 ، 65 درصد رسیده است. در پاره ای موارد به موجب حق قانونی و در پاره ای موارد پس از رسیدگی به وضعیت بیماران بیمه شده، فرانشیز حذف می شود. به موجب حق قانونی به مستمری بگیران جنگ، به مستمری بگیران معلولیت و از کار افتادگی (66 و 2/3 بیشتر) هیچ نوع فرانشیزی تعلق نمی گیرد. </a:t>
            </a:r>
            <a:endParaRPr lang="fa-IR">
              <a:cs typeface="B Nazanin" panose="00000400000000000000" pitchFamily="2" charset="-78"/>
            </a:endParaRPr>
          </a:p>
        </p:txBody>
      </p:sp>
      <p:sp>
        <p:nvSpPr>
          <p:cNvPr id="4" name="Flowchart: Alternate Process 3"/>
          <p:cNvSpPr/>
          <p:nvPr/>
        </p:nvSpPr>
        <p:spPr>
          <a:xfrm>
            <a:off x="838200" y="4293031"/>
            <a:ext cx="2929179" cy="106938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مستمری بگیران جنگ</a:t>
            </a:r>
            <a:endParaRPr lang="fa-IR"/>
          </a:p>
        </p:txBody>
      </p:sp>
    </p:spTree>
    <p:extLst>
      <p:ext uri="{BB962C8B-B14F-4D97-AF65-F5344CB8AC3E}">
        <p14:creationId xmlns:p14="http://schemas.microsoft.com/office/powerpoint/2010/main" val="341496515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همچنین در موارد </a:t>
            </a:r>
            <a:r>
              <a:rPr lang="fa-IR" smtClean="0">
                <a:solidFill>
                  <a:srgbClr val="00B0F0"/>
                </a:solidFill>
                <a:cs typeface="B Nazanin" panose="00000400000000000000" pitchFamily="2" charset="-78"/>
              </a:rPr>
              <a:t>عمل جراحی سنگین </a:t>
            </a:r>
            <a:r>
              <a:rPr lang="fa-IR" smtClean="0">
                <a:cs typeface="B Nazanin" panose="00000400000000000000" pitchFamily="2" charset="-78"/>
              </a:rPr>
              <a:t>(50 فرانک و بیشتر)، </a:t>
            </a:r>
            <a:r>
              <a:rPr lang="fa-IR" smtClean="0">
                <a:solidFill>
                  <a:srgbClr val="FF0000"/>
                </a:solidFill>
                <a:cs typeface="B Nazanin" panose="00000400000000000000" pitchFamily="2" charset="-78"/>
              </a:rPr>
              <a:t>بستری شدن بیش از 30 روز</a:t>
            </a:r>
            <a:r>
              <a:rPr lang="fa-IR" smtClean="0">
                <a:cs typeface="B Nazanin" panose="00000400000000000000" pitchFamily="2" charset="-78"/>
              </a:rPr>
              <a:t>، </a:t>
            </a:r>
            <a:r>
              <a:rPr lang="fa-IR" smtClean="0">
                <a:solidFill>
                  <a:srgbClr val="00B050"/>
                </a:solidFill>
                <a:cs typeface="B Nazanin" panose="00000400000000000000" pitchFamily="2" charset="-78"/>
              </a:rPr>
              <a:t>معالجات طولانی مدتی که باعث حداقل 3 ماه توقف کار شده باشد </a:t>
            </a:r>
            <a:r>
              <a:rPr lang="fa-IR" smtClean="0">
                <a:cs typeface="B Nazanin" panose="00000400000000000000" pitchFamily="2" charset="-78"/>
              </a:rPr>
              <a:t>و نیز برای </a:t>
            </a:r>
            <a:r>
              <a:rPr lang="fa-IR" smtClean="0">
                <a:solidFill>
                  <a:srgbClr val="FF0000"/>
                </a:solidFill>
                <a:cs typeface="B Nazanin" panose="00000400000000000000" pitchFamily="2" charset="-78"/>
              </a:rPr>
              <a:t>هزینه داروهای حیاتی و گران قیمت، فرانشیز بیمه شده</a:t>
            </a:r>
            <a:r>
              <a:rPr lang="fa-IR" smtClean="0">
                <a:cs typeface="B Nazanin" panose="00000400000000000000" pitchFamily="2" charset="-78"/>
              </a:rPr>
              <a:t>، به موجب حق قانونی حذف شده است. معافیت از فرانشیز پس از رسیدگی به وضعیت بیماری و اعلام نتایج وقتی اعمال می شود که محرز شود بیمه شده به یکی از بیماریهای خاص و فوق العاده پر هزینه ای مبتلا است که در فهرست مصوب بیماریهای خاص درج شده است. از اول ژانویه 1987 این فهرست شامل 30 نوع بیماری است: سرطان ها، سکته قلبی، بیماری قند، بیماری روانی، سل، ایدز و غیره.</a:t>
            </a:r>
            <a:endParaRPr lang="fa-IR">
              <a:cs typeface="B Nazanin" panose="00000400000000000000" pitchFamily="2" charset="-78"/>
            </a:endParaRPr>
          </a:p>
        </p:txBody>
      </p:sp>
    </p:spTree>
    <p:extLst>
      <p:ext uri="{BB962C8B-B14F-4D97-AF65-F5344CB8AC3E}">
        <p14:creationId xmlns:p14="http://schemas.microsoft.com/office/powerpoint/2010/main" val="121685324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صورت پیگیری مداوم معالجات پیش بینی شده به مدت بیش از 6 ماه، وقتی بیمار، به تقاضای شخصی، پس از معاینات پزشکی متوجه می شود که به بیماری وخیمی که در فهرست مصوب درج مبتلا شده است، سهم مشارکت بیمه شده در هزینه های درمان را «</a:t>
            </a:r>
            <a:r>
              <a:rPr lang="fa-IR" smtClean="0">
                <a:solidFill>
                  <a:srgbClr val="FF0000"/>
                </a:solidFill>
                <a:cs typeface="B Nazanin" panose="00000400000000000000" pitchFamily="2" charset="-78"/>
              </a:rPr>
              <a:t>صندوق ملی اقدام بهداشتی و اجتماعی</a:t>
            </a:r>
            <a:r>
              <a:rPr lang="fa-IR" smtClean="0">
                <a:cs typeface="B Nazanin" panose="00000400000000000000" pitchFamily="2" charset="-78"/>
              </a:rPr>
              <a:t>» به عهده می گیرد. </a:t>
            </a:r>
            <a:endParaRPr lang="fa-IR">
              <a:cs typeface="B Nazanin" panose="00000400000000000000" pitchFamily="2" charset="-78"/>
            </a:endParaRPr>
          </a:p>
        </p:txBody>
      </p:sp>
    </p:spTree>
    <p:extLst>
      <p:ext uri="{BB962C8B-B14F-4D97-AF65-F5344CB8AC3E}">
        <p14:creationId xmlns:p14="http://schemas.microsoft.com/office/powerpoint/2010/main" val="109179428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قانون شماره 83-25 مورخ 19 ژانویه 1983 فرانشیز مقطوع روزانه ای را برای هر شخص که در بیمارستان یا در موسسات پزشکی- اجتماعی پذیرفته یم شود، تعیین کرده است. مبلغ این فرانشیز مقطوع ، که از اول اوت 1993 روزانه 555 فرانک است، سهم مشارکت بیمه شدگان را در هزینه های درمان بستری تشکیل می دهد. البته این مبلغ مقطوع از سهم فرانشیز بیمه شده کسر شده و با آن جمع نمی شود. در برخی موارد ممکن است رژیم بیمه درمانی پرداخت آن را بر عهده بگیرند. </a:t>
            </a:r>
          </a:p>
          <a:p>
            <a:pPr algn="just"/>
            <a:r>
              <a:rPr lang="fa-IR" smtClean="0">
                <a:cs typeface="B Nazanin" panose="00000400000000000000" pitchFamily="2" charset="-78"/>
              </a:rPr>
              <a:t>حقوق بگیران کشاورزی از لحاظ بیمه درمانی در شمول رژیم عمومی هستند. </a:t>
            </a:r>
            <a:endParaRPr lang="fa-IR">
              <a:cs typeface="B Nazanin" panose="00000400000000000000" pitchFamily="2" charset="-78"/>
            </a:endParaRPr>
          </a:p>
        </p:txBody>
      </p:sp>
    </p:spTree>
    <p:extLst>
      <p:ext uri="{BB962C8B-B14F-4D97-AF65-F5344CB8AC3E}">
        <p14:creationId xmlns:p14="http://schemas.microsoft.com/office/powerpoint/2010/main" val="270190667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ب) رژیم های خاص</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بیمه شدگان برخی رژیم های خاص برای دریافت کمک های غیر نقدی بیمه درمانی، با واسطه «</a:t>
            </a:r>
            <a:r>
              <a:rPr lang="fa-IR" b="1" smtClean="0">
                <a:solidFill>
                  <a:srgbClr val="FF0000"/>
                </a:solidFill>
                <a:cs typeface="B Nazanin" panose="00000400000000000000" pitchFamily="2" charset="-78"/>
              </a:rPr>
              <a:t>بیمه های همیاری</a:t>
            </a:r>
            <a:r>
              <a:rPr lang="fa-IR" smtClean="0">
                <a:cs typeface="B Nazanin" panose="00000400000000000000" pitchFamily="2" charset="-78"/>
              </a:rPr>
              <a:t>» (</a:t>
            </a:r>
            <a:r>
              <a:rPr lang="en-US" smtClean="0">
                <a:cs typeface="B Nazanin" panose="00000400000000000000" pitchFamily="2" charset="-78"/>
              </a:rPr>
              <a:t>Mutuelles</a:t>
            </a:r>
            <a:r>
              <a:rPr lang="fa-IR" smtClean="0">
                <a:cs typeface="B Nazanin" panose="00000400000000000000" pitchFamily="2" charset="-78"/>
              </a:rPr>
              <a:t>) به رژیم عمومی وابسته اند. بیمه شدگان رژیم های خاص عبارتند از: کارمندان کشوری، کارگران دولتی، کارگزاران رسمی انجمن های شهر و شهرداری ها، کارگزاران برق و گاز فرانسه. در صورت توقف کار در اثر بیماری، هزینه درمان بیمه شدگان رژیم های خاص ابتدا تماما، سپس بخشی از آن به عهده کارفرمایان است. </a:t>
            </a:r>
            <a:endParaRPr lang="fa-IR">
              <a:cs typeface="B Nazanin" panose="00000400000000000000" pitchFamily="2" charset="-78"/>
            </a:endParaRPr>
          </a:p>
        </p:txBody>
      </p:sp>
    </p:spTree>
    <p:extLst>
      <p:ext uri="{BB962C8B-B14F-4D97-AF65-F5344CB8AC3E}">
        <p14:creationId xmlns:p14="http://schemas.microsoft.com/office/powerpoint/2010/main" val="90382762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دریانوران و خدمه کشتیرانی، کارگران معادن، کارکنان راه آهن ملی فرانسه، کارکنان شرکت عمومی آّن، کارکنان بانک مرکزی فرانسه و کارکنان شبکه راه آهن شهری پاریس(مترو)، سازمان های درمانی خاص و مستقل از رژیم عمومی دارند. </a:t>
            </a:r>
          </a:p>
          <a:p>
            <a:pPr algn="just"/>
            <a:r>
              <a:rPr lang="fa-IR" smtClean="0">
                <a:cs typeface="B Nazanin" panose="00000400000000000000" pitchFamily="2" charset="-78"/>
              </a:rPr>
              <a:t>برخی مشاغل (معدنچیان، کارکنان راه اهن و مترو) سازمان های درمانی مستقل ایجاد کرده اند و با استخدام پزشکان به بیمه شدگان خود  خدمات درمانی بدون فرانشیز ارئه می دهند. </a:t>
            </a:r>
          </a:p>
          <a:p>
            <a:pPr algn="just"/>
            <a:r>
              <a:rPr lang="fa-IR" smtClean="0">
                <a:cs typeface="B Nazanin" panose="00000400000000000000" pitchFamily="2" charset="-78"/>
              </a:rPr>
              <a:t>هزینه درمان کارکنان کشتیرانی که در کشتی بیمار شده اند به مدت </a:t>
            </a:r>
            <a:r>
              <a:rPr lang="fa-IR" b="1" smtClean="0">
                <a:solidFill>
                  <a:srgbClr val="FF0000"/>
                </a:solidFill>
                <a:cs typeface="B Nazanin" panose="00000400000000000000" pitchFamily="2" charset="-78"/>
              </a:rPr>
              <a:t>چهار ماه </a:t>
            </a:r>
            <a:r>
              <a:rPr lang="fa-IR" smtClean="0">
                <a:cs typeface="B Nazanin" panose="00000400000000000000" pitchFamily="2" charset="-78"/>
              </a:rPr>
              <a:t>تماما به عهده شرکت کشتیرانی است. </a:t>
            </a:r>
            <a:endParaRPr lang="fa-IR">
              <a:cs typeface="B Nazanin" panose="00000400000000000000" pitchFamily="2" charset="-78"/>
            </a:endParaRPr>
          </a:p>
        </p:txBody>
      </p:sp>
    </p:spTree>
    <p:extLst>
      <p:ext uri="{BB962C8B-B14F-4D97-AF65-F5344CB8AC3E}">
        <p14:creationId xmlns:p14="http://schemas.microsoft.com/office/powerpoint/2010/main" val="311424306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ج) بیمه درمانی غیر حقوق بگیران (خویش فرمایان)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دارندگان مشاغل کشاورزی غیر حقوق بگیر و افراد تحت تکفل شان از بیمه درمانی بهره برداران شکاروزی استفده می کنند. بیمه درمانی بهره برداران کشاروزی هزینه های </a:t>
            </a:r>
            <a:r>
              <a:rPr lang="fa-IR">
                <a:cs typeface="B Nazanin" panose="00000400000000000000" pitchFamily="2" charset="-78"/>
              </a:rPr>
              <a:t>درمانی </a:t>
            </a:r>
            <a:r>
              <a:rPr lang="fa-IR" smtClean="0">
                <a:cs typeface="B Nazanin" panose="00000400000000000000" pitchFamily="2" charset="-78"/>
              </a:rPr>
              <a:t>بیمه شدگان خود را با همان شرایطی که برای کارگران کشاورزی تعیین شده است به استثنای «غرامت دستمزد ایام بیماری» پرداخت می کند. </a:t>
            </a:r>
            <a:endParaRPr lang="fa-IR">
              <a:cs typeface="B Nazanin" panose="00000400000000000000" pitchFamily="2" charset="-78"/>
            </a:endParaRPr>
          </a:p>
        </p:txBody>
      </p:sp>
    </p:spTree>
    <p:extLst>
      <p:ext uri="{BB962C8B-B14F-4D97-AF65-F5344CB8AC3E}">
        <p14:creationId xmlns:p14="http://schemas.microsoft.com/office/powerpoint/2010/main" val="166378587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بیمه درمانی – بارداری خویش فرمایان (اصناف، صنعتگران، دارندگان مشاغل آزاد) به بیمه شدگان خود فقط پرداخت های غیر نقدی ارائه می دهد. برای درمان سرپایی 5 درصد هزینه ها را یم پردازد. هزینه های درمان بستری برای اقامت کمتر از 30 روز در بیمارستان یا در صورتی که ضریب خدمات درمانی در فهرست کمتر از 50 باشد،  80 درصد و از روز سی و یکم بستری 100 درصد مسترد می شود. </a:t>
            </a:r>
            <a:endParaRPr lang="fa-IR">
              <a:cs typeface="B Nazanin" panose="00000400000000000000" pitchFamily="2" charset="-78"/>
            </a:endParaRPr>
          </a:p>
        </p:txBody>
      </p:sp>
    </p:spTree>
    <p:extLst>
      <p:ext uri="{BB962C8B-B14F-4D97-AF65-F5344CB8AC3E}">
        <p14:creationId xmlns:p14="http://schemas.microsoft.com/office/powerpoint/2010/main" val="51242652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هزینه درمانی بیماریهای خاص (که در بخش رژیم عمومی شرح داده شد) تماما به عهده رژیم بیمه درمانی خویش فرمایان است. بیمه شدگان در دوره زمانی معالجاتی که درخواست استرداد هزینه هایشان را می کنند، باید از لحاظ وضعیت پرداخت حق بیمه ها به روز باشند. در صورت به روز نبودن پرداخت حق بیمه ها، حق دارند در یک مهلت  شش ماهه به شرط پرداخت کلیه حق بیمه های مقرر، تقاضای استرداد هزینه های درمانی را بکنند.  </a:t>
            </a:r>
            <a:endParaRPr lang="fa-IR">
              <a:cs typeface="B Nazanin" panose="00000400000000000000" pitchFamily="2" charset="-78"/>
            </a:endParaRPr>
          </a:p>
        </p:txBody>
      </p:sp>
    </p:spTree>
    <p:extLst>
      <p:ext uri="{BB962C8B-B14F-4D97-AF65-F5344CB8AC3E}">
        <p14:creationId xmlns:p14="http://schemas.microsoft.com/office/powerpoint/2010/main" val="37174096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1180</TotalTime>
  <Words>13948</Words>
  <Application>Microsoft Office PowerPoint</Application>
  <PresentationFormat>Widescreen</PresentationFormat>
  <Paragraphs>296</Paragraphs>
  <Slides>154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154</vt:i4>
      </vt:variant>
    </vt:vector>
  </HeadingPairs>
  <TitlesOfParts>
    <vt:vector size="160" baseType="lpstr">
      <vt:lpstr>Arial</vt:lpstr>
      <vt:lpstr>B Nazanin</vt:lpstr>
      <vt:lpstr>Calibri</vt:lpstr>
      <vt:lpstr>Calibri Light</vt:lpstr>
      <vt:lpstr>Times New Roman</vt:lpstr>
      <vt:lpstr>Office Theme</vt:lpstr>
      <vt:lpstr>عنوان مقاله: نظام تامین اجتماعی در فرانسه</vt:lpstr>
      <vt:lpstr>1- سابقه تاریخی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1-1 طرح تامین اجتماعی فرانسه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سازمان تامین اجتماعی فرانسه</vt:lpstr>
      <vt:lpstr>PowerPoint Presentation</vt:lpstr>
      <vt:lpstr>1-2 ارکان اداری</vt:lpstr>
      <vt:lpstr>نظام جامع تامین اجتماعی فرانسه از پنج رژیم بیمه ای به شرح زیر تشکیل شده است: </vt:lpstr>
      <vt:lpstr>PowerPoint Presentation</vt:lpstr>
      <vt:lpstr>2-2 رژیم بیمه عمومی</vt:lpstr>
      <vt:lpstr>PowerPoint Presentation</vt:lpstr>
      <vt:lpstr>PowerPoint Presentation</vt:lpstr>
      <vt:lpstr>3-2 شوراهای اداری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4-2 وظایف صندوق های تامین اجتماعی در سطح ملی، منطقه ای و محلی</vt:lpstr>
      <vt:lpstr>PowerPoint Presentation</vt:lpstr>
      <vt:lpstr>PowerPoint Presentation</vt:lpstr>
      <vt:lpstr>وظایف صندوق های منطقه ای بیمه درمانی عبارت است از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5-2 رژیم بیمه کشاورزان</vt:lpstr>
      <vt:lpstr>PowerPoint Presentation</vt:lpstr>
      <vt:lpstr>PowerPoint Presentation</vt:lpstr>
      <vt:lpstr>PowerPoint Presentation</vt:lpstr>
      <vt:lpstr>PowerPoint Presentation</vt:lpstr>
      <vt:lpstr>6-2 رژیم های خاص بیمه ای</vt:lpstr>
      <vt:lpstr>PowerPoint Presentation</vt:lpstr>
      <vt:lpstr>7-2 رژیم بیمه ای غیر حقوق بگیران غیرکشاورزی</vt:lpstr>
      <vt:lpstr>PowerPoint Presentation</vt:lpstr>
      <vt:lpstr>8-2 رژیم بیمه روحانیون</vt:lpstr>
      <vt:lpstr>PowerPoint Presentation</vt:lpstr>
      <vt:lpstr>9-3 بیمه اختیاری</vt:lpstr>
      <vt:lpstr>PowerPoint Presentation</vt:lpstr>
      <vt:lpstr>PowerPoint Presentation</vt:lpstr>
      <vt:lpstr>10-2- سرپرستی سازمان تامین اجتماعی</vt:lpstr>
      <vt:lpstr>PowerPoint Presentation</vt:lpstr>
      <vt:lpstr>PowerPoint Presentation</vt:lpstr>
      <vt:lpstr>PowerPoint Presentation</vt:lpstr>
      <vt:lpstr>PowerPoint Presentation</vt:lpstr>
      <vt:lpstr>3- تعهدات تامین اجتماعی فرانسه</vt:lpstr>
      <vt:lpstr>1-3 بیمه درمانی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ب) رژیم های خاص</vt:lpstr>
      <vt:lpstr>PowerPoint Presentation</vt:lpstr>
      <vt:lpstr>ج) بیمه درمانی غیر حقوق بگیران (خویش فرمایان)</vt:lpstr>
      <vt:lpstr>PowerPoint Presentation</vt:lpstr>
      <vt:lpstr>PowerPoint Presentation</vt:lpstr>
      <vt:lpstr>2-3 بیمه بارداری الف)رژیم عمومی</vt:lpstr>
      <vt:lpstr>PowerPoint Presentation</vt:lpstr>
      <vt:lpstr>PowerPoint Presentation</vt:lpstr>
      <vt:lpstr>بیمه بارداری غیر حقوق بگیران(خویش فرمایان)</vt:lpstr>
      <vt:lpstr>3-3 بیمه از کار افتادگی</vt:lpstr>
      <vt:lpstr>PowerPoint Presentation</vt:lpstr>
      <vt:lpstr>PowerPoint Presentation</vt:lpstr>
      <vt:lpstr>PowerPoint Presentation</vt:lpstr>
      <vt:lpstr>PowerPoint Presentation</vt:lpstr>
      <vt:lpstr>4-3 بیمه فوت (هزینه کفن و دفن) الف)رژیم عمومی و حقوق بگیران کشاورزی</vt:lpstr>
      <vt:lpstr>ب) بیمه فوت خویش فرمایان</vt:lpstr>
      <vt:lpstr>5-3 بیمه بیوگی</vt:lpstr>
      <vt:lpstr>6-3 بیمه «حوادث کار و بیماریهای شغلی»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7-3 بیمه بازنشستگی</vt:lpstr>
      <vt:lpstr>رژیم عمومی بیمه بازنشستگی</vt:lpstr>
      <vt:lpstr>PowerPoint Presentation</vt:lpstr>
      <vt:lpstr>PowerPoint Presentation</vt:lpstr>
      <vt:lpstr>PowerPoint Presentation</vt:lpstr>
      <vt:lpstr>PowerPoint Presentation</vt:lpstr>
      <vt:lpstr>PowerPoint Presentation</vt:lpstr>
      <vt:lpstr>PowerPoint Presentation</vt:lpstr>
      <vt:lpstr>4- منابع مالی تامین اجتماعی فرانسه</vt:lpstr>
      <vt:lpstr>PowerPoint Presentation</vt:lpstr>
      <vt:lpstr>1-2 رژیم عمومی</vt:lpstr>
      <vt:lpstr>PowerPoint Presentation</vt:lpstr>
      <vt:lpstr>PowerPoint Presentation</vt:lpstr>
      <vt:lpstr>PowerPoint Presentation</vt:lpstr>
      <vt:lpstr>2- 4 تامین منابع مالی بیمه صاحبان حِرَف و مشاغل الف) بیمه درمانی</vt:lpstr>
      <vt:lpstr>PowerPoint Presentation</vt:lpstr>
      <vt:lpstr>ب)بیمه بازنشستگی</vt:lpstr>
      <vt:lpstr>PowerPoint Presentation</vt:lpstr>
      <vt:lpstr>ج)رژیم های خاص</vt:lpstr>
      <vt:lpstr>د)رژیم های مکمل بازنشستگی</vt:lpstr>
      <vt:lpstr>PowerPoint Presentation</vt:lpstr>
      <vt:lpstr>5- بیمه بیکاری در فرانسه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نظام تامین اجتماعی در فرانسه</dc:title>
  <dc:creator>MaZz!i</dc:creator>
  <cp:lastModifiedBy>MaZz!i</cp:lastModifiedBy>
  <cp:revision>100</cp:revision>
  <dcterms:created xsi:type="dcterms:W3CDTF">2025-03-23T13:19:38Z</dcterms:created>
  <dcterms:modified xsi:type="dcterms:W3CDTF">2025-04-02T16:16:12Z</dcterms:modified>
</cp:coreProperties>
</file>