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55" r:id="rId4"/>
    <p:sldId id="258" r:id="rId5"/>
    <p:sldId id="259" r:id="rId6"/>
    <p:sldId id="356" r:id="rId7"/>
    <p:sldId id="260" r:id="rId8"/>
    <p:sldId id="261" r:id="rId9"/>
    <p:sldId id="262" r:id="rId10"/>
    <p:sldId id="263" r:id="rId11"/>
    <p:sldId id="357" r:id="rId12"/>
    <p:sldId id="358" r:id="rId13"/>
    <p:sldId id="264" r:id="rId14"/>
    <p:sldId id="359" r:id="rId15"/>
    <p:sldId id="265" r:id="rId16"/>
    <p:sldId id="266" r:id="rId17"/>
    <p:sldId id="267" r:id="rId18"/>
    <p:sldId id="268" r:id="rId19"/>
    <p:sldId id="269" r:id="rId20"/>
    <p:sldId id="270" r:id="rId21"/>
    <p:sldId id="271" r:id="rId22"/>
    <p:sldId id="272" r:id="rId23"/>
    <p:sldId id="376" r:id="rId24"/>
    <p:sldId id="273" r:id="rId25"/>
    <p:sldId id="274" r:id="rId26"/>
    <p:sldId id="275" r:id="rId27"/>
    <p:sldId id="360" r:id="rId28"/>
    <p:sldId id="276" r:id="rId29"/>
    <p:sldId id="277" r:id="rId30"/>
    <p:sldId id="354" r:id="rId31"/>
    <p:sldId id="278" r:id="rId32"/>
    <p:sldId id="324" r:id="rId33"/>
    <p:sldId id="353" r:id="rId34"/>
    <p:sldId id="350" r:id="rId35"/>
    <p:sldId id="351" r:id="rId36"/>
    <p:sldId id="352" r:id="rId37"/>
    <p:sldId id="361" r:id="rId38"/>
    <p:sldId id="347" r:id="rId39"/>
    <p:sldId id="362" r:id="rId40"/>
    <p:sldId id="349" r:id="rId41"/>
    <p:sldId id="339" r:id="rId42"/>
    <p:sldId id="363" r:id="rId43"/>
    <p:sldId id="340" r:id="rId44"/>
    <p:sldId id="364" r:id="rId45"/>
    <p:sldId id="341" r:id="rId46"/>
    <p:sldId id="342" r:id="rId47"/>
    <p:sldId id="343" r:id="rId48"/>
    <p:sldId id="344" r:id="rId49"/>
    <p:sldId id="345" r:id="rId50"/>
    <p:sldId id="346" r:id="rId51"/>
    <p:sldId id="334" r:id="rId52"/>
    <p:sldId id="335" r:id="rId53"/>
    <p:sldId id="337" r:id="rId54"/>
    <p:sldId id="365" r:id="rId55"/>
    <p:sldId id="338" r:id="rId56"/>
    <p:sldId id="329" r:id="rId57"/>
    <p:sldId id="330" r:id="rId58"/>
    <p:sldId id="331" r:id="rId59"/>
    <p:sldId id="332" r:id="rId60"/>
    <p:sldId id="333" r:id="rId61"/>
    <p:sldId id="326" r:id="rId62"/>
    <p:sldId id="327" r:id="rId63"/>
    <p:sldId id="366" r:id="rId64"/>
    <p:sldId id="328" r:id="rId65"/>
    <p:sldId id="367" r:id="rId66"/>
    <p:sldId id="319" r:id="rId67"/>
    <p:sldId id="368" r:id="rId68"/>
    <p:sldId id="322" r:id="rId69"/>
    <p:sldId id="323" r:id="rId70"/>
    <p:sldId id="320" r:id="rId71"/>
    <p:sldId id="369" r:id="rId72"/>
    <p:sldId id="321" r:id="rId73"/>
    <p:sldId id="316" r:id="rId74"/>
    <p:sldId id="317" r:id="rId75"/>
    <p:sldId id="371" r:id="rId76"/>
    <p:sldId id="318" r:id="rId77"/>
    <p:sldId id="315" r:id="rId78"/>
    <p:sldId id="313" r:id="rId79"/>
    <p:sldId id="314" r:id="rId80"/>
    <p:sldId id="308" r:id="rId81"/>
    <p:sldId id="309" r:id="rId82"/>
    <p:sldId id="310" r:id="rId83"/>
    <p:sldId id="311" r:id="rId84"/>
    <p:sldId id="303" r:id="rId85"/>
    <p:sldId id="312" r:id="rId86"/>
    <p:sldId id="304" r:id="rId87"/>
    <p:sldId id="305" r:id="rId88"/>
    <p:sldId id="306" r:id="rId89"/>
    <p:sldId id="307" r:id="rId90"/>
    <p:sldId id="295" r:id="rId91"/>
    <p:sldId id="301" r:id="rId92"/>
    <p:sldId id="302" r:id="rId93"/>
    <p:sldId id="297" r:id="rId94"/>
    <p:sldId id="299" r:id="rId95"/>
    <p:sldId id="372" r:id="rId96"/>
    <p:sldId id="298" r:id="rId97"/>
    <p:sldId id="300" r:id="rId98"/>
    <p:sldId id="296" r:id="rId99"/>
    <p:sldId id="279" r:id="rId100"/>
    <p:sldId id="291" r:id="rId101"/>
    <p:sldId id="375" r:id="rId102"/>
    <p:sldId id="292" r:id="rId103"/>
    <p:sldId id="293" r:id="rId104"/>
    <p:sldId id="294" r:id="rId105"/>
    <p:sldId id="288" r:id="rId106"/>
    <p:sldId id="289" r:id="rId107"/>
    <p:sldId id="374" r:id="rId108"/>
    <p:sldId id="290" r:id="rId109"/>
    <p:sldId id="283" r:id="rId110"/>
    <p:sldId id="284" r:id="rId111"/>
    <p:sldId id="285" r:id="rId112"/>
    <p:sldId id="286" r:id="rId113"/>
    <p:sldId id="287" r:id="rId114"/>
    <p:sldId id="373" r:id="rId115"/>
    <p:sldId id="280" r:id="rId116"/>
    <p:sldId id="281" r:id="rId117"/>
    <p:sldId id="282" r:id="rId1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79" autoAdjust="0"/>
    <p:restoredTop sz="94434" autoAdjust="0"/>
  </p:normalViewPr>
  <p:slideViewPr>
    <p:cSldViewPr snapToGrid="0">
      <p:cViewPr varScale="1">
        <p:scale>
          <a:sx n="65" d="100"/>
          <a:sy n="65" d="100"/>
        </p:scale>
        <p:origin x="96" y="186"/>
      </p:cViewPr>
      <p:guideLst/>
    </p:cSldViewPr>
  </p:slideViewPr>
  <p:outlineViewPr>
    <p:cViewPr>
      <p:scale>
        <a:sx n="33" d="100"/>
        <a:sy n="33" d="100"/>
      </p:scale>
      <p:origin x="0" y="-910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99B7173-5980-47E7-809D-27B1D74824FC}" type="datetimeFigureOut">
              <a:rPr lang="fa-IR" smtClean="0"/>
              <a:t>17/10/1446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214567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99B7173-5980-47E7-809D-27B1D74824FC}" type="datetimeFigureOut">
              <a:rPr lang="fa-IR" smtClean="0"/>
              <a:t>17/10/1446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37187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99B7173-5980-47E7-809D-27B1D74824FC}" type="datetimeFigureOut">
              <a:rPr lang="fa-IR" smtClean="0"/>
              <a:t>17/10/1446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264247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99B7173-5980-47E7-809D-27B1D74824FC}" type="datetimeFigureOut">
              <a:rPr lang="fa-IR" smtClean="0"/>
              <a:t>17/10/1446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280620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B7173-5980-47E7-809D-27B1D74824FC}" type="datetimeFigureOut">
              <a:rPr lang="fa-IR" smtClean="0"/>
              <a:t>17/10/1446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108974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99B7173-5980-47E7-809D-27B1D74824FC}" type="datetimeFigureOut">
              <a:rPr lang="fa-IR" smtClean="0"/>
              <a:t>17/10/1446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46503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99B7173-5980-47E7-809D-27B1D74824FC}" type="datetimeFigureOut">
              <a:rPr lang="fa-IR" smtClean="0"/>
              <a:t>17/10/1446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335772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99B7173-5980-47E7-809D-27B1D74824FC}" type="datetimeFigureOut">
              <a:rPr lang="fa-IR" smtClean="0"/>
              <a:t>17/10/1446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91543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B7173-5980-47E7-809D-27B1D74824FC}" type="datetimeFigureOut">
              <a:rPr lang="fa-IR" smtClean="0"/>
              <a:t>17/10/1446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248619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B7173-5980-47E7-809D-27B1D74824FC}" type="datetimeFigureOut">
              <a:rPr lang="fa-IR" smtClean="0"/>
              <a:t>17/10/1446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31927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B7173-5980-47E7-809D-27B1D74824FC}" type="datetimeFigureOut">
              <a:rPr lang="fa-IR" smtClean="0"/>
              <a:t>17/10/1446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F539D0-79C7-4755-A3E7-5746C4D032A8}" type="slidenum">
              <a:rPr lang="fa-IR" smtClean="0"/>
              <a:t>‹#›</a:t>
            </a:fld>
            <a:endParaRPr lang="fa-IR"/>
          </a:p>
        </p:txBody>
      </p:sp>
    </p:spTree>
    <p:extLst>
      <p:ext uri="{BB962C8B-B14F-4D97-AF65-F5344CB8AC3E}">
        <p14:creationId xmlns:p14="http://schemas.microsoft.com/office/powerpoint/2010/main" val="262563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99B7173-5980-47E7-809D-27B1D74824FC}" type="datetimeFigureOut">
              <a:rPr lang="fa-IR" smtClean="0"/>
              <a:t>17/10/1446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F539D0-79C7-4755-A3E7-5746C4D032A8}" type="slidenum">
              <a:rPr lang="fa-IR" smtClean="0"/>
              <a:t>‹#›</a:t>
            </a:fld>
            <a:endParaRPr lang="fa-IR"/>
          </a:p>
        </p:txBody>
      </p:sp>
    </p:spTree>
    <p:extLst>
      <p:ext uri="{BB962C8B-B14F-4D97-AF65-F5344CB8AC3E}">
        <p14:creationId xmlns:p14="http://schemas.microsoft.com/office/powerpoint/2010/main" val="112553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Nazanin" panose="00000400000000000000" pitchFamily="2" charset="-78"/>
              </a:rPr>
              <a:t>عنوان مقاله: </a:t>
            </a:r>
            <a:r>
              <a:rPr lang="fa-IR" sz="4400" smtClean="0">
                <a:cs typeface="B Nazanin" panose="00000400000000000000" pitchFamily="2" charset="-78"/>
              </a:rPr>
              <a:t>تحلیل چند سطحی انزوای اجتماعی</a:t>
            </a:r>
            <a:endParaRPr lang="fa-IR" sz="44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نویسندگان: </a:t>
            </a:r>
            <a:r>
              <a:rPr lang="fa-IR" smtClean="0">
                <a:cs typeface="B Nazanin" panose="00000400000000000000" pitchFamily="2" charset="-78"/>
              </a:rPr>
              <a:t>مسعود چلبی، مهدی امیر کافی</a:t>
            </a:r>
          </a:p>
          <a:p>
            <a:r>
              <a:rPr lang="fa-IR" smtClean="0">
                <a:solidFill>
                  <a:srgbClr val="FF0000"/>
                </a:solidFill>
                <a:cs typeface="B Nazanin" panose="00000400000000000000" pitchFamily="2" charset="-78"/>
              </a:rPr>
              <a:t>منبع: </a:t>
            </a:r>
            <a:r>
              <a:rPr lang="fa-IR" smtClean="0">
                <a:cs typeface="B Nazanin" panose="00000400000000000000" pitchFamily="2" charset="-78"/>
              </a:rPr>
              <a:t>مجله جامعه شناسی ایران 1383</a:t>
            </a:r>
          </a:p>
          <a:p>
            <a:r>
              <a:rPr lang="fa-IR" smtClean="0">
                <a:cs typeface="B Nazanin" panose="00000400000000000000" pitchFamily="2" charset="-78"/>
              </a:rPr>
              <a:t>دوره 6 شماره 2 صص 3-31</a:t>
            </a:r>
          </a:p>
          <a:p>
            <a:pPr algn="just"/>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225206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دیدگاه فقر شهری (پراک 1916-1925، ویلسون 1987، فرناندز و هریس 1992...) مدل نظام مند (کاسادا  و جان ویتز، 1974، سامسون و گراور، 1989 و...) مدل توسعه خطی (تونیس، 1381، زیمل 1372 و ویرث 1938) و تئوری نظم اجتماعی (چلبی ، 1375). </a:t>
            </a:r>
            <a:endParaRPr lang="fa-IR">
              <a:cs typeface="B Nazanin" panose="00000400000000000000" pitchFamily="2" charset="-78"/>
            </a:endParaRPr>
          </a:p>
        </p:txBody>
      </p:sp>
    </p:spTree>
    <p:extLst>
      <p:ext uri="{BB962C8B-B14F-4D97-AF65-F5344CB8AC3E}">
        <p14:creationId xmlns:p14="http://schemas.microsoft.com/office/powerpoint/2010/main" val="21294676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بر اساس نتایج به دست آمده، می توان انتظار داشت اگر سطح روابط و سرمایه اجتماعی افراد افزایش یابد، از میزان یاس اجتماعی، احساس عجز و احساس تنهایی آن ها کاسته شود، و بالعکس با کاهش روابط و سرمایه اجتماعی (انزوای اجتماعی) یاس اجتماعی، احساس عجز و احساس تنهایی تقویت گردد. </a:t>
            </a:r>
          </a:p>
        </p:txBody>
      </p:sp>
      <p:sp>
        <p:nvSpPr>
          <p:cNvPr id="4" name="Flowchart: Process 3"/>
          <p:cNvSpPr/>
          <p:nvPr/>
        </p:nvSpPr>
        <p:spPr>
          <a:xfrm>
            <a:off x="838200" y="4247536"/>
            <a:ext cx="4144297" cy="116512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سطح روابط و سرمایه اجتماعی افراد</a:t>
            </a:r>
            <a:endParaRPr lang="fa-IR"/>
          </a:p>
        </p:txBody>
      </p:sp>
    </p:spTree>
    <p:extLst>
      <p:ext uri="{BB962C8B-B14F-4D97-AF65-F5344CB8AC3E}">
        <p14:creationId xmlns:p14="http://schemas.microsoft.com/office/powerpoint/2010/main" val="31867974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ذکر این نکته لازم است که به منظور بررسی برازش مدل پیشنهادی چند شاخص مورد توجه قرار گرفت. </a:t>
            </a:r>
            <a:r>
              <a:rPr lang="fa-IR" b="1">
                <a:solidFill>
                  <a:srgbClr val="FF0000"/>
                </a:solidFill>
                <a:cs typeface="B Nazanin" panose="00000400000000000000" pitchFamily="2" charset="-78"/>
              </a:rPr>
              <a:t>یکی این شاخص ها شاخص نیکویی برازش (</a:t>
            </a:r>
            <a:r>
              <a:rPr lang="en-US" b="1">
                <a:solidFill>
                  <a:srgbClr val="FF0000"/>
                </a:solidFill>
                <a:cs typeface="B Nazanin" panose="00000400000000000000" pitchFamily="2" charset="-78"/>
              </a:rPr>
              <a:t>GFJ</a:t>
            </a:r>
            <a:r>
              <a:rPr lang="fa-IR" b="1">
                <a:solidFill>
                  <a:srgbClr val="FF0000"/>
                </a:solidFill>
                <a:cs typeface="B Nazanin" panose="00000400000000000000" pitchFamily="2" charset="-78"/>
              </a:rPr>
              <a:t>) است، دامنه تغییرات شاخص مذکور بین صفر و یک است</a:t>
            </a:r>
            <a:r>
              <a:rPr lang="fa-IR">
                <a:cs typeface="B Nazanin" panose="00000400000000000000" pitchFamily="2" charset="-78"/>
              </a:rPr>
              <a:t>. هر چقدر مقدار محاسبه شده به یک نزدیک تر باشد بیانگر برازش بهتر مدل است. در مدل حاضر (</a:t>
            </a:r>
            <a:r>
              <a:rPr lang="en-US">
                <a:cs typeface="B Nazanin" panose="00000400000000000000" pitchFamily="2" charset="-78"/>
              </a:rPr>
              <a:t>GFI</a:t>
            </a:r>
            <a:r>
              <a:rPr lang="fa-IR">
                <a:cs typeface="B Nazanin" panose="00000400000000000000" pitchFamily="2" charset="-78"/>
              </a:rPr>
              <a:t>) معادل 0/96 به دست آمده است. بنابراین می توان گفت که مدل دارای برازش نسبتا خوبی است، شاخص دیگر مقیاس نیکویی برازش تعدیل شده (</a:t>
            </a:r>
            <a:r>
              <a:rPr lang="en-US">
                <a:cs typeface="B Nazanin" panose="00000400000000000000" pitchFamily="2" charset="-78"/>
              </a:rPr>
              <a:t>AGFI</a:t>
            </a:r>
            <a:r>
              <a:rPr lang="fa-IR">
                <a:cs typeface="B Nazanin" panose="00000400000000000000" pitchFamily="2" charset="-78"/>
              </a:rPr>
              <a:t>) است. شاخص مذکور تا حدی نسبت به حجم نمونه و درجات آزادی مدل معیار (</a:t>
            </a:r>
            <a:r>
              <a:rPr lang="en-US">
                <a:cs typeface="B Nazanin" panose="00000400000000000000" pitchFamily="2" charset="-78"/>
              </a:rPr>
              <a:t>GFI</a:t>
            </a:r>
            <a:r>
              <a:rPr lang="fa-IR">
                <a:cs typeface="B Nazanin" panose="00000400000000000000" pitchFamily="2" charset="-78"/>
              </a:rPr>
              <a:t>) را تعدیل می کند. </a:t>
            </a:r>
          </a:p>
          <a:p>
            <a:endParaRPr lang="fa-IR"/>
          </a:p>
        </p:txBody>
      </p:sp>
    </p:spTree>
    <p:extLst>
      <p:ext uri="{BB962C8B-B14F-4D97-AF65-F5344CB8AC3E}">
        <p14:creationId xmlns:p14="http://schemas.microsoft.com/office/powerpoint/2010/main" val="10735304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مقدار (</a:t>
            </a:r>
            <a:r>
              <a:rPr lang="en-US" b="1" smtClean="0">
                <a:solidFill>
                  <a:srgbClr val="FF0000"/>
                </a:solidFill>
                <a:cs typeface="B Nazanin" panose="00000400000000000000" pitchFamily="2" charset="-78"/>
              </a:rPr>
              <a:t>AGFI</a:t>
            </a:r>
            <a:r>
              <a:rPr lang="fa-IR" b="1" smtClean="0">
                <a:solidFill>
                  <a:srgbClr val="FF0000"/>
                </a:solidFill>
                <a:cs typeface="B Nazanin" panose="00000400000000000000" pitchFamily="2" charset="-78"/>
              </a:rPr>
              <a:t>) از صفر تا یک است </a:t>
            </a:r>
            <a:r>
              <a:rPr lang="fa-IR" smtClean="0">
                <a:cs typeface="B Nazanin" panose="00000400000000000000" pitchFamily="2" charset="-78"/>
              </a:rPr>
              <a:t>و مقادیر نزدیک به یک نشان دهنده نیکویی برازش مدل است. در تحقیق حاضر میزان (</a:t>
            </a:r>
            <a:r>
              <a:rPr lang="en-US" smtClean="0">
                <a:cs typeface="B Nazanin" panose="00000400000000000000" pitchFamily="2" charset="-78"/>
              </a:rPr>
              <a:t>AGFI</a:t>
            </a:r>
            <a:r>
              <a:rPr lang="fa-IR" smtClean="0">
                <a:cs typeface="B Nazanin" panose="00000400000000000000" pitchFamily="2" charset="-78"/>
              </a:rPr>
              <a:t>) معادل  (0/91) است که برازش مدل را تایید می کند. همچنین می توان به محاسبه شاخص (</a:t>
            </a:r>
            <a:r>
              <a:rPr lang="en-US" smtClean="0">
                <a:cs typeface="B Nazanin" panose="00000400000000000000" pitchFamily="2" charset="-78"/>
              </a:rPr>
              <a:t>NFI</a:t>
            </a:r>
            <a:r>
              <a:rPr lang="fa-IR" smtClean="0">
                <a:cs typeface="B Nazanin" panose="00000400000000000000" pitchFamily="2" charset="-78"/>
              </a:rPr>
              <a:t>) اشاره نمود که میزان آن معادل 0/84 به دست آمده است. این مقدار نزدیک به 0/90 است که نشان دهنده برازش قابل قبول است. </a:t>
            </a:r>
            <a:endParaRPr lang="fa-IR">
              <a:cs typeface="B Nazanin" panose="00000400000000000000" pitchFamily="2" charset="-78"/>
            </a:endParaRPr>
          </a:p>
        </p:txBody>
      </p:sp>
    </p:spTree>
    <p:extLst>
      <p:ext uri="{BB962C8B-B14F-4D97-AF65-F5344CB8AC3E}">
        <p14:creationId xmlns:p14="http://schemas.microsoft.com/office/powerpoint/2010/main" val="38275860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نتیجه گیری و پیشنهاد</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این تحقیق نشان می دهد که در مجموع روابط فکری و عاطفی (همدلی، همفکری، همراهی و...) در میان اعضیا خانواده قابل توجه می باشد و در مقابل سهم پیوندهای انجمنی یا عضویت در انجمن های داوطلبانه بسیار ناچیز است. همچنین یافته ها نشان می دهد که میزان روابط فرامحلی بیش از روابط محلی است. در بررسی علل و عوامل موثر بر انزوای اجتماعی، نتایج به دست آمده نشان می دهد که با افزایش سطح توسعه اقتصادی- اجتماعی منطقه روابط محلی کاهش می یابد و در مقابل روابط فرامحلی تقویت می گردد.</a:t>
            </a:r>
            <a:endParaRPr lang="fa-IR">
              <a:cs typeface="B Nazanin" panose="00000400000000000000" pitchFamily="2" charset="-78"/>
            </a:endParaRPr>
          </a:p>
        </p:txBody>
      </p:sp>
      <p:sp>
        <p:nvSpPr>
          <p:cNvPr id="4" name="Flowchart: Alternate Process 3"/>
          <p:cNvSpPr/>
          <p:nvPr/>
        </p:nvSpPr>
        <p:spPr>
          <a:xfrm>
            <a:off x="838200" y="4513007"/>
            <a:ext cx="4336025" cy="144534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سهم پیوندهای انجمنی یا عضویت در انجمن های داوطلبانه</a:t>
            </a:r>
            <a:endParaRPr lang="fa-IR"/>
          </a:p>
        </p:txBody>
      </p:sp>
      <p:pic>
        <p:nvPicPr>
          <p:cNvPr id="5" name="Picture 4"/>
          <p:cNvPicPr>
            <a:picLocks noChangeAspect="1"/>
          </p:cNvPicPr>
          <p:nvPr/>
        </p:nvPicPr>
        <p:blipFill>
          <a:blip r:embed="rId2"/>
          <a:stretch>
            <a:fillRect/>
          </a:stretch>
        </p:blipFill>
        <p:spPr>
          <a:xfrm>
            <a:off x="7826630" y="4513008"/>
            <a:ext cx="1745073" cy="1663956"/>
          </a:xfrm>
          <a:prstGeom prst="rect">
            <a:avLst/>
          </a:prstGeom>
        </p:spPr>
      </p:pic>
    </p:spTree>
    <p:extLst>
      <p:ext uri="{BB962C8B-B14F-4D97-AF65-F5344CB8AC3E}">
        <p14:creationId xmlns:p14="http://schemas.microsoft.com/office/powerpoint/2010/main" val="24780102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متغیر ثبات ساکنان نیز همانند متغیر سطح توسعه اقتصادی- اجتماعی منطقه تاثیر دوگانه را بر شاخص های تشکیل دهنده انزوای اجتماعی نشان می دهد به طوری که ثبات ساکنان روابط فرامحلی و پل های بیرونی را تضعیف می کند و تحرک ساکنان از گسترش روابط محلی جلوگیری می کند. در مورد متغیر ناهمگونی، یافته های موجود نشان می دهد که هر چند عامل مذکور تاثیر چندانی بر روابط محلی ندارد، با وجود این تاثیر آن بر روابط فرا محلی قابل ملاحظه می باشد. در مورد متغیرهای فردی نتایج به دست آمده نشان می دهد، در حالی که اعتماد، امنیت و تعدد گره ها و هویت ها سطح روابط اجتماعی را تقویت می کنند،</a:t>
            </a:r>
            <a:r>
              <a:rPr lang="fa-IR" b="1" smtClean="0">
                <a:cs typeface="B Nazanin" panose="00000400000000000000" pitchFamily="2" charset="-78"/>
              </a:rPr>
              <a:t> </a:t>
            </a:r>
            <a:r>
              <a:rPr lang="fa-IR" b="1" smtClean="0">
                <a:solidFill>
                  <a:srgbClr val="FF0000"/>
                </a:solidFill>
                <a:cs typeface="B Nazanin" panose="00000400000000000000" pitchFamily="2" charset="-78"/>
              </a:rPr>
              <a:t>بی اعتمادی و </a:t>
            </a:r>
            <a:r>
              <a:rPr lang="fa-IR" b="1">
                <a:solidFill>
                  <a:srgbClr val="FF0000"/>
                </a:solidFill>
                <a:cs typeface="B Nazanin" panose="00000400000000000000" pitchFamily="2" charset="-78"/>
              </a:rPr>
              <a:t>سوء ظن احساس ناامنی و ترس و فقدان گره ها و هویت ها</a:t>
            </a:r>
            <a:r>
              <a:rPr lang="fa-IR">
                <a:cs typeface="B Nazanin" panose="00000400000000000000" pitchFamily="2" charset="-78"/>
              </a:rPr>
              <a:t>، انزوای اجتماعی را موجب می شوند. </a:t>
            </a:r>
          </a:p>
        </p:txBody>
      </p:sp>
    </p:spTree>
    <p:extLst>
      <p:ext uri="{BB962C8B-B14F-4D97-AF65-F5344CB8AC3E}">
        <p14:creationId xmlns:p14="http://schemas.microsoft.com/office/powerpoint/2010/main" val="6464171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مجموع نتایج تحقیق دیدگاه فقر شهری (پارک، 1916-1925؛ ویلسون، 1987؛ فرناندز و هریس، 1992 و...) مدل نظام مند (کاساردا و جان ویتز؛ 1974؛ سامسون و گراوز، 1980 و ...) و تئوری نظم اجتماعی (چلپی، 1375) را تایید می کند و در مقابل توسعه خطی (تونیس، 1381؛ زیمل، 1372؛ ویرث، 1938) در زمینه عدم تاثیر متغیر ناهمگونی بر روابط محلی را با چالش مواجه می سازد. </a:t>
            </a:r>
            <a:endParaRPr lang="fa-IR">
              <a:cs typeface="B Nazanin" panose="00000400000000000000" pitchFamily="2" charset="-78"/>
            </a:endParaRPr>
          </a:p>
        </p:txBody>
      </p:sp>
    </p:spTree>
    <p:extLst>
      <p:ext uri="{BB962C8B-B14F-4D97-AF65-F5344CB8AC3E}">
        <p14:creationId xmlns:p14="http://schemas.microsoft.com/office/powerpoint/2010/main" val="2578266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مورد تاثیر ابعاد انزوای اجتماعی بر پیامدهای آن نتایج به دست آمده حاکی از این است که با افزایش سطح روابط اجتماعی، یاس اجتماعی، احساس عجز و احساس تنهایی کاهش می یابد و در مقابل تحمل اجتماعی تقویت می گردد و بالعکس نتایج حاصل از الگوسازی معادلات ساختاری نشان می دهد که روابط و سرمایه اجتماعی (به استثنای پیوندهای انجمنی) تاثیر کاهنده و موثری بر یاس اجتماعی، احساس عجز و احساس تنهایی دارد. </a:t>
            </a:r>
            <a:endParaRPr lang="fa-IR">
              <a:cs typeface="B Nazanin" panose="00000400000000000000" pitchFamily="2" charset="-78"/>
            </a:endParaRPr>
          </a:p>
        </p:txBody>
      </p:sp>
      <p:sp>
        <p:nvSpPr>
          <p:cNvPr id="4" name="Flowchart: Process 3"/>
          <p:cNvSpPr/>
          <p:nvPr/>
        </p:nvSpPr>
        <p:spPr>
          <a:xfrm>
            <a:off x="1445342" y="4468761"/>
            <a:ext cx="3421626" cy="115037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افزایش سطح روابط اجتماعی</a:t>
            </a:r>
            <a:endParaRPr lang="fa-IR"/>
          </a:p>
        </p:txBody>
      </p:sp>
    </p:spTree>
    <p:extLst>
      <p:ext uri="{BB962C8B-B14F-4D97-AF65-F5344CB8AC3E}">
        <p14:creationId xmlns:p14="http://schemas.microsoft.com/office/powerpoint/2010/main" val="19624002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همچنین در بررسی تحلیل رگرسیون خطی سلسله مراتبی پیامدهای انزوای اجتماعی این نکته آشکار می گردد که با توسعه سطح روابط و سرمایه اجتماعی، احساس عجز و احساس تنهایی کاهش می یابد و در مقابل </a:t>
            </a:r>
            <a:r>
              <a:rPr lang="fa-IR" b="1">
                <a:solidFill>
                  <a:srgbClr val="FF0000"/>
                </a:solidFill>
                <a:cs typeface="B Nazanin" panose="00000400000000000000" pitchFamily="2" charset="-78"/>
              </a:rPr>
              <a:t>تحمل اجتماعی </a:t>
            </a:r>
            <a:r>
              <a:rPr lang="fa-IR">
                <a:cs typeface="B Nazanin" panose="00000400000000000000" pitchFamily="2" charset="-78"/>
              </a:rPr>
              <a:t>تقویت می گردد و بالعکس به طور کلی، بررسی و مقایسه نتایج حصال از همبستگی هاف تحلیل رگرسیون خطی سلسله مراتبی و الگو سازی معادلات ساختاری نشان میدهد که بیشترین میزان تاثیر روابط و پیوندهای اجتماعی و احساس عجز و احساس تنهایی است و پس از آن یاس اجتماعی و تحمل اجتماعی قرار دارند. در مجموع، نتایج به دست آمده دیدگاه کلرمن (1986)، هالورسن(2001)، چلپی (1375) و پاکستون (2002) را مبنی بر این که روابط اجتمای یاس اجتماعی، احساس تنهایی را  کاهش می دهد و در مقابل تحمل اجتماعی را تقویت می نماید تایید می کند. </a:t>
            </a:r>
          </a:p>
          <a:p>
            <a:endParaRPr lang="fa-IR"/>
          </a:p>
        </p:txBody>
      </p:sp>
    </p:spTree>
    <p:extLst>
      <p:ext uri="{BB962C8B-B14F-4D97-AF65-F5344CB8AC3E}">
        <p14:creationId xmlns:p14="http://schemas.microsoft.com/office/powerpoint/2010/main" val="28727687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خاتمه، بر اساس یافته های این مطالعه، به اجمال پیشنهاداتی در خصوص مسئله انزوای اجتماعی ارائه می شود: </a:t>
            </a:r>
          </a:p>
          <a:p>
            <a:pPr algn="just"/>
            <a:r>
              <a:rPr lang="fa-IR" smtClean="0">
                <a:cs typeface="B Nazanin" panose="00000400000000000000" pitchFamily="2" charset="-78"/>
              </a:rPr>
              <a:t>1- نتایج تحقیق نشان می دهد که ساکنان مناطق توسعه نیافته غالبا فاقد </a:t>
            </a:r>
            <a:r>
              <a:rPr lang="fa-IR" smtClean="0">
                <a:cs typeface="B Nazanin" panose="00000400000000000000" pitchFamily="2" charset="-78"/>
              </a:rPr>
              <a:t>روابط </a:t>
            </a:r>
            <a:r>
              <a:rPr lang="fa-IR" smtClean="0">
                <a:cs typeface="B Nazanin" panose="00000400000000000000" pitchFamily="2" charset="-78"/>
              </a:rPr>
              <a:t>فرامحلی هستند. این امر موجب انزوای اجتماعی آن ها از اجتماع شهری می گردد. فقدان </a:t>
            </a:r>
            <a:r>
              <a:rPr lang="fa-IR" smtClean="0">
                <a:cs typeface="B Nazanin" panose="00000400000000000000" pitchFamily="2" charset="-78"/>
              </a:rPr>
              <a:t>روابط </a:t>
            </a:r>
            <a:r>
              <a:rPr lang="fa-IR" smtClean="0">
                <a:cs typeface="B Nazanin" panose="00000400000000000000" pitchFamily="2" charset="-78"/>
              </a:rPr>
              <a:t>فرامحلی باعث می شود که ساکنان مناطق محروم با افراد و نهادهایی شود که جریان اصل جامعه را نمایندگی می کنند. برای حل این معضل باید به موازات </a:t>
            </a:r>
            <a:r>
              <a:rPr lang="fa-IR">
                <a:cs typeface="B Nazanin" panose="00000400000000000000" pitchFamily="2" charset="-78"/>
              </a:rPr>
              <a:t>گسترش </a:t>
            </a:r>
            <a:r>
              <a:rPr lang="fa-IR" smtClean="0">
                <a:cs typeface="B Nazanin" panose="00000400000000000000" pitchFamily="2" charset="-78"/>
              </a:rPr>
              <a:t>روابط محلی، روابط فرا محلی ساکنان مناطق محروم نیز توسعه یابد. </a:t>
            </a:r>
            <a:endParaRPr lang="fa-IR">
              <a:cs typeface="B Nazanin" panose="00000400000000000000" pitchFamily="2" charset="-78"/>
            </a:endParaRPr>
          </a:p>
        </p:txBody>
      </p:sp>
      <p:sp>
        <p:nvSpPr>
          <p:cNvPr id="4" name="Flowchart: Alternate Process 3"/>
          <p:cNvSpPr/>
          <p:nvPr/>
        </p:nvSpPr>
        <p:spPr>
          <a:xfrm>
            <a:off x="1474839" y="4911213"/>
            <a:ext cx="2920180" cy="97339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انزوای اجتماعی</a:t>
            </a:r>
            <a:endParaRPr lang="fa-IR"/>
          </a:p>
        </p:txBody>
      </p:sp>
    </p:spTree>
    <p:extLst>
      <p:ext uri="{BB962C8B-B14F-4D97-AF65-F5344CB8AC3E}">
        <p14:creationId xmlns:p14="http://schemas.microsoft.com/office/powerpoint/2010/main" val="27822558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توزیع </a:t>
            </a:r>
            <a:r>
              <a:rPr lang="fa-IR" b="1">
                <a:solidFill>
                  <a:srgbClr val="FF0000"/>
                </a:solidFill>
                <a:cs typeface="B Nazanin" panose="00000400000000000000" pitchFamily="2" charset="-78"/>
              </a:rPr>
              <a:t>عادلانه </a:t>
            </a:r>
            <a:r>
              <a:rPr lang="fa-IR">
                <a:cs typeface="B Nazanin" panose="00000400000000000000" pitchFamily="2" charset="-78"/>
              </a:rPr>
              <a:t>منابع و امکانات در مناطق شهری، توسعه شبکه  ارتباطی و </a:t>
            </a:r>
            <a:r>
              <a:rPr lang="fa-IR" smtClean="0">
                <a:cs typeface="B Nazanin" panose="00000400000000000000" pitchFamily="2" charset="-78"/>
              </a:rPr>
              <a:t>حمل و نقل در مناطق محروم، برقرای ارتباط بین سازمان ها و گروه های محلی مناطق محروم با سازمان ها و گروه های غیر محلی در سایر مناطق، ارتباط بیشتر سازمان ها و نهادهای دولتی با ساکنان مناطق محروم از جمله عواملی هستند  که می توانند به توسعه روابط فرامحلی ساکنان مناطق محروم کمک نماید. </a:t>
            </a:r>
            <a:endParaRPr lang="fa-IR">
              <a:cs typeface="B Nazanin" panose="00000400000000000000" pitchFamily="2" charset="-78"/>
            </a:endParaRPr>
          </a:p>
        </p:txBody>
      </p:sp>
      <p:sp>
        <p:nvSpPr>
          <p:cNvPr id="4" name="Flowchart: Alternate Process 3"/>
          <p:cNvSpPr/>
          <p:nvPr/>
        </p:nvSpPr>
        <p:spPr>
          <a:xfrm>
            <a:off x="1253613" y="4336026"/>
            <a:ext cx="4070555" cy="131260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ارتباط بیشتر سازمان ها و نهادهای دولتی با ساکنان مناطق محروم</a:t>
            </a:r>
            <a:endParaRPr lang="fa-IR"/>
          </a:p>
        </p:txBody>
      </p:sp>
      <p:pic>
        <p:nvPicPr>
          <p:cNvPr id="5" name="Picture 4"/>
          <p:cNvPicPr>
            <a:picLocks noChangeAspect="1"/>
          </p:cNvPicPr>
          <p:nvPr/>
        </p:nvPicPr>
        <p:blipFill>
          <a:blip r:embed="rId2"/>
          <a:stretch>
            <a:fillRect/>
          </a:stretch>
        </p:blipFill>
        <p:spPr>
          <a:xfrm>
            <a:off x="7000721" y="3788031"/>
            <a:ext cx="2143125" cy="2143125"/>
          </a:xfrm>
          <a:prstGeom prst="rect">
            <a:avLst/>
          </a:prstGeom>
        </p:spPr>
      </p:pic>
    </p:spTree>
    <p:extLst>
      <p:ext uri="{BB962C8B-B14F-4D97-AF65-F5344CB8AC3E}">
        <p14:creationId xmlns:p14="http://schemas.microsoft.com/office/powerpoint/2010/main" val="237126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 نکته </a:t>
            </a:r>
            <a:r>
              <a:rPr lang="fa-IR">
                <a:solidFill>
                  <a:srgbClr val="FF0000"/>
                </a:solidFill>
                <a:cs typeface="B Nazanin" panose="00000400000000000000" pitchFamily="2" charset="-78"/>
              </a:rPr>
              <a:t>دوم</a:t>
            </a:r>
            <a:r>
              <a:rPr lang="fa-IR">
                <a:cs typeface="B Nazanin" panose="00000400000000000000" pitchFamily="2" charset="-78"/>
              </a:rPr>
              <a:t> این که متغیرهای موجود در مدل در دو سطح ساختی و فردی مطرح می باشند، متغیرهای ساختی به خصایص منطقه مسکونی مربوط هستند و متغیرهای فردی خصایص و ویژگی های ساکنان را نمایندگی می کنند و نکته </a:t>
            </a:r>
            <a:r>
              <a:rPr lang="fa-IR">
                <a:solidFill>
                  <a:srgbClr val="FF0000"/>
                </a:solidFill>
                <a:cs typeface="B Nazanin" panose="00000400000000000000" pitchFamily="2" charset="-78"/>
              </a:rPr>
              <a:t>سوم</a:t>
            </a:r>
            <a:r>
              <a:rPr lang="fa-IR">
                <a:cs typeface="B Nazanin" panose="00000400000000000000" pitchFamily="2" charset="-78"/>
              </a:rPr>
              <a:t> این دو در تحلیل  اجزا و عناصر مدل باید به خاطر داشت که تاثیر کلی متغیرهای ساختی و فردی بر روی ابعاد انزوای اجتماعی (روابط محلی، روابط فرامحلی و...) یکسان و یک جهت نیست. </a:t>
            </a:r>
            <a:endParaRPr lang="fa-IR"/>
          </a:p>
        </p:txBody>
      </p:sp>
      <p:pic>
        <p:nvPicPr>
          <p:cNvPr id="4" name="Picture 3"/>
          <p:cNvPicPr>
            <a:picLocks noChangeAspect="1"/>
          </p:cNvPicPr>
          <p:nvPr/>
        </p:nvPicPr>
        <p:blipFill>
          <a:blip r:embed="rId2"/>
          <a:stretch>
            <a:fillRect/>
          </a:stretch>
        </p:blipFill>
        <p:spPr>
          <a:xfrm>
            <a:off x="9598742" y="870949"/>
            <a:ext cx="887207" cy="887207"/>
          </a:xfrm>
          <a:prstGeom prst="rect">
            <a:avLst/>
          </a:prstGeom>
        </p:spPr>
      </p:pic>
      <p:pic>
        <p:nvPicPr>
          <p:cNvPr id="5" name="Picture 4"/>
          <p:cNvPicPr>
            <a:picLocks noChangeAspect="1"/>
          </p:cNvPicPr>
          <p:nvPr/>
        </p:nvPicPr>
        <p:blipFill>
          <a:blip r:embed="rId3"/>
          <a:stretch>
            <a:fillRect/>
          </a:stretch>
        </p:blipFill>
        <p:spPr>
          <a:xfrm>
            <a:off x="11189264" y="2465439"/>
            <a:ext cx="1002736" cy="1002736"/>
          </a:xfrm>
          <a:prstGeom prst="rect">
            <a:avLst/>
          </a:prstGeom>
        </p:spPr>
      </p:pic>
    </p:spTree>
    <p:extLst>
      <p:ext uri="{BB962C8B-B14F-4D97-AF65-F5344CB8AC3E}">
        <p14:creationId xmlns:p14="http://schemas.microsoft.com/office/powerpoint/2010/main" val="30113534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2- با توجه به این که در مناطق مسکونی بزرگ و پرجمعیت بخشی از کارکردهای انسجامی گروه های اولیه و همسایگی به گروه های دومین و سازمان های رسمی انتقال می یابد لازم است حضور، عملکرد و نحوه توزیع خدمات نهادهای رسمی به گونه ای باشد که دلبستگی اجتماعی و تعاملات اجتماعی ساکنان مناطق را تقویت نماید. </a:t>
            </a:r>
            <a:endParaRPr lang="fa-IR">
              <a:cs typeface="B Nazanin" panose="00000400000000000000" pitchFamily="2" charset="-78"/>
            </a:endParaRPr>
          </a:p>
        </p:txBody>
      </p:sp>
      <p:sp>
        <p:nvSpPr>
          <p:cNvPr id="4" name="Flowchart: Alternate Process 3"/>
          <p:cNvSpPr/>
          <p:nvPr/>
        </p:nvSpPr>
        <p:spPr>
          <a:xfrm>
            <a:off x="1401097" y="4380271"/>
            <a:ext cx="3731342" cy="1047135"/>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کارکردهای انسجامی گروه های اولیه و همسایگی</a:t>
            </a:r>
            <a:endParaRPr lang="fa-IR"/>
          </a:p>
        </p:txBody>
      </p:sp>
    </p:spTree>
    <p:extLst>
      <p:ext uri="{BB962C8B-B14F-4D97-AF65-F5344CB8AC3E}">
        <p14:creationId xmlns:p14="http://schemas.microsoft.com/office/powerpoint/2010/main" val="15479905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برای این منظور باید شرایطی فراهم آید که در آن</a:t>
            </a:r>
            <a:r>
              <a:rPr lang="fa-IR">
                <a:solidFill>
                  <a:srgbClr val="FF0000"/>
                </a:solidFill>
                <a:cs typeface="B Nazanin" panose="00000400000000000000" pitchFamily="2" charset="-78"/>
              </a:rPr>
              <a:t>: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نوعی رابطه  انسانی بر پایه اعتماد و احترام متقابل میان ساکنان مناطق و کارمندان سازمان های رسمی ایجاد گردد. </a:t>
            </a:r>
          </a:p>
          <a:p>
            <a:pPr algn="just"/>
            <a:r>
              <a:rPr lang="fa-IR" smtClean="0">
                <a:cs typeface="B Nazanin" panose="00000400000000000000" pitchFamily="2" charset="-78"/>
              </a:rPr>
              <a:t>- ساکنان بتوانند نیازها و خواسته های خود را ابراز کنند. </a:t>
            </a:r>
          </a:p>
          <a:p>
            <a:pPr algn="just"/>
            <a:r>
              <a:rPr lang="fa-IR" smtClean="0">
                <a:cs typeface="B Nazanin" panose="00000400000000000000" pitchFamily="2" charset="-78"/>
              </a:rPr>
              <a:t>-در زمینه های مختلف به ارائه پیشنهاد بپردازند. </a:t>
            </a:r>
          </a:p>
          <a:p>
            <a:pPr algn="just"/>
            <a:r>
              <a:rPr lang="fa-IR" smtClean="0">
                <a:cs typeface="B Nazanin" panose="00000400000000000000" pitchFamily="2" charset="-78"/>
              </a:rPr>
              <a:t>- در تعیین راهبردها نقش داشته باشند. </a:t>
            </a:r>
          </a:p>
          <a:p>
            <a:pPr algn="just"/>
            <a:r>
              <a:rPr lang="fa-IR" smtClean="0">
                <a:cs typeface="B Nazanin" panose="00000400000000000000" pitchFamily="2" charset="-78"/>
              </a:rPr>
              <a:t>- در اجرای طرح ها همکاری کنند. </a:t>
            </a:r>
          </a:p>
          <a:p>
            <a:pPr algn="just"/>
            <a:endParaRPr lang="fa-IR"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2104640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اگر سازمان های رسمی بتوانند چنین شرایطی فراهم کنند، در آن صورت می توانند فاصله اجتماعی میان خود و ساکنان را کاهش دهند، حقانیت و مشروعیت خود را نزد ساکنان را افزایش دهند و مهم تر این که می توانند با ایجاد ارتباط و اتصال ساکنان به سازمان ها و مراکز رسمی به گسترش شبکه های اجتماعی فرا محلی، پل های بیرونی و روابط فرامحلی ساکنان کمک نمایند. </a:t>
            </a:r>
            <a:endParaRPr lang="fa-IR">
              <a:cs typeface="B Nazanin" panose="00000400000000000000" pitchFamily="2" charset="-78"/>
            </a:endParaRPr>
          </a:p>
        </p:txBody>
      </p:sp>
      <p:sp>
        <p:nvSpPr>
          <p:cNvPr id="4" name="Flowchart: Alternate Process 3"/>
          <p:cNvSpPr/>
          <p:nvPr/>
        </p:nvSpPr>
        <p:spPr>
          <a:xfrm>
            <a:off x="1120877" y="4232787"/>
            <a:ext cx="7374194" cy="146009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شبکه های اجتماعی فرا محلی، پل های بیرونی و روابط فرامحلی</a:t>
            </a:r>
            <a:endParaRPr lang="fa-IR"/>
          </a:p>
        </p:txBody>
      </p:sp>
    </p:spTree>
    <p:extLst>
      <p:ext uri="{BB962C8B-B14F-4D97-AF65-F5344CB8AC3E}">
        <p14:creationId xmlns:p14="http://schemas.microsoft.com/office/powerpoint/2010/main" val="42595250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3- یافته های این پژوهش نشان می دهد که ساکنان مناطق توسعه یافته غالبا فاقد روابط محلی هستند. این امر موجب انزوای اجتماعی آن ها از اجتماع محلی می گردد. برای </a:t>
            </a:r>
            <a:r>
              <a:rPr lang="fa-IR">
                <a:cs typeface="B Nazanin" panose="00000400000000000000" pitchFamily="2" charset="-78"/>
              </a:rPr>
              <a:t>ح</a:t>
            </a:r>
            <a:r>
              <a:rPr lang="fa-IR" smtClean="0">
                <a:cs typeface="B Nazanin" panose="00000400000000000000" pitchFamily="2" charset="-78"/>
              </a:rPr>
              <a:t>ل </a:t>
            </a:r>
            <a:r>
              <a:rPr lang="fa-IR" smtClean="0">
                <a:cs typeface="B Nazanin" panose="00000400000000000000" pitchFamily="2" charset="-78"/>
              </a:rPr>
              <a:t>این </a:t>
            </a:r>
            <a:r>
              <a:rPr lang="fa-IR" smtClean="0">
                <a:cs typeface="B Nazanin" panose="00000400000000000000" pitchFamily="2" charset="-78"/>
              </a:rPr>
              <a:t>مسئله باید شرایطی فراهم آید که در آن ساکنان مناطق توسعه یافته در امور محلی درگیر شوند. </a:t>
            </a:r>
            <a:r>
              <a:rPr lang="fa-IR" smtClean="0">
                <a:solidFill>
                  <a:srgbClr val="00B050"/>
                </a:solidFill>
                <a:cs typeface="B Nazanin" panose="00000400000000000000" pitchFamily="2" charset="-78"/>
              </a:rPr>
              <a:t>تشویق گردهمایی های محلی</a:t>
            </a:r>
            <a:r>
              <a:rPr lang="fa-IR" smtClean="0">
                <a:cs typeface="B Nazanin" panose="00000400000000000000" pitchFamily="2" charset="-78"/>
              </a:rPr>
              <a:t>، </a:t>
            </a:r>
            <a:r>
              <a:rPr lang="fa-IR" smtClean="0">
                <a:solidFill>
                  <a:srgbClr val="00B0F0"/>
                </a:solidFill>
                <a:cs typeface="B Nazanin" panose="00000400000000000000" pitchFamily="2" charset="-78"/>
              </a:rPr>
              <a:t>واگذاری برخی از مسئولیت ها </a:t>
            </a:r>
            <a:r>
              <a:rPr lang="fa-IR" smtClean="0">
                <a:cs typeface="B Nazanin" panose="00000400000000000000" pitchFamily="2" charset="-78"/>
              </a:rPr>
              <a:t>و </a:t>
            </a:r>
            <a:r>
              <a:rPr lang="fa-IR">
                <a:solidFill>
                  <a:srgbClr val="FF0000"/>
                </a:solidFill>
                <a:cs typeface="B Nazanin" panose="00000400000000000000" pitchFamily="2" charset="-78"/>
              </a:rPr>
              <a:t>سپردن </a:t>
            </a:r>
            <a:r>
              <a:rPr lang="fa-IR" smtClean="0">
                <a:solidFill>
                  <a:srgbClr val="FF0000"/>
                </a:solidFill>
                <a:cs typeface="B Nazanin" panose="00000400000000000000" pitchFamily="2" charset="-78"/>
              </a:rPr>
              <a:t>برخی از فعالیت ها به ساکنان مناطق توسعه یافته </a:t>
            </a:r>
            <a:r>
              <a:rPr lang="fa-IR" smtClean="0">
                <a:cs typeface="B Nazanin" panose="00000400000000000000" pitchFamily="2" charset="-78"/>
              </a:rPr>
              <a:t>می تواند این امر را تسریع نماید. </a:t>
            </a:r>
          </a:p>
          <a:p>
            <a:pPr algn="just"/>
            <a:endParaRPr lang="fa-IR" smtClean="0">
              <a:cs typeface="B Nazanin" panose="00000400000000000000" pitchFamily="2" charset="-78"/>
            </a:endParaRPr>
          </a:p>
          <a:p>
            <a:pPr algn="just"/>
            <a:endParaRPr lang="fa-IR">
              <a:cs typeface="B Nazanin" panose="00000400000000000000" pitchFamily="2" charset="-78"/>
            </a:endParaRPr>
          </a:p>
        </p:txBody>
      </p:sp>
      <p:sp>
        <p:nvSpPr>
          <p:cNvPr id="4" name="Flowchart: Alternate Process 3"/>
          <p:cNvSpPr/>
          <p:nvPr/>
        </p:nvSpPr>
        <p:spPr>
          <a:xfrm>
            <a:off x="1120877" y="4365523"/>
            <a:ext cx="3672349" cy="128310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روابط محلی</a:t>
            </a:r>
            <a:endParaRPr lang="fa-IR"/>
          </a:p>
        </p:txBody>
      </p:sp>
    </p:spTree>
    <p:extLst>
      <p:ext uri="{BB962C8B-B14F-4D97-AF65-F5344CB8AC3E}">
        <p14:creationId xmlns:p14="http://schemas.microsoft.com/office/powerpoint/2010/main" val="2796576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4- با توجه به تاثیر منفی ثبات بر روابط فرا محلی لازم است تحرک فیزیکی، شغلی، موضعی و رابطه ای افراد تقویت گردد. تحرکات مذکور شانس درگیر شدن افراد را در محیط های اثباتی، اجتماعی و فرهنگی متعدد و متنوع افزایش می دهد. برای تحقق این مهم لازم </a:t>
            </a:r>
            <a:r>
              <a:rPr lang="fa-IR" smtClean="0">
                <a:cs typeface="B Nazanin" panose="00000400000000000000" pitchFamily="2" charset="-78"/>
              </a:rPr>
              <a:t>است امکانات </a:t>
            </a:r>
            <a:r>
              <a:rPr lang="fa-IR">
                <a:cs typeface="B Nazanin" panose="00000400000000000000" pitchFamily="2" charset="-78"/>
              </a:rPr>
              <a:t>و فرصت های لازم (امکانات سیاحتی، شغلی و امکان پیوستن داوطلبانه افراد به یکدیگر) در اختیار افراد قرار گیرد.</a:t>
            </a:r>
          </a:p>
          <a:p>
            <a:endParaRPr lang="fa-IR"/>
          </a:p>
        </p:txBody>
      </p:sp>
      <p:sp>
        <p:nvSpPr>
          <p:cNvPr id="4" name="Flowchart: Alternate Process 3"/>
          <p:cNvSpPr/>
          <p:nvPr/>
        </p:nvSpPr>
        <p:spPr>
          <a:xfrm>
            <a:off x="1828800" y="4675239"/>
            <a:ext cx="3805084" cy="840658"/>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پیوستن داوطلبانه</a:t>
            </a:r>
            <a:endParaRPr lang="fa-IR"/>
          </a:p>
        </p:txBody>
      </p:sp>
    </p:spTree>
    <p:extLst>
      <p:ext uri="{BB962C8B-B14F-4D97-AF65-F5344CB8AC3E}">
        <p14:creationId xmlns:p14="http://schemas.microsoft.com/office/powerpoint/2010/main" val="2607836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5- نتایج تحقیق نشان می دهد که بی اعتمادی و سوء ظن تاثیر موثر و کاهنده ای بر روابط و پیوندهای اجتماعی دارد و این امر زمینه مناسبی برای انزوای اجتماعی افراد فراهم می سازد. برای حل این معضل باید شرایطی فراهم آید که در آن روابط ابزاری با روابط اظهاری در سطح جامعه ترکیب گردد. تشکیل انجمن های داوطلبانه و برگزاری متناوب مناسک ملی، مذهبی و انسانی در ورای گروه های اولیه و اجتماعات طبیعی و در سطح جامعه شرایط مناسبی را برای ترکیب فراگیر روابط ابزاری با روابط اظهاری فراهم می سازند. </a:t>
            </a:r>
            <a:endParaRPr lang="fa-IR">
              <a:cs typeface="B Nazanin" panose="00000400000000000000" pitchFamily="2" charset="-78"/>
            </a:endParaRPr>
          </a:p>
        </p:txBody>
      </p:sp>
      <p:sp>
        <p:nvSpPr>
          <p:cNvPr id="4" name="Flowchart: Alternate Process 3"/>
          <p:cNvSpPr/>
          <p:nvPr/>
        </p:nvSpPr>
        <p:spPr>
          <a:xfrm>
            <a:off x="1283110" y="4660490"/>
            <a:ext cx="5412658" cy="1106129"/>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تشکیل انجمن های داوطلبانه و برگزاری متناوب مناسک ملی، مذهبی و انسانی</a:t>
            </a:r>
            <a:endParaRPr lang="fa-IR"/>
          </a:p>
        </p:txBody>
      </p:sp>
    </p:spTree>
    <p:extLst>
      <p:ext uri="{BB962C8B-B14F-4D97-AF65-F5344CB8AC3E}">
        <p14:creationId xmlns:p14="http://schemas.microsoft.com/office/powerpoint/2010/main" val="24438382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a:t>
            </a:r>
            <a:r>
              <a:rPr lang="fa-IR" b="1" smtClean="0">
                <a:solidFill>
                  <a:srgbClr val="FF0000"/>
                </a:solidFill>
                <a:cs typeface="B Nazanin" panose="00000400000000000000" pitchFamily="2" charset="-78"/>
              </a:rPr>
              <a:t>توسعه جامعه مدنی</a:t>
            </a:r>
            <a:r>
              <a:rPr lang="fa-IR" smtClean="0">
                <a:cs typeface="B Nazanin" panose="00000400000000000000" pitchFamily="2" charset="-78"/>
              </a:rPr>
              <a:t>، افراد می توانند در گروه های اجتماعی بیشتری عضویت یابند و روابط و شبکه های شخصی خود را گسترش دهند. فرصت های مذکور به افراد اجازه می دهد تا بیشتر به جامعه وصل شوند و مشارکت خود را در جامعه افزایش دهند. ارتباط و اتصال بیشتر افراد به جامعه علاوه بر جلوگیری از انزوای اجتماعی می تواند شکاف بین حوزه خصوصی و عمومی را کمتر کند و زمینه مساعدی برای </a:t>
            </a:r>
            <a:r>
              <a:rPr lang="fa-IR" b="1" smtClean="0">
                <a:solidFill>
                  <a:srgbClr val="FF0000"/>
                </a:solidFill>
                <a:cs typeface="B Nazanin" panose="00000400000000000000" pitchFamily="2" charset="-78"/>
              </a:rPr>
              <a:t>تقویت اجتماع </a:t>
            </a:r>
            <a:r>
              <a:rPr lang="fa-IR" smtClean="0">
                <a:cs typeface="B Nazanin" panose="00000400000000000000" pitchFamily="2" charset="-78"/>
              </a:rPr>
              <a:t>جامعه ای که در برگیرنده ی اجتماعات کوچک تر است فراهم سازد. کاهش شکاف میان حوزه خصوصی و عمومی و همچنین تقویت اجتماع جامعه ای می تواند اعتماد اجتماعی و احساس امنیت را در سطح جامعه تقویت نماید. </a:t>
            </a:r>
            <a:endParaRPr lang="fa-IR">
              <a:cs typeface="B Nazanin" panose="00000400000000000000" pitchFamily="2" charset="-78"/>
            </a:endParaRPr>
          </a:p>
        </p:txBody>
      </p:sp>
    </p:spTree>
    <p:extLst>
      <p:ext uri="{BB962C8B-B14F-4D97-AF65-F5344CB8AC3E}">
        <p14:creationId xmlns:p14="http://schemas.microsoft.com/office/powerpoint/2010/main" val="19683126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6- با توجه به تاثیر مثبت </a:t>
            </a:r>
            <a:r>
              <a:rPr lang="fa-IR" smtClean="0">
                <a:cs typeface="B Nazanin" panose="00000400000000000000" pitchFamily="2" charset="-78"/>
              </a:rPr>
              <a:t>تعدد گروه ها و هویت ها بر سطح روابط و پیوندهای اجتماعی، لازم است پیوندهای ضعیف یا به عبارتی پل های ارتباطی در شبکه تعاملات جامعه افزایش یابند. </a:t>
            </a:r>
          </a:p>
          <a:p>
            <a:pPr algn="just"/>
            <a:r>
              <a:rPr lang="fa-IR" smtClean="0">
                <a:cs typeface="B Nazanin" panose="00000400000000000000" pitchFamily="2" charset="-78"/>
              </a:rPr>
              <a:t>پیوندهای ضعیف شبکه تعاملات اجتماعی را گسترش می دهند و باعث تقویت انسجام جامعه ای می شوند. البته باید به خاطر داشت که هویت های جمعی درگیر در شبکه ی روابط اجتماعی به شرط آن که همگی در جهت ارزش ها و قواعد محوری نظام اجتماعی عمل نمایند می توانند موجب تسهیل روابط اجتماعی در سطح جامعه شوند. </a:t>
            </a:r>
            <a:endParaRPr lang="fa-IR">
              <a:cs typeface="B Nazanin" panose="00000400000000000000" pitchFamily="2" charset="-78"/>
            </a:endParaRPr>
          </a:p>
          <a:p>
            <a:pPr algn="just"/>
            <a:endParaRPr lang="fa-IR">
              <a:cs typeface="B Nazanin" panose="00000400000000000000" pitchFamily="2" charset="-78"/>
            </a:endParaRPr>
          </a:p>
        </p:txBody>
      </p:sp>
      <p:sp>
        <p:nvSpPr>
          <p:cNvPr id="4" name="Flowchart: Alternate Process 3"/>
          <p:cNvSpPr/>
          <p:nvPr/>
        </p:nvSpPr>
        <p:spPr>
          <a:xfrm>
            <a:off x="1224116" y="4719484"/>
            <a:ext cx="3923071" cy="123886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هویت های جمعی درگیر در شبکه ی روابط اجتماعی</a:t>
            </a:r>
            <a:endParaRPr lang="fa-IR"/>
          </a:p>
        </p:txBody>
      </p:sp>
    </p:spTree>
    <p:extLst>
      <p:ext uri="{BB962C8B-B14F-4D97-AF65-F5344CB8AC3E}">
        <p14:creationId xmlns:p14="http://schemas.microsoft.com/office/powerpoint/2010/main" val="224048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899354" y="1825625"/>
            <a:ext cx="5454445" cy="4351338"/>
          </a:xfrm>
        </p:spPr>
        <p:txBody>
          <a:bodyPr/>
          <a:lstStyle/>
          <a:p>
            <a:pPr algn="just"/>
            <a:r>
              <a:rPr lang="fa-IR">
                <a:cs typeface="B Nazanin" panose="00000400000000000000" pitchFamily="2" charset="-78"/>
              </a:rPr>
              <a:t>در واقع </a:t>
            </a:r>
            <a:r>
              <a:rPr lang="fa-IR" smtClean="0">
                <a:cs typeface="B Nazanin" panose="00000400000000000000" pitchFamily="2" charset="-78"/>
              </a:rPr>
              <a:t>ممکن </a:t>
            </a:r>
            <a:r>
              <a:rPr lang="fa-IR">
                <a:cs typeface="B Nazanin" panose="00000400000000000000" pitchFamily="2" charset="-78"/>
              </a:rPr>
              <a:t>است تاثیر یک متغیر ساختی بر روی روابط محلی مثبت باشد در حالی که بر روی روابط فرامحلی منفی و برعکس. این امر می تواند تاثیر متفاوت متغیرهای مذکور را بر شاخص </a:t>
            </a:r>
            <a:r>
              <a:rPr lang="fa-IR" smtClean="0">
                <a:cs typeface="B Nazanin" panose="00000400000000000000" pitchFamily="2" charset="-78"/>
              </a:rPr>
              <a:t>ترکیب </a:t>
            </a:r>
            <a:r>
              <a:rPr lang="fa-IR">
                <a:cs typeface="B Nazanin" panose="00000400000000000000" pitchFamily="2" charset="-78"/>
              </a:rPr>
              <a:t>روابط و سرمایه اجتماعی به دنیال داشته باشد. </a:t>
            </a:r>
            <a:r>
              <a:rPr lang="fa-IR" smtClean="0">
                <a:cs typeface="B Nazanin" panose="00000400000000000000" pitchFamily="2" charset="-78"/>
              </a:rPr>
              <a:t>در ادامه </a:t>
            </a:r>
            <a:r>
              <a:rPr lang="fa-IR">
                <a:cs typeface="B Nazanin" panose="00000400000000000000" pitchFamily="2" charset="-78"/>
              </a:rPr>
              <a:t>رابطه متغیرهای مستقل با انزوای اجتماعی تشریح می شود</a:t>
            </a:r>
            <a:endParaRPr lang="fa-IR"/>
          </a:p>
        </p:txBody>
      </p:sp>
      <p:sp>
        <p:nvSpPr>
          <p:cNvPr id="4" name="Flowchart: Alternate Process 3"/>
          <p:cNvSpPr/>
          <p:nvPr/>
        </p:nvSpPr>
        <p:spPr>
          <a:xfrm>
            <a:off x="1634613" y="4886197"/>
            <a:ext cx="2639962" cy="95864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 متغیر ساختی</a:t>
            </a:r>
            <a:endParaRPr lang="fa-IR"/>
          </a:p>
        </p:txBody>
      </p:sp>
      <p:pic>
        <p:nvPicPr>
          <p:cNvPr id="5" name="Picture 4"/>
          <p:cNvPicPr>
            <a:picLocks noChangeAspect="1"/>
          </p:cNvPicPr>
          <p:nvPr/>
        </p:nvPicPr>
        <p:blipFill>
          <a:blip r:embed="rId2"/>
          <a:stretch>
            <a:fillRect/>
          </a:stretch>
        </p:blipFill>
        <p:spPr>
          <a:xfrm>
            <a:off x="838199" y="1825625"/>
            <a:ext cx="4810433" cy="2404383"/>
          </a:xfrm>
          <a:prstGeom prst="rect">
            <a:avLst/>
          </a:prstGeom>
        </p:spPr>
      </p:pic>
    </p:spTree>
    <p:extLst>
      <p:ext uri="{BB962C8B-B14F-4D97-AF65-F5344CB8AC3E}">
        <p14:creationId xmlns:p14="http://schemas.microsoft.com/office/powerpoint/2010/main" val="14791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متغیرهای ساختی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Nazanin" panose="00000400000000000000" pitchFamily="2" charset="-78"/>
              </a:rPr>
              <a:t>1-2 سطح توسعه اقتصادی- اجتماعی منطقه</a:t>
            </a:r>
            <a:r>
              <a:rPr lang="fa-IR" smtClean="0">
                <a:cs typeface="B Nazanin" panose="00000400000000000000" pitchFamily="2" charset="-78"/>
              </a:rPr>
              <a:t>: بر طبق دیدگاه فقر شهری تردیدی وجود ندارد که سطح توسعه اقتصادی – اجتماعی منطقه مسکونی بر روی پیوندهی اجتماعی ساکنان تاثیر می گذارد(الیوت، 1999، فرناندز و هاریس 1992 و ویلسون 1987) اما با وجود این تاثیر آن بر روی روابط محلی و فرامحلی یکسان و یک جهت نیست. </a:t>
            </a:r>
          </a:p>
        </p:txBody>
      </p:sp>
    </p:spTree>
    <p:extLst>
      <p:ext uri="{BB962C8B-B14F-4D97-AF65-F5344CB8AC3E}">
        <p14:creationId xmlns:p14="http://schemas.microsoft.com/office/powerpoint/2010/main" val="3013005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زمینه پارک، ویرث، یانگ، سالتز و گانز استدلال می کنند که ساکنان مناطق محروم اغلب به دلیل انتخاب محدود به درون مرزهای محدود و مشخص عقب نشینی می کنند و از این طریق هویت های اجتماعی در میان </a:t>
            </a:r>
            <a:r>
              <a:rPr lang="fa-IR" smtClean="0">
                <a:cs typeface="B Nazanin" panose="00000400000000000000" pitchFamily="2" charset="-78"/>
              </a:rPr>
              <a:t>آن </a:t>
            </a:r>
            <a:r>
              <a:rPr lang="fa-IR">
                <a:cs typeface="B Nazanin" panose="00000400000000000000" pitchFamily="2" charset="-78"/>
              </a:rPr>
              <a:t>ها شکل گرفته و سازمان می یابد. این وضعیت همچنین می تواند منافع مشرکی را ایجاد کند و معاشرت های شخصی را تقویت نماید. (پارک، 1916 و 1925، ویرث 1927 به نقل از کلیئن برگ 2000، 13، یانگ، 1966 به نقل از پیران، 1370، 133. سالتز 1968 به نقل از دیکنز 1377، 77 گانز 1968 به نقل از ساوج و وارد 1380 ، 144 )</a:t>
            </a:r>
          </a:p>
          <a:p>
            <a:endParaRPr lang="fa-IR"/>
          </a:p>
        </p:txBody>
      </p:sp>
      <p:sp>
        <p:nvSpPr>
          <p:cNvPr id="4" name="Flowchart: Alternate Process 3"/>
          <p:cNvSpPr/>
          <p:nvPr/>
        </p:nvSpPr>
        <p:spPr>
          <a:xfrm>
            <a:off x="1194619" y="4586748"/>
            <a:ext cx="3510116" cy="106188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 انتخاب محدود </a:t>
            </a:r>
            <a:endParaRPr lang="fa-IR"/>
          </a:p>
        </p:txBody>
      </p:sp>
    </p:spTree>
    <p:extLst>
      <p:ext uri="{BB962C8B-B14F-4D97-AF65-F5344CB8AC3E}">
        <p14:creationId xmlns:p14="http://schemas.microsoft.com/office/powerpoint/2010/main" val="285715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71977" y="548599"/>
            <a:ext cx="10354615" cy="5628364"/>
          </a:xfrm>
          <a:prstGeom prst="rect">
            <a:avLst/>
          </a:prstGeom>
        </p:spPr>
      </p:pic>
    </p:spTree>
    <p:extLst>
      <p:ext uri="{BB962C8B-B14F-4D97-AF65-F5344CB8AC3E}">
        <p14:creationId xmlns:p14="http://schemas.microsoft.com/office/powerpoint/2010/main" val="288687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اما این شرایط در مورد روابط فرامحلی متفاوت است چرا که توسعه شبکه های اجتماعی فرامحلی و پل های بیرونی نیازمند منابع و امکاناتی است که ساکنان اجتماعات محوری اغلب فاقد آن هستند (فیگوئرا، 2001، 34) در مقابل ساکنان، منطق مرفه تر به دلیل برخورداری از منابع قادرند شبکه های اجتماعی فرامحلی را توسعه داده و آن را حفظ کنند. پیوند با خویشاوندان، دوستان، آشنایان و.. که در دیگر مناطق ساکن هستند. از طریق وسایل ارتباطی (نظیر تلفن)، ملاقات ها و مبادله خدمات و هدایا، احیا و فعال می شوند. موارد مذکور هزینه هایی را در بر دارد که مردم ثروتمند قادر به پرداخت آن هستند(همان)</a:t>
            </a:r>
            <a:endParaRPr lang="fa-IR">
              <a:cs typeface="B Nazanin" panose="00000400000000000000" pitchFamily="2" charset="-78"/>
            </a:endParaRPr>
          </a:p>
        </p:txBody>
      </p:sp>
      <p:sp>
        <p:nvSpPr>
          <p:cNvPr id="4" name="Flowchart: Alternate Process 3"/>
          <p:cNvSpPr/>
          <p:nvPr/>
        </p:nvSpPr>
        <p:spPr>
          <a:xfrm>
            <a:off x="1342102" y="4793226"/>
            <a:ext cx="4159045" cy="94389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توسعه شبکه های اجتماعی فرامحلی</a:t>
            </a:r>
            <a:endParaRPr lang="fa-IR"/>
          </a:p>
        </p:txBody>
      </p:sp>
    </p:spTree>
    <p:extLst>
      <p:ext uri="{BB962C8B-B14F-4D97-AF65-F5344CB8AC3E}">
        <p14:creationId xmlns:p14="http://schemas.microsoft.com/office/powerpoint/2010/main" val="131741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338916" y="1825625"/>
            <a:ext cx="6014884" cy="4351338"/>
          </a:xfrm>
        </p:spPr>
        <p:txBody>
          <a:bodyPr/>
          <a:lstStyle/>
          <a:p>
            <a:pPr algn="just"/>
            <a:r>
              <a:rPr lang="fa-IR" smtClean="0">
                <a:cs typeface="B Nazanin" panose="00000400000000000000" pitchFamily="2" charset="-78"/>
              </a:rPr>
              <a:t>بنابراین می توان گفت که هر چند مناطق فقیر و محروم در مقایسه با مناطق مرفه تر بستر و زمینه  مناسبی را برای رشد و توسعه شبکه های غیر رسمی محلی فراهم می سازند و برای استمرار و حفظ گروه های اولیه در اجتماع محلی مناسب هستند، ولی این مناطق از روابط فرا محلی ضعیفی برخوردارند. </a:t>
            </a:r>
            <a:endParaRPr lang="fa-IR">
              <a:cs typeface="B Nazanin" panose="00000400000000000000" pitchFamily="2" charset="-78"/>
            </a:endParaRPr>
          </a:p>
        </p:txBody>
      </p:sp>
      <p:sp>
        <p:nvSpPr>
          <p:cNvPr id="4" name="Flowchart: Alternate Process 3"/>
          <p:cNvSpPr/>
          <p:nvPr/>
        </p:nvSpPr>
        <p:spPr>
          <a:xfrm>
            <a:off x="1137054" y="4788003"/>
            <a:ext cx="3569110" cy="13716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شبکه های غیر رسمی محلی</a:t>
            </a:r>
            <a:endParaRPr lang="fa-IR"/>
          </a:p>
        </p:txBody>
      </p:sp>
      <p:pic>
        <p:nvPicPr>
          <p:cNvPr id="6" name="Picture 5"/>
          <p:cNvPicPr>
            <a:picLocks noChangeAspect="1"/>
          </p:cNvPicPr>
          <p:nvPr/>
        </p:nvPicPr>
        <p:blipFill>
          <a:blip r:embed="rId2"/>
          <a:stretch>
            <a:fillRect/>
          </a:stretch>
        </p:blipFill>
        <p:spPr>
          <a:xfrm>
            <a:off x="838199" y="1825625"/>
            <a:ext cx="4166821" cy="2539898"/>
          </a:xfrm>
          <a:prstGeom prst="rect">
            <a:avLst/>
          </a:prstGeom>
        </p:spPr>
      </p:pic>
    </p:spTree>
    <p:extLst>
      <p:ext uri="{BB962C8B-B14F-4D97-AF65-F5344CB8AC3E}">
        <p14:creationId xmlns:p14="http://schemas.microsoft.com/office/powerpoint/2010/main" val="422274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2-1 ثبات سکونت</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اساس مدل نظام مند ثبات ساکنان در تبیین پیوند های اجتماعی افراد با یکدیگر عامل کلیدی به حساب می اید. در این زمینه روس و دیگران ، آدامز و سرپی، پوتنام، کاساردا و جان وینز، سامسون  و گرواز معتقند که اقامت طولانی و مالکیت منزل مسکونی شناخت همسایه ها را از یکدیگر پیشتر می کند، تعداد دوستان را درهمسایگی افزایش و مشارکت در رخداد های محلی را تقوی می کند (روس و دیگران 2000، 583، پوتنام 1995:8 کاساردا و جان وینس 1974 ، 338 و ادامز و سرپی، 2000، 61)</a:t>
            </a:r>
          </a:p>
          <a:p>
            <a:pPr algn="just"/>
            <a:endParaRPr lang="fa-IR">
              <a:cs typeface="B Nazanin" panose="00000400000000000000" pitchFamily="2" charset="-78"/>
            </a:endParaRPr>
          </a:p>
        </p:txBody>
      </p:sp>
      <p:sp>
        <p:nvSpPr>
          <p:cNvPr id="4" name="Flowchart: Alternate Process 3"/>
          <p:cNvSpPr/>
          <p:nvPr/>
        </p:nvSpPr>
        <p:spPr>
          <a:xfrm>
            <a:off x="838200" y="4336026"/>
            <a:ext cx="4940709" cy="115037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تبیین پیوند های اجتماعی افراد با یکدیگر</a:t>
            </a:r>
            <a:endParaRPr lang="fa-IR"/>
          </a:p>
        </p:txBody>
      </p:sp>
    </p:spTree>
    <p:extLst>
      <p:ext uri="{BB962C8B-B14F-4D97-AF65-F5344CB8AC3E}">
        <p14:creationId xmlns:p14="http://schemas.microsoft.com/office/powerpoint/2010/main" val="359975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مقابل تحرک ساکنان موجب اختلال در شبکه روابط اجتماعی اجتماع می شود(سامپسون و گراوز، 1989؛ 380) افراد در اجتماعات، بی ثبات، فرصت کمتری برای تماس های اجتمعی دارند. به دلیل آگاهی از شرایط متغیر و آگاهی از این امر که دوستی ها دوام زیادی نخواهند داشت، آن ها تمایل و انگیزه ی برای ایجاد دوستی های محلی از خود نشان نمی دهند.(سامپسون، 1988، 167) هر چند تحرک ساکنان از گسترش شبکه های اجتماعی محلی جلوگیری می کند، تاثیر عامل مذور بر روابط فرامحلی  و پل های بیرونی مثبت است. محلات و همساگی هایی که با سطح بالایی از تحرک و جا به جایی مشخص می شوند، در مقایسه با همسایگی های با ثبات نزد تمایل بیشتری برای حفظ پل های بیرونی دارند. </a:t>
            </a:r>
            <a:endParaRPr lang="fa-IR">
              <a:cs typeface="B Nazanin" panose="00000400000000000000" pitchFamily="2" charset="-78"/>
            </a:endParaRPr>
          </a:p>
        </p:txBody>
      </p:sp>
      <p:sp>
        <p:nvSpPr>
          <p:cNvPr id="4" name="Flowchart: Connector 3"/>
          <p:cNvSpPr/>
          <p:nvPr/>
        </p:nvSpPr>
        <p:spPr>
          <a:xfrm>
            <a:off x="838200" y="4719485"/>
            <a:ext cx="1725562" cy="117987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 اختلال </a:t>
            </a:r>
            <a:endParaRPr lang="fa-IR"/>
          </a:p>
        </p:txBody>
      </p:sp>
    </p:spTree>
    <p:extLst>
      <p:ext uri="{BB962C8B-B14F-4D97-AF65-F5344CB8AC3E}">
        <p14:creationId xmlns:p14="http://schemas.microsoft.com/office/powerpoint/2010/main" val="361679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527342" y="1825625"/>
            <a:ext cx="5826457" cy="4351338"/>
          </a:xfrm>
        </p:spPr>
        <p:txBody>
          <a:bodyPr/>
          <a:lstStyle/>
          <a:p>
            <a:pPr algn="just"/>
            <a:r>
              <a:rPr lang="fa-IR" smtClean="0">
                <a:cs typeface="B Nazanin" panose="00000400000000000000" pitchFamily="2" charset="-78"/>
              </a:rPr>
              <a:t>تحقیق حاضر با تاکید بر عنصر رابطه ای به مطالعه انزوای اجتماعی می پردازد و علل و پیامد های آن را مورد بررسی قرار می دهد. این تحلیل از نوع پیمایشی است که طی آن با 733 نفر از شهروندان تهران و کرمان بین سنین 20 تا 70 سال مصاحبه شده است. حجم نمونه به ترتیب برای دو شهر مذکور معادل 530 و 204 نفر می باشد.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4496227" cy="4179390"/>
          </a:xfrm>
          <a:prstGeom prst="rect">
            <a:avLst/>
          </a:prstGeom>
        </p:spPr>
      </p:pic>
    </p:spTree>
    <p:extLst>
      <p:ext uri="{BB962C8B-B14F-4D97-AF65-F5344CB8AC3E}">
        <p14:creationId xmlns:p14="http://schemas.microsoft.com/office/powerpoint/2010/main" val="179732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427406" y="1825625"/>
            <a:ext cx="5926394" cy="4351338"/>
          </a:xfrm>
        </p:spPr>
        <p:txBody>
          <a:bodyPr/>
          <a:lstStyle/>
          <a:p>
            <a:pPr algn="just"/>
            <a:r>
              <a:rPr lang="fa-IR" smtClean="0">
                <a:cs typeface="B Nazanin" panose="00000400000000000000" pitchFamily="2" charset="-78"/>
              </a:rPr>
              <a:t>خانواده ها هنگام تغییر محل سکونت تمایل دارند تماس خود را با گروه های اولیه که به آن تعل دارند و در اجتماع مبدا زندگی می کنند حفظ نمایند(یگئرا، 2001، 35) فردی که در چند اجتماع مختلف زندگی کرده است، در مقایسه با کسی که همه عمر خود را در یک مکان گذرانده فرصت های بیشتری برای ملاقات با افراد مختلف پیدا می کنند که می تواند به </a:t>
            </a:r>
            <a:r>
              <a:rPr lang="fa-IR" b="1" smtClean="0">
                <a:solidFill>
                  <a:srgbClr val="FF0000"/>
                </a:solidFill>
                <a:cs typeface="B Nazanin" panose="00000400000000000000" pitchFamily="2" charset="-78"/>
              </a:rPr>
              <a:t>آشنایی و دوستی </a:t>
            </a:r>
            <a:r>
              <a:rPr lang="fa-IR" smtClean="0">
                <a:cs typeface="B Nazanin" panose="00000400000000000000" pitchFamily="2" charset="-78"/>
              </a:rPr>
              <a:t>با آن ها بینجامد(فاوست و کی رنز، 2001، 2137)</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73107"/>
            <a:ext cx="4472931" cy="3292067"/>
          </a:xfrm>
          <a:prstGeom prst="rect">
            <a:avLst/>
          </a:prstGeom>
        </p:spPr>
      </p:pic>
    </p:spTree>
    <p:extLst>
      <p:ext uri="{BB962C8B-B14F-4D97-AF65-F5344CB8AC3E}">
        <p14:creationId xmlns:p14="http://schemas.microsoft.com/office/powerpoint/2010/main" val="395806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بر اساس آن چه گفته شد، می توان رابطه ثبات و تحرک را با شبکه های محلی و روابط فرا محلی (اتصالات بیرونی) به این شرح بیان داشت: اجتماعات با ثبات احتمالا از شبکه های غیر رسمی محلی برخوردار هستند و اجتماعات با میزان بالای تحرک با اتصالات بیرونی مشخص می شوند. </a:t>
            </a:r>
            <a:endParaRPr lang="fa-IR">
              <a:cs typeface="B Nazanin" panose="00000400000000000000" pitchFamily="2" charset="-78"/>
            </a:endParaRPr>
          </a:p>
        </p:txBody>
      </p:sp>
      <p:sp>
        <p:nvSpPr>
          <p:cNvPr id="4" name="Flowchart: Alternate Process 3"/>
          <p:cNvSpPr/>
          <p:nvPr/>
        </p:nvSpPr>
        <p:spPr>
          <a:xfrm>
            <a:off x="838200" y="4291780"/>
            <a:ext cx="2669458" cy="109138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میزان بالای تحرک</a:t>
            </a:r>
            <a:endParaRPr lang="fa-IR"/>
          </a:p>
        </p:txBody>
      </p:sp>
      <p:sp>
        <p:nvSpPr>
          <p:cNvPr id="5" name="Flowchart: Alternate Process 4"/>
          <p:cNvSpPr/>
          <p:nvPr/>
        </p:nvSpPr>
        <p:spPr>
          <a:xfrm>
            <a:off x="7197213" y="4291780"/>
            <a:ext cx="3229897" cy="109138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اتصالات بیرونی</a:t>
            </a:r>
            <a:endParaRPr lang="fa-IR"/>
          </a:p>
        </p:txBody>
      </p:sp>
    </p:spTree>
    <p:extLst>
      <p:ext uri="{BB962C8B-B14F-4D97-AF65-F5344CB8AC3E}">
        <p14:creationId xmlns:p14="http://schemas.microsoft.com/office/powerpoint/2010/main" val="108784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3-1 مدل ناهمگونی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4940710" y="1825625"/>
            <a:ext cx="6413090" cy="4351338"/>
          </a:xfrm>
        </p:spPr>
        <p:txBody>
          <a:bodyPr/>
          <a:lstStyle/>
          <a:p>
            <a:pPr algn="just"/>
            <a:r>
              <a:rPr lang="fa-IR" smtClean="0">
                <a:cs typeface="B Nazanin" panose="00000400000000000000" pitchFamily="2" charset="-78"/>
              </a:rPr>
              <a:t>بر طبق مدل توسعه خطی که ایده های تونیس و زیمل و ویرث را منعکس می سازد، افزایش خطی در اندازه و تراکم اجتماعات انسانی بر روی الگوهای رفتار تاثیر می گذارد(سامپسون، 1988، 767) دیدگاه مذکور ادعا می کند که اندازه مکان و پیوند های اجتماعی را تحت تاثیر قرار می دهد، </a:t>
            </a:r>
            <a:endParaRPr lang="fa-IR">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38200" y="1825625"/>
            <a:ext cx="3995441" cy="2879110"/>
          </a:xfrm>
          <a:prstGeom prst="rect">
            <a:avLst/>
          </a:prstGeom>
        </p:spPr>
      </p:pic>
      <p:sp>
        <p:nvSpPr>
          <p:cNvPr id="6" name="TextBox 5"/>
          <p:cNvSpPr txBox="1"/>
          <p:nvPr/>
        </p:nvSpPr>
        <p:spPr>
          <a:xfrm>
            <a:off x="1858297" y="5058697"/>
            <a:ext cx="2109019"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فردینان تونیس</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45473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زیرا در سکونت گاه هایی که با جمعیت زیاد، متراکم و ناهمگون مشخص می شوند، ایجاب می کند که مردم در بیشتر مواقع با غریبه ها و یا افرادی که با </a:t>
            </a:r>
            <a:r>
              <a:rPr lang="fa-IR" smtClean="0">
                <a:cs typeface="B Nazanin" panose="00000400000000000000" pitchFamily="2" charset="-78"/>
              </a:rPr>
              <a:t>آن </a:t>
            </a:r>
            <a:r>
              <a:rPr lang="fa-IR">
                <a:cs typeface="B Nazanin" panose="00000400000000000000" pitchFamily="2" charset="-78"/>
              </a:rPr>
              <a:t>ها شبیه نیستند تماس داشته باشند. بر طبق این دیدگاه این غیر شخصی بودن از پیوند های اجتماعی جلوگیری می کند (گلدنربرگ، 1997: 159؛ تیتله و گراسمیک، 2001، 315)</a:t>
            </a:r>
          </a:p>
          <a:p>
            <a:endParaRPr lang="fa-IR"/>
          </a:p>
        </p:txBody>
      </p:sp>
      <p:pic>
        <p:nvPicPr>
          <p:cNvPr id="4" name="Picture 3"/>
          <p:cNvPicPr>
            <a:picLocks noChangeAspect="1"/>
          </p:cNvPicPr>
          <p:nvPr/>
        </p:nvPicPr>
        <p:blipFill>
          <a:blip r:embed="rId2"/>
          <a:stretch>
            <a:fillRect/>
          </a:stretch>
        </p:blipFill>
        <p:spPr>
          <a:xfrm>
            <a:off x="838200" y="3858233"/>
            <a:ext cx="3993226" cy="999831"/>
          </a:xfrm>
          <a:prstGeom prst="rect">
            <a:avLst/>
          </a:prstGeom>
        </p:spPr>
      </p:pic>
    </p:spTree>
    <p:extLst>
      <p:ext uri="{BB962C8B-B14F-4D97-AF65-F5344CB8AC3E}">
        <p14:creationId xmlns:p14="http://schemas.microsoft.com/office/powerpoint/2010/main" val="3235331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زمینه تاثیر منفی مغیر ناهمگونی در پیوندهای اجتماعی ویرث استدلال می کد که ساکنان شهری از افراد بدون سنت و تاریخ مشترک تشکیل یافته که به یکدیگر اعتماد ندارند و از این رو در مبادله ای که  وابستگی متقابل و علایق شان را تقویت می کند درگیر نمی شوند. همچنی تجمیع غریبه ها قادر به تحمیل هنجارهای مشترکی که ارتباط را تقویت کند نیست . در واقع از دیدگاه ویرث و سایر نظریه پردازان مدل توسعه خطی ناهمگونی موجب تضعیف پیونهای اجتماعی می شود، در مقابل همگونی زمینه مساعدی برای توسعه پیوندهای اجتماعی فراهم می سازد. با توجه به ان چه گفته شد، می توان رابطه ناهمگونی را با روابط محلی و روابط فرامحلی به شرح زیر بیان داشت.</a:t>
            </a:r>
            <a:endParaRPr lang="fa-IR">
              <a:cs typeface="B Nazanin" panose="00000400000000000000" pitchFamily="2" charset="-78"/>
            </a:endParaRPr>
          </a:p>
        </p:txBody>
      </p:sp>
      <p:sp>
        <p:nvSpPr>
          <p:cNvPr id="4" name="Flowchart: Alternate Process 3"/>
          <p:cNvSpPr/>
          <p:nvPr/>
        </p:nvSpPr>
        <p:spPr>
          <a:xfrm>
            <a:off x="1194619" y="4881716"/>
            <a:ext cx="3937820" cy="87015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مدل توسعه خطی ناهمگونی</a:t>
            </a:r>
            <a:endParaRPr lang="fa-IR"/>
          </a:p>
        </p:txBody>
      </p:sp>
    </p:spTree>
    <p:extLst>
      <p:ext uri="{BB962C8B-B14F-4D97-AF65-F5344CB8AC3E}">
        <p14:creationId xmlns:p14="http://schemas.microsoft.com/office/powerpoint/2010/main" val="19294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338916" y="1825625"/>
            <a:ext cx="6014884" cy="4351338"/>
          </a:xfrm>
        </p:spPr>
        <p:txBody>
          <a:bodyPr/>
          <a:lstStyle/>
          <a:p>
            <a:pPr algn="just"/>
            <a:r>
              <a:rPr lang="fa-IR" smtClean="0">
                <a:cs typeface="B Nazanin" panose="00000400000000000000" pitchFamily="2" charset="-78"/>
              </a:rPr>
              <a:t>ناهمگونی در منطقه مسکونی روابط محلی را تضعیف می کند و در مقابل روابط فرامحلی را تقویت می نماید. در مورد رابطه اخیر (تاثیر مثبت ناهمگونی بر روابط فرامحلی) می توان استدلال نمود که ممکن است ساکنان مناطق ناهمگون با توجه به شرایط محل سکونت خود برای برقراری رابطه با افراد مشابه که در مناطق دیگر ساکن هستند، ترغیب شوند و این امر می تواند روابط فرامحلی را توسعه بخشد. </a:t>
            </a:r>
            <a:endParaRPr lang="fa-IR">
              <a:cs typeface="B Nazanin" panose="00000400000000000000" pitchFamily="2" charset="-78"/>
            </a:endParaRPr>
          </a:p>
        </p:txBody>
      </p:sp>
      <p:sp>
        <p:nvSpPr>
          <p:cNvPr id="4" name="Flowchart: Alternate Process 3"/>
          <p:cNvSpPr/>
          <p:nvPr/>
        </p:nvSpPr>
        <p:spPr>
          <a:xfrm>
            <a:off x="1208138" y="4709396"/>
            <a:ext cx="3554361" cy="1150374"/>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برقراری رابطه با افراد مشابه</a:t>
            </a:r>
            <a:endParaRPr lang="fa-IR"/>
          </a:p>
        </p:txBody>
      </p:sp>
      <p:pic>
        <p:nvPicPr>
          <p:cNvPr id="5" name="Picture 4"/>
          <p:cNvPicPr>
            <a:picLocks noChangeAspect="1"/>
          </p:cNvPicPr>
          <p:nvPr/>
        </p:nvPicPr>
        <p:blipFill>
          <a:blip r:embed="rId2"/>
          <a:stretch>
            <a:fillRect/>
          </a:stretch>
        </p:blipFill>
        <p:spPr>
          <a:xfrm>
            <a:off x="838200" y="1858169"/>
            <a:ext cx="4294239" cy="2683746"/>
          </a:xfrm>
          <a:prstGeom prst="rect">
            <a:avLst/>
          </a:prstGeom>
        </p:spPr>
      </p:pic>
    </p:spTree>
    <p:extLst>
      <p:ext uri="{BB962C8B-B14F-4D97-AF65-F5344CB8AC3E}">
        <p14:creationId xmlns:p14="http://schemas.microsoft.com/office/powerpoint/2010/main" val="53841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متغیرهای فردی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5132438" y="1825625"/>
            <a:ext cx="6221361" cy="4351338"/>
          </a:xfrm>
        </p:spPr>
        <p:txBody>
          <a:bodyPr/>
          <a:lstStyle/>
          <a:p>
            <a:pPr algn="just"/>
            <a:r>
              <a:rPr lang="fa-IR" smtClean="0">
                <a:cs typeface="B Nazanin" panose="00000400000000000000" pitchFamily="2" charset="-78"/>
              </a:rPr>
              <a:t>چنان چه در نمودار شماره (1) نشان داده شده است، درکنار عوامل ساختی، متغیرهای در سطح فردی نظری </a:t>
            </a:r>
            <a:r>
              <a:rPr lang="fa-IR" b="1" smtClean="0">
                <a:solidFill>
                  <a:srgbClr val="FF0000"/>
                </a:solidFill>
                <a:cs typeface="B Nazanin" panose="00000400000000000000" pitchFamily="2" charset="-78"/>
              </a:rPr>
              <a:t>بی اعتمادی و سوء ظن، احساس نا امنی و ترس </a:t>
            </a:r>
            <a:r>
              <a:rPr lang="fa-IR" smtClean="0">
                <a:cs typeface="B Nazanin" panose="00000400000000000000" pitchFamily="2" charset="-78"/>
              </a:rPr>
              <a:t>و تعدد گره ها و هویت ها می توانند سطح پیوندهای اجتماعی افراد را تحت تاثیر قرار دهند. ما در ادامه به بررسی رابطه متغیرهای مذکور با انزوای اجتماعی می پردازیم. </a:t>
            </a:r>
          </a:p>
        </p:txBody>
      </p:sp>
      <p:pic>
        <p:nvPicPr>
          <p:cNvPr id="4" name="Picture 3"/>
          <p:cNvPicPr>
            <a:picLocks noChangeAspect="1"/>
          </p:cNvPicPr>
          <p:nvPr/>
        </p:nvPicPr>
        <p:blipFill>
          <a:blip r:embed="rId2"/>
          <a:stretch>
            <a:fillRect/>
          </a:stretch>
        </p:blipFill>
        <p:spPr>
          <a:xfrm>
            <a:off x="838200" y="1858169"/>
            <a:ext cx="4102510" cy="3893702"/>
          </a:xfrm>
          <a:prstGeom prst="rect">
            <a:avLst/>
          </a:prstGeom>
        </p:spPr>
      </p:pic>
    </p:spTree>
    <p:extLst>
      <p:ext uri="{BB962C8B-B14F-4D97-AF65-F5344CB8AC3E}">
        <p14:creationId xmlns:p14="http://schemas.microsoft.com/office/powerpoint/2010/main" val="1938909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بی اعتمادی و سوء ظن و احساس ناامنی و ترس: </a:t>
            </a:r>
            <a:r>
              <a:rPr lang="fa-IR">
                <a:cs typeface="B Nazanin" panose="00000400000000000000" pitchFamily="2" charset="-78"/>
              </a:rPr>
              <a:t>چلبی معتقد است اعتماد متقابل اجازه می دهد که تعاملات اجتماعی در جامعه به صورت گسترده </a:t>
            </a:r>
            <a:r>
              <a:rPr lang="fa-IR" smtClean="0">
                <a:cs typeface="B Nazanin" panose="00000400000000000000" pitchFamily="2" charset="-78"/>
              </a:rPr>
              <a:t>و </a:t>
            </a:r>
            <a:r>
              <a:rPr lang="fa-IR">
                <a:cs typeface="B Nazanin" panose="00000400000000000000" pitchFamily="2" charset="-78"/>
              </a:rPr>
              <a:t>روان جاری گردند(1375، 30) اعتماد متقابل ریشه در وابستگی عاطفی دارد که خود از طریق رابطه اجتماعی با دیگران و عضویت اجتماعی در اجتماعات حاصل می گردد. رابطه اجتماعی از یک طرف وابستگی عاطفی تولید می کند و از طرف دیگر وابستگی ایجاد شده حافظ این رابطه می گردد(همان 101)</a:t>
            </a:r>
          </a:p>
          <a:p>
            <a:endParaRPr lang="fa-IR"/>
          </a:p>
        </p:txBody>
      </p:sp>
    </p:spTree>
    <p:extLst>
      <p:ext uri="{BB962C8B-B14F-4D97-AF65-F5344CB8AC3E}">
        <p14:creationId xmlns:p14="http://schemas.microsoft.com/office/powerpoint/2010/main" val="2271902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601496" y="1825625"/>
            <a:ext cx="6752303" cy="4351338"/>
          </a:xfrm>
        </p:spPr>
        <p:txBody>
          <a:bodyPr/>
          <a:lstStyle/>
          <a:p>
            <a:pPr algn="just"/>
            <a:r>
              <a:rPr lang="fa-IR" smtClean="0">
                <a:cs typeface="B Nazanin" panose="00000400000000000000" pitchFamily="2" charset="-78"/>
              </a:rPr>
              <a:t>به اعتقاد جانسون اعتماد برای رشد و گسترش روابط ضروری است. اولین بحرانی که بیشتر روابط با آن مواجه تا ان مواجه می گردند مربوط به توانایی دو شخص اعتماد کردن است و برای ایجاد ارتباط، فرد باید بتواند فضایی آکنده از اعتماد ایجاد کنند(1993، 44)</a:t>
            </a:r>
          </a:p>
          <a:p>
            <a:pPr algn="just"/>
            <a:r>
              <a:rPr lang="fa-IR" smtClean="0">
                <a:cs typeface="B Nazanin" panose="00000400000000000000" pitchFamily="2" charset="-78"/>
              </a:rPr>
              <a:t>از دیدگاه گیدنز، ارتباط ناب منوط به اعتماد متقابل است و اعتماد متقابل نیز به نوبه خود رابطه ای نزدیک با خودمانی شدن دارد (1378، 140) بر طبق نظر روس و همکاران، توانایی ایجاد روابط اجتماعی مثبت بر اعتماد است (2001، 569)</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716968" cy="2879111"/>
          </a:xfrm>
          <a:prstGeom prst="rect">
            <a:avLst/>
          </a:prstGeom>
        </p:spPr>
      </p:pic>
      <p:sp>
        <p:nvSpPr>
          <p:cNvPr id="5" name="TextBox 4"/>
          <p:cNvSpPr txBox="1"/>
          <p:nvPr/>
        </p:nvSpPr>
        <p:spPr>
          <a:xfrm>
            <a:off x="1755058" y="5088194"/>
            <a:ext cx="1725561"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گیدنز</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242833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070554" y="1825625"/>
            <a:ext cx="7283245" cy="4351338"/>
          </a:xfrm>
        </p:spPr>
        <p:txBody>
          <a:bodyPr/>
          <a:lstStyle/>
          <a:p>
            <a:pPr algn="just"/>
            <a:r>
              <a:rPr lang="fa-IR" smtClean="0">
                <a:cs typeface="B Nazanin" panose="00000400000000000000" pitchFamily="2" charset="-78"/>
              </a:rPr>
              <a:t>برخی از صاحب نظران معتقدند که اعتماد به افراد اجازه می دهد تا به همکاری بپردازند در جوامعی که در ان ها مرد می توانند مطوئن باشند که اعتماد نه تنها مورد سوء استفاهد قرار نمی گیرد، بلکه جبران </a:t>
            </a:r>
            <a:r>
              <a:rPr lang="fa-IR">
                <a:cs typeface="B Nazanin" panose="00000400000000000000" pitchFamily="2" charset="-78"/>
              </a:rPr>
              <a:t>می </a:t>
            </a:r>
            <a:r>
              <a:rPr lang="fa-IR" smtClean="0">
                <a:cs typeface="B Nazanin" panose="00000400000000000000" pitchFamily="2" charset="-78"/>
              </a:rPr>
              <a:t>شود احتمال زیادتری برای انجام  دادن معاملات و مبادلات وجود دارد (پوتنام، 1380، 295 ، کلمن، 1377، 158) و برخی دیگر نیز اعتقاددارند که اعتماد به یکدیگر شرط تشکیل روابط ثانویه است که به نوبه خود برای مشارکت سیای موثر در هر دموکراسی وسیع لازم است (اینگلهارت، 1373 و پاکستون، 2004)</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28864"/>
            <a:ext cx="3232354" cy="2676525"/>
          </a:xfrm>
          <a:prstGeom prst="rect">
            <a:avLst/>
          </a:prstGeom>
        </p:spPr>
      </p:pic>
      <p:sp>
        <p:nvSpPr>
          <p:cNvPr id="5" name="TextBox 4"/>
          <p:cNvSpPr txBox="1"/>
          <p:nvPr/>
        </p:nvSpPr>
        <p:spPr>
          <a:xfrm>
            <a:off x="1355622" y="5022466"/>
            <a:ext cx="2197510" cy="368710"/>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جیمز کلمن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25720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12692" y="1825625"/>
            <a:ext cx="7041107" cy="4351338"/>
          </a:xfrm>
        </p:spPr>
        <p:txBody>
          <a:bodyPr/>
          <a:lstStyle/>
          <a:p>
            <a:pPr algn="just"/>
            <a:r>
              <a:rPr lang="fa-IR">
                <a:cs typeface="B Nazanin" panose="00000400000000000000" pitchFamily="2" charset="-78"/>
              </a:rPr>
              <a:t>برای تحلیل داده ها از مدل سازی خطی سلسله مراتبی استفاده شده است. یافته ها نشان می دهد که متغیرهای سطح توسعه اقتصادی- اجتماعی منطقه و ثبات ساکنان در سطح ساختی و اعتماد امنیت و تعدد گره ها و هویت ها در سطح فردی اثرات موثر و معنی داری در روابط اجتماعی دارند. همچنین سطح روابط اجتماعی به نوبه خود تاثیر موثر  و کاهنده ای بر احساس تنهایی و احساس عجز نشان می دهند. </a:t>
            </a:r>
          </a:p>
          <a:p>
            <a:endParaRPr lang="fa-IR"/>
          </a:p>
        </p:txBody>
      </p:sp>
      <p:sp>
        <p:nvSpPr>
          <p:cNvPr id="4" name="Flowchart: Alternate Process 3"/>
          <p:cNvSpPr/>
          <p:nvPr/>
        </p:nvSpPr>
        <p:spPr>
          <a:xfrm>
            <a:off x="838200" y="4935017"/>
            <a:ext cx="3766782" cy="124194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ثبات ساکنان در سطح ساختی و اعتماد امنیت</a:t>
            </a:r>
            <a:endParaRPr lang="fa-IR"/>
          </a:p>
        </p:txBody>
      </p:sp>
      <p:pic>
        <p:nvPicPr>
          <p:cNvPr id="5" name="Picture 4"/>
          <p:cNvPicPr>
            <a:picLocks noChangeAspect="1"/>
          </p:cNvPicPr>
          <p:nvPr/>
        </p:nvPicPr>
        <p:blipFill>
          <a:blip r:embed="rId2"/>
          <a:stretch>
            <a:fillRect/>
          </a:stretch>
        </p:blipFill>
        <p:spPr>
          <a:xfrm>
            <a:off x="838200" y="1825625"/>
            <a:ext cx="3407276" cy="2622005"/>
          </a:xfrm>
          <a:prstGeom prst="rect">
            <a:avLst/>
          </a:prstGeom>
        </p:spPr>
      </p:pic>
    </p:spTree>
    <p:extLst>
      <p:ext uri="{BB962C8B-B14F-4D97-AF65-F5344CB8AC3E}">
        <p14:creationId xmlns:p14="http://schemas.microsoft.com/office/powerpoint/2010/main" val="74464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781368" y="1825625"/>
            <a:ext cx="5572432" cy="4351338"/>
          </a:xfrm>
        </p:spPr>
        <p:txBody>
          <a:bodyPr/>
          <a:lstStyle/>
          <a:p>
            <a:pPr algn="just"/>
            <a:r>
              <a:rPr lang="fa-IR">
                <a:cs typeface="B Nazanin" panose="00000400000000000000" pitchFamily="2" charset="-78"/>
              </a:rPr>
              <a:t>بنابراین بر اساس آن چه گفته شد این نکته آشکار می گردد که بی اعتمادی و سوء ظن می تواند انزوای اجتماعی را تشدید نماید. وجود هر نوع تهدید به موازات خود بی اعتمادی را افزایش می دهد و عامل اخیر  نیز کناره گیری از تعاملات اجتماعی را موجب می شود (چلبی ، 1375، 77 و 132)</a:t>
            </a:r>
          </a:p>
          <a:p>
            <a:pPr algn="just"/>
            <a:endParaRPr lang="fa-IR">
              <a:cs typeface="B Nazanin" panose="00000400000000000000" pitchFamily="2" charset="-78"/>
            </a:endParaRPr>
          </a:p>
        </p:txBody>
      </p:sp>
      <p:sp>
        <p:nvSpPr>
          <p:cNvPr id="4" name="Flowchart: Process 3"/>
          <p:cNvSpPr/>
          <p:nvPr/>
        </p:nvSpPr>
        <p:spPr>
          <a:xfrm>
            <a:off x="1635841" y="4675240"/>
            <a:ext cx="3170903" cy="12241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بی اعتمادی و سوء ظن</a:t>
            </a:r>
            <a:endParaRPr lang="fa-IR"/>
          </a:p>
        </p:txBody>
      </p:sp>
      <p:pic>
        <p:nvPicPr>
          <p:cNvPr id="5" name="Picture 4"/>
          <p:cNvPicPr>
            <a:picLocks noChangeAspect="1"/>
          </p:cNvPicPr>
          <p:nvPr/>
        </p:nvPicPr>
        <p:blipFill>
          <a:blip r:embed="rId2"/>
          <a:stretch>
            <a:fillRect/>
          </a:stretch>
        </p:blipFill>
        <p:spPr>
          <a:xfrm>
            <a:off x="838200" y="1825625"/>
            <a:ext cx="4766187" cy="2569394"/>
          </a:xfrm>
          <a:prstGeom prst="rect">
            <a:avLst/>
          </a:prstGeom>
        </p:spPr>
      </p:pic>
    </p:spTree>
    <p:extLst>
      <p:ext uri="{BB962C8B-B14F-4D97-AF65-F5344CB8AC3E}">
        <p14:creationId xmlns:p14="http://schemas.microsoft.com/office/powerpoint/2010/main" val="372990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707626" y="1825625"/>
            <a:ext cx="5646174" cy="4351338"/>
          </a:xfrm>
        </p:spPr>
        <p:txBody>
          <a:bodyPr/>
          <a:lstStyle/>
          <a:p>
            <a:pPr algn="just"/>
            <a:r>
              <a:rPr lang="fa-IR" smtClean="0">
                <a:cs typeface="B Nazanin" panose="00000400000000000000" pitchFamily="2" charset="-78"/>
              </a:rPr>
              <a:t>هنگامی که افراد با محیط های تهدید کننده مواجه هستند، ممکن است واکنش های مختلفی از خود نشان دهند از جمله عدم اطمینان به دیگران، دوری جستن از مکانهای خاص، اخذ تعابیر حفاظتی، تغییر فعالیت های روزمره، کاهش مشارکت در فعالیت های اجتماعی و ... مسلما موارد مذکور می توانند انزوای اجتماعی را متاثر سازند(جانگ و جانسون، 2001، 110، کلینگ، 2001، 120. روس و جانگ 2000، 201 و گیدنز 1378، 97)</a:t>
            </a:r>
            <a:endParaRPr lang="fa-IR">
              <a:cs typeface="B Nazanin" panose="00000400000000000000" pitchFamily="2" charset="-78"/>
            </a:endParaRPr>
          </a:p>
        </p:txBody>
      </p:sp>
      <p:sp>
        <p:nvSpPr>
          <p:cNvPr id="4" name="Flowchart: Alternate Process 3"/>
          <p:cNvSpPr/>
          <p:nvPr/>
        </p:nvSpPr>
        <p:spPr>
          <a:xfrm>
            <a:off x="1281881" y="5088194"/>
            <a:ext cx="3570339" cy="1088769"/>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محیط های تهدید کننده</a:t>
            </a:r>
            <a:endParaRPr lang="fa-IR"/>
          </a:p>
        </p:txBody>
      </p:sp>
      <p:pic>
        <p:nvPicPr>
          <p:cNvPr id="5" name="Picture 4"/>
          <p:cNvPicPr>
            <a:picLocks noChangeAspect="1"/>
          </p:cNvPicPr>
          <p:nvPr/>
        </p:nvPicPr>
        <p:blipFill>
          <a:blip r:embed="rId2"/>
          <a:stretch>
            <a:fillRect/>
          </a:stretch>
        </p:blipFill>
        <p:spPr>
          <a:xfrm>
            <a:off x="838200" y="1825625"/>
            <a:ext cx="4648200" cy="2675229"/>
          </a:xfrm>
          <a:prstGeom prst="rect">
            <a:avLst/>
          </a:prstGeom>
        </p:spPr>
      </p:pic>
    </p:spTree>
    <p:extLst>
      <p:ext uri="{BB962C8B-B14F-4D97-AF65-F5344CB8AC3E}">
        <p14:creationId xmlns:p14="http://schemas.microsoft.com/office/powerpoint/2010/main" val="3733949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تعدادگره ها و هویت ها (روابط بین گروهی) </a:t>
            </a:r>
            <a:r>
              <a:rPr lang="fa-IR">
                <a:cs typeface="B Nazanin" panose="00000400000000000000" pitchFamily="2" charset="-78"/>
              </a:rPr>
              <a:t>عامل دیگری است که می تواند سطح روابط افراد را در سطوح مختلف تحت تاثیر قرار دهد. منظور از تعدد گره ها و هویت ها وجود پل هایی است که دین، قومیت، طبقه، </a:t>
            </a:r>
            <a:r>
              <a:rPr lang="fa-IR" smtClean="0">
                <a:cs typeface="B Nazanin" panose="00000400000000000000" pitchFamily="2" charset="-78"/>
              </a:rPr>
              <a:t>موقعیت، </a:t>
            </a:r>
            <a:r>
              <a:rPr lang="fa-IR">
                <a:cs typeface="B Nazanin" panose="00000400000000000000" pitchFamily="2" charset="-78"/>
              </a:rPr>
              <a:t>منزلت و...یا هر گونه ویژگی یا خصوصیتی که گروه های اجتماعی را از هم متمایز می کند قطع می نماید. چلپی معتقد است پل های مذکور از این حیث برای جامعه تفکیک یافته امروزی اهمیت دارند که خصلت بازکنندگی داشته و موجب تسهیل و روانی اجتماعی در سطح جامعه می شوند(چلپی، 1375، 148). </a:t>
            </a:r>
          </a:p>
        </p:txBody>
      </p:sp>
      <p:sp>
        <p:nvSpPr>
          <p:cNvPr id="4" name="Flowchart: Alternate Process 3"/>
          <p:cNvSpPr/>
          <p:nvPr/>
        </p:nvSpPr>
        <p:spPr>
          <a:xfrm>
            <a:off x="1150374" y="4719484"/>
            <a:ext cx="3406878" cy="106188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جامعه تفکیک یافته امروزی</a:t>
            </a:r>
            <a:endParaRPr lang="fa-IR"/>
          </a:p>
        </p:txBody>
      </p:sp>
    </p:spTree>
    <p:extLst>
      <p:ext uri="{BB962C8B-B14F-4D97-AF65-F5344CB8AC3E}">
        <p14:creationId xmlns:p14="http://schemas.microsoft.com/office/powerpoint/2010/main" val="131125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899354" y="1825625"/>
            <a:ext cx="5454445" cy="4351338"/>
          </a:xfrm>
        </p:spPr>
        <p:txBody>
          <a:bodyPr/>
          <a:lstStyle/>
          <a:p>
            <a:pPr algn="just"/>
            <a:r>
              <a:rPr lang="fa-IR">
                <a:cs typeface="B Nazanin" panose="00000400000000000000" pitchFamily="2" charset="-78"/>
              </a:rPr>
              <a:t>بدون تردید برای گسترش شبکه اجتماعی یک فرد منزوی یا تبدیل کردن شبکه کوچک و بسته او به شبکه های باز و بزرگتر نیاز به پل های ارتباطی است. پل های ارتباطی بین دسته های منزوی و جداگانه ارتباط برقرار می کنند.  </a:t>
            </a:r>
          </a:p>
          <a:p>
            <a:pPr algn="just"/>
            <a:endParaRPr lang="fa-IR">
              <a:cs typeface="B Nazanin" panose="00000400000000000000" pitchFamily="2" charset="-78"/>
            </a:endParaRPr>
          </a:p>
        </p:txBody>
      </p:sp>
      <p:sp>
        <p:nvSpPr>
          <p:cNvPr id="4" name="Flowchart: Alternate Process 3"/>
          <p:cNvSpPr/>
          <p:nvPr/>
        </p:nvSpPr>
        <p:spPr>
          <a:xfrm>
            <a:off x="1407240" y="4500202"/>
            <a:ext cx="3760839" cy="109138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دسته های منزوی و جداگانه</a:t>
            </a:r>
            <a:endParaRPr lang="fa-IR"/>
          </a:p>
        </p:txBody>
      </p:sp>
      <p:pic>
        <p:nvPicPr>
          <p:cNvPr id="5" name="Picture 4"/>
          <p:cNvPicPr>
            <a:picLocks noChangeAspect="1"/>
          </p:cNvPicPr>
          <p:nvPr/>
        </p:nvPicPr>
        <p:blipFill>
          <a:blip r:embed="rId2"/>
          <a:stretch>
            <a:fillRect/>
          </a:stretch>
        </p:blipFill>
        <p:spPr>
          <a:xfrm>
            <a:off x="838199" y="1956159"/>
            <a:ext cx="4898923" cy="2278572"/>
          </a:xfrm>
          <a:prstGeom prst="rect">
            <a:avLst/>
          </a:prstGeom>
        </p:spPr>
      </p:pic>
    </p:spTree>
    <p:extLst>
      <p:ext uri="{BB962C8B-B14F-4D97-AF65-F5344CB8AC3E}">
        <p14:creationId xmlns:p14="http://schemas.microsoft.com/office/powerpoint/2010/main" val="269320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719484" y="1825625"/>
            <a:ext cx="6634316" cy="4351338"/>
          </a:xfrm>
        </p:spPr>
        <p:txBody>
          <a:bodyPr/>
          <a:lstStyle/>
          <a:p>
            <a:pPr algn="just"/>
            <a:r>
              <a:rPr lang="fa-IR" smtClean="0">
                <a:cs typeface="B Nazanin" panose="00000400000000000000" pitchFamily="2" charset="-78"/>
              </a:rPr>
              <a:t>در واقع کسانی که از چنین پل هایی بهره مند هستند، می توانند بین دسته های مختلف و جدا از هم حرکت کرده و با جمع کثیری از افراد ارتباط برقرار کنند. این در حالی است که تحقق چنین امری برای کسانی که با افراد مشابه ارتباط دارند، امکان پذیر نیست(گوانوویتز، 1973؛ چلپی، 1375؛ پوتنام؛ 1380؛ فوکویوما 1379؛ پاکستون، 2002؛ کی رنز و فارست، 2000 و بیکر، 1382)</a:t>
            </a:r>
            <a:endParaRPr lang="fa-IR">
              <a:cs typeface="B Nazanin" panose="00000400000000000000" pitchFamily="2" charset="-78"/>
            </a:endParaRPr>
          </a:p>
        </p:txBody>
      </p:sp>
      <p:sp>
        <p:nvSpPr>
          <p:cNvPr id="4" name="Flowchart: Connector 3"/>
          <p:cNvSpPr/>
          <p:nvPr/>
        </p:nvSpPr>
        <p:spPr>
          <a:xfrm>
            <a:off x="4894006" y="4849608"/>
            <a:ext cx="2403987" cy="1327355"/>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افراد مشابه</a:t>
            </a:r>
            <a:endParaRPr lang="fa-IR"/>
          </a:p>
        </p:txBody>
      </p:sp>
      <p:pic>
        <p:nvPicPr>
          <p:cNvPr id="5" name="Picture 4"/>
          <p:cNvPicPr>
            <a:picLocks noChangeAspect="1"/>
          </p:cNvPicPr>
          <p:nvPr/>
        </p:nvPicPr>
        <p:blipFill>
          <a:blip r:embed="rId2"/>
          <a:stretch>
            <a:fillRect/>
          </a:stretch>
        </p:blipFill>
        <p:spPr>
          <a:xfrm>
            <a:off x="838200" y="1825625"/>
            <a:ext cx="3468329" cy="2514600"/>
          </a:xfrm>
          <a:prstGeom prst="rect">
            <a:avLst/>
          </a:prstGeom>
        </p:spPr>
      </p:pic>
      <p:sp>
        <p:nvSpPr>
          <p:cNvPr id="6" name="TextBox 5"/>
          <p:cNvSpPr txBox="1"/>
          <p:nvPr/>
        </p:nvSpPr>
        <p:spPr>
          <a:xfrm>
            <a:off x="1643215" y="4649553"/>
            <a:ext cx="1858297"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فرانسیس فوکویاما</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725619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دیدگاه چلپی، هر قدر تعداد و تنوع گره ها و پل ها بیشتر باشد، امکان برقراری ارتباط در ابعاد مختلف (اقتصادی، اجتماعی، سیاسی و فرهنگی) بیشتر خواهد بود، و بر عکس فقدان گره ها و پل ها می تواند گستره و میزان پیوندهای اجتماعی را تقلیل دهد و انزوای اجتماعی را تقویت نماید. البته ضروری است این پل ها و گره ها </a:t>
            </a:r>
            <a:r>
              <a:rPr lang="fa-IR" b="1" smtClean="0">
                <a:solidFill>
                  <a:srgbClr val="FF0000"/>
                </a:solidFill>
                <a:cs typeface="B Nazanin" panose="00000400000000000000" pitchFamily="2" charset="-78"/>
              </a:rPr>
              <a:t>به شکل گروه ها و تشکیلات داوطلبانه </a:t>
            </a:r>
            <a:r>
              <a:rPr lang="fa-IR" smtClean="0">
                <a:cs typeface="B Nazanin" panose="00000400000000000000" pitchFamily="2" charset="-78"/>
              </a:rPr>
              <a:t>عمل نمایند. هر قدر خصلت داوطلبانه بودن آن بیشتر باشد، میزان روانی روابط نیز بیشتر خواهد بود(1375، 154) بنابراین، بر اساس آنچه شرح داده شد، می توان گفت در حالی که اعتماد، امنیت و تعدد گره ها و هویت ها سطح روابط و پیوندهای اجتماعی را گسترش می دهند. بی اعتمادی و سوء ظن، احساس ناامنی، ترس، فقدان گره ها و هویت ها، سطح پیوند های اجتماعی را کاهش داده و انزوای اجتماعی را موجب می شوند. </a:t>
            </a:r>
            <a:endParaRPr lang="fa-IR">
              <a:cs typeface="B Nazanin" panose="00000400000000000000" pitchFamily="2" charset="-78"/>
            </a:endParaRPr>
          </a:p>
        </p:txBody>
      </p:sp>
    </p:spTree>
    <p:extLst>
      <p:ext uri="{BB962C8B-B14F-4D97-AF65-F5344CB8AC3E}">
        <p14:creationId xmlns:p14="http://schemas.microsoft.com/office/powerpoint/2010/main" val="3058385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 پیامدهای انزوای اجتماعی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بدون تردید، انزوای اجتماعی افراد را از مشارکت غیر رسمی و رسمی در جامعه محروم می سازد. مبادله اجتماعی و دلبستگی اجتماعی را کاهش می دهد (تونیس، 1887، به نقل از:فیگوئرا، 2000؛ 20-18) از تبادل پایدار و دائمی افکار و احساسات از کل به فرد و از فرد به کل جلوگیری می کند(دورکیم، 1378، 242) موجب تضعیف با قطع روابط و مبادلات نامتوارن گرم و همچنین روابط گفتمانی می شود(چلپی، 1375، 158)</a:t>
            </a:r>
            <a:endParaRPr lang="fa-IR">
              <a:cs typeface="B Nazanin" panose="00000400000000000000" pitchFamily="2" charset="-78"/>
            </a:endParaRPr>
          </a:p>
        </p:txBody>
      </p:sp>
      <p:sp>
        <p:nvSpPr>
          <p:cNvPr id="4" name="Flowchart: Process 3"/>
          <p:cNvSpPr/>
          <p:nvPr/>
        </p:nvSpPr>
        <p:spPr>
          <a:xfrm>
            <a:off x="838200" y="4336026"/>
            <a:ext cx="3583858" cy="116512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مشارکت غیر رسمی و رسمی</a:t>
            </a:r>
            <a:endParaRPr lang="fa-IR"/>
          </a:p>
        </p:txBody>
      </p:sp>
    </p:spTree>
    <p:extLst>
      <p:ext uri="{BB962C8B-B14F-4D97-AF65-F5344CB8AC3E}">
        <p14:creationId xmlns:p14="http://schemas.microsoft.com/office/powerpoint/2010/main" val="2165786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احساس مشارکت در روابط گرم، صمیمی و انسانی جلوگیری می کند (فروم، 1370؛ ریزمن 1950 به نقل از الیوت و مریل، 1961؛ 59) فرصت های مناسب را برای با هم زندگی کردن، با هم کار کردن، با هم تجربه کردن و با هم بودن سلب می کند(نیسبت، 1960 به نقل از پاپلین، 1972:8) و نهایتا روابط طولانی، پایدار و عمیق را غیر ممکن می سازد(سی نت، 1998، به نقل از ویتل، 2001 و گیدنز، 1378) موارد یاد شده م</a:t>
            </a:r>
            <a:r>
              <a:rPr lang="fa-IR" smtClean="0">
                <a:cs typeface="B Nazanin" panose="00000400000000000000" pitchFamily="2" charset="-78"/>
              </a:rPr>
              <a:t>ی </a:t>
            </a:r>
            <a:r>
              <a:rPr lang="fa-IR">
                <a:cs typeface="B Nazanin" panose="00000400000000000000" pitchFamily="2" charset="-78"/>
              </a:rPr>
              <a:t>توانند پیامدهای مختلفی از جمله احساس تنهایی، احساس عجز، </a:t>
            </a:r>
            <a:r>
              <a:rPr lang="fa-IR" smtClean="0">
                <a:cs typeface="B Nazanin" panose="00000400000000000000" pitchFamily="2" charset="-78"/>
              </a:rPr>
              <a:t>یاس </a:t>
            </a:r>
            <a:r>
              <a:rPr lang="fa-IR">
                <a:cs typeface="B Nazanin" panose="00000400000000000000" pitchFamily="2" charset="-78"/>
              </a:rPr>
              <a:t>اجتماعی و کاهش تحمل اجتماعی را به دنبال داشته باشد. </a:t>
            </a:r>
          </a:p>
          <a:p>
            <a:endParaRPr lang="fa-IR"/>
          </a:p>
        </p:txBody>
      </p:sp>
      <p:sp>
        <p:nvSpPr>
          <p:cNvPr id="4" name="Flowchart: Alternate Process 3"/>
          <p:cNvSpPr/>
          <p:nvPr/>
        </p:nvSpPr>
        <p:spPr>
          <a:xfrm>
            <a:off x="838200" y="4572000"/>
            <a:ext cx="3569110" cy="120936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با هم تجربه کردن</a:t>
            </a:r>
            <a:endParaRPr lang="fa-IR"/>
          </a:p>
        </p:txBody>
      </p:sp>
    </p:spTree>
    <p:extLst>
      <p:ext uri="{BB962C8B-B14F-4D97-AF65-F5344CB8AC3E}">
        <p14:creationId xmlns:p14="http://schemas.microsoft.com/office/powerpoint/2010/main" val="614221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کلرمن معتقد است احساس تنهایی از نقص در روابط نزدیک و اختلال د رهم بندی های اجتماعی یا انسجام اجتماعی ناشی می شود (1986) هالورسن اعتقاد دارد که احساس تنهایی عمدتا با میزان روابط اولیه و در سطحی محدودتر با میزان و کیفیت روابط دومین و سومین ئیعنی مشارکت در بازار کار و فعالیت های مدنی ارتباط دارد (2001) مطالعات مختلف نشان می دهد که دلگرمی و تایید احساسی شکلی از حمایت اجتماعی است که فرد تنها تصور می کند در رابطه اش با دیگران مفقود است (برلسون، آلبرشت و ساراسون، 1994، 197)</a:t>
            </a:r>
            <a:endParaRPr lang="fa-IR">
              <a:cs typeface="B Nazanin" panose="00000400000000000000" pitchFamily="2" charset="-78"/>
            </a:endParaRPr>
          </a:p>
        </p:txBody>
      </p:sp>
      <p:sp>
        <p:nvSpPr>
          <p:cNvPr id="4" name="Flowchart: Alternate Process 3"/>
          <p:cNvSpPr/>
          <p:nvPr/>
        </p:nvSpPr>
        <p:spPr>
          <a:xfrm>
            <a:off x="1214651" y="4735773"/>
            <a:ext cx="2388358" cy="100993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حمایت اجتماعی</a:t>
            </a:r>
            <a:endParaRPr lang="fa-IR"/>
          </a:p>
        </p:txBody>
      </p:sp>
    </p:spTree>
    <p:extLst>
      <p:ext uri="{BB962C8B-B14F-4D97-AF65-F5344CB8AC3E}">
        <p14:creationId xmlns:p14="http://schemas.microsoft.com/office/powerpoint/2010/main" val="1609475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اعتقاد چلپی، هر قدر در سطوح مختلف شبکه روایط اجتماعی </a:t>
            </a:r>
            <a:r>
              <a:rPr lang="fa-IR" smtClean="0">
                <a:cs typeface="B Nazanin" panose="00000400000000000000" pitchFamily="2" charset="-78"/>
              </a:rPr>
              <a:t>جامعه، </a:t>
            </a:r>
            <a:r>
              <a:rPr lang="fa-IR">
                <a:cs typeface="B Nazanin" panose="00000400000000000000" pitchFamily="2" charset="-78"/>
              </a:rPr>
              <a:t>روابط امداد رسانی در ابعاد مختلف معرفتی (راهنمایی، مشاوره و آموزش)، مادی (کمک اقتصادی)، عاطفی (همدردی) و منزلتی (اعاده کرامت انسانی) بیشار باشد، به همان نسبت میزان یاس اجتماعی و احساس عجز کاهش می پذیرد. امداد رسانی در روابط حمایتی به افرادی که به هر دلیل در یکی از ابعاد مزبور محروم باقی مانده اند، فرصتی دوباره می دهد که استعدادهای منحصر به فرد خود را شکوفا سازند تا بتوانند در جهت خیر جمعی گام بر دارند (1375، 158)</a:t>
            </a:r>
          </a:p>
          <a:p>
            <a:endParaRPr lang="fa-IR"/>
          </a:p>
        </p:txBody>
      </p:sp>
      <p:sp>
        <p:nvSpPr>
          <p:cNvPr id="4" name="Flowchart: Alternate Process 3"/>
          <p:cNvSpPr/>
          <p:nvPr/>
        </p:nvSpPr>
        <p:spPr>
          <a:xfrm>
            <a:off x="838200" y="4557252"/>
            <a:ext cx="3465871" cy="112087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روابط امداد رسانی</a:t>
            </a:r>
            <a:endParaRPr lang="fa-IR"/>
          </a:p>
        </p:txBody>
      </p:sp>
    </p:spTree>
    <p:extLst>
      <p:ext uri="{BB962C8B-B14F-4D97-AF65-F5344CB8AC3E}">
        <p14:creationId xmlns:p14="http://schemas.microsoft.com/office/powerpoint/2010/main" val="121105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مقدمه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بررسی موضوع  انزوای اجتماعی حداقل در یک قرن گذشته نشان می دهد که این مفهوم به چند گرایش عمده در جامعه شناسی از جمله دیدگاه مارکسیستی و مفهوم از خود بیگانگی (سیمن، 1959، فیشر، 1973 و 1976، نیل 1975، کوهن 1976، سیمن و اندرسون 1983) مکتب کنش متقابل و مفهوم خود (فاریس 1934، جاکو 1954، تونیس 1983) و مکتب شیکاگو (فرناندز و هریس، 1994، کلینن بر گ، 2000) مرتبط است. در میان گرایش های مذکور </a:t>
            </a:r>
            <a:r>
              <a:rPr lang="fa-IR" b="1" smtClean="0">
                <a:solidFill>
                  <a:srgbClr val="FF0000"/>
                </a:solidFill>
                <a:cs typeface="B Nazanin" panose="00000400000000000000" pitchFamily="2" charset="-78"/>
              </a:rPr>
              <a:t>دو برداشت عمده </a:t>
            </a:r>
            <a:r>
              <a:rPr lang="fa-IR" smtClean="0">
                <a:cs typeface="B Nazanin" panose="00000400000000000000" pitchFamily="2" charset="-78"/>
              </a:rPr>
              <a:t>از مفهوم انزوای اجتماعی قابل تشخیص است. در حالی که برخی از نویسندگان بر عنصر ذهنی تاکید می کنند، برخی دیگر عنصر عینی و رابطه ای را مهم می دانند. ما در ادامه به برخی از تعاریف انزوای اجتماعی که به یکی از این عناصر ارجاع دارند اشاره می کنیم.</a:t>
            </a:r>
            <a:endParaRPr lang="fa-IR">
              <a:cs typeface="B Nazanin" panose="00000400000000000000" pitchFamily="2" charset="-78"/>
            </a:endParaRPr>
          </a:p>
        </p:txBody>
      </p:sp>
      <p:sp>
        <p:nvSpPr>
          <p:cNvPr id="4" name="Flowchart: Alternate Process 3"/>
          <p:cNvSpPr/>
          <p:nvPr/>
        </p:nvSpPr>
        <p:spPr>
          <a:xfrm>
            <a:off x="1283110" y="5279923"/>
            <a:ext cx="2315496" cy="70792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عنصر ذهنی</a:t>
            </a:r>
            <a:endParaRPr lang="fa-IR"/>
          </a:p>
        </p:txBody>
      </p:sp>
    </p:spTree>
    <p:extLst>
      <p:ext uri="{BB962C8B-B14F-4D97-AF65-F5344CB8AC3E}">
        <p14:creationId xmlns:p14="http://schemas.microsoft.com/office/powerpoint/2010/main" val="1033245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فرضیه های تحقیق</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b="1" smtClean="0">
                <a:solidFill>
                  <a:srgbClr val="FF0000"/>
                </a:solidFill>
                <a:cs typeface="B Nazanin" panose="00000400000000000000" pitchFamily="2" charset="-78"/>
              </a:rPr>
              <a:t>فرضیه اول: </a:t>
            </a:r>
            <a:r>
              <a:rPr lang="fa-IR" smtClean="0">
                <a:cs typeface="B Nazanin" panose="00000400000000000000" pitchFamily="2" charset="-78"/>
              </a:rPr>
              <a:t>بین متغیر سطح توسعه اقتصادی- اجتماعی منطقه و روابط و پیوندهای اجتماعی رابطه وجود دارد. </a:t>
            </a:r>
          </a:p>
          <a:p>
            <a:pPr algn="just"/>
            <a:r>
              <a:rPr lang="fa-IR" smtClean="0">
                <a:cs typeface="B Nazanin" panose="00000400000000000000" pitchFamily="2" charset="-78"/>
              </a:rPr>
              <a:t>هر چقدر سطح توسعه اقتصادی- اجتماعی منطقه افزایش یابد، روابط محلی کاهش یابد. </a:t>
            </a:r>
          </a:p>
          <a:p>
            <a:pPr algn="just"/>
            <a:r>
              <a:rPr lang="fa-IR" smtClean="0">
                <a:cs typeface="B Nazanin" panose="00000400000000000000" pitchFamily="2" charset="-78"/>
              </a:rPr>
              <a:t>هر چقدر سطح توسعه اقتصادی – اجتماعی منطقه افزایش یابد، احتمال گسترش روابط فرا محلی افزایش می یابد.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664122"/>
            <a:ext cx="1335420" cy="1335420"/>
          </a:xfrm>
          <a:prstGeom prst="rect">
            <a:avLst/>
          </a:prstGeom>
        </p:spPr>
      </p:pic>
    </p:spTree>
    <p:extLst>
      <p:ext uri="{BB962C8B-B14F-4D97-AF65-F5344CB8AC3E}">
        <p14:creationId xmlns:p14="http://schemas.microsoft.com/office/powerpoint/2010/main" val="2955544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فرضیه دوم</a:t>
            </a:r>
            <a:r>
              <a:rPr lang="fa-IR" smtClean="0">
                <a:cs typeface="B Nazanin" panose="00000400000000000000" pitchFamily="2" charset="-78"/>
              </a:rPr>
              <a:t>: بین متغیر ثبات ساکنان و روابط و پیوندهای اجتماعی رابطه وجود دارد. </a:t>
            </a:r>
          </a:p>
          <a:p>
            <a:pPr algn="just"/>
            <a:r>
              <a:rPr lang="fa-IR" smtClean="0">
                <a:cs typeface="B Nazanin" panose="00000400000000000000" pitchFamily="2" charset="-78"/>
              </a:rPr>
              <a:t>- هرچقدر ثبات ساکنان بیشتر باشد، احتمال تقویت روابط محلی افزایش می یابد. </a:t>
            </a:r>
          </a:p>
          <a:p>
            <a:pPr algn="just"/>
            <a:r>
              <a:rPr lang="fa-IR" smtClean="0">
                <a:cs typeface="B Nazanin" panose="00000400000000000000" pitchFamily="2" charset="-78"/>
              </a:rPr>
              <a:t>- هرچقدر ثبات ساکنان بیشتر باشد، روابط فرا محلی می یابد. </a:t>
            </a:r>
          </a:p>
        </p:txBody>
      </p:sp>
      <p:pic>
        <p:nvPicPr>
          <p:cNvPr id="4" name="Picture 3"/>
          <p:cNvPicPr>
            <a:picLocks noChangeAspect="1"/>
          </p:cNvPicPr>
          <p:nvPr/>
        </p:nvPicPr>
        <p:blipFill>
          <a:blip r:embed="rId2"/>
          <a:stretch>
            <a:fillRect/>
          </a:stretch>
        </p:blipFill>
        <p:spPr>
          <a:xfrm>
            <a:off x="838200" y="4640240"/>
            <a:ext cx="1334281" cy="1334281"/>
          </a:xfrm>
          <a:prstGeom prst="rect">
            <a:avLst/>
          </a:prstGeom>
        </p:spPr>
      </p:pic>
    </p:spTree>
    <p:extLst>
      <p:ext uri="{BB962C8B-B14F-4D97-AF65-F5344CB8AC3E}">
        <p14:creationId xmlns:p14="http://schemas.microsoft.com/office/powerpoint/2010/main" val="1128407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فرضیه سوم: </a:t>
            </a:r>
            <a:r>
              <a:rPr lang="fa-IR">
                <a:cs typeface="B Nazanin" panose="00000400000000000000" pitchFamily="2" charset="-78"/>
              </a:rPr>
              <a:t>بین متغیر ناهمگونی و روابط و پیوندهای اجتماعی رابطه وجود دارد. </a:t>
            </a:r>
          </a:p>
          <a:p>
            <a:pPr algn="just"/>
            <a:r>
              <a:rPr lang="fa-IR">
                <a:cs typeface="B Nazanin" panose="00000400000000000000" pitchFamily="2" charset="-78"/>
              </a:rPr>
              <a:t>- ناهمگونی مانع  از گسترش روابط محلی می شود</a:t>
            </a:r>
          </a:p>
          <a:p>
            <a:pPr algn="just"/>
            <a:r>
              <a:rPr lang="fa-IR">
                <a:cs typeface="B Nazanin" panose="00000400000000000000" pitchFamily="2" charset="-78"/>
              </a:rPr>
              <a:t>- ناهمگونی روابط فرا محلی را تقویت می کند. </a:t>
            </a:r>
          </a:p>
          <a:p>
            <a:endParaRPr lang="fa-IR"/>
          </a:p>
        </p:txBody>
      </p:sp>
      <p:pic>
        <p:nvPicPr>
          <p:cNvPr id="4" name="Picture 3"/>
          <p:cNvPicPr>
            <a:picLocks noChangeAspect="1"/>
          </p:cNvPicPr>
          <p:nvPr/>
        </p:nvPicPr>
        <p:blipFill>
          <a:blip r:embed="rId2"/>
          <a:stretch>
            <a:fillRect/>
          </a:stretch>
        </p:blipFill>
        <p:spPr>
          <a:xfrm>
            <a:off x="838200" y="4519896"/>
            <a:ext cx="1304499" cy="1304499"/>
          </a:xfrm>
          <a:prstGeom prst="rect">
            <a:avLst/>
          </a:prstGeom>
        </p:spPr>
      </p:pic>
    </p:spTree>
    <p:extLst>
      <p:ext uri="{BB962C8B-B14F-4D97-AF65-F5344CB8AC3E}">
        <p14:creationId xmlns:p14="http://schemas.microsoft.com/office/powerpoint/2010/main" val="1347732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فرضیه چهارم: </a:t>
            </a:r>
            <a:r>
              <a:rPr lang="fa-IR" smtClean="0">
                <a:cs typeface="B Nazanin" panose="00000400000000000000" pitchFamily="2" charset="-78"/>
              </a:rPr>
              <a:t>متغیر بی اعتمادی و سوء ظن روابط و پیوند های اجتماعی رابطه معکوس وجود دارد. </a:t>
            </a:r>
          </a:p>
          <a:p>
            <a:pPr algn="just"/>
            <a:r>
              <a:rPr lang="fa-IR" smtClean="0">
                <a:cs typeface="B Nazanin" panose="00000400000000000000" pitchFamily="2" charset="-78"/>
              </a:rPr>
              <a:t>هر چقدر بی اعتمادی و سوء ظن افزایش یابد، سطح روابط و پیوندهای اجتماعی کاهش می یابد. </a:t>
            </a:r>
          </a:p>
        </p:txBody>
      </p:sp>
      <p:pic>
        <p:nvPicPr>
          <p:cNvPr id="4" name="Picture 3"/>
          <p:cNvPicPr>
            <a:picLocks noChangeAspect="1"/>
          </p:cNvPicPr>
          <p:nvPr/>
        </p:nvPicPr>
        <p:blipFill>
          <a:blip r:embed="rId2"/>
          <a:stretch>
            <a:fillRect/>
          </a:stretch>
        </p:blipFill>
        <p:spPr>
          <a:xfrm>
            <a:off x="957405" y="4580695"/>
            <a:ext cx="1117056" cy="1117056"/>
          </a:xfrm>
          <a:prstGeom prst="rect">
            <a:avLst/>
          </a:prstGeom>
        </p:spPr>
      </p:pic>
    </p:spTree>
    <p:extLst>
      <p:ext uri="{BB962C8B-B14F-4D97-AF65-F5344CB8AC3E}">
        <p14:creationId xmlns:p14="http://schemas.microsoft.com/office/powerpoint/2010/main" val="3073377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فرضیه پنجم: </a:t>
            </a:r>
            <a:r>
              <a:rPr lang="fa-IR">
                <a:cs typeface="B Nazanin" panose="00000400000000000000" pitchFamily="2" charset="-78"/>
              </a:rPr>
              <a:t>بین متغیر احساس ناامنی و ترس و سطح روابط و پیوندهای اجتماعی رابطه معکوس وجود دارد. </a:t>
            </a:r>
          </a:p>
          <a:p>
            <a:pPr algn="just"/>
            <a:r>
              <a:rPr lang="fa-IR">
                <a:cs typeface="B Nazanin" panose="00000400000000000000" pitchFamily="2" charset="-78"/>
              </a:rPr>
              <a:t>هرچقدر احساس ناامنی و ترس افزایش یابد، سطح روابط اجتماعی کاهش می یابد. </a:t>
            </a:r>
          </a:p>
          <a:p>
            <a:endParaRPr lang="fa-IR"/>
          </a:p>
        </p:txBody>
      </p:sp>
      <p:pic>
        <p:nvPicPr>
          <p:cNvPr id="4" name="Picture 3"/>
          <p:cNvPicPr>
            <a:picLocks noChangeAspect="1"/>
          </p:cNvPicPr>
          <p:nvPr/>
        </p:nvPicPr>
        <p:blipFill>
          <a:blip r:embed="rId2"/>
          <a:stretch>
            <a:fillRect/>
          </a:stretch>
        </p:blipFill>
        <p:spPr>
          <a:xfrm>
            <a:off x="838200" y="4667534"/>
            <a:ext cx="1663353" cy="1332008"/>
          </a:xfrm>
          <a:prstGeom prst="rect">
            <a:avLst/>
          </a:prstGeom>
        </p:spPr>
      </p:pic>
    </p:spTree>
    <p:extLst>
      <p:ext uri="{BB962C8B-B14F-4D97-AF65-F5344CB8AC3E}">
        <p14:creationId xmlns:p14="http://schemas.microsoft.com/office/powerpoint/2010/main" val="675412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فرضیه ششم: </a:t>
            </a:r>
            <a:r>
              <a:rPr lang="fa-IR" smtClean="0">
                <a:cs typeface="B Nazanin" panose="00000400000000000000" pitchFamily="2" charset="-78"/>
              </a:rPr>
              <a:t>بین متغیر تعدد گره ها بر هویت ها و سطح روابط اجتماعی رابطه مستقیم وجود دارد. </a:t>
            </a:r>
          </a:p>
          <a:p>
            <a:pPr algn="just"/>
            <a:r>
              <a:rPr lang="fa-IR" smtClean="0">
                <a:cs typeface="B Nazanin" panose="00000400000000000000" pitchFamily="2" charset="-78"/>
              </a:rPr>
              <a:t>هر چقدر تعدد گره ها و هویت ها افزایش یابد، سطح روابط اجتماعی تقویت می گردد. </a:t>
            </a:r>
          </a:p>
        </p:txBody>
      </p:sp>
      <p:pic>
        <p:nvPicPr>
          <p:cNvPr id="4" name="Picture 3"/>
          <p:cNvPicPr>
            <a:picLocks noChangeAspect="1"/>
          </p:cNvPicPr>
          <p:nvPr/>
        </p:nvPicPr>
        <p:blipFill>
          <a:blip r:embed="rId2"/>
          <a:stretch>
            <a:fillRect/>
          </a:stretch>
        </p:blipFill>
        <p:spPr>
          <a:xfrm>
            <a:off x="838200" y="4558352"/>
            <a:ext cx="1225100" cy="1225100"/>
          </a:xfrm>
          <a:prstGeom prst="rect">
            <a:avLst/>
          </a:prstGeom>
        </p:spPr>
      </p:pic>
    </p:spTree>
    <p:extLst>
      <p:ext uri="{BB962C8B-B14F-4D97-AF65-F5344CB8AC3E}">
        <p14:creationId xmlns:p14="http://schemas.microsoft.com/office/powerpoint/2010/main" val="795684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فرضیه هفتم</a:t>
            </a:r>
            <a:r>
              <a:rPr lang="fa-IR" b="1" smtClean="0">
                <a:solidFill>
                  <a:srgbClr val="FF0000"/>
                </a:solidFill>
                <a:cs typeface="B Nazanin" panose="00000400000000000000" pitchFamily="2" charset="-78"/>
              </a:rPr>
              <a:t>: </a:t>
            </a:r>
            <a:r>
              <a:rPr lang="fa-IR" smtClean="0">
                <a:cs typeface="B Nazanin" panose="00000400000000000000" pitchFamily="2" charset="-78"/>
              </a:rPr>
              <a:t>بین سطح (میزان) روابط اجتماعی و یاس اجتماعی رابطه معکوس وجود دارد. </a:t>
            </a:r>
          </a:p>
          <a:p>
            <a:pPr algn="just"/>
            <a:r>
              <a:rPr lang="fa-IR" smtClean="0">
                <a:cs typeface="B Nazanin" panose="00000400000000000000" pitchFamily="2" charset="-78"/>
              </a:rPr>
              <a:t>یعنی هر چقدر سطح روابط اجتماعی کمتر باشد، یاس اجتماعی بیشتر می شود. </a:t>
            </a:r>
          </a:p>
          <a:p>
            <a:pPr algn="just"/>
            <a:endParaRPr lang="fa-IR" smtClean="0">
              <a:cs typeface="B Nazanin" panose="00000400000000000000" pitchFamily="2" charset="-78"/>
            </a:endParaRPr>
          </a:p>
          <a:p>
            <a:pPr algn="just"/>
            <a:endParaRPr lang="fa-IR">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790364"/>
            <a:ext cx="1102269" cy="1102269"/>
          </a:xfrm>
          <a:prstGeom prst="rect">
            <a:avLst/>
          </a:prstGeom>
        </p:spPr>
      </p:pic>
    </p:spTree>
    <p:extLst>
      <p:ext uri="{BB962C8B-B14F-4D97-AF65-F5344CB8AC3E}">
        <p14:creationId xmlns:p14="http://schemas.microsoft.com/office/powerpoint/2010/main" val="3183340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buNone/>
            </a:pPr>
            <a:r>
              <a:rPr lang="fa-IR" b="1" smtClean="0">
                <a:solidFill>
                  <a:srgbClr val="FF0000"/>
                </a:solidFill>
                <a:cs typeface="B Nazanin" panose="00000400000000000000" pitchFamily="2" charset="-78"/>
              </a:rPr>
              <a:t>فرضیه هشتم: </a:t>
            </a:r>
            <a:r>
              <a:rPr lang="fa-IR" smtClean="0">
                <a:cs typeface="B Nazanin" panose="00000400000000000000" pitchFamily="2" charset="-78"/>
              </a:rPr>
              <a:t>بین سطح(میزان) روابط اجتماعی و احساس عجز رابطه معکوس وجود دارد. </a:t>
            </a:r>
          </a:p>
          <a:p>
            <a:pPr algn="just"/>
            <a:r>
              <a:rPr lang="fa-IR" smtClean="0">
                <a:cs typeface="B Nazanin" panose="00000400000000000000" pitchFamily="2" charset="-78"/>
              </a:rPr>
              <a:t>یعنی هر چقدر سطح روابط اجتماعی کمتر باشد، احساس عجز بیشتر می شود.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1" y="4697317"/>
            <a:ext cx="1331794" cy="1331794"/>
          </a:xfrm>
          <a:prstGeom prst="rect">
            <a:avLst/>
          </a:prstGeom>
        </p:spPr>
      </p:pic>
    </p:spTree>
    <p:extLst>
      <p:ext uri="{BB962C8B-B14F-4D97-AF65-F5344CB8AC3E}">
        <p14:creationId xmlns:p14="http://schemas.microsoft.com/office/powerpoint/2010/main" val="1412606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فرضیه نهم: </a:t>
            </a:r>
            <a:r>
              <a:rPr lang="fa-IR" smtClean="0">
                <a:cs typeface="B Nazanin" panose="00000400000000000000" pitchFamily="2" charset="-78"/>
              </a:rPr>
              <a:t>بین سطح(میزان) روابط اجتماعی و احساس تنهایی رابطه معکوس وجود دارد. </a:t>
            </a:r>
          </a:p>
          <a:p>
            <a:pPr algn="just"/>
            <a:r>
              <a:rPr lang="fa-IR" smtClean="0">
                <a:cs typeface="B Nazanin" panose="00000400000000000000" pitchFamily="2" charset="-78"/>
              </a:rPr>
              <a:t>- یعنی هر چقدر سطح روابط اجتمای کمتر باشد، احساس تنهایی بیشتر می شود.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656374"/>
            <a:ext cx="1168021" cy="1168021"/>
          </a:xfrm>
          <a:prstGeom prst="rect">
            <a:avLst/>
          </a:prstGeom>
        </p:spPr>
      </p:pic>
    </p:spTree>
    <p:extLst>
      <p:ext uri="{BB962C8B-B14F-4D97-AF65-F5344CB8AC3E}">
        <p14:creationId xmlns:p14="http://schemas.microsoft.com/office/powerpoint/2010/main" val="2567960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فرضیه دهم: </a:t>
            </a:r>
            <a:r>
              <a:rPr lang="fa-IR" smtClean="0">
                <a:cs typeface="B Nazanin" panose="00000400000000000000" pitchFamily="2" charset="-78"/>
              </a:rPr>
              <a:t>بین سطح (میزان) روابط اجتماعی و تحمل اجتماعی رابطه مستقیم وجود دارد. </a:t>
            </a:r>
          </a:p>
          <a:p>
            <a:pPr algn="just"/>
            <a:r>
              <a:rPr lang="fa-IR" smtClean="0">
                <a:cs typeface="B Nazanin" panose="00000400000000000000" pitchFamily="2" charset="-78"/>
              </a:rPr>
              <a:t>-یعنی هر چقدر سطح روابط اجتماعی کمتر باشد، تحمل اجتماعی کمتر می شود.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59002" y="4656715"/>
            <a:ext cx="2029608" cy="1520247"/>
          </a:xfrm>
          <a:prstGeom prst="rect">
            <a:avLst/>
          </a:prstGeom>
        </p:spPr>
      </p:pic>
    </p:spTree>
    <p:extLst>
      <p:ext uri="{BB962C8B-B14F-4D97-AF65-F5344CB8AC3E}">
        <p14:creationId xmlns:p14="http://schemas.microsoft.com/office/powerpoint/2010/main" val="138608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500048" y="1825625"/>
            <a:ext cx="5853752" cy="4351338"/>
          </a:xfrm>
        </p:spPr>
        <p:txBody>
          <a:bodyPr>
            <a:normAutofit/>
          </a:bodyPr>
          <a:lstStyle/>
          <a:p>
            <a:pPr algn="just"/>
            <a:r>
              <a:rPr lang="fa-IR" smtClean="0">
                <a:cs typeface="B Nazanin" panose="00000400000000000000" pitchFamily="2" charset="-78"/>
              </a:rPr>
              <a:t>از دیدگاه سیمن، انزوای اجتماعی واقعیتی است فکری که در آن فرد عدم تعلق و انفصال کاملی را با ارزش های مرسوم جامعه احساس می کند(1959، به نقل از محسنی تبریزی، 1370، 68) اشکار است  که در این تعریف انزوای اجتماعی به میزان وشدت تماس های فردی ارجاع ندارد (سیمن، 1959، 518)</a:t>
            </a:r>
          </a:p>
        </p:txBody>
      </p:sp>
      <p:sp>
        <p:nvSpPr>
          <p:cNvPr id="4" name="Flowchart: Alternate Process 3"/>
          <p:cNvSpPr/>
          <p:nvPr/>
        </p:nvSpPr>
        <p:spPr>
          <a:xfrm>
            <a:off x="885966" y="4864215"/>
            <a:ext cx="4336026" cy="116512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میزان </a:t>
            </a:r>
            <a:r>
              <a:rPr lang="fa-IR" sz="2800" smtClean="0">
                <a:solidFill>
                  <a:prstClr val="black"/>
                </a:solidFill>
                <a:cs typeface="B Nazanin" panose="00000400000000000000" pitchFamily="2" charset="-78"/>
              </a:rPr>
              <a:t>و شدت </a:t>
            </a:r>
            <a:r>
              <a:rPr lang="fa-IR" sz="2800">
                <a:solidFill>
                  <a:prstClr val="black"/>
                </a:solidFill>
                <a:cs typeface="B Nazanin" panose="00000400000000000000" pitchFamily="2" charset="-78"/>
              </a:rPr>
              <a:t>تماس های فردی</a:t>
            </a:r>
            <a:endParaRPr lang="fa-IR"/>
          </a:p>
        </p:txBody>
      </p:sp>
      <p:pic>
        <p:nvPicPr>
          <p:cNvPr id="5" name="Picture 4"/>
          <p:cNvPicPr>
            <a:picLocks noChangeAspect="1"/>
          </p:cNvPicPr>
          <p:nvPr/>
        </p:nvPicPr>
        <p:blipFill>
          <a:blip r:embed="rId2"/>
          <a:stretch>
            <a:fillRect/>
          </a:stretch>
        </p:blipFill>
        <p:spPr>
          <a:xfrm>
            <a:off x="838199" y="1825625"/>
            <a:ext cx="4431561" cy="2746375"/>
          </a:xfrm>
          <a:prstGeom prst="rect">
            <a:avLst/>
          </a:prstGeom>
        </p:spPr>
      </p:pic>
    </p:spTree>
    <p:extLst>
      <p:ext uri="{BB962C8B-B14F-4D97-AF65-F5344CB8AC3E}">
        <p14:creationId xmlns:p14="http://schemas.microsoft.com/office/powerpoint/2010/main" val="4112243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تحقیق</a:t>
            </a:r>
            <a:br>
              <a:rPr lang="fa-IR" b="1" smtClean="0">
                <a:solidFill>
                  <a:srgbClr val="FF0000"/>
                </a:solidFill>
                <a:cs typeface="B Nazanin" panose="00000400000000000000" pitchFamily="2" charset="-78"/>
              </a:rPr>
            </a:br>
            <a:r>
              <a:rPr lang="fa-IR" b="1" smtClean="0">
                <a:solidFill>
                  <a:srgbClr val="FF0000"/>
                </a:solidFill>
                <a:cs typeface="B Nazanin" panose="00000400000000000000" pitchFamily="2" charset="-78"/>
              </a:rPr>
              <a:t>سنجش</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انزوای اجتماعی چنان که اشاره گردید، برای انزوای اجتماعی می توان </a:t>
            </a:r>
            <a:r>
              <a:rPr lang="fa-IR" smtClean="0">
                <a:solidFill>
                  <a:srgbClr val="FF0000"/>
                </a:solidFill>
                <a:cs typeface="B Nazanin" panose="00000400000000000000" pitchFamily="2" charset="-78"/>
              </a:rPr>
              <a:t>پنج بعد </a:t>
            </a:r>
            <a:r>
              <a:rPr lang="fa-IR" smtClean="0">
                <a:cs typeface="B Nazanin" panose="00000400000000000000" pitchFamily="2" charset="-78"/>
              </a:rPr>
              <a:t>(روابط خانوادگی، روابط محلی، روابط فرامحلی، پیوندهای انجمنی و سرمایه اجتماعی ابزاری) در نظر گرفت که در ادامه به تعریف عملیاتی آن ها می پردازیم. </a:t>
            </a:r>
            <a:endParaRPr lang="fa-IR">
              <a:cs typeface="B Nazanin" panose="00000400000000000000" pitchFamily="2" charset="-78"/>
            </a:endParaRPr>
          </a:p>
        </p:txBody>
      </p:sp>
      <p:sp>
        <p:nvSpPr>
          <p:cNvPr id="4" name="Flowchart: Alternate Process 3"/>
          <p:cNvSpPr/>
          <p:nvPr/>
        </p:nvSpPr>
        <p:spPr>
          <a:xfrm>
            <a:off x="1132764" y="4380931"/>
            <a:ext cx="7206018" cy="129653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روابط خانوادگی، روابط محلی، روابط فرامحلی، پیوندهای انجمنی و سرمایه اجتماعی ابزاری</a:t>
            </a:r>
            <a:endParaRPr lang="fa-IR"/>
          </a:p>
        </p:txBody>
      </p:sp>
    </p:spTree>
    <p:extLst>
      <p:ext uri="{BB962C8B-B14F-4D97-AF65-F5344CB8AC3E}">
        <p14:creationId xmlns:p14="http://schemas.microsoft.com/office/powerpoint/2010/main" val="3104446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1- روابط خانوادگی: </a:t>
            </a:r>
            <a:r>
              <a:rPr lang="fa-IR" smtClean="0">
                <a:cs typeface="B Nazanin" panose="00000400000000000000" pitchFamily="2" charset="-78"/>
              </a:rPr>
              <a:t>این شاخص میزان روابط فکری و عاطفی فرد را با اعضای خانواده می سنجد</a:t>
            </a:r>
          </a:p>
          <a:p>
            <a:pPr algn="just"/>
            <a:r>
              <a:rPr lang="fa-IR" smtClean="0">
                <a:solidFill>
                  <a:srgbClr val="FF0000"/>
                </a:solidFill>
                <a:cs typeface="B Nazanin" panose="00000400000000000000" pitchFamily="2" charset="-78"/>
              </a:rPr>
              <a:t>2- روابط محلی: </a:t>
            </a:r>
            <a:r>
              <a:rPr lang="fa-IR" smtClean="0">
                <a:cs typeface="B Nazanin" panose="00000400000000000000" pitchFamily="2" charset="-78"/>
              </a:rPr>
              <a:t>این شاخص مرکب از روابط همسایگی و روابط معاملاتی محلی است. </a:t>
            </a:r>
          </a:p>
          <a:p>
            <a:pPr algn="just"/>
            <a:r>
              <a:rPr lang="fa-IR" smtClean="0">
                <a:solidFill>
                  <a:srgbClr val="FF0000"/>
                </a:solidFill>
                <a:cs typeface="B Nazanin" panose="00000400000000000000" pitchFamily="2" charset="-78"/>
              </a:rPr>
              <a:t>1-2 روابط همسایگی </a:t>
            </a:r>
            <a:r>
              <a:rPr lang="fa-IR" smtClean="0">
                <a:cs typeface="B Nazanin" panose="00000400000000000000" pitchFamily="2" charset="-78"/>
              </a:rPr>
              <a:t>ناظر بر روابط غیر رسمی است که در میان افراد ساکن در یک فضای جغرافیایی یا یک محله مسکونی برقرار است. </a:t>
            </a:r>
          </a:p>
          <a:p>
            <a:pPr algn="just"/>
            <a:r>
              <a:rPr lang="fa-IR" smtClean="0">
                <a:solidFill>
                  <a:srgbClr val="FF0000"/>
                </a:solidFill>
                <a:cs typeface="B Nazanin" panose="00000400000000000000" pitchFamily="2" charset="-78"/>
              </a:rPr>
              <a:t>2-2 روابط معاملاتی محلی </a:t>
            </a:r>
            <a:r>
              <a:rPr lang="fa-IR" smtClean="0">
                <a:cs typeface="B Nazanin" panose="00000400000000000000" pitchFamily="2" charset="-78"/>
              </a:rPr>
              <a:t>به روابط افراد با مغازه داران فروشندگان، ارائه کنندگان کالا و خدمات (کسبه محل) که در منطقه مسکونی آن ها فعالیت می کنند ناظر است که در آن کالا و خدمات مورد نیاز طرفین مبادله می شود. </a:t>
            </a:r>
          </a:p>
          <a:p>
            <a:pPr algn="just"/>
            <a:r>
              <a:rPr lang="fa-IR" smtClean="0">
                <a:solidFill>
                  <a:srgbClr val="FF0000"/>
                </a:solidFill>
                <a:cs typeface="B Nazanin" panose="00000400000000000000" pitchFamily="2" charset="-78"/>
              </a:rPr>
              <a:t>3- روابط فرا محلی: </a:t>
            </a:r>
            <a:r>
              <a:rPr lang="fa-IR" smtClean="0">
                <a:cs typeface="B Nazanin" panose="00000400000000000000" pitchFamily="2" charset="-78"/>
              </a:rPr>
              <a:t>این شاخص مرکب از تعاملات مسقتیم و معاملات یا میانجی است</a:t>
            </a:r>
            <a:endParaRPr lang="fa-IR">
              <a:cs typeface="B Nazanin" panose="00000400000000000000" pitchFamily="2" charset="-78"/>
            </a:endParaRPr>
          </a:p>
        </p:txBody>
      </p:sp>
    </p:spTree>
    <p:extLst>
      <p:ext uri="{BB962C8B-B14F-4D97-AF65-F5344CB8AC3E}">
        <p14:creationId xmlns:p14="http://schemas.microsoft.com/office/powerpoint/2010/main" val="785613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1-3 تعامل مستقیم یا چهره به چهره</a:t>
            </a:r>
            <a:r>
              <a:rPr lang="fa-IR" smtClean="0">
                <a:cs typeface="B Nazanin" panose="00000400000000000000" pitchFamily="2" charset="-78"/>
              </a:rPr>
              <a:t>، روابطی (اتصالاتی) است که افراد ساکن در یک منطقه مسکونی را به ساکنان سایر مناطق وصل می کند، ویژگی مصرفی و اظهاری وجه غالب این نوع تعامل است.</a:t>
            </a:r>
          </a:p>
          <a:p>
            <a:pPr algn="just"/>
            <a:r>
              <a:rPr lang="fa-IR" smtClean="0">
                <a:solidFill>
                  <a:srgbClr val="FF0000"/>
                </a:solidFill>
                <a:cs typeface="B Nazanin" panose="00000400000000000000" pitchFamily="2" charset="-78"/>
              </a:rPr>
              <a:t>2-3  تعامل با میانجی</a:t>
            </a:r>
            <a:r>
              <a:rPr lang="fa-IR" smtClean="0">
                <a:cs typeface="B Nazanin" panose="00000400000000000000" pitchFamily="2" charset="-78"/>
              </a:rPr>
              <a:t>، تعاملی است دو طرفه که در طول زمان و مکان با استفاده از وسایل ارتباطی نظیر تلفن و ابزار الکترونیکی انجام می گیرد و افراد ساکن در یک منطقه مسکونی را به ساکن سایر مناطق وصل می کند. </a:t>
            </a:r>
            <a:endParaRPr lang="fa-IR">
              <a:cs typeface="B Nazanin" panose="00000400000000000000" pitchFamily="2" charset="-78"/>
            </a:endParaRPr>
          </a:p>
        </p:txBody>
      </p:sp>
    </p:spTree>
    <p:extLst>
      <p:ext uri="{BB962C8B-B14F-4D97-AF65-F5344CB8AC3E}">
        <p14:creationId xmlns:p14="http://schemas.microsoft.com/office/powerpoint/2010/main" val="511983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Nazanin" panose="00000400000000000000" pitchFamily="2" charset="-78"/>
              </a:rPr>
              <a:t>4- پیوندهای انجمنی: </a:t>
            </a:r>
            <a:r>
              <a:rPr lang="fa-IR" smtClean="0">
                <a:cs typeface="B Nazanin" panose="00000400000000000000" pitchFamily="2" charset="-78"/>
              </a:rPr>
              <a:t>به عضویت در انجمن های داوطلبانه مرتبط است که بر اساس علایق افراد شکل می گیرد. </a:t>
            </a:r>
          </a:p>
          <a:p>
            <a:pPr algn="just"/>
            <a:r>
              <a:rPr lang="fa-IR" smtClean="0">
                <a:solidFill>
                  <a:srgbClr val="FF0000"/>
                </a:solidFill>
                <a:cs typeface="B Nazanin" panose="00000400000000000000" pitchFamily="2" charset="-78"/>
              </a:rPr>
              <a:t>5- سرمایه اجتماعی ابزاری: </a:t>
            </a:r>
            <a:r>
              <a:rPr lang="fa-IR" smtClean="0">
                <a:cs typeface="B Nazanin" panose="00000400000000000000" pitchFamily="2" charset="-78"/>
              </a:rPr>
              <a:t>سرمایه اجتماعی ابزاری میزان دسترسی افراد را به منافع اجتماعی نشان می دهد، منابعی که از طریق پیوندهای مستقیم و غیر مستقیم قابل دسترس هستند.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4165571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پس از تعریف عملیاتی برای هر یک از شاخص ها، معرف های مناسب تهیه و نهایتا برای ان ها گویه یا سوال طرح گردید. در خصوص طرح گویه ها و سوالات سعی شد از سوالات بسته استفاده شود و برای آن ها امکان پاسخ ها متعدد و متنوع در نظر گرفته شد، به طوری که پاسخ گویان برای اظهار نظر درباره یک گویه فقط به </a:t>
            </a:r>
            <a:r>
              <a:rPr lang="fa-IR" b="1">
                <a:solidFill>
                  <a:srgbClr val="FF0000"/>
                </a:solidFill>
                <a:cs typeface="B Nazanin" panose="00000400000000000000" pitchFamily="2" charset="-78"/>
              </a:rPr>
              <a:t>پاسخ بله/ نه </a:t>
            </a:r>
            <a:r>
              <a:rPr lang="fa-IR">
                <a:cs typeface="B Nazanin" panose="00000400000000000000" pitchFamily="2" charset="-78"/>
              </a:rPr>
              <a:t>محدود نمی شدند، بلکه امکان پاسخ و اظهار نظر بیشتری داشتند که این امر دقت سنجش را افزایش می داد. </a:t>
            </a:r>
          </a:p>
          <a:p>
            <a:endParaRPr lang="fa-IR"/>
          </a:p>
        </p:txBody>
      </p:sp>
      <p:sp>
        <p:nvSpPr>
          <p:cNvPr id="4" name="Flowchart: Alternate Process 3"/>
          <p:cNvSpPr/>
          <p:nvPr/>
        </p:nvSpPr>
        <p:spPr>
          <a:xfrm>
            <a:off x="1268361" y="4542503"/>
            <a:ext cx="2816942" cy="112087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دقت سنجش</a:t>
            </a:r>
            <a:endParaRPr lang="fa-IR"/>
          </a:p>
        </p:txBody>
      </p:sp>
    </p:spTree>
    <p:extLst>
      <p:ext uri="{BB962C8B-B14F-4D97-AF65-F5344CB8AC3E}">
        <p14:creationId xmlns:p14="http://schemas.microsoft.com/office/powerpoint/2010/main" val="1120551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Nazanin" panose="00000400000000000000" pitchFamily="2" charset="-78"/>
              </a:rPr>
              <a:t>متغیرهای </a:t>
            </a:r>
            <a:r>
              <a:rPr lang="fa-IR" smtClean="0">
                <a:solidFill>
                  <a:srgbClr val="FF0000"/>
                </a:solidFill>
                <a:cs typeface="B Nazanin" panose="00000400000000000000" pitchFamily="2" charset="-78"/>
              </a:rPr>
              <a:t>مستقل</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متغیرهای مستقل ساختی: متغیرهای مستقل ساختی در سطح منطقه مسکونی مطرح می باشند که در این جا به اختصار به آن ها می پردازیم. </a:t>
            </a:r>
          </a:p>
        </p:txBody>
      </p:sp>
    </p:spTree>
    <p:extLst>
      <p:ext uri="{BB962C8B-B14F-4D97-AF65-F5344CB8AC3E}">
        <p14:creationId xmlns:p14="http://schemas.microsoft.com/office/powerpoint/2010/main" val="1588663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متغیر سطح توسعه  اقتصادی- اجتماعی منطقه: </a:t>
            </a:r>
            <a:r>
              <a:rPr lang="fa-IR">
                <a:cs typeface="B Nazanin" panose="00000400000000000000" pitchFamily="2" charset="-78"/>
              </a:rPr>
              <a:t>متغیر مذکور بیانگر میزان بهره مندی ساکنان مناطق از منابع و امکانات مختلف </a:t>
            </a:r>
            <a:r>
              <a:rPr lang="fa-IR" smtClean="0">
                <a:cs typeface="B Nazanin" panose="00000400000000000000" pitchFamily="2" charset="-78"/>
              </a:rPr>
              <a:t>اقتصادی، </a:t>
            </a:r>
            <a:r>
              <a:rPr lang="fa-IR">
                <a:cs typeface="B Nazanin" panose="00000400000000000000" pitchFamily="2" charset="-78"/>
              </a:rPr>
              <a:t>اجتماعی و فرهنگی است. </a:t>
            </a:r>
          </a:p>
          <a:p>
            <a:pPr algn="just"/>
            <a:r>
              <a:rPr lang="fa-IR" smtClean="0">
                <a:cs typeface="B Nazanin" panose="00000400000000000000" pitchFamily="2" charset="-78"/>
              </a:rPr>
              <a:t>این </a:t>
            </a:r>
            <a:r>
              <a:rPr lang="fa-IR">
                <a:cs typeface="B Nazanin" panose="00000400000000000000" pitchFamily="2" charset="-78"/>
              </a:rPr>
              <a:t>متغیر در تهران </a:t>
            </a:r>
            <a:r>
              <a:rPr lang="fa-IR" smtClean="0">
                <a:cs typeface="B Nazanin" panose="00000400000000000000" pitchFamily="2" charset="-78"/>
              </a:rPr>
              <a:t>از </a:t>
            </a:r>
            <a:r>
              <a:rPr lang="fa-IR" b="1" smtClean="0">
                <a:solidFill>
                  <a:srgbClr val="FF0000"/>
                </a:solidFill>
                <a:cs typeface="B Nazanin" panose="00000400000000000000" pitchFamily="2" charset="-78"/>
              </a:rPr>
              <a:t>ترکیب</a:t>
            </a:r>
            <a:r>
              <a:rPr lang="fa-IR" smtClean="0">
                <a:cs typeface="B Nazanin" panose="00000400000000000000" pitchFamily="2" charset="-78"/>
              </a:rPr>
              <a:t> نرخ رشد خانوار، نرخ رشد اشتغال، نرخ رشد اشتغال زنان، نسبت جمعیت دارای تحصیلات عالی، سرانه کاربری فرهنگی، نرخ رشد قیمت زمین مسکونی، قیمت مسکن، و نرخ رشد آن و هزینه (درآمد) خانوار تشکیل شده است. بر اساس این شاخص ها امتیاز کلی توسعه یافتگی در مناطق مختلف شهر تهران برآورده شده است (رفیعی، 1381، 9) در شهر کرمان  نیز سطح توسعه اقتصادی- اجتماعی مناطق از ترکیب قیمت، زمین مسکونی، بعد خانوار، درآمد خانوار و تحصیلات  ساخته شده است. </a:t>
            </a:r>
            <a:endParaRPr lang="fa-IR">
              <a:cs typeface="B Nazanin" panose="00000400000000000000" pitchFamily="2" charset="-78"/>
            </a:endParaRPr>
          </a:p>
        </p:txBody>
      </p:sp>
    </p:spTree>
    <p:extLst>
      <p:ext uri="{BB962C8B-B14F-4D97-AF65-F5344CB8AC3E}">
        <p14:creationId xmlns:p14="http://schemas.microsoft.com/office/powerpoint/2010/main" val="1577708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ثبات ساکنان: </a:t>
            </a:r>
            <a:r>
              <a:rPr lang="fa-IR" smtClean="0">
                <a:cs typeface="B Nazanin" panose="00000400000000000000" pitchFamily="2" charset="-78"/>
              </a:rPr>
              <a:t>متغیر مذکور در نقطه متقابل  تحرک ساکنان قرار دارد و بیانگر مدت اقامت آنان (ساکنان) در یک منطقه مسکونی است. این متغیر از جمع داده ها در سطح فردی حاصل شده است. به این معنا  که مدت اقامت پاسخگویان  در هر منطقه  با هم جمع و سپس میانگین آنها محاسبه شده است. هر میانگین  میزان ثبات یا تحرک ساکنان را نشان می دهد. میانگین بالا نشانگر ثبات ساکنان و میانگین پایین بیانگر تحرک ساکنان می باشد. </a:t>
            </a:r>
            <a:endParaRPr lang="fa-IR">
              <a:cs typeface="B Nazanin" panose="00000400000000000000" pitchFamily="2" charset="-78"/>
            </a:endParaRPr>
          </a:p>
        </p:txBody>
      </p:sp>
    </p:spTree>
    <p:extLst>
      <p:ext uri="{BB962C8B-B14F-4D97-AF65-F5344CB8AC3E}">
        <p14:creationId xmlns:p14="http://schemas.microsoft.com/office/powerpoint/2010/main" val="2408594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ناهمگونی:</a:t>
            </a:r>
            <a:r>
              <a:rPr lang="fa-IR" smtClean="0">
                <a:cs typeface="B Nazanin" panose="00000400000000000000" pitchFamily="2" charset="-78"/>
              </a:rPr>
              <a:t> ناهمگونی بر ترکیب نامتجانس، متنوع و متفاوت دلالت دارد. منظور از ناهمگونی در بررسی حاضر میزان تفاوت هایی است که در میان ساکنان یک منطقه مسکونی وجود دارد. متغیر ناهمگونی در این بررسی از ترکیب متغیرهای بعد خانوار، تحصیلات و درآمد تشکیل شده است که به ترتیب ابعاد جمعیتی، فرهنگی و اقتصادی را نمایندگی می کنند. </a:t>
            </a:r>
            <a:endParaRPr lang="fa-IR">
              <a:cs typeface="B Nazanin" panose="00000400000000000000" pitchFamily="2" charset="-78"/>
            </a:endParaRPr>
          </a:p>
        </p:txBody>
      </p:sp>
    </p:spTree>
    <p:extLst>
      <p:ext uri="{BB962C8B-B14F-4D97-AF65-F5344CB8AC3E}">
        <p14:creationId xmlns:p14="http://schemas.microsoft.com/office/powerpoint/2010/main" val="2012678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تحقیق حاضر، برای ساختن متغیر مذکور، ابتدا آماره انحراف معیار متغیرهای بعد خانوار، تحصیلات و درآمد برای هر منطقه محاسبه شده است. سپس برای یکسان سازی مقیاس ها انحراف معیار متغیرها به نمرات </a:t>
            </a:r>
            <a:r>
              <a:rPr lang="en-US" smtClean="0">
                <a:cs typeface="B Nazanin" panose="00000400000000000000" pitchFamily="2" charset="-78"/>
              </a:rPr>
              <a:t>Z</a:t>
            </a:r>
            <a:r>
              <a:rPr lang="fa-IR" smtClean="0">
                <a:cs typeface="B Nazanin" panose="00000400000000000000" pitchFamily="2" charset="-78"/>
              </a:rPr>
              <a:t> تبدیل گردیده و نهایتا نمرات </a:t>
            </a:r>
            <a:r>
              <a:rPr lang="en-US" smtClean="0">
                <a:cs typeface="B Nazanin" panose="00000400000000000000" pitchFamily="2" charset="-78"/>
              </a:rPr>
              <a:t>Z</a:t>
            </a:r>
            <a:r>
              <a:rPr lang="fa-IR" smtClean="0">
                <a:cs typeface="B Nazanin" panose="00000400000000000000" pitchFamily="2" charset="-78"/>
              </a:rPr>
              <a:t> متغیرها که برای هر منطقه به طور جداگانه محاسبه شده بود با هم جمع شدند. </a:t>
            </a:r>
            <a:endParaRPr lang="fa-IR">
              <a:cs typeface="B Nazanin" panose="00000400000000000000" pitchFamily="2" charset="-78"/>
            </a:endParaRPr>
          </a:p>
        </p:txBody>
      </p:sp>
    </p:spTree>
    <p:extLst>
      <p:ext uri="{BB962C8B-B14F-4D97-AF65-F5344CB8AC3E}">
        <p14:creationId xmlns:p14="http://schemas.microsoft.com/office/powerpoint/2010/main" val="349566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همچنین کوهن اعتقاد دارد که انزوای اجتماعی معادل بیگانگی فرهنگی است و نشان می دهد که «ایده و عقاید افراد درباره موضوعات مهم، چقدر با </a:t>
            </a:r>
            <a:r>
              <a:rPr lang="fa-IR" smtClean="0">
                <a:cs typeface="B Nazanin" panose="00000400000000000000" pitchFamily="2" charset="-78"/>
              </a:rPr>
              <a:t>دیگران(دوستان، </a:t>
            </a:r>
            <a:r>
              <a:rPr lang="fa-IR">
                <a:cs typeface="B Nazanin" panose="00000400000000000000" pitchFamily="2" charset="-78"/>
              </a:rPr>
              <a:t>خویشاوندان و هم وطنان و...) تفاوت دارد (1979-117) در مقابل یوریک معتقد است انزوای اجتماعی به معنای عدم وجود پیوندهای اجتماعی در میان افراد است(1970) کاله و دیگران (1978) در تعریف خود بر اهمیت شبکه های اجتماعی تاکید می کنند و در این زمینه معتقدند که </a:t>
            </a:r>
            <a:r>
              <a:rPr lang="fa-IR" smtClean="0">
                <a:cs typeface="B Nazanin" panose="00000400000000000000" pitchFamily="2" charset="-78"/>
              </a:rPr>
              <a:t>اراده </a:t>
            </a:r>
            <a:r>
              <a:rPr lang="fa-IR">
                <a:cs typeface="B Nazanin" panose="00000400000000000000" pitchFamily="2" charset="-78"/>
              </a:rPr>
              <a:t>منزوی قادر نیست در قالب شبکه های اجتماعی انسجام یابند( کاله و گوو، 1978، 223)</a:t>
            </a:r>
          </a:p>
          <a:p>
            <a:endParaRPr lang="fa-IR"/>
          </a:p>
        </p:txBody>
      </p:sp>
      <p:sp>
        <p:nvSpPr>
          <p:cNvPr id="4" name="Flowchart: Alternate Process 3"/>
          <p:cNvSpPr/>
          <p:nvPr/>
        </p:nvSpPr>
        <p:spPr>
          <a:xfrm>
            <a:off x="1179871" y="4660490"/>
            <a:ext cx="3451123" cy="95864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معادل بیگانگی فرهنگی</a:t>
            </a:r>
            <a:endParaRPr lang="fa-IR"/>
          </a:p>
        </p:txBody>
      </p:sp>
      <p:sp>
        <p:nvSpPr>
          <p:cNvPr id="5" name="Flowchart: Alternate Process 4"/>
          <p:cNvSpPr/>
          <p:nvPr/>
        </p:nvSpPr>
        <p:spPr>
          <a:xfrm>
            <a:off x="5766619" y="4483510"/>
            <a:ext cx="4557252" cy="129785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وجود پیوندهای اجتماعی در میان افراد</a:t>
            </a:r>
            <a:endParaRPr lang="fa-IR"/>
          </a:p>
        </p:txBody>
      </p:sp>
    </p:spTree>
    <p:extLst>
      <p:ext uri="{BB962C8B-B14F-4D97-AF65-F5344CB8AC3E}">
        <p14:creationId xmlns:p14="http://schemas.microsoft.com/office/powerpoint/2010/main" val="1058223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متغیرهای مستقل فردی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بی اعتمادی: </a:t>
            </a:r>
            <a:r>
              <a:rPr lang="fa-IR" smtClean="0">
                <a:cs typeface="B Nazanin" panose="00000400000000000000" pitchFamily="2" charset="-78"/>
              </a:rPr>
              <a:t>بی اعتمادی بیانگر سوء ظن فرد نسبت به اطرافیان (خانواده، فامیل، دوستان، همسایگان و ..) و سایر اعضای جامعه می باشد. </a:t>
            </a:r>
          </a:p>
          <a:p>
            <a:pPr algn="just"/>
            <a:r>
              <a:rPr lang="fa-IR" b="1" smtClean="0">
                <a:solidFill>
                  <a:srgbClr val="FF0000"/>
                </a:solidFill>
                <a:cs typeface="B Nazanin" panose="00000400000000000000" pitchFamily="2" charset="-78"/>
              </a:rPr>
              <a:t>احساس ناامنی و ترس: </a:t>
            </a:r>
            <a:r>
              <a:rPr lang="fa-IR" smtClean="0">
                <a:cs typeface="B Nazanin" panose="00000400000000000000" pitchFamily="2" charset="-78"/>
              </a:rPr>
              <a:t>احساس ناامنی و ترس بر وضعیتی دلالت دارد که در آن افراد با محیط تهدید کننده مواجه هستند. </a:t>
            </a:r>
          </a:p>
          <a:p>
            <a:pPr algn="just"/>
            <a:r>
              <a:rPr lang="fa-IR" b="1" smtClean="0">
                <a:solidFill>
                  <a:srgbClr val="FF0000"/>
                </a:solidFill>
                <a:cs typeface="B Nazanin" panose="00000400000000000000" pitchFamily="2" charset="-78"/>
              </a:rPr>
              <a:t>تعدد گره ها و هویت ها: </a:t>
            </a:r>
            <a:r>
              <a:rPr lang="fa-IR" smtClean="0">
                <a:cs typeface="B Nazanin" panose="00000400000000000000" pitchFamily="2" charset="-78"/>
              </a:rPr>
              <a:t>منظو راز تعدد گره ها و هویت ها وجود پل هایی است که دین، قومیتف موقعیت، منزلت و ... یا هرگونه ویژگی یا خصوصیتی که گروه های اجتماعی را ازهم متمایز می کند قطع می کند. </a:t>
            </a:r>
          </a:p>
          <a:p>
            <a:pPr algn="just"/>
            <a:r>
              <a:rPr lang="fa-IR" smtClean="0">
                <a:cs typeface="B Nazanin" panose="00000400000000000000" pitchFamily="2" charset="-78"/>
              </a:rPr>
              <a:t>یادآوری این نکته لازم است که پس از تعریف و انتخاب معرف های مناسب، هر یک از </a:t>
            </a:r>
            <a:r>
              <a:rPr lang="fa-IR">
                <a:cs typeface="B Nazanin" panose="00000400000000000000" pitchFamily="2" charset="-78"/>
              </a:rPr>
              <a:t>متغیرها در قالب گویه ها و سوالاتی که بر مبنای مقیاس لیکرت تنظیم شده بود مورد قرار گرفتند.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324140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پیامدهای انزوای اجتماعی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یاس اجتماعی: </a:t>
            </a:r>
            <a:r>
              <a:rPr lang="fa-IR" smtClean="0">
                <a:cs typeface="B Nazanin" panose="00000400000000000000" pitchFamily="2" charset="-78"/>
              </a:rPr>
              <a:t>این احساس آینده ای نامید کننده را ترسیم می کند و احساس منفی افراد را نسبت به آینده نشان می دهد. </a:t>
            </a:r>
          </a:p>
          <a:p>
            <a:pPr algn="just"/>
            <a:r>
              <a:rPr lang="fa-IR" b="1" smtClean="0">
                <a:solidFill>
                  <a:srgbClr val="FF0000"/>
                </a:solidFill>
                <a:cs typeface="B Nazanin" panose="00000400000000000000" pitchFamily="2" charset="-78"/>
              </a:rPr>
              <a:t>احساس عجز: </a:t>
            </a:r>
            <a:r>
              <a:rPr lang="fa-IR" smtClean="0">
                <a:cs typeface="B Nazanin" panose="00000400000000000000" pitchFamily="2" charset="-78"/>
              </a:rPr>
              <a:t>احساس عجز به معنای فقدان کنترل بر روی رویدادهای فردی و جمعی است، کسانی که دچار این وضعیت هستند، احساس می کنند بر اوضاع کنترلی ندارند و تاثیرگذار نیستند. </a:t>
            </a:r>
          </a:p>
          <a:p>
            <a:pPr algn="just"/>
            <a:r>
              <a:rPr lang="fa-IR" b="1" smtClean="0">
                <a:solidFill>
                  <a:srgbClr val="FF0000"/>
                </a:solidFill>
                <a:cs typeface="B Nazanin" panose="00000400000000000000" pitchFamily="2" charset="-78"/>
              </a:rPr>
              <a:t>احساس تنهایی:  </a:t>
            </a:r>
            <a:r>
              <a:rPr lang="fa-IR" smtClean="0">
                <a:cs typeface="B Nazanin" panose="00000400000000000000" pitchFamily="2" charset="-78"/>
              </a:rPr>
              <a:t>تجربه ای ذهنی و روانی  است که از نقص در روابط اجتماعی ناشی می شود. </a:t>
            </a:r>
            <a:r>
              <a:rPr lang="en-US" smtClean="0">
                <a:cs typeface="B Nazanin" panose="00000400000000000000" pitchFamily="2" charset="-78"/>
              </a:rPr>
              <a:t> </a:t>
            </a:r>
          </a:p>
          <a:p>
            <a:pPr algn="just"/>
            <a:r>
              <a:rPr lang="fa-IR" b="1" smtClean="0">
                <a:solidFill>
                  <a:srgbClr val="FF0000"/>
                </a:solidFill>
                <a:cs typeface="B Nazanin" panose="00000400000000000000" pitchFamily="2" charset="-78"/>
              </a:rPr>
              <a:t>تحمل اجتماعی</a:t>
            </a:r>
            <a:r>
              <a:rPr lang="fa-IR" smtClean="0">
                <a:cs typeface="B Nazanin" panose="00000400000000000000" pitchFamily="2" charset="-78"/>
              </a:rPr>
              <a:t>: تحمل اجتماعی بر پذیرش تفاوت ها به عنوان یک امر طبیعی و واقعی دلالت دارد. </a:t>
            </a:r>
            <a:endParaRPr lang="fa-IR">
              <a:cs typeface="B Nazanin" panose="00000400000000000000" pitchFamily="2" charset="-78"/>
            </a:endParaRPr>
          </a:p>
        </p:txBody>
      </p:sp>
    </p:spTree>
    <p:extLst>
      <p:ext uri="{BB962C8B-B14F-4D97-AF65-F5344CB8AC3E}">
        <p14:creationId xmlns:p14="http://schemas.microsoft.com/office/powerpoint/2010/main" val="1014526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جامعه آماری: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تحقیق حاضر دارای دو جامعه آماری و به تبع آن دارای دو نمونه تحقیق است. جامعه آماری شامل: </a:t>
            </a:r>
          </a:p>
          <a:p>
            <a:pPr algn="just"/>
            <a:r>
              <a:rPr lang="fa-IR" smtClean="0">
                <a:cs typeface="B Nazanin" panose="00000400000000000000" pitchFamily="2" charset="-78"/>
              </a:rPr>
              <a:t>1- مناطق بیست گانه تهران و مناطق سه گانه کرمان</a:t>
            </a:r>
          </a:p>
          <a:p>
            <a:pPr algn="just"/>
            <a:r>
              <a:rPr lang="fa-IR" smtClean="0">
                <a:cs typeface="B Nazanin" panose="00000400000000000000" pitchFamily="2" charset="-78"/>
              </a:rPr>
              <a:t>2- شهروندان بین 20 تا 70 ساکن در مناطق مسکونی تهران و کرمان</a:t>
            </a:r>
          </a:p>
        </p:txBody>
      </p:sp>
      <p:sp>
        <p:nvSpPr>
          <p:cNvPr id="4" name="Flowchart: Alternate Process 3"/>
          <p:cNvSpPr/>
          <p:nvPr/>
        </p:nvSpPr>
        <p:spPr>
          <a:xfrm>
            <a:off x="1253613" y="4542503"/>
            <a:ext cx="3406877" cy="115037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دو جامعه آماری</a:t>
            </a:r>
            <a:endParaRPr lang="fa-IR"/>
          </a:p>
        </p:txBody>
      </p:sp>
    </p:spTree>
    <p:extLst>
      <p:ext uri="{BB962C8B-B14F-4D97-AF65-F5344CB8AC3E}">
        <p14:creationId xmlns:p14="http://schemas.microsoft.com/office/powerpoint/2010/main" val="4238690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انتخاب نمونه نیز بر اساس دو جامعه </a:t>
            </a:r>
            <a:r>
              <a:rPr lang="fa-IR" smtClean="0">
                <a:cs typeface="B Nazanin" panose="00000400000000000000" pitchFamily="2" charset="-78"/>
              </a:rPr>
              <a:t>آماری </a:t>
            </a:r>
            <a:r>
              <a:rPr lang="fa-IR">
                <a:cs typeface="B Nazanin" panose="00000400000000000000" pitchFamily="2" charset="-78"/>
              </a:rPr>
              <a:t>صورت گرفته است، به نحوی که: </a:t>
            </a:r>
          </a:p>
          <a:p>
            <a:pPr algn="just"/>
            <a:r>
              <a:rPr lang="fa-IR">
                <a:cs typeface="B Nazanin" panose="00000400000000000000" pitchFamily="2" charset="-78"/>
              </a:rPr>
              <a:t>1- یک نمونه با حجم 32 محله و شهرک از مناطق مسکونی (برای تهران نمونه ای معادل 30 محله و شهرک برای کرمان نمونه ای معتادل 12 محله و شهرک) انتخاب شد. </a:t>
            </a:r>
          </a:p>
          <a:p>
            <a:pPr algn="just"/>
            <a:r>
              <a:rPr lang="fa-IR">
                <a:cs typeface="B Nazanin" panose="00000400000000000000" pitchFamily="2" charset="-78"/>
              </a:rPr>
              <a:t>2- یک نمونه با حجم 734 نفر بین سنین 20 تا 70 سال (برای تهران نمونه ای معادل 530 نفر و برای کرمان نمونه ای معادل 12 محله و شهرک) انتخاب شد. </a:t>
            </a:r>
          </a:p>
          <a:p>
            <a:endParaRPr lang="fa-IR"/>
          </a:p>
        </p:txBody>
      </p:sp>
    </p:spTree>
    <p:extLst>
      <p:ext uri="{BB962C8B-B14F-4D97-AF65-F5344CB8AC3E}">
        <p14:creationId xmlns:p14="http://schemas.microsoft.com/office/powerpoint/2010/main" val="800575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توصیف آماری شاخص های جزء بر حسب شهر</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شماره (1) میانگین و انحراف معیار هر یک از شاخص های تشکیل دهنده انزوای اجتماعی را نشان می دهد. نتایج به دست آمده نشان می دهد که میزان روابط فکری و عاطفی (همدلی، همفکری، همراهی و گفت و گوی جمعی) در میان اعضای خانواده، قابل توجه می باشد. میانگین روابط خانوادگی (نمونه کل) معادل 78 است که بر مبنای یک مقیاس صفر تا 100 بیش از حد متوسط ارزیابی می شود.. </a:t>
            </a:r>
            <a:endParaRPr lang="fa-IR">
              <a:cs typeface="B Nazanin" panose="00000400000000000000" pitchFamily="2" charset="-78"/>
            </a:endParaRPr>
          </a:p>
          <a:p>
            <a:pPr algn="just"/>
            <a:endParaRPr lang="fa-IR">
              <a:cs typeface="B Nazanin" panose="00000400000000000000" pitchFamily="2" charset="-78"/>
            </a:endParaRPr>
          </a:p>
        </p:txBody>
      </p:sp>
      <p:sp>
        <p:nvSpPr>
          <p:cNvPr id="4" name="Flowchart: Alternate Process 3"/>
          <p:cNvSpPr/>
          <p:nvPr/>
        </p:nvSpPr>
        <p:spPr>
          <a:xfrm>
            <a:off x="838200" y="4424516"/>
            <a:ext cx="3185652" cy="97339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میانگین و انحراف معیار</a:t>
            </a:r>
            <a:endParaRPr lang="fa-IR"/>
          </a:p>
        </p:txBody>
      </p:sp>
    </p:spTree>
    <p:extLst>
      <p:ext uri="{BB962C8B-B14F-4D97-AF65-F5344CB8AC3E}">
        <p14:creationId xmlns:p14="http://schemas.microsoft.com/office/powerpoint/2010/main" val="3462266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میانگین مذکور بیانگر این واقعیت است که خانواده </a:t>
            </a:r>
            <a:r>
              <a:rPr lang="fa-IR" smtClean="0">
                <a:cs typeface="B Nazanin" panose="00000400000000000000" pitchFamily="2" charset="-78"/>
              </a:rPr>
              <a:t>هنوز </a:t>
            </a:r>
            <a:r>
              <a:rPr lang="fa-IR">
                <a:cs typeface="B Nazanin" panose="00000400000000000000" pitchFamily="2" charset="-78"/>
              </a:rPr>
              <a:t>مهم ترین منبع انسجام اجتماعی است. درباره روابط محلی (روابط همسایگی و روابط معاملاتی محل) یافته ها نشان می دهد که میانگین شاخص مذکور معادل 31 است که بر مبنای مقیاس صفر  تا 100 کمتر از حد متوسط ارزیابی می شود. هنگامی که روابط محلی به تفکیک شاخص های تشکیل دهنده </a:t>
            </a:r>
            <a:r>
              <a:rPr lang="fa-IR" smtClean="0">
                <a:cs typeface="B Nazanin" panose="00000400000000000000" pitchFamily="2" charset="-78"/>
              </a:rPr>
              <a:t>آن </a:t>
            </a:r>
            <a:r>
              <a:rPr lang="fa-IR">
                <a:cs typeface="B Nazanin" panose="00000400000000000000" pitchFamily="2" charset="-78"/>
              </a:rPr>
              <a:t>مورد بررسی قرار گیرد، داده های موجود نشان می دهد که روابط همسایگی 42بیشتر از روابط معاملاتی ملی 20 است</a:t>
            </a:r>
            <a:endParaRPr lang="fa-IR"/>
          </a:p>
        </p:txBody>
      </p:sp>
      <p:sp>
        <p:nvSpPr>
          <p:cNvPr id="4" name="Flowchart: Alternate Process 3"/>
          <p:cNvSpPr/>
          <p:nvPr/>
        </p:nvSpPr>
        <p:spPr>
          <a:xfrm>
            <a:off x="838200" y="4232787"/>
            <a:ext cx="4188542" cy="1445342"/>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خانواده هنوز مهم ترین منبع انسجام اجتماعی است.</a:t>
            </a:r>
            <a:endParaRPr lang="fa-IR"/>
          </a:p>
        </p:txBody>
      </p:sp>
    </p:spTree>
    <p:extLst>
      <p:ext uri="{BB962C8B-B14F-4D97-AF65-F5344CB8AC3E}">
        <p14:creationId xmlns:p14="http://schemas.microsoft.com/office/powerpoint/2010/main" val="1020010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درباره روابط فرامحلی </a:t>
            </a:r>
            <a:r>
              <a:rPr lang="fa-IR" smtClean="0">
                <a:cs typeface="B Nazanin" panose="00000400000000000000" pitchFamily="2" charset="-78"/>
              </a:rPr>
              <a:t>(معاملات مستقیم، تعاملات با میانجی) یافته های موجود نشان می دهد که میانگین روابط فرامحلی معادل 39 است و همچنین میانگین تعاملات مستقیم  و تعاملات با میانجی به ترتیب معادل 25 و 33 می باشد. با توجه به این که تعاملات با میانجی مراکب از ارتباطات تلفنی و الکترونیکی است و همچنین ارتباطات مذکور شکل مختلفی (ارتباط در سطح شهر، در سطح کشور و خارج از کشور) به خود می گیرد. </a:t>
            </a:r>
            <a:endParaRPr lang="fa-IR">
              <a:cs typeface="B Nazanin" panose="00000400000000000000" pitchFamily="2" charset="-78"/>
            </a:endParaRPr>
          </a:p>
        </p:txBody>
      </p:sp>
    </p:spTree>
    <p:extLst>
      <p:ext uri="{BB962C8B-B14F-4D97-AF65-F5344CB8AC3E}">
        <p14:creationId xmlns:p14="http://schemas.microsoft.com/office/powerpoint/2010/main" val="4028295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بنابراین اگر بخواهیم از مقایسه تعاملات مستقیم و تعاملات با میانجی به نتیجه واقعی دست یابیم، لازم است که تعاملات مستقیم را تنها با میزان ارتباط تلفنی در سطح شهر مقایسه کنیم. در این صورت نتایج نشان می دهد که میانگین ارتباطات با میانجی معادل 68 است که بسیار بیشتر </a:t>
            </a:r>
            <a:r>
              <a:rPr lang="fa-IR" smtClean="0">
                <a:cs typeface="B Nazanin" panose="00000400000000000000" pitchFamily="2" charset="-78"/>
              </a:rPr>
              <a:t>از </a:t>
            </a:r>
            <a:r>
              <a:rPr lang="fa-IR">
                <a:cs typeface="B Nazanin" panose="00000400000000000000" pitchFamily="2" charset="-78"/>
              </a:rPr>
              <a:t>تعاملات مستقیم می باشد. </a:t>
            </a:r>
          </a:p>
          <a:p>
            <a:endParaRPr lang="fa-IR"/>
          </a:p>
        </p:txBody>
      </p:sp>
      <p:sp>
        <p:nvSpPr>
          <p:cNvPr id="4" name="Flowchart: Alternate Process 3"/>
          <p:cNvSpPr/>
          <p:nvPr/>
        </p:nvSpPr>
        <p:spPr>
          <a:xfrm>
            <a:off x="1371600" y="4114800"/>
            <a:ext cx="5191432" cy="129785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مقایسه تعاملات مستقیم و تعاملات با میانجی</a:t>
            </a:r>
            <a:endParaRPr lang="fa-IR"/>
          </a:p>
        </p:txBody>
      </p:sp>
    </p:spTree>
    <p:extLst>
      <p:ext uri="{BB962C8B-B14F-4D97-AF65-F5344CB8AC3E}">
        <p14:creationId xmlns:p14="http://schemas.microsoft.com/office/powerpoint/2010/main" val="6808546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40244" y="1323289"/>
            <a:ext cx="8262100" cy="4790348"/>
          </a:xfrm>
          <a:prstGeom prst="rect">
            <a:avLst/>
          </a:prstGeom>
        </p:spPr>
      </p:pic>
    </p:spTree>
    <p:extLst>
      <p:ext uri="{BB962C8B-B14F-4D97-AF65-F5344CB8AC3E}">
        <p14:creationId xmlns:p14="http://schemas.microsoft.com/office/powerpoint/2010/main" val="3793315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مورد شاخص روابط فرامحلی دو نکته قابل توجه است. اول اینکه مقایسه شاخص ها نشان می دهد که میزان روابط فرامحلی بشتر از روابط محلی است. نکته دوم در مورد روابط فرامحلی این است که یافته های تحقیق به وضوح  سطح بالای روابط خویشاوندی (میانگین معادل 69) را در شهرهای بزرگ نشان می دهد. یافته های موجود بیانگر این واقعیت است که نظام </a:t>
            </a:r>
            <a:r>
              <a:rPr lang="fa-IR">
                <a:cs typeface="B Nazanin" panose="00000400000000000000" pitchFamily="2" charset="-78"/>
              </a:rPr>
              <a:t>خویشاوندی علی رغم مشکلات و محدودیت های موجود (محدود بودن اوقات فراغت، شرایط دشوار اقتصادی، مشکلات ترافیکی و رفت و آمد و ...) هنوز نقش تاریخی خود را حفظ کرده است. </a:t>
            </a:r>
          </a:p>
        </p:txBody>
      </p:sp>
      <p:sp>
        <p:nvSpPr>
          <p:cNvPr id="4" name="Flowchart: Alternate Process 3"/>
          <p:cNvSpPr/>
          <p:nvPr/>
        </p:nvSpPr>
        <p:spPr>
          <a:xfrm>
            <a:off x="1371600" y="4586748"/>
            <a:ext cx="3451123" cy="929149"/>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نقش تاریخی خود</a:t>
            </a:r>
            <a:endParaRPr lang="fa-IR"/>
          </a:p>
        </p:txBody>
      </p:sp>
    </p:spTree>
    <p:extLst>
      <p:ext uri="{BB962C8B-B14F-4D97-AF65-F5344CB8AC3E}">
        <p14:creationId xmlns:p14="http://schemas.microsoft.com/office/powerpoint/2010/main" val="394455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بررسی تعاریف ارائه شده به خوبی نشان می دهد که سیمین و کوهن انزوای اجتماعی را امر ذهنی می دانند و در مقبل یویک و کاله بر عینی بودن آن را تاکید می کنند. تحقیق حاضر با توجه به  دو عنصر مذکور انزوای اجتماعی را به معنای فقدان یا ضعف اتصال (های) فرد با سایر افراد، گروه (ها) و جامعه تعریف می نماید و ابعاد ان را بر اساس سطح روابط خانوادگی، روابط محلی، روابط فرا محلی، پیوند های انجمنی (میزان عضویت در انجمن های داوطلبانه)  سرمایه اجتماعی ابزاری (میزان دسترسی به مناب اجتماعی) مورد بررسی قرار می دهد. </a:t>
            </a:r>
            <a:endParaRPr lang="fa-IR">
              <a:cs typeface="B Nazanin" panose="00000400000000000000" pitchFamily="2" charset="-78"/>
            </a:endParaRPr>
          </a:p>
        </p:txBody>
      </p:sp>
      <p:sp>
        <p:nvSpPr>
          <p:cNvPr id="4" name="Flowchart: Alternate Process 3"/>
          <p:cNvSpPr/>
          <p:nvPr/>
        </p:nvSpPr>
        <p:spPr>
          <a:xfrm>
            <a:off x="1253613" y="4896465"/>
            <a:ext cx="5220929" cy="98814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فقدان یا ضعف اتصال (های) فرد با سایر افراد</a:t>
            </a:r>
            <a:endParaRPr lang="fa-IR"/>
          </a:p>
        </p:txBody>
      </p:sp>
    </p:spTree>
    <p:extLst>
      <p:ext uri="{BB962C8B-B14F-4D97-AF65-F5344CB8AC3E}">
        <p14:creationId xmlns:p14="http://schemas.microsoft.com/office/powerpoint/2010/main" val="3645852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اما افراد در روابط اجتماعی برای اقوام و خویشاوندان خود اولویت ویژه ای قایل هستند. در واقع می توان گفت که خویشاوندی به عنوان قوی ترین شکل ارتباط اجتماعی باقی مانده است. </a:t>
            </a:r>
          </a:p>
          <a:p>
            <a:pPr algn="just"/>
            <a:r>
              <a:rPr lang="fa-IR" smtClean="0">
                <a:cs typeface="B Nazanin" panose="00000400000000000000" pitchFamily="2" charset="-78"/>
              </a:rPr>
              <a:t>در مورد پیوندهای انجمنی، نتایج به دست آمده نشان می دهد که میانگین عضویت پاسخ گویان  رد انجمن های داوطلبانه معادل 7 می باشد که بسیار پایین است همچنین یافته های موجود نشان می دهند که میانگین سرمایه اجتماعی پاسخ گویان معادل 39 است در مجموع نتایج به دست آمده نشان می دهد که میانگین روابط و سرمایه اجتماعی پاسخگویان معادل 39 می باشد و بر مبنای مقیاس صفر تا 100 کمتر از حد متوسط ارزیابی می شود. </a:t>
            </a:r>
            <a:endParaRPr lang="fa-IR">
              <a:cs typeface="B Nazanin" panose="00000400000000000000" pitchFamily="2" charset="-78"/>
            </a:endParaRPr>
          </a:p>
        </p:txBody>
      </p:sp>
      <p:sp>
        <p:nvSpPr>
          <p:cNvPr id="4" name="Flowchart: Alternate Process 3"/>
          <p:cNvSpPr/>
          <p:nvPr/>
        </p:nvSpPr>
        <p:spPr>
          <a:xfrm>
            <a:off x="1356852" y="4925961"/>
            <a:ext cx="3687096" cy="796413"/>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اقوام و خویشاوندان</a:t>
            </a:r>
            <a:endParaRPr lang="fa-IR"/>
          </a:p>
        </p:txBody>
      </p:sp>
    </p:spTree>
    <p:extLst>
      <p:ext uri="{BB962C8B-B14F-4D97-AF65-F5344CB8AC3E}">
        <p14:creationId xmlns:p14="http://schemas.microsoft.com/office/powerpoint/2010/main" val="37447274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بنابراین می توان نتیجه گرفت که میزان انزوای اجتماعی با توجه به شاخص های مورد بحث بیش از حد متوسط </a:t>
            </a:r>
            <a:r>
              <a:rPr lang="fa-IR" smtClean="0">
                <a:cs typeface="B Nazanin" panose="00000400000000000000" pitchFamily="2" charset="-78"/>
              </a:rPr>
              <a:t>می </a:t>
            </a:r>
            <a:r>
              <a:rPr lang="fa-IR">
                <a:cs typeface="B Nazanin" panose="00000400000000000000" pitchFamily="2" charset="-78"/>
              </a:rPr>
              <a:t>باشد. اگر به مقایسه شاخص های تشکیل دهنده انزوای اجتماعی به تفکیک دو شهر تهران و کرمان بپردازیم، نتایج به دست آمد، نشان می دهد که میزان تعاملات مستقیم و سرمایه اجتماعی ابزاری پاسخگویان کرمانی بیش از پاسخ گویان تهرانی است و در مقابل تعاملات با میانجی و پیوندهای انجمنی در تهران بیش از کرمان می باشد. </a:t>
            </a:r>
          </a:p>
          <a:p>
            <a:endParaRPr lang="fa-IR"/>
          </a:p>
        </p:txBody>
      </p:sp>
      <p:sp>
        <p:nvSpPr>
          <p:cNvPr id="4" name="Flowchart: Alternate Process 3"/>
          <p:cNvSpPr/>
          <p:nvPr/>
        </p:nvSpPr>
        <p:spPr>
          <a:xfrm>
            <a:off x="1268361" y="4586748"/>
            <a:ext cx="3052916" cy="103238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بیش از حد متوسط</a:t>
            </a:r>
            <a:endParaRPr lang="fa-IR"/>
          </a:p>
        </p:txBody>
      </p:sp>
    </p:spTree>
    <p:extLst>
      <p:ext uri="{BB962C8B-B14F-4D97-AF65-F5344CB8AC3E}">
        <p14:creationId xmlns:p14="http://schemas.microsoft.com/office/powerpoint/2010/main" val="27918053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الگوسازی خطی سلسله مراتبی (</a:t>
            </a:r>
            <a:r>
              <a:rPr lang="en-US" b="1" smtClean="0">
                <a:solidFill>
                  <a:srgbClr val="FF0000"/>
                </a:solidFill>
                <a:cs typeface="B Nazanin" panose="00000400000000000000" pitchFamily="2" charset="-78"/>
              </a:rPr>
              <a:t>HLM</a:t>
            </a:r>
            <a:r>
              <a:rPr lang="fa-IR" b="1" smtClean="0">
                <a:solidFill>
                  <a:srgbClr val="FF0000"/>
                </a:solidFill>
                <a:cs typeface="B Nazanin" panose="00000400000000000000" pitchFamily="2" charset="-78"/>
              </a:rPr>
              <a:t>)</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ما در بررسی تاثیرات متغیرهای مستقل بر انزوای اجتماعی و شاخص های تکمیل دهنده آن یک مدل دو سطحی را به کار می گیریم. مدل مذکور شامل دو زیر مدل در سطح یک و دو است. مدل سطح یک رابطه متغیرهای فردی را با انزوای اجتماعی نشان می دهد و مدل سطح دو تاثیر متغیرهای ساختی را برآن بیان می کند. نتایج به دست امده در این زمینه در جدول شماره (2) مندرج است . دراین تحلیل ابتدا رابطه متغیرهای ساختی با روابط محلی، روابط فرامحلی و شاخص ترکیبی روابط و سرمایه اجتماعی گزارش می شود سپس رابطه متغیرهای فردی با شاخص های مذکور بررسی خواهد شد. </a:t>
            </a:r>
            <a:endParaRPr lang="fa-IR">
              <a:cs typeface="B Nazanin" panose="00000400000000000000" pitchFamily="2" charset="-78"/>
            </a:endParaRPr>
          </a:p>
        </p:txBody>
      </p:sp>
      <p:sp>
        <p:nvSpPr>
          <p:cNvPr id="4" name="Flowchart: Alternate Process 3"/>
          <p:cNvSpPr/>
          <p:nvPr/>
        </p:nvSpPr>
        <p:spPr>
          <a:xfrm>
            <a:off x="1194619" y="4734232"/>
            <a:ext cx="3539613" cy="106188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 مدل دو سطحی</a:t>
            </a:r>
            <a:endParaRPr lang="fa-IR"/>
          </a:p>
        </p:txBody>
      </p:sp>
    </p:spTree>
    <p:extLst>
      <p:ext uri="{BB962C8B-B14F-4D97-AF65-F5344CB8AC3E}">
        <p14:creationId xmlns:p14="http://schemas.microsoft.com/office/powerpoint/2010/main" val="469445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سطح توسعه اقتصادی- اجتماعی منطقه: چنان که در جدول شماره (2) ملاحظه می شود، ضرایب رگرسیون سلسله مراتبی نشان می دهد که تاثیر متغیر سطح توسعه اقتصادی- اجتماعی منطقه بر روی روابط محلی (1/09-) کاهنده است و از طرف دیگر تاثیر متغیر مذکور بر روی ورابط فرامحلی (0/33) است و آن را تقویت می کند. به عبارت دیگر، با افزایش سطح توسعه اقتصادی- اجتماعی منطقه روابط محلی کاهش می یابد و در مقابل روابط فرامحلی  تقویت  می گردد. </a:t>
            </a:r>
            <a:endParaRPr lang="fa-IR">
              <a:cs typeface="B Nazanin" panose="00000400000000000000" pitchFamily="2" charset="-78"/>
            </a:endParaRPr>
          </a:p>
        </p:txBody>
      </p:sp>
    </p:spTree>
    <p:extLst>
      <p:ext uri="{BB962C8B-B14F-4D97-AF65-F5344CB8AC3E}">
        <p14:creationId xmlns:p14="http://schemas.microsoft.com/office/powerpoint/2010/main" val="3585710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ثبات ساکنان: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چنان </a:t>
            </a:r>
            <a:r>
              <a:rPr lang="fa-IR" smtClean="0">
                <a:cs typeface="B Nazanin" panose="00000400000000000000" pitchFamily="2" charset="-78"/>
              </a:rPr>
              <a:t>که در جدول (2) ملاحظه می شود، تاثیر متغیر ثابت ساکنان بر روی روابط محلی (0/36) معنی دار است. یافته های موجود نشان می دهد که ثبات ساکنان (اقامت طولانی در منطقه یا محله مسکونی) شناخت همسایه هارا از یکدیگر بیشتر می کند. تعداد دوستان و آشناییان را در محله مسکونی افزایش می دهد و به طور کلی انسجام اجتماعی را درسطح اجتماعی محلی تقویت می نماید. همچنین تاثیر متغیر مذکور بر روی روابط فرامحلی (0/18-) است و به عنوان عامل بازدارنده  عمل می کند و کمتر اجازه می دهد شبکه اجتماعی ساکنان به بیرون از اجتماع محلی (همسایگی) گسترش یابد. </a:t>
            </a:r>
            <a:endParaRPr lang="fa-IR">
              <a:cs typeface="B Nazanin" panose="00000400000000000000" pitchFamily="2" charset="-78"/>
            </a:endParaRPr>
          </a:p>
        </p:txBody>
      </p:sp>
      <p:sp>
        <p:nvSpPr>
          <p:cNvPr id="4" name="Flowchart: Alternate Process 3"/>
          <p:cNvSpPr/>
          <p:nvPr/>
        </p:nvSpPr>
        <p:spPr>
          <a:xfrm>
            <a:off x="1253613" y="4778477"/>
            <a:ext cx="3598606" cy="973394"/>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 عامل بازدارنده </a:t>
            </a:r>
            <a:endParaRPr lang="fa-IR"/>
          </a:p>
        </p:txBody>
      </p:sp>
    </p:spTree>
    <p:extLst>
      <p:ext uri="{BB962C8B-B14F-4D97-AF65-F5344CB8AC3E}">
        <p14:creationId xmlns:p14="http://schemas.microsoft.com/office/powerpoint/2010/main" val="9334810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واقع یافته های موجود نشان </a:t>
            </a:r>
            <a:r>
              <a:rPr lang="fa-IR">
                <a:cs typeface="B Nazanin" panose="00000400000000000000" pitchFamily="2" charset="-78"/>
              </a:rPr>
              <a:t>می </a:t>
            </a:r>
            <a:r>
              <a:rPr lang="fa-IR">
                <a:cs typeface="B Nazanin" panose="00000400000000000000" pitchFamily="2" charset="-78"/>
              </a:rPr>
              <a:t>دهد که ثبات ساکنان روابط محلی را افزایش می دهد و در مقابل با کاهش روابط فرامحلی زمینه مساعدی برای انزوای اجماعی ساکنان از اجتماع وسیع تری شهری فراهم می شود. همچنین تحرک ساکنان روابط فرامحلی را توسعه می بخشد و در مقابل با کاهش روابط محلی زمینه مساعدی برای انزوای اجتماعی ساکنان از اجتماع محلی ایجاد می کند. نتایج این بررسی فرضیه نظریه پردازان  مدل نظام مند (کاساردا و جان ویتز، 1974؛ سامسون و گراوز، 1989 و ...) مبی بر این که ثبات ساکنان روابط محلی و فرامحلی را متاثر می سازد تایید می نماید.</a:t>
            </a:r>
            <a:endParaRPr lang="fa-IR"/>
          </a:p>
        </p:txBody>
      </p:sp>
      <p:sp>
        <p:nvSpPr>
          <p:cNvPr id="4" name="Flowchart: Alternate Process 3"/>
          <p:cNvSpPr/>
          <p:nvPr/>
        </p:nvSpPr>
        <p:spPr>
          <a:xfrm>
            <a:off x="1356852" y="4616245"/>
            <a:ext cx="4070554" cy="107663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تحرک ساکنان روابط فرامحلی</a:t>
            </a:r>
            <a:endParaRPr lang="fa-IR"/>
          </a:p>
        </p:txBody>
      </p:sp>
    </p:spTree>
    <p:extLst>
      <p:ext uri="{BB962C8B-B14F-4D97-AF65-F5344CB8AC3E}">
        <p14:creationId xmlns:p14="http://schemas.microsoft.com/office/powerpoint/2010/main" val="2220141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ناهمگونی: </a:t>
            </a:r>
            <a:r>
              <a:rPr lang="fa-IR" smtClean="0">
                <a:cs typeface="B Nazanin" panose="00000400000000000000" pitchFamily="2" charset="-78"/>
              </a:rPr>
              <a:t>نتایج تحلیل سلسله مراتبی نشان می دهد در حالی که متغیر ناهمگونی تاثیر چندانی بر روی روابط محلی ندارد، با وجود این تاثیر متغیر مذکور بر روی روابط فرا محلی (0/53) معنی دار است. در واقع مناطقی که ساکنان آن به لحاظ اقتصادی (درآمد)، فرهنگی  (تحصیلات) و جمعیتی (بعد خانوار) ناهمگونی بیشتری دارند، از روابط فرا محلی بیشتری نیز برخوردار می باشند و بالعکس. </a:t>
            </a:r>
            <a:endParaRPr lang="fa-IR">
              <a:cs typeface="B Nazanin" panose="00000400000000000000" pitchFamily="2" charset="-78"/>
            </a:endParaRPr>
          </a:p>
        </p:txBody>
      </p:sp>
      <p:sp>
        <p:nvSpPr>
          <p:cNvPr id="4" name="Flowchart: Alternate Process 3"/>
          <p:cNvSpPr/>
          <p:nvPr/>
        </p:nvSpPr>
        <p:spPr>
          <a:xfrm>
            <a:off x="1283110" y="4336026"/>
            <a:ext cx="3215148" cy="1091380"/>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solidFill>
                <a:cs typeface="B Nazanin" panose="00000400000000000000" pitchFamily="2" charset="-78"/>
              </a:rPr>
              <a:t>روابط محلی</a:t>
            </a:r>
            <a:endParaRPr lang="fa-IR" sz="2400">
              <a:solidFill>
                <a:schemeClr val="tx1"/>
              </a:solidFill>
            </a:endParaRPr>
          </a:p>
        </p:txBody>
      </p:sp>
    </p:spTree>
    <p:extLst>
      <p:ext uri="{BB962C8B-B14F-4D97-AF65-F5344CB8AC3E}">
        <p14:creationId xmlns:p14="http://schemas.microsoft.com/office/powerpoint/2010/main" val="3215772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7887" y="680112"/>
            <a:ext cx="9865217" cy="5245232"/>
          </a:xfrm>
          <a:prstGeom prst="rect">
            <a:avLst/>
          </a:prstGeom>
        </p:spPr>
      </p:pic>
    </p:spTree>
    <p:extLst>
      <p:ext uri="{BB962C8B-B14F-4D97-AF65-F5344CB8AC3E}">
        <p14:creationId xmlns:p14="http://schemas.microsoft.com/office/powerpoint/2010/main" val="4069930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آنچه گفته شد، بر مبنای نتایج به دست آمده، این فرضیه نظریه پردازان توسعه خطی (تونیس، 1381. زیمل، 1372 و وبرث، 1938) که ناهمگونی روابط محلی را کاهش می دهد و موجب انزوای اجتماعی افراد در اجتماع محلی می شود تایید نمی گردد. اما با وجود این یافته های موجود این فرضیه را که ناهمگونی  در منطقه مسکونی موجب تقویت روابط فرامحلی می شود تایید می کند. </a:t>
            </a:r>
            <a:endParaRPr lang="fa-IR">
              <a:cs typeface="B Nazanin" panose="00000400000000000000" pitchFamily="2" charset="-78"/>
            </a:endParaRPr>
          </a:p>
        </p:txBody>
      </p:sp>
      <p:sp>
        <p:nvSpPr>
          <p:cNvPr id="4" name="Flowchart: Alternate Process 3"/>
          <p:cNvSpPr/>
          <p:nvPr/>
        </p:nvSpPr>
        <p:spPr>
          <a:xfrm>
            <a:off x="1386348" y="4645742"/>
            <a:ext cx="3569110" cy="1032387"/>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نظریه پردازان توسعه خطی</a:t>
            </a:r>
            <a:endParaRPr lang="fa-IR"/>
          </a:p>
        </p:txBody>
      </p:sp>
    </p:spTree>
    <p:extLst>
      <p:ext uri="{BB962C8B-B14F-4D97-AF65-F5344CB8AC3E}">
        <p14:creationId xmlns:p14="http://schemas.microsoft.com/office/powerpoint/2010/main" val="2344192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متغیرهای فردی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چنانکه جدول شماره (2) نشان می دهد، تاثیر متغیر بی اعتمادی و سوء ظن بر روی شاخص ترکیبی روابط و سرمایه اجتماعی (2/18-) معنی دار است. در واقع یافته های موجود نشان می دهد، در حالی که اعتماد و حسن ظن، روابط اجتماعی را تسهیل می کند، بی اعتمادی و سوء ظن سطح روابط و سرمایه اجتماعی را کاهش می دهد و موجب انزوای اجتماعی می شود. در مورد متغیر احساس ناامنی و ترس، نتایج تحلیل نشان می دهد که تاثیر متغیر مذکور بر روی </a:t>
            </a:r>
            <a:r>
              <a:rPr lang="fa-IR">
                <a:cs typeface="B Nazanin" panose="00000400000000000000" pitchFamily="2" charset="-78"/>
              </a:rPr>
              <a:t>شاخص ترکیبی  روابط و سرمایه اجتماعی (0/85-) کاهنده است. </a:t>
            </a:r>
          </a:p>
        </p:txBody>
      </p:sp>
      <p:sp>
        <p:nvSpPr>
          <p:cNvPr id="4" name="Flowchart: Alternate Process 3"/>
          <p:cNvSpPr/>
          <p:nvPr/>
        </p:nvSpPr>
        <p:spPr>
          <a:xfrm>
            <a:off x="1209368" y="4527755"/>
            <a:ext cx="2920180" cy="106188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اعتماد</a:t>
            </a:r>
            <a:endParaRPr lang="fa-IR"/>
          </a:p>
        </p:txBody>
      </p:sp>
    </p:spTree>
    <p:extLst>
      <p:ext uri="{BB962C8B-B14F-4D97-AF65-F5344CB8AC3E}">
        <p14:creationId xmlns:p14="http://schemas.microsoft.com/office/powerpoint/2010/main" val="293049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mtClean="0">
                <a:cs typeface="B Nazanin" panose="00000400000000000000" pitchFamily="2" charset="-78"/>
              </a:rPr>
              <a:t/>
            </a:r>
            <a:br>
              <a:rPr lang="fa-IR" smtClean="0">
                <a:cs typeface="B Nazanin" panose="00000400000000000000" pitchFamily="2" charset="-78"/>
              </a:rPr>
            </a:br>
            <a:r>
              <a:rPr lang="fa-IR" smtClean="0">
                <a:solidFill>
                  <a:srgbClr val="FF0000"/>
                </a:solidFill>
                <a:cs typeface="B Nazanin" panose="00000400000000000000" pitchFamily="2" charset="-78"/>
              </a:rPr>
              <a:t>از </a:t>
            </a:r>
            <a:r>
              <a:rPr lang="fa-IR">
                <a:solidFill>
                  <a:srgbClr val="FF0000"/>
                </a:solidFill>
                <a:cs typeface="B Nazanin" panose="00000400000000000000" pitchFamily="2" charset="-78"/>
              </a:rPr>
              <a:t>ویژگی تعریف فوق که </a:t>
            </a:r>
            <a:r>
              <a:rPr lang="fa-IR" smtClean="0">
                <a:solidFill>
                  <a:srgbClr val="FF0000"/>
                </a:solidFill>
                <a:cs typeface="B Nazanin" panose="00000400000000000000" pitchFamily="2" charset="-78"/>
              </a:rPr>
              <a:t>آن </a:t>
            </a:r>
            <a:r>
              <a:rPr lang="fa-IR">
                <a:solidFill>
                  <a:srgbClr val="FF0000"/>
                </a:solidFill>
                <a:cs typeface="B Nazanin" panose="00000400000000000000" pitchFamily="2" charset="-78"/>
              </a:rPr>
              <a:t>را از سایر تعاریف مربوط به انزوای اجتماعی متمایز می سازد، این است </a:t>
            </a:r>
            <a:r>
              <a:rPr lang="fa-IR" smtClean="0">
                <a:solidFill>
                  <a:srgbClr val="FF0000"/>
                </a:solidFill>
                <a:cs typeface="B Nazanin" panose="00000400000000000000" pitchFamily="2" charset="-78"/>
              </a:rPr>
              <a:t>که:</a:t>
            </a: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الف: «</a:t>
            </a:r>
            <a:r>
              <a:rPr lang="fa-IR" smtClean="0">
                <a:solidFill>
                  <a:srgbClr val="FF0000"/>
                </a:solidFill>
                <a:cs typeface="B Nazanin" panose="00000400000000000000" pitchFamily="2" charset="-78"/>
              </a:rPr>
              <a:t>انفصال یا اتصال ناقص</a:t>
            </a:r>
            <a:r>
              <a:rPr lang="fa-IR" smtClean="0">
                <a:cs typeface="B Nazanin" panose="00000400000000000000" pitchFamily="2" charset="-78"/>
              </a:rPr>
              <a:t>» را به عنوان هسته مرکزی انزوای اجتماعی می پذیرد. ب – بر حوزه تعاملی و اتصالاتی که افراد ار به شکل عینی به هم پیوند می زند تاکید دارد</a:t>
            </a:r>
          </a:p>
          <a:p>
            <a:pPr algn="just"/>
            <a:r>
              <a:rPr lang="fa-IR" smtClean="0">
                <a:cs typeface="B Nazanin" panose="00000400000000000000" pitchFamily="2" charset="-78"/>
              </a:rPr>
              <a:t> ج-  بررسی پیوندهای اجتماعی را در دو حوزه اجتماع ارضی و اجتماع غیر ارضی مورد توجه قرار می دهد. به دنبال معرفی الگوی نظری  فرضیه های منتج از آن با استفاده از تکنیک تحلیل رگسیونی سلسله مراتبی و الگوساز معادلات ساختاری، موردبررسی قرار خواهند گرفت. </a:t>
            </a:r>
            <a:endParaRPr lang="fa-IR">
              <a:cs typeface="B Nazanin" panose="00000400000000000000" pitchFamily="2" charset="-78"/>
            </a:endParaRPr>
          </a:p>
        </p:txBody>
      </p:sp>
      <p:sp>
        <p:nvSpPr>
          <p:cNvPr id="4" name="Flowchart: Alternate Process 3"/>
          <p:cNvSpPr/>
          <p:nvPr/>
        </p:nvSpPr>
        <p:spPr>
          <a:xfrm>
            <a:off x="1132764" y="4572000"/>
            <a:ext cx="5145206" cy="110546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دو حوزه اجتماع ارضی و اجتماع غیر ارضی</a:t>
            </a:r>
            <a:endParaRPr lang="fa-IR"/>
          </a:p>
        </p:txBody>
      </p:sp>
    </p:spTree>
    <p:extLst>
      <p:ext uri="{BB962C8B-B14F-4D97-AF65-F5344CB8AC3E}">
        <p14:creationId xmlns:p14="http://schemas.microsoft.com/office/powerpoint/2010/main" val="23587293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عبارت دیگر، فردی که احساس ناامنی و ترس بیشتری داشته و محیط پیرامون خود را تهدید آمیز ارزیابی کرده اند، روابط و سرمایه اجتماعی کمتری نیز داشته اند. به طور کلی، یافته های تحقیق دیدگاه چلپی (1375)، کلمن (1377)، گیدنز (1378)، جانسون (1993)، روس، میراوسکی و پریش (2001) که معتقدند بی اعتمادی و سوء ظن و احساس ناامنی و ترس مانع گسترش روابط اجتماعی می شوند و انزوای اجتماعی را موجب می گردند تایید می کند. </a:t>
            </a:r>
            <a:endParaRPr lang="fa-IR">
              <a:cs typeface="B Nazanin" panose="00000400000000000000" pitchFamily="2" charset="-78"/>
            </a:endParaRPr>
          </a:p>
        </p:txBody>
      </p:sp>
      <p:sp>
        <p:nvSpPr>
          <p:cNvPr id="4" name="Flowchart: Alternate Process 3"/>
          <p:cNvSpPr/>
          <p:nvPr/>
        </p:nvSpPr>
        <p:spPr>
          <a:xfrm>
            <a:off x="1253613" y="4468761"/>
            <a:ext cx="3465871" cy="110612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روابط و سرمایه اجتماعی </a:t>
            </a:r>
            <a:r>
              <a:rPr lang="fa-IR" sz="2800" smtClean="0">
                <a:solidFill>
                  <a:prstClr val="black"/>
                </a:solidFill>
                <a:cs typeface="B Nazanin" panose="00000400000000000000" pitchFamily="2" charset="-78"/>
              </a:rPr>
              <a:t>کمتر</a:t>
            </a:r>
            <a:endParaRPr lang="fa-IR"/>
          </a:p>
        </p:txBody>
      </p:sp>
    </p:spTree>
    <p:extLst>
      <p:ext uri="{BB962C8B-B14F-4D97-AF65-F5344CB8AC3E}">
        <p14:creationId xmlns:p14="http://schemas.microsoft.com/office/powerpoint/2010/main" val="4130949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همچن</a:t>
            </a:r>
            <a:r>
              <a:rPr lang="fa-IR">
                <a:cs typeface="B Nazanin" panose="00000400000000000000" pitchFamily="2" charset="-78"/>
              </a:rPr>
              <a:t>ی</a:t>
            </a:r>
            <a:r>
              <a:rPr lang="fa-IR" smtClean="0">
                <a:cs typeface="B Nazanin" panose="00000400000000000000" pitchFamily="2" charset="-78"/>
              </a:rPr>
              <a:t>ن یافته های موجود نشان می دهد که تاثیر متغیر تعدد گره ها و هویت ها بر روی روابط و سرمایه اجتماعی (1/72) است و ان را تقویت  می کند. تاثیر این عامل مذکور نشانگر این واقعیت است که برای گسترش روابط اجتماعی ما ناگزیر به ایجاد پل هایی هستی که بتوانند از مرزهای مذهبی، قومی، طبقاتی و منزلتی و ... عبور کنند و افراد را از قید و بند گروه های بسته و منزوی رها سازند. رابطه مستقیم و معنی دار تعدد گره ها و هویت ها با سطح روابط اجتماعی دیدگاه چلپی (1375) را که معتقد است تعداد کره ها و هویت ها موجب تسهیل و روانی روابط اجتماعی می شوند و فقدان آن ها انزوای اجتماعی را به دنبال دارد تایید می کند. </a:t>
            </a:r>
            <a:endParaRPr lang="fa-IR">
              <a:cs typeface="B Nazanin" panose="00000400000000000000" pitchFamily="2" charset="-78"/>
            </a:endParaRPr>
          </a:p>
        </p:txBody>
      </p:sp>
    </p:spTree>
    <p:extLst>
      <p:ext uri="{BB962C8B-B14F-4D97-AF65-F5344CB8AC3E}">
        <p14:creationId xmlns:p14="http://schemas.microsoft.com/office/powerpoint/2010/main" val="680251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انزوای اجتماعی و پیامدهای آن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838200" y="1786988"/>
            <a:ext cx="10515600" cy="4351338"/>
          </a:xfrm>
        </p:spPr>
        <p:txBody>
          <a:bodyPr/>
          <a:lstStyle/>
          <a:p>
            <a:pPr algn="just"/>
            <a:r>
              <a:rPr lang="fa-IR" smtClean="0">
                <a:cs typeface="B Nazanin" panose="00000400000000000000" pitchFamily="2" charset="-78"/>
              </a:rPr>
              <a:t>چنان که اشاره گردید، انزوای اجتماعی می تواند به عنوان یک عامل مستقل نتایج مختلفی را به دنبال داشته باشد، از جمله: یاس اجتماعی، احساس عجز، احساس تنهایی و کاهش تحمل اجتماعی. </a:t>
            </a:r>
            <a:endParaRPr lang="fa-IR">
              <a:cs typeface="B Nazanin" panose="00000400000000000000" pitchFamily="2" charset="-78"/>
            </a:endParaRPr>
          </a:p>
        </p:txBody>
      </p:sp>
      <p:sp>
        <p:nvSpPr>
          <p:cNvPr id="4" name="Flowchart: Process 3"/>
          <p:cNvSpPr/>
          <p:nvPr/>
        </p:nvSpPr>
        <p:spPr>
          <a:xfrm>
            <a:off x="1194619" y="3937819"/>
            <a:ext cx="3731342" cy="1061884"/>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 عامل مستقل</a:t>
            </a:r>
            <a:endParaRPr lang="fa-IR"/>
          </a:p>
        </p:txBody>
      </p:sp>
    </p:spTree>
    <p:extLst>
      <p:ext uri="{BB962C8B-B14F-4D97-AF65-F5344CB8AC3E}">
        <p14:creationId xmlns:p14="http://schemas.microsoft.com/office/powerpoint/2010/main" val="16358295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چنان که در جدول شماره (3) ملاحظه می شود، همبستگی ها نشان می دهد که با  گسترش روابط و سرمایه اجتماعی یاس اجتماعی، احساس عجز و احساس تنهایی کاهش می یابد و بالعکس کاهش یا تضعیف روابط و سرمایه اجتماعی (انزوای اجتماعی) زمینه مساعدی برای تقویت یاس اجتماعی، احساس عجز و احساس تنهایی فراهم می سازد. </a:t>
            </a:r>
            <a:endParaRPr lang="fa-IR">
              <a:cs typeface="B Nazanin" panose="00000400000000000000" pitchFamily="2" charset="-78"/>
            </a:endParaRPr>
          </a:p>
          <a:p>
            <a:pPr algn="just"/>
            <a:endParaRPr lang="fa-IR">
              <a:cs typeface="B Nazanin" panose="00000400000000000000" pitchFamily="2" charset="-78"/>
            </a:endParaRPr>
          </a:p>
        </p:txBody>
      </p:sp>
      <p:sp>
        <p:nvSpPr>
          <p:cNvPr id="4" name="Flowchart: Alternate Process 3"/>
          <p:cNvSpPr/>
          <p:nvPr/>
        </p:nvSpPr>
        <p:spPr>
          <a:xfrm>
            <a:off x="1165122" y="4277032"/>
            <a:ext cx="5456903" cy="1312607"/>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یاس اجتماعی، احساس عجز و احساس تنهایی</a:t>
            </a:r>
            <a:endParaRPr lang="fa-IR"/>
          </a:p>
        </p:txBody>
      </p:sp>
    </p:spTree>
    <p:extLst>
      <p:ext uri="{BB962C8B-B14F-4D97-AF65-F5344CB8AC3E}">
        <p14:creationId xmlns:p14="http://schemas.microsoft.com/office/powerpoint/2010/main" val="1932188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طرف دیگر، با توسعه سطح روابط و سرمایه اجتماعی، تحمل اجتماعی افزایش می یابد و با کاهش سطح روابط و سرمایه اجتماعی (انزوای اجتماعی) تحمل اجتماعی کاهش می یابد. رابطه همبستگی معکوس و معنی دار سطوح روابط و سرمایه اجتماعی با یاس اجتماعی، احساس عجز و احساس تنهایی و همچنین رابطه مستقیم و معنی دار روابط و سرمایه اجتماعی یا تحمل اجتماعی دیدگاه کلرمن(1986)، هالورسن(2001)، چلپی (1375) و پاکستون (2002) را تایید می کند.</a:t>
            </a:r>
          </a:p>
        </p:txBody>
      </p:sp>
    </p:spTree>
    <p:extLst>
      <p:ext uri="{BB962C8B-B14F-4D97-AF65-F5344CB8AC3E}">
        <p14:creationId xmlns:p14="http://schemas.microsoft.com/office/powerpoint/2010/main" val="3170467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01340" y="2408349"/>
            <a:ext cx="10189320" cy="2266604"/>
          </a:xfrm>
          <a:prstGeom prst="rect">
            <a:avLst/>
          </a:prstGeom>
        </p:spPr>
      </p:pic>
    </p:spTree>
    <p:extLst>
      <p:ext uri="{BB962C8B-B14F-4D97-AF65-F5344CB8AC3E}">
        <p14:creationId xmlns:p14="http://schemas.microsoft.com/office/powerpoint/2010/main" val="8338706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600" smtClean="0">
                <a:solidFill>
                  <a:srgbClr val="FF0000"/>
                </a:solidFill>
                <a:cs typeface="B Nazanin" panose="00000400000000000000" pitchFamily="2" charset="-78"/>
              </a:rPr>
              <a:t>تحلیل رگرسیون خطی سلسله مراتبی پیامدهای انزوای اجتماعی</a:t>
            </a:r>
            <a:endParaRPr lang="fa-IR" sz="360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شماره (4) تاثیر تغیرهای ساختی (سطح توسعه اقتصادی- اجتماعی منطقه، ثبات ساکنان و ناهمگونی) و فردی (بی اعتمادی و سوء ظن، احساس ناامنی و ترس، تعدد گره ها و هویت ها و شاخص ترکیبی روابط و سرمایه اجتماعی) را بر پیامدهای انزوای اجتماعی(یاس اجتماعی، احساس عجز، احساس تنهایی و تحمل اجتماعی) نشان می دهد که در ادامه به بررسی آن ها می پردازیم. طبق جدول مزبور، از میان متغیرهای ساختی، تاثیر مثبت سطح توسعه اقتصادی- اجتماعی  منطقه بر یاس اجتماعی و تحمل اجتماعی قابل توجه است. </a:t>
            </a:r>
            <a:endParaRPr lang="fa-IR">
              <a:cs typeface="B Nazanin" panose="00000400000000000000" pitchFamily="2" charset="-78"/>
            </a:endParaRPr>
          </a:p>
        </p:txBody>
      </p:sp>
      <p:sp>
        <p:nvSpPr>
          <p:cNvPr id="4" name="Flowchart: Alternate Process 3"/>
          <p:cNvSpPr/>
          <p:nvPr/>
        </p:nvSpPr>
        <p:spPr>
          <a:xfrm>
            <a:off x="1917290" y="4645742"/>
            <a:ext cx="4055807" cy="100289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یاس اجتماعی و تحمل اجتماعی</a:t>
            </a:r>
            <a:endParaRPr lang="fa-IR"/>
          </a:p>
        </p:txBody>
      </p:sp>
    </p:spTree>
    <p:extLst>
      <p:ext uri="{BB962C8B-B14F-4D97-AF65-F5344CB8AC3E}">
        <p14:creationId xmlns:p14="http://schemas.microsoft.com/office/powerpoint/2010/main" val="25457624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970206" y="1825625"/>
            <a:ext cx="6383594" cy="4351338"/>
          </a:xfrm>
        </p:spPr>
        <p:txBody>
          <a:bodyPr/>
          <a:lstStyle/>
          <a:p>
            <a:pPr algn="just"/>
            <a:r>
              <a:rPr lang="fa-IR" smtClean="0">
                <a:cs typeface="B Nazanin" panose="00000400000000000000" pitchFamily="2" charset="-78"/>
              </a:rPr>
              <a:t>تاثیرسطح توسعه اقتصادی- اجتماعی منطقه بر یاس اجتماعی (0/35) مثبت است. رابطه مذکور نشان می دهد که میزان یاس اجتماعی مناطق توسعه یافته بیشتر از ساکنان مناطق محروم است. در توضیح این رابطه می توان به سطح تحصیلات  و آگاهی ساکنان مناطق توسعه یافته اشاره نمود که عموما بیشتر از ساکنان مناطق محروم است، اطلاع از محیط پیرامون و تحولات و رویداد ها و همچنین آگاهی از مشکلات، ضعف ها و کاستی ها می تواند امید افراد را نسبت به آینده تضعیف کنند و در مقابل یاس اجتماعی را در آن ها تقویت نماید. </a:t>
            </a:r>
            <a:endParaRPr lang="fa-IR">
              <a:cs typeface="B Nazanin" panose="00000400000000000000" pitchFamily="2" charset="-78"/>
            </a:endParaRPr>
          </a:p>
        </p:txBody>
      </p:sp>
      <p:sp>
        <p:nvSpPr>
          <p:cNvPr id="4" name="Flowchart: Alternate Process 3"/>
          <p:cNvSpPr/>
          <p:nvPr/>
        </p:nvSpPr>
        <p:spPr>
          <a:xfrm>
            <a:off x="838200" y="4793226"/>
            <a:ext cx="3569110" cy="115037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اطلاع از محیط پیرامون</a:t>
            </a:r>
            <a:endParaRPr lang="fa-IR"/>
          </a:p>
        </p:txBody>
      </p:sp>
      <p:pic>
        <p:nvPicPr>
          <p:cNvPr id="5" name="Picture 4"/>
          <p:cNvPicPr>
            <a:picLocks noChangeAspect="1"/>
          </p:cNvPicPr>
          <p:nvPr/>
        </p:nvPicPr>
        <p:blipFill>
          <a:blip r:embed="rId2"/>
          <a:stretch>
            <a:fillRect/>
          </a:stretch>
        </p:blipFill>
        <p:spPr>
          <a:xfrm>
            <a:off x="838200" y="1958360"/>
            <a:ext cx="3994676" cy="2480904"/>
          </a:xfrm>
          <a:prstGeom prst="rect">
            <a:avLst/>
          </a:prstGeom>
        </p:spPr>
      </p:pic>
    </p:spTree>
    <p:extLst>
      <p:ext uri="{BB962C8B-B14F-4D97-AF65-F5344CB8AC3E}">
        <p14:creationId xmlns:p14="http://schemas.microsoft.com/office/powerpoint/2010/main" val="42146676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397910" y="1825625"/>
            <a:ext cx="5955890" cy="4351338"/>
          </a:xfrm>
        </p:spPr>
        <p:txBody>
          <a:bodyPr/>
          <a:lstStyle/>
          <a:p>
            <a:pPr algn="just"/>
            <a:r>
              <a:rPr lang="fa-IR" smtClean="0">
                <a:cs typeface="B Nazanin" panose="00000400000000000000" pitchFamily="2" charset="-78"/>
              </a:rPr>
              <a:t>همچنین نتایج به دست آمده نشان می دهد که تاثیر سطح توسعه اقتصادی – اجتماعی منطقه بر تحمل اجتماعی (0/21) معنی دار است. یعنی این که با افزایش سطح توسعه اقتصادی- اجتماعی منطقه، تحمل اجتماعی ساکنان افزایش می یابد، بالا بودن سطح تحصیلات، محدود نبودن روابط ساکنان مناطق توسعه یافته به اجتماع </a:t>
            </a:r>
            <a:r>
              <a:rPr lang="fa-IR" smtClean="0">
                <a:cs typeface="B Nazanin" panose="00000400000000000000" pitchFamily="2" charset="-78"/>
              </a:rPr>
              <a:t>محلی، </a:t>
            </a:r>
            <a:r>
              <a:rPr lang="fa-IR" smtClean="0">
                <a:cs typeface="B Nazanin" panose="00000400000000000000" pitchFamily="2" charset="-78"/>
              </a:rPr>
              <a:t>ارتباط با اجتماع وسیع تر شهری و برخورداری ان ها از شبکه های متنوع فرامحلی ، تاثیر مثبت متغیر سطح توسعه اقتصادی- اجتماعی منطقه بر روی تحمل اجتماعی را تبیین می کند. </a:t>
            </a:r>
            <a:endParaRPr lang="fa-IR">
              <a:cs typeface="B Nazanin" panose="00000400000000000000" pitchFamily="2" charset="-78"/>
            </a:endParaRPr>
          </a:p>
        </p:txBody>
      </p:sp>
      <p:sp>
        <p:nvSpPr>
          <p:cNvPr id="4" name="Flowchart: Alternate Process 3"/>
          <p:cNvSpPr/>
          <p:nvPr/>
        </p:nvSpPr>
        <p:spPr>
          <a:xfrm>
            <a:off x="838200" y="4807974"/>
            <a:ext cx="4203290" cy="1061883"/>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تحمل اجتماعی ساکنان</a:t>
            </a:r>
            <a:endParaRPr lang="fa-IR"/>
          </a:p>
        </p:txBody>
      </p:sp>
      <p:pic>
        <p:nvPicPr>
          <p:cNvPr id="5" name="Picture 4"/>
          <p:cNvPicPr>
            <a:picLocks noChangeAspect="1"/>
          </p:cNvPicPr>
          <p:nvPr/>
        </p:nvPicPr>
        <p:blipFill>
          <a:blip r:embed="rId2"/>
          <a:stretch>
            <a:fillRect/>
          </a:stretch>
        </p:blipFill>
        <p:spPr>
          <a:xfrm>
            <a:off x="962024" y="1825624"/>
            <a:ext cx="4273653" cy="2792373"/>
          </a:xfrm>
          <a:prstGeom prst="rect">
            <a:avLst/>
          </a:prstGeom>
        </p:spPr>
      </p:pic>
    </p:spTree>
    <p:extLst>
      <p:ext uri="{BB962C8B-B14F-4D97-AF65-F5344CB8AC3E}">
        <p14:creationId xmlns:p14="http://schemas.microsoft.com/office/powerpoint/2010/main" val="21442745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043948" y="1825625"/>
            <a:ext cx="6309852" cy="4351338"/>
          </a:xfrm>
        </p:spPr>
        <p:txBody>
          <a:bodyPr/>
          <a:lstStyle/>
          <a:p>
            <a:pPr algn="just"/>
            <a:r>
              <a:rPr lang="fa-IR" smtClean="0">
                <a:cs typeface="B Nazanin" panose="00000400000000000000" pitchFamily="2" charset="-78"/>
              </a:rPr>
              <a:t>در مورد تاثیر متغیرهای فردی بر روی پیامدهای انزوای اجتماعی، نتایج به دست آمده نشان می دهد که تاثیر متغیر بی اعتمادی و سوء ظن  بر احساس عجز و احساس تنهایی به ترتیب 0/13 و 0.23 است. یعنی این که با افزایش </a:t>
            </a:r>
            <a:r>
              <a:rPr lang="fa-IR" b="1" smtClean="0">
                <a:solidFill>
                  <a:srgbClr val="FF0000"/>
                </a:solidFill>
                <a:cs typeface="B Nazanin" panose="00000400000000000000" pitchFamily="2" charset="-78"/>
              </a:rPr>
              <a:t>بی اعتمادی و سوء ظن </a:t>
            </a:r>
            <a:r>
              <a:rPr lang="fa-IR" smtClean="0">
                <a:cs typeface="B Nazanin" panose="00000400000000000000" pitchFamily="2" charset="-78"/>
              </a:rPr>
              <a:t>که نشانگر  عدم اطمینان و اتکا فرد به دیگران است، احساس عجز و احساس تنهایی تقویت می گردد. همچنین یافته های موجود نشان می دهند که احساس ناامنی و ترس یاس اجتماعی (0/17) و احساس تنهایی (0/13) را </a:t>
            </a:r>
            <a:r>
              <a:rPr lang="fa-IR">
                <a:cs typeface="B Nazanin" panose="00000400000000000000" pitchFamily="2" charset="-78"/>
              </a:rPr>
              <a:t>تقویت می کند. </a:t>
            </a:r>
          </a:p>
        </p:txBody>
      </p:sp>
      <p:sp>
        <p:nvSpPr>
          <p:cNvPr id="4" name="Flowchart: Alternate Process 3"/>
          <p:cNvSpPr/>
          <p:nvPr/>
        </p:nvSpPr>
        <p:spPr>
          <a:xfrm>
            <a:off x="1001661" y="4984955"/>
            <a:ext cx="3422855" cy="119200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احساس عجز و احساس تنهایی</a:t>
            </a:r>
            <a:endParaRPr lang="fa-IR"/>
          </a:p>
        </p:txBody>
      </p:sp>
      <p:pic>
        <p:nvPicPr>
          <p:cNvPr id="5" name="Picture 4"/>
          <p:cNvPicPr>
            <a:picLocks noChangeAspect="1"/>
          </p:cNvPicPr>
          <p:nvPr/>
        </p:nvPicPr>
        <p:blipFill>
          <a:blip r:embed="rId2"/>
          <a:stretch>
            <a:fillRect/>
          </a:stretch>
        </p:blipFill>
        <p:spPr>
          <a:xfrm>
            <a:off x="838200" y="1928864"/>
            <a:ext cx="3984523" cy="2651519"/>
          </a:xfrm>
          <a:prstGeom prst="rect">
            <a:avLst/>
          </a:prstGeom>
        </p:spPr>
      </p:pic>
    </p:spTree>
    <p:extLst>
      <p:ext uri="{BB962C8B-B14F-4D97-AF65-F5344CB8AC3E}">
        <p14:creationId xmlns:p14="http://schemas.microsoft.com/office/powerpoint/2010/main" val="288944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الگوی تحلیلی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نمودار شماره (1) الگوی تحلیلی را نمایش می دهد. این الگو  از </a:t>
            </a:r>
            <a:r>
              <a:rPr lang="fa-IR" smtClean="0">
                <a:solidFill>
                  <a:srgbClr val="FF0000"/>
                </a:solidFill>
                <a:cs typeface="B Nazanin" panose="00000400000000000000" pitchFamily="2" charset="-78"/>
              </a:rPr>
              <a:t>سه</a:t>
            </a:r>
            <a:r>
              <a:rPr lang="fa-IR" smtClean="0">
                <a:cs typeface="B Nazanin" panose="00000400000000000000" pitchFamily="2" charset="-78"/>
              </a:rPr>
              <a:t> بخش</a:t>
            </a:r>
          </a:p>
          <a:p>
            <a:pPr algn="just"/>
            <a:r>
              <a:rPr lang="fa-IR" smtClean="0">
                <a:cs typeface="B Nazanin" panose="00000400000000000000" pitchFamily="2" charset="-78"/>
              </a:rPr>
              <a:t> 1- عوامل موثر بر انزوای اجتماعی  </a:t>
            </a:r>
          </a:p>
          <a:p>
            <a:pPr algn="just"/>
            <a:r>
              <a:rPr lang="fa-IR" smtClean="0">
                <a:cs typeface="B Nazanin" panose="00000400000000000000" pitchFamily="2" charset="-78"/>
              </a:rPr>
              <a:t>2- انزوای اجتماعی و ابعاد آن</a:t>
            </a:r>
          </a:p>
          <a:p>
            <a:pPr algn="just"/>
            <a:r>
              <a:rPr lang="fa-IR" smtClean="0">
                <a:cs typeface="B Nazanin" panose="00000400000000000000" pitchFamily="2" charset="-78"/>
              </a:rPr>
              <a:t>3- پیامدهای انزوای اجتماعی تشکیل شده است</a:t>
            </a:r>
          </a:p>
          <a:p>
            <a:pPr algn="just"/>
            <a:r>
              <a:rPr lang="fa-IR" smtClean="0">
                <a:cs typeface="B Nazanin" panose="00000400000000000000" pitchFamily="2" charset="-78"/>
              </a:rPr>
              <a:t>قبل از آن که به بررسی علل و عوامل موثر در انزوای اجتماعی و همچنین پیامد های آن بپردازیم ذکر نکته ضروری است اول این که چارچوب نظری، تحلیل حاضر یک نظریه تلفیقی است. بنابراین متغیرهای موجود در مدل نه از یک تئوری بلکه از چند تئوری و دیدگاه اخذ گردیده است که  اهم آن ها عبارتند از: </a:t>
            </a:r>
          </a:p>
          <a:p>
            <a:pPr algn="just"/>
            <a:endParaRPr lang="fa-IR"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86955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عبارت دیگر، هنگامی که افراد محیط پیرامون خود را تهدید آمیز ارزیابی می کنند و علاوه بر ان دارای ین احساس هستند که برای جلوگیری از آسیب های احتمالی می توانند اقدام موثری انجام دهند، یاس اجتماعی و احساس تنهایی تقویت می گردد.در مورد تاثیر متغیر تعدد گره ها و هویت ها، نتایج نشان می دهد که تاثیر عامل مذکور بر تحمل اجتماعی (0/06) معنی دار است.یعنی این که تعدد گره ها و هویت ها تحمل اجتماعی را تقویت می کند و فقدان گره ها و هویت ها تحمل اجتماعی را تضعیف می نماید. در تبیین رابطه مذکور می توان به </a:t>
            </a:r>
            <a:r>
              <a:rPr lang="fa-IR" b="1" smtClean="0">
                <a:solidFill>
                  <a:srgbClr val="FF0000"/>
                </a:solidFill>
                <a:cs typeface="B Nazanin" panose="00000400000000000000" pitchFamily="2" charset="-78"/>
              </a:rPr>
              <a:t>نقش تعدد گره ها و هویت ها در تعمیم  عاطفی افراد و تعهد درونی آن ها </a:t>
            </a:r>
            <a:r>
              <a:rPr lang="fa-IR" smtClean="0">
                <a:cs typeface="B Nazanin" panose="00000400000000000000" pitchFamily="2" charset="-78"/>
              </a:rPr>
              <a:t>به دیگران اشاره  نمود. </a:t>
            </a:r>
            <a:endParaRPr lang="fa-IR">
              <a:cs typeface="B Nazanin" panose="00000400000000000000" pitchFamily="2" charset="-78"/>
            </a:endParaRPr>
          </a:p>
        </p:txBody>
      </p:sp>
    </p:spTree>
    <p:extLst>
      <p:ext uri="{BB962C8B-B14F-4D97-AF65-F5344CB8AC3E}">
        <p14:creationId xmlns:p14="http://schemas.microsoft.com/office/powerpoint/2010/main" val="1962367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36372" y="752604"/>
            <a:ext cx="9800821" cy="5206077"/>
          </a:xfrm>
          <a:prstGeom prst="rect">
            <a:avLst/>
          </a:prstGeom>
        </p:spPr>
      </p:pic>
    </p:spTree>
    <p:extLst>
      <p:ext uri="{BB962C8B-B14F-4D97-AF65-F5344CB8AC3E}">
        <p14:creationId xmlns:p14="http://schemas.microsoft.com/office/powerpoint/2010/main" val="3282109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دیدگاه چلپی (1375) در صورتی که در ساخت شبکه تعاملات جامعه روابط بین گروهی (تعدد گره ها یا هویت ها) قابل ملاحظه باشد، این خود به تقویت وابستگی عاطفی تعمیم یافته کمک می کند و در مقابل وابستگی عاطفی تعمیم یافته روابط بین گروهی را در شبکه تعاملات </a:t>
            </a:r>
            <a:r>
              <a:rPr lang="fa-IR">
                <a:cs typeface="B Nazanin" panose="00000400000000000000" pitchFamily="2" charset="-78"/>
              </a:rPr>
              <a:t>تقویت  می نماید. </a:t>
            </a:r>
          </a:p>
        </p:txBody>
      </p:sp>
      <p:sp>
        <p:nvSpPr>
          <p:cNvPr id="4" name="Flowchart: Alternate Process 3"/>
          <p:cNvSpPr/>
          <p:nvPr/>
        </p:nvSpPr>
        <p:spPr>
          <a:xfrm>
            <a:off x="1563329" y="4085303"/>
            <a:ext cx="4350774" cy="1401097"/>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تقویت وابستگی عاطفی تعمیم یافته</a:t>
            </a:r>
            <a:endParaRPr lang="fa-IR"/>
          </a:p>
        </p:txBody>
      </p:sp>
    </p:spTree>
    <p:extLst>
      <p:ext uri="{BB962C8B-B14F-4D97-AF65-F5344CB8AC3E}">
        <p14:creationId xmlns:p14="http://schemas.microsoft.com/office/powerpoint/2010/main" val="976913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توسعه روابط بین گروهی (تعدد گره ها و هویت ها) و تقویت وابستگی عاطفی، تحمل اجتماعی نیز افزایش می یابد. در حقیقت تحمل اجتماعی یا سعه صدر افراد بستگی به نوع وابستگی عاطفی آن ها دارد. اگر آنها میل به وابستگی عاطفی تعمیم یافته را در نظام شخصیتی خود کسب کرده باشند، همه انسان ها را از خود می دانند و در مقابل همه احساس تعهد و تکلیف می کنند. در واقع همه اعضای جامعه در تعریف آن ها از دوستی جای می گیرند. </a:t>
            </a:r>
            <a:endParaRPr lang="fa-IR">
              <a:cs typeface="B Nazanin" panose="00000400000000000000" pitchFamily="2" charset="-78"/>
            </a:endParaRPr>
          </a:p>
        </p:txBody>
      </p:sp>
      <p:sp>
        <p:nvSpPr>
          <p:cNvPr id="4" name="Flowchart: Alternate Process 3"/>
          <p:cNvSpPr/>
          <p:nvPr/>
        </p:nvSpPr>
        <p:spPr>
          <a:xfrm>
            <a:off x="1622323" y="4424516"/>
            <a:ext cx="3185651" cy="109138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احساس تعهد و تکلیف</a:t>
            </a:r>
            <a:endParaRPr lang="fa-IR"/>
          </a:p>
        </p:txBody>
      </p:sp>
    </p:spTree>
    <p:extLst>
      <p:ext uri="{BB962C8B-B14F-4D97-AF65-F5344CB8AC3E}">
        <p14:creationId xmlns:p14="http://schemas.microsoft.com/office/powerpoint/2010/main" val="33522208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همچنین نتایج به دست آمده نشان می دهد که متغیر سطح روابط و پیوندهای اجتماعی احساس عجز و احساس تنهایی را بهشکل معنی داری کاهش می دهد و در مقابل تحمل اجتماعی را تقویت می کند. به طور کلی، آنچه از نتایج مربوط به تحلیل رگرسیون خطی سلسله مراتبی پیامدهای انزوای اجتماعی استباط می شود از این قرار است: </a:t>
            </a:r>
          </a:p>
        </p:txBody>
      </p:sp>
      <p:sp>
        <p:nvSpPr>
          <p:cNvPr id="4" name="Flowchart: Off-page Connector 3"/>
          <p:cNvSpPr/>
          <p:nvPr/>
        </p:nvSpPr>
        <p:spPr>
          <a:xfrm>
            <a:off x="1135626" y="4070555"/>
            <a:ext cx="3362632" cy="1519084"/>
          </a:xfrm>
          <a:prstGeom prst="flowChartOffpage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تحلیل رگرسیون خطی سلسله مراتبی</a:t>
            </a:r>
            <a:endParaRPr lang="fa-IR"/>
          </a:p>
        </p:txBody>
      </p:sp>
    </p:spTree>
    <p:extLst>
      <p:ext uri="{BB962C8B-B14F-4D97-AF65-F5344CB8AC3E}">
        <p14:creationId xmlns:p14="http://schemas.microsoft.com/office/powerpoint/2010/main" val="20547977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1- تاثیر سطح روابط و پیوندهای اجتماعی بر پیامدهای انزوای اجتماعی (احساس عجز، احساس تنهایی و تحمل اجتماعی) حتی هنگامی که با سایر متغیرهای ساختی و فردی وارد معادله می شود معنی دار است</a:t>
            </a:r>
          </a:p>
          <a:p>
            <a:pPr algn="just"/>
            <a:r>
              <a:rPr lang="fa-IR">
                <a:cs typeface="B Nazanin" panose="00000400000000000000" pitchFamily="2" charset="-78"/>
              </a:rPr>
              <a:t>2- تاثیر متغیرهای ساختی و فردی بر روی پیامدهی انزوای اجتماعی می تواند به </a:t>
            </a:r>
            <a:r>
              <a:rPr lang="fa-IR" b="1">
                <a:solidFill>
                  <a:srgbClr val="FF0000"/>
                </a:solidFill>
                <a:cs typeface="B Nazanin" panose="00000400000000000000" pitchFamily="2" charset="-78"/>
              </a:rPr>
              <a:t>دو طریق </a:t>
            </a:r>
            <a:r>
              <a:rPr lang="fa-IR">
                <a:cs typeface="B Nazanin" panose="00000400000000000000" pitchFamily="2" charset="-78"/>
              </a:rPr>
              <a:t>اعمال گردد: </a:t>
            </a:r>
          </a:p>
          <a:p>
            <a:endParaRPr lang="fa-IR"/>
          </a:p>
        </p:txBody>
      </p:sp>
    </p:spTree>
    <p:extLst>
      <p:ext uri="{BB962C8B-B14F-4D97-AF65-F5344CB8AC3E}">
        <p14:creationId xmlns:p14="http://schemas.microsoft.com/office/powerpoint/2010/main" val="23158177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1-2 تاثیر غیر مستقیم </a:t>
            </a:r>
            <a:r>
              <a:rPr lang="fa-IR" smtClean="0">
                <a:cs typeface="B Nazanin" panose="00000400000000000000" pitchFamily="2" charset="-78"/>
              </a:rPr>
              <a:t>یعنی تاثیری که بر سطح روابط و پیوندهای اجتمعی دارند. چنان که برای مثال متغیر بی اعتمادی و سوء ظن موجب کاهش روابط و سرمایه اجتماعی می شود و کاهش روابط و سرمایه اجتماعی نیز به نوبه خود احساس عجز را تقویت می کند. این در واقع تاثیر غیر مستقیم هر یک از متغیرهای ساختی و فردی بر پیامدهای انزوای اجتماعی است. </a:t>
            </a:r>
            <a:endParaRPr lang="fa-IR">
              <a:cs typeface="B Nazanin" panose="00000400000000000000" pitchFamily="2" charset="-78"/>
            </a:endParaRPr>
          </a:p>
        </p:txBody>
      </p:sp>
    </p:spTree>
    <p:extLst>
      <p:ext uri="{BB962C8B-B14F-4D97-AF65-F5344CB8AC3E}">
        <p14:creationId xmlns:p14="http://schemas.microsoft.com/office/powerpoint/2010/main" val="3584770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2-2 تاثیر مستقیم </a:t>
            </a:r>
            <a:r>
              <a:rPr lang="fa-IR" smtClean="0">
                <a:cs typeface="B Nazanin" panose="00000400000000000000" pitchFamily="2" charset="-78"/>
              </a:rPr>
              <a:t>هر یک از متغیرهای ساختی و فردی بر پیامدهای انزوای اجتماعی است. برای مثال، متغیر بی اعتمادی و سوء ظن علاوه بر تاثیر غیرمستقیم که از طریق عامل میانجی روابط و پیوندهای اجتماعی صورت می گیرد، مستقیما نیز احساس عجز را تقویت می کند. </a:t>
            </a:r>
          </a:p>
          <a:p>
            <a:pPr algn="just"/>
            <a:r>
              <a:rPr lang="fa-IR" smtClean="0">
                <a:cs typeface="B Nazanin" panose="00000400000000000000" pitchFamily="2" charset="-78"/>
              </a:rPr>
              <a:t>بنابراین، تحلیل رگرسیون خطی سلسله مراتبی پیامدهای انزوای اجتماعی را می توان برای بررسی تاثیر مستقیم متغیرهای ساختی و فردی بر پیامدهای انزوای اجتماعی مورد بحث قرار داد. </a:t>
            </a:r>
            <a:endParaRPr lang="fa-IR">
              <a:cs typeface="B Nazanin" panose="00000400000000000000" pitchFamily="2" charset="-78"/>
            </a:endParaRPr>
          </a:p>
        </p:txBody>
      </p:sp>
      <p:sp>
        <p:nvSpPr>
          <p:cNvPr id="4" name="Flowchart: Alternate Process 3"/>
          <p:cNvSpPr/>
          <p:nvPr/>
        </p:nvSpPr>
        <p:spPr>
          <a:xfrm>
            <a:off x="1371600" y="4645742"/>
            <a:ext cx="3052916" cy="1120877"/>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متغیرهای ساختی و فردی</a:t>
            </a:r>
            <a:endParaRPr lang="fa-IR"/>
          </a:p>
        </p:txBody>
      </p:sp>
    </p:spTree>
    <p:extLst>
      <p:ext uri="{BB962C8B-B14F-4D97-AF65-F5344CB8AC3E}">
        <p14:creationId xmlns:p14="http://schemas.microsoft.com/office/powerpoint/2010/main" val="36961491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تحلیل معادلات ساختاری در نمودار شماره (2) معکس است. چنان که ملاحظه می شود، مهم ترین معرف متغیر مکنون (روابط و پیوندهای اجتماعی) سرمایه اجتماعی ابزاری است و پس از آن به ترتیب روابط فرامحلی، روابط خانوادگی و روابط محلی قرار دارند. همچنین معرف های پیامدهایانزوای اجتماعی به ترتیب اهمیت احساس تنهایی، احساس عجز و یاس اجتماعی هستند. </a:t>
            </a:r>
            <a:r>
              <a:rPr lang="fa-IR" b="1" smtClean="0">
                <a:solidFill>
                  <a:srgbClr val="FF0000"/>
                </a:solidFill>
                <a:cs typeface="B Nazanin" panose="00000400000000000000" pitchFamily="2" charset="-78"/>
              </a:rPr>
              <a:t>نتایج به دست آمده نشان می دهد که میزان تاثیر روابط و سرمایه اجتماعی بر روی پیامدهای انزوای اجتماعی (</a:t>
            </a:r>
            <a:r>
              <a:rPr lang="en-US" b="1" smtClean="0">
                <a:solidFill>
                  <a:srgbClr val="FF0000"/>
                </a:solidFill>
                <a:cs typeface="B Nazanin" panose="00000400000000000000" pitchFamily="2" charset="-78"/>
              </a:rPr>
              <a:t>0/69</a:t>
            </a:r>
            <a:r>
              <a:rPr lang="fa-IR" b="1" smtClean="0">
                <a:solidFill>
                  <a:srgbClr val="FF0000"/>
                </a:solidFill>
                <a:cs typeface="B Nazanin" panose="00000400000000000000" pitchFamily="2" charset="-78"/>
              </a:rPr>
              <a:t>-) منفی است</a:t>
            </a:r>
            <a:r>
              <a:rPr lang="fa-IR" smtClean="0">
                <a:cs typeface="B Nazanin" panose="00000400000000000000" pitchFamily="2" charset="-78"/>
              </a:rPr>
              <a:t>. یعنی این که روابط در سرمایه اجتماعی (به استثنای تحمل اجتماعی) دارد و بالعکس، انزوای اجتماعی اثر تقویت کننده و موثری بر یاس اجتماعی، احساس عجز و احساس تنهایی اعمال می کند. </a:t>
            </a:r>
            <a:endParaRPr lang="fa-IR">
              <a:cs typeface="B Nazanin" panose="00000400000000000000" pitchFamily="2" charset="-78"/>
            </a:endParaRPr>
          </a:p>
        </p:txBody>
      </p:sp>
    </p:spTree>
    <p:extLst>
      <p:ext uri="{BB962C8B-B14F-4D97-AF65-F5344CB8AC3E}">
        <p14:creationId xmlns:p14="http://schemas.microsoft.com/office/powerpoint/2010/main" val="30480375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829135"/>
            <a:ext cx="10515600" cy="5347828"/>
          </a:xfrm>
          <a:prstGeom prst="rect">
            <a:avLst/>
          </a:prstGeom>
        </p:spPr>
      </p:pic>
    </p:spTree>
    <p:extLst>
      <p:ext uri="{BB962C8B-B14F-4D97-AF65-F5344CB8AC3E}">
        <p14:creationId xmlns:p14="http://schemas.microsoft.com/office/powerpoint/2010/main" val="1750637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9709</Words>
  <Application>Microsoft Office PowerPoint</Application>
  <PresentationFormat>Widescreen</PresentationFormat>
  <Paragraphs>249</Paragraphs>
  <Slides>117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117</vt:i4>
      </vt:variant>
    </vt:vector>
  </HeadingPairs>
  <TitlesOfParts>
    <vt:vector size="123" baseType="lpstr">
      <vt:lpstr>Arial</vt:lpstr>
      <vt:lpstr>B Nazanin</vt:lpstr>
      <vt:lpstr>Calibri</vt:lpstr>
      <vt:lpstr>Calibri Light</vt:lpstr>
      <vt:lpstr>Times New Roman</vt:lpstr>
      <vt:lpstr>Office Theme</vt:lpstr>
      <vt:lpstr>عنوان مقاله: تحلیل چند سطحی انزوای اجتماعی</vt:lpstr>
      <vt:lpstr>PowerPoint Presentation</vt:lpstr>
      <vt:lpstr>PowerPoint Presentation</vt:lpstr>
      <vt:lpstr>مقدمه</vt:lpstr>
      <vt:lpstr>PowerPoint Presentation</vt:lpstr>
      <vt:lpstr>PowerPoint Presentation</vt:lpstr>
      <vt:lpstr>PowerPoint Presentation</vt:lpstr>
      <vt:lpstr> از ویژگی تعریف فوق که آن را از سایر تعاریف مربوط به انزوای اجتماعی متمایز می سازد، این است که: </vt:lpstr>
      <vt:lpstr>الگوی تحلیلی </vt:lpstr>
      <vt:lpstr>PowerPoint Presentation</vt:lpstr>
      <vt:lpstr>PowerPoint Presentation</vt:lpstr>
      <vt:lpstr>PowerPoint Presentation</vt:lpstr>
      <vt:lpstr>2- متغیرهای ساختی</vt:lpstr>
      <vt:lpstr>PowerPoint Presentation</vt:lpstr>
      <vt:lpstr>PowerPoint Presentation</vt:lpstr>
      <vt:lpstr>PowerPoint Presentation</vt:lpstr>
      <vt:lpstr>PowerPoint Presentation</vt:lpstr>
      <vt:lpstr>2-1 ثبات سکونت</vt:lpstr>
      <vt:lpstr>PowerPoint Presentation</vt:lpstr>
      <vt:lpstr>PowerPoint Presentation</vt:lpstr>
      <vt:lpstr>PowerPoint Presentation</vt:lpstr>
      <vt:lpstr>3-1 مدل ناهمگونی</vt:lpstr>
      <vt:lpstr>PowerPoint Presentation</vt:lpstr>
      <vt:lpstr>PowerPoint Presentation</vt:lpstr>
      <vt:lpstr>PowerPoint Presentation</vt:lpstr>
      <vt:lpstr>2- متغیرهای فردی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پیامدهای انزوای اجتماعی</vt:lpstr>
      <vt:lpstr>PowerPoint Presentation</vt:lpstr>
      <vt:lpstr>PowerPoint Presentation</vt:lpstr>
      <vt:lpstr>PowerPoint Presentation</vt:lpstr>
      <vt:lpstr>فرضیه های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تحقیق سنجش</vt:lpstr>
      <vt:lpstr>PowerPoint Presentation</vt:lpstr>
      <vt:lpstr>PowerPoint Presentation</vt:lpstr>
      <vt:lpstr>PowerPoint Presentation</vt:lpstr>
      <vt:lpstr>PowerPoint Presentation</vt:lpstr>
      <vt:lpstr>متغیرهای مستقل</vt:lpstr>
      <vt:lpstr>PowerPoint Presentation</vt:lpstr>
      <vt:lpstr>PowerPoint Presentation</vt:lpstr>
      <vt:lpstr>PowerPoint Presentation</vt:lpstr>
      <vt:lpstr>PowerPoint Presentation</vt:lpstr>
      <vt:lpstr>متغیرهای مستقل فردی</vt:lpstr>
      <vt:lpstr>پیامدهای انزوای اجتماعی</vt:lpstr>
      <vt:lpstr>جامعه آماری: </vt:lpstr>
      <vt:lpstr>PowerPoint Presentation</vt:lpstr>
      <vt:lpstr>توصیف آماری شاخص های جزء بر حسب شهر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الگوسازی خطی سلسله مراتبی (HLM)</vt:lpstr>
      <vt:lpstr>PowerPoint Presentation</vt:lpstr>
      <vt:lpstr>ثبات ساکنان: </vt:lpstr>
      <vt:lpstr>PowerPoint Presentation</vt:lpstr>
      <vt:lpstr>PowerPoint Presentation</vt:lpstr>
      <vt:lpstr>PowerPoint Presentation</vt:lpstr>
      <vt:lpstr>PowerPoint Presentation</vt:lpstr>
      <vt:lpstr>متغیرهای فردی</vt:lpstr>
      <vt:lpstr>PowerPoint Presentation</vt:lpstr>
      <vt:lpstr>PowerPoint Presentation</vt:lpstr>
      <vt:lpstr>انزوای اجتماعی و پیامدهای آن </vt:lpstr>
      <vt:lpstr>PowerPoint Presentation</vt:lpstr>
      <vt:lpstr>PowerPoint Presentation</vt:lpstr>
      <vt:lpstr>PowerPoint Presentation</vt:lpstr>
      <vt:lpstr>تحلیل رگرسیون خطی سلسله مراتبی پیامدهای انزوای اجتماعی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 و پیشنهاد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برای این منظور باید شرایطی فراهم آید که در آن: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چند سطحی انزوای اجتماعی</dc:title>
  <dc:creator>MaZz!i</dc:creator>
  <cp:lastModifiedBy>MaZz!i</cp:lastModifiedBy>
  <cp:revision>92</cp:revision>
  <dcterms:created xsi:type="dcterms:W3CDTF">2023-05-16T13:27:51Z</dcterms:created>
  <dcterms:modified xsi:type="dcterms:W3CDTF">2025-04-14T21:37:40Z</dcterms:modified>
</cp:coreProperties>
</file>